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9" r:id="rId2"/>
    <p:sldMasterId id="2147483721" r:id="rId3"/>
    <p:sldMasterId id="2147483733" r:id="rId4"/>
  </p:sldMasterIdLst>
  <p:notesMasterIdLst>
    <p:notesMasterId r:id="rId42"/>
  </p:notesMasterIdLst>
  <p:sldIdLst>
    <p:sldId id="422" r:id="rId5"/>
    <p:sldId id="356" r:id="rId6"/>
    <p:sldId id="357" r:id="rId7"/>
    <p:sldId id="358" r:id="rId8"/>
    <p:sldId id="430" r:id="rId9"/>
    <p:sldId id="431" r:id="rId10"/>
    <p:sldId id="432" r:id="rId11"/>
    <p:sldId id="433" r:id="rId12"/>
    <p:sldId id="429" r:id="rId13"/>
    <p:sldId id="361" r:id="rId14"/>
    <p:sldId id="373" r:id="rId15"/>
    <p:sldId id="363" r:id="rId16"/>
    <p:sldId id="366" r:id="rId17"/>
    <p:sldId id="365" r:id="rId18"/>
    <p:sldId id="364" r:id="rId19"/>
    <p:sldId id="367" r:id="rId20"/>
    <p:sldId id="368" r:id="rId21"/>
    <p:sldId id="369" r:id="rId22"/>
    <p:sldId id="370" r:id="rId23"/>
    <p:sldId id="371" r:id="rId24"/>
    <p:sldId id="344" r:id="rId25"/>
    <p:sldId id="345" r:id="rId26"/>
    <p:sldId id="346" r:id="rId27"/>
    <p:sldId id="347" r:id="rId28"/>
    <p:sldId id="348" r:id="rId29"/>
    <p:sldId id="359" r:id="rId30"/>
    <p:sldId id="424" r:id="rId31"/>
    <p:sldId id="350" r:id="rId32"/>
    <p:sldId id="351" r:id="rId33"/>
    <p:sldId id="355" r:id="rId34"/>
    <p:sldId id="425" r:id="rId35"/>
    <p:sldId id="426" r:id="rId36"/>
    <p:sldId id="427" r:id="rId37"/>
    <p:sldId id="428" r:id="rId38"/>
    <p:sldId id="434" r:id="rId39"/>
    <p:sldId id="372" r:id="rId40"/>
    <p:sldId id="375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  <a:srgbClr val="FF00FF"/>
    <a:srgbClr val="660033"/>
    <a:srgbClr val="FF3399"/>
    <a:srgbClr val="000000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4" autoAdjust="0"/>
    <p:restoredTop sz="96127" autoAdjust="0"/>
  </p:normalViewPr>
  <p:slideViewPr>
    <p:cSldViewPr>
      <p:cViewPr>
        <p:scale>
          <a:sx n="100" d="100"/>
          <a:sy n="100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2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0377691-DC27-41B4-B3FB-D394BC9E078C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EFE29-C03F-4262-8E0F-7CDFF7956C44}" type="slidenum">
              <a:rPr lang="ar-SA"/>
              <a:pPr/>
              <a:t>6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D325E-C69C-4610-90B6-B998E2562809}" type="slidenum">
              <a:rPr lang="ar-SA"/>
              <a:pPr/>
              <a:t>7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02B67B-810D-41EC-A08F-CC267696E898}" type="slidenum">
              <a:rPr lang="ar-SA"/>
              <a:pPr/>
              <a:t>8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71E1D-CF2B-4797-BB14-C2411EAE9896}" type="slidenum">
              <a:rPr lang="ar-SA"/>
              <a:pPr/>
              <a:t>26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39DD1-C70A-4270-A3AB-95F71A001F92}" type="slidenum">
              <a:rPr lang="ar-SA"/>
              <a:pPr/>
              <a:t>31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0BEA3-57F9-4E6B-8375-5113D997D53A}" type="slidenum">
              <a:rPr lang="ar-SA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34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413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5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5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5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5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5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5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6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6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6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7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7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138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413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4138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138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1388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FC27BBE-80B6-4C08-AB68-C7EFD5F8454A}" type="datetime1">
              <a:rPr lang="ar-SA"/>
              <a:pPr/>
              <a:t>27/11/1436</a:t>
            </a:fld>
            <a:endParaRPr lang="en-US"/>
          </a:p>
        </p:txBody>
      </p:sp>
      <p:sp>
        <p:nvSpPr>
          <p:cNvPr id="44138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4139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5E18A04-1F68-4908-804C-A9D5843093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79167F-1BB2-4505-84A9-A25DA015CDDA}" type="datetime1">
              <a:rPr lang="ar-SA"/>
              <a:pPr/>
              <a:t>27/11/1436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9F6FC-F8ED-4C43-85F8-8F82A9DA56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0CE3CB-82C7-465D-98F6-869CD9BCB8B3}" type="datetime1">
              <a:rPr lang="ar-SA"/>
              <a:pPr/>
              <a:t>27/11/1436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4D948-8B78-4C42-91BC-7EC5E986E4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9AFF375-2D6D-4056-B18B-2EE315BF2F59}" type="datetime1">
              <a:rPr lang="ar-SA"/>
              <a:pPr/>
              <a:t>27/11/1436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B60A8F0-33BC-41B4-8CC6-E818332CD5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7BBE-80B6-4C08-AB68-C7EFD5F8454A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8A04-1F68-4908-804C-A9D584309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AE5-CD44-4691-B0B3-EC136016A7F2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ABCE-50F1-4791-AC28-2A3158F9F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845C-7C2B-41F2-AC8F-F437B53577B2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3664-2D8C-4045-A116-E9CD136B4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E624-6B8C-4E16-8F5C-FDF6E004892E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E10B-9E2A-46C1-A96D-5D6B96462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B5-46D1-4D2F-850D-6457EE664AEE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3DD1-78C4-4B4A-A89C-0687873A1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6822A-F05F-4A56-AE2B-E62090848735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CCDD-A34E-478F-9A16-A8471EF65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2C33-B41F-4D6D-A369-EA698533EFA2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19A8-E6F2-4905-801B-11C2A8948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A9BAE5-CD44-4691-B0B3-EC136016A7F2}" type="datetime1">
              <a:rPr lang="ar-SA"/>
              <a:pPr/>
              <a:t>27/11/1436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9ABCE-50F1-4791-AC28-2A3158F9FE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C966-B4F6-4C2F-AEF8-EDDE24538EB7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77B5-6ECE-439D-8475-CDC86B358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6167-823B-4AC0-BB2E-44BFCF4448C9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74C9-7255-49DD-9312-65FBDB48A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167F-1BB2-4505-84A9-A25DA015CDDA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9F6FC-F8ED-4C43-85F8-8F82A9DA5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E3CB-82C7-465D-98F6-869CD9BCB8B3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D948-8B78-4C42-91BC-7EC5E986E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7BBE-80B6-4C08-AB68-C7EFD5F8454A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8A04-1F68-4908-804C-A9D584309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AE5-CD44-4691-B0B3-EC136016A7F2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ABCE-50F1-4791-AC28-2A3158F9F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845C-7C2B-41F2-AC8F-F437B53577B2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3664-2D8C-4045-A116-E9CD136B4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E624-6B8C-4E16-8F5C-FDF6E004892E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E10B-9E2A-46C1-A96D-5D6B96462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B5-46D1-4D2F-850D-6457EE664AEE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3DD1-78C4-4B4A-A89C-0687873A1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6822A-F05F-4A56-AE2B-E62090848735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CCDD-A34E-478F-9A16-A8471EF65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FC845C-7C2B-41F2-AC8F-F437B53577B2}" type="datetime1">
              <a:rPr lang="ar-SA"/>
              <a:pPr/>
              <a:t>27/11/1436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23664-2D8C-4045-A116-E9CD136B40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2C33-B41F-4D6D-A369-EA698533EFA2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19A8-E6F2-4905-801B-11C2A8948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C966-B4F6-4C2F-AEF8-EDDE24538EB7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77B5-6ECE-439D-8475-CDC86B358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6167-823B-4AC0-BB2E-44BFCF4448C9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74C9-7255-49DD-9312-65FBDB48A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167F-1BB2-4505-84A9-A25DA015CDDA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9F6FC-F8ED-4C43-85F8-8F82A9DA5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E3CB-82C7-465D-98F6-869CD9BCB8B3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D948-8B78-4C42-91BC-7EC5E986E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7BBE-80B6-4C08-AB68-C7EFD5F8454A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E18A04-1F68-4908-804C-A9D584309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AE5-CD44-4691-B0B3-EC136016A7F2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59ABCE-50F1-4791-AC28-2A3158F9F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845C-7C2B-41F2-AC8F-F437B53577B2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3664-2D8C-4045-A116-E9CD136B40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E624-6B8C-4E16-8F5C-FDF6E004892E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E10B-9E2A-46C1-A96D-5D6B96462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B5-46D1-4D2F-850D-6457EE664AEE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DA33DD1-78C4-4B4A-A89C-0687873A18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5CE624-6B8C-4E16-8F5C-FDF6E004892E}" type="datetime1">
              <a:rPr lang="ar-SA"/>
              <a:pPr/>
              <a:t>27/11/1436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7E10B-9E2A-46C1-A96D-5D6B964621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6822A-F05F-4A56-AE2B-E62090848735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CCDD-A34E-478F-9A16-A8471EF65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2C33-B41F-4D6D-A369-EA698533EFA2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19A8-E6F2-4905-801B-11C2A8948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C966-B4F6-4C2F-AEF8-EDDE24538EB7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77B5-6ECE-439D-8475-CDC86B358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6167-823B-4AC0-BB2E-44BFCF4448C9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74C9-7255-49DD-9312-65FBDB48A5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167F-1BB2-4505-84A9-A25DA015CDDA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9F6FC-F8ED-4C43-85F8-8F82A9DA5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E3CB-82C7-465D-98F6-869CD9BCB8B3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D948-8B78-4C42-91BC-7EC5E986E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BE10B5-46D1-4D2F-850D-6457EE664AEE}" type="datetime1">
              <a:rPr lang="ar-SA"/>
              <a:pPr/>
              <a:t>27/11/1436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33DD1-78C4-4B4A-A89C-0687873A18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F6822A-F05F-4A56-AE2B-E62090848735}" type="datetime1">
              <a:rPr lang="ar-SA"/>
              <a:pPr/>
              <a:t>27/11/1436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5CCDD-A34E-478F-9A16-A8471EF658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532C33-B41F-4D6D-A369-EA698533EFA2}" type="datetime1">
              <a:rPr lang="ar-SA"/>
              <a:pPr/>
              <a:t>27/11/1436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819A8-E6F2-4905-801B-11C2A8948E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1EC966-B4F6-4C2F-AEF8-EDDE24538EB7}" type="datetime1">
              <a:rPr lang="ar-SA"/>
              <a:pPr/>
              <a:t>27/11/1436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677B5-6ECE-439D-8475-CDC86B3586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66167-823B-4AC0-BB2E-44BFCF4448C9}" type="datetime1">
              <a:rPr lang="ar-SA"/>
              <a:pPr/>
              <a:t>27/11/1436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F74C9-7255-49DD-9312-65FBDB48A5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2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4032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2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2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2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2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32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2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3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3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3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3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3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3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3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3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3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3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4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4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4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4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34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4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4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4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4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4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5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5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5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5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5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5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5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5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5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035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4036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36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4036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6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07565E7A-5C06-4417-9838-C04E76BA498D}" type="datetime1">
              <a:rPr lang="ar-SA"/>
              <a:pPr/>
              <a:t>27/11/1436</a:t>
            </a:fld>
            <a:endParaRPr lang="en-US"/>
          </a:p>
        </p:txBody>
      </p:sp>
      <p:sp>
        <p:nvSpPr>
          <p:cNvPr id="44036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4036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580B5EA-245A-4307-9EE7-EFAB2F9B688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65E7A-5C06-4417-9838-C04E76BA498D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0B5EA-245A-4307-9EE7-EFAB2F9B6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65E7A-5C06-4417-9838-C04E76BA498D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0B5EA-245A-4307-9EE7-EFAB2F9B6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565E7A-5C06-4417-9838-C04E76BA498D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80B5EA-245A-4307-9EE7-EFAB2F9B6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err="1" smtClean="0"/>
              <a:t>Accomodation</a:t>
            </a:r>
            <a:endParaRPr lang="en-US" sz="6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AE5-CD44-4691-B0B3-EC136016A7F2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ABCE-50F1-4791-AC28-2A3158F9FE9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81000"/>
            <a:ext cx="80010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3-Presbyopia ( eye near point </a:t>
            </a:r>
            <a:r>
              <a:rPr lang="en-US" dirty="0" err="1" smtClean="0">
                <a:effectLst/>
              </a:rPr>
              <a:t>receeds</a:t>
            </a:r>
            <a:r>
              <a:rPr lang="en-US" dirty="0" smtClean="0">
                <a:effectLst/>
              </a:rPr>
              <a:t>  by age due to loss of </a:t>
            </a:r>
            <a:r>
              <a:rPr lang="en-US" dirty="0" err="1" smtClean="0">
                <a:effectLst/>
              </a:rPr>
              <a:t>accomodation</a:t>
            </a:r>
            <a:endParaRPr lang="en-US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- correction by biconvex lens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4-Astigmatism (uneven &amp;  </a:t>
            </a:r>
            <a:r>
              <a:rPr lang="en-US" dirty="0" err="1" smtClean="0">
                <a:effectLst/>
              </a:rPr>
              <a:t>ununiform</a:t>
            </a:r>
            <a:r>
              <a:rPr lang="en-US" dirty="0" smtClean="0">
                <a:effectLst/>
              </a:rPr>
              <a:t> corneal </a:t>
            </a:r>
            <a:r>
              <a:rPr lang="en-US" dirty="0" err="1" smtClean="0">
                <a:effectLst/>
              </a:rPr>
              <a:t>curvature,very</a:t>
            </a:r>
            <a:r>
              <a:rPr lang="en-US" dirty="0" smtClean="0">
                <a:effectLst/>
              </a:rPr>
              <a:t> rare </a:t>
            </a:r>
            <a:r>
              <a:rPr lang="en-US" dirty="0" err="1" smtClean="0">
                <a:effectLst/>
              </a:rPr>
              <a:t>ununiform</a:t>
            </a:r>
            <a:r>
              <a:rPr lang="en-US" dirty="0" smtClean="0">
                <a:effectLst/>
              </a:rPr>
              <a:t> lens curvature)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-rays refracted to  diff focus---------blurred vision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-correction by cylindrical lens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81000"/>
            <a:ext cx="8382000" cy="5826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Priciples</a:t>
            </a:r>
            <a:r>
              <a:rPr lang="en-US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of optics:-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principle focus:-(</a:t>
            </a:r>
            <a:r>
              <a:rPr lang="en-US" sz="2400" b="1" dirty="0" smtClean="0">
                <a:solidFill>
                  <a:srgbClr val="660033"/>
                </a:solidFill>
              </a:rPr>
              <a:t>parallel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rays strike biconvex lens refracted in a point is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PF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principle axis:- </a:t>
            </a:r>
            <a:r>
              <a:rPr lang="en-US" sz="2400" b="1" dirty="0" smtClean="0">
                <a:solidFill>
                  <a:srgbClr val="660033"/>
                </a:solidFill>
              </a:rPr>
              <a:t>PF lies on line pass through centers of lens curvatures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Principal focal distance:-</a:t>
            </a:r>
            <a:r>
              <a:rPr lang="en-US" sz="2400" b="1" dirty="0" smtClean="0">
                <a:solidFill>
                  <a:srgbClr val="660033"/>
                </a:solidFill>
              </a:rPr>
              <a:t>distance between lens &amp; PF.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Biconvex lens(</a:t>
            </a:r>
            <a:r>
              <a:rPr lang="en-US" sz="2400" b="1" dirty="0" smtClean="0">
                <a:solidFill>
                  <a:srgbClr val="FF0000"/>
                </a:solidFill>
              </a:rPr>
              <a:t>converge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 &amp; biconcave lens(</a:t>
            </a:r>
            <a:r>
              <a:rPr lang="en-US" sz="2400" b="1" dirty="0" smtClean="0">
                <a:solidFill>
                  <a:srgbClr val="FF0000"/>
                </a:solidFill>
              </a:rPr>
              <a:t>diverge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Diopter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(measure of refractive power) = 1  / Principal focal distance in meters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Exp/  if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Principal focal distance of a lens is 25cm,so its R.P=1/ 0.25 meter = 4D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Emmetropic</a:t>
            </a:r>
            <a:r>
              <a:rPr lang="en-US" sz="2400" b="1" dirty="0" smtClean="0">
                <a:solidFill>
                  <a:srgbClr val="FF0000"/>
                </a:solidFill>
              </a:rPr>
              <a:t> eye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;-normal eye has image on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retina,has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diopteric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power 60D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Lens-retina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distance  =15mm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greater the curvature of the lens, the greater the refractive power of the eye.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76400"/>
            <a:ext cx="4114800" cy="3484563"/>
          </a:xfrm>
          <a:noFill/>
        </p:spPr>
      </p:pic>
      <p:pic>
        <p:nvPicPr>
          <p:cNvPr id="10244" name="Picture 5" descr="Choro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00200"/>
            <a:ext cx="312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5013" y="1600200"/>
            <a:ext cx="7673975" cy="4530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99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u="sng" dirty="0" smtClean="0">
                <a:solidFill>
                  <a:srgbClr val="FF0000"/>
                </a:solidFill>
              </a:rPr>
              <a:t>Refractive media of the eye:-</a:t>
            </a:r>
            <a:r>
              <a:rPr lang="en-US" sz="2800" b="1" u="sng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2800" b="1" u="sng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2800" b="1" u="sng" dirty="0" smtClean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1-</a:t>
            </a:r>
            <a:r>
              <a:rPr lang="en-US" sz="2800" b="1" u="sng" dirty="0" smtClean="0">
                <a:solidFill>
                  <a:srgbClr val="FF0000"/>
                </a:solidFill>
              </a:rPr>
              <a:t>Cornea </a:t>
            </a:r>
            <a:r>
              <a:rPr lang="en-US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greatest refraction of light</a:t>
            </a:r>
            <a:r>
              <a:rPr lang="en-US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sz="2800" b="1" dirty="0" err="1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diopteric</a:t>
            </a:r>
            <a:r>
              <a:rPr lang="en-US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power 40-45 D at ant surface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-(2/3 refractive power of eye) </a:t>
            </a:r>
            <a:br>
              <a:rPr lang="en-US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2800" b="1" dirty="0" smtClean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u="sng" dirty="0" smtClean="0">
                <a:solidFill>
                  <a:srgbClr val="FF0000"/>
                </a:solidFill>
              </a:rPr>
              <a:t>2-Aquous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humour</a:t>
            </a:r>
            <a:endParaRPr lang="en-US" sz="2800" b="1" u="sng" dirty="0" smtClean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 smtClean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--( fluid produced by </a:t>
            </a:r>
            <a:r>
              <a:rPr lang="en-US" sz="2800" b="1" dirty="0" err="1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cilliary</a:t>
            </a:r>
            <a:r>
              <a:rPr lang="en-US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body ---to post chamber-----to pupil---to ant  chamber----to canal of </a:t>
            </a:r>
            <a:r>
              <a:rPr lang="en-US" sz="2800" b="1" dirty="0" err="1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schlemm</a:t>
            </a:r>
            <a:r>
              <a:rPr lang="en-US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at angle of ant chamber---to veins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 smtClean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800" b="1" u="sng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Function//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-nourishing retina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-causes intraocular pressure 10-20mm Hg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b="1" dirty="0" smtClean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b="1" dirty="0" smtClean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is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glucoma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br>
              <a:rPr lang="en-US" sz="36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6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6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why it cause damage of optic nerve?(intraocular pressure more than 20mm Hg)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305800" cy="4530725"/>
          </a:xfrm>
        </p:spPr>
        <p:txBody>
          <a:bodyPr/>
          <a:lstStyle/>
          <a:p>
            <a:pPr lvl="1" algn="ctr" eaLnBrk="1" hangingPunct="1">
              <a:defRPr/>
            </a:pPr>
            <a:endParaRPr lang="en-US" dirty="0" smtClean="0"/>
          </a:p>
          <a:p>
            <a:pPr lvl="1" algn="ctr" eaLnBrk="1" hangingPunct="1">
              <a:defRPr/>
            </a:pPr>
            <a:endParaRPr lang="en-US" dirty="0" smtClean="0"/>
          </a:p>
          <a:p>
            <a:pPr lvl="1" algn="ctr" eaLnBrk="1" hangingPunct="1">
              <a:defRPr/>
            </a:pPr>
            <a:endParaRPr lang="en-US" dirty="0" smtClean="0"/>
          </a:p>
        </p:txBody>
      </p:sp>
      <p:pic>
        <p:nvPicPr>
          <p:cNvPr id="14340" name="Picture 5" descr="Aqueous / eye angle illus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6576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33400"/>
            <a:ext cx="8229600" cy="5826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b="1" u="sng" dirty="0" err="1" smtClean="0">
                <a:solidFill>
                  <a:srgbClr val="FF0000"/>
                </a:solidFill>
              </a:rPr>
              <a:t>Accomodation</a:t>
            </a:r>
            <a:r>
              <a:rPr lang="en-GB" sz="2400" b="1" u="sng" dirty="0" smtClean="0">
                <a:solidFill>
                  <a:srgbClr val="FF0000"/>
                </a:solidFill>
              </a:rPr>
              <a:t>:-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 rest (looking at far objects):-</a:t>
            </a:r>
            <a:r>
              <a:rPr lang="en-GB" sz="2400" b="1" dirty="0" err="1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ciliary</a:t>
            </a:r>
            <a:r>
              <a:rPr lang="en-GB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muscles </a:t>
            </a:r>
            <a:r>
              <a:rPr lang="en-GB" sz="2400" b="1" dirty="0" smtClean="0">
                <a:solidFill>
                  <a:srgbClr val="FF0000"/>
                </a:solidFill>
              </a:rPr>
              <a:t>relaxed</a:t>
            </a:r>
            <a:r>
              <a:rPr lang="en-GB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GB" sz="2400" b="1" dirty="0" smtClean="0">
                <a:solidFill>
                  <a:srgbClr val="FF0000"/>
                </a:solidFill>
              </a:rPr>
              <a:t>taut(tense)</a:t>
            </a:r>
            <a:r>
              <a:rPr lang="en-GB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ligaments, </a:t>
            </a:r>
            <a:r>
              <a:rPr lang="en-GB" sz="2400" b="1" dirty="0" smtClean="0">
                <a:solidFill>
                  <a:srgbClr val="FF0000"/>
                </a:solidFill>
              </a:rPr>
              <a:t>flat</a:t>
            </a:r>
            <a:r>
              <a:rPr lang="en-GB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lens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 err="1" smtClean="0">
                <a:solidFill>
                  <a:srgbClr val="FF0000"/>
                </a:solidFill>
              </a:rPr>
              <a:t>Accomodation</a:t>
            </a:r>
            <a:r>
              <a:rPr lang="en-US" sz="2400" b="1" u="sng" dirty="0" smtClean="0">
                <a:solidFill>
                  <a:srgbClr val="FF0000"/>
                </a:solidFill>
              </a:rPr>
              <a:t> reflex:-</a:t>
            </a:r>
            <a:r>
              <a:rPr lang="en-US" sz="2400" b="1" u="sng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focusing(  </a:t>
            </a:r>
            <a:r>
              <a:rPr lang="en-US" sz="2400" b="1" dirty="0" smtClean="0">
                <a:solidFill>
                  <a:srgbClr val="FF0000"/>
                </a:solidFill>
              </a:rPr>
              <a:t>increased</a:t>
            </a:r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anterior surface curvature of lens by </a:t>
            </a:r>
            <a:r>
              <a:rPr lang="en-GB" sz="2400" b="1" dirty="0" err="1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ciliary</a:t>
            </a:r>
            <a:r>
              <a:rPr lang="en-GB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muscles </a:t>
            </a:r>
            <a:r>
              <a:rPr lang="en-GB" sz="2400" b="1" dirty="0" smtClean="0">
                <a:solidFill>
                  <a:srgbClr val="FF0000"/>
                </a:solidFill>
              </a:rPr>
              <a:t>contraction</a:t>
            </a:r>
            <a:r>
              <a:rPr lang="en-GB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GB" sz="2400" b="1" dirty="0" smtClean="0">
                <a:solidFill>
                  <a:srgbClr val="FF0000"/>
                </a:solidFill>
              </a:rPr>
              <a:t>slack=relaxed</a:t>
            </a:r>
            <a:r>
              <a:rPr lang="en-GB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ligaments, </a:t>
            </a:r>
            <a:r>
              <a:rPr lang="en-US" sz="2400" b="1" dirty="0" smtClean="0">
                <a:solidFill>
                  <a:srgbClr val="FF0000"/>
                </a:solidFill>
              </a:rPr>
              <a:t>increased</a:t>
            </a:r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anterior surface curvature of lens .why?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-both circular &amp; longitudinal </a:t>
            </a:r>
            <a:r>
              <a:rPr lang="en-US" sz="2400" b="1" dirty="0" err="1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cilliary</a:t>
            </a:r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muscles contract to pull </a:t>
            </a:r>
            <a:r>
              <a:rPr lang="en-US" sz="2400" b="1" dirty="0" err="1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cilliary</a:t>
            </a:r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muscle </a:t>
            </a:r>
            <a:r>
              <a:rPr lang="en-US" sz="2400" b="1" dirty="0" err="1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forwards&amp;inwards</a:t>
            </a:r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----- </a:t>
            </a:r>
            <a:r>
              <a:rPr lang="en-US" sz="2400" b="1" dirty="0" err="1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cilliary</a:t>
            </a:r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muscles edges come close to each other.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b="1" dirty="0" smtClean="0">
                <a:solidFill>
                  <a:srgbClr val="FF0000"/>
                </a:solidFill>
              </a:rPr>
              <a:t>Test-</a:t>
            </a:r>
            <a:r>
              <a:rPr lang="en-GB" sz="2400" b="1" dirty="0" err="1" smtClean="0">
                <a:solidFill>
                  <a:srgbClr val="FF0000"/>
                </a:solidFill>
              </a:rPr>
              <a:t>sanson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purkinje</a:t>
            </a:r>
            <a:r>
              <a:rPr lang="en-GB" sz="2400" b="1" dirty="0" smtClean="0">
                <a:solidFill>
                  <a:srgbClr val="FF0000"/>
                </a:solidFill>
              </a:rPr>
              <a:t> image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04800"/>
            <a:ext cx="8229600" cy="5521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u="sng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looking at a close object  </a:t>
            </a:r>
            <a:r>
              <a:rPr lang="en-US" sz="2400" b="1" u="sng" dirty="0" smtClean="0">
                <a:solidFill>
                  <a:srgbClr val="FF0000"/>
                </a:solidFill>
              </a:rPr>
              <a:t>(</a:t>
            </a:r>
            <a:r>
              <a:rPr lang="en-US" sz="2400" b="1" u="sng" dirty="0" smtClean="0">
                <a:solidFill>
                  <a:srgbClr val="FF0000"/>
                </a:solidFill>
                <a:sym typeface="Wingdings" pitchFamily="2" charset="2"/>
              </a:rPr>
              <a:t>near response)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a- convergence.  Why?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b- pupil constriction. Why?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c- </a:t>
            </a:r>
            <a:r>
              <a:rPr lang="en-GB" sz="2400" b="1" dirty="0" err="1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Accomodation</a:t>
            </a:r>
            <a:r>
              <a:rPr lang="en-GB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Why?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b="1" u="sng" dirty="0" smtClean="0">
                <a:solidFill>
                  <a:srgbClr val="FF0000"/>
                </a:solidFill>
                <a:effectLst/>
              </a:rPr>
              <a:t>Near point:-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b="1" dirty="0" smtClean="0">
                <a:solidFill>
                  <a:srgbClr val="080808"/>
                </a:solidFill>
                <a:effectLst/>
              </a:rPr>
              <a:t>Nearest point to eye at which object  can brought into focus on retina by </a:t>
            </a:r>
            <a:r>
              <a:rPr lang="en-GB" sz="2000" b="1" u="sng" dirty="0" smtClean="0">
                <a:solidFill>
                  <a:srgbClr val="FF0000"/>
                </a:solidFill>
                <a:effectLst/>
              </a:rPr>
              <a:t>ACCOMODATION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b="1" dirty="0" smtClean="0">
                <a:solidFill>
                  <a:srgbClr val="080808"/>
                </a:solidFill>
                <a:effectLst/>
              </a:rPr>
              <a:t>-10 years-----9 cm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b="1" dirty="0" smtClean="0">
                <a:solidFill>
                  <a:srgbClr val="080808"/>
                </a:solidFill>
                <a:effectLst/>
              </a:rPr>
              <a:t>-At 60 years-----80-100 cm, due to hardness of lens &amp; loss of </a:t>
            </a:r>
            <a:r>
              <a:rPr lang="en-GB" sz="2400" b="1" dirty="0" err="1" smtClean="0">
                <a:solidFill>
                  <a:srgbClr val="080808"/>
                </a:solidFill>
                <a:effectLst/>
              </a:rPr>
              <a:t>accomodation</a:t>
            </a:r>
            <a:r>
              <a:rPr lang="en-GB" sz="2400" b="1" dirty="0" smtClean="0">
                <a:solidFill>
                  <a:srgbClr val="080808"/>
                </a:solidFill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rgbClr val="3333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77" y="1371600"/>
            <a:ext cx="900332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57200"/>
            <a:ext cx="8229600" cy="5597525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Pathway of </a:t>
            </a:r>
            <a:r>
              <a:rPr lang="en-US" b="1" u="sng" dirty="0" err="1" smtClean="0">
                <a:solidFill>
                  <a:srgbClr val="FF0000"/>
                </a:solidFill>
              </a:rPr>
              <a:t>accomodation</a:t>
            </a:r>
            <a:r>
              <a:rPr lang="en-US" b="1" u="sng" dirty="0" smtClean="0">
                <a:solidFill>
                  <a:srgbClr val="FF0000"/>
                </a:solidFill>
              </a:rPr>
              <a:t>:-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333300"/>
                </a:solidFill>
                <a:effectLst/>
              </a:rPr>
              <a:t>Light on eye------  retina -----optic nerve -----optic </a:t>
            </a:r>
            <a:r>
              <a:rPr lang="en-US" b="1" dirty="0" err="1" smtClean="0">
                <a:solidFill>
                  <a:srgbClr val="333300"/>
                </a:solidFill>
                <a:effectLst/>
              </a:rPr>
              <a:t>chiasma</a:t>
            </a:r>
            <a:r>
              <a:rPr lang="en-US" b="1" dirty="0" smtClean="0">
                <a:solidFill>
                  <a:srgbClr val="333300"/>
                </a:solidFill>
                <a:effectLst/>
              </a:rPr>
              <a:t>-------  optic tract------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lateral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geniculate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body in thalamus (away from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pretectal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N) to C.C---------- to sup.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colliculus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in midbrain </a:t>
            </a:r>
            <a:r>
              <a:rPr lang="en-GB" b="1" dirty="0" smtClean="0">
                <a:solidFill>
                  <a:srgbClr val="333300"/>
                </a:solidFill>
                <a:effectLst/>
              </a:rPr>
              <a:t>for---EWN------ </a:t>
            </a:r>
            <a:r>
              <a:rPr lang="en-GB" b="1" dirty="0" err="1" smtClean="0">
                <a:solidFill>
                  <a:srgbClr val="333300"/>
                </a:solidFill>
                <a:effectLst/>
              </a:rPr>
              <a:t>cilliary</a:t>
            </a:r>
            <a:r>
              <a:rPr lang="en-GB" b="1" dirty="0" smtClean="0">
                <a:solidFill>
                  <a:srgbClr val="333300"/>
                </a:solidFill>
                <a:effectLst/>
              </a:rPr>
              <a:t> ganglion to </a:t>
            </a:r>
            <a:r>
              <a:rPr lang="en-GB" b="1" dirty="0" err="1" smtClean="0">
                <a:solidFill>
                  <a:srgbClr val="333300"/>
                </a:solidFill>
                <a:effectLst/>
              </a:rPr>
              <a:t>oculomotor</a:t>
            </a:r>
            <a:r>
              <a:rPr lang="en-GB" b="1" dirty="0" smtClean="0">
                <a:solidFill>
                  <a:srgbClr val="333300"/>
                </a:solidFill>
                <a:effectLst/>
              </a:rPr>
              <a:t> N---- </a:t>
            </a:r>
            <a:r>
              <a:rPr lang="en-GB" b="1" dirty="0" err="1" smtClean="0">
                <a:solidFill>
                  <a:srgbClr val="333300"/>
                </a:solidFill>
                <a:effectLst/>
              </a:rPr>
              <a:t>cilliary</a:t>
            </a:r>
            <a:r>
              <a:rPr lang="en-GB" b="1" dirty="0" smtClean="0">
                <a:solidFill>
                  <a:srgbClr val="333300"/>
                </a:solidFill>
                <a:effectLst/>
              </a:rPr>
              <a:t> body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for contraction&amp;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miosis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accomodation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R) 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305800" cy="56737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2800" u="sng" dirty="0" smtClean="0"/>
              <a:t>Errors of refraction:-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u="sng" dirty="0" smtClean="0"/>
              <a:t>1-Hypermetropia (</a:t>
            </a:r>
            <a:r>
              <a:rPr lang="en-US" sz="2800" u="sng" dirty="0" err="1" smtClean="0"/>
              <a:t>hyperopia</a:t>
            </a:r>
            <a:r>
              <a:rPr lang="en-US" sz="2800" u="sng" dirty="0" smtClean="0"/>
              <a:t> </a:t>
            </a:r>
            <a:r>
              <a:rPr lang="en-US" sz="2800" u="sng" dirty="0" smtClean="0">
                <a:effectLst/>
              </a:rPr>
              <a:t>= </a:t>
            </a:r>
            <a:r>
              <a:rPr lang="en-US" sz="2800" u="sng" smtClean="0">
                <a:effectLst/>
              </a:rPr>
              <a:t>far-sightedness)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u="sng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u="sng" dirty="0" smtClean="0">
                <a:effectLst/>
              </a:rPr>
              <a:t>(</a:t>
            </a:r>
            <a:r>
              <a:rPr lang="en-US" sz="2800" dirty="0" smtClean="0">
                <a:effectLst/>
              </a:rPr>
              <a:t> small eyeball, focus behind retina,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 smtClean="0">
                <a:effectLst/>
              </a:rPr>
              <a:t>headache&amp;blurred</a:t>
            </a:r>
            <a:r>
              <a:rPr lang="en-US" sz="2800" dirty="0" smtClean="0">
                <a:effectLst/>
              </a:rPr>
              <a:t> vision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continuous </a:t>
            </a:r>
            <a:r>
              <a:rPr lang="en-US" sz="2800" dirty="0" err="1" smtClean="0">
                <a:effectLst/>
              </a:rPr>
              <a:t>accomodation</a:t>
            </a:r>
            <a:r>
              <a:rPr lang="en-US" sz="2800" dirty="0" smtClean="0">
                <a:effectLst/>
              </a:rPr>
              <a:t>—muscular effort--- cause headache, prolonged </a:t>
            </a:r>
            <a:r>
              <a:rPr lang="en-US" sz="2800" dirty="0" err="1" smtClean="0">
                <a:effectLst/>
              </a:rPr>
              <a:t>covergence</a:t>
            </a:r>
            <a:r>
              <a:rPr lang="en-US" sz="2800" dirty="0" smtClean="0">
                <a:effectLst/>
              </a:rPr>
              <a:t> by </a:t>
            </a:r>
            <a:r>
              <a:rPr lang="en-US" sz="2800" dirty="0" err="1" smtClean="0">
                <a:effectLst/>
              </a:rPr>
              <a:t>accomodation</a:t>
            </a:r>
            <a:r>
              <a:rPr lang="en-US" sz="2800" dirty="0" smtClean="0">
                <a:effectLst/>
              </a:rPr>
              <a:t>-----squint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correction by biconvex lens)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u="sng" dirty="0" smtClean="0"/>
              <a:t>2-Myopia(nearsightedness)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( </a:t>
            </a:r>
            <a:r>
              <a:rPr lang="en-US" sz="2400" dirty="0" err="1" smtClean="0">
                <a:effectLst/>
              </a:rPr>
              <a:t>genetic,large</a:t>
            </a:r>
            <a:r>
              <a:rPr lang="en-US" sz="2400" dirty="0" smtClean="0">
                <a:effectLst/>
              </a:rPr>
              <a:t> eye ball, long </a:t>
            </a:r>
            <a:r>
              <a:rPr lang="en-US" sz="2400" dirty="0" err="1" smtClean="0">
                <a:effectLst/>
              </a:rPr>
              <a:t>anteroposterior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diameter,or</a:t>
            </a:r>
            <a:r>
              <a:rPr lang="en-US" sz="2400" dirty="0" smtClean="0">
                <a:effectLst/>
              </a:rPr>
              <a:t> extensive close work as in studying-----cause focus in front of retina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 correction by biconcave lens to diverge rays before strike lens)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445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u="sng" dirty="0" err="1" smtClean="0">
                <a:solidFill>
                  <a:srgbClr val="FF0000"/>
                </a:solidFill>
                <a:effectLst/>
              </a:rPr>
              <a:t>Pupilary</a:t>
            </a:r>
            <a:r>
              <a:rPr lang="en-US" sz="2400" b="1" u="sng" dirty="0" smtClean="0">
                <a:solidFill>
                  <a:srgbClr val="FF0000"/>
                </a:solidFill>
                <a:effectLst/>
              </a:rPr>
              <a:t> light reflex:-</a:t>
            </a:r>
            <a:r>
              <a:rPr lang="en-US" sz="2400" b="1" u="sng" dirty="0" smtClean="0">
                <a:solidFill>
                  <a:srgbClr val="333300"/>
                </a:solidFill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b="1" u="sng" dirty="0" smtClean="0">
                <a:solidFill>
                  <a:srgbClr val="FF0000"/>
                </a:solidFill>
                <a:effectLst/>
              </a:rPr>
              <a:t>Light on one eye-------</a:t>
            </a:r>
            <a:r>
              <a:rPr lang="en-GB" sz="2400" b="1" u="sng" dirty="0" err="1" smtClean="0">
                <a:solidFill>
                  <a:srgbClr val="FF0000"/>
                </a:solidFill>
                <a:effectLst/>
              </a:rPr>
              <a:t>constiction</a:t>
            </a:r>
            <a:r>
              <a:rPr lang="en-GB" sz="2400" b="1" u="sng" dirty="0" smtClean="0">
                <a:solidFill>
                  <a:srgbClr val="FF0000"/>
                </a:solidFill>
                <a:effectLst/>
              </a:rPr>
              <a:t> (</a:t>
            </a:r>
            <a:r>
              <a:rPr lang="en-GB" sz="2400" b="1" u="sng" dirty="0" err="1" smtClean="0">
                <a:solidFill>
                  <a:srgbClr val="FF0000"/>
                </a:solidFill>
                <a:effectLst/>
              </a:rPr>
              <a:t>miosis</a:t>
            </a:r>
            <a:r>
              <a:rPr lang="en-GB" sz="2400" b="1" u="sng" dirty="0" smtClean="0">
                <a:solidFill>
                  <a:srgbClr val="FF0000"/>
                </a:solidFill>
                <a:effectLst/>
              </a:rPr>
              <a:t>) of this pupil </a:t>
            </a:r>
            <a:r>
              <a:rPr lang="en-US" sz="2400" b="1" u="sng" dirty="0" smtClean="0">
                <a:solidFill>
                  <a:srgbClr val="FF0000"/>
                </a:solidFill>
                <a:effectLst/>
              </a:rPr>
              <a:t>(direct)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b="1" u="sng" dirty="0" smtClean="0">
                <a:solidFill>
                  <a:srgbClr val="FF0000"/>
                </a:solidFill>
                <a:effectLst/>
              </a:rPr>
              <a:t>&amp; the other pupil (indirect)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u="sng" dirty="0" smtClean="0">
              <a:solidFill>
                <a:srgbClr val="FF00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u="sng" dirty="0" smtClean="0">
                <a:solidFill>
                  <a:srgbClr val="FF0000"/>
                </a:solidFill>
                <a:effectLst/>
              </a:rPr>
              <a:t>Pathway of consensual </a:t>
            </a:r>
            <a:r>
              <a:rPr lang="en-US" sz="2800" b="1" u="sng" dirty="0" err="1" smtClean="0">
                <a:solidFill>
                  <a:srgbClr val="FF0000"/>
                </a:solidFill>
                <a:effectLst/>
              </a:rPr>
              <a:t>Pupilary</a:t>
            </a:r>
            <a:r>
              <a:rPr lang="en-US" sz="2800" b="1" u="sng" dirty="0" smtClean="0">
                <a:solidFill>
                  <a:srgbClr val="FF0000"/>
                </a:solidFill>
                <a:effectLst/>
              </a:rPr>
              <a:t> light reflex (indirect):-</a:t>
            </a:r>
            <a:endParaRPr lang="en-US" sz="2800" b="1" dirty="0" smtClean="0">
              <a:solidFill>
                <a:srgbClr val="FF00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333300"/>
                </a:solidFill>
                <a:effectLst/>
              </a:rPr>
              <a:t>Light on eye------  retina -----optic nerve -----optic </a:t>
            </a:r>
            <a:r>
              <a:rPr lang="en-US" sz="2400" b="1" dirty="0" err="1" smtClean="0">
                <a:solidFill>
                  <a:srgbClr val="333300"/>
                </a:solidFill>
                <a:effectLst/>
              </a:rPr>
              <a:t>chiasma</a:t>
            </a:r>
            <a:r>
              <a:rPr lang="en-US" sz="2400" b="1" dirty="0" smtClean="0">
                <a:solidFill>
                  <a:srgbClr val="333300"/>
                </a:solidFill>
                <a:effectLst/>
              </a:rPr>
              <a:t>-------  optic tract------ pass to  </a:t>
            </a:r>
            <a:r>
              <a:rPr lang="en-US" sz="2400" b="1" dirty="0" err="1" smtClean="0">
                <a:solidFill>
                  <a:srgbClr val="333300"/>
                </a:solidFill>
                <a:effectLst/>
              </a:rPr>
              <a:t>pretectal</a:t>
            </a:r>
            <a:r>
              <a:rPr lang="en-US" sz="2400" b="1" dirty="0" smtClean="0">
                <a:solidFill>
                  <a:srgbClr val="333300"/>
                </a:solidFill>
                <a:effectLst/>
              </a:rPr>
              <a:t> nucleus -----both </a:t>
            </a:r>
            <a:r>
              <a:rPr lang="en-US" sz="2400" b="1" dirty="0" err="1" smtClean="0">
                <a:solidFill>
                  <a:srgbClr val="333300"/>
                </a:solidFill>
                <a:effectLst/>
              </a:rPr>
              <a:t>oculomotor</a:t>
            </a:r>
            <a:r>
              <a:rPr lang="en-US" sz="2400" b="1" dirty="0" smtClean="0">
                <a:solidFill>
                  <a:srgbClr val="333300"/>
                </a:solidFill>
                <a:effectLst/>
              </a:rPr>
              <a:t> nerve nuclei (EWN)------ both </a:t>
            </a:r>
            <a:r>
              <a:rPr lang="en-US" sz="2400" b="1" dirty="0" err="1" smtClean="0">
                <a:solidFill>
                  <a:srgbClr val="333300"/>
                </a:solidFill>
                <a:effectLst/>
              </a:rPr>
              <a:t>ciliary</a:t>
            </a:r>
            <a:r>
              <a:rPr lang="en-US" sz="2400" b="1" dirty="0" smtClean="0">
                <a:solidFill>
                  <a:srgbClr val="333300"/>
                </a:solidFill>
                <a:effectLst/>
              </a:rPr>
              <a:t> ganglia----both eyes by </a:t>
            </a:r>
            <a:r>
              <a:rPr lang="en-US" sz="2400" b="1" dirty="0" err="1" smtClean="0">
                <a:solidFill>
                  <a:srgbClr val="333300"/>
                </a:solidFill>
                <a:effectLst/>
              </a:rPr>
              <a:t>oculomotor</a:t>
            </a:r>
            <a:r>
              <a:rPr lang="en-US" sz="2400" b="1" dirty="0" smtClean="0">
                <a:solidFill>
                  <a:srgbClr val="333300"/>
                </a:solidFill>
                <a:effectLst/>
              </a:rPr>
              <a:t> nerves -------</a:t>
            </a:r>
            <a:r>
              <a:rPr lang="en-US" sz="2400" b="1" dirty="0" err="1" smtClean="0">
                <a:solidFill>
                  <a:srgbClr val="333300"/>
                </a:solidFill>
                <a:effectLst/>
              </a:rPr>
              <a:t>miosis</a:t>
            </a:r>
            <a:r>
              <a:rPr lang="en-US" sz="2400" b="1" dirty="0" smtClean="0">
                <a:solidFill>
                  <a:srgbClr val="333300"/>
                </a:solidFill>
                <a:effectLst/>
              </a:rPr>
              <a:t> in both eyes.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333300"/>
                </a:solidFill>
                <a:effectLst/>
              </a:rPr>
              <a:t>-Atropine drops:- block parasympathetic supply------</a:t>
            </a:r>
            <a:r>
              <a:rPr lang="en-US" sz="2400" b="1" dirty="0" err="1" smtClean="0">
                <a:solidFill>
                  <a:srgbClr val="333300"/>
                </a:solidFill>
                <a:effectLst/>
              </a:rPr>
              <a:t>mydriasis</a:t>
            </a:r>
            <a:endParaRPr lang="en-US" sz="2400" b="1" dirty="0" smtClean="0">
              <a:solidFill>
                <a:srgbClr val="3333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b="1" dirty="0" smtClean="0">
                <a:solidFill>
                  <a:srgbClr val="FF0000"/>
                </a:solidFill>
                <a:effectLst/>
              </a:rPr>
              <a:t>Q. Argyll Robertson pupil?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b="1" dirty="0" smtClean="0">
                <a:solidFill>
                  <a:srgbClr val="333300"/>
                </a:solidFill>
                <a:effectLst/>
              </a:rPr>
              <a:t>In syphilis </a:t>
            </a:r>
            <a:r>
              <a:rPr lang="en-GB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tabes</a:t>
            </a:r>
            <a:r>
              <a:rPr lang="en-G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dorsalis</a:t>
            </a:r>
            <a:r>
              <a:rPr lang="en-G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which destroy </a:t>
            </a:r>
            <a:r>
              <a:rPr lang="en-GB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pretectal</a:t>
            </a:r>
            <a:r>
              <a:rPr lang="en-G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nucleus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effectLst/>
              </a:rPr>
              <a:t>light .R is lost &amp; </a:t>
            </a:r>
            <a:r>
              <a:rPr lang="en-GB" sz="2400" b="1" dirty="0" err="1" smtClean="0">
                <a:solidFill>
                  <a:srgbClr val="FF0000"/>
                </a:solidFill>
                <a:effectLst/>
              </a:rPr>
              <a:t>accomodation</a:t>
            </a:r>
            <a:r>
              <a:rPr lang="en-GB" sz="2400" b="1" dirty="0" smtClean="0">
                <a:solidFill>
                  <a:srgbClr val="FF0000"/>
                </a:solidFill>
                <a:effectLst/>
              </a:rPr>
              <a:t> .R  remains</a:t>
            </a:r>
            <a:r>
              <a:rPr lang="en-GB" sz="2400" b="1" dirty="0" smtClean="0">
                <a:solidFill>
                  <a:srgbClr val="333300"/>
                </a:solidFill>
                <a:effectLst/>
              </a:rPr>
              <a:t> </a:t>
            </a:r>
            <a:endParaRPr 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b="1" u="sng" dirty="0" smtClean="0">
              <a:solidFill>
                <a:srgbClr val="3333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  <a:latin typeface="Comic Sans MS" pitchFamily="66" charset="0"/>
              </a:rPr>
              <a:t>Accomodation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atin typeface="Comic Sans MS" pitchFamily="66" charset="0"/>
              </a:rPr>
              <a:t>Q : What is </a:t>
            </a:r>
            <a:r>
              <a:rPr lang="en-US" b="1" dirty="0" err="1" smtClean="0">
                <a:latin typeface="Comic Sans MS" pitchFamily="66" charset="0"/>
              </a:rPr>
              <a:t>accomodation</a:t>
            </a:r>
            <a:r>
              <a:rPr lang="en-US" b="1" dirty="0" smtClean="0">
                <a:latin typeface="Comic Sans MS" pitchFamily="66" charset="0"/>
              </a:rPr>
              <a:t> ?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CC00"/>
                </a:solidFill>
                <a:latin typeface="Comic Sans MS" pitchFamily="66" charset="0"/>
              </a:rPr>
              <a:t>simply put : It is the process by which the eye forms sharp image of near and distant objects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  <a:latin typeface="Comic Sans MS" pitchFamily="66" charset="0"/>
              </a:rPr>
              <a:t>Accomodation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Increased lens thickness 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(</a:t>
            </a: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</a:rPr>
              <a:t>becomesthicker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)</a:t>
            </a:r>
            <a:endParaRPr lang="en-US" sz="32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CCFF66"/>
                </a:solidFill>
                <a:latin typeface="Comic Sans MS" pitchFamily="66" charset="0"/>
              </a:rPr>
              <a:t>Pupils constrict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FF9966"/>
                </a:solidFill>
                <a:latin typeface="Comic Sans MS" pitchFamily="66" charset="0"/>
              </a:rPr>
              <a:t>Visual axes </a:t>
            </a:r>
            <a:r>
              <a:rPr lang="en-US" sz="3200" b="1" dirty="0" err="1" smtClean="0">
                <a:solidFill>
                  <a:srgbClr val="FF9966"/>
                </a:solidFill>
                <a:latin typeface="Comic Sans MS" pitchFamily="66" charset="0"/>
              </a:rPr>
              <a:t>concerge</a:t>
            </a:r>
            <a:r>
              <a:rPr lang="en-US" sz="3200" b="1" dirty="0" smtClean="0">
                <a:solidFill>
                  <a:srgbClr val="FF9966"/>
                </a:solidFill>
                <a:latin typeface="Comic Sans MS" pitchFamily="66" charset="0"/>
              </a:rPr>
              <a:t> (Convergence)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  <a:defRPr/>
            </a:pPr>
            <a:endParaRPr lang="en-US" sz="32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lvl="1" algn="ctr" eaLnBrk="1" hangingPunct="1">
              <a:lnSpc>
                <a:spcPct val="90000"/>
              </a:lnSpc>
              <a:buFontTx/>
              <a:buNone/>
              <a:defRPr/>
            </a:pPr>
            <a:endParaRPr lang="en-US" sz="32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lvl="1" algn="ctr" eaLnBrk="1" hangingPunct="1">
              <a:lnSpc>
                <a:spcPct val="90000"/>
              </a:lnSpc>
              <a:buFontTx/>
              <a:buNone/>
              <a:defRPr/>
            </a:pPr>
            <a:endParaRPr lang="en-US" sz="32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lvl="1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The near response</a:t>
            </a:r>
          </a:p>
        </p:txBody>
      </p:sp>
      <p:sp>
        <p:nvSpPr>
          <p:cNvPr id="367620" name="AutoShape 4"/>
          <p:cNvSpPr>
            <a:spLocks noChangeArrowheads="1"/>
          </p:cNvSpPr>
          <p:nvPr/>
        </p:nvSpPr>
        <p:spPr bwMode="auto">
          <a:xfrm>
            <a:off x="3929058" y="4000504"/>
            <a:ext cx="647700" cy="1008063"/>
          </a:xfrm>
          <a:prstGeom prst="downArrow">
            <a:avLst>
              <a:gd name="adj1" fmla="val 50000"/>
              <a:gd name="adj2" fmla="val 3890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endParaRPr 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6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8" grpId="0"/>
      <p:bldP spid="3676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Comic Sans MS" pitchFamily="66" charset="0"/>
              </a:rPr>
              <a:t>Mechanism of </a:t>
            </a:r>
            <a:r>
              <a:rPr lang="en-US" sz="2000" b="1" dirty="0" err="1" smtClean="0">
                <a:solidFill>
                  <a:srgbClr val="FFFF00"/>
                </a:solidFill>
                <a:latin typeface="Comic Sans MS" pitchFamily="66" charset="0"/>
              </a:rPr>
              <a:t>accomodation</a:t>
            </a:r>
            <a:r>
              <a:rPr lang="en-US" sz="2000" b="1" dirty="0" smtClean="0">
                <a:solidFill>
                  <a:srgbClr val="FFFF00"/>
                </a:solidFill>
                <a:latin typeface="Comic Sans MS" pitchFamily="66" charset="0"/>
              </a:rPr>
              <a:t> for focusing near objects  </a:t>
            </a:r>
            <a:endParaRPr lang="en-US" sz="2000" b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5400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smtClean="0">
                <a:solidFill>
                  <a:srgbClr val="FFFF00"/>
                </a:solidFill>
                <a:latin typeface="Comic Sans MS" pitchFamily="66" charset="0"/>
              </a:rPr>
              <a:t>Ciliary muscle ….</a:t>
            </a:r>
            <a:r>
              <a:rPr lang="en-US" sz="3600" b="1" smtClean="0">
                <a:solidFill>
                  <a:srgbClr val="FFCC00"/>
                </a:solidFill>
                <a:latin typeface="Comic Sans MS" pitchFamily="66" charset="0"/>
              </a:rPr>
              <a:t>Contraction:</a:t>
            </a:r>
            <a:endParaRPr lang="ar-SA" sz="3600" b="1" smtClean="0">
              <a:solidFill>
                <a:srgbClr val="FFCC00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ar-SA" sz="3600" b="1" smtClean="0">
              <a:solidFill>
                <a:srgbClr val="FFCC00"/>
              </a:solidFill>
              <a:latin typeface="Comic Sans MS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b="1" smtClean="0">
                <a:solidFill>
                  <a:srgbClr val="FFCC00"/>
                </a:solidFill>
                <a:latin typeface="Comic Sans MS" pitchFamily="66" charset="0"/>
              </a:rPr>
              <a:t>Relaxation of the suspensory ligament</a:t>
            </a:r>
          </a:p>
          <a:p>
            <a:pPr lvl="4" algn="ctr" eaLnBrk="1" hangingPunct="1">
              <a:defRPr/>
            </a:pPr>
            <a:endParaRPr lang="en-US" sz="1800" b="1" smtClean="0">
              <a:solidFill>
                <a:srgbClr val="FFCC00"/>
              </a:solidFill>
              <a:latin typeface="Comic Sans MS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b="1" smtClean="0">
                <a:solidFill>
                  <a:srgbClr val="FFCC00"/>
                </a:solidFill>
                <a:latin typeface="Comic Sans MS" pitchFamily="66" charset="0"/>
              </a:rPr>
              <a:t>Lens more convex</a:t>
            </a:r>
            <a:endParaRPr lang="ar-SA" sz="2800" b="1" smtClean="0">
              <a:solidFill>
                <a:srgbClr val="FFCC00"/>
              </a:solidFill>
              <a:latin typeface="Comic Sans MS" pitchFamily="66" charset="0"/>
            </a:endParaRPr>
          </a:p>
          <a:p>
            <a:pPr algn="ctr" eaLnBrk="1" hangingPunct="1">
              <a:defRPr/>
            </a:pPr>
            <a:endParaRPr lang="en-US" sz="2800" b="1" smtClean="0">
              <a:solidFill>
                <a:srgbClr val="FFCC00"/>
              </a:solidFill>
              <a:latin typeface="Comic Sans MS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b="1" smtClean="0">
                <a:solidFill>
                  <a:srgbClr val="FFCC00"/>
                </a:solidFill>
                <a:latin typeface="Comic Sans MS" pitchFamily="66" charset="0"/>
              </a:rPr>
              <a:t>Increase diopteric power of the eye</a:t>
            </a:r>
          </a:p>
          <a:p>
            <a:pPr algn="ctr" eaLnBrk="1" hangingPunct="1">
              <a:defRPr/>
            </a:pPr>
            <a:endParaRPr lang="en-US" sz="2800" b="1" smtClean="0">
              <a:solidFill>
                <a:srgbClr val="FFCC00"/>
              </a:solidFill>
              <a:latin typeface="Comic Sans MS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b="1" smtClean="0">
                <a:solidFill>
                  <a:srgbClr val="FFCC00"/>
                </a:solidFill>
                <a:latin typeface="Comic Sans MS" pitchFamily="66" charset="0"/>
              </a:rPr>
              <a:t>Near object focussed on the retina</a:t>
            </a:r>
          </a:p>
        </p:txBody>
      </p:sp>
      <p:sp>
        <p:nvSpPr>
          <p:cNvPr id="368644" name="AutoShape 4"/>
          <p:cNvSpPr>
            <a:spLocks noChangeArrowheads="1"/>
          </p:cNvSpPr>
          <p:nvPr/>
        </p:nvSpPr>
        <p:spPr bwMode="auto">
          <a:xfrm>
            <a:off x="3929058" y="1857364"/>
            <a:ext cx="431800" cy="576263"/>
          </a:xfrm>
          <a:prstGeom prst="downArrow">
            <a:avLst>
              <a:gd name="adj1" fmla="val 50000"/>
              <a:gd name="adj2" fmla="val 33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45" name="AutoShape 5"/>
          <p:cNvSpPr>
            <a:spLocks noChangeArrowheads="1"/>
          </p:cNvSpPr>
          <p:nvPr/>
        </p:nvSpPr>
        <p:spPr bwMode="auto">
          <a:xfrm>
            <a:off x="3924300" y="2924175"/>
            <a:ext cx="4318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46" name="AutoShape 6"/>
          <p:cNvSpPr>
            <a:spLocks noChangeArrowheads="1"/>
          </p:cNvSpPr>
          <p:nvPr/>
        </p:nvSpPr>
        <p:spPr bwMode="auto">
          <a:xfrm>
            <a:off x="3924300" y="3860800"/>
            <a:ext cx="431800" cy="576263"/>
          </a:xfrm>
          <a:prstGeom prst="downArrow">
            <a:avLst>
              <a:gd name="adj1" fmla="val 50000"/>
              <a:gd name="adj2" fmla="val 33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47" name="AutoShape 7"/>
          <p:cNvSpPr>
            <a:spLocks noChangeArrowheads="1"/>
          </p:cNvSpPr>
          <p:nvPr/>
        </p:nvSpPr>
        <p:spPr bwMode="auto">
          <a:xfrm>
            <a:off x="3924300" y="4941888"/>
            <a:ext cx="431800" cy="576262"/>
          </a:xfrm>
          <a:prstGeom prst="downArrow">
            <a:avLst>
              <a:gd name="adj1" fmla="val 50000"/>
              <a:gd name="adj2" fmla="val 33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8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2" grpId="0"/>
      <p:bldP spid="368644" grpId="0" animBg="1"/>
      <p:bldP spid="368645" grpId="0" animBg="1"/>
      <p:bldP spid="368646" grpId="0" animBg="1"/>
      <p:bldP spid="3686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Mechanism of </a:t>
            </a:r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</a:rPr>
              <a:t>accomodation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for Focusing Far objects 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 involves </a:t>
            </a:r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ciliary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 muscle relaxation 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b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en-US" sz="2800" b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5400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err="1" smtClean="0">
                <a:solidFill>
                  <a:srgbClr val="FFFF00"/>
                </a:solidFill>
                <a:latin typeface="Comic Sans MS" pitchFamily="66" charset="0"/>
              </a:rPr>
              <a:t>Ciliary</a:t>
            </a:r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 muscle ….Relaxation:</a:t>
            </a:r>
            <a:endParaRPr lang="ar-SA" sz="36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ar-SA" sz="36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CC00"/>
                </a:solidFill>
                <a:latin typeface="Comic Sans MS" pitchFamily="66" charset="0"/>
              </a:rPr>
              <a:t>Stretching / contraction </a:t>
            </a:r>
            <a:r>
              <a:rPr lang="en-US" sz="1800" b="1" dirty="0" err="1" smtClean="0">
                <a:solidFill>
                  <a:srgbClr val="FFCC00"/>
                </a:solidFill>
                <a:latin typeface="Comic Sans MS" pitchFamily="66" charset="0"/>
              </a:rPr>
              <a:t>co</a:t>
            </a:r>
            <a:r>
              <a:rPr lang="en-US" sz="1800" b="1" dirty="0" err="1" smtClean="0">
                <a:solidFill>
                  <a:srgbClr val="FFCC00"/>
                </a:solidFill>
                <a:latin typeface="Comic Sans MS" pitchFamily="66" charset="0"/>
              </a:rPr>
              <a:t>f</a:t>
            </a:r>
            <a:r>
              <a:rPr lang="en-US" sz="1800" b="1" dirty="0" smtClean="0">
                <a:solidFill>
                  <a:srgbClr val="FFCC00"/>
                </a:solidFill>
                <a:latin typeface="Comic Sans MS" pitchFamily="66" charset="0"/>
              </a:rPr>
              <a:t> </a:t>
            </a:r>
            <a:r>
              <a:rPr lang="en-US" sz="1800" b="1" dirty="0" smtClean="0">
                <a:solidFill>
                  <a:srgbClr val="FFCC00"/>
                </a:solidFill>
                <a:latin typeface="Comic Sans MS" pitchFamily="66" charset="0"/>
              </a:rPr>
              <a:t>the </a:t>
            </a:r>
            <a:r>
              <a:rPr lang="en-US" sz="1800" b="1" dirty="0" err="1" smtClean="0">
                <a:solidFill>
                  <a:srgbClr val="FFCC00"/>
                </a:solidFill>
                <a:latin typeface="Comic Sans MS" pitchFamily="66" charset="0"/>
              </a:rPr>
              <a:t>suspensory</a:t>
            </a:r>
            <a:r>
              <a:rPr lang="en-US" sz="1800" b="1" dirty="0" smtClean="0">
                <a:solidFill>
                  <a:srgbClr val="FFCC00"/>
                </a:solidFill>
                <a:latin typeface="Comic Sans MS" pitchFamily="66" charset="0"/>
              </a:rPr>
              <a:t> ligament</a:t>
            </a:r>
          </a:p>
          <a:p>
            <a:pPr lvl="4" algn="ctr" eaLnBrk="1" hangingPunct="1">
              <a:defRPr/>
            </a:pPr>
            <a:r>
              <a:rPr lang="en-US" sz="1800" b="1" dirty="0" smtClean="0">
                <a:solidFill>
                  <a:srgbClr val="FFCC00"/>
                </a:solidFill>
                <a:latin typeface="Comic Sans MS" pitchFamily="66" charset="0"/>
              </a:rPr>
              <a:t>o</a:t>
            </a:r>
            <a:endParaRPr lang="en-US" sz="1800" b="1" dirty="0" smtClean="0">
              <a:solidFill>
                <a:srgbClr val="FFCC00"/>
              </a:solidFill>
              <a:latin typeface="Comic Sans MS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CC00"/>
                </a:solidFill>
                <a:latin typeface="Comic Sans MS" pitchFamily="66" charset="0"/>
              </a:rPr>
              <a:t>Lens less convex ( more flat)</a:t>
            </a:r>
            <a:endParaRPr lang="ar-SA" sz="2800" b="1" dirty="0" smtClean="0">
              <a:solidFill>
                <a:srgbClr val="FFCC00"/>
              </a:solidFill>
              <a:latin typeface="Comic Sans MS" pitchFamily="66" charset="0"/>
            </a:endParaRPr>
          </a:p>
          <a:p>
            <a:pPr algn="ctr" eaLnBrk="1" hangingPunct="1">
              <a:defRPr/>
            </a:pPr>
            <a:endParaRPr lang="en-US" sz="2800" b="1" dirty="0" smtClean="0">
              <a:solidFill>
                <a:srgbClr val="FFCC00"/>
              </a:solidFill>
              <a:latin typeface="Comic Sans MS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CC00"/>
                </a:solidFill>
                <a:latin typeface="Comic Sans MS" pitchFamily="66" charset="0"/>
              </a:rPr>
              <a:t>Decrease </a:t>
            </a:r>
            <a:r>
              <a:rPr lang="en-US" sz="2800" b="1" dirty="0" err="1" smtClean="0">
                <a:solidFill>
                  <a:srgbClr val="FFCC00"/>
                </a:solidFill>
                <a:latin typeface="Comic Sans MS" pitchFamily="66" charset="0"/>
              </a:rPr>
              <a:t>diopteric</a:t>
            </a:r>
            <a:r>
              <a:rPr lang="en-US" sz="2800" b="1" dirty="0" smtClean="0">
                <a:solidFill>
                  <a:srgbClr val="FFCC00"/>
                </a:solidFill>
                <a:latin typeface="Comic Sans MS" pitchFamily="66" charset="0"/>
              </a:rPr>
              <a:t> power of the eye</a:t>
            </a:r>
          </a:p>
          <a:p>
            <a:pPr algn="ctr" eaLnBrk="1" hangingPunct="1">
              <a:defRPr/>
            </a:pPr>
            <a:endParaRPr lang="en-US" sz="2800" b="1" dirty="0" smtClean="0">
              <a:solidFill>
                <a:srgbClr val="FFCC00"/>
              </a:solidFill>
              <a:latin typeface="Comic Sans MS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CC00"/>
                </a:solidFill>
                <a:latin typeface="Comic Sans MS" pitchFamily="66" charset="0"/>
              </a:rPr>
              <a:t>Far object </a:t>
            </a:r>
            <a:r>
              <a:rPr lang="en-US" sz="2800" b="1" dirty="0" err="1" smtClean="0">
                <a:solidFill>
                  <a:srgbClr val="FFCC00"/>
                </a:solidFill>
                <a:latin typeface="Comic Sans MS" pitchFamily="66" charset="0"/>
              </a:rPr>
              <a:t>focussed</a:t>
            </a:r>
            <a:r>
              <a:rPr lang="en-US" sz="2800" b="1" dirty="0" smtClean="0">
                <a:solidFill>
                  <a:srgbClr val="FFCC00"/>
                </a:solidFill>
                <a:latin typeface="Comic Sans MS" pitchFamily="66" charset="0"/>
              </a:rPr>
              <a:t> on the retina</a:t>
            </a:r>
          </a:p>
        </p:txBody>
      </p:sp>
      <p:sp>
        <p:nvSpPr>
          <p:cNvPr id="369668" name="AutoShape 4"/>
          <p:cNvSpPr>
            <a:spLocks noChangeArrowheads="1"/>
          </p:cNvSpPr>
          <p:nvPr/>
        </p:nvSpPr>
        <p:spPr bwMode="auto">
          <a:xfrm>
            <a:off x="3929058" y="1857364"/>
            <a:ext cx="431800" cy="576263"/>
          </a:xfrm>
          <a:prstGeom prst="downArrow">
            <a:avLst>
              <a:gd name="adj1" fmla="val 50000"/>
              <a:gd name="adj2" fmla="val 33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669" name="AutoShape 5"/>
          <p:cNvSpPr>
            <a:spLocks noChangeArrowheads="1"/>
          </p:cNvSpPr>
          <p:nvPr/>
        </p:nvSpPr>
        <p:spPr bwMode="auto">
          <a:xfrm>
            <a:off x="3924300" y="2997200"/>
            <a:ext cx="4318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670" name="AutoShape 6"/>
          <p:cNvSpPr>
            <a:spLocks noChangeArrowheads="1"/>
          </p:cNvSpPr>
          <p:nvPr/>
        </p:nvSpPr>
        <p:spPr bwMode="auto">
          <a:xfrm>
            <a:off x="3924300" y="3860800"/>
            <a:ext cx="431800" cy="576263"/>
          </a:xfrm>
          <a:prstGeom prst="downArrow">
            <a:avLst>
              <a:gd name="adj1" fmla="val 50000"/>
              <a:gd name="adj2" fmla="val 33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671" name="AutoShape 7"/>
          <p:cNvSpPr>
            <a:spLocks noChangeArrowheads="1"/>
          </p:cNvSpPr>
          <p:nvPr/>
        </p:nvSpPr>
        <p:spPr bwMode="auto">
          <a:xfrm>
            <a:off x="3924300" y="4941888"/>
            <a:ext cx="431800" cy="576262"/>
          </a:xfrm>
          <a:prstGeom prst="downArrow">
            <a:avLst>
              <a:gd name="adj1" fmla="val 50000"/>
              <a:gd name="adj2" fmla="val 33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6" grpId="0"/>
      <p:bldP spid="369668" grpId="0" animBg="1"/>
      <p:bldP spid="369669" grpId="0" animBg="1"/>
      <p:bldP spid="369670" grpId="0" animBg="1"/>
      <p:bldP spid="3696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latin typeface="Comic Sans MS" pitchFamily="66" charset="0"/>
              </a:rPr>
              <a:t>The accomodation Reflex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924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atin typeface="Comic Sans MS" pitchFamily="66" charset="0"/>
              </a:rPr>
              <a:t>Afferent: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CCFF66"/>
                </a:solidFill>
                <a:latin typeface="Comic Sans MS" pitchFamily="66" charset="0"/>
              </a:rPr>
              <a:t>Retina </a:t>
            </a:r>
            <a:r>
              <a:rPr lang="en-US" b="1" dirty="0" smtClean="0">
                <a:solidFill>
                  <a:srgbClr val="FFCC00"/>
                </a:solidFill>
                <a:latin typeface="Comic Sans MS" pitchFamily="66" charset="0"/>
              </a:rPr>
              <a:t>   </a:t>
            </a:r>
            <a:r>
              <a:rPr lang="en-US" b="1" dirty="0" smtClean="0">
                <a:solidFill>
                  <a:srgbClr val="FF9966"/>
                </a:solidFill>
                <a:latin typeface="Comic Sans MS" pitchFamily="66" charset="0"/>
              </a:rPr>
              <a:t>optic nerve</a:t>
            </a:r>
            <a:r>
              <a:rPr lang="en-US" b="1" dirty="0" smtClean="0">
                <a:solidFill>
                  <a:srgbClr val="FFCC00"/>
                </a:solidFill>
                <a:latin typeface="Comic Sans MS" pitchFamily="66" charset="0"/>
              </a:rPr>
              <a:t>    optic </a:t>
            </a:r>
            <a:r>
              <a:rPr lang="en-US" b="1" dirty="0" err="1" smtClean="0">
                <a:solidFill>
                  <a:srgbClr val="FFCC00"/>
                </a:solidFill>
                <a:latin typeface="Comic Sans MS" pitchFamily="66" charset="0"/>
              </a:rPr>
              <a:t>chiasma</a:t>
            </a:r>
            <a:r>
              <a:rPr lang="en-US" b="1" dirty="0" smtClean="0">
                <a:solidFill>
                  <a:srgbClr val="FFCC0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99FF"/>
                </a:solidFill>
                <a:latin typeface="Comic Sans MS" pitchFamily="66" charset="0"/>
              </a:rPr>
              <a:t>optic tract</a:t>
            </a:r>
            <a:r>
              <a:rPr lang="en-US" b="1" dirty="0" smtClean="0">
                <a:solidFill>
                  <a:srgbClr val="FFCC00"/>
                </a:solidFill>
                <a:latin typeface="Comic Sans MS" pitchFamily="66" charset="0"/>
              </a:rPr>
              <a:t>     </a:t>
            </a:r>
            <a:r>
              <a:rPr lang="en-US" b="1" dirty="0" smtClean="0">
                <a:solidFill>
                  <a:schemeClr val="folHlink"/>
                </a:solidFill>
                <a:latin typeface="Comic Sans MS" pitchFamily="66" charset="0"/>
              </a:rPr>
              <a:t>lateral </a:t>
            </a:r>
            <a:r>
              <a:rPr lang="en-US" b="1" dirty="0" err="1" smtClean="0">
                <a:solidFill>
                  <a:schemeClr val="folHlink"/>
                </a:solidFill>
                <a:latin typeface="Comic Sans MS" pitchFamily="66" charset="0"/>
              </a:rPr>
              <a:t>geniculate</a:t>
            </a:r>
            <a:r>
              <a:rPr lang="en-US" b="1" dirty="0" smtClean="0">
                <a:solidFill>
                  <a:schemeClr val="folHlink"/>
                </a:solidFill>
                <a:latin typeface="Comic Sans MS" pitchFamily="66" charset="0"/>
              </a:rPr>
              <a:t> body  </a:t>
            </a:r>
            <a:r>
              <a:rPr lang="en-US" b="1" dirty="0" smtClean="0">
                <a:solidFill>
                  <a:srgbClr val="FFCC0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visual cortex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atin typeface="Comic Sans MS" pitchFamily="66" charset="0"/>
              </a:rPr>
              <a:t>Efferent: </a:t>
            </a:r>
            <a:r>
              <a:rPr lang="en-US" b="1" dirty="0" err="1" smtClean="0">
                <a:solidFill>
                  <a:srgbClr val="CCFF66"/>
                </a:solidFill>
                <a:latin typeface="Comic Sans MS" pitchFamily="66" charset="0"/>
              </a:rPr>
              <a:t>Occuluomotor</a:t>
            </a:r>
            <a:r>
              <a:rPr lang="en-US" b="1" dirty="0" smtClean="0">
                <a:solidFill>
                  <a:srgbClr val="CCFF66"/>
                </a:solidFill>
                <a:latin typeface="Comic Sans MS" pitchFamily="66" charset="0"/>
              </a:rPr>
              <a:t> nucleus  (parasympathetic)    </a:t>
            </a:r>
            <a:r>
              <a:rPr lang="en-US" b="1" dirty="0" err="1" smtClean="0">
                <a:solidFill>
                  <a:srgbClr val="CCFF66"/>
                </a:solidFill>
                <a:latin typeface="Comic Sans MS" pitchFamily="66" charset="0"/>
              </a:rPr>
              <a:t>ciliary</a:t>
            </a:r>
            <a:r>
              <a:rPr lang="en-US" b="1" dirty="0" smtClean="0">
                <a:solidFill>
                  <a:srgbClr val="CCFF66"/>
                </a:solidFill>
                <a:latin typeface="Comic Sans MS" pitchFamily="66" charset="0"/>
              </a:rPr>
              <a:t> ganglion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CCFF66"/>
                </a:solidFill>
                <a:latin typeface="Comic Sans MS" pitchFamily="66" charset="0"/>
              </a:rPr>
              <a:t>	</a:t>
            </a:r>
            <a:r>
              <a:rPr lang="en-US" b="1" dirty="0" err="1" smtClean="0">
                <a:solidFill>
                  <a:srgbClr val="FF99FF"/>
                </a:solidFill>
                <a:latin typeface="Comic Sans MS" pitchFamily="66" charset="0"/>
              </a:rPr>
              <a:t>ciliary</a:t>
            </a:r>
            <a:r>
              <a:rPr lang="en-US" b="1" dirty="0" smtClean="0">
                <a:solidFill>
                  <a:srgbClr val="FF99FF"/>
                </a:solidFill>
                <a:latin typeface="Comic Sans MS" pitchFamily="66" charset="0"/>
              </a:rPr>
              <a:t> muscle    circular </a:t>
            </a:r>
            <a:r>
              <a:rPr lang="en-US" b="1" dirty="0" err="1" smtClean="0">
                <a:solidFill>
                  <a:srgbClr val="FF99FF"/>
                </a:solidFill>
                <a:latin typeface="Comic Sans MS" pitchFamily="66" charset="0"/>
              </a:rPr>
              <a:t>pupillary</a:t>
            </a:r>
            <a:r>
              <a:rPr lang="en-US" b="1" dirty="0" smtClean="0">
                <a:solidFill>
                  <a:srgbClr val="FF99FF"/>
                </a:solidFill>
                <a:latin typeface="Comic Sans MS" pitchFamily="66" charset="0"/>
              </a:rPr>
              <a:t> muscle</a:t>
            </a: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1928794" y="2357430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4857752" y="2357430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6948488" y="4508500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4500562" y="4929198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8143900" y="4929198"/>
            <a:ext cx="431800" cy="358775"/>
          </a:xfrm>
          <a:prstGeom prst="rightArrow">
            <a:avLst>
              <a:gd name="adj1" fmla="val 50000"/>
              <a:gd name="adj2" fmla="val 503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3714744" y="5500702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428596" y="2786058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357158" y="3286124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3357554" y="2786058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A6F1-7041-49A6-B9D1-852650FBB2EB}" type="datetime1">
              <a:rPr lang="ar-SA"/>
              <a:pPr/>
              <a:t>27/11/1436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7EA-CE64-474E-8481-26EAED7689DD}" type="slidenum">
              <a:rPr lang="en-US"/>
              <a:pPr/>
              <a:t>26</a:t>
            </a:fld>
            <a:endParaRPr lang="en-US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8950"/>
          </a:xfrm>
        </p:spPr>
        <p:txBody>
          <a:bodyPr/>
          <a:lstStyle/>
          <a:p>
            <a:r>
              <a:rPr lang="en-US" sz="3000"/>
              <a:t>The Accomodation-Convergence Reflex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22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If you shift your sight from a distant object to a close object ( e.g., if you want to read some writing very close to you ) three things happen :</a:t>
            </a:r>
          </a:p>
          <a:p>
            <a:pPr>
              <a:lnSpc>
                <a:spcPct val="90000"/>
              </a:lnSpc>
            </a:pPr>
            <a:r>
              <a:rPr lang="en-US" sz="2800"/>
              <a:t>(1) Constriction of the pupils</a:t>
            </a:r>
          </a:p>
          <a:p>
            <a:pPr>
              <a:lnSpc>
                <a:spcPct val="90000"/>
              </a:lnSpc>
            </a:pPr>
            <a:r>
              <a:rPr lang="en-US" sz="2800"/>
              <a:t>(2) increased thickness of the lens ( because of contraqction of Ciliary muscle ) </a:t>
            </a:r>
          </a:p>
          <a:p>
            <a:pPr>
              <a:lnSpc>
                <a:spcPct val="90000"/>
              </a:lnSpc>
            </a:pPr>
            <a:r>
              <a:rPr lang="en-US" sz="2800"/>
              <a:t>(3) Convergence of the visual axes </a:t>
            </a:r>
          </a:p>
          <a:p>
            <a:pPr>
              <a:lnSpc>
                <a:spcPct val="90000"/>
              </a:lnSpc>
            </a:pPr>
            <a:r>
              <a:rPr lang="en-US" sz="2800"/>
              <a:t>(1) + (2) together are called Accomdation</a:t>
            </a:r>
          </a:p>
          <a:p>
            <a:pPr>
              <a:lnSpc>
                <a:spcPct val="90000"/>
              </a:lnSpc>
            </a:pPr>
            <a:r>
              <a:rPr lang="en-US" sz="2800"/>
              <a:t>(3) is called Convegence.</a:t>
            </a:r>
          </a:p>
          <a:p>
            <a:pPr>
              <a:lnSpc>
                <a:spcPct val="90000"/>
              </a:lnSpc>
            </a:pPr>
            <a:r>
              <a:rPr lang="en-US" sz="2800"/>
              <a:t>This reflex ( unlike the light reflex ) needs intact Visual Cortex ( in Occipital Lobe )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8229600" cy="5826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400" u="sng" dirty="0" err="1" smtClean="0">
                <a:effectLst/>
              </a:rPr>
              <a:t>Accomodation</a:t>
            </a:r>
            <a:r>
              <a:rPr lang="en-GB" sz="2400" u="sng" dirty="0" smtClean="0">
                <a:effectLst/>
              </a:rPr>
              <a:t>:-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effectLst/>
              </a:rPr>
              <a:t>At rest (looking at far objects):-</a:t>
            </a:r>
            <a:r>
              <a:rPr lang="en-GB" sz="2400" dirty="0" err="1" smtClean="0">
                <a:effectLst/>
              </a:rPr>
              <a:t>ciliary</a:t>
            </a:r>
            <a:r>
              <a:rPr lang="en-GB" sz="2400" dirty="0" smtClean="0">
                <a:effectLst/>
              </a:rPr>
              <a:t> muscles relaxed, taut(tense) ligaments, flat lens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u="sng" dirty="0" err="1" smtClean="0">
                <a:effectLst/>
              </a:rPr>
              <a:t>Accomodation</a:t>
            </a:r>
            <a:r>
              <a:rPr lang="en-US" sz="2400" u="sng" dirty="0" smtClean="0">
                <a:effectLst/>
              </a:rPr>
              <a:t> reflex:-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/>
              </a:rPr>
              <a:t>focusing(  increased anterior surface curvature of lens by </a:t>
            </a:r>
            <a:r>
              <a:rPr lang="en-GB" sz="2400" dirty="0" err="1" smtClean="0">
                <a:effectLst/>
              </a:rPr>
              <a:t>ciliary</a:t>
            </a:r>
            <a:r>
              <a:rPr lang="en-GB" sz="2400" dirty="0" smtClean="0">
                <a:effectLst/>
              </a:rPr>
              <a:t> muscles contraction, slack=relaxed ligaments, </a:t>
            </a:r>
            <a:r>
              <a:rPr lang="en-US" sz="2400" dirty="0" smtClean="0">
                <a:effectLst/>
              </a:rPr>
              <a:t>increased anterior surface curvature of lens .why?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/>
              </a:rPr>
              <a:t>-both circular &amp; longitudinal </a:t>
            </a:r>
            <a:r>
              <a:rPr lang="en-US" sz="2400" dirty="0" err="1" smtClean="0">
                <a:effectLst/>
              </a:rPr>
              <a:t>cilliary</a:t>
            </a:r>
            <a:r>
              <a:rPr lang="en-US" sz="2400" dirty="0" smtClean="0">
                <a:effectLst/>
              </a:rPr>
              <a:t> muscles contract to pull </a:t>
            </a:r>
            <a:r>
              <a:rPr lang="en-US" sz="2400" dirty="0" err="1" smtClean="0">
                <a:effectLst/>
              </a:rPr>
              <a:t>cilliary</a:t>
            </a:r>
            <a:r>
              <a:rPr lang="en-US" sz="2400" dirty="0" smtClean="0">
                <a:effectLst/>
              </a:rPr>
              <a:t> muscle </a:t>
            </a:r>
            <a:r>
              <a:rPr lang="en-US" sz="2400" dirty="0" err="1" smtClean="0">
                <a:effectLst/>
              </a:rPr>
              <a:t>forwards&amp;inwards</a:t>
            </a:r>
            <a:r>
              <a:rPr lang="en-US" sz="2400" dirty="0" smtClean="0">
                <a:effectLst/>
              </a:rPr>
              <a:t>-</a:t>
            </a:r>
            <a:r>
              <a:rPr lang="en-US" sz="2400" dirty="0" smtClean="0">
                <a:effectLst/>
                <a:sym typeface="Wingdings" pitchFamily="2" charset="2"/>
              </a:rPr>
              <a:t>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cilliary</a:t>
            </a:r>
            <a:r>
              <a:rPr lang="en-US" sz="2400" dirty="0" smtClean="0">
                <a:effectLst/>
              </a:rPr>
              <a:t> muscles edges come close to each other.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effectLst/>
              </a:rPr>
              <a:t>Test-</a:t>
            </a:r>
            <a:r>
              <a:rPr lang="en-GB" sz="2400" dirty="0" err="1" smtClean="0">
                <a:effectLst/>
              </a:rPr>
              <a:t>sanson</a:t>
            </a:r>
            <a:r>
              <a:rPr lang="en-GB" sz="2400" dirty="0" smtClean="0">
                <a:effectLst/>
              </a:rPr>
              <a:t> </a:t>
            </a:r>
            <a:r>
              <a:rPr lang="en-GB" sz="2400" dirty="0" err="1" smtClean="0">
                <a:effectLst/>
              </a:rPr>
              <a:t>purkinje</a:t>
            </a:r>
            <a:r>
              <a:rPr lang="en-GB" sz="2400" dirty="0" smtClean="0">
                <a:effectLst/>
              </a:rPr>
              <a:t> image</a:t>
            </a:r>
            <a:endParaRPr lang="en-US" sz="2400" dirty="0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"/>
            <a:ext cx="8229600" cy="5521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looking at a close object  </a:t>
            </a:r>
            <a:r>
              <a:rPr lang="en-US" sz="2400" b="1" u="sng" dirty="0" smtClean="0"/>
              <a:t>(</a:t>
            </a:r>
            <a:r>
              <a:rPr lang="en-US" sz="2400" b="1" u="sng" dirty="0" smtClean="0">
                <a:sym typeface="Wingdings" pitchFamily="2" charset="2"/>
              </a:rPr>
              <a:t>near response)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a- convergence.  Why?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b- pupil constriction. Why?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c- </a:t>
            </a:r>
            <a:r>
              <a:rPr lang="en-GB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Accomodation</a:t>
            </a:r>
            <a:r>
              <a:rPr lang="en-GB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Why?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b="1" u="sng" dirty="0" smtClean="0">
                <a:effectLst/>
              </a:rPr>
              <a:t>Near point:-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b="1" dirty="0" smtClean="0">
                <a:effectLst/>
              </a:rPr>
              <a:t>Nearest point to eye at which object  can brought into focus on retina by </a:t>
            </a:r>
            <a:r>
              <a:rPr lang="en-GB" sz="2000" b="1" u="sng" dirty="0" smtClean="0">
                <a:effectLst/>
              </a:rPr>
              <a:t>ACCOMODATION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b="1" dirty="0" smtClean="0">
                <a:effectLst/>
              </a:rPr>
              <a:t>-10 years-----9 cm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b="1" dirty="0" smtClean="0">
                <a:effectLst/>
              </a:rPr>
              <a:t>-At 60 years-----80-100 cm, due to hardness of lens &amp; loss of </a:t>
            </a:r>
            <a:r>
              <a:rPr lang="en-GB" sz="2400" b="1" dirty="0" err="1" smtClean="0">
                <a:effectLst/>
              </a:rPr>
              <a:t>accomodation</a:t>
            </a:r>
            <a:r>
              <a:rPr lang="en-GB" sz="2400" b="1" dirty="0" smtClean="0"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rgbClr val="3333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8229600" cy="559752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/>
              <a:t>Pathway of </a:t>
            </a:r>
            <a:r>
              <a:rPr lang="en-US" u="sng" dirty="0" err="1" smtClean="0"/>
              <a:t>accomodation</a:t>
            </a:r>
            <a:r>
              <a:rPr lang="en-US" u="sng" dirty="0" smtClean="0"/>
              <a:t>:-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Light on eye------  retina -----optic nerve -----optic </a:t>
            </a:r>
            <a:r>
              <a:rPr lang="en-US" dirty="0" err="1" smtClean="0">
                <a:effectLst/>
              </a:rPr>
              <a:t>chiasma</a:t>
            </a:r>
            <a:r>
              <a:rPr lang="en-US" dirty="0" smtClean="0">
                <a:effectLst/>
              </a:rPr>
              <a:t>-------  optic tract------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lateral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geniculate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body in thalamus (away from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pretectal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N) to C.C---------- to sup.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colliculus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in midbrain </a:t>
            </a:r>
            <a:r>
              <a:rPr lang="en-GB" dirty="0" smtClean="0">
                <a:effectLst/>
              </a:rPr>
              <a:t>for---EWN------ </a:t>
            </a:r>
            <a:r>
              <a:rPr lang="en-GB" dirty="0" err="1" smtClean="0">
                <a:effectLst/>
              </a:rPr>
              <a:t>cilliary</a:t>
            </a:r>
            <a:r>
              <a:rPr lang="en-GB" dirty="0" smtClean="0">
                <a:effectLst/>
              </a:rPr>
              <a:t> ganglion to </a:t>
            </a:r>
            <a:r>
              <a:rPr lang="en-GB" dirty="0" err="1" smtClean="0">
                <a:effectLst/>
              </a:rPr>
              <a:t>oculomotor</a:t>
            </a:r>
            <a:r>
              <a:rPr lang="en-GB" dirty="0" smtClean="0">
                <a:effectLst/>
              </a:rPr>
              <a:t> N---- </a:t>
            </a:r>
            <a:r>
              <a:rPr lang="en-GB" dirty="0" err="1" smtClean="0">
                <a:effectLst/>
              </a:rPr>
              <a:t>cilliary</a:t>
            </a:r>
            <a:r>
              <a:rPr lang="en-GB" dirty="0" smtClean="0">
                <a:effectLst/>
              </a:rPr>
              <a:t> body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for contraction&amp;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miosis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accomodation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R) 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C:\Documents and Settings\ACER\My Documents\Dental SS Lectures\Disorders of taste and smell\N &amp; My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4313"/>
            <a:ext cx="7377113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  <a:latin typeface="Comic Sans MS" pitchFamily="66" charset="0"/>
              </a:rPr>
              <a:t>The light reflex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smtClean="0">
                <a:latin typeface="Comic Sans MS" pitchFamily="66" charset="0"/>
              </a:rPr>
              <a:t>Retina   </a:t>
            </a:r>
            <a:r>
              <a:rPr lang="en-US" sz="3600" b="1" smtClean="0">
                <a:solidFill>
                  <a:srgbClr val="FF9966"/>
                </a:solidFill>
                <a:latin typeface="Comic Sans MS" pitchFamily="66" charset="0"/>
              </a:rPr>
              <a:t>optic tract</a:t>
            </a:r>
            <a:r>
              <a:rPr lang="en-US" sz="3600" b="1" smtClean="0">
                <a:latin typeface="Comic Sans MS" pitchFamily="66" charset="0"/>
              </a:rPr>
              <a:t>   </a:t>
            </a:r>
            <a:r>
              <a:rPr lang="en-US" sz="3600" b="1" smtClean="0">
                <a:solidFill>
                  <a:srgbClr val="CCFF66"/>
                </a:solidFill>
                <a:latin typeface="Comic Sans MS" pitchFamily="66" charset="0"/>
              </a:rPr>
              <a:t>superior colliculus</a:t>
            </a:r>
            <a:r>
              <a:rPr lang="en-US" sz="3600" b="1" smtClean="0">
                <a:latin typeface="Comic Sans MS" pitchFamily="66" charset="0"/>
              </a:rPr>
              <a:t>    </a:t>
            </a:r>
            <a:r>
              <a:rPr lang="en-US" sz="3600" b="1" smtClean="0">
                <a:solidFill>
                  <a:srgbClr val="FFCC00"/>
                </a:solidFill>
                <a:latin typeface="Comic Sans MS" pitchFamily="66" charset="0"/>
              </a:rPr>
              <a:t>occulomotor nucleus </a:t>
            </a:r>
            <a:r>
              <a:rPr lang="en-US" sz="3600" b="1" smtClean="0">
                <a:latin typeface="Comic Sans MS" pitchFamily="66" charset="0"/>
              </a:rPr>
              <a:t>  </a:t>
            </a:r>
            <a:r>
              <a:rPr lang="en-US" sz="3600" b="1" smtClean="0">
                <a:solidFill>
                  <a:srgbClr val="FF99FF"/>
                </a:solidFill>
                <a:latin typeface="Comic Sans MS" pitchFamily="66" charset="0"/>
              </a:rPr>
              <a:t>pupillary muscles</a:t>
            </a: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2051050" y="177323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5076825" y="177323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3059113" y="2349500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8172450" y="2276475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465D-5292-40CD-864E-4870F3847E01}" type="datetime1">
              <a:rPr lang="ar-SA"/>
              <a:pPr/>
              <a:t>27/11/1436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395F-A248-40D8-B385-2B6E84ECB9C0}" type="slidenum">
              <a:rPr lang="en-US"/>
              <a:pPr/>
              <a:t>31</a:t>
            </a:fld>
            <a:endParaRPr lang="en-US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Light Reflex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you shine light into the healthy eye </a:t>
            </a:r>
            <a:r>
              <a:rPr lang="en-US">
                <a:sym typeface="Wingdings" pitchFamily="2" charset="2"/>
              </a:rPr>
              <a:t> the pupil constricts .</a:t>
            </a:r>
          </a:p>
          <a:p>
            <a:r>
              <a:rPr lang="en-US">
                <a:sym typeface="Wingdings" pitchFamily="2" charset="2"/>
              </a:rPr>
              <a:t>The afferent limb of this reflex is the Optic nerve and the efferent is the Oculomotor nerve .</a:t>
            </a:r>
          </a:p>
          <a:p>
            <a:r>
              <a:rPr lang="en-US">
                <a:sym typeface="Wingdings" pitchFamily="2" charset="2"/>
              </a:rPr>
              <a:t>The center of this Reflex is Edinger-Westphal nucleus in the midbrain ,</a:t>
            </a:r>
          </a:p>
          <a:p>
            <a:r>
              <a:rPr lang="en-US">
                <a:sym typeface="Wingdings" pitchFamily="2" charset="2"/>
              </a:rPr>
              <a:t>It can occur even if the cortical visual center in the Occipital Lobe is destroyed .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357188"/>
            <a:ext cx="8215313" cy="65008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u="sng" dirty="0" err="1" smtClean="0">
                <a:effectLst/>
              </a:rPr>
              <a:t>Pupilary</a:t>
            </a:r>
            <a:r>
              <a:rPr lang="en-US" sz="2400" u="sng" dirty="0" smtClean="0">
                <a:effectLst/>
              </a:rPr>
              <a:t> light reflex:-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u="sng" dirty="0" smtClean="0">
                <a:effectLst/>
              </a:rPr>
              <a:t>Light on one eye-------</a:t>
            </a:r>
            <a:r>
              <a:rPr lang="en-GB" sz="2400" u="sng" dirty="0" err="1" smtClean="0">
                <a:effectLst/>
              </a:rPr>
              <a:t>constiction</a:t>
            </a:r>
            <a:r>
              <a:rPr lang="en-GB" sz="2400" u="sng" dirty="0" smtClean="0">
                <a:effectLst/>
              </a:rPr>
              <a:t> (</a:t>
            </a:r>
            <a:r>
              <a:rPr lang="en-GB" sz="2400" u="sng" dirty="0" err="1" smtClean="0">
                <a:effectLst/>
              </a:rPr>
              <a:t>miosis</a:t>
            </a:r>
            <a:r>
              <a:rPr lang="en-GB" sz="2400" u="sng" dirty="0" smtClean="0">
                <a:effectLst/>
              </a:rPr>
              <a:t>) of this pupil </a:t>
            </a:r>
            <a:r>
              <a:rPr lang="en-US" sz="2400" u="sng" dirty="0" smtClean="0">
                <a:effectLst/>
              </a:rPr>
              <a:t>(direct)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u="sng" dirty="0" smtClean="0">
                <a:effectLst/>
              </a:rPr>
              <a:t>&amp; the other pupil (indirect)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u="sng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u="sng" dirty="0" smtClean="0">
                <a:effectLst/>
              </a:rPr>
              <a:t>Pathway of consensual </a:t>
            </a:r>
            <a:r>
              <a:rPr lang="en-US" sz="2800" u="sng" dirty="0" err="1" smtClean="0">
                <a:effectLst/>
              </a:rPr>
              <a:t>Pupilary</a:t>
            </a:r>
            <a:r>
              <a:rPr lang="en-US" sz="2800" u="sng" dirty="0" smtClean="0">
                <a:effectLst/>
              </a:rPr>
              <a:t> light reflex (indirect):-</a:t>
            </a:r>
            <a:endParaRPr lang="en-US" sz="28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</a:rPr>
              <a:t>Light on eye------  retina -----optic nerve -----optic </a:t>
            </a:r>
            <a:r>
              <a:rPr lang="en-US" sz="2400" dirty="0" err="1" smtClean="0">
                <a:effectLst/>
              </a:rPr>
              <a:t>chiasma</a:t>
            </a:r>
            <a:r>
              <a:rPr lang="en-US" sz="2400" dirty="0" smtClean="0">
                <a:effectLst/>
              </a:rPr>
              <a:t>-------  optic tract------ pass to  </a:t>
            </a:r>
            <a:r>
              <a:rPr lang="en-US" sz="2400" dirty="0" err="1" smtClean="0">
                <a:effectLst/>
              </a:rPr>
              <a:t>pretectal</a:t>
            </a:r>
            <a:r>
              <a:rPr lang="en-US" sz="2400" dirty="0" smtClean="0">
                <a:effectLst/>
              </a:rPr>
              <a:t> nucleus -----both </a:t>
            </a:r>
            <a:r>
              <a:rPr lang="en-US" sz="2400" dirty="0" err="1" smtClean="0">
                <a:effectLst/>
              </a:rPr>
              <a:t>oculomotor</a:t>
            </a:r>
            <a:r>
              <a:rPr lang="en-US" sz="2400" dirty="0" smtClean="0">
                <a:effectLst/>
              </a:rPr>
              <a:t> nerve nuclei (EWN)------ both </a:t>
            </a:r>
            <a:r>
              <a:rPr lang="en-US" sz="2400" dirty="0" err="1" smtClean="0">
                <a:effectLst/>
              </a:rPr>
              <a:t>ciliary</a:t>
            </a:r>
            <a:r>
              <a:rPr lang="en-US" sz="2400" dirty="0" smtClean="0">
                <a:effectLst/>
              </a:rPr>
              <a:t> ganglia----both eyes by </a:t>
            </a:r>
            <a:r>
              <a:rPr lang="en-US" sz="2400" dirty="0" err="1" smtClean="0">
                <a:effectLst/>
              </a:rPr>
              <a:t>oculomotor</a:t>
            </a:r>
            <a:r>
              <a:rPr lang="en-US" sz="2400" dirty="0" smtClean="0">
                <a:effectLst/>
              </a:rPr>
              <a:t> nerves -------</a:t>
            </a:r>
            <a:r>
              <a:rPr lang="en-US" sz="2400" dirty="0" err="1" smtClean="0">
                <a:effectLst/>
              </a:rPr>
              <a:t>miosis</a:t>
            </a:r>
            <a:r>
              <a:rPr lang="en-US" sz="2400" dirty="0" smtClean="0">
                <a:effectLst/>
              </a:rPr>
              <a:t> in both eyes.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</a:rPr>
              <a:t>-Atropine drops:- block parasympathetic supply------</a:t>
            </a:r>
            <a:r>
              <a:rPr lang="en-US" sz="2400" dirty="0" err="1" smtClean="0">
                <a:effectLst/>
              </a:rPr>
              <a:t>mydriasis</a:t>
            </a:r>
            <a:endParaRPr lang="en-US" sz="2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effectLst/>
              </a:rPr>
              <a:t>Q. Argyll Robertson pupil?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effectLst/>
              </a:rPr>
              <a:t>In syphilis </a:t>
            </a:r>
            <a:r>
              <a:rPr lang="en-GB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tabes</a:t>
            </a:r>
            <a:r>
              <a:rPr lang="en-GB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dorsalis</a:t>
            </a:r>
            <a:r>
              <a:rPr lang="en-GB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which destroy </a:t>
            </a:r>
            <a:r>
              <a:rPr lang="en-GB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pretectal</a:t>
            </a:r>
            <a:r>
              <a:rPr lang="en-GB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nucleus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400" dirty="0" smtClean="0">
                <a:effectLst/>
              </a:rPr>
              <a:t>light .R is lost &amp; </a:t>
            </a:r>
            <a:r>
              <a:rPr lang="en-GB" sz="2400" dirty="0" err="1" smtClean="0">
                <a:effectLst/>
              </a:rPr>
              <a:t>accomodation</a:t>
            </a:r>
            <a:r>
              <a:rPr lang="en-GB" sz="2400" dirty="0" smtClean="0">
                <a:effectLst/>
              </a:rPr>
              <a:t> .R  remains </a:t>
            </a:r>
            <a:endParaRPr lang="en-US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b="1" u="sng" dirty="0" smtClean="0">
              <a:solidFill>
                <a:srgbClr val="3333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229600" cy="5749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ACUITY :-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Difinition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:- DEGREE TO WHICH DETAILS OF OBJECTS ARE PERCIEVED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threshold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minimal amount of light that elicit sensation of light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Snellen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chart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acuity =6/6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person of 12/6 has better vision than normal vision (not </a:t>
            </a:r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hyperope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person of 6/12 has less vision  than normal vision  (d/D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Patient/normal)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rgbClr val="3333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u="sng" dirty="0" smtClean="0">
              <a:solidFill>
                <a:srgbClr val="3333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FFFF00"/>
                </a:solidFill>
                <a:latin typeface="Comic Sans MS" pitchFamily="66" charset="0"/>
              </a:rPr>
              <a:t>Argyll Robertson pupils</a:t>
            </a:r>
            <a:br>
              <a:rPr lang="en-US" sz="4000" b="1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4000" b="1" smtClean="0">
                <a:solidFill>
                  <a:srgbClr val="FFFF00"/>
                </a:solidFill>
                <a:latin typeface="Comic Sans MS" pitchFamily="66" charset="0"/>
              </a:rPr>
              <a:t>(Neurosyphilis)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39258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Pupils constrict in response: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CCFF66"/>
                </a:solidFill>
                <a:latin typeface="Comic Sans MS" pitchFamily="66" charset="0"/>
              </a:rPr>
              <a:t>to </a:t>
            </a:r>
            <a:r>
              <a:rPr lang="en-US" sz="3600" b="1" dirty="0" err="1" smtClean="0">
                <a:solidFill>
                  <a:srgbClr val="CCFF66"/>
                </a:solidFill>
                <a:latin typeface="Comic Sans MS" pitchFamily="66" charset="0"/>
              </a:rPr>
              <a:t>accomodation</a:t>
            </a:r>
            <a:r>
              <a:rPr lang="en-US" sz="3600" b="1" dirty="0" smtClean="0">
                <a:solidFill>
                  <a:srgbClr val="CCFF66"/>
                </a:solidFill>
                <a:latin typeface="Comic Sans MS" pitchFamily="66" charset="0"/>
              </a:rPr>
              <a:t> reflex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FF9966"/>
                </a:solidFill>
                <a:latin typeface="Comic Sans MS" pitchFamily="66" charset="0"/>
              </a:rPr>
              <a:t>but not</a:t>
            </a:r>
            <a:r>
              <a:rPr lang="en-US" sz="3600" b="1" dirty="0" smtClean="0">
                <a:solidFill>
                  <a:srgbClr val="FFCC00"/>
                </a:solidFill>
                <a:latin typeface="Comic Sans MS" pitchFamily="66" charset="0"/>
              </a:rPr>
              <a:t>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FFCC00"/>
                </a:solidFill>
                <a:latin typeface="Comic Sans MS" pitchFamily="66" charset="0"/>
              </a:rPr>
              <a:t>to the light reflex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AE5-CD44-4691-B0B3-EC136016A7F2}" type="datetime1">
              <a:rPr lang="ar-SA" smtClean="0"/>
              <a:pPr/>
              <a:t>27/11/1436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ABCE-50F1-4791-AC28-2A3158F9FE9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57200"/>
            <a:ext cx="4833942" cy="5749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b="1" u="sng" dirty="0" smtClean="0">
                <a:solidFill>
                  <a:srgbClr val="FF0000"/>
                </a:solidFill>
              </a:rPr>
              <a:t>VISUAL ACUITY :-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u="sng" dirty="0" smtClean="0">
                <a:solidFill>
                  <a:srgbClr val="333300"/>
                </a:solidFill>
              </a:rPr>
              <a:t>-</a:t>
            </a:r>
            <a:r>
              <a:rPr lang="en-US" sz="2400" b="1" u="sng" dirty="0" err="1" smtClean="0">
                <a:solidFill>
                  <a:srgbClr val="333300"/>
                </a:solidFill>
              </a:rPr>
              <a:t>Difinition</a:t>
            </a:r>
            <a:r>
              <a:rPr lang="en-US" sz="2400" b="1" dirty="0" smtClean="0">
                <a:solidFill>
                  <a:srgbClr val="333300"/>
                </a:solidFill>
              </a:rPr>
              <a:t> :- DEGREE TO WHICH DETAILS OF OBJECTS ARE PERCIEVED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b="1" u="sng" dirty="0" smtClean="0">
                <a:solidFill>
                  <a:srgbClr val="FF0000"/>
                </a:solidFill>
              </a:rPr>
              <a:t>Visual threshold</a:t>
            </a:r>
            <a:r>
              <a:rPr lang="en-GB" sz="2400" b="1" dirty="0" smtClean="0">
                <a:solidFill>
                  <a:srgbClr val="333300"/>
                </a:solidFill>
              </a:rPr>
              <a:t> is minimal amount of light that elicit sensation of light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b="1" dirty="0" smtClean="0">
                <a:solidFill>
                  <a:srgbClr val="333300"/>
                </a:solidFill>
              </a:rPr>
              <a:t>-</a:t>
            </a:r>
            <a:r>
              <a:rPr lang="en-GB" sz="2400" b="1" dirty="0" err="1" smtClean="0">
                <a:solidFill>
                  <a:srgbClr val="333300"/>
                </a:solidFill>
              </a:rPr>
              <a:t>Snellen</a:t>
            </a:r>
            <a:r>
              <a:rPr lang="en-GB" sz="2400" b="1" dirty="0" smtClean="0">
                <a:solidFill>
                  <a:srgbClr val="333300"/>
                </a:solidFill>
              </a:rPr>
              <a:t> s chart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b="1" dirty="0" smtClean="0">
                <a:solidFill>
                  <a:srgbClr val="333300"/>
                </a:solidFill>
              </a:rPr>
              <a:t>Normal acuity =6/6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b="1" dirty="0" smtClean="0">
                <a:solidFill>
                  <a:srgbClr val="333300"/>
                </a:solidFill>
              </a:rPr>
              <a:t>A person of 12/6 has better vision than normal vision (not </a:t>
            </a:r>
            <a:r>
              <a:rPr lang="en-GB" sz="2400" b="1" dirty="0" err="1" smtClean="0">
                <a:solidFill>
                  <a:srgbClr val="333300"/>
                </a:solidFill>
              </a:rPr>
              <a:t>hyperope</a:t>
            </a:r>
            <a:r>
              <a:rPr lang="en-GB" sz="2400" b="1" dirty="0" smtClean="0">
                <a:solidFill>
                  <a:srgbClr val="3333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b="1" dirty="0" smtClean="0">
                <a:solidFill>
                  <a:srgbClr val="333300"/>
                </a:solidFill>
              </a:rPr>
              <a:t>A person of 6/12 has less vision  than normal vision  (d/D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b="1" dirty="0" smtClean="0">
                <a:solidFill>
                  <a:srgbClr val="333300"/>
                </a:solidFill>
              </a:rPr>
              <a:t>Patient/normal)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rgbClr val="3333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u="sng" dirty="0" smtClean="0">
              <a:solidFill>
                <a:srgbClr val="3333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4" name="Picture 4" descr="eye_emmet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43504" y="3000372"/>
            <a:ext cx="3758415" cy="1998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eye_emmetro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81888"/>
            <a:ext cx="8763000" cy="466002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ACER\My Documents\Dental SS Lectures\Disorders of taste and smell\Hyermetr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428750"/>
            <a:ext cx="6245225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380413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92ED-4784-4DF4-AA13-03C456771594}" type="datetime1">
              <a:rPr lang="ar-SA"/>
              <a:pPr/>
              <a:t>27/11/1436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90B5-C56B-4685-943B-D9FD094C9B91}" type="slidenum">
              <a:rPr lang="en-US"/>
              <a:pPr/>
              <a:t>6</a:t>
            </a:fld>
            <a:endParaRPr lang="en-US"/>
          </a:p>
        </p:txBody>
      </p:sp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Figure 17.9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68313"/>
            <a:ext cx="8229600" cy="762000"/>
          </a:xfrm>
        </p:spPr>
        <p:txBody>
          <a:bodyPr>
            <a:spAutoFit/>
          </a:bodyPr>
          <a:lstStyle/>
          <a:p>
            <a:r>
              <a:rPr lang="en-US"/>
              <a:t> Image Formation</a:t>
            </a:r>
          </a:p>
        </p:txBody>
      </p:sp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3" cstate="print"/>
          <a:srcRect b="9990"/>
          <a:stretch>
            <a:fillRect/>
          </a:stretch>
        </p:blipFill>
        <p:spPr bwMode="auto">
          <a:xfrm>
            <a:off x="76200" y="2468563"/>
            <a:ext cx="8991600" cy="24082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BB2A-D1A2-4C24-A03B-1144F9DE985E}" type="datetime1">
              <a:rPr lang="ar-SA"/>
              <a:pPr/>
              <a:t>27/11/1436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6041-77C4-48F6-919E-7E14EB008949}" type="slidenum">
              <a:rPr lang="en-US"/>
              <a:pPr/>
              <a:t>7</a:t>
            </a:fld>
            <a:endParaRPr lang="en-US"/>
          </a:p>
        </p:txBody>
      </p:sp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Figure 17.10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90488"/>
            <a:ext cx="8229600" cy="350837"/>
          </a:xfrm>
        </p:spPr>
        <p:txBody>
          <a:bodyPr>
            <a:spAutoFit/>
          </a:bodyPr>
          <a:lstStyle/>
          <a:p>
            <a:r>
              <a:rPr lang="en-US" sz="1700">
                <a:solidFill>
                  <a:srgbClr val="FFFF00"/>
                </a:solidFill>
              </a:rPr>
              <a:t>Accommodation</a:t>
            </a:r>
          </a:p>
        </p:txBody>
      </p:sp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3" cstate="print"/>
          <a:srcRect b="3000"/>
          <a:stretch>
            <a:fillRect/>
          </a:stretch>
        </p:blipFill>
        <p:spPr bwMode="auto">
          <a:xfrm>
            <a:off x="0" y="476250"/>
            <a:ext cx="9144000" cy="6381750"/>
          </a:xfrm>
          <a:prstGeom prst="rect">
            <a:avLst/>
          </a:prstGeom>
          <a:noFill/>
        </p:spPr>
      </p:pic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0" y="4292600"/>
            <a:ext cx="3348038" cy="22891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0033"/>
                </a:solidFill>
                <a:latin typeface="Tahoma" pitchFamily="34" charset="0"/>
              </a:rPr>
              <a:t>(1) When you look at a distant object the ciliary muscle is relaxed and the suspensory ligament is taut , pulling on the lens and making it thinner </a:t>
            </a:r>
            <a:r>
              <a:rPr lang="en-US" b="1">
                <a:solidFill>
                  <a:srgbClr val="660033"/>
                </a:solidFill>
                <a:latin typeface="Tahoma" pitchFamily="34" charset="0"/>
                <a:sym typeface="Wingdings" pitchFamily="2" charset="2"/>
              </a:rPr>
              <a:t> reducing its refractive power</a:t>
            </a:r>
            <a:r>
              <a:rPr lang="en-US">
                <a:solidFill>
                  <a:srgbClr val="660033"/>
                </a:solidFill>
                <a:latin typeface="Tahoma" pitchFamily="34" charset="0"/>
                <a:sym typeface="Wingdings" pitchFamily="2" charset="2"/>
              </a:rPr>
              <a:t> .</a:t>
            </a:r>
            <a:endParaRPr lang="en-US">
              <a:solidFill>
                <a:srgbClr val="660033"/>
              </a:solidFill>
              <a:latin typeface="Tahoma" pitchFamily="34" charset="0"/>
            </a:endParaRP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5580063" y="0"/>
            <a:ext cx="3563937" cy="31130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0033"/>
                </a:solidFill>
                <a:latin typeface="Tahoma" pitchFamily="34" charset="0"/>
              </a:rPr>
              <a:t>(2) Once you shift your gaze from the distant object to focus on a close object , the Ciliary muscle contrcts </a:t>
            </a:r>
            <a:r>
              <a:rPr lang="en-US" b="1">
                <a:solidFill>
                  <a:srgbClr val="660033"/>
                </a:solidFill>
                <a:latin typeface="Tahoma" pitchFamily="34" charset="0"/>
                <a:sym typeface="Wingdings" pitchFamily="2" charset="2"/>
              </a:rPr>
              <a:t> relaxing the Suspensory ligament  allowing the lens to bulge and increase in thickness  thereby increasing its refractive power ( focusing on a close object ) .</a:t>
            </a:r>
            <a:endParaRPr lang="en-US" b="1">
              <a:solidFill>
                <a:srgbClr val="660033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0492-4A5E-42E8-AC08-1B66DD19128C}" type="datetime1">
              <a:rPr lang="ar-SA"/>
              <a:pPr/>
              <a:t>27/11/1436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C7A0-674D-4D90-AC7E-45E19AFB4968}" type="slidenum">
              <a:rPr lang="en-US"/>
              <a:pPr/>
              <a:t>8</a:t>
            </a:fld>
            <a:endParaRPr lang="en-US"/>
          </a:p>
        </p:txBody>
      </p:sp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Figure 17.11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33350"/>
            <a:ext cx="8229600" cy="1431925"/>
          </a:xfrm>
        </p:spPr>
        <p:txBody>
          <a:bodyPr>
            <a:spAutoFit/>
          </a:bodyPr>
          <a:lstStyle/>
          <a:p>
            <a:r>
              <a:rPr lang="en-US"/>
              <a:t>Figure 17.11  Visual Abnormalities</a:t>
            </a:r>
          </a:p>
        </p:txBody>
      </p:sp>
      <p:pic>
        <p:nvPicPr>
          <p:cNvPr id="219140" name="Picture 4"/>
          <p:cNvPicPr>
            <a:picLocks noChangeAspect="1" noChangeArrowheads="1"/>
          </p:cNvPicPr>
          <p:nvPr/>
        </p:nvPicPr>
        <p:blipFill>
          <a:blip r:embed="rId3" cstate="print"/>
          <a:srcRect b="4546"/>
          <a:stretch>
            <a:fillRect/>
          </a:stretch>
        </p:blipFill>
        <p:spPr bwMode="auto">
          <a:xfrm>
            <a:off x="152400" y="1125538"/>
            <a:ext cx="8991600" cy="4957762"/>
          </a:xfrm>
          <a:prstGeom prst="rect">
            <a:avLst/>
          </a:prstGeom>
          <a:noFill/>
        </p:spPr>
      </p:pic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2051050" y="6092825"/>
            <a:ext cx="1512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Biconcave lens</a:t>
            </a:r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5795963" y="6092825"/>
            <a:ext cx="1512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Biconvex lens </a:t>
            </a:r>
          </a:p>
        </p:txBody>
      </p:sp>
      <p:sp>
        <p:nvSpPr>
          <p:cNvPr id="219143" name="Line 7"/>
          <p:cNvSpPr>
            <a:spLocks noChangeShapeType="1"/>
          </p:cNvSpPr>
          <p:nvPr/>
        </p:nvSpPr>
        <p:spPr bwMode="auto">
          <a:xfrm flipV="1">
            <a:off x="3419475" y="5661025"/>
            <a:ext cx="73025" cy="504825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9144" name="Line 8"/>
          <p:cNvSpPr>
            <a:spLocks noChangeShapeType="1"/>
          </p:cNvSpPr>
          <p:nvPr/>
        </p:nvSpPr>
        <p:spPr bwMode="auto">
          <a:xfrm flipV="1">
            <a:off x="6588125" y="5661025"/>
            <a:ext cx="215900" cy="504825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9145" name="Text Box 9"/>
          <p:cNvSpPr txBox="1">
            <a:spLocks noChangeArrowheads="1"/>
          </p:cNvSpPr>
          <p:nvPr/>
        </p:nvSpPr>
        <p:spPr bwMode="auto">
          <a:xfrm>
            <a:off x="395288" y="357346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ahoma" pitchFamily="34" charset="0"/>
              </a:rPr>
              <a:t>Normal</a:t>
            </a:r>
          </a:p>
        </p:txBody>
      </p:sp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3059113" y="299720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ahoma" pitchFamily="34" charset="0"/>
              </a:rPr>
              <a:t>Short-sighted </a:t>
            </a:r>
          </a:p>
        </p:txBody>
      </p:sp>
      <p:sp>
        <p:nvSpPr>
          <p:cNvPr id="219148" name="Text Box 12"/>
          <p:cNvSpPr txBox="1">
            <a:spLocks noChangeArrowheads="1"/>
          </p:cNvSpPr>
          <p:nvPr/>
        </p:nvSpPr>
        <p:spPr bwMode="auto">
          <a:xfrm>
            <a:off x="6227763" y="2852738"/>
            <a:ext cx="1081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ahoma" pitchFamily="34" charset="0"/>
              </a:rPr>
              <a:t>Long-shghted</a:t>
            </a:r>
          </a:p>
        </p:txBody>
      </p:sp>
      <p:sp>
        <p:nvSpPr>
          <p:cNvPr id="219149" name="Line 13"/>
          <p:cNvSpPr>
            <a:spLocks noChangeShapeType="1"/>
          </p:cNvSpPr>
          <p:nvPr/>
        </p:nvSpPr>
        <p:spPr bwMode="auto">
          <a:xfrm flipV="1">
            <a:off x="1258888" y="3500438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9150" name="Line 14"/>
          <p:cNvSpPr>
            <a:spLocks noChangeShapeType="1"/>
          </p:cNvSpPr>
          <p:nvPr/>
        </p:nvSpPr>
        <p:spPr bwMode="auto">
          <a:xfrm flipV="1">
            <a:off x="4067175" y="3141663"/>
            <a:ext cx="576263" cy="142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9151" name="Line 15"/>
          <p:cNvSpPr>
            <a:spLocks noChangeShapeType="1"/>
          </p:cNvSpPr>
          <p:nvPr/>
        </p:nvSpPr>
        <p:spPr bwMode="auto">
          <a:xfrm flipV="1">
            <a:off x="7092950" y="2781300"/>
            <a:ext cx="287338" cy="3603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9152" name="Line 16"/>
          <p:cNvSpPr>
            <a:spLocks noChangeShapeType="1"/>
          </p:cNvSpPr>
          <p:nvPr/>
        </p:nvSpPr>
        <p:spPr bwMode="auto">
          <a:xfrm flipV="1">
            <a:off x="1258888" y="3141663"/>
            <a:ext cx="217487" cy="5746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81000"/>
            <a:ext cx="80010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3-Presbyopia ( eye near point </a:t>
            </a:r>
            <a:r>
              <a:rPr lang="en-US" dirty="0" err="1" smtClean="0">
                <a:effectLst/>
              </a:rPr>
              <a:t>receeds</a:t>
            </a:r>
            <a:r>
              <a:rPr lang="en-US" dirty="0" smtClean="0">
                <a:effectLst/>
              </a:rPr>
              <a:t>  by age due to loss of </a:t>
            </a:r>
            <a:r>
              <a:rPr lang="en-US" dirty="0" err="1" smtClean="0">
                <a:effectLst/>
              </a:rPr>
              <a:t>accomodation</a:t>
            </a:r>
            <a:endParaRPr lang="en-US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- correction by biconvex lens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4-Astigmatism (uneven &amp;  </a:t>
            </a:r>
            <a:r>
              <a:rPr lang="en-US" dirty="0" err="1" smtClean="0">
                <a:effectLst/>
              </a:rPr>
              <a:t>ununiform</a:t>
            </a:r>
            <a:r>
              <a:rPr lang="en-US" dirty="0" smtClean="0">
                <a:effectLst/>
              </a:rPr>
              <a:t> corneal </a:t>
            </a:r>
            <a:r>
              <a:rPr lang="en-US" dirty="0" err="1" smtClean="0">
                <a:effectLst/>
              </a:rPr>
              <a:t>curvature,very</a:t>
            </a:r>
            <a:r>
              <a:rPr lang="en-US" dirty="0" smtClean="0">
                <a:effectLst/>
              </a:rPr>
              <a:t> rare </a:t>
            </a:r>
            <a:r>
              <a:rPr lang="en-US" dirty="0" err="1" smtClean="0">
                <a:effectLst/>
              </a:rPr>
              <a:t>ununiform</a:t>
            </a:r>
            <a:r>
              <a:rPr lang="en-US" dirty="0" smtClean="0">
                <a:effectLst/>
              </a:rPr>
              <a:t> lens curvature)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-rays refracted to  diff focus---------blurred vision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-correction by cylindrical lens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1500</Words>
  <Application>Microsoft Office PowerPoint</Application>
  <PresentationFormat>On-screen Show (4:3)</PresentationFormat>
  <Paragraphs>215</Paragraphs>
  <Slides>37</Slides>
  <Notes>6</Notes>
  <HiddenSlides>7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Beam</vt:lpstr>
      <vt:lpstr>Office Theme</vt:lpstr>
      <vt:lpstr>1_Office Theme</vt:lpstr>
      <vt:lpstr>Trek</vt:lpstr>
      <vt:lpstr>Accomodation</vt:lpstr>
      <vt:lpstr>Slide 2</vt:lpstr>
      <vt:lpstr>Slide 3</vt:lpstr>
      <vt:lpstr>Slide 4</vt:lpstr>
      <vt:lpstr>Slide 5</vt:lpstr>
      <vt:lpstr> Image Formation</vt:lpstr>
      <vt:lpstr>Accommodation</vt:lpstr>
      <vt:lpstr>Figure 17.11  Visual Abnormalities</vt:lpstr>
      <vt:lpstr>Slide 9</vt:lpstr>
      <vt:lpstr>Slide 10</vt:lpstr>
      <vt:lpstr>Slide 11</vt:lpstr>
      <vt:lpstr>Slide 12</vt:lpstr>
      <vt:lpstr>Slide 13</vt:lpstr>
      <vt:lpstr>Slide 14</vt:lpstr>
      <vt:lpstr>      What is glucoma ?   why it cause damage of optic nerve?(intraocular pressure more than 20mm Hg)</vt:lpstr>
      <vt:lpstr>Slide 16</vt:lpstr>
      <vt:lpstr>Slide 17</vt:lpstr>
      <vt:lpstr>Slide 18</vt:lpstr>
      <vt:lpstr>Slide 19</vt:lpstr>
      <vt:lpstr>Slide 20</vt:lpstr>
      <vt:lpstr>Accomodation</vt:lpstr>
      <vt:lpstr>Accomodation</vt:lpstr>
      <vt:lpstr>Mechanism of accomodation for focusing near objects  </vt:lpstr>
      <vt:lpstr>Mechanism of accomodation for Focusing Far objects  involves ciliary muscle relaxation    </vt:lpstr>
      <vt:lpstr>The accomodation Reflex</vt:lpstr>
      <vt:lpstr>The Accomodation-Convergence Reflex</vt:lpstr>
      <vt:lpstr>Slide 27</vt:lpstr>
      <vt:lpstr>Slide 28</vt:lpstr>
      <vt:lpstr>Slide 29</vt:lpstr>
      <vt:lpstr>The light reflex</vt:lpstr>
      <vt:lpstr>The Light Reflex</vt:lpstr>
      <vt:lpstr>Slide 32</vt:lpstr>
      <vt:lpstr>Slide 33</vt:lpstr>
      <vt:lpstr>Argyll Robertson pupils (Neurosyphilis)</vt:lpstr>
      <vt:lpstr>Slide 35</vt:lpstr>
      <vt:lpstr>Slide 36</vt:lpstr>
      <vt:lpstr>Slide 37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Senses for Dental Students </dc:title>
  <dc:creator>Physiology</dc:creator>
  <cp:lastModifiedBy>Dr Taha</cp:lastModifiedBy>
  <cp:revision>20</cp:revision>
  <cp:lastPrinted>1601-01-01T00:00:00Z</cp:lastPrinted>
  <dcterms:created xsi:type="dcterms:W3CDTF">2007-05-03T05:22:57Z</dcterms:created>
  <dcterms:modified xsi:type="dcterms:W3CDTF">2015-09-10T05:39:52Z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