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1" r:id="rId2"/>
    <p:sldMasterId id="2147483709" r:id="rId3"/>
    <p:sldMasterId id="2147483720" r:id="rId4"/>
    <p:sldMasterId id="2147484317" r:id="rId5"/>
    <p:sldMasterId id="2147484428" r:id="rId6"/>
  </p:sldMasterIdLst>
  <p:notesMasterIdLst>
    <p:notesMasterId r:id="rId32"/>
  </p:notesMasterIdLst>
  <p:handoutMasterIdLst>
    <p:handoutMasterId r:id="rId33"/>
  </p:handoutMasterIdLst>
  <p:sldIdLst>
    <p:sldId id="387" r:id="rId7"/>
    <p:sldId id="396" r:id="rId8"/>
    <p:sldId id="415" r:id="rId9"/>
    <p:sldId id="408" r:id="rId10"/>
    <p:sldId id="413" r:id="rId11"/>
    <p:sldId id="416" r:id="rId12"/>
    <p:sldId id="414" r:id="rId13"/>
    <p:sldId id="398" r:id="rId14"/>
    <p:sldId id="422" r:id="rId15"/>
    <p:sldId id="421" r:id="rId16"/>
    <p:sldId id="419" r:id="rId17"/>
    <p:sldId id="420" r:id="rId18"/>
    <p:sldId id="424" r:id="rId19"/>
    <p:sldId id="391" r:id="rId20"/>
    <p:sldId id="423" r:id="rId21"/>
    <p:sldId id="429" r:id="rId22"/>
    <p:sldId id="425" r:id="rId23"/>
    <p:sldId id="428" r:id="rId24"/>
    <p:sldId id="393" r:id="rId25"/>
    <p:sldId id="430" r:id="rId26"/>
    <p:sldId id="401" r:id="rId27"/>
    <p:sldId id="409" r:id="rId28"/>
    <p:sldId id="410" r:id="rId29"/>
    <p:sldId id="394" r:id="rId30"/>
    <p:sldId id="395" r:id="rId3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8663" autoAdjust="0"/>
  </p:normalViewPr>
  <p:slideViewPr>
    <p:cSldViewPr>
      <p:cViewPr varScale="1">
        <p:scale>
          <a:sx n="49" d="100"/>
          <a:sy n="4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F3CB1-FE85-4490-A913-1FD4C1C512E3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82871-EF3D-4377-A03C-493B00A7708F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82871-EF3D-4377-A03C-493B00A7708F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FFB33-BEF5-4D0A-8B9C-4CEC47B57BE9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FFB33-BEF5-4D0A-8B9C-4CEC47B57BE9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84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DF3B-6F98-4D6B-A7E8-A8D61A1098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4578-BC37-472A-A631-C29A362851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F2E1-5031-44ED-B7D4-34524A63B9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76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76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44C8-36D5-450A-B650-612EC40317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7D0C-7153-4AFE-9EC1-637A2C70AB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86A3-298C-454C-A11E-E55F9B9681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26401-ED2C-4FB0-8C20-2053758C43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1C99-E7E5-4FE5-8070-F1915FC50D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7AFF-D1C0-4DA8-98FC-2C19529BF6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9DCD-FF4D-438A-B2C3-E722EFB4F5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AF56-B4BD-468C-96B1-818310A16D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1411-7724-4155-A8C0-A0077353F5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9CD7-9A76-4BB0-B8C7-3DF0900A81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47CB-6036-4BE9-B7F2-587339F4C4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48D9-1A0D-4673-8291-E1712B31DD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1D07-5082-4A5E-B938-0C287728F8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8F3F-155B-4EE8-9B8A-B268BC112B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12CC-26B4-4058-8B9E-358737748A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DE0D-E427-4D64-BA4A-879F65B306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768C-4DBA-4433-B4A8-467FAD0E23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5ED1-8DAA-4FDC-AB1A-111E9BFEC7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9200-567C-4A57-8B5B-90247B9186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ECCC-3872-4467-9C0D-6C1116539A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DE4D-79FE-4FDD-8236-B11FD6C353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2161-BAC4-4E1C-84FE-75F45517E1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ADBB-8909-48BB-AA35-3015AB1B29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E22F-F978-42D8-8555-5805609A38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2"/>
                    <a:ext cx="578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3" y="3148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20" y="3270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40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9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5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7"/>
                      <a:ext cx="106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5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5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3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3"/>
                      <a:ext cx="569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6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2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9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7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3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ar-SA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80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1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6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25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25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9E19-7821-475D-9979-4302E13B2C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2B77-D542-4B94-8557-89DB3674AD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FB95-5C0A-44EE-A4BB-6F7BC5B8A4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039C-C624-4E38-8841-89D6F78323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8B60-5E19-45B7-9D2B-5605602039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BB06-D11D-444C-8806-139B6D2766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E51D-A092-48FE-93A8-FF0F9723B7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1209-45DD-440C-9B22-988639F094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58A2-63E3-4EA7-AE61-58CFDC6770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B59C-45A4-404C-AAA9-2785500BFE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81467-2B92-4232-ABAA-3351767D19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C222-E3DB-471C-9973-3E40A8ACD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3C14-3D26-4C1B-8353-78C67006B1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Saturday 24.4.2010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525C-9373-4A8B-AF3F-448F44A956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39AB-930E-4CB7-A402-0525CC7FAC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DC8C-1C59-4B41-B81E-E764389F17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1EFA-4941-4A12-9C4F-6F8078B7CA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668E-883C-4B7C-93D0-0E25ED51FB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4C01-478E-428D-B936-FE6B501009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2246-B4AB-499A-85D7-D019130669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52AD-BDCC-4C37-9E78-DAA11CB22D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B3F-D8E3-46BE-AC32-1C74EC17B9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FB6B-649C-43B6-BB0E-A32D5368F1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13A8-EB09-442A-B5B5-F69488F959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D6CA-B982-412B-A567-0567590E8D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3C14-3D26-4C1B-8353-78C67006B1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Saturday 24.4.2010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044C8-36D5-450A-B650-612EC40317D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77D0C-7153-4AFE-9EC1-637A2C70AB5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E65A-6E6E-4669-AD98-AAB4C1BE64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186A3-298C-454C-A11E-E55F9B96818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26401-ED2C-4FB0-8C20-2053758C43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F1C99-E7E5-4FE5-8070-F1915FC50DA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E7AFF-D1C0-4DA8-98FC-2C19529BF6A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9DCD-FF4D-438A-B2C3-E722EFB4F5C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FAF56-B4BD-468C-96B1-818310A16D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9CD7-9A76-4BB0-B8C7-3DF0900A812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B47CB-6036-4BE9-B7F2-587339F4C40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F48D9-1A0D-4673-8291-E1712B31DDD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031D-2FC1-41D9-BD99-CBD94B5095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36D4-6B57-4E52-B103-EA7B1B1682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CAE8-2560-4575-9128-6EC17B3901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573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3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4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74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74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4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4394412-61DB-4324-B470-AB27A29490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74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7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665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5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6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66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6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66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66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66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6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FBE381-EA3C-40F7-9D70-BF82C21065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9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9B5BFD-F93D-4B54-A7BA-081C711479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0141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4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0141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41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5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0141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41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5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15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0142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142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15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18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0142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2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0142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3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0143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3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0143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3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0143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3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0144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4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014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0144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4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0145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5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8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0145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5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014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0145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6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0146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6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0146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6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0146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6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0147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7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0147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7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0147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7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0148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8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9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0148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8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0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0148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8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0148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148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620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0149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9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0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0149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9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0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0149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49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0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015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0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0150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0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0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0150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0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0150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1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1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0151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1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1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0151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1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1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0151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1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1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0152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152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ar-SA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0152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2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2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2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2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2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2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3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4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4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4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4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54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14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15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15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15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89D749-1269-4051-AE74-2993E14F71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1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426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5E40C4-C65E-46FD-AE45-94A79449C5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27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62000" y="5334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smtClean="0">
                <a:solidFill>
                  <a:srgbClr val="FFFF00"/>
                </a:solidFill>
                <a:latin typeface="Comic Sans MS" pitchFamily="66" charset="0"/>
              </a:rPr>
              <a:t>Cerebellum 2015</a:t>
            </a:r>
            <a:endParaRPr lang="en-US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219200" y="4953000"/>
            <a:ext cx="708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endParaRPr lang="en-US">
              <a:latin typeface="Century Gothic" pitchFamily="34" charset="0"/>
            </a:endParaRPr>
          </a:p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r>
              <a:rPr lang="en-US" sz="4800" i="0">
                <a:latin typeface="MingLiU" pitchFamily="49" charset="-120"/>
                <a:ea typeface="MingLiU" pitchFamily="49" charset="-120"/>
              </a:rPr>
              <a:t>Dr Taha Sadig Ahmed</a:t>
            </a:r>
          </a:p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endParaRPr lang="en-US" sz="160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762000"/>
            <a:ext cx="4343400" cy="5867400"/>
          </a:xfrm>
        </p:spPr>
        <p:txBody>
          <a:bodyPr rtlCol="0"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(A)</a:t>
            </a: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9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Neocerebellum</a:t>
            </a:r>
            <a:endParaRPr lang="en-US" sz="19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Consists of the lateral parts of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cerebellar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hemispheres.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interacts with motor cortex to plan , program &amp; execute movements ; particularly skilled movements. </a:t>
            </a:r>
          </a:p>
          <a:p>
            <a:pPr algn="l" rtl="0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e.g., distal limb muscles , such as hand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manipilative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skilled movements  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52400" y="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Functionally speaking , the Cerebellum is divided into 3 parts : Neocerebellum , Spinocerebellum , &amp; Vestibulocerebellum </a:t>
            </a:r>
          </a:p>
        </p:txBody>
      </p:sp>
      <p:pic>
        <p:nvPicPr>
          <p:cNvPr id="17413" name="Picture 17" descr="C:\Documents and Settings\Dr Taha\My Documents\New Picture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492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4038600" y="1600200"/>
            <a:ext cx="2590800" cy="9906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38600" y="1600200"/>
            <a:ext cx="1219200" cy="7620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762000"/>
            <a:ext cx="4343400" cy="5867400"/>
          </a:xfrm>
        </p:spPr>
        <p:txBody>
          <a:bodyPr rtlCol="0">
            <a:normAutofit/>
          </a:bodyPr>
          <a:lstStyle/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(B) </a:t>
            </a:r>
            <a:r>
              <a:rPr lang="en-US" sz="19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Spinocerebellum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Consists of 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9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  <a:latin typeface="Comic Sans MS" pitchFamily="66" charset="0"/>
              </a:rPr>
              <a:t>Vermis</a:t>
            </a:r>
            <a:r>
              <a:rPr lang="en-US" sz="19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+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00B0F0"/>
                </a:solidFill>
                <a:latin typeface="Comic Sans MS" pitchFamily="66" charset="0"/>
              </a:rPr>
              <a:t>Medial parts of the hemispheres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receives inputs from muscle stretch receptors :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ko-KR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  <a:sym typeface="Wingdings" pitchFamily="2" charset="2"/>
              </a:rPr>
              <a:t>Afferents from muscle stretch receptors  spinal cord &amp; brainstem  inferior olive  </a:t>
            </a:r>
            <a:r>
              <a:rPr kumimoji="1" lang="en-US" altLang="ko-KR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  <a:sym typeface="Wingdings" pitchFamily="2" charset="2"/>
              </a:rPr>
              <a:t>Spinocerebellum</a:t>
            </a:r>
            <a:r>
              <a:rPr kumimoji="1" lang="en-US" altLang="ko-KR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  <a:sym typeface="Wingdings" pitchFamily="2" charset="2"/>
              </a:rPr>
              <a:t> .</a:t>
            </a:r>
            <a:endParaRPr kumimoji="1" lang="en-US" altLang="ko-KR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Gulim" pitchFamily="34" charset="-127"/>
            </a:endParaRPr>
          </a:p>
          <a:p>
            <a:pPr algn="l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ko-KR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</a:rPr>
              <a:t>It receives inputs from muscle stretch receptors via the spinal cord &amp; brainstem , &amp; </a:t>
            </a:r>
            <a:r>
              <a:rPr kumimoji="1" lang="en-US" altLang="ko-KR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  <a:sym typeface="Wingdings" pitchFamily="2" charset="2"/>
              </a:rPr>
              <a:t> </a:t>
            </a:r>
            <a:r>
              <a:rPr kumimoji="1" lang="en-US" altLang="ko-KR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</a:rPr>
              <a:t>inferior olive </a:t>
            </a:r>
          </a:p>
          <a:p>
            <a:pPr algn="l" rt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kumimoji="1" lang="en-US" altLang="ko-KR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Gulim" pitchFamily="34" charset="-127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ko-KR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</a:rPr>
              <a:t>It is concerned with regulation of muscle tone .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3" name="Picture 17" descr="C:\Documents and Settings\Dr Taha\My Documents\New Picture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492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3851920" y="1700808"/>
            <a:ext cx="1870720" cy="84658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31840" y="1268760"/>
            <a:ext cx="2736304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51920" y="1700808"/>
            <a:ext cx="2304256" cy="7920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420888"/>
            <a:ext cx="4644008" cy="3312368"/>
          </a:xfrm>
        </p:spPr>
        <p:txBody>
          <a:bodyPr rtlCol="0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(C)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Vestibulocerebellum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(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Floculonodular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Lobe):</a:t>
            </a:r>
          </a:p>
          <a:p>
            <a:pPr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It receives inputs from </a:t>
            </a:r>
          </a:p>
          <a:p>
            <a:pPr algn="l" rtl="0" eaLnBrk="1" fontAlgn="auto" hangingPunct="1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vestibular nuclei , </a:t>
            </a:r>
          </a:p>
          <a:p>
            <a:pPr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Consequently , it is concerned with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balance &amp; equilibrium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6850" name="Picture 2" descr="G:\L 7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562" y="692696"/>
            <a:ext cx="4975438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Comic Sans MS" pitchFamily="66" charset="0"/>
              </a:rPr>
              <a:t>Functions of Cerebellum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472608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latin typeface="Comic Sans MS" pitchFamily="66" charset="0"/>
              </a:rPr>
              <a:t>The </a:t>
            </a:r>
            <a:r>
              <a:rPr lang="en-US" sz="1800" b="1" u="sng" dirty="0" err="1" smtClean="0">
                <a:latin typeface="Comic Sans MS" pitchFamily="66" charset="0"/>
              </a:rPr>
              <a:t>cerebrocerebellum</a:t>
            </a:r>
            <a:r>
              <a:rPr lang="en-US" sz="1800" b="1" u="sng" dirty="0" smtClean="0">
                <a:latin typeface="Comic Sans MS" pitchFamily="66" charset="0"/>
              </a:rPr>
              <a:t> ( </a:t>
            </a:r>
            <a:r>
              <a:rPr lang="en-US" sz="1800" b="1" u="sng" dirty="0" err="1" smtClean="0">
                <a:latin typeface="Comic Sans MS" pitchFamily="66" charset="0"/>
              </a:rPr>
              <a:t>Neocerebellum</a:t>
            </a:r>
            <a:r>
              <a:rPr lang="en-US" sz="1800" b="1" u="sng" dirty="0" smtClean="0">
                <a:latin typeface="Comic Sans MS" pitchFamily="66" charset="0"/>
              </a:rPr>
              <a:t>) </a:t>
            </a:r>
            <a:r>
              <a:rPr lang="en-US" sz="1800" b="1" dirty="0" smtClean="0">
                <a:latin typeface="Comic Sans MS" pitchFamily="66" charset="0"/>
              </a:rPr>
              <a:t>is involved in (1) planning and (2) initiation of motor function </a:t>
            </a:r>
          </a:p>
          <a:p>
            <a:r>
              <a:rPr lang="en-US" sz="1800" b="1" u="sng" dirty="0" smtClean="0">
                <a:latin typeface="Comic Sans MS" pitchFamily="66" charset="0"/>
              </a:rPr>
              <a:t>The </a:t>
            </a:r>
            <a:r>
              <a:rPr lang="en-US" sz="1800" b="1" u="sng" dirty="0" err="1" smtClean="0">
                <a:latin typeface="Comic Sans MS" pitchFamily="66" charset="0"/>
              </a:rPr>
              <a:t>spinocerebellum</a:t>
            </a:r>
            <a:r>
              <a:rPr lang="en-US" sz="1800" b="1" u="sng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(1) oversees the actual execution and (2) the coordination of motor event </a:t>
            </a:r>
          </a:p>
          <a:p>
            <a:r>
              <a:rPr lang="en-US" sz="1800" b="1" u="sng" dirty="0" smtClean="0">
                <a:latin typeface="Comic Sans MS" pitchFamily="66" charset="0"/>
              </a:rPr>
              <a:t>The </a:t>
            </a:r>
            <a:r>
              <a:rPr lang="en-US" sz="1800" b="1" u="sng" dirty="0" err="1" smtClean="0">
                <a:latin typeface="Comic Sans MS" pitchFamily="66" charset="0"/>
              </a:rPr>
              <a:t>vestibulocerebellum</a:t>
            </a:r>
            <a:r>
              <a:rPr lang="en-US" sz="1800" b="1" u="sng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functions during the execution of the motor activity to </a:t>
            </a:r>
            <a:r>
              <a:rPr lang="en-US" sz="1800" b="1" u="sng" dirty="0" smtClean="0">
                <a:latin typeface="Comic Sans MS" pitchFamily="66" charset="0"/>
              </a:rPr>
              <a:t>maintain and adjust bo</a:t>
            </a:r>
            <a:r>
              <a:rPr lang="en-US" sz="1800" b="1" dirty="0" smtClean="0">
                <a:latin typeface="Comic Sans MS" pitchFamily="66" charset="0"/>
              </a:rPr>
              <a:t>dy posture. </a:t>
            </a:r>
          </a:p>
          <a:p>
            <a:endParaRPr lang="en-US" sz="1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48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/>
              <a:t>Summary of Connections &amp; Functions</a:t>
            </a:r>
            <a:r>
              <a:rPr lang="en-US" sz="4000" smtClean="0"/>
              <a:t> </a:t>
            </a:r>
          </a:p>
        </p:txBody>
      </p:sp>
      <p:graphicFrame>
        <p:nvGraphicFramePr>
          <p:cNvPr id="316532" name="Group 116"/>
          <p:cNvGraphicFramePr>
            <a:graphicFrameLocks noGrp="1"/>
          </p:cNvGraphicFramePr>
          <p:nvPr>
            <p:ph type="tbl" idx="1"/>
          </p:nvPr>
        </p:nvGraphicFramePr>
        <p:xfrm>
          <a:off x="380831" y="838200"/>
          <a:ext cx="8259932" cy="5221923"/>
        </p:xfrm>
        <a:graphic>
          <a:graphicData uri="http://schemas.openxmlformats.org/drawingml/2006/table">
            <a:tbl>
              <a:tblPr rtl="1"/>
              <a:tblGrid>
                <a:gridCol w="1828800"/>
                <a:gridCol w="1295400"/>
                <a:gridCol w="1447800"/>
                <a:gridCol w="1905000"/>
                <a:gridCol w="1782932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Function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Outputs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Inputs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Cortex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Planning and executive of voluntary &amp; skilledhand movements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to thalamus (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therough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 its connections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  <a:sym typeface="Wingdings" pitchFamily="2" charset="2"/>
                        </a:rPr>
                        <a:t> to the cerebral cortex 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Corticopontine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pontocerebellar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Lateral portions of Cerebellar Hemisphere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Neo-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cerebellum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Muscle tone , posture &amp; coordination of movements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to Red Nucleus &amp; to 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Spinal and brainstem paths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Vermis &amp; Medial portions of Cerebellar hemispheres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Spino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cerebellum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Balance ,&amp;equilibrium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Vestibular nuclei &amp;  RF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Vestibular nuclei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Flocculonodular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Vestibulo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cerebellum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0047495E-C8DE-4EFF-A36A-B0A0AE0F8E18}" type="slidenum">
              <a:rPr lang="ar-SA"/>
              <a:pPr algn="l">
                <a:defRPr/>
              </a:pPr>
              <a:t>14</a:t>
            </a:fld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496252A2-0428-4454-86A5-6A0CFB75FC1D}" type="datetime3">
              <a:rPr lang="en-US"/>
              <a:pPr algn="ctr">
                <a:defRPr/>
              </a:pPr>
              <a:t>13 September 2015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48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/>
              <a:t>Summary of Connections &amp; Functions</a:t>
            </a:r>
            <a:r>
              <a:rPr lang="en-US" sz="4000" smtClean="0"/>
              <a:t> </a:t>
            </a:r>
          </a:p>
        </p:txBody>
      </p:sp>
      <p:graphicFrame>
        <p:nvGraphicFramePr>
          <p:cNvPr id="316532" name="Group 116"/>
          <p:cNvGraphicFramePr>
            <a:graphicFrameLocks noGrp="1"/>
          </p:cNvGraphicFramePr>
          <p:nvPr>
            <p:ph type="tbl" idx="1"/>
          </p:nvPr>
        </p:nvGraphicFramePr>
        <p:xfrm>
          <a:off x="380831" y="838200"/>
          <a:ext cx="8259932" cy="5221923"/>
        </p:xfrm>
        <a:graphic>
          <a:graphicData uri="http://schemas.openxmlformats.org/drawingml/2006/table">
            <a:tbl>
              <a:tblPr rtl="1"/>
              <a:tblGrid>
                <a:gridCol w="1828800"/>
                <a:gridCol w="1295400"/>
                <a:gridCol w="1447800"/>
                <a:gridCol w="1905000"/>
                <a:gridCol w="1782932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Function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Outputs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Inputs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Cortex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Planning and executive of voluntary &amp; skilledhand movements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to thalamus (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therough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 its connections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  <a:sym typeface="Wingdings" pitchFamily="2" charset="2"/>
                        </a:rPr>
                        <a:t> to the cerebral cortex 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Corticopontine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pontocerebellar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Lateral portions of Cerebellar Hemisphere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Neo-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cerebellum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Muscle tone , posture &amp; coordination of movements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to Red Nucleus &amp; to 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Spinal and brainstem paths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Vermis &amp; Medial portions of Cerebellar hemispheres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Spino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cerebellum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Balance ,&amp;equilibrium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Vestibular nuclei &amp;  RF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Vestibular nuclei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Flocculonodular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Vestibulo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ahoma" pitchFamily="34" charset="0"/>
                        </a:rPr>
                        <a:t>cerebellum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0047495E-C8DE-4EFF-A36A-B0A0AE0F8E18}" type="slidenum">
              <a:rPr lang="ar-SA"/>
              <a:pPr algn="l">
                <a:defRPr/>
              </a:pPr>
              <a:t>15</a:t>
            </a:fld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496252A2-0428-4454-86A5-6A0CFB75FC1D}" type="datetime3">
              <a:rPr lang="en-US"/>
              <a:pPr algn="ctr">
                <a:defRPr/>
              </a:pPr>
              <a:t>13 September 2015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Cerebellar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Hemispheric Lesions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Ataxia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: </a:t>
            </a:r>
            <a:r>
              <a:rPr lang="en-US" sz="1800" dirty="0" smtClean="0">
                <a:latin typeface="Comic Sans MS" pitchFamily="66" charset="0"/>
              </a:rPr>
              <a:t>Lack of muscle coordination , which is manifested by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imbalance &amp; unsteady gait ) is manifested by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Wide-based , unsteady  “ drunken , or staggering “ gait .</a:t>
            </a:r>
            <a:r>
              <a:rPr lang="ar-S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المريض يترنح </a:t>
            </a:r>
            <a:r>
              <a:rPr lang="ar-S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و</a:t>
            </a:r>
            <a:r>
              <a:rPr lang="ar-S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عديم التوازن  </a:t>
            </a:r>
            <a:r>
              <a:rPr lang="ar-S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و</a:t>
            </a:r>
            <a:r>
              <a:rPr lang="ar-S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يكاد يطيح 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(2) Scanning speech </a:t>
            </a:r>
            <a:r>
              <a:rPr lang="ar-S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الكلام بطيء 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(3)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Dysmetria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ar-S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عدم القدرة علي تقدير المسافة بشكل صحيح</a:t>
            </a:r>
            <a:endParaRPr lang="ar-SA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(4) “ Intention ( Kinetic) Tremor</a:t>
            </a:r>
            <a:r>
              <a:rPr lang="ar-SA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ar-S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ارتجاف يظهر مع الحركة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(5)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Adiadochkinesia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Dysdiadochkinesia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) : </a:t>
            </a:r>
            <a:r>
              <a:rPr lang="ar-S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فقدان المقدرة علي القيام بحركات سريعة متتالية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Inability to perform rapidly alternating opposite movements such as repeated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pronation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supination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of the hands . </a:t>
            </a:r>
            <a:endParaRPr lang="ar-S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7" name="Picture 2" descr="C:\Users\USER\Downloads\Cerebellar Atax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346339" cy="3235226"/>
          </a:xfrm>
          <a:prstGeom prst="rect">
            <a:avLst/>
          </a:prstGeom>
          <a:noFill/>
        </p:spPr>
      </p:pic>
      <p:pic>
        <p:nvPicPr>
          <p:cNvPr id="219139" name="Picture 3" descr="G:\L 7\Dysmetr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287" y="1844824"/>
            <a:ext cx="4268713" cy="380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315913"/>
            <a:ext cx="8229600" cy="1139826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Comic Sans MS" pitchFamily="66" charset="0"/>
                <a:cs typeface="Times New Roman" pitchFamily="18" charset="0"/>
              </a:rPr>
              <a:t>Cerebellar</a:t>
            </a:r>
            <a:r>
              <a:rPr lang="en-US" sz="3200" dirty="0" smtClean="0">
                <a:latin typeface="Comic Sans MS" pitchFamily="66" charset="0"/>
                <a:cs typeface="Times New Roman" pitchFamily="18" charset="0"/>
              </a:rPr>
              <a:t> Hemispheric Lesions 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374063" cy="6165850"/>
          </a:xfrm>
        </p:spPr>
        <p:txBody>
          <a:bodyPr rtlCol="0">
            <a:normAutofit fontScale="92500" lnSpcReduction="10000"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Ataxia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imbalance ) is manifested by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Wide-based , unsteady  “ drunken , or staggering “ gait 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(2) Scanning speech 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(3)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Dysmetria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also called Past-Pointing ) : attempting to touch an object with a finger results in overstretching to one side or the other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this promptly initiates a gross correction action ( corrective action ) , but the correction overshoots to the other side   Consequently , the finger oscillates back and forth .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This oscillation is the (4) “ Intention Tremor ” , which is characteristic of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cerebellar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disease .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This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cerebellar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tremor , unlike that of Parkinson’s disease , is absent at rest .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II/ Inability to “ put on the brakes ”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i.e., inability to stop movement promptly . Normally , for example , flexion of the forearm against resistance is quickly checked when the resistance force is suddenly broken off . The patient with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cerebellar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disease can not break the movement of the limb , and the forearm flies back in a wide arc . This abnormal response is known as the “ Rebound Phenomenon ”.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III/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Adiadochkinesia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Dysdiadochkinesia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) : Inability to perform rapidly alternating opposite movements such as repeated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pronation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supination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of the hands 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IV/ Difficulty in performing actions that involve simultaneous motions at more than one joint .  The patient dissects such movements and carries them out one joint at a time , a phenomenon known as “ Decomposition of Movement </a:t>
            </a:r>
            <a:r>
              <a:rPr lang="en-US" sz="2400" dirty="0" smtClean="0">
                <a:solidFill>
                  <a:srgbClr val="FFFF00"/>
                </a:solidFill>
              </a:rPr>
              <a:t>”</a:t>
            </a:r>
            <a:r>
              <a:rPr lang="en-US" sz="2400" dirty="0" smtClean="0"/>
              <a:t> 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E17B6-6E94-4D1C-B968-CFDC2E2D72FB}" type="slidenum">
              <a:rPr lang="ar-SA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8493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latin typeface="Comic Sans MS" pitchFamily="66" charset="0"/>
              </a:rPr>
              <a:t>Flocculonodular Lobe Lesions </a:t>
            </a:r>
            <a:r>
              <a:rPr lang="en-US" sz="3600" smtClean="0">
                <a:latin typeface="Comic Sans MS" pitchFamily="66" charset="0"/>
              </a:rPr>
              <a:t>:</a:t>
            </a:r>
            <a:endParaRPr lang="en-US" sz="3200" smtClean="0">
              <a:cs typeface="Times New Roman" pitchFamily="18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374063" cy="6165850"/>
          </a:xfrm>
        </p:spPr>
        <p:txBody>
          <a:bodyPr rtlCol="0">
            <a:normAutofit/>
          </a:bodyPr>
          <a:lstStyle/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Midline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cerebellar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tumors in children involving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Flocculonodular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Lobe makes the child to walk in an unsteady and staggering fashion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Such a child is afraid ( &amp; reluctant ) to stand erect and move without support .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is because if he tries to walk , he does so in a staggering fashion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staggering gait , (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مشية متعثرة و مترنحة نبة لفقدان التوازن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on a broad base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يفرق مابين قدميه ليوسع القاعدة و يمنع السقوط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&amp; tends to fall 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Moreover , selective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Flocculonodular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lobe lesions may cause vertigo 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الشعور  بأن الدنيا تدور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defRPr/>
            </a:pPr>
            <a:endParaRPr lang="en-US" sz="2000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 smtClean="0"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37CE5FA1-51F3-4FFC-91A8-8EBCD62F30FF}" type="slidenum">
              <a:rPr lang="ar-SA"/>
              <a:pPr algn="l"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8493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latin typeface="Comic Sans MS" pitchFamily="66" charset="0"/>
              </a:rPr>
              <a:t>Flocculonodular Lobe Lesions </a:t>
            </a:r>
            <a:r>
              <a:rPr lang="en-US" sz="3600" smtClean="0">
                <a:latin typeface="Comic Sans MS" pitchFamily="66" charset="0"/>
              </a:rPr>
              <a:t>:</a:t>
            </a:r>
            <a:endParaRPr lang="en-US" sz="3200" smtClean="0">
              <a:cs typeface="Times New Roman" pitchFamily="18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374063" cy="61658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Midline </a:t>
            </a:r>
            <a:r>
              <a:rPr lang="en-US" sz="2800" dirty="0" err="1" smtClean="0">
                <a:latin typeface="Comic Sans MS" pitchFamily="66" charset="0"/>
              </a:rPr>
              <a:t>cerebellar</a:t>
            </a:r>
            <a:r>
              <a:rPr lang="en-US" sz="2800" dirty="0" smtClean="0">
                <a:latin typeface="Comic Sans MS" pitchFamily="66" charset="0"/>
              </a:rPr>
              <a:t> tumors in children , arising from the “ Nodule ” , early in their course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  (&amp; before affecting the rest of the cerebellum) , damage first the </a:t>
            </a:r>
            <a:r>
              <a:rPr lang="en-US" sz="2800" dirty="0" err="1" smtClean="0">
                <a:latin typeface="Comic Sans MS" pitchFamily="66" charset="0"/>
              </a:rPr>
              <a:t>Flocculonodular</a:t>
            </a:r>
            <a:r>
              <a:rPr lang="en-US" sz="2800" dirty="0" smtClean="0">
                <a:latin typeface="Comic Sans MS" pitchFamily="66" charset="0"/>
              </a:rPr>
              <a:t> lobe . </a:t>
            </a:r>
          </a:p>
          <a:p>
            <a:pPr algn="l" rtl="0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Such a child is afraid ( &amp; reluctant ) to stand erect and move without support .</a:t>
            </a:r>
          </a:p>
          <a:p>
            <a:pPr algn="l" rtl="0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This is because if he tries to walk , he does so in a staggering fashion 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 staggering gait , (</a:t>
            </a:r>
            <a:r>
              <a:rPr lang="ar-SA" sz="28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مشية متعثرة و مترنحة نبة لفقدان التوازن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US" sz="2800" dirty="0" smtClean="0">
                <a:latin typeface="Comic Sans MS" pitchFamily="66" charset="0"/>
              </a:rPr>
              <a:t>on a broad base </a:t>
            </a:r>
            <a:r>
              <a:rPr lang="ar-SA" sz="2800" dirty="0" smtClean="0">
                <a:solidFill>
                  <a:srgbClr val="FFFF00"/>
                </a:solidFill>
                <a:latin typeface="Comic Sans MS" pitchFamily="66" charset="0"/>
              </a:rPr>
              <a:t>يفرق مابين قدميه ليوسع القاعدة و يمنع السقوط</a:t>
            </a:r>
            <a:r>
              <a:rPr lang="en-US" sz="2800" dirty="0" smtClean="0">
                <a:latin typeface="Comic Sans MS" pitchFamily="66" charset="0"/>
              </a:rPr>
              <a:t>, &amp; tends to fall </a:t>
            </a:r>
          </a:p>
          <a:p>
            <a:pPr algn="l" rtl="0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Moreover , selective </a:t>
            </a:r>
            <a:r>
              <a:rPr lang="en-US" sz="2800" dirty="0" err="1" smtClean="0">
                <a:latin typeface="Comic Sans MS" pitchFamily="66" charset="0"/>
              </a:rPr>
              <a:t>Flocculonodular</a:t>
            </a:r>
            <a:r>
              <a:rPr lang="en-US" sz="2800" dirty="0" smtClean="0">
                <a:latin typeface="Comic Sans MS" pitchFamily="66" charset="0"/>
              </a:rPr>
              <a:t> lobe lesions may cause vertigo</a:t>
            </a:r>
          </a:p>
          <a:p>
            <a:pPr algn="l" rtl="0" eaLnBrk="1" hangingPunct="1">
              <a:defRPr/>
            </a:pPr>
            <a:endParaRPr lang="en-US" sz="2400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37CE5FA1-51F3-4FFC-91A8-8EBCD62F30FF}" type="slidenum">
              <a:rPr lang="ar-SA"/>
              <a:pPr algn="l"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295400"/>
          </a:xfrm>
        </p:spPr>
        <p:txBody>
          <a:bodyPr/>
          <a:lstStyle/>
          <a:p>
            <a:pPr eaLnBrk="1" hangingPunct="1"/>
            <a:r>
              <a:rPr lang="en-US" sz="6600" b="1" smtClean="0">
                <a:latin typeface="Letter Gothic" pitchFamily="49" charset="0"/>
                <a:cs typeface="Times New Roman" pitchFamily="18" charset="0"/>
              </a:rPr>
              <a:t>Cerebellum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57400" y="1143000"/>
            <a:ext cx="46482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smtClean="0">
                <a:latin typeface="Monotype Corsiva" pitchFamily="66" charset="0"/>
                <a:cs typeface="Arial" pitchFamily="34" charset="0"/>
              </a:rPr>
              <a:t>Dr Taha Sadig Ahmed , </a:t>
            </a:r>
          </a:p>
        </p:txBody>
      </p:sp>
      <p:pic>
        <p:nvPicPr>
          <p:cNvPr id="16391" name="Picture 9" descr="cerebel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844824"/>
            <a:ext cx="609109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Line 10"/>
          <p:cNvSpPr>
            <a:spLocks noChangeShapeType="1"/>
          </p:cNvSpPr>
          <p:nvPr/>
        </p:nvSpPr>
        <p:spPr bwMode="auto">
          <a:xfrm flipV="1">
            <a:off x="3347864" y="3789040"/>
            <a:ext cx="533400" cy="1447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979712" y="5085184"/>
            <a:ext cx="1905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1600" b="1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Ventricle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016" y="5877272"/>
            <a:ext cx="8856984" cy="6851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cerebellum is </a:t>
            </a:r>
            <a:r>
              <a:rPr kumimoji="1"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Gulim" pitchFamily="34" charset="-127"/>
              </a:rPr>
              <a:t>the largest part of the hindbrain</a:t>
            </a:r>
          </a:p>
          <a:p>
            <a:pPr algn="l" rtl="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>
                <a:latin typeface="Comic Sans MS" pitchFamily="66" charset="0"/>
              </a:rPr>
              <a:t>It is s located in the posterior cranial </a:t>
            </a:r>
            <a:r>
              <a:rPr lang="en-US" sz="2400" dirty="0" err="1">
                <a:latin typeface="Comic Sans MS" pitchFamily="66" charset="0"/>
              </a:rPr>
              <a:t>fossa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620688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Comic Sans MS" pitchFamily="66" charset="0"/>
                <a:cs typeface="Arial" pitchFamily="34" charset="0"/>
              </a:rPr>
              <a:t>Flocculonodular</a:t>
            </a:r>
            <a:r>
              <a:rPr lang="en-US" sz="3200" dirty="0" smtClean="0">
                <a:latin typeface="Comic Sans MS" pitchFamily="66" charset="0"/>
                <a:cs typeface="Arial" pitchFamily="34" charset="0"/>
              </a:rPr>
              <a:t> Lobe Lesion</a:t>
            </a:r>
            <a:endParaRPr lang="en-US" sz="3200" dirty="0" smtClean="0">
              <a:cs typeface="Times New Roman" pitchFamily="18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620688"/>
            <a:ext cx="4788024" cy="62373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Midline </a:t>
            </a:r>
            <a:r>
              <a:rPr lang="en-US" sz="2000" dirty="0" err="1" smtClean="0">
                <a:latin typeface="Comic Sans MS" pitchFamily="66" charset="0"/>
              </a:rPr>
              <a:t>cerebellar</a:t>
            </a:r>
            <a:r>
              <a:rPr lang="en-US" sz="2000" dirty="0" smtClean="0">
                <a:latin typeface="Comic Sans MS" pitchFamily="66" charset="0"/>
              </a:rPr>
              <a:t> tumors in children , arising from the “ Nodule ” , early in their course </a:t>
            </a:r>
          </a:p>
          <a:p>
            <a:pPr algn="l" rtl="0"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  (&amp; before affecting the rest of the cerebellum) , damage first the </a:t>
            </a:r>
            <a:r>
              <a:rPr lang="en-US" sz="2000" dirty="0" err="1" smtClean="0">
                <a:latin typeface="Comic Sans MS" pitchFamily="66" charset="0"/>
              </a:rPr>
              <a:t>Flocculonodular</a:t>
            </a:r>
            <a:r>
              <a:rPr lang="en-US" sz="2000" dirty="0" smtClean="0">
                <a:latin typeface="Comic Sans MS" pitchFamily="66" charset="0"/>
              </a:rPr>
              <a:t> lobe . </a:t>
            </a: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Such a child is afraid ( &amp; reluctant ) to stand erect and move without support .</a:t>
            </a: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This is because if he tries to walk , he does so in a staggering fashion 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staggering gait , (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مشية متعثرة و مترنحة نبة لفقدان التوازن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US" sz="2000" dirty="0" smtClean="0">
                <a:latin typeface="Comic Sans MS" pitchFamily="66" charset="0"/>
              </a:rPr>
              <a:t>on a broad base 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</a:rPr>
              <a:t>يفرق مابين قدميه ليوسع القاعدة و يمنع السقوط</a:t>
            </a:r>
            <a:r>
              <a:rPr lang="en-US" sz="2000" dirty="0" smtClean="0">
                <a:latin typeface="Comic Sans MS" pitchFamily="66" charset="0"/>
              </a:rPr>
              <a:t>, &amp; tends to fall . </a:t>
            </a: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Moreover , selective </a:t>
            </a:r>
            <a:r>
              <a:rPr lang="en-US" sz="2000" dirty="0" err="1" smtClean="0">
                <a:latin typeface="Comic Sans MS" pitchFamily="66" charset="0"/>
              </a:rPr>
              <a:t>Flocculonodular</a:t>
            </a:r>
            <a:r>
              <a:rPr lang="en-US" sz="2000" dirty="0" smtClean="0">
                <a:latin typeface="Comic Sans MS" pitchFamily="66" charset="0"/>
              </a:rPr>
              <a:t> lobe lesions may cause vertigo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/>
          </a:p>
        </p:txBody>
      </p:sp>
      <p:pic>
        <p:nvPicPr>
          <p:cNvPr id="203780" name="Picture 4" descr="C:\Users\USER\Desktop\Dental Ls 15.3.2014 c\L 7 2014\7 R2 Figure 3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4038600" cy="2181241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0CCBB-5E5E-4693-A5E5-D5C688937D0E}" type="slidenum">
              <a:rPr lang="ar-SA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0" y="836712"/>
            <a:ext cx="478802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0162" name="Picture 2" descr="G:\L 7\New Picture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67037"/>
            <a:ext cx="3249613" cy="3890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620688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Comic Sans MS" pitchFamily="66" charset="0"/>
                <a:cs typeface="Arial" pitchFamily="34" charset="0"/>
              </a:rPr>
              <a:t>Flocculonodular</a:t>
            </a:r>
            <a:r>
              <a:rPr lang="en-US" sz="3200" dirty="0" smtClean="0">
                <a:latin typeface="Comic Sans MS" pitchFamily="66" charset="0"/>
                <a:cs typeface="Arial" pitchFamily="34" charset="0"/>
              </a:rPr>
              <a:t> Lobe Lesion</a:t>
            </a:r>
            <a:endParaRPr lang="en-US" sz="3200" dirty="0" smtClean="0">
              <a:cs typeface="Times New Roman" pitchFamily="18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620688"/>
            <a:ext cx="4788024" cy="62373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Midline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cerebellar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tumors in children involving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Flocculonodular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Lobe makes the child to walk in an unsteady and staggering 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</a:rPr>
              <a:t>يتعثر أثناء المشي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fashion</a:t>
            </a: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Such a child is afraid ( &amp;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reluctant 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</a:rPr>
              <a:t>يخاف بل </a:t>
            </a:r>
            <a:r>
              <a:rPr lang="ar-SA" sz="2000" dirty="0" err="1" smtClean="0">
                <a:solidFill>
                  <a:srgbClr val="FFFF00"/>
                </a:solidFill>
                <a:latin typeface="Comic Sans MS" pitchFamily="66" charset="0"/>
              </a:rPr>
              <a:t>و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</a:rPr>
              <a:t> يمانع من الوقوف لحاله خوفا  من السقوط بغير تثبيت</a:t>
            </a:r>
            <a:r>
              <a:rPr lang="en-US" sz="2000" dirty="0" smtClean="0">
                <a:latin typeface="Comic Sans MS" pitchFamily="66" charset="0"/>
              </a:rPr>
              <a:t>) to stand erect and move without support .</a:t>
            </a: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This is because if he tries to walk , he does so in a staggering fashion 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staggering gait , (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مشية متعثرة و مترنحة نبة لفقدان التوازن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US" sz="2000" dirty="0" smtClean="0">
                <a:latin typeface="Comic Sans MS" pitchFamily="66" charset="0"/>
              </a:rPr>
              <a:t>on a broad base 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</a:rPr>
              <a:t>يفرق مابين قدميه ليوسع القاعدة و يمنع السقوط</a:t>
            </a:r>
            <a:r>
              <a:rPr lang="en-US" sz="2000" dirty="0" smtClean="0">
                <a:latin typeface="Comic Sans MS" pitchFamily="66" charset="0"/>
              </a:rPr>
              <a:t>, &amp; tends to fall . </a:t>
            </a:r>
          </a:p>
          <a:p>
            <a:pPr algn="l" rtl="0">
              <a:defRPr/>
            </a:pPr>
            <a:r>
              <a:rPr lang="en-US" sz="2000" dirty="0" smtClean="0">
                <a:latin typeface="Comic Sans MS" pitchFamily="66" charset="0"/>
              </a:rPr>
              <a:t>Moreover , selective </a:t>
            </a:r>
            <a:r>
              <a:rPr lang="en-US" sz="2000" dirty="0" err="1" smtClean="0">
                <a:latin typeface="Comic Sans MS" pitchFamily="66" charset="0"/>
              </a:rPr>
              <a:t>Flocculonodular</a:t>
            </a:r>
            <a:r>
              <a:rPr lang="en-US" sz="2000" dirty="0" smtClean="0">
                <a:latin typeface="Comic Sans MS" pitchFamily="66" charset="0"/>
              </a:rPr>
              <a:t> lobe lesions may cause vertigo</a:t>
            </a:r>
            <a:r>
              <a:rPr lang="ar-SA" sz="2000" dirty="0" smtClean="0">
                <a:latin typeface="Comic Sans MS" pitchFamily="66" charset="0"/>
              </a:rPr>
              <a:t> </a:t>
            </a:r>
            <a:r>
              <a:rPr lang="ar-SA" sz="2000" dirty="0" smtClean="0">
                <a:solidFill>
                  <a:srgbClr val="FFFF00"/>
                </a:solidFill>
                <a:latin typeface="Comic Sans MS" pitchFamily="66" charset="0"/>
              </a:rPr>
              <a:t>شعور بالدوران </a:t>
            </a:r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50CCBB-5E5E-4693-A5E5-D5C688937D0E}" type="slidenum">
              <a:rPr lang="ar-SA"/>
              <a:pPr>
                <a:defRPr/>
              </a:pPr>
              <a:t>21</a:t>
            </a:fld>
            <a:endParaRPr lang="en-US"/>
          </a:p>
        </p:txBody>
      </p:sp>
      <p:pic>
        <p:nvPicPr>
          <p:cNvPr id="203780" name="Picture 4" descr="C:\Users\USER\Desktop\Dental Ls 15.3.2014 c\L 7 2014\7 R2 Figure 3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4038600" cy="2181241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0" y="836712"/>
            <a:ext cx="478802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0162" name="Picture 2" descr="G:\L 7\New Picture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67037"/>
            <a:ext cx="3249613" cy="3890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:\Users\USER\Downloads\Cerebellar Atax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01675"/>
            <a:ext cx="4465637" cy="6156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Cerebellar</a:t>
            </a:r>
            <a:r>
              <a:rPr lang="en-US" dirty="0" smtClean="0"/>
              <a:t> Ataxia 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44824"/>
            <a:ext cx="2627784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Ataxia is </a:t>
            </a:r>
            <a:r>
              <a:rPr lang="en-US" dirty="0" err="1" smtClean="0"/>
              <a:t>incoordination</a:t>
            </a:r>
            <a:r>
              <a:rPr lang="en-US" dirty="0" smtClean="0"/>
              <a:t> of muscle </a:t>
            </a:r>
            <a:r>
              <a:rPr lang="en-US" dirty="0" err="1" smtClean="0"/>
              <a:t>movememt</a:t>
            </a:r>
            <a:r>
              <a:rPr lang="en-US" dirty="0" smtClean="0"/>
              <a:t> leading to imbalance</a:t>
            </a:r>
            <a:r>
              <a:rPr lang="ar-SA" sz="2000" b="1" dirty="0" smtClean="0"/>
              <a:t>عدم التوازن و الترنح </a:t>
            </a:r>
            <a:r>
              <a:rPr lang="en-US" sz="2000" b="1" dirty="0" smtClean="0"/>
              <a:t> </a:t>
            </a:r>
            <a:endParaRPr lang="ar-S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:\Users\USER\Downloads\Cerebellar Ataxia.3jpg - 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4375" cy="4524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Cerebellar</a:t>
            </a:r>
            <a:r>
              <a:rPr lang="en-US" dirty="0" smtClean="0"/>
              <a:t> Ataxia 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5"/>
          <p:cNvSpPr>
            <a:spLocks noChangeShapeType="1"/>
          </p:cNvSpPr>
          <p:nvPr/>
        </p:nvSpPr>
        <p:spPr bwMode="auto">
          <a:xfrm>
            <a:off x="2819400" y="2362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943600" y="21336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i="0">
                <a:latin typeface="Arial" pitchFamily="34" charset="0"/>
              </a:rPr>
              <a:t>THALAMIUS 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6477000" y="1295400"/>
            <a:ext cx="2438400" cy="381000"/>
          </a:xfrm>
          <a:prstGeom prst="rect">
            <a:avLst/>
          </a:prstGeom>
          <a:solidFill>
            <a:srgbClr val="FF33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Arial" pitchFamily="34" charset="0"/>
              </a:rPr>
              <a:t>BASAL GANGLIA</a:t>
            </a:r>
          </a:p>
        </p:txBody>
      </p: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4038600" y="3200400"/>
            <a:ext cx="1295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i="0">
                <a:latin typeface="Arial" pitchFamily="34" charset="0"/>
              </a:rPr>
              <a:t>BRAIN STEM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057400" y="381000"/>
            <a:ext cx="4419600" cy="4191000"/>
            <a:chOff x="1296" y="240"/>
            <a:chExt cx="2784" cy="2640"/>
          </a:xfrm>
        </p:grpSpPr>
        <p:sp>
          <p:nvSpPr>
            <p:cNvPr id="14353" name="AutoShape 40"/>
            <p:cNvSpPr>
              <a:spLocks noChangeArrowheads="1"/>
            </p:cNvSpPr>
            <p:nvPr/>
          </p:nvSpPr>
          <p:spPr bwMode="auto">
            <a:xfrm>
              <a:off x="1536" y="240"/>
              <a:ext cx="1344" cy="2640"/>
            </a:xfrm>
            <a:prstGeom prst="downArrowCallout">
              <a:avLst>
                <a:gd name="adj1" fmla="val 6694"/>
                <a:gd name="adj2" fmla="val 12426"/>
                <a:gd name="adj3" fmla="val 14596"/>
                <a:gd name="adj4" fmla="val 12500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pitchFamily="34" charset="0"/>
                </a:rPr>
                <a:t>Cerebral Cortex</a:t>
              </a:r>
            </a:p>
          </p:txBody>
        </p:sp>
        <p:sp>
          <p:nvSpPr>
            <p:cNvPr id="14354" name="AutoShape 50"/>
            <p:cNvSpPr>
              <a:spLocks noChangeArrowheads="1"/>
            </p:cNvSpPr>
            <p:nvPr/>
          </p:nvSpPr>
          <p:spPr bwMode="auto">
            <a:xfrm>
              <a:off x="2256" y="240"/>
              <a:ext cx="1344" cy="1776"/>
            </a:xfrm>
            <a:prstGeom prst="downArrowCallout">
              <a:avLst>
                <a:gd name="adj1" fmla="val 8037"/>
                <a:gd name="adj2" fmla="val 11681"/>
                <a:gd name="adj3" fmla="val 16622"/>
                <a:gd name="adj4" fmla="val 19931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pitchFamily="34" charset="0"/>
                </a:rPr>
                <a:t>Cerebral Cortex</a:t>
              </a:r>
            </a:p>
          </p:txBody>
        </p:sp>
        <p:sp>
          <p:nvSpPr>
            <p:cNvPr id="14355" name="Rectangle 7"/>
            <p:cNvSpPr>
              <a:spLocks noChangeArrowheads="1"/>
            </p:cNvSpPr>
            <p:nvPr/>
          </p:nvSpPr>
          <p:spPr bwMode="auto">
            <a:xfrm>
              <a:off x="1296" y="240"/>
              <a:ext cx="2784" cy="384"/>
            </a:xfrm>
            <a:prstGeom prst="rect">
              <a:avLst/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Arial" pitchFamily="34" charset="0"/>
                </a:rPr>
                <a:t>CEREBRAL CORTEX</a:t>
              </a:r>
            </a:p>
          </p:txBody>
        </p:sp>
      </p:grpSp>
      <p:sp>
        <p:nvSpPr>
          <p:cNvPr id="14343" name="Rectangle 52"/>
          <p:cNvSpPr>
            <a:spLocks noChangeArrowheads="1"/>
          </p:cNvSpPr>
          <p:nvPr/>
        </p:nvSpPr>
        <p:spPr bwMode="auto">
          <a:xfrm>
            <a:off x="5943600" y="32004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i="0">
                <a:latin typeface="Arial" pitchFamily="34" charset="0"/>
              </a:rPr>
              <a:t>CEREBELLUM</a:t>
            </a:r>
          </a:p>
        </p:txBody>
      </p:sp>
      <p:sp>
        <p:nvSpPr>
          <p:cNvPr id="14344" name="AutoShape 53"/>
          <p:cNvSpPr>
            <a:spLocks noChangeArrowheads="1"/>
          </p:cNvSpPr>
          <p:nvPr/>
        </p:nvSpPr>
        <p:spPr bwMode="auto">
          <a:xfrm>
            <a:off x="4267200" y="3810000"/>
            <a:ext cx="609600" cy="762000"/>
          </a:xfrm>
          <a:prstGeom prst="downArrow">
            <a:avLst>
              <a:gd name="adj1" fmla="val 28648"/>
              <a:gd name="adj2" fmla="val 43229"/>
            </a:avLst>
          </a:prstGeom>
          <a:solidFill>
            <a:srgbClr val="FF99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5" name="AutoShape 54"/>
          <p:cNvSpPr>
            <a:spLocks noChangeArrowheads="1"/>
          </p:cNvSpPr>
          <p:nvPr/>
        </p:nvSpPr>
        <p:spPr bwMode="auto">
          <a:xfrm>
            <a:off x="5410200" y="33528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6" name="AutoShape 55"/>
          <p:cNvSpPr>
            <a:spLocks noChangeArrowheads="1"/>
          </p:cNvSpPr>
          <p:nvPr/>
        </p:nvSpPr>
        <p:spPr bwMode="auto">
          <a:xfrm>
            <a:off x="6324600" y="26670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7" name="AutoShape 56"/>
          <p:cNvSpPr>
            <a:spLocks noChangeArrowheads="1"/>
          </p:cNvSpPr>
          <p:nvPr/>
        </p:nvSpPr>
        <p:spPr bwMode="auto">
          <a:xfrm>
            <a:off x="6019800" y="1066800"/>
            <a:ext cx="304800" cy="914400"/>
          </a:xfrm>
          <a:prstGeom prst="upArrow">
            <a:avLst>
              <a:gd name="adj1" fmla="val 50000"/>
              <a:gd name="adj2" fmla="val 6511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8" name="AutoShape 57"/>
          <p:cNvSpPr>
            <a:spLocks noChangeArrowheads="1"/>
          </p:cNvSpPr>
          <p:nvPr/>
        </p:nvSpPr>
        <p:spPr bwMode="auto">
          <a:xfrm>
            <a:off x="7162800" y="1752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9" name="Rectangle 58"/>
          <p:cNvSpPr>
            <a:spLocks noChangeArrowheads="1"/>
          </p:cNvSpPr>
          <p:nvPr/>
        </p:nvSpPr>
        <p:spPr bwMode="auto">
          <a:xfrm>
            <a:off x="3124200" y="4648200"/>
            <a:ext cx="2057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i="0">
                <a:latin typeface="Arial" pitchFamily="34" charset="0"/>
              </a:rPr>
              <a:t>SPINAL CORD</a:t>
            </a:r>
          </a:p>
        </p:txBody>
      </p:sp>
      <p:sp>
        <p:nvSpPr>
          <p:cNvPr id="14350" name="AutoShape 59"/>
          <p:cNvSpPr>
            <a:spLocks noChangeArrowheads="1"/>
          </p:cNvSpPr>
          <p:nvPr/>
        </p:nvSpPr>
        <p:spPr bwMode="auto">
          <a:xfrm>
            <a:off x="3657600" y="5257800"/>
            <a:ext cx="914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51" name="Rectangle 60"/>
          <p:cNvSpPr>
            <a:spLocks noChangeArrowheads="1"/>
          </p:cNvSpPr>
          <p:nvPr/>
        </p:nvSpPr>
        <p:spPr bwMode="auto">
          <a:xfrm>
            <a:off x="1981200" y="5867400"/>
            <a:ext cx="48768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>
                <a:latin typeface="Comic Sans MS" pitchFamily="66" charset="0"/>
              </a:rPr>
              <a:t>Anterior Horn Cell ( Lower Motor Neuron ) </a:t>
            </a:r>
          </a:p>
        </p:txBody>
      </p:sp>
      <p:sp>
        <p:nvSpPr>
          <p:cNvPr id="14352" name="Rectangle 60"/>
          <p:cNvSpPr>
            <a:spLocks noChangeArrowheads="1"/>
          </p:cNvSpPr>
          <p:nvPr/>
        </p:nvSpPr>
        <p:spPr bwMode="auto">
          <a:xfrm>
            <a:off x="0" y="1981200"/>
            <a:ext cx="2819400" cy="8382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b="0" i="0">
                <a:latin typeface="Comic Sans MS" pitchFamily="66" charset="0"/>
              </a:rPr>
              <a:t>Upper Motor Neuron </a:t>
            </a:r>
          </a:p>
          <a:p>
            <a:pPr algn="ctr">
              <a:lnSpc>
                <a:spcPct val="80000"/>
              </a:lnSpc>
            </a:pPr>
            <a:r>
              <a:rPr lang="en-US" b="0" i="0">
                <a:latin typeface="Comic Sans MS" pitchFamily="66" charset="0"/>
              </a:rPr>
              <a:t>( Corticospinal  ,</a:t>
            </a:r>
          </a:p>
          <a:p>
            <a:pPr algn="ctr">
              <a:lnSpc>
                <a:spcPct val="80000"/>
              </a:lnSpc>
            </a:pPr>
            <a:r>
              <a:rPr lang="en-US" b="0" i="0">
                <a:latin typeface="Comic Sans MS" pitchFamily="66" charset="0"/>
              </a:rPr>
              <a:t>Pyramidal Neuron /tract</a:t>
            </a:r>
            <a:r>
              <a:rPr lang="en-US" b="0" i="0">
                <a:latin typeface="Arial" pitchFamily="34" charset="0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2D10A-969F-45D6-95B5-A53B7E0177E7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5363" name="Picture 4" descr="C:\Users\user\Desktop\Physiology of Motor Tracts\New Folder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77152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436096" y="0"/>
            <a:ext cx="28432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&amp;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Extrapyramidal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Tracts</a:t>
            </a:r>
            <a:endParaRPr lang="ar-SA" sz="16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cerebellum-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8896" t="-1208" r="-1073" b="31027"/>
          <a:stretch>
            <a:fillRect/>
          </a:stretch>
        </p:blipFill>
        <p:spPr>
          <a:xfrm>
            <a:off x="0" y="0"/>
            <a:ext cx="9334009" cy="66690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13C0EC4F-351D-468F-A7A7-FA21443216B6}" type="slidenum">
              <a:rPr lang="ar-SA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>
                <a:defRPr/>
              </a:pPr>
              <a:t>4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29100" y="3086100"/>
          <a:ext cx="685800" cy="685800"/>
        </p:xfrm>
        <a:graphic>
          <a:graphicData uri="http://schemas.openxmlformats.org/presentationml/2006/ole">
            <p:oleObj spid="_x0000_s122882" name="Photo Editor Photo" r:id="rId3" imgW="685714" imgH="685714" progId="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632325" y="598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1032" name="Line 20"/>
          <p:cNvSpPr>
            <a:spLocks noChangeShapeType="1"/>
          </p:cNvSpPr>
          <p:nvPr/>
        </p:nvSpPr>
        <p:spPr bwMode="auto">
          <a:xfrm>
            <a:off x="72390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033" name="Picture 15" descr="New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4744"/>
            <a:ext cx="74691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5867400" y="1916113"/>
            <a:ext cx="2438400" cy="3505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6" name="Oval 5"/>
          <p:cNvSpPr>
            <a:spLocks noChangeArrowheads="1"/>
          </p:cNvSpPr>
          <p:nvPr/>
        </p:nvSpPr>
        <p:spPr bwMode="auto">
          <a:xfrm>
            <a:off x="4191000" y="5638800"/>
            <a:ext cx="2971800" cy="304800"/>
          </a:xfrm>
          <a:prstGeom prst="ellipse">
            <a:avLst/>
          </a:prstGeom>
          <a:gradFill rotWithShape="0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0" y="0"/>
            <a:ext cx="9429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  <a:cs typeface="Arial" charset="0"/>
              </a:rPr>
              <a:t> Anatomically-speaking , it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consists of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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) middle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Vermis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    </a:t>
            </a:r>
          </a:p>
          <a:p>
            <a:pPr algn="l" rtl="0"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algn="l" rtl="0"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27784" y="548680"/>
            <a:ext cx="2736304" cy="100811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13C0EC4F-351D-468F-A7A7-FA21443216B6}" type="slidenum">
              <a:rPr lang="ar-SA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>
                <a:defRPr/>
              </a:pPr>
              <a:t>5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29100" y="3086100"/>
          <a:ext cx="685800" cy="685800"/>
        </p:xfrm>
        <a:graphic>
          <a:graphicData uri="http://schemas.openxmlformats.org/presentationml/2006/ole">
            <p:oleObj spid="_x0000_s202754" name="Photo Editor Photo" r:id="rId3" imgW="685714" imgH="685714" progId="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632325" y="598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1032" name="Line 20"/>
          <p:cNvSpPr>
            <a:spLocks noChangeShapeType="1"/>
          </p:cNvSpPr>
          <p:nvPr/>
        </p:nvSpPr>
        <p:spPr bwMode="auto">
          <a:xfrm>
            <a:off x="72390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033" name="Picture 15" descr="New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4744"/>
            <a:ext cx="74691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5867400" y="1916113"/>
            <a:ext cx="2438400" cy="3505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6" name="Oval 5"/>
          <p:cNvSpPr>
            <a:spLocks noChangeArrowheads="1"/>
          </p:cNvSpPr>
          <p:nvPr/>
        </p:nvSpPr>
        <p:spPr bwMode="auto">
          <a:xfrm>
            <a:off x="4191000" y="5638800"/>
            <a:ext cx="2971800" cy="304800"/>
          </a:xfrm>
          <a:prstGeom prst="ellipse">
            <a:avLst/>
          </a:prstGeom>
          <a:gradFill rotWithShape="0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0" y="0"/>
            <a:ext cx="94297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2)two lateral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Cerebellar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Hemispheres , constituting the </a:t>
            </a:r>
            <a:r>
              <a:rPr lang="en-US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Neocererebellum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and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4932040" y="548680"/>
            <a:ext cx="1872208" cy="144016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815916" y="944724"/>
            <a:ext cx="1872208" cy="7920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13C0EC4F-351D-468F-A7A7-FA21443216B6}" type="slidenum">
              <a:rPr lang="ar-SA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>
                <a:defRPr/>
              </a:pPr>
              <a:t>6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29100" y="3086100"/>
          <a:ext cx="685800" cy="685800"/>
        </p:xfrm>
        <a:graphic>
          <a:graphicData uri="http://schemas.openxmlformats.org/presentationml/2006/ole">
            <p:oleObj spid="_x0000_s205826" name="Photo Editor Photo" r:id="rId3" imgW="685714" imgH="685714" progId="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632325" y="598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3419475" y="6165850"/>
            <a:ext cx="453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Flocculonodular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Lobe</a:t>
            </a: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 flipH="1">
            <a:off x="250825" y="573405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Comic Sans MS" pitchFamily="66" charset="0"/>
              </a:rPr>
              <a:t>Posterolateral</a:t>
            </a:r>
            <a:r>
              <a:rPr lang="en-US" sz="2400" dirty="0">
                <a:latin typeface="Comic Sans MS" pitchFamily="66" charset="0"/>
              </a:rPr>
              <a:t> Fissure</a:t>
            </a:r>
          </a:p>
        </p:txBody>
      </p:sp>
      <p:sp>
        <p:nvSpPr>
          <p:cNvPr id="1032" name="Line 20"/>
          <p:cNvSpPr>
            <a:spLocks noChangeShapeType="1"/>
          </p:cNvSpPr>
          <p:nvPr/>
        </p:nvSpPr>
        <p:spPr bwMode="auto">
          <a:xfrm>
            <a:off x="72390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033" name="Picture 15" descr="New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4744"/>
            <a:ext cx="74691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5867400" y="1916113"/>
            <a:ext cx="2438400" cy="3505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5" name="Line 28"/>
          <p:cNvSpPr>
            <a:spLocks noChangeShapeType="1"/>
          </p:cNvSpPr>
          <p:nvPr/>
        </p:nvSpPr>
        <p:spPr bwMode="auto">
          <a:xfrm flipV="1">
            <a:off x="2425700" y="5321300"/>
            <a:ext cx="3048000" cy="838200"/>
          </a:xfrm>
          <a:prstGeom prst="lin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6" name="Oval 5"/>
          <p:cNvSpPr>
            <a:spLocks noChangeArrowheads="1"/>
          </p:cNvSpPr>
          <p:nvPr/>
        </p:nvSpPr>
        <p:spPr bwMode="auto">
          <a:xfrm>
            <a:off x="4191000" y="5638800"/>
            <a:ext cx="2971800" cy="304800"/>
          </a:xfrm>
          <a:prstGeom prst="ellipse">
            <a:avLst/>
          </a:prstGeom>
          <a:gradFill rotWithShape="0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 flipV="1">
            <a:off x="5397500" y="5778500"/>
            <a:ext cx="46038" cy="4572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0" y="0"/>
            <a:ext cx="94297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2)two lateral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Cerebellar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Hemispheres , constituting the </a:t>
            </a:r>
            <a:r>
              <a:rPr lang="en-US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Neocererebellum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and 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4932040" y="548680"/>
            <a:ext cx="1872208" cy="144016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815916" y="944724"/>
            <a:ext cx="1872208" cy="7920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13C0EC4F-351D-468F-A7A7-FA21443216B6}" type="slidenum">
              <a:rPr lang="ar-SA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>
                <a:defRPr/>
              </a:pPr>
              <a:t>7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29100" y="3086100"/>
          <a:ext cx="685800" cy="685800"/>
        </p:xfrm>
        <a:graphic>
          <a:graphicData uri="http://schemas.openxmlformats.org/presentationml/2006/ole">
            <p:oleObj spid="_x0000_s203778" name="Photo Editor Photo" r:id="rId3" imgW="685714" imgH="685714" progId="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632325" y="598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ar-SA" sz="2400">
              <a:latin typeface="Times New Roman" pitchFamily="18" charset="0"/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 flipH="1">
            <a:off x="6588224" y="5661248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Comic Sans MS" pitchFamily="66" charset="0"/>
              </a:rPr>
              <a:t>Posterolateral</a:t>
            </a:r>
            <a:r>
              <a:rPr lang="en-US" sz="2400" dirty="0">
                <a:latin typeface="Comic Sans MS" pitchFamily="66" charset="0"/>
              </a:rPr>
              <a:t> Fissure</a:t>
            </a:r>
          </a:p>
        </p:txBody>
      </p:sp>
      <p:sp>
        <p:nvSpPr>
          <p:cNvPr id="1032" name="Line 20"/>
          <p:cNvSpPr>
            <a:spLocks noChangeShapeType="1"/>
          </p:cNvSpPr>
          <p:nvPr/>
        </p:nvSpPr>
        <p:spPr bwMode="auto">
          <a:xfrm>
            <a:off x="72390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033" name="Picture 15" descr="New 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74691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5867400" y="1916113"/>
            <a:ext cx="2438400" cy="3505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36" name="Oval 5"/>
          <p:cNvSpPr>
            <a:spLocks noChangeArrowheads="1"/>
          </p:cNvSpPr>
          <p:nvPr/>
        </p:nvSpPr>
        <p:spPr bwMode="auto">
          <a:xfrm>
            <a:off x="4139952" y="4437112"/>
            <a:ext cx="2971800" cy="304800"/>
          </a:xfrm>
          <a:prstGeom prst="ellipse">
            <a:avLst/>
          </a:prstGeom>
          <a:gradFill rotWithShape="0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0" y="4509120"/>
            <a:ext cx="3707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(3) a posterior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Flocculonodular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Lobe 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63888" y="4725144"/>
            <a:ext cx="864096" cy="360040"/>
          </a:xfrm>
          <a:prstGeom prst="straightConnector1">
            <a:avLst/>
          </a:prstGeom>
          <a:ln w="57150"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8"/>
          <p:cNvSpPr>
            <a:spLocks noChangeShapeType="1"/>
          </p:cNvSpPr>
          <p:nvPr/>
        </p:nvSpPr>
        <p:spPr bwMode="auto">
          <a:xfrm flipH="1" flipV="1">
            <a:off x="5508104" y="4149080"/>
            <a:ext cx="1584176" cy="1584176"/>
          </a:xfrm>
          <a:prstGeom prst="lin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762000"/>
            <a:ext cx="4995664" cy="5867400"/>
          </a:xfrm>
        </p:spPr>
        <p:txBody>
          <a:bodyPr rtlCol="0">
            <a:normAutofit lnSpcReduction="10000"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(A)</a:t>
            </a: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19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Neocerebellum</a:t>
            </a: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 </a:t>
            </a:r>
            <a:r>
              <a:rPr lang="en-US" sz="19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cerebrocerebellum</a:t>
            </a: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)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Consists of the lateral parts of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cerebellar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hemispheres.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receives inputs from the cortex via Pontine Nuclei (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Cortico-ponto-cerebellar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fibers)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interacts with </a:t>
            </a:r>
            <a:r>
              <a:rPr lang="en-US" sz="19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motor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19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premotor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cortex to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(1) </a:t>
            </a: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plan ,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(2) program &amp;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(3) execute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movements (particularly skilled movements )</a:t>
            </a:r>
            <a:endParaRPr lang="ar-SA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ar-SA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تخطيط </a:t>
            </a:r>
            <a:r>
              <a:rPr lang="ar-SA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و</a:t>
            </a:r>
            <a:r>
              <a:rPr lang="ar-SA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برمجة الحركة ثم تنفي ها 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e.g.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distal limb muscles , such as hand manipulative , skilled movements  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2000" b="1" u="sng" dirty="0" smtClean="0">
                <a:latin typeface="Comic Sans MS" pitchFamily="66" charset="0"/>
              </a:rPr>
              <a:t>Thus the </a:t>
            </a:r>
            <a:r>
              <a:rPr lang="en-US" sz="2000" b="1" u="sng" dirty="0" err="1" smtClean="0">
                <a:latin typeface="Comic Sans MS" pitchFamily="66" charset="0"/>
              </a:rPr>
              <a:t>Neocerebellum</a:t>
            </a:r>
            <a:r>
              <a:rPr lang="en-US" sz="2000" b="1" u="sng" dirty="0" smtClean="0">
                <a:latin typeface="Comic Sans MS" pitchFamily="66" charset="0"/>
              </a:rPr>
              <a:t> is involved in </a:t>
            </a:r>
            <a:r>
              <a:rPr lang="en-US" sz="2000" b="1" u="sng" dirty="0" smtClean="0">
                <a:latin typeface="Comic Sans MS" pitchFamily="66" charset="0"/>
                <a:sym typeface="Wingdings" pitchFamily="2" charset="2"/>
              </a:rPr>
              <a:t></a:t>
            </a:r>
            <a:endParaRPr lang="en-US" sz="2000" b="1" dirty="0" smtClean="0">
              <a:latin typeface="Comic Sans MS" pitchFamily="66" charset="0"/>
            </a:endParaRPr>
          </a:p>
          <a:p>
            <a:pPr algn="l" rtl="0"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Comic Sans MS" pitchFamily="66" charset="0"/>
              </a:rPr>
              <a:t>(1) planning and </a:t>
            </a:r>
          </a:p>
          <a:p>
            <a:pPr algn="l" rtl="0"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Comic Sans MS" pitchFamily="66" charset="0"/>
              </a:rPr>
              <a:t>(2) initiation of motor function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52400" y="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Functionally speaking , the Cerebellum is divided into 3 parts : Neocerebellum , Spinocerebellum , &amp; Vestibulocerebellum </a:t>
            </a:r>
          </a:p>
        </p:txBody>
      </p:sp>
      <p:pic>
        <p:nvPicPr>
          <p:cNvPr id="207874" name="Picture 2" descr="G:\L 7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802757" cy="258669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211960" y="1484784"/>
            <a:ext cx="2734816" cy="55855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11960" y="1484784"/>
            <a:ext cx="1368152" cy="5760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7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7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7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7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762000"/>
            <a:ext cx="4995664" cy="5867400"/>
          </a:xfrm>
        </p:spPr>
        <p:txBody>
          <a:bodyPr rtlCol="0">
            <a:normAutofit fontScale="70000" lnSpcReduction="20000"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lvl="0" algn="l" rtl="0"/>
            <a:r>
              <a:rPr lang="en-US" sz="2600" dirty="0" smtClean="0">
                <a:latin typeface="Comic Sans MS" pitchFamily="66" charset="0"/>
              </a:rPr>
              <a:t>Q : Which of the following is the function of the </a:t>
            </a:r>
            <a:r>
              <a:rPr lang="en-US" sz="2600" dirty="0" err="1" smtClean="0">
                <a:latin typeface="Comic Sans MS" pitchFamily="66" charset="0"/>
              </a:rPr>
              <a:t>neocerebellum</a:t>
            </a:r>
            <a:r>
              <a:rPr lang="en-US" sz="2600" dirty="0" smtClean="0">
                <a:latin typeface="Comic Sans MS" pitchFamily="66" charset="0"/>
              </a:rPr>
              <a:t> : </a:t>
            </a:r>
            <a:br>
              <a:rPr lang="en-US" sz="2600" dirty="0" smtClean="0">
                <a:latin typeface="Comic Sans MS" pitchFamily="66" charset="0"/>
              </a:rPr>
            </a:br>
            <a:r>
              <a:rPr lang="en-US" sz="2600" dirty="0" smtClean="0">
                <a:latin typeface="Comic Sans MS" pitchFamily="66" charset="0"/>
              </a:rPr>
              <a:t>a. Maintenance of equilibrium </a:t>
            </a:r>
            <a:br>
              <a:rPr lang="en-US" sz="2600" dirty="0" smtClean="0">
                <a:latin typeface="Comic Sans MS" pitchFamily="66" charset="0"/>
              </a:rPr>
            </a:br>
            <a:r>
              <a:rPr lang="en-US" sz="2600" dirty="0" smtClean="0">
                <a:latin typeface="Comic Sans MS" pitchFamily="66" charset="0"/>
              </a:rPr>
              <a:t>b. Servo-correction of voluntary movements </a:t>
            </a:r>
            <a:br>
              <a:rPr lang="en-US" sz="2600" dirty="0" smtClean="0">
                <a:latin typeface="Comic Sans MS" pitchFamily="66" charset="0"/>
              </a:rPr>
            </a:br>
            <a:r>
              <a:rPr lang="en-US" sz="2600" dirty="0" smtClean="0">
                <a:latin typeface="Comic Sans MS" pitchFamily="66" charset="0"/>
              </a:rPr>
              <a:t>c. Planning and programming of voluntary </a:t>
            </a:r>
            <a:br>
              <a:rPr lang="en-US" sz="2600" dirty="0" smtClean="0">
                <a:latin typeface="Comic Sans MS" pitchFamily="66" charset="0"/>
              </a:rPr>
            </a:br>
            <a:r>
              <a:rPr lang="en-US" sz="2600" dirty="0" smtClean="0">
                <a:latin typeface="Comic Sans MS" pitchFamily="66" charset="0"/>
              </a:rPr>
              <a:t>d. Maintenance of muscle tone </a:t>
            </a:r>
          </a:p>
          <a:p>
            <a:pPr algn="l" rtl="0"/>
            <a:r>
              <a:rPr lang="en-US" sz="2600" dirty="0" smtClean="0">
                <a:latin typeface="Comic Sans MS" pitchFamily="66" charset="0"/>
              </a:rPr>
              <a:t>C is the answer : The lateral zone, which in humans is by far the largest part, constitutes the </a:t>
            </a:r>
            <a:r>
              <a:rPr lang="en-US" sz="2600" dirty="0" err="1" smtClean="0">
                <a:latin typeface="Comic Sans MS" pitchFamily="66" charset="0"/>
              </a:rPr>
              <a:t>cerebrocerebellum</a:t>
            </a:r>
            <a:r>
              <a:rPr lang="en-US" sz="2600" dirty="0" smtClean="0">
                <a:latin typeface="Comic Sans MS" pitchFamily="66" charset="0"/>
              </a:rPr>
              <a:t>, also known as </a:t>
            </a:r>
            <a:r>
              <a:rPr lang="en-US" sz="2600" dirty="0" err="1" smtClean="0">
                <a:latin typeface="Comic Sans MS" pitchFamily="66" charset="0"/>
              </a:rPr>
              <a:t>neocerebellum</a:t>
            </a:r>
            <a:r>
              <a:rPr lang="en-US" sz="2600" dirty="0" smtClean="0">
                <a:latin typeface="Comic Sans MS" pitchFamily="66" charset="0"/>
              </a:rPr>
              <a:t>. It receives input exclusively from the cerebral cortex (especially the parietal lobe) via the </a:t>
            </a:r>
            <a:r>
              <a:rPr lang="en-US" sz="2600" dirty="0" err="1" smtClean="0">
                <a:latin typeface="Comic Sans MS" pitchFamily="66" charset="0"/>
              </a:rPr>
              <a:t>pontine</a:t>
            </a:r>
            <a:r>
              <a:rPr lang="en-US" sz="2600" dirty="0" smtClean="0">
                <a:latin typeface="Comic Sans MS" pitchFamily="66" charset="0"/>
              </a:rPr>
              <a:t> nuclei (forming </a:t>
            </a:r>
            <a:r>
              <a:rPr lang="en-US" sz="2600" dirty="0" err="1" smtClean="0">
                <a:latin typeface="Comic Sans MS" pitchFamily="66" charset="0"/>
              </a:rPr>
              <a:t>cortico-ponto-cerebellar</a:t>
            </a:r>
            <a:r>
              <a:rPr lang="en-US" sz="2600" dirty="0" smtClean="0">
                <a:latin typeface="Comic Sans MS" pitchFamily="66" charset="0"/>
              </a:rPr>
              <a:t> pathways), and sends output mainly to the </a:t>
            </a:r>
            <a:r>
              <a:rPr lang="en-US" sz="2600" dirty="0" err="1" smtClean="0">
                <a:latin typeface="Comic Sans MS" pitchFamily="66" charset="0"/>
              </a:rPr>
              <a:t>ventrolateral</a:t>
            </a:r>
            <a:r>
              <a:rPr lang="en-US" sz="2600" dirty="0" smtClean="0">
                <a:latin typeface="Comic Sans MS" pitchFamily="66" charset="0"/>
              </a:rPr>
              <a:t> thalamus (in turn connected to motor areas of the </a:t>
            </a:r>
            <a:r>
              <a:rPr lang="en-US" sz="2600" dirty="0" err="1" smtClean="0">
                <a:latin typeface="Comic Sans MS" pitchFamily="66" charset="0"/>
              </a:rPr>
              <a:t>premotor</a:t>
            </a:r>
            <a:r>
              <a:rPr lang="en-US" sz="2600" dirty="0" smtClean="0">
                <a:latin typeface="Comic Sans MS" pitchFamily="66" charset="0"/>
              </a:rPr>
              <a:t> cortex and primary motor area of the cerebral cortex) and to the red nucleus. There is disagreement about the best way to describe the functions of the lateral cerebellum: It is thought to be involved in planning movement that is about to occur, in </a:t>
            </a:r>
            <a:r>
              <a:rPr lang="en-US" sz="2600" dirty="0" smtClean="0"/>
              <a:t>evaluating sensory information </a:t>
            </a:r>
            <a:endParaRPr lang="en-US" sz="23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7874" name="Picture 2" descr="G:\L 7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243" y="3212976"/>
            <a:ext cx="3802757" cy="25866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116632"/>
            <a:ext cx="3240360" cy="275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(A)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Neocerebellum</a:t>
            </a:r>
            <a:endParaRPr lang="en-US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Consists of the lateral parts 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cerebellar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hemispheres.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interacts with motor cortex to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plan , program &amp; execute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movements ; particularly skilled movements , e.g.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distal limb muscles , such as hand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manipilative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skilled movements 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Template 2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Custom 4">
      <a:dk1>
        <a:srgbClr val="000000"/>
      </a:dk1>
      <a:lt1>
        <a:srgbClr val="FFFF9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 2</Template>
  <TotalTime>436</TotalTime>
  <Words>1498</Words>
  <Application>Microsoft Office PowerPoint</Application>
  <PresentationFormat>On-screen Show (4:3)</PresentationFormat>
  <Paragraphs>213</Paragraphs>
  <Slides>25</Slides>
  <Notes>5</Notes>
  <HiddenSlides>14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PP Template 2</vt:lpstr>
      <vt:lpstr>Beam</vt:lpstr>
      <vt:lpstr>Default Design</vt:lpstr>
      <vt:lpstr>Fireworks</vt:lpstr>
      <vt:lpstr>1_Office Theme</vt:lpstr>
      <vt:lpstr>Office Theme</vt:lpstr>
      <vt:lpstr>Photo Editor Photo</vt:lpstr>
      <vt:lpstr>Slide 1</vt:lpstr>
      <vt:lpstr>Cerebellum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Functions of Cerebellum</vt:lpstr>
      <vt:lpstr>Summary of Connections &amp; Functions </vt:lpstr>
      <vt:lpstr>Summary of Connections &amp; Functions </vt:lpstr>
      <vt:lpstr>Cerebellar Hemispheric Lesions </vt:lpstr>
      <vt:lpstr>Cerebellar Hemispheric Lesions </vt:lpstr>
      <vt:lpstr>Flocculonodular Lobe Lesions :</vt:lpstr>
      <vt:lpstr>Flocculonodular Lobe Lesions :</vt:lpstr>
      <vt:lpstr>Flocculonodular Lobe Lesion</vt:lpstr>
      <vt:lpstr>Flocculonodular Lobe Lesion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USER</cp:lastModifiedBy>
  <cp:revision>61</cp:revision>
  <cp:lastPrinted>1601-01-01T00:00:00Z</cp:lastPrinted>
  <dcterms:created xsi:type="dcterms:W3CDTF">2012-01-19T08:34:52Z</dcterms:created>
  <dcterms:modified xsi:type="dcterms:W3CDTF">2015-09-13T02:55:14Z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