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429" r:id="rId1"/>
  </p:sldMasterIdLst>
  <p:notesMasterIdLst>
    <p:notesMasterId r:id="rId16"/>
  </p:notesMasterIdLst>
  <p:handoutMasterIdLst>
    <p:handoutMasterId r:id="rId17"/>
  </p:handoutMasterIdLst>
  <p:sldIdLst>
    <p:sldId id="388" r:id="rId2"/>
    <p:sldId id="390" r:id="rId3"/>
    <p:sldId id="590" r:id="rId4"/>
    <p:sldId id="605" r:id="rId5"/>
    <p:sldId id="606" r:id="rId6"/>
    <p:sldId id="609" r:id="rId7"/>
    <p:sldId id="608" r:id="rId8"/>
    <p:sldId id="610" r:id="rId9"/>
    <p:sldId id="603" r:id="rId10"/>
    <p:sldId id="594" r:id="rId11"/>
    <p:sldId id="600" r:id="rId12"/>
    <p:sldId id="395" r:id="rId13"/>
    <p:sldId id="430" r:id="rId14"/>
    <p:sldId id="437" r:id="rId15"/>
  </p:sldIdLst>
  <p:sldSz cx="9144000" cy="6858000" type="screen4x3"/>
  <p:notesSz cx="6858000" cy="9144000"/>
  <p:defaultTextStyle>
    <a:defPPr>
      <a:defRPr lang="ar-SA"/>
    </a:defPPr>
    <a:lvl1pPr algn="r" rtl="1" fontAlgn="base">
      <a:spcBef>
        <a:spcPct val="0"/>
      </a:spcBef>
      <a:spcAft>
        <a:spcPct val="0"/>
      </a:spcAft>
      <a:defRPr kern="1200">
        <a:solidFill>
          <a:schemeClr val="tx1"/>
        </a:solidFill>
        <a:latin typeface="Arial" charset="0"/>
        <a:ea typeface="+mn-ea"/>
        <a:cs typeface="Arial" charset="0"/>
      </a:defRPr>
    </a:lvl1pPr>
    <a:lvl2pPr marL="457200" algn="r" rtl="1" fontAlgn="base">
      <a:spcBef>
        <a:spcPct val="0"/>
      </a:spcBef>
      <a:spcAft>
        <a:spcPct val="0"/>
      </a:spcAft>
      <a:defRPr kern="1200">
        <a:solidFill>
          <a:schemeClr val="tx1"/>
        </a:solidFill>
        <a:latin typeface="Arial" charset="0"/>
        <a:ea typeface="+mn-ea"/>
        <a:cs typeface="Arial" charset="0"/>
      </a:defRPr>
    </a:lvl2pPr>
    <a:lvl3pPr marL="914400" algn="r" rtl="1" fontAlgn="base">
      <a:spcBef>
        <a:spcPct val="0"/>
      </a:spcBef>
      <a:spcAft>
        <a:spcPct val="0"/>
      </a:spcAft>
      <a:defRPr kern="1200">
        <a:solidFill>
          <a:schemeClr val="tx1"/>
        </a:solidFill>
        <a:latin typeface="Arial" charset="0"/>
        <a:ea typeface="+mn-ea"/>
        <a:cs typeface="Arial" charset="0"/>
      </a:defRPr>
    </a:lvl3pPr>
    <a:lvl4pPr marL="1371600" algn="r" rtl="1" fontAlgn="base">
      <a:spcBef>
        <a:spcPct val="0"/>
      </a:spcBef>
      <a:spcAft>
        <a:spcPct val="0"/>
      </a:spcAft>
      <a:defRPr kern="1200">
        <a:solidFill>
          <a:schemeClr val="tx1"/>
        </a:solidFill>
        <a:latin typeface="Arial" charset="0"/>
        <a:ea typeface="+mn-ea"/>
        <a:cs typeface="Arial" charset="0"/>
      </a:defRPr>
    </a:lvl4pPr>
    <a:lvl5pPr marL="1828800" algn="r" rtl="1" fontAlgn="base">
      <a:spcBef>
        <a:spcPct val="0"/>
      </a:spcBef>
      <a:spcAft>
        <a:spcPct val="0"/>
      </a:spcAft>
      <a:defRPr kern="1200">
        <a:solidFill>
          <a:schemeClr val="tx1"/>
        </a:solidFill>
        <a:latin typeface="Arial" charset="0"/>
        <a:ea typeface="+mn-ea"/>
        <a:cs typeface="Arial" charset="0"/>
      </a:defRPr>
    </a:lvl5pPr>
    <a:lvl6pPr marL="2286000" algn="r" defTabSz="914400" rtl="1" eaLnBrk="1" latinLnBrk="0" hangingPunct="1">
      <a:defRPr kern="1200">
        <a:solidFill>
          <a:schemeClr val="tx1"/>
        </a:solidFill>
        <a:latin typeface="Arial" charset="0"/>
        <a:ea typeface="+mn-ea"/>
        <a:cs typeface="Arial" charset="0"/>
      </a:defRPr>
    </a:lvl6pPr>
    <a:lvl7pPr marL="2743200" algn="r" defTabSz="914400" rtl="1" eaLnBrk="1" latinLnBrk="0" hangingPunct="1">
      <a:defRPr kern="1200">
        <a:solidFill>
          <a:schemeClr val="tx1"/>
        </a:solidFill>
        <a:latin typeface="Arial" charset="0"/>
        <a:ea typeface="+mn-ea"/>
        <a:cs typeface="Arial" charset="0"/>
      </a:defRPr>
    </a:lvl7pPr>
    <a:lvl8pPr marL="3200400" algn="r" defTabSz="914400" rtl="1" eaLnBrk="1" latinLnBrk="0" hangingPunct="1">
      <a:defRPr kern="1200">
        <a:solidFill>
          <a:schemeClr val="tx1"/>
        </a:solidFill>
        <a:latin typeface="Arial" charset="0"/>
        <a:ea typeface="+mn-ea"/>
        <a:cs typeface="Arial" charset="0"/>
      </a:defRPr>
    </a:lvl8pPr>
    <a:lvl9pPr marL="3657600" algn="r" defTabSz="914400" rtl="1"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0" autoAdjust="0"/>
    <p:restoredTop sz="94660" autoAdjust="0"/>
  </p:normalViewPr>
  <p:slideViewPr>
    <p:cSldViewPr>
      <p:cViewPr varScale="1">
        <p:scale>
          <a:sx n="95" d="100"/>
          <a:sy n="95" d="100"/>
        </p:scale>
        <p:origin x="-432"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432"/>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509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rtl="0">
              <a:defRPr sz="1200">
                <a:latin typeface="Arial" pitchFamily="34" charset="0"/>
                <a:cs typeface="Arial" pitchFamily="34" charset="0"/>
              </a:defRPr>
            </a:lvl1pPr>
          </a:lstStyle>
          <a:p>
            <a:pPr>
              <a:defRPr/>
            </a:pPr>
            <a:endParaRPr lang="en-US"/>
          </a:p>
        </p:txBody>
      </p:sp>
      <p:sp>
        <p:nvSpPr>
          <p:cNvPr id="34509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rtl="0">
              <a:defRPr sz="1200">
                <a:latin typeface="Arial" pitchFamily="34" charset="0"/>
                <a:cs typeface="Arial" pitchFamily="34" charset="0"/>
              </a:defRPr>
            </a:lvl1pPr>
          </a:lstStyle>
          <a:p>
            <a:pPr>
              <a:defRPr/>
            </a:pPr>
            <a:endParaRPr lang="en-US"/>
          </a:p>
        </p:txBody>
      </p:sp>
      <p:sp>
        <p:nvSpPr>
          <p:cNvPr id="34509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rtl="0">
              <a:defRPr sz="1200">
                <a:latin typeface="Arial" pitchFamily="34" charset="0"/>
                <a:cs typeface="Arial" pitchFamily="34" charset="0"/>
              </a:defRPr>
            </a:lvl1pPr>
          </a:lstStyle>
          <a:p>
            <a:pPr>
              <a:defRPr/>
            </a:pPr>
            <a:endParaRPr lang="en-US"/>
          </a:p>
        </p:txBody>
      </p:sp>
      <p:sp>
        <p:nvSpPr>
          <p:cNvPr id="34509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rtl="0">
              <a:defRPr sz="1200">
                <a:latin typeface="Arial" pitchFamily="34" charset="0"/>
                <a:cs typeface="Arial" pitchFamily="34" charset="0"/>
              </a:defRPr>
            </a:lvl1pPr>
          </a:lstStyle>
          <a:p>
            <a:pPr>
              <a:defRPr/>
            </a:pPr>
            <a:fld id="{24BA7C98-C21D-4BF7-921F-3E1783BB60CD}" type="slidenum">
              <a:rPr lang="ar-SA"/>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406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rtl="0">
              <a:defRPr sz="1200">
                <a:latin typeface="Arial" pitchFamily="34" charset="0"/>
                <a:cs typeface="Arial" pitchFamily="34" charset="0"/>
              </a:defRPr>
            </a:lvl1pPr>
          </a:lstStyle>
          <a:p>
            <a:pPr>
              <a:defRPr/>
            </a:pPr>
            <a:endParaRPr lang="en-US"/>
          </a:p>
        </p:txBody>
      </p:sp>
      <p:sp>
        <p:nvSpPr>
          <p:cNvPr id="34406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rtl="0">
              <a:defRPr sz="1200">
                <a:latin typeface="Arial" pitchFamily="34" charset="0"/>
                <a:cs typeface="Arial" pitchFamily="34" charset="0"/>
              </a:defRPr>
            </a:lvl1pPr>
          </a:lstStyle>
          <a:p>
            <a:pPr>
              <a:defRPr/>
            </a:pPr>
            <a:endParaRPr lang="en-US"/>
          </a:p>
        </p:txBody>
      </p:sp>
      <p:sp>
        <p:nvSpPr>
          <p:cNvPr id="4813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4406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4407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rtl="0">
              <a:defRPr sz="1200">
                <a:latin typeface="Arial" pitchFamily="34" charset="0"/>
                <a:cs typeface="Arial" pitchFamily="34" charset="0"/>
              </a:defRPr>
            </a:lvl1pPr>
          </a:lstStyle>
          <a:p>
            <a:pPr>
              <a:defRPr/>
            </a:pPr>
            <a:endParaRPr lang="en-US"/>
          </a:p>
        </p:txBody>
      </p:sp>
      <p:sp>
        <p:nvSpPr>
          <p:cNvPr id="34407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rtl="0">
              <a:defRPr sz="1200">
                <a:latin typeface="Arial" pitchFamily="34" charset="0"/>
                <a:cs typeface="Arial" pitchFamily="34" charset="0"/>
              </a:defRPr>
            </a:lvl1pPr>
          </a:lstStyle>
          <a:p>
            <a:pPr>
              <a:defRPr/>
            </a:pPr>
            <a:fld id="{3D1BD0DE-B8F5-4D0E-89ED-C9443630DED7}" type="slidenum">
              <a:rPr lang="ar-SA"/>
              <a:pPr>
                <a:defRPr/>
              </a:pPr>
              <a:t>‹#›</a:t>
            </a:fld>
            <a:endParaRPr lang="en-US"/>
          </a:p>
        </p:txBody>
      </p:sp>
    </p:spTree>
  </p:cSld>
  <p:clrMap bg1="lt1" tx1="dk1" bg2="lt2" tx2="dk2" accent1="accent1" accent2="accent2" accent3="accent3" accent4="accent4" accent5="accent5" accent6="accent6" hlink="hlink" folHlink="folHlink"/>
  <p:notesStyle>
    <a:lvl1pPr algn="r" rtl="1" eaLnBrk="0" fontAlgn="base" hangingPunct="0">
      <a:spcBef>
        <a:spcPct val="30000"/>
      </a:spcBef>
      <a:spcAft>
        <a:spcPct val="0"/>
      </a:spcAft>
      <a:defRPr sz="1200" kern="1200">
        <a:solidFill>
          <a:schemeClr val="tx1"/>
        </a:solidFill>
        <a:latin typeface="Arial" pitchFamily="34" charset="0"/>
        <a:ea typeface="+mn-ea"/>
        <a:cs typeface="Arial" pitchFamily="34" charset="0"/>
      </a:defRPr>
    </a:lvl1pPr>
    <a:lvl2pPr marL="457200" algn="r" rtl="1" eaLnBrk="0" fontAlgn="base" hangingPunct="0">
      <a:spcBef>
        <a:spcPct val="30000"/>
      </a:spcBef>
      <a:spcAft>
        <a:spcPct val="0"/>
      </a:spcAft>
      <a:defRPr sz="1200" kern="1200">
        <a:solidFill>
          <a:schemeClr val="tx1"/>
        </a:solidFill>
        <a:latin typeface="Arial" pitchFamily="34" charset="0"/>
        <a:ea typeface="+mn-ea"/>
        <a:cs typeface="Arial" pitchFamily="34" charset="0"/>
      </a:defRPr>
    </a:lvl2pPr>
    <a:lvl3pPr marL="914400" algn="r" rtl="1" eaLnBrk="0" fontAlgn="base" hangingPunct="0">
      <a:spcBef>
        <a:spcPct val="30000"/>
      </a:spcBef>
      <a:spcAft>
        <a:spcPct val="0"/>
      </a:spcAft>
      <a:defRPr sz="1200" kern="1200">
        <a:solidFill>
          <a:schemeClr val="tx1"/>
        </a:solidFill>
        <a:latin typeface="Arial" pitchFamily="34" charset="0"/>
        <a:ea typeface="+mn-ea"/>
        <a:cs typeface="Arial" pitchFamily="34" charset="0"/>
      </a:defRPr>
    </a:lvl3pPr>
    <a:lvl4pPr marL="1371600" algn="r" rtl="1" eaLnBrk="0" fontAlgn="base" hangingPunct="0">
      <a:spcBef>
        <a:spcPct val="30000"/>
      </a:spcBef>
      <a:spcAft>
        <a:spcPct val="0"/>
      </a:spcAft>
      <a:defRPr sz="1200" kern="1200">
        <a:solidFill>
          <a:schemeClr val="tx1"/>
        </a:solidFill>
        <a:latin typeface="Arial" pitchFamily="34" charset="0"/>
        <a:ea typeface="+mn-ea"/>
        <a:cs typeface="Arial" pitchFamily="34" charset="0"/>
      </a:defRPr>
    </a:lvl4pPr>
    <a:lvl5pPr marL="1828800" algn="r" rtl="1" eaLnBrk="0" fontAlgn="base" hangingPunct="0">
      <a:spcBef>
        <a:spcPct val="30000"/>
      </a:spcBef>
      <a:spcAft>
        <a:spcPct val="0"/>
      </a:spcAft>
      <a:defRPr sz="1200" kern="1200">
        <a:solidFill>
          <a:schemeClr val="tx1"/>
        </a:solidFill>
        <a:latin typeface="Arial" pitchFamily="34" charset="0"/>
        <a:ea typeface="+mn-ea"/>
        <a:cs typeface="Arial" pitchFamily="34" charset="0"/>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dirty="0"/>
          </a:p>
        </p:txBody>
      </p:sp>
      <p:sp>
        <p:nvSpPr>
          <p:cNvPr id="4" name="Slide Number Placeholder 3"/>
          <p:cNvSpPr>
            <a:spLocks noGrp="1"/>
          </p:cNvSpPr>
          <p:nvPr>
            <p:ph type="sldNum" sz="quarter" idx="10"/>
          </p:nvPr>
        </p:nvSpPr>
        <p:spPr/>
        <p:txBody>
          <a:bodyPr/>
          <a:lstStyle/>
          <a:p>
            <a:pPr>
              <a:defRPr/>
            </a:pPr>
            <a:fld id="{3D1BD0DE-B8F5-4D0E-89ED-C9443630DED7}" type="slidenum">
              <a:rPr lang="ar-SA" smtClean="0"/>
              <a:pPr>
                <a:defRPr/>
              </a:pPr>
              <a:t>12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S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SA"/>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F1CDDF3B-6F98-4D6B-A7E8-A8D61A1098F7}" type="slidenum">
              <a:rPr lang="ar-SA" smtClean="0"/>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65E94578-BC37-472A-A631-C29A362851CA}" type="slidenum">
              <a:rPr lang="ar-SA"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S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53D6F2E1-5031-44ED-B7D4-34524A63B9A9}" type="slidenum">
              <a:rPr lang="ar-SA"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D5A31411-7724-4155-A8C0-A0077353F535}" type="slidenum">
              <a:rPr lang="ar-SA"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S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2DDFECCC-3872-4467-9C0D-6C1116539A15}" type="slidenum">
              <a:rPr lang="ar-SA"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2FCFE51D-A092-48FE-93A8-FF0F9723B73F}" type="slidenum">
              <a:rPr lang="ar-SA"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S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A93C668E-883C-4B7C-93D0-0E25ED51FB34}" type="slidenum">
              <a:rPr lang="ar-SA"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CFF7E65A-6E6E-4669-AD98-AAB4C1BE6423}" type="slidenum">
              <a:rPr lang="ar-SA"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00AE031D-2FC1-41D9-BD99-CBD94B5095EE}" type="slidenum">
              <a:rPr lang="ar-SA"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S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B22736D4-6B57-4E52-B103-EA7B1B16829A}" type="slidenum">
              <a:rPr lang="ar-SA"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S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76A6CAE8-2560-4575-9128-6EC17B390104}" type="slidenum">
              <a:rPr lang="ar-SA" smtClean="0"/>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S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pPr>
              <a:defRPr/>
            </a:pPr>
            <a:fld id="{14394412-61DB-4324-B470-AB27A294900A}" type="slidenum">
              <a:rPr lang="ar-SA"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4430" r:id="rId1"/>
    <p:sldLayoutId id="2147484431" r:id="rId2"/>
    <p:sldLayoutId id="2147484432" r:id="rId3"/>
    <p:sldLayoutId id="2147484433" r:id="rId4"/>
    <p:sldLayoutId id="2147484434" r:id="rId5"/>
    <p:sldLayoutId id="2147484435" r:id="rId6"/>
    <p:sldLayoutId id="2147484436" r:id="rId7"/>
    <p:sldLayoutId id="2147484437" r:id="rId8"/>
    <p:sldLayoutId id="2147484438" r:id="rId9"/>
    <p:sldLayoutId id="2147484439" r:id="rId10"/>
    <p:sldLayoutId id="2147484440"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nursingcrib.com/wp-content/uploads/seizuredisorders.jpg" TargetMode="External"/><Relationship Id="rId1" Type="http://schemas.openxmlformats.org/officeDocument/2006/relationships/slideLayout" Target="../slideLayouts/slideLayout4.xml"/><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ctrTitle"/>
          </p:nvPr>
        </p:nvSpPr>
        <p:spPr>
          <a:xfrm>
            <a:off x="539552" y="332656"/>
            <a:ext cx="8064896" cy="4680520"/>
          </a:xfrm>
        </p:spPr>
        <p:txBody>
          <a:bodyPr/>
          <a:lstStyle/>
          <a:p>
            <a:r>
              <a:rPr lang="en-US" sz="7200" dirty="0" err="1" smtClean="0">
                <a:latin typeface="Comic Sans MS" pitchFamily="66" charset="0"/>
              </a:rPr>
              <a:t>Pathophysiology</a:t>
            </a:r>
            <a:r>
              <a:rPr lang="en-US" sz="7200" dirty="0" smtClean="0">
                <a:latin typeface="Comic Sans MS" pitchFamily="66" charset="0"/>
              </a:rPr>
              <a:t> of Epilepsy  </a:t>
            </a:r>
            <a:endParaRPr lang="en-US" sz="7200" b="1" dirty="0" smtClean="0">
              <a:latin typeface="Comic Sans MS" pitchFamily="66" charset="0"/>
            </a:endParaRPr>
          </a:p>
        </p:txBody>
      </p:sp>
      <p:sp>
        <p:nvSpPr>
          <p:cNvPr id="3" name="Subtitle 2"/>
          <p:cNvSpPr>
            <a:spLocks noGrp="1"/>
          </p:cNvSpPr>
          <p:nvPr>
            <p:ph type="subTitle" idx="1"/>
          </p:nvPr>
        </p:nvSpPr>
        <p:spPr/>
        <p:txBody>
          <a:bodyPr/>
          <a:lstStyle/>
          <a:p>
            <a:r>
              <a:rPr lang="en-US" dirty="0" smtClean="0">
                <a:solidFill>
                  <a:schemeClr val="tx1">
                    <a:lumMod val="95000"/>
                    <a:lumOff val="5000"/>
                  </a:schemeClr>
                </a:solidFill>
                <a:latin typeface="Arial Black" pitchFamily="34" charset="0"/>
              </a:rPr>
              <a:t>Dr </a:t>
            </a:r>
            <a:r>
              <a:rPr lang="en-US" dirty="0" err="1" smtClean="0">
                <a:solidFill>
                  <a:schemeClr val="tx1">
                    <a:lumMod val="95000"/>
                    <a:lumOff val="5000"/>
                  </a:schemeClr>
                </a:solidFill>
                <a:latin typeface="Arial Black" pitchFamily="34" charset="0"/>
              </a:rPr>
              <a:t>Taha</a:t>
            </a:r>
            <a:r>
              <a:rPr lang="en-US" dirty="0" smtClean="0">
                <a:solidFill>
                  <a:schemeClr val="tx1">
                    <a:lumMod val="95000"/>
                    <a:lumOff val="5000"/>
                  </a:schemeClr>
                </a:solidFill>
                <a:latin typeface="Arial Black" pitchFamily="34" charset="0"/>
              </a:rPr>
              <a:t> </a:t>
            </a:r>
            <a:r>
              <a:rPr lang="en-US" dirty="0" err="1" smtClean="0">
                <a:solidFill>
                  <a:schemeClr val="tx1">
                    <a:lumMod val="95000"/>
                    <a:lumOff val="5000"/>
                  </a:schemeClr>
                </a:solidFill>
                <a:latin typeface="Arial Black" pitchFamily="34" charset="0"/>
              </a:rPr>
              <a:t>Sadig</a:t>
            </a:r>
            <a:r>
              <a:rPr lang="en-US" dirty="0" smtClean="0">
                <a:solidFill>
                  <a:schemeClr val="tx1">
                    <a:lumMod val="95000"/>
                    <a:lumOff val="5000"/>
                  </a:schemeClr>
                </a:solidFill>
                <a:latin typeface="Arial Black" pitchFamily="34" charset="0"/>
              </a:rPr>
              <a:t> </a:t>
            </a:r>
            <a:r>
              <a:rPr lang="en-US" dirty="0" smtClean="0">
                <a:solidFill>
                  <a:schemeClr val="tx1">
                    <a:lumMod val="95000"/>
                    <a:lumOff val="5000"/>
                  </a:schemeClr>
                </a:solidFill>
                <a:latin typeface="Arial Black" pitchFamily="34" charset="0"/>
              </a:rPr>
              <a:t>Ahmed</a:t>
            </a:r>
            <a:r>
              <a:rPr lang="en-US" dirty="0" smtClean="0"/>
              <a:t>, </a:t>
            </a:r>
            <a:r>
              <a:rPr lang="en-US" b="1" dirty="0" smtClean="0">
                <a:solidFill>
                  <a:schemeClr val="tx1">
                    <a:lumMod val="95000"/>
                    <a:lumOff val="5000"/>
                  </a:schemeClr>
                </a:solidFill>
              </a:rPr>
              <a:t>Consultant</a:t>
            </a:r>
            <a:r>
              <a:rPr lang="en-US" dirty="0" smtClean="0"/>
              <a:t> </a:t>
            </a:r>
            <a:r>
              <a:rPr lang="en-US" b="1" smtClean="0">
                <a:solidFill>
                  <a:schemeClr val="tx1">
                    <a:lumMod val="95000"/>
                    <a:lumOff val="5000"/>
                  </a:schemeClr>
                </a:solidFill>
              </a:rPr>
              <a:t>Neuerophysiologist</a:t>
            </a:r>
            <a:r>
              <a:rPr lang="en-US" b="1" dirty="0" smtClean="0">
                <a:solidFill>
                  <a:schemeClr val="tx1">
                    <a:lumMod val="95000"/>
                    <a:lumOff val="5000"/>
                  </a:schemeClr>
                </a:solidFill>
              </a:rPr>
              <a:t> KAUH and KKUH</a:t>
            </a:r>
            <a:r>
              <a:rPr lang="en-US" dirty="0" smtClean="0"/>
              <a:t> </a:t>
            </a:r>
            <a:endParaRPr lang="ar-SA"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4419" name="Rectangle 3"/>
          <p:cNvSpPr>
            <a:spLocks noGrp="1" noChangeArrowheads="1"/>
          </p:cNvSpPr>
          <p:nvPr>
            <p:ph sz="half" idx="4294967295"/>
          </p:nvPr>
        </p:nvSpPr>
        <p:spPr>
          <a:xfrm>
            <a:off x="0" y="1"/>
            <a:ext cx="4495800" cy="2348880"/>
          </a:xfrm>
        </p:spPr>
        <p:txBody>
          <a:bodyPr>
            <a:normAutofit/>
          </a:bodyPr>
          <a:lstStyle/>
          <a:p>
            <a:pPr algn="l" rtl="0" eaLnBrk="1" hangingPunct="1">
              <a:lnSpc>
                <a:spcPct val="80000"/>
              </a:lnSpc>
              <a:defRPr/>
            </a:pPr>
            <a:r>
              <a:rPr lang="en-US" sz="1800" u="sng" dirty="0" smtClean="0">
                <a:solidFill>
                  <a:schemeClr val="tx1">
                    <a:lumMod val="95000"/>
                    <a:lumOff val="5000"/>
                  </a:schemeClr>
                </a:solidFill>
                <a:effectLst/>
                <a:latin typeface="Comic Sans MS" pitchFamily="66" charset="0"/>
              </a:rPr>
              <a:t>2. Absence ( petit mal) seizure</a:t>
            </a:r>
          </a:p>
          <a:p>
            <a:pPr algn="l" rtl="0" eaLnBrk="1" hangingPunct="1">
              <a:lnSpc>
                <a:spcPct val="80000"/>
              </a:lnSpc>
              <a:defRPr/>
            </a:pPr>
            <a:r>
              <a:rPr lang="en-US" sz="1800" dirty="0" smtClean="0">
                <a:solidFill>
                  <a:schemeClr val="tx1">
                    <a:lumMod val="95000"/>
                    <a:lumOff val="5000"/>
                  </a:schemeClr>
                </a:solidFill>
                <a:latin typeface="Comic Sans MS" pitchFamily="66" charset="0"/>
              </a:rPr>
              <a:t>a. Loss of contact with environment for 5 to 30 seconds.</a:t>
            </a:r>
          </a:p>
          <a:p>
            <a:pPr algn="l" rtl="0" eaLnBrk="1" hangingPunct="1">
              <a:lnSpc>
                <a:spcPct val="80000"/>
              </a:lnSpc>
              <a:defRPr/>
            </a:pPr>
            <a:r>
              <a:rPr lang="en-US" sz="1800" dirty="0" smtClean="0">
                <a:solidFill>
                  <a:schemeClr val="tx1">
                    <a:lumMod val="95000"/>
                    <a:lumOff val="5000"/>
                  </a:schemeClr>
                </a:solidFill>
                <a:latin typeface="Comic Sans MS" pitchFamily="66" charset="0"/>
              </a:rPr>
              <a:t>b. Appears to be day dreaming or may roll eyes, nod head, move hands, or smack lips.</a:t>
            </a:r>
          </a:p>
          <a:p>
            <a:pPr algn="l" rtl="0" eaLnBrk="1" hangingPunct="1">
              <a:lnSpc>
                <a:spcPct val="80000"/>
              </a:lnSpc>
              <a:defRPr/>
            </a:pPr>
            <a:r>
              <a:rPr lang="en-US" sz="1800" dirty="0" smtClean="0">
                <a:solidFill>
                  <a:schemeClr val="tx1">
                    <a:lumMod val="95000"/>
                    <a:lumOff val="5000"/>
                  </a:schemeClr>
                </a:solidFill>
                <a:latin typeface="Comic Sans MS" pitchFamily="66" charset="0"/>
              </a:rPr>
              <a:t>c. Resumes activity and is not aware of seizure</a:t>
            </a:r>
            <a:r>
              <a:rPr lang="en-US" dirty="0" smtClean="0">
                <a:solidFill>
                  <a:schemeClr val="tx1">
                    <a:lumMod val="95000"/>
                    <a:lumOff val="5000"/>
                  </a:schemeClr>
                </a:solidFill>
                <a:latin typeface="Comic Sans MS" pitchFamily="66" charset="0"/>
              </a:rPr>
              <a:t>.</a:t>
            </a:r>
          </a:p>
        </p:txBody>
      </p:sp>
      <p:pic>
        <p:nvPicPr>
          <p:cNvPr id="61442" name="Picture 2" descr="C:\Users\USER\Desktop\New Picture - Copy.png"/>
          <p:cNvPicPr>
            <a:picLocks noChangeAspect="1" noChangeArrowheads="1"/>
          </p:cNvPicPr>
          <p:nvPr/>
        </p:nvPicPr>
        <p:blipFill>
          <a:blip r:embed="rId2" cstate="print"/>
          <a:srcRect/>
          <a:stretch>
            <a:fillRect/>
          </a:stretch>
        </p:blipFill>
        <p:spPr bwMode="auto">
          <a:xfrm>
            <a:off x="0" y="2492896"/>
            <a:ext cx="3454220" cy="1800200"/>
          </a:xfrm>
          <a:prstGeom prst="rect">
            <a:avLst/>
          </a:prstGeom>
          <a:noFill/>
        </p:spPr>
      </p:pic>
      <p:pic>
        <p:nvPicPr>
          <p:cNvPr id="61443" name="Picture 3" descr="C:\Users\USER\Desktop\New Picture - Copy (4).png"/>
          <p:cNvPicPr>
            <a:picLocks noChangeAspect="1" noChangeArrowheads="1"/>
          </p:cNvPicPr>
          <p:nvPr/>
        </p:nvPicPr>
        <p:blipFill>
          <a:blip r:embed="rId3" cstate="print"/>
          <a:srcRect/>
          <a:stretch>
            <a:fillRect/>
          </a:stretch>
        </p:blipFill>
        <p:spPr bwMode="auto">
          <a:xfrm>
            <a:off x="3491880" y="2420888"/>
            <a:ext cx="3419872" cy="1828467"/>
          </a:xfrm>
          <a:prstGeom prst="rect">
            <a:avLst/>
          </a:prstGeom>
          <a:noFill/>
        </p:spPr>
      </p:pic>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480720"/>
          </a:xfrm>
        </p:spPr>
        <p:txBody>
          <a:bodyPr>
            <a:normAutofit/>
          </a:bodyPr>
          <a:lstStyle/>
          <a:p>
            <a:pPr algn="l" rtl="0"/>
            <a:r>
              <a:rPr lang="en-US" sz="2400" dirty="0" smtClean="0">
                <a:latin typeface="Comic Sans MS" pitchFamily="66" charset="0"/>
              </a:rPr>
              <a:t>The </a:t>
            </a:r>
            <a:r>
              <a:rPr lang="en-US" sz="2400" u="sng" dirty="0" smtClean="0">
                <a:latin typeface="Comic Sans MS" pitchFamily="66" charset="0"/>
              </a:rPr>
              <a:t>clinical manifestations of a seizure</a:t>
            </a:r>
            <a:r>
              <a:rPr lang="en-US" sz="2400" dirty="0" smtClean="0">
                <a:latin typeface="Comic Sans MS" pitchFamily="66" charset="0"/>
              </a:rPr>
              <a:t> reflect the area of the brain from which the seizure begins (i.e., seizure focus) and the spread of the electrical discharge. </a:t>
            </a:r>
          </a:p>
          <a:p>
            <a:pPr algn="l" rtl="0"/>
            <a:r>
              <a:rPr lang="en-US" sz="2400" dirty="0" smtClean="0">
                <a:latin typeface="Comic Sans MS" pitchFamily="66" charset="0"/>
              </a:rPr>
              <a:t>Clinical manifestations accompanying a seizure are numerous and varied, including </a:t>
            </a:r>
            <a:r>
              <a:rPr lang="en-US" sz="2400" dirty="0" smtClean="0">
                <a:latin typeface="Comic Sans MS" pitchFamily="66" charset="0"/>
                <a:sym typeface="Wingdings"/>
              </a:rPr>
              <a:t></a:t>
            </a:r>
            <a:r>
              <a:rPr lang="en-US" sz="2400" dirty="0" smtClean="0">
                <a:latin typeface="Comic Sans MS" pitchFamily="66" charset="0"/>
              </a:rPr>
              <a:t> </a:t>
            </a:r>
          </a:p>
          <a:p>
            <a:pPr algn="l" rtl="0"/>
            <a:r>
              <a:rPr lang="en-US" sz="2400" dirty="0" smtClean="0">
                <a:latin typeface="Comic Sans MS" pitchFamily="66" charset="0"/>
              </a:rPr>
              <a:t>(1) indescribable bodily sensations,</a:t>
            </a:r>
          </a:p>
          <a:p>
            <a:pPr algn="l" rtl="0"/>
            <a:r>
              <a:rPr lang="en-US" sz="2400" dirty="0" smtClean="0">
                <a:latin typeface="Comic Sans MS" pitchFamily="66" charset="0"/>
              </a:rPr>
              <a:t>(2) "pins and needles" sensations, </a:t>
            </a:r>
          </a:p>
          <a:p>
            <a:pPr algn="l" rtl="0"/>
            <a:r>
              <a:rPr lang="en-US" sz="2400" dirty="0" smtClean="0">
                <a:latin typeface="Comic Sans MS" pitchFamily="66" charset="0"/>
              </a:rPr>
              <a:t>(3) smells or sounds, </a:t>
            </a:r>
          </a:p>
          <a:p>
            <a:pPr algn="l" rtl="0"/>
            <a:r>
              <a:rPr lang="en-US" sz="2400" dirty="0" smtClean="0">
                <a:latin typeface="Comic Sans MS" pitchFamily="66" charset="0"/>
              </a:rPr>
              <a:t>(4) fear or depression, </a:t>
            </a:r>
          </a:p>
          <a:p>
            <a:pPr algn="l" rtl="0"/>
            <a:r>
              <a:rPr lang="en-US" sz="2400" dirty="0" smtClean="0">
                <a:latin typeface="Comic Sans MS" pitchFamily="66" charset="0"/>
              </a:rPr>
              <a:t>(5) hallucinations, </a:t>
            </a:r>
          </a:p>
          <a:p>
            <a:pPr algn="l" rtl="0"/>
            <a:r>
              <a:rPr lang="en-US" sz="2400" dirty="0" smtClean="0">
                <a:latin typeface="Comic Sans MS" pitchFamily="66" charset="0"/>
              </a:rPr>
              <a:t>(6) momentary jerks or head nods, </a:t>
            </a:r>
          </a:p>
          <a:p>
            <a:pPr algn="l" rtl="0"/>
            <a:r>
              <a:rPr lang="en-US" sz="2400" dirty="0" smtClean="0">
                <a:latin typeface="Comic Sans MS" pitchFamily="66" charset="0"/>
              </a:rPr>
              <a:t>(7) staring with loss of awareness, and </a:t>
            </a:r>
          </a:p>
          <a:p>
            <a:pPr algn="l" rtl="0"/>
            <a:r>
              <a:rPr lang="en-US" sz="2400" dirty="0" smtClean="0">
                <a:latin typeface="Comic Sans MS" pitchFamily="66" charset="0"/>
              </a:rPr>
              <a:t>(8) </a:t>
            </a:r>
            <a:r>
              <a:rPr lang="en-US" sz="2400" b="1" dirty="0" smtClean="0">
                <a:latin typeface="Comic Sans MS" pitchFamily="66" charset="0"/>
              </a:rPr>
              <a:t>Convulsions</a:t>
            </a:r>
            <a:r>
              <a:rPr lang="en-US" sz="2400" dirty="0" smtClean="0">
                <a:latin typeface="Comic Sans MS" pitchFamily="66" charset="0"/>
              </a:rPr>
              <a:t> </a:t>
            </a:r>
            <a:r>
              <a:rPr lang="en-US" sz="2400" dirty="0" smtClean="0">
                <a:latin typeface="Comic Sans MS" pitchFamily="66" charset="0"/>
                <a:sym typeface="Wingdings"/>
              </a:rPr>
              <a:t></a:t>
            </a:r>
            <a:r>
              <a:rPr lang="en-US" sz="2400" dirty="0" smtClean="0">
                <a:latin typeface="Comic Sans MS" pitchFamily="66" charset="0"/>
              </a:rPr>
              <a:t> i.e., involuntary muscle contractions) lasting seconds to minutes.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p:cNvSpPr>
            <a:spLocks noGrp="1" noChangeArrowheads="1"/>
          </p:cNvSpPr>
          <p:nvPr>
            <p:ph type="title"/>
          </p:nvPr>
        </p:nvSpPr>
        <p:spPr>
          <a:xfrm>
            <a:off x="395536" y="0"/>
            <a:ext cx="8496944" cy="737320"/>
          </a:xfrm>
        </p:spPr>
        <p:txBody>
          <a:bodyPr>
            <a:normAutofit fontScale="90000"/>
          </a:bodyPr>
          <a:lstStyle/>
          <a:p>
            <a:r>
              <a:rPr lang="en-US" sz="2800" dirty="0" err="1" smtClean="0">
                <a:latin typeface="Comic Sans MS" pitchFamily="66" charset="0"/>
              </a:rPr>
              <a:t>Pathophysiology</a:t>
            </a:r>
            <a:r>
              <a:rPr lang="en-US" sz="2800" dirty="0" smtClean="0">
                <a:latin typeface="Comic Sans MS" pitchFamily="66" charset="0"/>
              </a:rPr>
              <a:t> of Epilepsy </a:t>
            </a:r>
            <a:br>
              <a:rPr lang="en-US" sz="2800" dirty="0" smtClean="0">
                <a:latin typeface="Comic Sans MS" pitchFamily="66" charset="0"/>
              </a:rPr>
            </a:br>
            <a:r>
              <a:rPr lang="en-US" sz="2800" dirty="0" smtClean="0">
                <a:latin typeface="Comic Sans MS" pitchFamily="66" charset="0"/>
              </a:rPr>
              <a:t>( at molecular level)</a:t>
            </a:r>
            <a:endParaRPr lang="en-GB" sz="2800" dirty="0">
              <a:latin typeface="Comic Sans MS" pitchFamily="66" charset="0"/>
            </a:endParaRPr>
          </a:p>
        </p:txBody>
      </p:sp>
      <p:sp>
        <p:nvSpPr>
          <p:cNvPr id="136195" name="Rectangle 3"/>
          <p:cNvSpPr>
            <a:spLocks noGrp="1" noChangeArrowheads="1"/>
          </p:cNvSpPr>
          <p:nvPr>
            <p:ph idx="1"/>
          </p:nvPr>
        </p:nvSpPr>
        <p:spPr>
          <a:xfrm>
            <a:off x="359024" y="809328"/>
            <a:ext cx="8784976" cy="6048672"/>
          </a:xfrm>
        </p:spPr>
        <p:txBody>
          <a:bodyPr>
            <a:normAutofit fontScale="92500" lnSpcReduction="10000"/>
          </a:bodyPr>
          <a:lstStyle/>
          <a:p>
            <a:pPr algn="l" rtl="0">
              <a:buFont typeface="Arial" pitchFamily="34" charset="0"/>
              <a:buChar char="•"/>
            </a:pPr>
            <a:r>
              <a:rPr lang="en-US" sz="2400" dirty="0">
                <a:solidFill>
                  <a:schemeClr val="tx1">
                    <a:lumMod val="95000"/>
                    <a:lumOff val="5000"/>
                  </a:schemeClr>
                </a:solidFill>
                <a:effectLst/>
                <a:latin typeface="Comic Sans MS" pitchFamily="66" charset="0"/>
              </a:rPr>
              <a:t>At the </a:t>
            </a:r>
            <a:r>
              <a:rPr lang="en-US" sz="2400" dirty="0" smtClean="0">
                <a:solidFill>
                  <a:schemeClr val="tx1">
                    <a:lumMod val="95000"/>
                    <a:lumOff val="5000"/>
                  </a:schemeClr>
                </a:solidFill>
                <a:effectLst/>
                <a:latin typeface="Comic Sans MS" pitchFamily="66" charset="0"/>
              </a:rPr>
              <a:t>cortical cell </a:t>
            </a:r>
            <a:r>
              <a:rPr lang="en-US" sz="2400" dirty="0">
                <a:solidFill>
                  <a:schemeClr val="tx1">
                    <a:lumMod val="95000"/>
                    <a:lumOff val="5000"/>
                  </a:schemeClr>
                </a:solidFill>
                <a:effectLst/>
                <a:latin typeface="Comic Sans MS" pitchFamily="66" charset="0"/>
              </a:rPr>
              <a:t>membrane level, </a:t>
            </a:r>
            <a:r>
              <a:rPr lang="en-US" sz="2400" dirty="0" smtClean="0">
                <a:solidFill>
                  <a:schemeClr val="tx1">
                    <a:lumMod val="95000"/>
                    <a:lumOff val="5000"/>
                  </a:schemeClr>
                </a:solidFill>
                <a:effectLst/>
                <a:latin typeface="Comic Sans MS" pitchFamily="66" charset="0"/>
              </a:rPr>
              <a:t>in epileptic patients , certain </a:t>
            </a:r>
            <a:r>
              <a:rPr lang="en-US" sz="2400" dirty="0">
                <a:solidFill>
                  <a:schemeClr val="tx1">
                    <a:lumMod val="95000"/>
                    <a:lumOff val="5000"/>
                  </a:schemeClr>
                </a:solidFill>
                <a:effectLst/>
                <a:latin typeface="Comic Sans MS" pitchFamily="66" charset="0"/>
              </a:rPr>
              <a:t>biochemical phenomena characterize the </a:t>
            </a:r>
            <a:r>
              <a:rPr lang="en-US" sz="2400" dirty="0" err="1">
                <a:solidFill>
                  <a:schemeClr val="tx1">
                    <a:lumMod val="95000"/>
                    <a:lumOff val="5000"/>
                  </a:schemeClr>
                </a:solidFill>
                <a:effectLst/>
                <a:latin typeface="Comic Sans MS" pitchFamily="66" charset="0"/>
              </a:rPr>
              <a:t>epileptogenic</a:t>
            </a:r>
            <a:r>
              <a:rPr lang="en-US" sz="2400" dirty="0">
                <a:solidFill>
                  <a:schemeClr val="tx1">
                    <a:lumMod val="95000"/>
                    <a:lumOff val="5000"/>
                  </a:schemeClr>
                </a:solidFill>
                <a:effectLst/>
                <a:latin typeface="Comic Sans MS" pitchFamily="66" charset="0"/>
              </a:rPr>
              <a:t> focus ,including :</a:t>
            </a:r>
          </a:p>
          <a:p>
            <a:pPr algn="l" rtl="0">
              <a:buFont typeface="Wingdings" pitchFamily="2" charset="2"/>
              <a:buChar char="Ø"/>
            </a:pPr>
            <a:r>
              <a:rPr lang="en-US" sz="2400" dirty="0" smtClean="0">
                <a:solidFill>
                  <a:schemeClr val="tx1">
                    <a:lumMod val="95000"/>
                    <a:lumOff val="5000"/>
                  </a:schemeClr>
                </a:solidFill>
                <a:effectLst/>
                <a:latin typeface="Comic Sans MS" pitchFamily="66" charset="0"/>
              </a:rPr>
              <a:t>Instability </a:t>
            </a:r>
            <a:r>
              <a:rPr lang="en-US" sz="2400" dirty="0">
                <a:solidFill>
                  <a:schemeClr val="tx1">
                    <a:lumMod val="95000"/>
                    <a:lumOff val="5000"/>
                  </a:schemeClr>
                </a:solidFill>
                <a:effectLst/>
                <a:latin typeface="Comic Sans MS" pitchFamily="66" charset="0"/>
              </a:rPr>
              <a:t>of the nerve cell membrane </a:t>
            </a:r>
            <a:r>
              <a:rPr lang="en-US" sz="2400" dirty="0" smtClean="0">
                <a:solidFill>
                  <a:schemeClr val="tx1">
                    <a:lumMod val="95000"/>
                    <a:lumOff val="5000"/>
                  </a:schemeClr>
                </a:solidFill>
                <a:effectLst/>
                <a:latin typeface="Comic Sans MS" pitchFamily="66" charset="0"/>
                <a:sym typeface="Wingdings" pitchFamily="2" charset="2"/>
              </a:rPr>
              <a:t> </a:t>
            </a:r>
            <a:r>
              <a:rPr lang="en-US" sz="2400" dirty="0" smtClean="0">
                <a:solidFill>
                  <a:schemeClr val="tx1">
                    <a:lumMod val="95000"/>
                    <a:lumOff val="5000"/>
                  </a:schemeClr>
                </a:solidFill>
                <a:latin typeface="Comic Sans MS" pitchFamily="66" charset="0"/>
              </a:rPr>
              <a:t>Polarization abnormalities (excessive polarization ,</a:t>
            </a:r>
            <a:r>
              <a:rPr lang="en-US" sz="2400" dirty="0" err="1" smtClean="0">
                <a:solidFill>
                  <a:schemeClr val="tx1">
                    <a:lumMod val="95000"/>
                    <a:lumOff val="5000"/>
                  </a:schemeClr>
                </a:solidFill>
                <a:latin typeface="Comic Sans MS" pitchFamily="66" charset="0"/>
              </a:rPr>
              <a:t>hypopolarization</a:t>
            </a:r>
            <a:r>
              <a:rPr lang="en-US" sz="2400" dirty="0" smtClean="0">
                <a:solidFill>
                  <a:schemeClr val="tx1">
                    <a:lumMod val="95000"/>
                    <a:lumOff val="5000"/>
                  </a:schemeClr>
                </a:solidFill>
                <a:latin typeface="Comic Sans MS" pitchFamily="66" charset="0"/>
              </a:rPr>
              <a:t> , or lapses in </a:t>
            </a:r>
            <a:r>
              <a:rPr lang="en-US" sz="2400" dirty="0" err="1" smtClean="0">
                <a:solidFill>
                  <a:schemeClr val="tx1">
                    <a:lumMod val="95000"/>
                    <a:lumOff val="5000"/>
                  </a:schemeClr>
                </a:solidFill>
                <a:latin typeface="Comic Sans MS" pitchFamily="66" charset="0"/>
              </a:rPr>
              <a:t>repolarization</a:t>
            </a:r>
            <a:r>
              <a:rPr lang="en-US" sz="2400" dirty="0" smtClean="0">
                <a:solidFill>
                  <a:schemeClr val="tx1">
                    <a:lumMod val="95000"/>
                    <a:lumOff val="5000"/>
                  </a:schemeClr>
                </a:solidFill>
                <a:latin typeface="Comic Sans MS" pitchFamily="66" charset="0"/>
              </a:rPr>
              <a:t>)</a:t>
            </a:r>
            <a:r>
              <a:rPr lang="en-US" sz="2400" dirty="0" smtClean="0">
                <a:solidFill>
                  <a:schemeClr val="tx1">
                    <a:lumMod val="95000"/>
                    <a:lumOff val="5000"/>
                  </a:schemeClr>
                </a:solidFill>
                <a:effectLst/>
                <a:latin typeface="Comic Sans MS" pitchFamily="66" charset="0"/>
              </a:rPr>
              <a:t>, </a:t>
            </a:r>
            <a:r>
              <a:rPr lang="en-US" sz="2400" dirty="0">
                <a:solidFill>
                  <a:schemeClr val="tx1">
                    <a:lumMod val="95000"/>
                    <a:lumOff val="5000"/>
                  </a:schemeClr>
                </a:solidFill>
                <a:effectLst/>
                <a:latin typeface="Comic Sans MS" pitchFamily="66" charset="0"/>
              </a:rPr>
              <a:t>allowing the cell to be more susceptible to </a:t>
            </a:r>
            <a:r>
              <a:rPr lang="en-US" sz="2400" dirty="0" smtClean="0">
                <a:solidFill>
                  <a:schemeClr val="tx1">
                    <a:lumMod val="95000"/>
                    <a:lumOff val="5000"/>
                  </a:schemeClr>
                </a:solidFill>
                <a:effectLst/>
                <a:latin typeface="Comic Sans MS" pitchFamily="66" charset="0"/>
              </a:rPr>
              <a:t>activation </a:t>
            </a:r>
            <a:r>
              <a:rPr lang="en-US" sz="2400" dirty="0" smtClean="0">
                <a:solidFill>
                  <a:schemeClr val="tx1">
                    <a:lumMod val="95000"/>
                    <a:lumOff val="5000"/>
                  </a:schemeClr>
                </a:solidFill>
                <a:effectLst/>
                <a:latin typeface="Comic Sans MS" pitchFamily="66" charset="0"/>
                <a:sym typeface="Wingdings" pitchFamily="2" charset="2"/>
              </a:rPr>
              <a:t> </a:t>
            </a:r>
            <a:r>
              <a:rPr lang="en-US" sz="2400" dirty="0" smtClean="0">
                <a:solidFill>
                  <a:schemeClr val="tx1">
                    <a:lumMod val="95000"/>
                    <a:lumOff val="5000"/>
                  </a:schemeClr>
                </a:solidFill>
                <a:effectLst/>
                <a:latin typeface="Comic Sans MS" pitchFamily="66" charset="0"/>
              </a:rPr>
              <a:t>Hypersensitive neurons with lowered thresholds for firing and firing excessively , related to </a:t>
            </a:r>
            <a:r>
              <a:rPr lang="en-US" sz="2400" dirty="0" smtClean="0">
                <a:solidFill>
                  <a:schemeClr val="tx1">
                    <a:lumMod val="95000"/>
                    <a:lumOff val="5000"/>
                  </a:schemeClr>
                </a:solidFill>
                <a:effectLst/>
                <a:latin typeface="Comic Sans MS" pitchFamily="66" charset="0"/>
                <a:sym typeface="Wingdings" pitchFamily="2" charset="2"/>
              </a:rPr>
              <a:t></a:t>
            </a:r>
            <a:endParaRPr lang="en-US" sz="2400" dirty="0" smtClean="0">
              <a:solidFill>
                <a:schemeClr val="tx1">
                  <a:lumMod val="95000"/>
                  <a:lumOff val="5000"/>
                </a:schemeClr>
              </a:solidFill>
              <a:effectLst/>
              <a:latin typeface="Comic Sans MS" pitchFamily="66" charset="0"/>
            </a:endParaRPr>
          </a:p>
          <a:p>
            <a:pPr algn="l" rtl="0">
              <a:buFont typeface="Wingdings" pitchFamily="2" charset="2"/>
              <a:buChar char="§"/>
            </a:pPr>
            <a:r>
              <a:rPr lang="en-US" sz="2400" dirty="0" smtClean="0">
                <a:solidFill>
                  <a:schemeClr val="tx1">
                    <a:lumMod val="95000"/>
                    <a:lumOff val="5000"/>
                  </a:schemeClr>
                </a:solidFill>
                <a:latin typeface="Comic Sans MS" pitchFamily="66" charset="0"/>
              </a:rPr>
              <a:t>(1) Excess of </a:t>
            </a:r>
            <a:r>
              <a:rPr lang="en-US" sz="2400" dirty="0" err="1" smtClean="0">
                <a:solidFill>
                  <a:schemeClr val="tx1">
                    <a:lumMod val="95000"/>
                    <a:lumOff val="5000"/>
                  </a:schemeClr>
                </a:solidFill>
                <a:latin typeface="Comic Sans MS" pitchFamily="66" charset="0"/>
              </a:rPr>
              <a:t>Excaitatory</a:t>
            </a:r>
            <a:r>
              <a:rPr lang="en-US" sz="2400" dirty="0" smtClean="0">
                <a:solidFill>
                  <a:schemeClr val="tx1">
                    <a:lumMod val="95000"/>
                    <a:lumOff val="5000"/>
                  </a:schemeClr>
                </a:solidFill>
                <a:latin typeface="Comic Sans MS" pitchFamily="66" charset="0"/>
              </a:rPr>
              <a:t> ( </a:t>
            </a:r>
            <a:r>
              <a:rPr lang="en-US" sz="2400" dirty="0" err="1" smtClean="0">
                <a:solidFill>
                  <a:schemeClr val="tx1">
                    <a:lumMod val="95000"/>
                    <a:lumOff val="5000"/>
                  </a:schemeClr>
                </a:solidFill>
                <a:latin typeface="Comic Sans MS" pitchFamily="66" charset="0"/>
              </a:rPr>
              <a:t>acetylecholine</a:t>
            </a:r>
            <a:r>
              <a:rPr lang="en-US" sz="2400" dirty="0" smtClean="0">
                <a:solidFill>
                  <a:schemeClr val="tx1">
                    <a:lumMod val="95000"/>
                    <a:lumOff val="5000"/>
                  </a:schemeClr>
                </a:solidFill>
                <a:latin typeface="Comic Sans MS" pitchFamily="66" charset="0"/>
              </a:rPr>
              <a:t>-  or Glutamate –related activity )</a:t>
            </a:r>
          </a:p>
          <a:p>
            <a:pPr algn="l" rtl="0">
              <a:buFont typeface="Wingdings" pitchFamily="2" charset="2"/>
              <a:buChar char="§"/>
            </a:pPr>
            <a:r>
              <a:rPr lang="en-US" sz="2400" dirty="0" smtClean="0">
                <a:solidFill>
                  <a:schemeClr val="tx1">
                    <a:lumMod val="95000"/>
                    <a:lumOff val="5000"/>
                  </a:schemeClr>
                </a:solidFill>
                <a:latin typeface="Comic Sans MS" pitchFamily="66" charset="0"/>
                <a:sym typeface="Wingdings" pitchFamily="2" charset="2"/>
              </a:rPr>
              <a:t>(2) Decreased inhibitory ( GABA –related activity)</a:t>
            </a:r>
            <a:endParaRPr lang="en-US" sz="2400" dirty="0" smtClean="0">
              <a:solidFill>
                <a:schemeClr val="tx1">
                  <a:lumMod val="95000"/>
                  <a:lumOff val="5000"/>
                </a:schemeClr>
              </a:solidFill>
              <a:latin typeface="Comic Sans MS" pitchFamily="66" charset="0"/>
            </a:endParaRPr>
          </a:p>
          <a:p>
            <a:pPr algn="l" rtl="0">
              <a:buFont typeface="Wingdings" pitchFamily="2" charset="2"/>
              <a:buChar char="Ø"/>
            </a:pPr>
            <a:r>
              <a:rPr lang="en-US" sz="2400" dirty="0" smtClean="0">
                <a:solidFill>
                  <a:schemeClr val="tx1">
                    <a:lumMod val="95000"/>
                    <a:lumOff val="5000"/>
                  </a:schemeClr>
                </a:solidFill>
                <a:latin typeface="Comic Sans MS" pitchFamily="66" charset="0"/>
              </a:rPr>
              <a:t>Together and/or (2) above </a:t>
            </a:r>
            <a:r>
              <a:rPr lang="en-US" sz="2400" dirty="0" smtClean="0">
                <a:solidFill>
                  <a:schemeClr val="tx1">
                    <a:lumMod val="95000"/>
                    <a:lumOff val="5000"/>
                  </a:schemeClr>
                </a:solidFill>
                <a:latin typeface="Comic Sans MS" pitchFamily="66" charset="0"/>
                <a:sym typeface="Wingdings" pitchFamily="2" charset="2"/>
              </a:rPr>
              <a:t> leading to instability of cell-membrane &amp; lowered threshold for </a:t>
            </a:r>
            <a:r>
              <a:rPr lang="en-US" sz="2400" dirty="0" err="1" smtClean="0">
                <a:solidFill>
                  <a:schemeClr val="tx1">
                    <a:lumMod val="95000"/>
                    <a:lumOff val="5000"/>
                  </a:schemeClr>
                </a:solidFill>
                <a:latin typeface="Comic Sans MS" pitchFamily="66" charset="0"/>
                <a:sym typeface="Wingdings" pitchFamily="2" charset="2"/>
              </a:rPr>
              <a:t>exciatation</a:t>
            </a:r>
            <a:r>
              <a:rPr lang="en-US" sz="2400" dirty="0" smtClean="0">
                <a:solidFill>
                  <a:schemeClr val="tx1">
                    <a:lumMod val="95000"/>
                    <a:lumOff val="5000"/>
                  </a:schemeClr>
                </a:solidFill>
                <a:latin typeface="Comic Sans MS" pitchFamily="66" charset="0"/>
                <a:sym typeface="Wingdings" pitchFamily="2" charset="2"/>
              </a:rPr>
              <a:t>  </a:t>
            </a:r>
            <a:r>
              <a:rPr lang="en-US" sz="2400" dirty="0" smtClean="0">
                <a:solidFill>
                  <a:schemeClr val="tx1">
                    <a:lumMod val="95000"/>
                    <a:lumOff val="5000"/>
                  </a:schemeClr>
                </a:solidFill>
                <a:latin typeface="Comic Sans MS" pitchFamily="66" charset="0"/>
              </a:rPr>
              <a:t>excessive polarization, </a:t>
            </a:r>
            <a:r>
              <a:rPr lang="en-US" sz="2400" dirty="0" err="1" smtClean="0">
                <a:solidFill>
                  <a:schemeClr val="tx1">
                    <a:lumMod val="95000"/>
                    <a:lumOff val="5000"/>
                  </a:schemeClr>
                </a:solidFill>
                <a:latin typeface="Comic Sans MS" pitchFamily="66" charset="0"/>
              </a:rPr>
              <a:t>hypopolarization</a:t>
            </a:r>
            <a:r>
              <a:rPr lang="en-US" sz="2400" dirty="0" smtClean="0">
                <a:solidFill>
                  <a:schemeClr val="tx1">
                    <a:lumMod val="95000"/>
                    <a:lumOff val="5000"/>
                  </a:schemeClr>
                </a:solidFill>
                <a:latin typeface="Comic Sans MS" pitchFamily="66" charset="0"/>
              </a:rPr>
              <a:t>  </a:t>
            </a:r>
            <a:r>
              <a:rPr lang="en-US" sz="2400" dirty="0" smtClean="0">
                <a:solidFill>
                  <a:schemeClr val="tx1">
                    <a:lumMod val="95000"/>
                    <a:lumOff val="5000"/>
                  </a:schemeClr>
                </a:solidFill>
                <a:effectLst/>
                <a:latin typeface="Comic Sans MS" pitchFamily="66" charset="0"/>
              </a:rPr>
              <a:t>allowing the cell to be more susceptible to activation spontaneously or by any ionic imbalances in the immediate chemical environment of neurons . </a:t>
            </a:r>
          </a:p>
          <a:p>
            <a:pPr algn="l" rtl="0">
              <a:buFont typeface="Wingdings" pitchFamily="2" charset="2"/>
              <a:buChar char="Ø"/>
            </a:pPr>
            <a:endParaRPr lang="en-US" sz="2000" b="1" dirty="0" smtClean="0">
              <a:solidFill>
                <a:srgbClr val="FFC000"/>
              </a:solidFill>
              <a:effectLst/>
              <a:latin typeface="Comic Sans MS" pitchFamily="66" charset="0"/>
            </a:endParaRPr>
          </a:p>
          <a:p>
            <a:pPr algn="l" rtl="0">
              <a:buFont typeface="Wingdings" pitchFamily="2" charset="2"/>
              <a:buChar char="Ø"/>
            </a:pPr>
            <a:endParaRPr lang="en-GB" sz="2000" dirty="0" smtClean="0">
              <a:latin typeface="Comic Sans MS" pitchFamily="66" charset="0"/>
            </a:endParaRPr>
          </a:p>
          <a:p>
            <a:pPr algn="l" rtl="0">
              <a:buFont typeface="Wingdings" pitchFamily="2" charset="2"/>
              <a:buChar char="Ø"/>
            </a:pPr>
            <a:endParaRPr lang="en-GB" sz="1800" b="1" dirty="0">
              <a:solidFill>
                <a:srgbClr val="FFC000"/>
              </a:solidFill>
              <a:effectLst/>
              <a:latin typeface="Comic Sans MS" pitchFamily="66" charset="0"/>
            </a:endParaRP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5" name="Rectangle 3"/>
          <p:cNvSpPr>
            <a:spLocks noGrp="1" noChangeArrowheads="1"/>
          </p:cNvSpPr>
          <p:nvPr>
            <p:ph idx="4294967295"/>
          </p:nvPr>
        </p:nvSpPr>
        <p:spPr>
          <a:xfrm>
            <a:off x="179388" y="0"/>
            <a:ext cx="8964612" cy="6858000"/>
          </a:xfrm>
        </p:spPr>
        <p:txBody>
          <a:bodyPr>
            <a:normAutofit/>
          </a:bodyPr>
          <a:lstStyle/>
          <a:p>
            <a:pPr algn="ctr" rtl="0"/>
            <a:r>
              <a:rPr lang="en-US" altLang="en-US" sz="2400" u="sng" dirty="0" smtClean="0">
                <a:latin typeface="Comic Sans MS" pitchFamily="66" charset="0"/>
              </a:rPr>
              <a:t>Electroencephalogram ( EEG) </a:t>
            </a:r>
            <a:endParaRPr lang="ar-SA" altLang="en-US" sz="2400" u="sng" dirty="0" smtClean="0">
              <a:latin typeface="Comic Sans MS" pitchFamily="66" charset="0"/>
            </a:endParaRPr>
          </a:p>
          <a:p>
            <a:pPr algn="l" rtl="0"/>
            <a:r>
              <a:rPr lang="en-GB" sz="2400" dirty="0" smtClean="0">
                <a:latin typeface="Comic Sans MS" pitchFamily="66" charset="0"/>
              </a:rPr>
              <a:t>EEG is helpful for </a:t>
            </a:r>
            <a:r>
              <a:rPr lang="en-GB" sz="2400" dirty="0">
                <a:latin typeface="Comic Sans MS" pitchFamily="66" charset="0"/>
              </a:rPr>
              <a:t>establishing the diagnosis, classifying seizures </a:t>
            </a:r>
            <a:r>
              <a:rPr lang="en-GB" sz="2400" dirty="0" smtClean="0">
                <a:latin typeface="Comic Sans MS" pitchFamily="66" charset="0"/>
              </a:rPr>
              <a:t>correctly, and making therapeutic decisions </a:t>
            </a:r>
            <a:endParaRPr lang="en-GB" sz="2400" dirty="0">
              <a:latin typeface="Comic Sans MS" pitchFamily="66" charset="0"/>
            </a:endParaRPr>
          </a:p>
          <a:p>
            <a:pPr algn="l" rtl="0"/>
            <a:r>
              <a:rPr lang="en-GB" sz="2400" dirty="0">
                <a:latin typeface="Comic Sans MS" pitchFamily="66" charset="0"/>
              </a:rPr>
              <a:t>In combination with appropriate clinical findings, </a:t>
            </a:r>
            <a:r>
              <a:rPr lang="en-GB" sz="2400" dirty="0" err="1">
                <a:latin typeface="Comic Sans MS" pitchFamily="66" charset="0"/>
              </a:rPr>
              <a:t>epileptiform</a:t>
            </a:r>
            <a:r>
              <a:rPr lang="en-GB" sz="2400" dirty="0">
                <a:latin typeface="Comic Sans MS" pitchFamily="66" charset="0"/>
              </a:rPr>
              <a:t> EEG patterns termed</a:t>
            </a:r>
            <a:r>
              <a:rPr lang="en-GB" sz="2400" b="1" dirty="0">
                <a:latin typeface="Comic Sans MS" pitchFamily="66" charset="0"/>
              </a:rPr>
              <a:t> spikes </a:t>
            </a:r>
            <a:r>
              <a:rPr lang="en-GB" sz="2400" dirty="0">
                <a:latin typeface="Comic Sans MS" pitchFamily="66" charset="0"/>
              </a:rPr>
              <a:t>or </a:t>
            </a:r>
            <a:r>
              <a:rPr lang="en-GB" sz="2400" b="1" dirty="0">
                <a:latin typeface="Comic Sans MS" pitchFamily="66" charset="0"/>
              </a:rPr>
              <a:t>sharp waves </a:t>
            </a:r>
            <a:r>
              <a:rPr lang="en-GB" sz="2400" dirty="0">
                <a:latin typeface="Comic Sans MS" pitchFamily="66" charset="0"/>
              </a:rPr>
              <a:t>strongly support a diagnosis of epilepsy </a:t>
            </a:r>
            <a:endParaRPr lang="en-GB" sz="2400" dirty="0" smtClean="0">
              <a:latin typeface="Comic Sans MS" pitchFamily="66" charset="0"/>
            </a:endParaRPr>
          </a:p>
          <a:p>
            <a:pPr algn="l" rtl="0"/>
            <a:r>
              <a:rPr lang="en-GB" sz="2400" dirty="0" smtClean="0">
                <a:latin typeface="Comic Sans MS" pitchFamily="66" charset="0"/>
              </a:rPr>
              <a:t>EEG in patients with seizures :</a:t>
            </a:r>
          </a:p>
          <a:p>
            <a:pPr algn="l" rtl="0">
              <a:buFont typeface="Wingdings" pitchFamily="2" charset="2"/>
              <a:buChar char="Ø"/>
            </a:pPr>
            <a:r>
              <a:rPr lang="en-GB" sz="2400" dirty="0" smtClean="0">
                <a:latin typeface="Comic Sans MS" pitchFamily="66" charset="0"/>
              </a:rPr>
              <a:t>focal </a:t>
            </a:r>
            <a:r>
              <a:rPr lang="en-GB" sz="2400" dirty="0" err="1" smtClean="0">
                <a:latin typeface="Comic Sans MS" pitchFamily="66" charset="0"/>
              </a:rPr>
              <a:t>epileptiform</a:t>
            </a:r>
            <a:r>
              <a:rPr lang="en-GB" sz="2400" dirty="0" smtClean="0">
                <a:latin typeface="Comic Sans MS" pitchFamily="66" charset="0"/>
              </a:rPr>
              <a:t> discharges indicate focal epilepsy</a:t>
            </a:r>
          </a:p>
          <a:p>
            <a:pPr algn="l" rtl="0">
              <a:buFont typeface="Wingdings" pitchFamily="2" charset="2"/>
              <a:buChar char="Ø"/>
            </a:pPr>
            <a:r>
              <a:rPr lang="en-GB" sz="2400" dirty="0" smtClean="0">
                <a:latin typeface="Comic Sans MS" pitchFamily="66" charset="0"/>
              </a:rPr>
              <a:t>generalized </a:t>
            </a:r>
            <a:r>
              <a:rPr lang="en-GB" sz="2400" dirty="0" err="1" smtClean="0">
                <a:latin typeface="Comic Sans MS" pitchFamily="66" charset="0"/>
              </a:rPr>
              <a:t>epileptiform</a:t>
            </a:r>
            <a:r>
              <a:rPr lang="en-GB" sz="2400" dirty="0" smtClean="0">
                <a:latin typeface="Comic Sans MS" pitchFamily="66" charset="0"/>
              </a:rPr>
              <a:t> activity indicates a generalized form of epilepsy</a:t>
            </a:r>
            <a:r>
              <a:rPr lang="en-GB" sz="2400" dirty="0" smtClean="0"/>
              <a:t>. </a:t>
            </a:r>
          </a:p>
          <a:p>
            <a:pPr algn="l" rtl="0">
              <a:buFont typeface="Wingdings" pitchFamily="2" charset="2"/>
              <a:buChar char="Ø"/>
            </a:pPr>
            <a:endParaRPr lang="en-GB" sz="2400" dirty="0" smtClean="0"/>
          </a:p>
          <a:p>
            <a:pPr algn="l" rtl="0"/>
            <a:r>
              <a:rPr lang="en-GB" sz="2400" dirty="0" smtClean="0">
                <a:latin typeface="Comic Sans MS" pitchFamily="66" charset="0"/>
              </a:rPr>
              <a:t>Most EEGs are obtained between seizures, and </a:t>
            </a:r>
            <a:r>
              <a:rPr lang="en-GB" sz="2400" dirty="0" err="1" smtClean="0">
                <a:latin typeface="Comic Sans MS" pitchFamily="66" charset="0"/>
              </a:rPr>
              <a:t>interictal</a:t>
            </a:r>
            <a:r>
              <a:rPr lang="en-GB" sz="2400" dirty="0" smtClean="0">
                <a:latin typeface="Comic Sans MS" pitchFamily="66" charset="0"/>
              </a:rPr>
              <a:t> abnormalities alone can never prove or eliminate a diagnosis of epilepsy</a:t>
            </a:r>
          </a:p>
          <a:p>
            <a:pPr algn="l" rtl="0"/>
            <a:r>
              <a:rPr lang="en-GB" sz="2400" dirty="0" smtClean="0">
                <a:latin typeface="Comic Sans MS" pitchFamily="66" charset="0"/>
              </a:rPr>
              <a:t>Epilepsy can be </a:t>
            </a:r>
            <a:r>
              <a:rPr lang="en-GB" sz="2400" dirty="0" err="1" smtClean="0">
                <a:latin typeface="Comic Sans MS" pitchFamily="66" charset="0"/>
              </a:rPr>
              <a:t>definitly</a:t>
            </a:r>
            <a:r>
              <a:rPr lang="en-GB" sz="2400" dirty="0" smtClean="0">
                <a:latin typeface="Comic Sans MS" pitchFamily="66" charset="0"/>
              </a:rPr>
              <a:t> established only by recording a characteristic </a:t>
            </a:r>
            <a:r>
              <a:rPr lang="en-GB" sz="2400" dirty="0" err="1" smtClean="0">
                <a:latin typeface="Comic Sans MS" pitchFamily="66" charset="0"/>
              </a:rPr>
              <a:t>ictal</a:t>
            </a:r>
            <a:r>
              <a:rPr lang="en-GB" sz="2400" dirty="0" smtClean="0">
                <a:latin typeface="Comic Sans MS" pitchFamily="66" charset="0"/>
              </a:rPr>
              <a:t> discharge during a clinical attack.</a:t>
            </a:r>
          </a:p>
          <a:p>
            <a:pPr algn="l" rtl="0"/>
            <a:endParaRPr lang="en-GB" sz="2000" dirty="0">
              <a:latin typeface="Comic Sans MS" pitchFamily="66"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23528" y="260648"/>
            <a:ext cx="8640960" cy="6408712"/>
          </a:xfrm>
        </p:spPr>
        <p:txBody>
          <a:bodyPr/>
          <a:lstStyle/>
          <a:p>
            <a:pPr algn="l" rtl="0"/>
            <a:r>
              <a:rPr lang="en-US" sz="2400" dirty="0" smtClean="0">
                <a:latin typeface="Comic Sans MS" pitchFamily="66" charset="0"/>
              </a:rPr>
              <a:t>Some types of epilepsy have been traced to an abnormality in a specific gene. Many other types of epilepsy tend to run in families, which suggests that genes influence the brain disorder.</a:t>
            </a:r>
          </a:p>
          <a:p>
            <a:pPr algn="l" rtl="0"/>
            <a:r>
              <a:rPr lang="en-US" sz="2400" dirty="0" smtClean="0">
                <a:latin typeface="Comic Sans MS" pitchFamily="66" charset="0"/>
              </a:rPr>
              <a:t>it is increasingly clear that for many forms of epilepsy, genetic abnormalities play only a partial role, perhaps by increasing a person's susceptibility to</a:t>
            </a:r>
            <a:r>
              <a:rPr lang="en-US" sz="2400" dirty="0" smtClean="0">
                <a:solidFill>
                  <a:schemeClr val="tx1">
                    <a:lumMod val="95000"/>
                    <a:lumOff val="5000"/>
                  </a:schemeClr>
                </a:solidFill>
                <a:latin typeface="Comic Sans MS" pitchFamily="66" charset="0"/>
              </a:rPr>
              <a:t> seizures</a:t>
            </a:r>
            <a:r>
              <a:rPr lang="en-US" sz="2400" u="sng" dirty="0" smtClean="0">
                <a:solidFill>
                  <a:schemeClr val="tx1">
                    <a:lumMod val="95000"/>
                    <a:lumOff val="5000"/>
                  </a:schemeClr>
                </a:solidFill>
                <a:latin typeface="Comic Sans MS" pitchFamily="66" charset="0"/>
              </a:rPr>
              <a:t> </a:t>
            </a:r>
            <a:r>
              <a:rPr lang="en-US" sz="2400" dirty="0" smtClean="0">
                <a:latin typeface="Comic Sans MS" pitchFamily="66" charset="0"/>
              </a:rPr>
              <a:t>that are triggered by an environmental factor.</a:t>
            </a:r>
          </a:p>
          <a:p>
            <a:pPr algn="l" rtl="0"/>
            <a:r>
              <a:rPr lang="en-US" sz="2400" dirty="0" smtClean="0">
                <a:latin typeface="Comic Sans MS" pitchFamily="66" charset="0"/>
              </a:rPr>
              <a:t>Several types of epilepsy have now been linked to defective genes for ion channels, the "gates" that control the flow of ions in to and out of cells and that regulate neuron signaling. </a:t>
            </a:r>
          </a:p>
          <a:p>
            <a:pPr algn="l" rtl="0"/>
            <a:r>
              <a:rPr lang="en-US" sz="2400" dirty="0" smtClean="0">
                <a:latin typeface="Comic Sans MS" pitchFamily="66" charset="0"/>
              </a:rPr>
              <a:t>Example : </a:t>
            </a:r>
            <a:r>
              <a:rPr lang="en-US" sz="2400" dirty="0" err="1" smtClean="0">
                <a:latin typeface="Comic Sans MS" pitchFamily="66" charset="0"/>
              </a:rPr>
              <a:t>Lafora's</a:t>
            </a:r>
            <a:r>
              <a:rPr lang="en-US" sz="2400" dirty="0" smtClean="0">
                <a:latin typeface="Comic Sans MS" pitchFamily="66" charset="0"/>
              </a:rPr>
              <a:t> disease, has been linked to a gene that helps to break down carbohydrates.</a:t>
            </a:r>
          </a:p>
          <a:p>
            <a:pPr algn="l" rtl="0"/>
            <a:endParaRPr lang="ar-SA" sz="2000" dirty="0">
              <a:latin typeface="Comic Sans MS" pitchFamily="66"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Grp="1" noChangeArrowheads="1"/>
          </p:cNvSpPr>
          <p:nvPr>
            <p:ph type="title"/>
          </p:nvPr>
        </p:nvSpPr>
        <p:spPr>
          <a:xfrm>
            <a:off x="683568" y="0"/>
            <a:ext cx="7772400" cy="607095"/>
          </a:xfrm>
        </p:spPr>
        <p:txBody>
          <a:bodyPr/>
          <a:lstStyle/>
          <a:p>
            <a:pPr algn="ctr"/>
            <a:r>
              <a:rPr lang="en-US" sz="2800" b="0" dirty="0">
                <a:effectLst/>
                <a:latin typeface="Comic Sans MS" pitchFamily="66" charset="0"/>
              </a:rPr>
              <a:t>Definition of </a:t>
            </a:r>
            <a:r>
              <a:rPr lang="en-US" sz="2800" b="0" dirty="0" smtClean="0">
                <a:effectLst/>
                <a:latin typeface="Comic Sans MS" pitchFamily="66" charset="0"/>
              </a:rPr>
              <a:t>seizure and Epilepsy </a:t>
            </a:r>
            <a:endParaRPr lang="en-US" sz="2800" b="0" dirty="0">
              <a:effectLst/>
              <a:latin typeface="Comic Sans MS" pitchFamily="66" charset="0"/>
            </a:endParaRPr>
          </a:p>
        </p:txBody>
      </p:sp>
      <p:sp>
        <p:nvSpPr>
          <p:cNvPr id="143363" name="Rectangle 3"/>
          <p:cNvSpPr>
            <a:spLocks noGrp="1" noChangeArrowheads="1"/>
          </p:cNvSpPr>
          <p:nvPr>
            <p:ph idx="1"/>
          </p:nvPr>
        </p:nvSpPr>
        <p:spPr>
          <a:xfrm>
            <a:off x="0" y="476672"/>
            <a:ext cx="9144000" cy="6120680"/>
          </a:xfrm>
        </p:spPr>
        <p:txBody>
          <a:bodyPr>
            <a:normAutofit lnSpcReduction="10000"/>
          </a:bodyPr>
          <a:lstStyle/>
          <a:p>
            <a:pPr algn="l" rtl="0"/>
            <a:r>
              <a:rPr lang="en-US" sz="2600" dirty="0" smtClean="0">
                <a:solidFill>
                  <a:schemeClr val="tx1">
                    <a:lumMod val="95000"/>
                    <a:lumOff val="5000"/>
                  </a:schemeClr>
                </a:solidFill>
                <a:latin typeface="Comic Sans MS" pitchFamily="66" charset="0"/>
              </a:rPr>
              <a:t>Seizures are symptoms of a disturbance in brain function , which can be due to epilepsy or other causes . They are symptoms of a disturbance in brain function </a:t>
            </a:r>
          </a:p>
          <a:p>
            <a:pPr algn="l" rtl="0"/>
            <a:r>
              <a:rPr lang="en-US" altLang="ja-JP" sz="2600" dirty="0" smtClean="0">
                <a:solidFill>
                  <a:schemeClr val="tx1">
                    <a:lumMod val="95000"/>
                    <a:lumOff val="5000"/>
                  </a:schemeClr>
                </a:solidFill>
                <a:latin typeface="Comic Sans MS" pitchFamily="66" charset="0"/>
                <a:ea typeface="MS PGothic" pitchFamily="34" charset="-128"/>
                <a:cs typeface="Times New Roman" pitchFamily="18" charset="0"/>
              </a:rPr>
              <a:t>A seizure is a sudden surge in electrical activity in the brain that causes an alteration in sensation, behavior, or consciousness </a:t>
            </a:r>
            <a:endParaRPr lang="en-US" sz="2600" dirty="0" smtClean="0">
              <a:solidFill>
                <a:schemeClr val="tx1">
                  <a:lumMod val="95000"/>
                  <a:lumOff val="5000"/>
                </a:schemeClr>
              </a:solidFill>
              <a:latin typeface="Comic Sans MS" pitchFamily="66" charset="0"/>
            </a:endParaRPr>
          </a:p>
          <a:p>
            <a:pPr algn="l" rtl="0"/>
            <a:r>
              <a:rPr lang="en-US" sz="2600" dirty="0" smtClean="0">
                <a:solidFill>
                  <a:schemeClr val="tx1">
                    <a:lumMod val="95000"/>
                    <a:lumOff val="5000"/>
                  </a:schemeClr>
                </a:solidFill>
                <a:latin typeface="Comic Sans MS" pitchFamily="66" charset="0"/>
              </a:rPr>
              <a:t>They result result from abnormal , excessive electrical discharge of a group of neurons within the brain. </a:t>
            </a:r>
          </a:p>
          <a:p>
            <a:pPr algn="l" rtl="0">
              <a:lnSpc>
                <a:spcPct val="80000"/>
              </a:lnSpc>
              <a:defRPr/>
            </a:pPr>
            <a:r>
              <a:rPr lang="en-US" sz="2600" dirty="0" smtClean="0">
                <a:solidFill>
                  <a:schemeClr val="tx1">
                    <a:lumMod val="95000"/>
                    <a:lumOff val="5000"/>
                  </a:schemeClr>
                </a:solidFill>
                <a:latin typeface="Comic Sans MS" pitchFamily="66" charset="0"/>
              </a:rPr>
              <a:t>Epilepsy is a group of diseases characterized by recurrent,  unprovoked seizures .</a:t>
            </a:r>
          </a:p>
          <a:p>
            <a:pPr algn="l" rtl="0">
              <a:lnSpc>
                <a:spcPct val="80000"/>
              </a:lnSpc>
              <a:defRPr/>
            </a:pPr>
            <a:r>
              <a:rPr lang="en-US" sz="2600" dirty="0" smtClean="0">
                <a:solidFill>
                  <a:schemeClr val="tx1">
                    <a:lumMod val="95000"/>
                    <a:lumOff val="5000"/>
                  </a:schemeClr>
                </a:solidFill>
                <a:latin typeface="Comic Sans MS" pitchFamily="66" charset="0"/>
              </a:rPr>
              <a:t>Therefore , when a person has recurrent ( 2 or more) , unprovoked seizures </a:t>
            </a:r>
            <a:r>
              <a:rPr lang="en-US" sz="2600" dirty="0" smtClean="0">
                <a:solidFill>
                  <a:schemeClr val="tx1">
                    <a:lumMod val="95000"/>
                    <a:lumOff val="5000"/>
                  </a:schemeClr>
                </a:solidFill>
                <a:latin typeface="Comic Sans MS" pitchFamily="66" charset="0"/>
                <a:sym typeface="Wingdings" pitchFamily="2" charset="2"/>
              </a:rPr>
              <a:t> we can label him “ epileptic  “.</a:t>
            </a:r>
          </a:p>
          <a:p>
            <a:pPr algn="l" rtl="0"/>
            <a:r>
              <a:rPr lang="en-US" sz="2600" dirty="0" smtClean="0">
                <a:latin typeface="Comic Sans MS" pitchFamily="66" charset="0"/>
                <a:cs typeface="Times New Roman" pitchFamily="18" charset="0"/>
              </a:rPr>
              <a:t>Hence seizures can be a symptom of epilepsy .</a:t>
            </a:r>
          </a:p>
          <a:p>
            <a:pPr algn="l" rtl="0"/>
            <a:r>
              <a:rPr lang="en-US" sz="2600" dirty="0" smtClean="0">
                <a:latin typeface="Comic Sans MS" pitchFamily="66" charset="0"/>
                <a:cs typeface="Times New Roman" pitchFamily="18" charset="0"/>
              </a:rPr>
              <a:t>While epilepsy is a disease, the terms seizure and epilepsy  should not be used interchangeably .</a:t>
            </a:r>
          </a:p>
          <a:p>
            <a:pPr algn="l" rtl="0"/>
            <a:endParaRPr lang="en-US" sz="2600" dirty="0" smtClean="0">
              <a:latin typeface="Comic Sans MS" pitchFamily="66" charset="0"/>
              <a:cs typeface="Times New Roman" pitchFamily="18" charset="0"/>
            </a:endParaRPr>
          </a:p>
          <a:p>
            <a:pPr algn="l" rtl="0">
              <a:lnSpc>
                <a:spcPct val="80000"/>
              </a:lnSpc>
              <a:defRPr/>
            </a:pPr>
            <a:endParaRPr lang="en-US" dirty="0" smtClean="0">
              <a:solidFill>
                <a:schemeClr val="tx1">
                  <a:lumMod val="95000"/>
                  <a:lumOff val="5000"/>
                </a:schemeClr>
              </a:solidFill>
              <a:latin typeface="Comic Sans MS" pitchFamily="66" charset="0"/>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8514" name="Rectangle 2"/>
          <p:cNvSpPr>
            <a:spLocks noGrp="1" noChangeArrowheads="1"/>
          </p:cNvSpPr>
          <p:nvPr>
            <p:ph idx="1"/>
          </p:nvPr>
        </p:nvSpPr>
        <p:spPr>
          <a:xfrm>
            <a:off x="395536" y="0"/>
            <a:ext cx="8748464" cy="6858000"/>
          </a:xfrm>
        </p:spPr>
        <p:txBody>
          <a:bodyPr>
            <a:normAutofit/>
          </a:bodyPr>
          <a:lstStyle/>
          <a:p>
            <a:pPr algn="l" rtl="0" eaLnBrk="1" hangingPunct="1">
              <a:lnSpc>
                <a:spcPct val="90000"/>
              </a:lnSpc>
              <a:defRPr/>
            </a:pPr>
            <a:r>
              <a:rPr lang="en-US" sz="2400" dirty="0" smtClean="0">
                <a:solidFill>
                  <a:schemeClr val="tx1">
                    <a:lumMod val="95000"/>
                    <a:lumOff val="5000"/>
                  </a:schemeClr>
                </a:solidFill>
                <a:effectLst/>
                <a:latin typeface="Comic Sans MS" pitchFamily="66" charset="0"/>
              </a:rPr>
              <a:t>Seizures are classified as partial or generalized by the origin of the seizure activity and associated clinical manifestations. </a:t>
            </a:r>
          </a:p>
          <a:p>
            <a:pPr algn="l" rtl="0" eaLnBrk="1" hangingPunct="1">
              <a:lnSpc>
                <a:spcPct val="90000"/>
              </a:lnSpc>
              <a:defRPr/>
            </a:pPr>
            <a:r>
              <a:rPr lang="en-US" sz="2400" u="sng" dirty="0" smtClean="0">
                <a:solidFill>
                  <a:schemeClr val="tx1">
                    <a:lumMod val="95000"/>
                    <a:lumOff val="5000"/>
                  </a:schemeClr>
                </a:solidFill>
                <a:effectLst/>
                <a:latin typeface="Comic Sans MS" pitchFamily="66" charset="0"/>
              </a:rPr>
              <a:t>a. Simple partial seizures </a:t>
            </a:r>
            <a:r>
              <a:rPr lang="en-US" sz="2400" dirty="0" smtClean="0">
                <a:solidFill>
                  <a:schemeClr val="tx1">
                    <a:lumMod val="95000"/>
                    <a:lumOff val="5000"/>
                  </a:schemeClr>
                </a:solidFill>
                <a:effectLst/>
                <a:latin typeface="Comic Sans MS" pitchFamily="66" charset="0"/>
              </a:rPr>
              <a:t> manifest motor, </a:t>
            </a:r>
            <a:r>
              <a:rPr lang="en-US" sz="2400" dirty="0" err="1" smtClean="0">
                <a:solidFill>
                  <a:schemeClr val="tx1">
                    <a:lumMod val="95000"/>
                    <a:lumOff val="5000"/>
                  </a:schemeClr>
                </a:solidFill>
                <a:effectLst/>
                <a:latin typeface="Comic Sans MS" pitchFamily="66" charset="0"/>
              </a:rPr>
              <a:t>somatosensory</a:t>
            </a:r>
            <a:r>
              <a:rPr lang="en-US" sz="2400" dirty="0" smtClean="0">
                <a:solidFill>
                  <a:schemeClr val="tx1">
                    <a:lumMod val="95000"/>
                    <a:lumOff val="5000"/>
                  </a:schemeClr>
                </a:solidFill>
                <a:effectLst/>
                <a:latin typeface="Comic Sans MS" pitchFamily="66" charset="0"/>
              </a:rPr>
              <a:t>, and psychomotor symptoms without impairment of consciousness.</a:t>
            </a:r>
          </a:p>
          <a:p>
            <a:pPr algn="l" rtl="0" eaLnBrk="1" hangingPunct="1">
              <a:lnSpc>
                <a:spcPct val="90000"/>
              </a:lnSpc>
              <a:defRPr/>
            </a:pPr>
            <a:r>
              <a:rPr lang="en-US" sz="2400" dirty="0" smtClean="0">
                <a:solidFill>
                  <a:schemeClr val="tx1">
                    <a:lumMod val="95000"/>
                    <a:lumOff val="5000"/>
                  </a:schemeClr>
                </a:solidFill>
                <a:effectLst/>
                <a:latin typeface="Comic Sans MS" pitchFamily="66" charset="0"/>
              </a:rPr>
              <a:t>b</a:t>
            </a:r>
            <a:r>
              <a:rPr lang="en-US" sz="2400" u="sng" dirty="0" smtClean="0">
                <a:solidFill>
                  <a:schemeClr val="tx1">
                    <a:lumMod val="95000"/>
                    <a:lumOff val="5000"/>
                  </a:schemeClr>
                </a:solidFill>
                <a:effectLst/>
                <a:latin typeface="Comic Sans MS" pitchFamily="66" charset="0"/>
              </a:rPr>
              <a:t>. Complex partial seizures </a:t>
            </a:r>
            <a:r>
              <a:rPr lang="en-US" sz="2400" dirty="0" smtClean="0">
                <a:solidFill>
                  <a:schemeClr val="tx1">
                    <a:lumMod val="95000"/>
                    <a:lumOff val="5000"/>
                  </a:schemeClr>
                </a:solidFill>
                <a:effectLst/>
                <a:latin typeface="Comic Sans MS" pitchFamily="66" charset="0"/>
              </a:rPr>
              <a:t> manifest impairment of consciousness with or without simple partial symptoms.</a:t>
            </a:r>
          </a:p>
          <a:p>
            <a:pPr algn="ctr" rtl="0">
              <a:lnSpc>
                <a:spcPct val="80000"/>
              </a:lnSpc>
              <a:buNone/>
              <a:defRPr/>
            </a:pPr>
            <a:r>
              <a:rPr lang="en-US" sz="2400" u="sng" dirty="0" smtClean="0">
                <a:solidFill>
                  <a:schemeClr val="tx1">
                    <a:lumMod val="95000"/>
                    <a:lumOff val="5000"/>
                  </a:schemeClr>
                </a:solidFill>
                <a:latin typeface="Comic Sans MS" pitchFamily="66" charset="0"/>
              </a:rPr>
              <a:t> </a:t>
            </a:r>
            <a:r>
              <a:rPr lang="en-US" sz="2400" b="1" u="sng" dirty="0" smtClean="0">
                <a:solidFill>
                  <a:schemeClr val="tx1">
                    <a:lumMod val="95000"/>
                    <a:lumOff val="5000"/>
                  </a:schemeClr>
                </a:solidFill>
                <a:latin typeface="Comic Sans MS" pitchFamily="66" charset="0"/>
              </a:rPr>
              <a:t>Partial psychomotor (temporal lobe) seizure</a:t>
            </a:r>
            <a:endParaRPr lang="en-US" sz="2400" u="sng" dirty="0" smtClean="0">
              <a:solidFill>
                <a:schemeClr val="tx1">
                  <a:lumMod val="95000"/>
                  <a:lumOff val="5000"/>
                </a:schemeClr>
              </a:solidFill>
              <a:latin typeface="Comic Sans MS" pitchFamily="66" charset="0"/>
            </a:endParaRPr>
          </a:p>
          <a:p>
            <a:pPr algn="l" rtl="0"/>
            <a:r>
              <a:rPr lang="en-US" sz="2400" dirty="0" smtClean="0">
                <a:solidFill>
                  <a:schemeClr val="tx1">
                    <a:lumMod val="95000"/>
                    <a:lumOff val="5000"/>
                  </a:schemeClr>
                </a:solidFill>
                <a:latin typeface="Comic Sans MS" pitchFamily="66" charset="0"/>
              </a:rPr>
              <a:t>Epileptic seizures which originate in the temporal lobe of the brain. </a:t>
            </a:r>
          </a:p>
          <a:p>
            <a:pPr algn="l" rtl="0"/>
            <a:r>
              <a:rPr lang="en-US" sz="2400" dirty="0" smtClean="0">
                <a:solidFill>
                  <a:schemeClr val="tx1">
                    <a:lumMod val="95000"/>
                    <a:lumOff val="5000"/>
                  </a:schemeClr>
                </a:solidFill>
                <a:latin typeface="Comic Sans MS" pitchFamily="66" charset="0"/>
              </a:rPr>
              <a:t>The seizures involve sensory changes, for example smelling an unusual </a:t>
            </a:r>
            <a:r>
              <a:rPr lang="en-US" sz="2400" dirty="0" err="1" smtClean="0">
                <a:solidFill>
                  <a:schemeClr val="tx1">
                    <a:lumMod val="95000"/>
                    <a:lumOff val="5000"/>
                  </a:schemeClr>
                </a:solidFill>
                <a:latin typeface="Comic Sans MS" pitchFamily="66" charset="0"/>
              </a:rPr>
              <a:t>odour</a:t>
            </a:r>
            <a:r>
              <a:rPr lang="en-US" sz="2400" dirty="0" smtClean="0">
                <a:solidFill>
                  <a:schemeClr val="tx1">
                    <a:lumMod val="95000"/>
                    <a:lumOff val="5000"/>
                  </a:schemeClr>
                </a:solidFill>
                <a:latin typeface="Comic Sans MS" pitchFamily="66" charset="0"/>
              </a:rPr>
              <a:t> that is not there, and disturbance of memory.</a:t>
            </a:r>
          </a:p>
          <a:p>
            <a:pPr algn="l" rtl="0"/>
            <a:r>
              <a:rPr lang="en-US" sz="2400" dirty="0" smtClean="0">
                <a:solidFill>
                  <a:schemeClr val="tx1">
                    <a:lumMod val="95000"/>
                    <a:lumOff val="5000"/>
                  </a:schemeClr>
                </a:solidFill>
                <a:latin typeface="Comic Sans MS" pitchFamily="66" charset="0"/>
              </a:rPr>
              <a:t>Auditory or visual hallucinations, déjà vu </a:t>
            </a:r>
          </a:p>
          <a:p>
            <a:pPr algn="l" rtl="0"/>
            <a:r>
              <a:rPr lang="en-US" sz="2400" dirty="0" smtClean="0">
                <a:solidFill>
                  <a:schemeClr val="tx1">
                    <a:lumMod val="95000"/>
                    <a:lumOff val="5000"/>
                  </a:schemeClr>
                </a:solidFill>
                <a:latin typeface="Comic Sans MS" pitchFamily="66" charset="0"/>
              </a:rPr>
              <a:t>The most common cause is </a:t>
            </a:r>
            <a:r>
              <a:rPr lang="en-US" sz="2400" dirty="0" err="1" smtClean="0">
                <a:solidFill>
                  <a:schemeClr val="tx1">
                    <a:lumMod val="95000"/>
                    <a:lumOff val="5000"/>
                  </a:schemeClr>
                </a:solidFill>
                <a:latin typeface="Comic Sans MS" pitchFamily="66" charset="0"/>
              </a:rPr>
              <a:t>mesial</a:t>
            </a:r>
            <a:r>
              <a:rPr lang="en-US" sz="2400" dirty="0" smtClean="0">
                <a:solidFill>
                  <a:schemeClr val="tx1">
                    <a:lumMod val="95000"/>
                    <a:lumOff val="5000"/>
                  </a:schemeClr>
                </a:solidFill>
                <a:latin typeface="Comic Sans MS" pitchFamily="66" charset="0"/>
              </a:rPr>
              <a:t> temporal sclerosis</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8514" name="Rectangle 2"/>
          <p:cNvSpPr>
            <a:spLocks noGrp="1" noChangeArrowheads="1"/>
          </p:cNvSpPr>
          <p:nvPr>
            <p:ph idx="1"/>
          </p:nvPr>
        </p:nvSpPr>
        <p:spPr>
          <a:xfrm>
            <a:off x="395536" y="0"/>
            <a:ext cx="8748464" cy="6858000"/>
          </a:xfrm>
        </p:spPr>
        <p:txBody>
          <a:bodyPr>
            <a:normAutofit/>
          </a:bodyPr>
          <a:lstStyle/>
          <a:p>
            <a:pPr algn="l" rtl="0" eaLnBrk="1" hangingPunct="1">
              <a:lnSpc>
                <a:spcPct val="90000"/>
              </a:lnSpc>
              <a:defRPr/>
            </a:pPr>
            <a:r>
              <a:rPr lang="en-US" sz="2800" u="sng" dirty="0" smtClean="0">
                <a:solidFill>
                  <a:schemeClr val="tx1">
                    <a:lumMod val="95000"/>
                    <a:lumOff val="5000"/>
                  </a:schemeClr>
                </a:solidFill>
                <a:effectLst/>
                <a:latin typeface="Comic Sans MS" pitchFamily="66" charset="0"/>
              </a:rPr>
              <a:t>c. Generalized seizures </a:t>
            </a:r>
            <a:r>
              <a:rPr lang="en-US" sz="2800" dirty="0" smtClean="0">
                <a:solidFill>
                  <a:schemeClr val="tx1">
                    <a:lumMod val="95000"/>
                    <a:lumOff val="5000"/>
                  </a:schemeClr>
                </a:solidFill>
                <a:effectLst/>
                <a:latin typeface="Comic Sans MS" pitchFamily="66" charset="0"/>
              </a:rPr>
              <a:t> manifest a loss of consciousness </a:t>
            </a:r>
          </a:p>
          <a:p>
            <a:pPr algn="l" rtl="0" eaLnBrk="1" hangingPunct="1">
              <a:lnSpc>
                <a:spcPct val="90000"/>
              </a:lnSpc>
              <a:defRPr/>
            </a:pPr>
            <a:r>
              <a:rPr lang="en-US" sz="2800" dirty="0" smtClean="0">
                <a:solidFill>
                  <a:schemeClr val="tx1">
                    <a:lumMod val="95000"/>
                    <a:lumOff val="5000"/>
                  </a:schemeClr>
                </a:solidFill>
                <a:latin typeface="Comic Sans MS" pitchFamily="66" charset="0"/>
              </a:rPr>
              <a:t>Generalized seizures can be </a:t>
            </a:r>
            <a:r>
              <a:rPr lang="en-US" sz="2800" dirty="0" err="1" smtClean="0">
                <a:solidFill>
                  <a:schemeClr val="tx1">
                    <a:lumMod val="95000"/>
                    <a:lumOff val="5000"/>
                  </a:schemeClr>
                </a:solidFill>
                <a:latin typeface="Comic Sans MS" pitchFamily="66" charset="0"/>
              </a:rPr>
              <a:t>concvulsive</a:t>
            </a:r>
            <a:r>
              <a:rPr lang="en-US" sz="2800" dirty="0" smtClean="0">
                <a:solidFill>
                  <a:schemeClr val="tx1">
                    <a:lumMod val="95000"/>
                    <a:lumOff val="5000"/>
                  </a:schemeClr>
                </a:solidFill>
                <a:latin typeface="Comic Sans MS" pitchFamily="66" charset="0"/>
              </a:rPr>
              <a:t> ( </a:t>
            </a:r>
            <a:r>
              <a:rPr lang="en-US" sz="2800" dirty="0" err="1" smtClean="0">
                <a:solidFill>
                  <a:schemeClr val="tx1">
                    <a:lumMod val="95000"/>
                    <a:lumOff val="5000"/>
                  </a:schemeClr>
                </a:solidFill>
                <a:latin typeface="Comic Sans MS" pitchFamily="66" charset="0"/>
              </a:rPr>
              <a:t>accmpanied</a:t>
            </a:r>
            <a:r>
              <a:rPr lang="en-US" sz="2800" dirty="0" smtClean="0">
                <a:solidFill>
                  <a:schemeClr val="tx1">
                    <a:lumMod val="95000"/>
                    <a:lumOff val="5000"/>
                  </a:schemeClr>
                </a:solidFill>
                <a:latin typeface="Comic Sans MS" pitchFamily="66" charset="0"/>
              </a:rPr>
              <a:t> by convulsions ) or non-</a:t>
            </a:r>
            <a:r>
              <a:rPr lang="en-US" sz="2800" dirty="0" err="1" smtClean="0">
                <a:solidFill>
                  <a:schemeClr val="tx1">
                    <a:lumMod val="95000"/>
                    <a:lumOff val="5000"/>
                  </a:schemeClr>
                </a:solidFill>
                <a:latin typeface="Comic Sans MS" pitchFamily="66" charset="0"/>
              </a:rPr>
              <a:t>convculsive</a:t>
            </a:r>
            <a:r>
              <a:rPr lang="en-US" sz="2800" dirty="0" smtClean="0">
                <a:solidFill>
                  <a:schemeClr val="tx1">
                    <a:lumMod val="95000"/>
                    <a:lumOff val="5000"/>
                  </a:schemeClr>
                </a:solidFill>
                <a:latin typeface="Comic Sans MS" pitchFamily="66" charset="0"/>
              </a:rPr>
              <a:t> ( not accompanied by convulsions ) .</a:t>
            </a:r>
          </a:p>
          <a:p>
            <a:pPr algn="l" rtl="0" eaLnBrk="1" hangingPunct="1">
              <a:lnSpc>
                <a:spcPct val="90000"/>
              </a:lnSpc>
              <a:defRPr/>
            </a:pPr>
            <a:r>
              <a:rPr lang="en-US" sz="2800" dirty="0" smtClean="0">
                <a:solidFill>
                  <a:schemeClr val="tx1">
                    <a:lumMod val="95000"/>
                    <a:lumOff val="5000"/>
                  </a:schemeClr>
                </a:solidFill>
                <a:effectLst/>
                <a:latin typeface="Comic Sans MS" pitchFamily="66" charset="0"/>
              </a:rPr>
              <a:t>Generalized seizures include </a:t>
            </a:r>
            <a:r>
              <a:rPr lang="en-US" sz="2800" dirty="0" smtClean="0">
                <a:solidFill>
                  <a:schemeClr val="tx1">
                    <a:lumMod val="95000"/>
                    <a:lumOff val="5000"/>
                  </a:schemeClr>
                </a:solidFill>
                <a:effectLst/>
                <a:latin typeface="Comic Sans MS" pitchFamily="66" charset="0"/>
                <a:sym typeface="Wingdings" pitchFamily="2" charset="2"/>
              </a:rPr>
              <a:t> </a:t>
            </a:r>
            <a:endParaRPr lang="en-US" sz="2800" dirty="0" smtClean="0">
              <a:solidFill>
                <a:schemeClr val="tx1">
                  <a:lumMod val="95000"/>
                  <a:lumOff val="5000"/>
                </a:schemeClr>
              </a:solidFill>
              <a:latin typeface="Comic Sans MS" pitchFamily="66" charset="0"/>
              <a:sym typeface="Wingdings" pitchFamily="2" charset="2"/>
            </a:endParaRPr>
          </a:p>
          <a:p>
            <a:pPr algn="l" rtl="0" eaLnBrk="1" hangingPunct="1">
              <a:lnSpc>
                <a:spcPct val="90000"/>
              </a:lnSpc>
              <a:defRPr/>
            </a:pPr>
            <a:r>
              <a:rPr lang="en-US" sz="2800" dirty="0" smtClean="0">
                <a:solidFill>
                  <a:schemeClr val="tx1">
                    <a:lumMod val="95000"/>
                    <a:lumOff val="5000"/>
                  </a:schemeClr>
                </a:solidFill>
                <a:effectLst/>
                <a:latin typeface="Comic Sans MS" pitchFamily="66" charset="0"/>
              </a:rPr>
              <a:t>(1) generalized tonic-</a:t>
            </a:r>
            <a:r>
              <a:rPr lang="en-US" sz="2800" dirty="0" err="1" smtClean="0">
                <a:solidFill>
                  <a:schemeClr val="tx1">
                    <a:lumMod val="95000"/>
                    <a:lumOff val="5000"/>
                  </a:schemeClr>
                </a:solidFill>
                <a:effectLst/>
                <a:latin typeface="Comic Sans MS" pitchFamily="66" charset="0"/>
              </a:rPr>
              <a:t>clonic</a:t>
            </a:r>
            <a:r>
              <a:rPr lang="en-US" sz="2800" dirty="0" smtClean="0">
                <a:solidFill>
                  <a:schemeClr val="tx1">
                    <a:lumMod val="95000"/>
                    <a:lumOff val="5000"/>
                  </a:schemeClr>
                </a:solidFill>
                <a:effectLst/>
                <a:latin typeface="Comic Sans MS" pitchFamily="66" charset="0"/>
              </a:rPr>
              <a:t> seizures , ( GTC ), formerly called Grand Mal epileptic seizure ) and </a:t>
            </a:r>
          </a:p>
          <a:p>
            <a:pPr algn="l" rtl="0" eaLnBrk="1" hangingPunct="1">
              <a:lnSpc>
                <a:spcPct val="90000"/>
              </a:lnSpc>
              <a:defRPr/>
            </a:pPr>
            <a:r>
              <a:rPr lang="en-US" sz="2800" dirty="0" smtClean="0">
                <a:solidFill>
                  <a:schemeClr val="tx1">
                    <a:lumMod val="95000"/>
                    <a:lumOff val="5000"/>
                  </a:schemeClr>
                </a:solidFill>
                <a:effectLst/>
                <a:latin typeface="Comic Sans MS" pitchFamily="66" charset="0"/>
              </a:rPr>
              <a:t>(2) Absence seizures( formerly called Petit mal epileptic seizures</a:t>
            </a:r>
          </a:p>
          <a:p>
            <a:pPr algn="l" rtl="0" eaLnBrk="1" hangingPunct="1">
              <a:lnSpc>
                <a:spcPct val="90000"/>
              </a:lnSpc>
              <a:defRPr/>
            </a:pPr>
            <a:r>
              <a:rPr lang="en-US" sz="2800" dirty="0" smtClean="0">
                <a:solidFill>
                  <a:schemeClr val="tx1">
                    <a:lumMod val="95000"/>
                    <a:lumOff val="5000"/>
                  </a:schemeClr>
                </a:solidFill>
                <a:latin typeface="Comic Sans MS" pitchFamily="66" charset="0"/>
              </a:rPr>
              <a:t>GTC are convulsive and Absence are non-convulsive </a:t>
            </a:r>
            <a:r>
              <a:rPr lang="en-US" sz="2400" dirty="0" smtClean="0">
                <a:solidFill>
                  <a:schemeClr val="tx1">
                    <a:lumMod val="95000"/>
                    <a:lumOff val="5000"/>
                  </a:schemeClr>
                </a:solidFill>
                <a:latin typeface="Comic Sans MS" pitchFamily="66" charset="0"/>
              </a:rPr>
              <a:t>. </a:t>
            </a:r>
            <a:endParaRPr lang="en-US" sz="2400" dirty="0" smtClean="0">
              <a:solidFill>
                <a:schemeClr val="tx1">
                  <a:lumMod val="95000"/>
                  <a:lumOff val="5000"/>
                </a:schemeClr>
              </a:solidFill>
              <a:effectLst/>
              <a:latin typeface="Comic Sans MS" pitchFamily="66" charset="0"/>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8514" name="Rectangle 2"/>
          <p:cNvSpPr>
            <a:spLocks noGrp="1" noChangeArrowheads="1"/>
          </p:cNvSpPr>
          <p:nvPr>
            <p:ph idx="1"/>
          </p:nvPr>
        </p:nvSpPr>
        <p:spPr>
          <a:xfrm>
            <a:off x="395536" y="404664"/>
            <a:ext cx="7920880" cy="5733256"/>
          </a:xfrm>
        </p:spPr>
        <p:txBody>
          <a:bodyPr>
            <a:normAutofit/>
          </a:bodyPr>
          <a:lstStyle/>
          <a:p>
            <a:pPr algn="l" rtl="0" eaLnBrk="1" hangingPunct="1">
              <a:lnSpc>
                <a:spcPct val="90000"/>
              </a:lnSpc>
              <a:defRPr/>
            </a:pPr>
            <a:r>
              <a:rPr lang="en-US" sz="2400" dirty="0" smtClean="0">
                <a:solidFill>
                  <a:schemeClr val="tx1">
                    <a:lumMod val="95000"/>
                    <a:lumOff val="5000"/>
                  </a:schemeClr>
                </a:solidFill>
                <a:effectLst/>
                <a:latin typeface="Comic Sans MS" pitchFamily="66" charset="0"/>
              </a:rPr>
              <a:t>Simple partial seizures can progress to complex partial seizures, and complex partial seizures can secondarily become generalized. </a:t>
            </a:r>
          </a:p>
          <a:p>
            <a:pPr algn="l" rtl="0" eaLnBrk="1" hangingPunct="1">
              <a:lnSpc>
                <a:spcPct val="90000"/>
              </a:lnSpc>
              <a:defRPr/>
            </a:pPr>
            <a:r>
              <a:rPr lang="en-US" sz="2400" dirty="0" smtClean="0">
                <a:solidFill>
                  <a:schemeClr val="tx1">
                    <a:lumMod val="95000"/>
                    <a:lumOff val="5000"/>
                  </a:schemeClr>
                </a:solidFill>
                <a:effectLst/>
                <a:latin typeface="Comic Sans MS" pitchFamily="66" charset="0"/>
              </a:rPr>
              <a:t>Seizures affect all ages. Most cases of epilepsy are identified in childhood, and several seizure types are particular to children. </a:t>
            </a:r>
          </a:p>
          <a:p>
            <a:pPr eaLnBrk="1" hangingPunct="1">
              <a:lnSpc>
                <a:spcPct val="90000"/>
              </a:lnSpc>
              <a:defRPr/>
            </a:pPr>
            <a:endParaRPr lang="en-US" sz="2400" dirty="0" smtClean="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a:xfrm>
            <a:off x="611560" y="1"/>
            <a:ext cx="8532440" cy="692696"/>
          </a:xfrm>
        </p:spPr>
        <p:txBody>
          <a:bodyPr>
            <a:normAutofit fontScale="90000"/>
          </a:bodyPr>
          <a:lstStyle/>
          <a:p>
            <a:r>
              <a:rPr lang="en-GB" sz="2800" dirty="0" smtClean="0">
                <a:effectLst/>
                <a:latin typeface="Comic Sans MS" pitchFamily="66" charset="0"/>
              </a:rPr>
              <a:t>Seizure Classification &amp; Clinical Manifestations</a:t>
            </a:r>
            <a:r>
              <a:rPr lang="en-GB" sz="4000" dirty="0" smtClean="0"/>
              <a:t> </a:t>
            </a:r>
            <a:endParaRPr lang="en-GB" sz="4000" dirty="0"/>
          </a:p>
        </p:txBody>
      </p:sp>
      <p:sp>
        <p:nvSpPr>
          <p:cNvPr id="102403" name="Rectangle 3"/>
          <p:cNvSpPr>
            <a:spLocks noGrp="1" noChangeArrowheads="1"/>
          </p:cNvSpPr>
          <p:nvPr>
            <p:ph idx="1"/>
          </p:nvPr>
        </p:nvSpPr>
        <p:spPr>
          <a:xfrm>
            <a:off x="0" y="1268760"/>
            <a:ext cx="9144000" cy="2232248"/>
          </a:xfrm>
        </p:spPr>
        <p:txBody>
          <a:bodyPr/>
          <a:lstStyle/>
          <a:p>
            <a:pPr marL="571500" indent="-571500" algn="l" rtl="0">
              <a:buFont typeface="Wingdings" pitchFamily="2" charset="2"/>
              <a:buAutoNum type="arabicPeriod"/>
            </a:pPr>
            <a:r>
              <a:rPr lang="en-GB" sz="2000" u="sng" dirty="0" smtClean="0">
                <a:solidFill>
                  <a:schemeClr val="tx1">
                    <a:lumMod val="95000"/>
                    <a:lumOff val="5000"/>
                  </a:schemeClr>
                </a:solidFill>
                <a:latin typeface="Comic Sans MS" pitchFamily="66" charset="0"/>
              </a:rPr>
              <a:t>Focal / Partial seizures </a:t>
            </a:r>
            <a:r>
              <a:rPr lang="en-GB" sz="2000" u="sng" dirty="0" smtClean="0">
                <a:solidFill>
                  <a:schemeClr val="tx1">
                    <a:lumMod val="95000"/>
                    <a:lumOff val="5000"/>
                  </a:schemeClr>
                </a:solidFill>
                <a:latin typeface="Comic Sans MS" pitchFamily="66" charset="0"/>
                <a:sym typeface="Wingdings" pitchFamily="2" charset="2"/>
              </a:rPr>
              <a:t> </a:t>
            </a:r>
            <a:r>
              <a:rPr lang="en-GB" sz="2000" dirty="0" smtClean="0">
                <a:solidFill>
                  <a:schemeClr val="tx1">
                    <a:lumMod val="95000"/>
                    <a:lumOff val="5000"/>
                  </a:schemeClr>
                </a:solidFill>
                <a:latin typeface="Comic Sans MS" pitchFamily="66" charset="0"/>
                <a:sym typeface="Wingdings" pitchFamily="2" charset="2"/>
              </a:rPr>
              <a:t>their </a:t>
            </a:r>
            <a:r>
              <a:rPr lang="en-GB" sz="2000" dirty="0" smtClean="0">
                <a:solidFill>
                  <a:schemeClr val="tx1">
                    <a:lumMod val="95000"/>
                    <a:lumOff val="5000"/>
                  </a:schemeClr>
                </a:solidFill>
                <a:latin typeface="Comic Sans MS" pitchFamily="66" charset="0"/>
              </a:rPr>
              <a:t>onset ( start) is limited to part of the cerebral hemisphere</a:t>
            </a:r>
          </a:p>
          <a:p>
            <a:pPr marL="571500" indent="-571500" algn="l" rtl="0">
              <a:buFont typeface="Wingdings" pitchFamily="2" charset="2"/>
              <a:buAutoNum type="arabicPeriod"/>
            </a:pPr>
            <a:r>
              <a:rPr lang="en-GB" sz="2000" u="sng" dirty="0" smtClean="0">
                <a:solidFill>
                  <a:schemeClr val="tx1">
                    <a:lumMod val="95000"/>
                    <a:lumOff val="5000"/>
                  </a:schemeClr>
                </a:solidFill>
                <a:latin typeface="Comic Sans MS" pitchFamily="66" charset="0"/>
              </a:rPr>
              <a:t>Generalized seizures </a:t>
            </a:r>
            <a:r>
              <a:rPr lang="en-GB" sz="2000" u="sng" dirty="0" smtClean="0">
                <a:solidFill>
                  <a:schemeClr val="tx1">
                    <a:lumMod val="95000"/>
                    <a:lumOff val="5000"/>
                  </a:schemeClr>
                </a:solidFill>
                <a:latin typeface="Comic Sans MS" pitchFamily="66" charset="0"/>
                <a:sym typeface="Wingdings" pitchFamily="2" charset="2"/>
              </a:rPr>
              <a:t> </a:t>
            </a:r>
            <a:r>
              <a:rPr lang="en-GB" sz="2000" dirty="0" smtClean="0">
                <a:solidFill>
                  <a:schemeClr val="tx1">
                    <a:lumMod val="95000"/>
                    <a:lumOff val="5000"/>
                  </a:schemeClr>
                </a:solidFill>
                <a:latin typeface="Comic Sans MS" pitchFamily="66" charset="0"/>
              </a:rPr>
              <a:t>those that involve the cerebral cortex diffusely ( whole of it ) from the beginning (</a:t>
            </a:r>
            <a:r>
              <a:rPr lang="en-GB" sz="2000" i="1" dirty="0" smtClean="0">
                <a:solidFill>
                  <a:schemeClr val="tx1">
                    <a:lumMod val="95000"/>
                    <a:lumOff val="5000"/>
                  </a:schemeClr>
                </a:solidFill>
                <a:latin typeface="Comic Sans MS" pitchFamily="66" charset="0"/>
              </a:rPr>
              <a:t>generalized</a:t>
            </a:r>
            <a:r>
              <a:rPr lang="en-GB" sz="2000" dirty="0" smtClean="0">
                <a:solidFill>
                  <a:schemeClr val="tx1">
                    <a:lumMod val="95000"/>
                    <a:lumOff val="5000"/>
                  </a:schemeClr>
                </a:solidFill>
                <a:latin typeface="Comic Sans MS" pitchFamily="66" charset="0"/>
              </a:rPr>
              <a:t> seizures </a:t>
            </a:r>
          </a:p>
          <a:p>
            <a:pPr algn="l" rtl="0">
              <a:buFont typeface="Wingdings" pitchFamily="2" charset="2"/>
              <a:buChar char="ü"/>
            </a:pPr>
            <a:endParaRPr lang="en-GB" sz="2000" dirty="0">
              <a:latin typeface="Comic Sans MS" pitchFamily="66" charset="0"/>
            </a:endParaRPr>
          </a:p>
          <a:p>
            <a:pPr algn="l" rtl="0">
              <a:buFont typeface="Wingdings" pitchFamily="2" charset="2"/>
              <a:buChar char="Ø"/>
            </a:pPr>
            <a:endParaRPr lang="en-GB" sz="2000" dirty="0">
              <a:latin typeface="Comic Sans MS" pitchFamily="66"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914" name="Picture 2" descr="H:\925.jpg"/>
          <p:cNvPicPr>
            <a:picLocks noChangeAspect="1" noChangeArrowheads="1"/>
          </p:cNvPicPr>
          <p:nvPr/>
        </p:nvPicPr>
        <p:blipFill>
          <a:blip r:embed="rId2" cstate="print"/>
          <a:srcRect/>
          <a:stretch>
            <a:fillRect/>
          </a:stretch>
        </p:blipFill>
        <p:spPr bwMode="auto">
          <a:xfrm>
            <a:off x="0" y="3500438"/>
            <a:ext cx="4138613" cy="3060700"/>
          </a:xfrm>
          <a:prstGeom prst="rect">
            <a:avLst/>
          </a:prstGeom>
          <a:noFill/>
          <a:ln w="9525">
            <a:noFill/>
            <a:miter lim="800000"/>
            <a:headEnd/>
            <a:tailEnd/>
          </a:ln>
        </p:spPr>
      </p:pic>
      <p:pic>
        <p:nvPicPr>
          <p:cNvPr id="38915" name="Picture 3" descr="H:\925 (1).jpg"/>
          <p:cNvPicPr>
            <a:picLocks noChangeAspect="1" noChangeArrowheads="1"/>
          </p:cNvPicPr>
          <p:nvPr/>
        </p:nvPicPr>
        <p:blipFill>
          <a:blip r:embed="rId3" cstate="print"/>
          <a:srcRect/>
          <a:stretch>
            <a:fillRect/>
          </a:stretch>
        </p:blipFill>
        <p:spPr bwMode="auto">
          <a:xfrm>
            <a:off x="4355975" y="3403427"/>
            <a:ext cx="4104457" cy="3454573"/>
          </a:xfrm>
          <a:prstGeom prst="rect">
            <a:avLst/>
          </a:prstGeom>
          <a:noFill/>
          <a:ln w="9525">
            <a:noFill/>
            <a:miter lim="800000"/>
            <a:headEnd/>
            <a:tailEnd/>
          </a:ln>
        </p:spPr>
      </p:pic>
      <p:pic>
        <p:nvPicPr>
          <p:cNvPr id="38916" name="Picture 4" descr="H:\925 (2).jpg"/>
          <p:cNvPicPr>
            <a:picLocks noChangeAspect="1" noChangeArrowheads="1"/>
          </p:cNvPicPr>
          <p:nvPr/>
        </p:nvPicPr>
        <p:blipFill>
          <a:blip r:embed="rId4" cstate="print"/>
          <a:srcRect/>
          <a:stretch>
            <a:fillRect/>
          </a:stretch>
        </p:blipFill>
        <p:spPr bwMode="auto">
          <a:xfrm>
            <a:off x="2483768" y="0"/>
            <a:ext cx="4257675" cy="34099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260648"/>
            <a:ext cx="8496944" cy="6264696"/>
          </a:xfrm>
        </p:spPr>
        <p:txBody>
          <a:bodyPr/>
          <a:lstStyle/>
          <a:p>
            <a:pPr algn="l" rtl="0"/>
            <a:r>
              <a:rPr lang="en-US" sz="2400" dirty="0" smtClean="0">
                <a:latin typeface="Comic Sans MS" pitchFamily="66" charset="0"/>
              </a:rPr>
              <a:t>The onset of a seizures appears to occur when a small group of abnormal neurons undergo prolonged </a:t>
            </a:r>
            <a:r>
              <a:rPr lang="en-US" sz="2400" dirty="0" err="1" smtClean="0">
                <a:latin typeface="Comic Sans MS" pitchFamily="66" charset="0"/>
              </a:rPr>
              <a:t>depolarizations</a:t>
            </a:r>
            <a:r>
              <a:rPr lang="en-US" sz="2400" dirty="0" smtClean="0">
                <a:latin typeface="Comic Sans MS" pitchFamily="66" charset="0"/>
              </a:rPr>
              <a:t> associated with the rapid firing of repeated action potentials. </a:t>
            </a:r>
          </a:p>
          <a:p>
            <a:pPr algn="l" rtl="0"/>
            <a:r>
              <a:rPr lang="en-US" sz="2400" dirty="0" smtClean="0">
                <a:latin typeface="Comic Sans MS" pitchFamily="66" charset="0"/>
              </a:rPr>
              <a:t>These abnormally discharging epileptic neurons recruit adjacent neurons or neurons with which they are connected into the process. </a:t>
            </a:r>
          </a:p>
          <a:p>
            <a:pPr algn="l" rtl="0"/>
            <a:r>
              <a:rPr lang="en-US" sz="2400" dirty="0" smtClean="0">
                <a:latin typeface="Comic Sans MS" pitchFamily="66" charset="0"/>
              </a:rPr>
              <a:t>A clinical seizure occurs when the electrical discharges of a large number of cells become abnormally linked together, creating a storm of electrical activity in the brain. </a:t>
            </a:r>
          </a:p>
          <a:p>
            <a:pPr algn="l" rtl="0"/>
            <a:r>
              <a:rPr lang="en-US" sz="2400" dirty="0" smtClean="0">
                <a:latin typeface="Comic Sans MS" pitchFamily="66" charset="0"/>
              </a:rPr>
              <a:t>Seizures may then spread to involve adjacent areas of the brain or through established anatomic pathways to other distant areas.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4419" name="Rectangle 3"/>
          <p:cNvSpPr>
            <a:spLocks noGrp="1" noChangeArrowheads="1"/>
          </p:cNvSpPr>
          <p:nvPr>
            <p:ph sz="half" idx="1"/>
          </p:nvPr>
        </p:nvSpPr>
        <p:spPr>
          <a:xfrm>
            <a:off x="0" y="0"/>
            <a:ext cx="4572000" cy="6858000"/>
          </a:xfrm>
        </p:spPr>
        <p:txBody>
          <a:bodyPr>
            <a:noAutofit/>
          </a:bodyPr>
          <a:lstStyle/>
          <a:p>
            <a:pPr algn="l" rtl="0" eaLnBrk="1" hangingPunct="1">
              <a:lnSpc>
                <a:spcPct val="80000"/>
              </a:lnSpc>
              <a:defRPr/>
            </a:pPr>
            <a:r>
              <a:rPr lang="en-US" sz="2400" u="sng" dirty="0" smtClean="0">
                <a:solidFill>
                  <a:schemeClr val="tx1">
                    <a:lumMod val="95000"/>
                    <a:lumOff val="5000"/>
                  </a:schemeClr>
                </a:solidFill>
                <a:latin typeface="Comic Sans MS" pitchFamily="66" charset="0"/>
              </a:rPr>
              <a:t>Generalized tonic-</a:t>
            </a:r>
            <a:r>
              <a:rPr lang="en-US" sz="2400" u="sng" dirty="0" err="1" smtClean="0">
                <a:solidFill>
                  <a:schemeClr val="tx1">
                    <a:lumMod val="95000"/>
                    <a:lumOff val="5000"/>
                  </a:schemeClr>
                </a:solidFill>
                <a:latin typeface="Comic Sans MS" pitchFamily="66" charset="0"/>
              </a:rPr>
              <a:t>clonic</a:t>
            </a:r>
            <a:r>
              <a:rPr lang="en-US" sz="2400" u="sng" dirty="0" smtClean="0">
                <a:solidFill>
                  <a:schemeClr val="tx1">
                    <a:lumMod val="95000"/>
                    <a:lumOff val="5000"/>
                  </a:schemeClr>
                </a:solidFill>
                <a:latin typeface="Comic Sans MS" pitchFamily="66" charset="0"/>
              </a:rPr>
              <a:t> (grand mal) seizure</a:t>
            </a:r>
          </a:p>
          <a:p>
            <a:pPr algn="l" rtl="0" eaLnBrk="1" hangingPunct="1">
              <a:lnSpc>
                <a:spcPct val="80000"/>
              </a:lnSpc>
              <a:defRPr/>
            </a:pPr>
            <a:endParaRPr lang="en-US" sz="2400" u="sng" dirty="0" smtClean="0">
              <a:solidFill>
                <a:schemeClr val="tx1">
                  <a:lumMod val="95000"/>
                  <a:lumOff val="5000"/>
                </a:schemeClr>
              </a:solidFill>
              <a:latin typeface="Comic Sans MS" pitchFamily="66" charset="0"/>
            </a:endParaRPr>
          </a:p>
          <a:p>
            <a:pPr algn="l" rtl="0" eaLnBrk="1" hangingPunct="1">
              <a:lnSpc>
                <a:spcPct val="80000"/>
              </a:lnSpc>
              <a:defRPr/>
            </a:pPr>
            <a:r>
              <a:rPr lang="en-US" sz="2000" dirty="0" smtClean="0">
                <a:solidFill>
                  <a:schemeClr val="tx1">
                    <a:lumMod val="95000"/>
                    <a:lumOff val="5000"/>
                  </a:schemeClr>
                </a:solidFill>
                <a:latin typeface="Comic Sans MS" pitchFamily="66" charset="0"/>
              </a:rPr>
              <a:t>a. May be preceded by an </a:t>
            </a:r>
            <a:r>
              <a:rPr lang="en-US" sz="2000" b="1" u="sng" dirty="0" smtClean="0">
                <a:solidFill>
                  <a:schemeClr val="tx1">
                    <a:lumMod val="95000"/>
                    <a:lumOff val="5000"/>
                  </a:schemeClr>
                </a:solidFill>
                <a:latin typeface="Comic Sans MS" pitchFamily="66" charset="0"/>
              </a:rPr>
              <a:t>aura</a:t>
            </a:r>
            <a:r>
              <a:rPr lang="en-US" sz="2000" dirty="0" smtClean="0">
                <a:solidFill>
                  <a:schemeClr val="tx1">
                    <a:lumMod val="95000"/>
                    <a:lumOff val="5000"/>
                  </a:schemeClr>
                </a:solidFill>
                <a:latin typeface="Comic Sans MS" pitchFamily="66" charset="0"/>
              </a:rPr>
              <a:t> such as a peculiar sensation or dizziness; then sudden onset of seizure with loss of consciousness.</a:t>
            </a:r>
          </a:p>
          <a:p>
            <a:pPr algn="l" rtl="0" eaLnBrk="1" hangingPunct="1">
              <a:lnSpc>
                <a:spcPct val="80000"/>
              </a:lnSpc>
              <a:defRPr/>
            </a:pPr>
            <a:r>
              <a:rPr lang="en-US" sz="2000" dirty="0" smtClean="0">
                <a:solidFill>
                  <a:schemeClr val="tx1">
                    <a:lumMod val="95000"/>
                    <a:lumOff val="5000"/>
                  </a:schemeClr>
                </a:solidFill>
                <a:latin typeface="Comic Sans MS" pitchFamily="66" charset="0"/>
              </a:rPr>
              <a:t>b. Rigid muscle contraction in </a:t>
            </a:r>
            <a:r>
              <a:rPr lang="en-US" sz="2000" b="1" u="sng" dirty="0" smtClean="0">
                <a:solidFill>
                  <a:schemeClr val="tx1">
                    <a:lumMod val="95000"/>
                    <a:lumOff val="5000"/>
                  </a:schemeClr>
                </a:solidFill>
                <a:latin typeface="Comic Sans MS" pitchFamily="66" charset="0"/>
              </a:rPr>
              <a:t>tonic phase </a:t>
            </a:r>
            <a:r>
              <a:rPr lang="en-US" sz="2000" dirty="0" smtClean="0">
                <a:solidFill>
                  <a:schemeClr val="tx1">
                    <a:lumMod val="95000"/>
                    <a:lumOff val="5000"/>
                  </a:schemeClr>
                </a:solidFill>
                <a:latin typeface="Comic Sans MS" pitchFamily="66" charset="0"/>
              </a:rPr>
              <a:t>which clenched jaw and hands; eyes open with pupils dilated; lasts 30 to 60 seconds.</a:t>
            </a:r>
          </a:p>
          <a:p>
            <a:pPr algn="l" rtl="0" eaLnBrk="1" hangingPunct="1">
              <a:lnSpc>
                <a:spcPct val="80000"/>
              </a:lnSpc>
              <a:defRPr/>
            </a:pPr>
            <a:r>
              <a:rPr lang="en-US" sz="2000" dirty="0" smtClean="0">
                <a:solidFill>
                  <a:schemeClr val="tx1">
                    <a:lumMod val="95000"/>
                    <a:lumOff val="5000"/>
                  </a:schemeClr>
                </a:solidFill>
                <a:latin typeface="Comic Sans MS" pitchFamily="66" charset="0"/>
              </a:rPr>
              <a:t>c. Rhythmic, jerky contraction and relaxation of all muscles in</a:t>
            </a:r>
            <a:r>
              <a:rPr lang="en-US" sz="2000" b="1" dirty="0" smtClean="0">
                <a:solidFill>
                  <a:schemeClr val="tx1">
                    <a:lumMod val="95000"/>
                    <a:lumOff val="5000"/>
                  </a:schemeClr>
                </a:solidFill>
                <a:latin typeface="Comic Sans MS" pitchFamily="66" charset="0"/>
              </a:rPr>
              <a:t> </a:t>
            </a:r>
            <a:r>
              <a:rPr lang="en-US" sz="2000" b="1" u="sng" dirty="0" err="1" smtClean="0">
                <a:solidFill>
                  <a:schemeClr val="tx1">
                    <a:lumMod val="95000"/>
                    <a:lumOff val="5000"/>
                  </a:schemeClr>
                </a:solidFill>
                <a:latin typeface="Comic Sans MS" pitchFamily="66" charset="0"/>
              </a:rPr>
              <a:t>clonic</a:t>
            </a:r>
            <a:r>
              <a:rPr lang="en-US" sz="2000" b="1" u="sng" dirty="0" smtClean="0">
                <a:solidFill>
                  <a:schemeClr val="tx1">
                    <a:lumMod val="95000"/>
                    <a:lumOff val="5000"/>
                  </a:schemeClr>
                </a:solidFill>
                <a:latin typeface="Comic Sans MS" pitchFamily="66" charset="0"/>
              </a:rPr>
              <a:t> phase</a:t>
            </a:r>
            <a:r>
              <a:rPr lang="en-US" sz="2000" u="sng" dirty="0" smtClean="0">
                <a:solidFill>
                  <a:schemeClr val="tx1">
                    <a:lumMod val="95000"/>
                    <a:lumOff val="5000"/>
                  </a:schemeClr>
                </a:solidFill>
                <a:latin typeface="Comic Sans MS" pitchFamily="66" charset="0"/>
              </a:rPr>
              <a:t> </a:t>
            </a:r>
            <a:r>
              <a:rPr lang="en-US" sz="2000" dirty="0" smtClean="0">
                <a:solidFill>
                  <a:schemeClr val="tx1">
                    <a:lumMod val="95000"/>
                    <a:lumOff val="5000"/>
                  </a:schemeClr>
                </a:solidFill>
                <a:latin typeface="Comic Sans MS" pitchFamily="66" charset="0"/>
              </a:rPr>
              <a:t>with incontinence and frothing at the lips; may bite tongue or cheek, lasts several minutes.</a:t>
            </a:r>
          </a:p>
          <a:p>
            <a:pPr algn="l" rtl="0" eaLnBrk="1" hangingPunct="1">
              <a:lnSpc>
                <a:spcPct val="80000"/>
              </a:lnSpc>
              <a:defRPr/>
            </a:pPr>
            <a:r>
              <a:rPr lang="en-US" sz="2000" dirty="0" smtClean="0">
                <a:solidFill>
                  <a:schemeClr val="tx1">
                    <a:lumMod val="95000"/>
                    <a:lumOff val="5000"/>
                  </a:schemeClr>
                </a:solidFill>
                <a:latin typeface="Comic Sans MS" pitchFamily="66" charset="0"/>
              </a:rPr>
              <a:t>d. Sleeping or dazed </a:t>
            </a:r>
            <a:r>
              <a:rPr lang="en-US" sz="2000" b="1" u="sng" dirty="0" err="1" smtClean="0">
                <a:solidFill>
                  <a:schemeClr val="tx1">
                    <a:lumMod val="95000"/>
                    <a:lumOff val="5000"/>
                  </a:schemeClr>
                </a:solidFill>
                <a:latin typeface="Comic Sans MS" pitchFamily="66" charset="0"/>
              </a:rPr>
              <a:t>postictal</a:t>
            </a:r>
            <a:r>
              <a:rPr lang="en-US" sz="2000" b="1" u="sng" dirty="0" smtClean="0">
                <a:solidFill>
                  <a:schemeClr val="tx1">
                    <a:lumMod val="95000"/>
                    <a:lumOff val="5000"/>
                  </a:schemeClr>
                </a:solidFill>
                <a:latin typeface="Comic Sans MS" pitchFamily="66" charset="0"/>
              </a:rPr>
              <a:t> state</a:t>
            </a:r>
            <a:r>
              <a:rPr lang="en-US" sz="2000" b="1" dirty="0" smtClean="0">
                <a:solidFill>
                  <a:schemeClr val="tx1">
                    <a:lumMod val="95000"/>
                    <a:lumOff val="5000"/>
                  </a:schemeClr>
                </a:solidFill>
                <a:latin typeface="Comic Sans MS" pitchFamily="66" charset="0"/>
              </a:rPr>
              <a:t> </a:t>
            </a:r>
            <a:r>
              <a:rPr lang="en-US" sz="2000" dirty="0" smtClean="0">
                <a:solidFill>
                  <a:schemeClr val="tx1">
                    <a:lumMod val="95000"/>
                    <a:lumOff val="5000"/>
                  </a:schemeClr>
                </a:solidFill>
                <a:latin typeface="Comic Sans MS" pitchFamily="66" charset="0"/>
              </a:rPr>
              <a:t>for up to several hours</a:t>
            </a:r>
            <a:r>
              <a:rPr lang="en-US" sz="2400" dirty="0" smtClean="0">
                <a:solidFill>
                  <a:schemeClr val="tx1">
                    <a:lumMod val="95000"/>
                    <a:lumOff val="5000"/>
                  </a:schemeClr>
                </a:solidFill>
                <a:latin typeface="Comic Sans MS" pitchFamily="66" charset="0"/>
              </a:rPr>
              <a:t>.</a:t>
            </a:r>
          </a:p>
        </p:txBody>
      </p:sp>
      <p:pic>
        <p:nvPicPr>
          <p:cNvPr id="5" name="Content Placeholder 4" descr="seizure disorders">
            <a:hlinkClick r:id="rId2"/>
          </p:cNvPr>
          <p:cNvPicPr>
            <a:picLocks noGrp="1" noChangeAspect="1" noChangeArrowheads="1"/>
          </p:cNvPicPr>
          <p:nvPr>
            <p:ph sz="half" idx="2"/>
          </p:nvPr>
        </p:nvPicPr>
        <p:blipFill>
          <a:blip r:embed="rId3" cstate="print"/>
          <a:srcRect/>
          <a:stretch>
            <a:fillRect/>
          </a:stretch>
        </p:blipFill>
        <p:spPr>
          <a:xfrm>
            <a:off x="4932040" y="2780928"/>
            <a:ext cx="3768787" cy="3024336"/>
          </a:xfrm>
          <a:noFill/>
        </p:spPr>
      </p:pic>
      <p:pic>
        <p:nvPicPr>
          <p:cNvPr id="7" name="Picture 2" descr="D:\EEG Summaries 22.12.2013\Epilepsy General\Fullscreen capture 2252010 101543 AM-1.jpg"/>
          <p:cNvPicPr>
            <a:picLocks noChangeAspect="1" noChangeArrowheads="1"/>
          </p:cNvPicPr>
          <p:nvPr/>
        </p:nvPicPr>
        <p:blipFill>
          <a:blip r:embed="rId4" cstate="print"/>
          <a:srcRect/>
          <a:stretch>
            <a:fillRect/>
          </a:stretch>
        </p:blipFill>
        <p:spPr bwMode="auto">
          <a:xfrm>
            <a:off x="4914592" y="0"/>
            <a:ext cx="4229408" cy="2564904"/>
          </a:xfrm>
          <a:prstGeom prst="rect">
            <a:avLst/>
          </a:prstGeom>
          <a:noFill/>
        </p:spPr>
      </p:pic>
    </p:spTree>
  </p:cSld>
  <p:clrMapOvr>
    <a:masterClrMapping/>
  </p:clrMapOvr>
  <p:transition/>
</p:sld>
</file>

<file path=ppt/theme/theme1.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732</TotalTime>
  <Words>1149</Words>
  <Application>Microsoft Office PowerPoint</Application>
  <PresentationFormat>On-screen Show (4:3)</PresentationFormat>
  <Paragraphs>74</Paragraphs>
  <Slides>14</Slides>
  <Notes>1</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2_Office Theme</vt:lpstr>
      <vt:lpstr>Pathophysiology of Epilepsy  </vt:lpstr>
      <vt:lpstr>Definition of seizure and Epilepsy </vt:lpstr>
      <vt:lpstr>Slide 3</vt:lpstr>
      <vt:lpstr>Slide 4</vt:lpstr>
      <vt:lpstr>Slide 5</vt:lpstr>
      <vt:lpstr>Seizure Classification &amp; Clinical Manifestations </vt:lpstr>
      <vt:lpstr>Slide 7</vt:lpstr>
      <vt:lpstr>Slide 8</vt:lpstr>
      <vt:lpstr>Slide 9</vt:lpstr>
      <vt:lpstr>Slide 10</vt:lpstr>
      <vt:lpstr>Slide 11</vt:lpstr>
      <vt:lpstr>Pathophysiology of Epilepsy  ( at molecular level)</vt:lpstr>
      <vt:lpstr>Slide 13</vt:lpstr>
      <vt:lpstr>Slide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PP Template 2</dc:title>
  <dc:creator>USER</dc:creator>
  <cp:lastModifiedBy>Dr Taha</cp:lastModifiedBy>
  <cp:revision>52</cp:revision>
  <cp:lastPrinted>1601-01-01T00:00:00Z</cp:lastPrinted>
  <dcterms:created xsi:type="dcterms:W3CDTF">2012-01-19T08:34:52Z</dcterms:created>
  <dcterms:modified xsi:type="dcterms:W3CDTF">2015-10-14T04:54:36Z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3</vt:i4>
  </property>
</Properties>
</file>