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60" r:id="rId2"/>
    <p:sldId id="775" r:id="rId3"/>
    <p:sldId id="557" r:id="rId4"/>
    <p:sldId id="776" r:id="rId5"/>
    <p:sldId id="812" r:id="rId6"/>
    <p:sldId id="778" r:id="rId7"/>
    <p:sldId id="813" r:id="rId8"/>
    <p:sldId id="783" r:id="rId9"/>
    <p:sldId id="820" r:id="rId10"/>
    <p:sldId id="821" r:id="rId11"/>
    <p:sldId id="822" r:id="rId12"/>
    <p:sldId id="808" r:id="rId13"/>
    <p:sldId id="814" r:id="rId14"/>
    <p:sldId id="816" r:id="rId15"/>
    <p:sldId id="697" r:id="rId16"/>
    <p:sldId id="739" r:id="rId17"/>
    <p:sldId id="805" r:id="rId18"/>
    <p:sldId id="823" r:id="rId19"/>
    <p:sldId id="824" r:id="rId20"/>
    <p:sldId id="792" r:id="rId21"/>
    <p:sldId id="759" r:id="rId22"/>
    <p:sldId id="786" r:id="rId23"/>
    <p:sldId id="796" r:id="rId24"/>
    <p:sldId id="761" r:id="rId25"/>
    <p:sldId id="797" r:id="rId26"/>
    <p:sldId id="798" r:id="rId27"/>
    <p:sldId id="819" r:id="rId28"/>
    <p:sldId id="799" r:id="rId29"/>
    <p:sldId id="800" r:id="rId30"/>
    <p:sldId id="801" r:id="rId31"/>
    <p:sldId id="818" r:id="rId32"/>
    <p:sldId id="77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u Dharr" initials="A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310FC"/>
    <a:srgbClr val="F303A3"/>
    <a:srgbClr val="FFFF00"/>
    <a:srgbClr val="2A0399"/>
    <a:srgbClr val="14E0FC"/>
    <a:srgbClr val="F5F6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04" autoAdjust="0"/>
  </p:normalViewPr>
  <p:slideViewPr>
    <p:cSldViewPr>
      <p:cViewPr varScale="1">
        <p:scale>
          <a:sx n="105" d="100"/>
          <a:sy n="105" d="100"/>
        </p:scale>
        <p:origin x="179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8384F0-0275-4B0C-B64D-E711C7209ED3}" type="datetimeFigureOut">
              <a:rPr lang="en-GB" smtClean="0"/>
              <a:pPr/>
              <a:t>26/08/2015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782144-5EC9-485C-B33B-178D06BFDE65}" type="slidenum">
              <a:rPr lang="en-GB" smtClean="0"/>
              <a:pPr/>
              <a:t>‹#›</a:t>
            </a:fld>
            <a:endParaRPr lang="en-GB"/>
          </a:p>
        </p:txBody>
      </p:sp>
    </p:spTree>
    <p:extLst>
      <p:ext uri="{BB962C8B-B14F-4D97-AF65-F5344CB8AC3E}">
        <p14:creationId xmlns:p14="http://schemas.microsoft.com/office/powerpoint/2010/main" val="1999659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C68FF63-DBC1-4E43-9728-977686DCCC56}" type="slidenum">
              <a:rPr lang="en-GB" smtClean="0"/>
              <a:pPr/>
              <a:t>1</a:t>
            </a:fld>
            <a:endParaRPr lang="en-GB"/>
          </a:p>
        </p:txBody>
      </p:sp>
    </p:spTree>
    <p:extLst>
      <p:ext uri="{BB962C8B-B14F-4D97-AF65-F5344CB8AC3E}">
        <p14:creationId xmlns:p14="http://schemas.microsoft.com/office/powerpoint/2010/main" val="1980537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473B8AE-9A24-4E2F-8030-1E2F6348C21C}" type="slidenum">
              <a:rPr lang="en-US" altLang="ar-SA" smtClean="0">
                <a:ea typeface="MS PGothic" panose="020B0600070205080204" pitchFamily="34" charset="-128"/>
              </a:rPr>
              <a:pPr/>
              <a:t>13</a:t>
            </a:fld>
            <a:endParaRPr lang="en-US" altLang="ar-SA" smtClean="0">
              <a:ea typeface="MS PGothic" panose="020B0600070205080204" pitchFamily="34" charset="-128"/>
            </a:endParaRPr>
          </a:p>
        </p:txBody>
      </p:sp>
      <p:sp>
        <p:nvSpPr>
          <p:cNvPr id="22531"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22532" name="Rectangle 3"/>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endParaRPr lang="el-GR" altLang="ar-SA" smtClean="0">
              <a:solidFill>
                <a:srgbClr val="000000"/>
              </a:solidFill>
            </a:endParaRPr>
          </a:p>
        </p:txBody>
      </p:sp>
    </p:spTree>
    <p:extLst>
      <p:ext uri="{BB962C8B-B14F-4D97-AF65-F5344CB8AC3E}">
        <p14:creationId xmlns:p14="http://schemas.microsoft.com/office/powerpoint/2010/main" val="1758534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
        <p:nvSpPr>
          <p:cNvPr id="28676" name="Slide Number Placeholder 3"/>
          <p:cNvSpPr>
            <a:spLocks noGrp="1"/>
          </p:cNvSpPr>
          <p:nvPr>
            <p:ph type="sldNum" sz="quarter" idx="5"/>
          </p:nvPr>
        </p:nvSpPr>
        <p:spPr>
          <a:noFill/>
        </p:spPr>
        <p:txBody>
          <a:bodyPr/>
          <a:lstStyle/>
          <a:p>
            <a:fld id="{37AC6B87-66C8-46FC-9A70-4200E931017A}" type="slidenum">
              <a:rPr lang="en-GB" smtClean="0">
                <a:latin typeface="Arial" pitchFamily="34" charset="0"/>
                <a:cs typeface="Arial" pitchFamily="34" charset="0"/>
              </a:rPr>
              <a:pPr/>
              <a:t>14</a:t>
            </a:fld>
            <a:endParaRPr lang="en-GB" smtClean="0">
              <a:latin typeface="Arial" pitchFamily="34" charset="0"/>
              <a:cs typeface="Arial" pitchFamily="34" charset="0"/>
            </a:endParaRPr>
          </a:p>
        </p:txBody>
      </p:sp>
    </p:spTree>
    <p:extLst>
      <p:ext uri="{BB962C8B-B14F-4D97-AF65-F5344CB8AC3E}">
        <p14:creationId xmlns:p14="http://schemas.microsoft.com/office/powerpoint/2010/main" val="3859824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CFADE86-CADB-47AF-BC38-A17B5E3FCEA7}" type="slidenum">
              <a:rPr lang="en-GB" smtClean="0"/>
              <a:pPr/>
              <a:t>15</a:t>
            </a:fld>
            <a:endParaRPr lang="en-GB"/>
          </a:p>
        </p:txBody>
      </p:sp>
    </p:spTree>
    <p:extLst>
      <p:ext uri="{BB962C8B-B14F-4D97-AF65-F5344CB8AC3E}">
        <p14:creationId xmlns:p14="http://schemas.microsoft.com/office/powerpoint/2010/main" val="563794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smtClean="0"/>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856E9D-49B5-436B-BB86-EDFBACA00A34}" type="slidenum">
              <a:rPr lang="en-GB" altLang="ar-SA" smtClean="0"/>
              <a:pPr/>
              <a:t>17</a:t>
            </a:fld>
            <a:endParaRPr lang="en-GB" altLang="ar-SA" smtClean="0"/>
          </a:p>
        </p:txBody>
      </p:sp>
    </p:spTree>
    <p:extLst>
      <p:ext uri="{BB962C8B-B14F-4D97-AF65-F5344CB8AC3E}">
        <p14:creationId xmlns:p14="http://schemas.microsoft.com/office/powerpoint/2010/main" val="2490017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lvl="1" eaLnBrk="1" hangingPunct="1">
              <a:lnSpc>
                <a:spcPct val="90000"/>
              </a:lnSpc>
            </a:pPr>
            <a:endParaRPr lang="en-US" dirty="0" smtClean="0">
              <a:latin typeface="Arial" pitchFamily="34" charset="0"/>
              <a:cs typeface="Arial" pitchFamily="34" charset="0"/>
            </a:endParaRPr>
          </a:p>
        </p:txBody>
      </p:sp>
      <p:sp>
        <p:nvSpPr>
          <p:cNvPr id="32772" name="Slide Number Placeholder 3"/>
          <p:cNvSpPr>
            <a:spLocks noGrp="1"/>
          </p:cNvSpPr>
          <p:nvPr>
            <p:ph type="sldNum" sz="quarter" idx="5"/>
          </p:nvPr>
        </p:nvSpPr>
        <p:spPr>
          <a:xfrm>
            <a:off x="6096000" y="187325"/>
            <a:ext cx="369888" cy="273050"/>
          </a:xfrm>
          <a:noFill/>
        </p:spPr>
        <p:txBody>
          <a:bodyPr/>
          <a:lstStyle/>
          <a:p>
            <a:fld id="{610E67E1-78AC-4FE3-88DB-5B4C23A1E6EF}" type="slidenum">
              <a:rPr lang="en-GB" smtClean="0">
                <a:latin typeface="Arial" pitchFamily="34" charset="0"/>
                <a:cs typeface="Arial" pitchFamily="34" charset="0"/>
              </a:rPr>
              <a:pPr/>
              <a:t>18</a:t>
            </a:fld>
            <a:endParaRPr lang="en-GB" smtClean="0">
              <a:latin typeface="Arial" pitchFamily="34" charset="0"/>
              <a:cs typeface="Arial" pitchFamily="34" charset="0"/>
            </a:endParaRPr>
          </a:p>
        </p:txBody>
      </p:sp>
    </p:spTree>
    <p:extLst>
      <p:ext uri="{BB962C8B-B14F-4D97-AF65-F5344CB8AC3E}">
        <p14:creationId xmlns:p14="http://schemas.microsoft.com/office/powerpoint/2010/main" val="943261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It is a reflex that occurs when an AP in one branch of </a:t>
            </a:r>
            <a:r>
              <a:rPr lang="en-US" sz="1200" kern="1200" dirty="0" err="1" smtClean="0">
                <a:solidFill>
                  <a:schemeClr val="tx1"/>
                </a:solidFill>
                <a:latin typeface="+mn-lt"/>
                <a:ea typeface="+mn-ea"/>
                <a:cs typeface="+mn-cs"/>
              </a:rPr>
              <a:t>nociceptor</a:t>
            </a:r>
            <a:r>
              <a:rPr lang="en-US" sz="1200" kern="1200" dirty="0" smtClean="0">
                <a:solidFill>
                  <a:schemeClr val="tx1"/>
                </a:solidFill>
                <a:latin typeface="+mn-lt"/>
                <a:ea typeface="+mn-ea"/>
                <a:cs typeface="+mn-cs"/>
              </a:rPr>
              <a:t> conducts centrally through the main axon, but in addition it spreads </a:t>
            </a:r>
            <a:r>
              <a:rPr lang="en-US" sz="1200" kern="1200" dirty="0" err="1" smtClean="0">
                <a:solidFill>
                  <a:schemeClr val="tx1"/>
                </a:solidFill>
                <a:latin typeface="+mn-lt"/>
                <a:ea typeface="+mn-ea"/>
                <a:cs typeface="+mn-cs"/>
              </a:rPr>
              <a:t>antidromically</a:t>
            </a:r>
            <a:r>
              <a:rPr lang="en-US" sz="1200" kern="1200" dirty="0" smtClean="0">
                <a:solidFill>
                  <a:schemeClr val="tx1"/>
                </a:solidFill>
                <a:latin typeface="+mn-lt"/>
                <a:ea typeface="+mn-ea"/>
                <a:cs typeface="+mn-cs"/>
              </a:rPr>
              <a:t> into other branches of the axon in the skin leading to SP and CGRP (</a:t>
            </a:r>
            <a:r>
              <a:rPr lang="en-US" sz="1200" kern="1200" dirty="0" err="1" smtClean="0">
                <a:solidFill>
                  <a:schemeClr val="tx1"/>
                </a:solidFill>
                <a:latin typeface="+mn-lt"/>
                <a:ea typeface="+mn-ea"/>
                <a:cs typeface="+mn-cs"/>
              </a:rPr>
              <a:t>Calcitonin</a:t>
            </a:r>
            <a:r>
              <a:rPr lang="en-US" sz="1200" kern="1200" dirty="0" smtClean="0">
                <a:solidFill>
                  <a:schemeClr val="tx1"/>
                </a:solidFill>
                <a:latin typeface="+mn-lt"/>
                <a:ea typeface="+mn-ea"/>
                <a:cs typeface="+mn-cs"/>
              </a:rPr>
              <a:t> gene related peptide)  release from the peripheral branches of the </a:t>
            </a:r>
            <a:r>
              <a:rPr lang="en-US" sz="1200" kern="1200" dirty="0" err="1" smtClean="0">
                <a:solidFill>
                  <a:schemeClr val="tx1"/>
                </a:solidFill>
                <a:latin typeface="+mn-lt"/>
                <a:ea typeface="+mn-ea"/>
                <a:cs typeface="+mn-cs"/>
              </a:rPr>
              <a:t>nociceptor</a:t>
            </a:r>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released SP has several effects including:-</a:t>
            </a:r>
            <a:r>
              <a:rPr lang="en-US" sz="1200" kern="1200" dirty="0" err="1" smtClean="0">
                <a:solidFill>
                  <a:schemeClr val="tx1"/>
                </a:solidFill>
                <a:latin typeface="+mn-lt"/>
                <a:ea typeface="+mn-ea"/>
                <a:cs typeface="+mn-cs"/>
              </a:rPr>
              <a:t>Vasodilation</a:t>
            </a:r>
            <a:r>
              <a:rPr lang="en-US" sz="1200" kern="1200" dirty="0" smtClean="0">
                <a:solidFill>
                  <a:schemeClr val="tx1"/>
                </a:solidFill>
                <a:latin typeface="+mn-lt"/>
                <a:ea typeface="+mn-ea"/>
                <a:cs typeface="+mn-cs"/>
              </a:rPr>
              <a:t>: resulting in reddening (</a:t>
            </a:r>
            <a:r>
              <a:rPr lang="en-US" sz="1200" kern="1200" dirty="0" err="1" smtClean="0">
                <a:solidFill>
                  <a:schemeClr val="tx1"/>
                </a:solidFill>
                <a:latin typeface="+mn-lt"/>
                <a:ea typeface="+mn-ea"/>
                <a:cs typeface="+mn-cs"/>
              </a:rPr>
              <a:t>erythema</a:t>
            </a:r>
            <a:r>
              <a:rPr lang="en-US" sz="1200" kern="1200" dirty="0" smtClean="0">
                <a:solidFill>
                  <a:schemeClr val="tx1"/>
                </a:solidFill>
                <a:latin typeface="+mn-lt"/>
                <a:ea typeface="+mn-ea"/>
                <a:cs typeface="+mn-cs"/>
              </a:rPr>
              <a:t>) and warming of the skin.</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plasma </a:t>
            </a:r>
            <a:r>
              <a:rPr lang="en-US" sz="1200" kern="1200" dirty="0" err="1" smtClean="0">
                <a:solidFill>
                  <a:schemeClr val="tx1"/>
                </a:solidFill>
                <a:latin typeface="+mn-lt"/>
                <a:ea typeface="+mn-ea"/>
                <a:cs typeface="+mn-cs"/>
              </a:rPr>
              <a:t>extravasation</a:t>
            </a:r>
            <a:r>
              <a:rPr lang="en-US" sz="1200" kern="1200" dirty="0" smtClean="0">
                <a:solidFill>
                  <a:schemeClr val="tx1"/>
                </a:solidFill>
                <a:latin typeface="+mn-lt"/>
                <a:ea typeface="+mn-ea"/>
                <a:cs typeface="+mn-cs"/>
              </a:rPr>
              <a:t> which is flow of water and electrolytes out of the capillaries into the extracellular space.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Many </a:t>
            </a:r>
            <a:r>
              <a:rPr lang="en-US" sz="1200" kern="1200" dirty="0" err="1" smtClean="0">
                <a:solidFill>
                  <a:schemeClr val="tx1"/>
                </a:solidFill>
                <a:latin typeface="+mn-lt"/>
                <a:ea typeface="+mn-ea"/>
                <a:cs typeface="+mn-cs"/>
              </a:rPr>
              <a:t>nociceptors</a:t>
            </a:r>
            <a:r>
              <a:rPr lang="en-US" sz="1200" kern="1200" dirty="0" smtClean="0">
                <a:solidFill>
                  <a:schemeClr val="tx1"/>
                </a:solidFill>
                <a:latin typeface="+mn-lt"/>
                <a:ea typeface="+mn-ea"/>
                <a:cs typeface="+mn-cs"/>
              </a:rPr>
              <a:t> thus have efferent as well as afferent actions</a:t>
            </a:r>
            <a:endParaRPr lang="en-GB" sz="1200" kern="1200" dirty="0" smtClean="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r>
              <a:rPr lang="en-US" smtClean="0"/>
              <a:t>Dr L.Djouhri</a:t>
            </a:r>
            <a:endParaRPr lang="en-US"/>
          </a:p>
        </p:txBody>
      </p:sp>
      <p:sp>
        <p:nvSpPr>
          <p:cNvPr id="5" name="Date Placeholder 4"/>
          <p:cNvSpPr>
            <a:spLocks noGrp="1"/>
          </p:cNvSpPr>
          <p:nvPr>
            <p:ph type="dt" idx="11"/>
          </p:nvPr>
        </p:nvSpPr>
        <p:spPr/>
        <p:txBody>
          <a:bodyPr/>
          <a:lstStyle/>
          <a:p>
            <a:fld id="{3A0AD774-0872-4B91-BD2B-FE4E481D0E83}" type="datetime8">
              <a:rPr lang="en-US" smtClean="0"/>
              <a:pPr/>
              <a:t>8/26/2015 11:47 AM</a:t>
            </a:fld>
            <a:endParaRPr lang="en-US"/>
          </a:p>
        </p:txBody>
      </p:sp>
      <p:sp>
        <p:nvSpPr>
          <p:cNvPr id="6" name="Slide Number Placeholder 5"/>
          <p:cNvSpPr>
            <a:spLocks noGrp="1"/>
          </p:cNvSpPr>
          <p:nvPr>
            <p:ph type="sldNum" sz="quarter" idx="12"/>
          </p:nvPr>
        </p:nvSpPr>
        <p:spPr/>
        <p:txBody>
          <a:bodyPr/>
          <a:lstStyle/>
          <a:p>
            <a:fld id="{0BD6541C-D532-486B-9F9B-606AA50E16B5}" type="slidenum">
              <a:rPr lang="en-US" smtClean="0"/>
              <a:pPr/>
              <a:t>19</a:t>
            </a:fld>
            <a:endParaRPr lang="en-US"/>
          </a:p>
        </p:txBody>
      </p:sp>
    </p:spTree>
    <p:extLst>
      <p:ext uri="{BB962C8B-B14F-4D97-AF65-F5344CB8AC3E}">
        <p14:creationId xmlns:p14="http://schemas.microsoft.com/office/powerpoint/2010/main" val="2948163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On entering the spinal cord from the dorsal spinal roots the pain </a:t>
            </a:r>
            <a:r>
              <a:rPr lang="en-GB" dirty="0" err="1" smtClean="0"/>
              <a:t>fibers</a:t>
            </a:r>
            <a:r>
              <a:rPr lang="en-GB" dirty="0" smtClean="0"/>
              <a:t> terminate on relay neurons in the dorsal horn. </a:t>
            </a:r>
            <a:endParaRPr lang="en-GB" dirty="0"/>
          </a:p>
        </p:txBody>
      </p:sp>
      <p:sp>
        <p:nvSpPr>
          <p:cNvPr id="4" name="Slide Number Placeholder 3"/>
          <p:cNvSpPr>
            <a:spLocks noGrp="1"/>
          </p:cNvSpPr>
          <p:nvPr>
            <p:ph type="sldNum" sz="quarter" idx="10"/>
          </p:nvPr>
        </p:nvSpPr>
        <p:spPr/>
        <p:txBody>
          <a:bodyPr/>
          <a:lstStyle/>
          <a:p>
            <a:pPr>
              <a:defRPr/>
            </a:pPr>
            <a:fld id="{8169F9CF-E966-46B4-ACB0-A9D803E46B1E}" type="slidenum">
              <a:rPr lang="en-GB" smtClean="0"/>
              <a:pPr>
                <a:defRPr/>
              </a:pPr>
              <a:t>20</a:t>
            </a:fld>
            <a:endParaRPr lang="en-GB" dirty="0"/>
          </a:p>
        </p:txBody>
      </p:sp>
    </p:spTree>
    <p:extLst>
      <p:ext uri="{BB962C8B-B14F-4D97-AF65-F5344CB8AC3E}">
        <p14:creationId xmlns:p14="http://schemas.microsoft.com/office/powerpoint/2010/main" val="3722269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the spinal cord there are two systems for processing the pain signals on their way to the brain. </a:t>
            </a:r>
          </a:p>
          <a:p>
            <a:r>
              <a:rPr lang="en-GB" dirty="0" smtClean="0"/>
              <a:t>On entering the spinal</a:t>
            </a:r>
            <a:r>
              <a:rPr lang="en-GB" baseline="0" dirty="0" smtClean="0"/>
              <a:t> cord, the pain signals take 2 pathways: </a:t>
            </a:r>
            <a:endParaRPr lang="en-GB" dirty="0"/>
          </a:p>
        </p:txBody>
      </p:sp>
      <p:sp>
        <p:nvSpPr>
          <p:cNvPr id="4" name="Slide Number Placeholder 3"/>
          <p:cNvSpPr>
            <a:spLocks noGrp="1"/>
          </p:cNvSpPr>
          <p:nvPr>
            <p:ph type="sldNum" sz="quarter" idx="10"/>
          </p:nvPr>
        </p:nvSpPr>
        <p:spPr/>
        <p:txBody>
          <a:bodyPr/>
          <a:lstStyle/>
          <a:p>
            <a:fld id="{C5782144-5EC9-485C-B33B-178D06BFDE65}" type="slidenum">
              <a:rPr lang="en-GB" smtClean="0"/>
              <a:pPr/>
              <a:t>21</a:t>
            </a:fld>
            <a:endParaRPr lang="en-GB"/>
          </a:p>
        </p:txBody>
      </p:sp>
    </p:spTree>
    <p:extLst>
      <p:ext uri="{BB962C8B-B14F-4D97-AF65-F5344CB8AC3E}">
        <p14:creationId xmlns:p14="http://schemas.microsoft.com/office/powerpoint/2010/main" val="2723900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82144-5EC9-485C-B33B-178D06BFDE65}" type="slidenum">
              <a:rPr lang="en-GB" smtClean="0"/>
              <a:pPr/>
              <a:t>22</a:t>
            </a:fld>
            <a:endParaRPr lang="en-GB"/>
          </a:p>
        </p:txBody>
      </p:sp>
    </p:spTree>
    <p:extLst>
      <p:ext uri="{BB962C8B-B14F-4D97-AF65-F5344CB8AC3E}">
        <p14:creationId xmlns:p14="http://schemas.microsoft.com/office/powerpoint/2010/main" val="2093086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2A9BFEB-7FEB-4019-AD31-C8A4CD5425BE}" type="slidenum">
              <a:rPr lang="en-GB" smtClean="0"/>
              <a:pPr>
                <a:defRPr/>
              </a:pPr>
              <a:t>24</a:t>
            </a:fld>
            <a:endParaRPr lang="en-GB"/>
          </a:p>
        </p:txBody>
      </p:sp>
    </p:spTree>
    <p:extLst>
      <p:ext uri="{BB962C8B-B14F-4D97-AF65-F5344CB8AC3E}">
        <p14:creationId xmlns:p14="http://schemas.microsoft.com/office/powerpoint/2010/main" val="170194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65F314-B7C7-4D92-80F6-253DBB88C617}" type="slidenum">
              <a:rPr lang="en-US" altLang="ar-SA"/>
              <a:pPr eaLnBrk="1" hangingPunct="1"/>
              <a:t>2</a:t>
            </a:fld>
            <a:endParaRPr lang="en-US" altLang="ar-SA"/>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SA" dirty="0" smtClean="0"/>
          </a:p>
        </p:txBody>
      </p:sp>
    </p:spTree>
    <p:extLst>
      <p:ext uri="{BB962C8B-B14F-4D97-AF65-F5344CB8AC3E}">
        <p14:creationId xmlns:p14="http://schemas.microsoft.com/office/powerpoint/2010/main" val="842732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06C1D24-B9C7-4AA6-ACC6-2E25B26476ED}" type="slidenum">
              <a:rPr lang="en-GB" smtClean="0"/>
              <a:pPr/>
              <a:t>25</a:t>
            </a:fld>
            <a:endParaRPr lang="en-GB"/>
          </a:p>
        </p:txBody>
      </p:sp>
    </p:spTree>
    <p:extLst>
      <p:ext uri="{BB962C8B-B14F-4D97-AF65-F5344CB8AC3E}">
        <p14:creationId xmlns:p14="http://schemas.microsoft.com/office/powerpoint/2010/main" val="690911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06C1D24-B9C7-4AA6-ACC6-2E25B26476ED}" type="slidenum">
              <a:rPr lang="en-GB" smtClean="0"/>
              <a:pPr/>
              <a:t>26</a:t>
            </a:fld>
            <a:endParaRPr lang="en-GB"/>
          </a:p>
        </p:txBody>
      </p:sp>
    </p:spTree>
    <p:extLst>
      <p:ext uri="{BB962C8B-B14F-4D97-AF65-F5344CB8AC3E}">
        <p14:creationId xmlns:p14="http://schemas.microsoft.com/office/powerpoint/2010/main" val="1225553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 </a:t>
            </a:r>
            <a:endParaRPr lang="en-GB" sz="1050" kern="1200" dirty="0" smtClean="0">
              <a:solidFill>
                <a:schemeClr val="tx1"/>
              </a:solidFill>
              <a:latin typeface="+mn-lt"/>
              <a:ea typeface="+mn-ea"/>
              <a:cs typeface="+mn-cs"/>
            </a:endParaRPr>
          </a:p>
          <a:p>
            <a:endParaRPr lang="en-GB" dirty="0"/>
          </a:p>
        </p:txBody>
      </p:sp>
      <p:sp>
        <p:nvSpPr>
          <p:cNvPr id="4" name="Header Placeholder 3"/>
          <p:cNvSpPr>
            <a:spLocks noGrp="1"/>
          </p:cNvSpPr>
          <p:nvPr>
            <p:ph type="hdr" sz="quarter" idx="10"/>
          </p:nvPr>
        </p:nvSpPr>
        <p:spPr/>
        <p:txBody>
          <a:bodyPr/>
          <a:lstStyle/>
          <a:p>
            <a:r>
              <a:rPr lang="en-US" smtClean="0"/>
              <a:t>Dr L.Djouhri</a:t>
            </a:r>
            <a:endParaRPr lang="en-US"/>
          </a:p>
        </p:txBody>
      </p:sp>
      <p:sp>
        <p:nvSpPr>
          <p:cNvPr id="5" name="Date Placeholder 4"/>
          <p:cNvSpPr>
            <a:spLocks noGrp="1"/>
          </p:cNvSpPr>
          <p:nvPr>
            <p:ph type="dt" idx="11"/>
          </p:nvPr>
        </p:nvSpPr>
        <p:spPr/>
        <p:txBody>
          <a:bodyPr/>
          <a:lstStyle/>
          <a:p>
            <a:fld id="{0E3F6BC9-3AAE-40AD-AF79-B980A4B77B41}" type="datetime8">
              <a:rPr lang="en-US" smtClean="0"/>
              <a:pPr/>
              <a:t>8/26/2015 11:47 AM</a:t>
            </a:fld>
            <a:endParaRPr lang="en-US"/>
          </a:p>
        </p:txBody>
      </p:sp>
      <p:sp>
        <p:nvSpPr>
          <p:cNvPr id="6" name="Slide Number Placeholder 5"/>
          <p:cNvSpPr>
            <a:spLocks noGrp="1"/>
          </p:cNvSpPr>
          <p:nvPr>
            <p:ph type="sldNum" sz="quarter" idx="12"/>
          </p:nvPr>
        </p:nvSpPr>
        <p:spPr/>
        <p:txBody>
          <a:bodyPr/>
          <a:lstStyle/>
          <a:p>
            <a:fld id="{9B71A029-6802-40A6-B7EA-DBAB0D2BB2D9}" type="slidenum">
              <a:rPr lang="en-US" smtClean="0"/>
              <a:pPr/>
              <a:t>27</a:t>
            </a:fld>
            <a:endParaRPr lang="en-US"/>
          </a:p>
        </p:txBody>
      </p:sp>
    </p:spTree>
    <p:extLst>
      <p:ext uri="{BB962C8B-B14F-4D97-AF65-F5344CB8AC3E}">
        <p14:creationId xmlns:p14="http://schemas.microsoft.com/office/powerpoint/2010/main" val="3955277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06C1D24-B9C7-4AA6-ACC6-2E25B26476ED}" type="slidenum">
              <a:rPr lang="en-GB" smtClean="0"/>
              <a:pPr/>
              <a:t>28</a:t>
            </a:fld>
            <a:endParaRPr lang="en-GB"/>
          </a:p>
        </p:txBody>
      </p:sp>
    </p:spTree>
    <p:extLst>
      <p:ext uri="{BB962C8B-B14F-4D97-AF65-F5344CB8AC3E}">
        <p14:creationId xmlns:p14="http://schemas.microsoft.com/office/powerpoint/2010/main" val="3148522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200" b="1" kern="1200" dirty="0" smtClean="0">
                <a:solidFill>
                  <a:schemeClr val="tx1"/>
                </a:solidFill>
                <a:latin typeface="+mn-lt"/>
                <a:ea typeface="+mn-ea"/>
                <a:cs typeface="+mn-cs"/>
              </a:rPr>
              <a:t>This can be explained by a theory known as the gate control theory proposed by </a:t>
            </a:r>
            <a:r>
              <a:rPr lang="en-GB" sz="1200" b="1" kern="1200" dirty="0" err="1" smtClean="0">
                <a:solidFill>
                  <a:schemeClr val="tx1"/>
                </a:solidFill>
                <a:latin typeface="+mn-lt"/>
                <a:ea typeface="+mn-ea"/>
                <a:cs typeface="+mn-cs"/>
              </a:rPr>
              <a:t>Melzak</a:t>
            </a:r>
            <a:r>
              <a:rPr lang="en-GB" sz="1200" b="1" kern="1200" dirty="0" smtClean="0">
                <a:solidFill>
                  <a:schemeClr val="tx1"/>
                </a:solidFill>
                <a:latin typeface="+mn-lt"/>
                <a:ea typeface="+mn-ea"/>
                <a:cs typeface="+mn-cs"/>
              </a:rPr>
              <a:t> and Wall in 1965.  </a:t>
            </a:r>
            <a:endParaRPr lang="en-GB" sz="120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According to this theory, r</a:t>
            </a:r>
            <a:r>
              <a:rPr lang="en-US" sz="1200" b="1" kern="1200" dirty="0" err="1" smtClean="0">
                <a:solidFill>
                  <a:schemeClr val="tx1"/>
                </a:solidFill>
                <a:latin typeface="+mn-lt"/>
                <a:ea typeface="+mn-ea"/>
                <a:cs typeface="+mn-cs"/>
              </a:rPr>
              <a:t>ubbing</a:t>
            </a:r>
            <a:r>
              <a:rPr lang="en-US" sz="1200" b="1" kern="1200" dirty="0" smtClean="0">
                <a:solidFill>
                  <a:schemeClr val="tx1"/>
                </a:solidFill>
                <a:latin typeface="+mn-lt"/>
                <a:ea typeface="+mn-ea"/>
                <a:cs typeface="+mn-cs"/>
              </a:rPr>
              <a:t> a bumped skin reduces pain by activating touch-sensitive </a:t>
            </a:r>
            <a:r>
              <a:rPr lang="en-US" sz="1200" b="1" kern="1200" dirty="0" err="1" smtClean="0">
                <a:solidFill>
                  <a:schemeClr val="tx1"/>
                </a:solidFill>
                <a:latin typeface="+mn-lt"/>
                <a:ea typeface="+mn-ea"/>
                <a:cs typeface="+mn-cs"/>
              </a:rPr>
              <a:t>Ab</a:t>
            </a:r>
            <a:r>
              <a:rPr lang="en-US" sz="1200" b="1" kern="1200" dirty="0" smtClean="0">
                <a:solidFill>
                  <a:schemeClr val="tx1"/>
                </a:solidFill>
                <a:latin typeface="+mn-lt"/>
                <a:ea typeface="+mn-ea"/>
                <a:cs typeface="+mn-cs"/>
              </a:rPr>
              <a:t> fiber neurons which via activating an inhibitory interneuron can suppress the projection neuron that transmit pain signal to the brain.</a:t>
            </a:r>
          </a:p>
          <a:p>
            <a:pPr lvl="0"/>
            <a:endParaRPr lang="en-US" sz="1200" b="1"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Dorsal horn considered the gate through which pain impulses reach the </a:t>
            </a:r>
            <a:r>
              <a:rPr lang="en-US" dirty="0" err="1" smtClean="0"/>
              <a:t>spinothalamic</a:t>
            </a:r>
            <a:r>
              <a:rPr lang="en-US" dirty="0" smtClean="0"/>
              <a:t>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Inhibition of pain transmission (closure of gate) is possible by collaterals from dorsal column fibers or by descending fibers from pain control circuits in  brain</a:t>
            </a:r>
          </a:p>
          <a:p>
            <a:pPr lvl="0"/>
            <a:endParaRPr lang="en-GB" sz="1200" kern="1200" dirty="0" smtClean="0">
              <a:solidFill>
                <a:schemeClr val="tx1"/>
              </a:solidFill>
              <a:latin typeface="+mn-lt"/>
              <a:ea typeface="+mn-ea"/>
              <a:cs typeface="+mn-cs"/>
            </a:endParaRPr>
          </a:p>
          <a:p>
            <a:endParaRPr lang="en-GB" dirty="0"/>
          </a:p>
        </p:txBody>
      </p:sp>
      <p:sp>
        <p:nvSpPr>
          <p:cNvPr id="4" name="Header Placeholder 3"/>
          <p:cNvSpPr>
            <a:spLocks noGrp="1"/>
          </p:cNvSpPr>
          <p:nvPr>
            <p:ph type="hdr" sz="quarter" idx="10"/>
          </p:nvPr>
        </p:nvSpPr>
        <p:spPr/>
        <p:txBody>
          <a:bodyPr/>
          <a:lstStyle/>
          <a:p>
            <a:r>
              <a:rPr lang="en-US" smtClean="0"/>
              <a:t>Dr L.Djouhri</a:t>
            </a:r>
            <a:endParaRPr lang="en-US"/>
          </a:p>
        </p:txBody>
      </p:sp>
      <p:sp>
        <p:nvSpPr>
          <p:cNvPr id="5" name="Date Placeholder 4"/>
          <p:cNvSpPr>
            <a:spLocks noGrp="1"/>
          </p:cNvSpPr>
          <p:nvPr>
            <p:ph type="dt" idx="11"/>
          </p:nvPr>
        </p:nvSpPr>
        <p:spPr/>
        <p:txBody>
          <a:bodyPr/>
          <a:lstStyle/>
          <a:p>
            <a:fld id="{3A0AD774-0872-4B91-BD2B-FE4E481D0E83}" type="datetime8">
              <a:rPr lang="en-US" smtClean="0"/>
              <a:pPr/>
              <a:t>8/26/2015 11:47 AM</a:t>
            </a:fld>
            <a:endParaRPr lang="en-US"/>
          </a:p>
        </p:txBody>
      </p:sp>
      <p:sp>
        <p:nvSpPr>
          <p:cNvPr id="6" name="Slide Number Placeholder 5"/>
          <p:cNvSpPr>
            <a:spLocks noGrp="1"/>
          </p:cNvSpPr>
          <p:nvPr>
            <p:ph type="sldNum" sz="quarter" idx="12"/>
          </p:nvPr>
        </p:nvSpPr>
        <p:spPr/>
        <p:txBody>
          <a:bodyPr/>
          <a:lstStyle/>
          <a:p>
            <a:fld id="{0BD6541C-D532-486B-9F9B-606AA50E16B5}" type="slidenum">
              <a:rPr lang="en-US" smtClean="0"/>
              <a:pPr/>
              <a:t>29</a:t>
            </a:fld>
            <a:endParaRPr lang="en-US"/>
          </a:p>
        </p:txBody>
      </p:sp>
    </p:spTree>
    <p:extLst>
      <p:ext uri="{BB962C8B-B14F-4D97-AF65-F5344CB8AC3E}">
        <p14:creationId xmlns:p14="http://schemas.microsoft.com/office/powerpoint/2010/main" val="1102882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C5782144-5EC9-485C-B33B-178D06BFDE65}" type="slidenum">
              <a:rPr lang="en-GB" smtClean="0"/>
              <a:pPr/>
              <a:t>30</a:t>
            </a:fld>
            <a:endParaRPr lang="en-GB"/>
          </a:p>
        </p:txBody>
      </p:sp>
    </p:spTree>
    <p:extLst>
      <p:ext uri="{BB962C8B-B14F-4D97-AF65-F5344CB8AC3E}">
        <p14:creationId xmlns:p14="http://schemas.microsoft.com/office/powerpoint/2010/main" val="3150778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C5782144-5EC9-485C-B33B-178D06BFDE65}" type="slidenum">
              <a:rPr lang="en-GB" smtClean="0"/>
              <a:pPr/>
              <a:t>31</a:t>
            </a:fld>
            <a:endParaRPr lang="en-GB"/>
          </a:p>
        </p:txBody>
      </p:sp>
    </p:spTree>
    <p:extLst>
      <p:ext uri="{BB962C8B-B14F-4D97-AF65-F5344CB8AC3E}">
        <p14:creationId xmlns:p14="http://schemas.microsoft.com/office/powerpoint/2010/main" val="1548572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1886627-2FAF-466B-ABCD-15EA2BFC65B0}" type="slidenum">
              <a:rPr lang="en-GB" smtClean="0"/>
              <a:pPr/>
              <a:t>32</a:t>
            </a:fld>
            <a:endParaRPr lang="en-GB"/>
          </a:p>
        </p:txBody>
      </p:sp>
    </p:spTree>
    <p:extLst>
      <p:ext uri="{BB962C8B-B14F-4D97-AF65-F5344CB8AC3E}">
        <p14:creationId xmlns:p14="http://schemas.microsoft.com/office/powerpoint/2010/main" val="1243876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Helvetica" pitchFamily="34" charset="0"/>
                <a:cs typeface="Arial" pitchFamily="34" charset="0"/>
              </a:defRPr>
            </a:lvl1pPr>
            <a:lvl2pPr marL="742950" indent="-285750" eaLnBrk="0" hangingPunct="0">
              <a:defRPr sz="3000">
                <a:solidFill>
                  <a:schemeClr val="tx1"/>
                </a:solidFill>
                <a:latin typeface="Helvetica" pitchFamily="34" charset="0"/>
                <a:cs typeface="Arial" pitchFamily="34" charset="0"/>
              </a:defRPr>
            </a:lvl2pPr>
            <a:lvl3pPr marL="1143000" indent="-228600" eaLnBrk="0" hangingPunct="0">
              <a:defRPr sz="3000">
                <a:solidFill>
                  <a:schemeClr val="tx1"/>
                </a:solidFill>
                <a:latin typeface="Helvetica" pitchFamily="34" charset="0"/>
                <a:cs typeface="Arial" pitchFamily="34" charset="0"/>
              </a:defRPr>
            </a:lvl3pPr>
            <a:lvl4pPr marL="1600200" indent="-228600" eaLnBrk="0" hangingPunct="0">
              <a:defRPr sz="3000">
                <a:solidFill>
                  <a:schemeClr val="tx1"/>
                </a:solidFill>
                <a:latin typeface="Helvetica" pitchFamily="34" charset="0"/>
                <a:cs typeface="Arial" pitchFamily="34" charset="0"/>
              </a:defRPr>
            </a:lvl4pPr>
            <a:lvl5pPr marL="2057400" indent="-228600" eaLnBrk="0" hangingPunct="0">
              <a:defRPr sz="3000">
                <a:solidFill>
                  <a:schemeClr val="tx1"/>
                </a:solidFill>
                <a:latin typeface="Helvetica" pitchFamily="34" charset="0"/>
                <a:cs typeface="Arial" pitchFamily="34" charset="0"/>
              </a:defRPr>
            </a:lvl5pPr>
            <a:lvl6pPr marL="2514600" indent="-2286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Helvetica" pitchFamily="34" charset="0"/>
                <a:cs typeface="Arial" pitchFamily="34" charset="0"/>
              </a:defRPr>
            </a:lvl6pPr>
            <a:lvl7pPr marL="2971800" indent="-2286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Helvetica" pitchFamily="34" charset="0"/>
                <a:cs typeface="Arial" pitchFamily="34" charset="0"/>
              </a:defRPr>
            </a:lvl7pPr>
            <a:lvl8pPr marL="3429000" indent="-2286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Helvetica" pitchFamily="34" charset="0"/>
                <a:cs typeface="Arial" pitchFamily="34" charset="0"/>
              </a:defRPr>
            </a:lvl8pPr>
            <a:lvl9pPr marL="3886200" indent="-2286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Helvetica" pitchFamily="34" charset="0"/>
                <a:cs typeface="Arial" pitchFamily="34" charset="0"/>
              </a:defRPr>
            </a:lvl9pPr>
          </a:lstStyle>
          <a:p>
            <a:pPr eaLnBrk="1" hangingPunct="1"/>
            <a:fld id="{5936B378-4419-489E-8A06-96CF88FE5BC3}" type="slidenum">
              <a:rPr lang="ar-SA" sz="1200" smtClean="0">
                <a:latin typeface="Arial" pitchFamily="34" charset="0"/>
              </a:rPr>
              <a:pPr eaLnBrk="1" hangingPunct="1"/>
              <a:t>3</a:t>
            </a:fld>
            <a:endParaRPr lang="en-US" sz="1200" smtClean="0">
              <a:latin typeface="Arial"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31766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 Receptive field is an area in which stimulation leads to response of a particular sensory neuron"</a:t>
            </a:r>
            <a:endParaRPr lang="en-GB" dirty="0"/>
          </a:p>
        </p:txBody>
      </p:sp>
      <p:sp>
        <p:nvSpPr>
          <p:cNvPr id="4" name="Slide Number Placeholder 3"/>
          <p:cNvSpPr>
            <a:spLocks noGrp="1"/>
          </p:cNvSpPr>
          <p:nvPr>
            <p:ph type="sldNum" sz="quarter" idx="10"/>
          </p:nvPr>
        </p:nvSpPr>
        <p:spPr/>
        <p:txBody>
          <a:bodyPr/>
          <a:lstStyle/>
          <a:p>
            <a:fld id="{306C1D24-B9C7-4AA6-ACC6-2E25B26476ED}" type="slidenum">
              <a:rPr lang="en-GB" smtClean="0"/>
              <a:pPr/>
              <a:t>4</a:t>
            </a:fld>
            <a:endParaRPr lang="en-GB"/>
          </a:p>
        </p:txBody>
      </p:sp>
    </p:spTree>
    <p:extLst>
      <p:ext uri="{BB962C8B-B14F-4D97-AF65-F5344CB8AC3E}">
        <p14:creationId xmlns:p14="http://schemas.microsoft.com/office/powerpoint/2010/main" val="686046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82144-5EC9-485C-B33B-178D06BFDE65}" type="slidenum">
              <a:rPr lang="en-GB" smtClean="0"/>
              <a:pPr/>
              <a:t>5</a:t>
            </a:fld>
            <a:endParaRPr lang="en-GB"/>
          </a:p>
        </p:txBody>
      </p:sp>
    </p:spTree>
    <p:extLst>
      <p:ext uri="{BB962C8B-B14F-4D97-AF65-F5344CB8AC3E}">
        <p14:creationId xmlns:p14="http://schemas.microsoft.com/office/powerpoint/2010/main" val="576731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Sensory neurons: The neurons that conduct impulses from the receptors or sense organs to the central nervous system are called the sensory neurons. They evoke sensations of touch, pain, heat, cold, vision, hearing and </a:t>
            </a:r>
            <a:r>
              <a:rPr lang="en-US" dirty="0" err="1" smtClean="0"/>
              <a:t>tast</a:t>
            </a:r>
            <a:endParaRPr lang="en-US" dirty="0" smtClean="0"/>
          </a:p>
          <a:p>
            <a:endParaRPr lang="en-US" dirty="0" smtClean="0"/>
          </a:p>
          <a:p>
            <a:r>
              <a:rPr lang="en-US" dirty="0" smtClean="0"/>
              <a:t>The neurons that conduct impulses from the central nervous system to the effectors (muscles or glands) are called the motor neurons. They cause movements of muscles and secretion of glands.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Interneurons or connecting neurons The neurons present in the brain that connect the sensory and the motor neurons.</a:t>
            </a:r>
          </a:p>
          <a:p>
            <a:r>
              <a:rPr lang="en-US" dirty="0" smtClean="0"/>
              <a:t>Only very occasionally do </a:t>
            </a:r>
            <a:r>
              <a:rPr lang="en-US" b="1" dirty="0" smtClean="0"/>
              <a:t>motor neurons</a:t>
            </a:r>
            <a:r>
              <a:rPr lang="en-US" dirty="0" smtClean="0"/>
              <a:t> and </a:t>
            </a:r>
            <a:r>
              <a:rPr lang="en-US" b="1" dirty="0" smtClean="0"/>
              <a:t>sensory neurons</a:t>
            </a:r>
            <a:r>
              <a:rPr lang="en-US" dirty="0" smtClean="0"/>
              <a:t> connect directly.</a:t>
            </a:r>
            <a:endParaRPr lang="ar-SA" dirty="0"/>
          </a:p>
        </p:txBody>
      </p:sp>
      <p:sp>
        <p:nvSpPr>
          <p:cNvPr id="4" name="Slide Number Placeholder 3"/>
          <p:cNvSpPr>
            <a:spLocks noGrp="1"/>
          </p:cNvSpPr>
          <p:nvPr>
            <p:ph type="sldNum" sz="quarter" idx="10"/>
          </p:nvPr>
        </p:nvSpPr>
        <p:spPr/>
        <p:txBody>
          <a:bodyPr/>
          <a:lstStyle/>
          <a:p>
            <a:fld id="{C5782144-5EC9-485C-B33B-178D06BFDE65}" type="slidenum">
              <a:rPr lang="en-GB" smtClean="0"/>
              <a:pPr/>
              <a:t>6</a:t>
            </a:fld>
            <a:endParaRPr lang="en-GB"/>
          </a:p>
        </p:txBody>
      </p:sp>
    </p:spTree>
    <p:extLst>
      <p:ext uri="{BB962C8B-B14F-4D97-AF65-F5344CB8AC3E}">
        <p14:creationId xmlns:p14="http://schemas.microsoft.com/office/powerpoint/2010/main" val="2328646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latin typeface="+mn-lt"/>
                <a:cs typeface="+mn-cs"/>
              </a:rPr>
              <a:t>The endings of the peripheral branch are specialized in detecting and translating stimulus energy into a neuronal signal or nerve impulse. This signal or AP is then conducted along the axon into the CNS. These sensory receptors are usually divided into 2 main groups: </a:t>
            </a:r>
            <a:r>
              <a:rPr lang="en-US" dirty="0" err="1" smtClean="0">
                <a:latin typeface="+mn-lt"/>
                <a:cs typeface="+mn-cs"/>
              </a:rPr>
              <a:t>nociceptors</a:t>
            </a:r>
            <a:r>
              <a:rPr lang="en-US" dirty="0" smtClean="0">
                <a:latin typeface="+mn-lt"/>
                <a:cs typeface="+mn-cs"/>
              </a:rPr>
              <a:t> and non-</a:t>
            </a:r>
            <a:r>
              <a:rPr lang="en-US" dirty="0" err="1" smtClean="0">
                <a:latin typeface="+mn-lt"/>
                <a:cs typeface="+mn-cs"/>
              </a:rPr>
              <a:t>nocicetors</a:t>
            </a:r>
            <a:r>
              <a:rPr lang="en-US" dirty="0" smtClean="0">
                <a:latin typeface="+mn-lt"/>
                <a:cs typeface="+mn-cs"/>
              </a:rPr>
              <a:t> </a:t>
            </a:r>
          </a:p>
          <a:p>
            <a:pPr>
              <a:defRPr/>
            </a:pPr>
            <a:r>
              <a:rPr lang="en-US" dirty="0" smtClean="0">
                <a:latin typeface="+mn-lt"/>
                <a:cs typeface="+mn-cs"/>
              </a:rPr>
              <a:t>DRG neurons are also divided according to to size of </a:t>
            </a:r>
            <a:r>
              <a:rPr lang="en-US" dirty="0" err="1" smtClean="0">
                <a:latin typeface="+mn-lt"/>
                <a:cs typeface="+mn-cs"/>
              </a:rPr>
              <a:t>teheir</a:t>
            </a:r>
            <a:r>
              <a:rPr lang="en-US" dirty="0" smtClean="0">
                <a:latin typeface="+mn-lt"/>
                <a:cs typeface="+mn-cs"/>
              </a:rPr>
              <a:t>  </a:t>
            </a:r>
            <a:r>
              <a:rPr lang="en-US" dirty="0" err="1" smtClean="0">
                <a:latin typeface="+mn-lt"/>
                <a:cs typeface="+mn-cs"/>
              </a:rPr>
              <a:t>biodie</a:t>
            </a:r>
            <a:r>
              <a:rPr lang="en-US" dirty="0" smtClean="0">
                <a:latin typeface="+mn-lt"/>
                <a:cs typeface="+mn-cs"/>
              </a:rPr>
              <a:t> s into small medium and large neurons with most of the small and medium sized </a:t>
            </a:r>
            <a:r>
              <a:rPr lang="en-US" dirty="0" err="1" smtClean="0">
                <a:latin typeface="+mn-lt"/>
                <a:cs typeface="+mn-cs"/>
              </a:rPr>
              <a:t>neurosn</a:t>
            </a:r>
            <a:r>
              <a:rPr lang="en-US" dirty="0" smtClean="0">
                <a:latin typeface="+mn-lt"/>
                <a:cs typeface="+mn-cs"/>
              </a:rPr>
              <a:t> being </a:t>
            </a:r>
            <a:r>
              <a:rPr lang="en-US" dirty="0" err="1" smtClean="0">
                <a:latin typeface="+mn-lt"/>
                <a:cs typeface="+mn-cs"/>
              </a:rPr>
              <a:t>nocicetros</a:t>
            </a:r>
            <a:r>
              <a:rPr lang="en-US" dirty="0" smtClean="0">
                <a:latin typeface="+mn-lt"/>
                <a:cs typeface="+mn-cs"/>
              </a:rPr>
              <a:t> and most of the large neurons are non-</a:t>
            </a:r>
            <a:r>
              <a:rPr lang="en-US" dirty="0" err="1" smtClean="0">
                <a:latin typeface="+mn-lt"/>
                <a:cs typeface="+mn-cs"/>
              </a:rPr>
              <a:t>nocicetors</a:t>
            </a:r>
            <a:r>
              <a:rPr lang="en-US" dirty="0" smtClean="0">
                <a:latin typeface="+mn-lt"/>
                <a:cs typeface="+mn-cs"/>
              </a:rPr>
              <a:t>. </a:t>
            </a:r>
          </a:p>
          <a:p>
            <a:pPr>
              <a:defRPr/>
            </a:pPr>
            <a:endParaRPr lang="en-US" dirty="0" smtClean="0">
              <a:latin typeface="+mn-lt"/>
              <a:cs typeface="+mn-cs"/>
            </a:endParaRPr>
          </a:p>
          <a:p>
            <a:pPr>
              <a:defRPr/>
            </a:pPr>
            <a:r>
              <a:rPr lang="en-US" dirty="0" smtClean="0">
                <a:latin typeface="+mn-lt"/>
                <a:cs typeface="+mn-cs"/>
              </a:rPr>
              <a:t>their CV into C, AD </a:t>
            </a:r>
            <a:r>
              <a:rPr lang="en-US" dirty="0" err="1" smtClean="0">
                <a:latin typeface="+mn-lt"/>
                <a:cs typeface="+mn-cs"/>
              </a:rPr>
              <a:t>aand</a:t>
            </a:r>
            <a:r>
              <a:rPr lang="en-US" dirty="0" smtClean="0">
                <a:latin typeface="+mn-lt"/>
                <a:cs typeface="+mn-cs"/>
              </a:rPr>
              <a:t> </a:t>
            </a:r>
            <a:r>
              <a:rPr lang="en-US" dirty="0" err="1" smtClean="0">
                <a:latin typeface="+mn-lt"/>
                <a:cs typeface="+mn-cs"/>
              </a:rPr>
              <a:t>Ab</a:t>
            </a:r>
            <a:r>
              <a:rPr lang="en-US" dirty="0" smtClean="0">
                <a:latin typeface="+mn-lt"/>
                <a:cs typeface="+mn-cs"/>
              </a:rPr>
              <a:t> neurons, and most of the </a:t>
            </a:r>
            <a:r>
              <a:rPr lang="en-US" dirty="0" err="1" smtClean="0">
                <a:latin typeface="+mn-lt"/>
                <a:cs typeface="+mn-cs"/>
              </a:rPr>
              <a:t>nocicetors</a:t>
            </a:r>
            <a:r>
              <a:rPr lang="en-US" dirty="0" smtClean="0">
                <a:latin typeface="+mn-lt"/>
                <a:cs typeface="+mn-cs"/>
              </a:rPr>
              <a:t> are slowly </a:t>
            </a:r>
            <a:r>
              <a:rPr lang="en-US" dirty="0" err="1" smtClean="0">
                <a:latin typeface="+mn-lt"/>
                <a:cs typeface="+mn-cs"/>
              </a:rPr>
              <a:t>condunting</a:t>
            </a:r>
            <a:r>
              <a:rPr lang="en-US" dirty="0" smtClean="0">
                <a:latin typeface="+mn-lt"/>
                <a:cs typeface="+mn-cs"/>
              </a:rPr>
              <a:t> neurons with C or Ad CV . conduct in the C and </a:t>
            </a:r>
            <a:r>
              <a:rPr lang="en-US" dirty="0" err="1" smtClean="0">
                <a:latin typeface="+mn-lt"/>
                <a:cs typeface="+mn-cs"/>
              </a:rPr>
              <a:t>Ad.</a:t>
            </a:r>
            <a:r>
              <a:rPr lang="en-US" dirty="0" smtClean="0">
                <a:latin typeface="+mn-lt"/>
                <a:cs typeface="+mn-cs"/>
              </a:rPr>
              <a:t> </a:t>
            </a:r>
            <a:r>
              <a:rPr lang="en-US" dirty="0" err="1" smtClean="0">
                <a:latin typeface="+mn-lt"/>
                <a:cs typeface="+mn-cs"/>
              </a:rPr>
              <a:t>DRG</a:t>
            </a:r>
            <a:r>
              <a:rPr lang="en-US" dirty="0" smtClean="0">
                <a:latin typeface="+mn-lt"/>
                <a:cs typeface="+mn-cs"/>
              </a:rPr>
              <a:t> neurons</a:t>
            </a:r>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196F3E-D65A-4CC1-AF7B-3F675E9E2FC9}" type="slidenum">
              <a:rPr lang="en-GB" altLang="ar-SA" smtClean="0"/>
              <a:pPr/>
              <a:t>7</a:t>
            </a:fld>
            <a:endParaRPr lang="en-GB" altLang="ar-SA" smtClean="0"/>
          </a:p>
        </p:txBody>
      </p:sp>
    </p:spTree>
    <p:extLst>
      <p:ext uri="{BB962C8B-B14F-4D97-AF65-F5344CB8AC3E}">
        <p14:creationId xmlns:p14="http://schemas.microsoft.com/office/powerpoint/2010/main" val="951373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9D63575-05B1-4A07-A468-AD8D0893A5EA}" type="slidenum">
              <a:rPr lang="en-US">
                <a:latin typeface="Arial" pitchFamily="34" charset="0"/>
                <a:ea typeface="MS PGothic" pitchFamily="34" charset="-128"/>
              </a:rPr>
              <a:pPr/>
              <a:t>11</a:t>
            </a:fld>
            <a:endParaRPr lang="en-US">
              <a:latin typeface="Arial" pitchFamily="34" charset="0"/>
              <a:ea typeface="MS PGothic" pitchFamily="34" charset="-128"/>
            </a:endParaRPr>
          </a:p>
        </p:txBody>
      </p:sp>
      <p:sp>
        <p:nvSpPr>
          <p:cNvPr id="29699"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29700" name="Rectangle 3"/>
          <p:cNvSpPr>
            <a:spLocks noGrp="1" noChangeArrowheads="1"/>
          </p:cNvSpPr>
          <p:nvPr>
            <p:ph type="body" idx="1"/>
          </p:nvPr>
        </p:nvSpPr>
        <p:spPr>
          <a:xfrm>
            <a:off x="912814" y="4343401"/>
            <a:ext cx="5032375" cy="4113213"/>
          </a:xfrm>
          <a:solidFill>
            <a:srgbClr val="FFFFFF"/>
          </a:solidFill>
          <a:ln>
            <a:solidFill>
              <a:srgbClr val="000000"/>
            </a:solidFill>
          </a:ln>
        </p:spPr>
        <p:txBody>
          <a:bodyPr lIns="91426" tIns="45714" rIns="91426" bIns="45714"/>
          <a:lstStyle/>
          <a:p>
            <a:pPr eaLnBrk="1" hangingPunct="1"/>
            <a:r>
              <a:rPr lang="el-GR" b="1" dirty="0" smtClean="0">
                <a:solidFill>
                  <a:srgbClr val="000000"/>
                </a:solidFill>
                <a:latin typeface="Arial" pitchFamily="34" charset="0"/>
                <a:cs typeface="Arial" pitchFamily="34" charset="0"/>
              </a:rPr>
              <a:t>Figure 7.14: Dermatomes innervated by the 31 sensory spinal nerves</a:t>
            </a:r>
            <a:r>
              <a:rPr lang="en-US" b="1" dirty="0" smtClean="0">
                <a:solidFill>
                  <a:srgbClr val="000000"/>
                </a:solidFill>
                <a:latin typeface="Arial" pitchFamily="34" charset="0"/>
                <a:cs typeface="Arial" pitchFamily="34" charset="0"/>
              </a:rPr>
              <a:t>.</a:t>
            </a:r>
            <a:r>
              <a:rPr lang="el-GR" dirty="0" smtClean="0">
                <a:solidFill>
                  <a:srgbClr val="000000"/>
                </a:solidFill>
                <a:latin typeface="Arial" pitchFamily="34" charset="0"/>
                <a:cs typeface="Arial" pitchFamily="34" charset="0"/>
              </a:rPr>
              <a:t> </a:t>
            </a:r>
            <a:endParaRPr lang="en-US" dirty="0" smtClean="0">
              <a:solidFill>
                <a:srgbClr val="000000"/>
              </a:solidFill>
              <a:latin typeface="Arial" pitchFamily="34" charset="0"/>
              <a:cs typeface="Arial" pitchFamily="34" charset="0"/>
            </a:endParaRPr>
          </a:p>
          <a:p>
            <a:pPr eaLnBrk="1" hangingPunct="1"/>
            <a:r>
              <a:rPr lang="el-GR" dirty="0" smtClean="0">
                <a:solidFill>
                  <a:srgbClr val="000000"/>
                </a:solidFill>
                <a:latin typeface="Arial" pitchFamily="34" charset="0"/>
                <a:cs typeface="Arial" pitchFamily="34" charset="0"/>
              </a:rPr>
              <a:t>Areas I, II, and III of the face are not innervated by the spinal nerves but instead by three branches of the fifth cranial nerve. Although this figure shows distinct borders, the dermatomes actually overlap one another by about one-third to one-half of their width.</a:t>
            </a:r>
          </a:p>
        </p:txBody>
      </p:sp>
    </p:spTree>
    <p:extLst>
      <p:ext uri="{BB962C8B-B14F-4D97-AF65-F5344CB8AC3E}">
        <p14:creationId xmlns:p14="http://schemas.microsoft.com/office/powerpoint/2010/main" val="781403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850585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32CCE5-1257-4E94-A951-E043B86ECDC3}" type="datetimeFigureOut">
              <a:rPr lang="en-GB" smtClean="0"/>
              <a:pPr/>
              <a:t>26/08/2015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47EE19-B061-4F14-9795-760797D4956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32CCE5-1257-4E94-A951-E043B86ECDC3}" type="datetimeFigureOut">
              <a:rPr lang="en-GB" smtClean="0"/>
              <a:pPr/>
              <a:t>26/08/2015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47EE19-B061-4F14-9795-760797D4956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32CCE5-1257-4E94-A951-E043B86ECDC3}" type="datetimeFigureOut">
              <a:rPr lang="en-GB" smtClean="0"/>
              <a:pPr/>
              <a:t>26/08/2015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47EE19-B061-4F14-9795-760797D4956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32CCE5-1257-4E94-A951-E043B86ECDC3}" type="datetimeFigureOut">
              <a:rPr lang="en-GB" smtClean="0"/>
              <a:pPr/>
              <a:t>26/08/2015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47EE19-B061-4F14-9795-760797D4956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32CCE5-1257-4E94-A951-E043B86ECDC3}" type="datetimeFigureOut">
              <a:rPr lang="en-GB" smtClean="0"/>
              <a:pPr/>
              <a:t>26/08/2015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47EE19-B061-4F14-9795-760797D4956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32CCE5-1257-4E94-A951-E043B86ECDC3}" type="datetimeFigureOut">
              <a:rPr lang="en-GB" smtClean="0"/>
              <a:pPr/>
              <a:t>26/08/2015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47EE19-B061-4F14-9795-760797D4956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32CCE5-1257-4E94-A951-E043B86ECDC3}" type="datetimeFigureOut">
              <a:rPr lang="en-GB" smtClean="0"/>
              <a:pPr/>
              <a:t>26/08/2015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47EE19-B061-4F14-9795-760797D4956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32CCE5-1257-4E94-A951-E043B86ECDC3}" type="datetimeFigureOut">
              <a:rPr lang="en-GB" smtClean="0"/>
              <a:pPr/>
              <a:t>26/08/2015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47EE19-B061-4F14-9795-760797D4956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32CCE5-1257-4E94-A951-E043B86ECDC3}" type="datetimeFigureOut">
              <a:rPr lang="en-GB" smtClean="0"/>
              <a:pPr/>
              <a:t>26/08/2015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47EE19-B061-4F14-9795-760797D4956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2CCE5-1257-4E94-A951-E043B86ECDC3}" type="datetimeFigureOut">
              <a:rPr lang="en-GB" smtClean="0"/>
              <a:pPr/>
              <a:t>26/08/2015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47EE19-B061-4F14-9795-760797D4956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2CCE5-1257-4E94-A951-E043B86ECDC3}" type="datetimeFigureOut">
              <a:rPr lang="en-GB" smtClean="0"/>
              <a:pPr/>
              <a:t>26/08/2015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47EE19-B061-4F14-9795-760797D4956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32CCE5-1257-4E94-A951-E043B86ECDC3}" type="datetimeFigureOut">
              <a:rPr lang="en-GB" smtClean="0"/>
              <a:pPr/>
              <a:t>26/08/2015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7EE19-B061-4F14-9795-760797D4956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5.png"/><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www.d.umn.edu/~jfitzake/Lectures/DMED/Somatosensation/Somatosensation/Pathways.html" TargetMode="External"/><Relationship Id="rId4" Type="http://schemas.openxmlformats.org/officeDocument/2006/relationships/hyperlink" Target="http://www.d.umn.edu/~jfitzake/Lectures/DMED/SensoryPhysiology/GeneralPrinciples/ComplexProcessing.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7.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60848"/>
            <a:ext cx="9505056" cy="2115667"/>
          </a:xfrm>
        </p:spPr>
        <p:txBody>
          <a:bodyPr>
            <a:noAutofit/>
          </a:bodyPr>
          <a:lstStyle/>
          <a:p>
            <a:r>
              <a:rPr lang="en-US" altLang="en-US" sz="6600" b="1" dirty="0" smtClean="0">
                <a:solidFill>
                  <a:srgbClr val="FF0000"/>
                </a:solidFill>
                <a:latin typeface="Calibri" panose="020F0502020204030204" pitchFamily="34" charset="0"/>
                <a:cs typeface="Calibri" panose="020F0502020204030204" pitchFamily="34" charset="0"/>
              </a:rPr>
              <a:t>Physiology of Pain</a:t>
            </a:r>
            <a:r>
              <a:rPr lang="en-US" sz="5400" b="1" dirty="0" smtClean="0">
                <a:solidFill>
                  <a:srgbClr val="FF0000"/>
                </a:solidFill>
                <a:latin typeface="Calibri" panose="020F0502020204030204" pitchFamily="34" charset="0"/>
                <a:cs typeface="Calibri" panose="020F0502020204030204" pitchFamily="34" charset="0"/>
              </a:rPr>
              <a:t/>
            </a:r>
            <a:br>
              <a:rPr lang="en-US" sz="5400" b="1" dirty="0" smtClean="0">
                <a:solidFill>
                  <a:srgbClr val="FF0000"/>
                </a:solidFill>
                <a:latin typeface="Calibri" panose="020F0502020204030204" pitchFamily="34" charset="0"/>
                <a:cs typeface="Calibri" panose="020F0502020204030204" pitchFamily="34" charset="0"/>
              </a:rPr>
            </a:br>
            <a:endParaRPr lang="en-GB" sz="5400" b="1"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235429" y="3356992"/>
            <a:ext cx="8784976" cy="2376264"/>
          </a:xfrm>
        </p:spPr>
        <p:txBody>
          <a:bodyPr>
            <a:noAutofit/>
          </a:bodyPr>
          <a:lstStyle/>
          <a:p>
            <a:r>
              <a:rPr lang="en-GB" sz="4000" b="1" dirty="0" smtClean="0">
                <a:solidFill>
                  <a:srgbClr val="7030A0"/>
                </a:solidFill>
                <a:latin typeface="+mj-lt"/>
                <a:ea typeface="+mj-ea"/>
                <a:cs typeface="+mj-cs"/>
              </a:rPr>
              <a:t>By </a:t>
            </a:r>
            <a:r>
              <a:rPr lang="en-GB" sz="4000" b="1" dirty="0" err="1" smtClean="0">
                <a:solidFill>
                  <a:srgbClr val="7030A0"/>
                </a:solidFill>
                <a:latin typeface="+mj-lt"/>
                <a:ea typeface="+mj-ea"/>
                <a:cs typeface="+mj-cs"/>
              </a:rPr>
              <a:t>Laiche</a:t>
            </a:r>
            <a:r>
              <a:rPr lang="en-GB" sz="4000" b="1" dirty="0" smtClean="0">
                <a:solidFill>
                  <a:srgbClr val="7030A0"/>
                </a:solidFill>
                <a:latin typeface="+mj-lt"/>
                <a:ea typeface="+mj-ea"/>
                <a:cs typeface="+mj-cs"/>
              </a:rPr>
              <a:t> </a:t>
            </a:r>
            <a:r>
              <a:rPr lang="en-GB" sz="4000" b="1" dirty="0" err="1" smtClean="0">
                <a:solidFill>
                  <a:srgbClr val="7030A0"/>
                </a:solidFill>
                <a:latin typeface="+mj-lt"/>
                <a:ea typeface="+mj-ea"/>
                <a:cs typeface="+mj-cs"/>
              </a:rPr>
              <a:t>Djouhri</a:t>
            </a:r>
            <a:r>
              <a:rPr lang="en-US" sz="4000" b="1" dirty="0" smtClean="0">
                <a:solidFill>
                  <a:srgbClr val="7030A0"/>
                </a:solidFill>
                <a:latin typeface="+mj-lt"/>
                <a:ea typeface="+mj-ea"/>
                <a:cs typeface="+mj-cs"/>
              </a:rPr>
              <a:t>, PhD</a:t>
            </a:r>
          </a:p>
          <a:p>
            <a:r>
              <a:rPr lang="en-US" sz="4000" b="1" dirty="0" smtClean="0">
                <a:solidFill>
                  <a:srgbClr val="7030A0"/>
                </a:solidFill>
                <a:latin typeface="+mj-lt"/>
                <a:ea typeface="+mj-ea"/>
                <a:cs typeface="+mj-cs"/>
              </a:rPr>
              <a:t>Associate </a:t>
            </a:r>
            <a:r>
              <a:rPr lang="en-US" sz="4000" b="1" dirty="0">
                <a:solidFill>
                  <a:srgbClr val="7030A0"/>
                </a:solidFill>
                <a:latin typeface="+mj-lt"/>
                <a:ea typeface="+mj-ea"/>
                <a:cs typeface="+mj-cs"/>
              </a:rPr>
              <a:t>Professor</a:t>
            </a:r>
          </a:p>
          <a:p>
            <a:pPr rtl="1">
              <a:spcBef>
                <a:spcPct val="50000"/>
              </a:spcBef>
            </a:pPr>
            <a:r>
              <a:rPr lang="en-US" sz="4000" b="1" dirty="0" smtClean="0">
                <a:solidFill>
                  <a:srgbClr val="7030A0"/>
                </a:solidFill>
                <a:latin typeface="+mj-lt"/>
                <a:ea typeface="+mj-ea"/>
                <a:cs typeface="+mj-cs"/>
              </a:rPr>
              <a:t>Dept. </a:t>
            </a:r>
            <a:r>
              <a:rPr lang="en-US" sz="4000" b="1" dirty="0">
                <a:solidFill>
                  <a:srgbClr val="7030A0"/>
                </a:solidFill>
                <a:latin typeface="+mj-lt"/>
                <a:ea typeface="+mj-ea"/>
                <a:cs typeface="+mj-cs"/>
              </a:rPr>
              <a:t>of </a:t>
            </a:r>
            <a:r>
              <a:rPr lang="en-US" sz="4000" b="1" dirty="0" smtClean="0">
                <a:solidFill>
                  <a:srgbClr val="7030A0"/>
                </a:solidFill>
                <a:latin typeface="+mj-lt"/>
                <a:ea typeface="+mj-ea"/>
                <a:cs typeface="+mj-cs"/>
              </a:rPr>
              <a:t>Physiology</a:t>
            </a:r>
            <a:endParaRPr lang="en-US" sz="4000" b="1" dirty="0">
              <a:solidFill>
                <a:srgbClr val="7030A0"/>
              </a:solidFill>
              <a:latin typeface="+mj-lt"/>
              <a:ea typeface="+mj-ea"/>
              <a:cs typeface="+mj-cs"/>
            </a:endParaRPr>
          </a:p>
          <a:p>
            <a:r>
              <a:rPr lang="en-GB" sz="3600" b="1" dirty="0" smtClean="0">
                <a:solidFill>
                  <a:srgbClr val="FF0000"/>
                </a:solidFill>
                <a:latin typeface="+mj-lt"/>
                <a:ea typeface="+mj-ea"/>
                <a:cs typeface="+mj-cs"/>
              </a:rPr>
              <a:t>Email</a:t>
            </a:r>
            <a:r>
              <a:rPr lang="en-GB" sz="3600" b="1" dirty="0" smtClean="0">
                <a:solidFill>
                  <a:srgbClr val="7030A0"/>
                </a:solidFill>
                <a:latin typeface="+mj-lt"/>
                <a:ea typeface="+mj-ea"/>
                <a:cs typeface="+mj-cs"/>
              </a:rPr>
              <a:t>: ldjouhri@ksu.edu.sa     </a:t>
            </a:r>
            <a:r>
              <a:rPr lang="en-GB" sz="3600" b="1" dirty="0" smtClean="0">
                <a:solidFill>
                  <a:srgbClr val="FF0000"/>
                </a:solidFill>
                <a:latin typeface="+mj-lt"/>
                <a:ea typeface="+mj-ea"/>
                <a:cs typeface="+mj-cs"/>
              </a:rPr>
              <a:t>Ext:71044 </a:t>
            </a:r>
          </a:p>
          <a:p>
            <a:endParaRPr lang="en-GB" sz="4000" b="1" dirty="0" smtClean="0">
              <a:solidFill>
                <a:srgbClr val="00B0F0"/>
              </a:solidFill>
              <a:latin typeface="+mj-lt"/>
              <a:ea typeface="+mj-ea"/>
              <a:cs typeface="+mj-cs"/>
            </a:endParaRPr>
          </a:p>
          <a:p>
            <a:endParaRPr lang="en-GB" sz="4800" b="1" dirty="0" smtClean="0">
              <a:solidFill>
                <a:srgbClr val="00B0F0"/>
              </a:solidFill>
              <a:latin typeface="+mj-lt"/>
              <a:ea typeface="+mj-ea"/>
              <a:cs typeface="+mj-cs"/>
            </a:endParaRPr>
          </a:p>
          <a:p>
            <a:endParaRPr lang="en-GB" sz="4800" b="1" dirty="0" smtClean="0">
              <a:solidFill>
                <a:srgbClr val="00B0F0"/>
              </a:solidFill>
              <a:latin typeface="+mj-lt"/>
              <a:ea typeface="+mj-ea"/>
              <a:cs typeface="+mj-cs"/>
            </a:endParaRPr>
          </a:p>
          <a:p>
            <a:endParaRPr lang="en-GB" sz="4800" b="1" dirty="0">
              <a:solidFill>
                <a:srgbClr val="00B0F0"/>
              </a:solidFill>
              <a:latin typeface="+mj-lt"/>
              <a:ea typeface="+mj-ea"/>
              <a:cs typeface="+mj-cs"/>
            </a:endParaRPr>
          </a:p>
        </p:txBody>
      </p:sp>
      <p:sp>
        <p:nvSpPr>
          <p:cNvPr id="5" name="Line 3"/>
          <p:cNvSpPr>
            <a:spLocks noChangeShapeType="1"/>
          </p:cNvSpPr>
          <p:nvPr/>
        </p:nvSpPr>
        <p:spPr bwMode="auto">
          <a:xfrm>
            <a:off x="0" y="1092200"/>
            <a:ext cx="9144000" cy="0"/>
          </a:xfrm>
          <a:prstGeom prst="line">
            <a:avLst/>
          </a:prstGeom>
          <a:noFill/>
          <a:ln w="57150">
            <a:solidFill>
              <a:srgbClr val="FF0000"/>
            </a:solidFill>
            <a:round/>
            <a:headEnd/>
            <a:tailEnd/>
          </a:ln>
        </p:spPr>
        <p:txBody>
          <a:bodyPr>
            <a:spAutoFit/>
          </a:bodyPr>
          <a:lstStyle/>
          <a:p>
            <a:endParaRPr lang="en-GB"/>
          </a:p>
        </p:txBody>
      </p:sp>
      <p:sp>
        <p:nvSpPr>
          <p:cNvPr id="12" name="Rectangle 2"/>
          <p:cNvSpPr txBox="1">
            <a:spLocks noChangeArrowheads="1"/>
          </p:cNvSpPr>
          <p:nvPr/>
        </p:nvSpPr>
        <p:spPr>
          <a:xfrm>
            <a:off x="0" y="-15330"/>
            <a:ext cx="9144000" cy="1107530"/>
          </a:xfrm>
          <a:prstGeom prst="rect">
            <a:avLst/>
          </a:prstGeom>
          <a:solidFill>
            <a:srgbClr val="2C22F6"/>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b="1" dirty="0" smtClean="0">
                <a:solidFill>
                  <a:srgbClr val="FFFF00"/>
                </a:solidFill>
              </a:rPr>
              <a:t>Neuro-Block</a:t>
            </a:r>
            <a:r>
              <a:rPr lang="en-US" sz="5400" b="1" dirty="0">
                <a:solidFill>
                  <a:srgbClr val="FFFF00"/>
                </a:solidFill>
              </a:rPr>
              <a:t>: Lecture 6</a:t>
            </a:r>
            <a:endParaRPr lang="en-GB" sz="5400" dirty="0">
              <a:solidFill>
                <a:srgbClr val="FFFF00"/>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259" y="0"/>
            <a:ext cx="2459741" cy="1085624"/>
          </a:xfrm>
          <a:prstGeom prst="rect">
            <a:avLst/>
          </a:prstGeom>
        </p:spPr>
      </p:pic>
    </p:spTree>
    <p:extLst>
      <p:ext uri="{BB962C8B-B14F-4D97-AF65-F5344CB8AC3E}">
        <p14:creationId xmlns:p14="http://schemas.microsoft.com/office/powerpoint/2010/main" val="29249101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4" descr="fig05_29.jpg                                                   000333DA&#10;8ball Work                     B2D540D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8136" y="2474118"/>
            <a:ext cx="7874000" cy="4608110"/>
          </a:xfrm>
          <a:prstGeom prst="rect">
            <a:avLst/>
          </a:prstGeom>
          <a:noFill/>
          <a:extLst>
            <a:ext uri="{909E8E84-426E-40DD-AFC4-6F175D3DCCD1}">
              <a14:hiddenFill xmlns:a14="http://schemas.microsoft.com/office/drawing/2010/main">
                <a:solidFill>
                  <a:srgbClr val="FFFFFF"/>
                </a:solidFill>
              </a14:hiddenFill>
            </a:ext>
          </a:extLst>
        </p:spPr>
      </p:pic>
      <p:sp>
        <p:nvSpPr>
          <p:cNvPr id="93190" name="Text Box 6"/>
          <p:cNvSpPr txBox="1">
            <a:spLocks noChangeArrowheads="1"/>
          </p:cNvSpPr>
          <p:nvPr/>
        </p:nvSpPr>
        <p:spPr bwMode="auto">
          <a:xfrm>
            <a:off x="161434" y="1886528"/>
            <a:ext cx="2204321"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sz="2400" b="1" dirty="0">
                <a:solidFill>
                  <a:srgbClr val="C00000"/>
                </a:solidFill>
              </a:rPr>
              <a:t>Cell body of</a:t>
            </a:r>
          </a:p>
          <a:p>
            <a:pPr algn="l"/>
            <a:r>
              <a:rPr lang="en-US" altLang="en-US" sz="2400" b="1" dirty="0">
                <a:solidFill>
                  <a:srgbClr val="C00000"/>
                </a:solidFill>
              </a:rPr>
              <a:t>efferent neuron</a:t>
            </a:r>
          </a:p>
        </p:txBody>
      </p:sp>
      <p:sp>
        <p:nvSpPr>
          <p:cNvPr id="93191" name="Text Box 7"/>
          <p:cNvSpPr txBox="1">
            <a:spLocks noChangeArrowheads="1"/>
          </p:cNvSpPr>
          <p:nvPr/>
        </p:nvSpPr>
        <p:spPr bwMode="auto">
          <a:xfrm>
            <a:off x="42020" y="2844474"/>
            <a:ext cx="2648482"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sz="2400" b="1" dirty="0">
                <a:solidFill>
                  <a:srgbClr val="0070C0"/>
                </a:solidFill>
              </a:rPr>
              <a:t>Cell body </a:t>
            </a:r>
            <a:r>
              <a:rPr lang="en-US" altLang="en-US" sz="2400" b="1" dirty="0" smtClean="0">
                <a:solidFill>
                  <a:srgbClr val="0070C0"/>
                </a:solidFill>
              </a:rPr>
              <a:t>(soma) of</a:t>
            </a:r>
            <a:endParaRPr lang="en-US" altLang="en-US" sz="2400" b="1" dirty="0">
              <a:solidFill>
                <a:srgbClr val="0070C0"/>
              </a:solidFill>
            </a:endParaRPr>
          </a:p>
          <a:p>
            <a:pPr algn="l"/>
            <a:r>
              <a:rPr lang="en-US" altLang="en-US" sz="2400" b="1" dirty="0" smtClean="0">
                <a:solidFill>
                  <a:srgbClr val="0070C0"/>
                </a:solidFill>
              </a:rPr>
              <a:t>Afferent </a:t>
            </a:r>
            <a:r>
              <a:rPr lang="en-US" altLang="en-US" sz="2400" b="1" dirty="0">
                <a:solidFill>
                  <a:srgbClr val="0070C0"/>
                </a:solidFill>
              </a:rPr>
              <a:t>neuron</a:t>
            </a:r>
          </a:p>
        </p:txBody>
      </p:sp>
      <p:sp>
        <p:nvSpPr>
          <p:cNvPr id="93193" name="Text Box 9"/>
          <p:cNvSpPr txBox="1">
            <a:spLocks noChangeArrowheads="1"/>
          </p:cNvSpPr>
          <p:nvPr/>
        </p:nvSpPr>
        <p:spPr bwMode="auto">
          <a:xfrm rot="19519870">
            <a:off x="1331334" y="4385126"/>
            <a:ext cx="187506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sz="2400" b="1" dirty="0">
                <a:solidFill>
                  <a:srgbClr val="C00000"/>
                </a:solidFill>
              </a:rPr>
              <a:t>Efferent fiber</a:t>
            </a:r>
          </a:p>
        </p:txBody>
      </p:sp>
      <p:sp>
        <p:nvSpPr>
          <p:cNvPr id="93194" name="Text Box 10"/>
          <p:cNvSpPr txBox="1">
            <a:spLocks noChangeArrowheads="1"/>
          </p:cNvSpPr>
          <p:nvPr/>
        </p:nvSpPr>
        <p:spPr bwMode="auto">
          <a:xfrm>
            <a:off x="-50701" y="4114264"/>
            <a:ext cx="1800621"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sz="2000" b="1" dirty="0"/>
              <a:t>From receptors</a:t>
            </a:r>
          </a:p>
        </p:txBody>
      </p:sp>
      <p:sp>
        <p:nvSpPr>
          <p:cNvPr id="93195" name="Text Box 11"/>
          <p:cNvSpPr txBox="1">
            <a:spLocks noChangeArrowheads="1"/>
          </p:cNvSpPr>
          <p:nvPr/>
        </p:nvSpPr>
        <p:spPr bwMode="auto">
          <a:xfrm>
            <a:off x="-84763" y="5162129"/>
            <a:ext cx="142327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sz="2000" b="1" dirty="0"/>
              <a:t>To effectors</a:t>
            </a:r>
          </a:p>
        </p:txBody>
      </p:sp>
      <p:sp>
        <p:nvSpPr>
          <p:cNvPr id="93196" name="Text Box 12"/>
          <p:cNvSpPr txBox="1">
            <a:spLocks noChangeArrowheads="1"/>
          </p:cNvSpPr>
          <p:nvPr/>
        </p:nvSpPr>
        <p:spPr bwMode="auto">
          <a:xfrm>
            <a:off x="42020" y="5763483"/>
            <a:ext cx="176343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sz="2400" b="1" dirty="0"/>
              <a:t>Spinal nerve</a:t>
            </a:r>
          </a:p>
        </p:txBody>
      </p:sp>
      <p:sp>
        <p:nvSpPr>
          <p:cNvPr id="93197" name="Text Box 13"/>
          <p:cNvSpPr txBox="1">
            <a:spLocks noChangeArrowheads="1"/>
          </p:cNvSpPr>
          <p:nvPr/>
        </p:nvSpPr>
        <p:spPr bwMode="auto">
          <a:xfrm>
            <a:off x="2676587" y="1944016"/>
            <a:ext cx="190347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sz="2400" b="1" dirty="0"/>
              <a:t>White matter</a:t>
            </a:r>
          </a:p>
        </p:txBody>
      </p:sp>
      <p:sp>
        <p:nvSpPr>
          <p:cNvPr id="93198" name="Text Box 14"/>
          <p:cNvSpPr txBox="1">
            <a:spLocks noChangeArrowheads="1"/>
          </p:cNvSpPr>
          <p:nvPr/>
        </p:nvSpPr>
        <p:spPr bwMode="auto">
          <a:xfrm>
            <a:off x="4685774" y="1906676"/>
            <a:ext cx="1715406"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sz="2400" b="1" dirty="0"/>
              <a:t>Gray matter</a:t>
            </a:r>
          </a:p>
        </p:txBody>
      </p:sp>
      <p:sp>
        <p:nvSpPr>
          <p:cNvPr id="93199" name="Text Box 15"/>
          <p:cNvSpPr txBox="1">
            <a:spLocks noChangeArrowheads="1"/>
          </p:cNvSpPr>
          <p:nvPr/>
        </p:nvSpPr>
        <p:spPr bwMode="auto">
          <a:xfrm>
            <a:off x="5862331" y="2259575"/>
            <a:ext cx="1717906"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sz="2400" b="1" dirty="0">
                <a:solidFill>
                  <a:srgbClr val="00B050"/>
                </a:solidFill>
              </a:rPr>
              <a:t>Interneuron</a:t>
            </a:r>
          </a:p>
        </p:txBody>
      </p:sp>
      <p:sp>
        <p:nvSpPr>
          <p:cNvPr id="93200" name="Text Box 16"/>
          <p:cNvSpPr txBox="1">
            <a:spLocks noChangeArrowheads="1"/>
          </p:cNvSpPr>
          <p:nvPr/>
        </p:nvSpPr>
        <p:spPr bwMode="auto">
          <a:xfrm>
            <a:off x="6270247" y="2624957"/>
            <a:ext cx="161178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sz="2400" b="1" dirty="0"/>
              <a:t>Dorsal root</a:t>
            </a:r>
          </a:p>
        </p:txBody>
      </p:sp>
      <p:sp>
        <p:nvSpPr>
          <p:cNvPr id="93201" name="Text Box 17"/>
          <p:cNvSpPr txBox="1">
            <a:spLocks noChangeArrowheads="1"/>
          </p:cNvSpPr>
          <p:nvPr/>
        </p:nvSpPr>
        <p:spPr bwMode="auto">
          <a:xfrm>
            <a:off x="7073735" y="3042765"/>
            <a:ext cx="2145908"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sz="2400" b="1" dirty="0"/>
              <a:t>Dorsal root </a:t>
            </a:r>
          </a:p>
          <a:p>
            <a:pPr algn="l"/>
            <a:r>
              <a:rPr lang="en-US" altLang="en-US" sz="2400" b="1" dirty="0" smtClean="0"/>
              <a:t>Ganglion (</a:t>
            </a:r>
            <a:r>
              <a:rPr lang="en-US" altLang="en-US" sz="2400" b="1" dirty="0" smtClean="0">
                <a:solidFill>
                  <a:srgbClr val="FF0000"/>
                </a:solidFill>
              </a:rPr>
              <a:t>DRG</a:t>
            </a:r>
            <a:r>
              <a:rPr lang="en-US" altLang="en-US" sz="2400" b="1" dirty="0" smtClean="0"/>
              <a:t>)</a:t>
            </a:r>
            <a:endParaRPr lang="en-US" altLang="en-US" sz="2400" b="1" dirty="0"/>
          </a:p>
        </p:txBody>
      </p:sp>
      <p:sp>
        <p:nvSpPr>
          <p:cNvPr id="93202" name="Text Box 18"/>
          <p:cNvSpPr txBox="1">
            <a:spLocks noChangeArrowheads="1"/>
          </p:cNvSpPr>
          <p:nvPr/>
        </p:nvSpPr>
        <p:spPr bwMode="auto">
          <a:xfrm>
            <a:off x="7358717" y="5600539"/>
            <a:ext cx="171841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sz="2400" b="1" dirty="0"/>
              <a:t>Ventral root</a:t>
            </a:r>
          </a:p>
        </p:txBody>
      </p:sp>
      <p:sp>
        <p:nvSpPr>
          <p:cNvPr id="93203" name="Line 19"/>
          <p:cNvSpPr>
            <a:spLocks noChangeShapeType="1"/>
          </p:cNvSpPr>
          <p:nvPr/>
        </p:nvSpPr>
        <p:spPr bwMode="auto">
          <a:xfrm flipH="1" flipV="1">
            <a:off x="2042930" y="4247990"/>
            <a:ext cx="48202" cy="364364"/>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sp>
        <p:nvSpPr>
          <p:cNvPr id="93204" name="Line 20"/>
          <p:cNvSpPr>
            <a:spLocks noChangeShapeType="1"/>
          </p:cNvSpPr>
          <p:nvPr/>
        </p:nvSpPr>
        <p:spPr bwMode="auto">
          <a:xfrm flipV="1">
            <a:off x="923736" y="4696991"/>
            <a:ext cx="139700" cy="465138"/>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sp>
        <p:nvSpPr>
          <p:cNvPr id="93205" name="Line 21"/>
          <p:cNvSpPr>
            <a:spLocks noChangeShapeType="1"/>
          </p:cNvSpPr>
          <p:nvPr/>
        </p:nvSpPr>
        <p:spPr bwMode="auto">
          <a:xfrm>
            <a:off x="698762" y="4501649"/>
            <a:ext cx="94348" cy="39068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sp>
        <p:nvSpPr>
          <p:cNvPr id="93206" name="Line 22"/>
          <p:cNvSpPr>
            <a:spLocks noChangeShapeType="1"/>
          </p:cNvSpPr>
          <p:nvPr/>
        </p:nvSpPr>
        <p:spPr bwMode="auto">
          <a:xfrm>
            <a:off x="2042930" y="3640146"/>
            <a:ext cx="93463" cy="22001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sp>
        <p:nvSpPr>
          <p:cNvPr id="93207" name="Line 23"/>
          <p:cNvSpPr>
            <a:spLocks noChangeShapeType="1"/>
          </p:cNvSpPr>
          <p:nvPr/>
        </p:nvSpPr>
        <p:spPr bwMode="auto">
          <a:xfrm>
            <a:off x="2365754" y="2624957"/>
            <a:ext cx="1616847" cy="538368"/>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sp>
        <p:nvSpPr>
          <p:cNvPr id="93208" name="Line 24"/>
          <p:cNvSpPr>
            <a:spLocks noChangeShapeType="1"/>
          </p:cNvSpPr>
          <p:nvPr/>
        </p:nvSpPr>
        <p:spPr bwMode="auto">
          <a:xfrm>
            <a:off x="4056182" y="2347490"/>
            <a:ext cx="81994" cy="319864"/>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sp>
        <p:nvSpPr>
          <p:cNvPr id="93209" name="Line 25"/>
          <p:cNvSpPr>
            <a:spLocks noChangeShapeType="1"/>
          </p:cNvSpPr>
          <p:nvPr/>
        </p:nvSpPr>
        <p:spPr bwMode="auto">
          <a:xfrm flipH="1">
            <a:off x="4807164" y="2405681"/>
            <a:ext cx="193267" cy="45380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sp>
        <p:nvSpPr>
          <p:cNvPr id="93210" name="Line 26"/>
          <p:cNvSpPr>
            <a:spLocks noChangeShapeType="1"/>
          </p:cNvSpPr>
          <p:nvPr/>
        </p:nvSpPr>
        <p:spPr bwMode="auto">
          <a:xfrm flipH="1">
            <a:off x="4922466" y="2505566"/>
            <a:ext cx="946626" cy="45950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sp>
        <p:nvSpPr>
          <p:cNvPr id="93211" name="Line 27"/>
          <p:cNvSpPr>
            <a:spLocks noChangeShapeType="1"/>
          </p:cNvSpPr>
          <p:nvPr/>
        </p:nvSpPr>
        <p:spPr bwMode="auto">
          <a:xfrm flipH="1">
            <a:off x="6196666" y="3074139"/>
            <a:ext cx="473075" cy="33208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sp>
        <p:nvSpPr>
          <p:cNvPr id="93212" name="Line 28"/>
          <p:cNvSpPr>
            <a:spLocks noChangeShapeType="1"/>
          </p:cNvSpPr>
          <p:nvPr/>
        </p:nvSpPr>
        <p:spPr bwMode="auto">
          <a:xfrm flipH="1">
            <a:off x="6930836" y="3784862"/>
            <a:ext cx="457200" cy="1778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sp>
        <p:nvSpPr>
          <p:cNvPr id="93213" name="Line 29"/>
          <p:cNvSpPr>
            <a:spLocks noChangeShapeType="1"/>
          </p:cNvSpPr>
          <p:nvPr/>
        </p:nvSpPr>
        <p:spPr bwMode="auto">
          <a:xfrm>
            <a:off x="6155574" y="4026087"/>
            <a:ext cx="1800802" cy="154966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sp>
        <p:nvSpPr>
          <p:cNvPr id="93214" name="Line 30"/>
          <p:cNvSpPr>
            <a:spLocks noChangeShapeType="1"/>
          </p:cNvSpPr>
          <p:nvPr/>
        </p:nvSpPr>
        <p:spPr bwMode="auto">
          <a:xfrm>
            <a:off x="1338512" y="6196881"/>
            <a:ext cx="421156" cy="3429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sp>
        <p:nvSpPr>
          <p:cNvPr id="27" name="Rectangle 2"/>
          <p:cNvSpPr txBox="1">
            <a:spLocks noChangeArrowheads="1"/>
          </p:cNvSpPr>
          <p:nvPr/>
        </p:nvSpPr>
        <p:spPr bwMode="auto">
          <a:xfrm>
            <a:off x="-12701" y="-22225"/>
            <a:ext cx="9174807" cy="979488"/>
          </a:xfrm>
          <a:prstGeom prst="rect">
            <a:avLst/>
          </a:prstGeom>
          <a:solidFill>
            <a:srgbClr val="3333FF"/>
          </a:solidFill>
          <a:ln w="9525">
            <a:noFill/>
            <a:miter lim="800000"/>
            <a:headEnd/>
            <a:tailEnd/>
          </a:ln>
        </p:spPr>
        <p:txBody>
          <a:bodyPr anchor="ctr"/>
          <a:lstStyle/>
          <a:p>
            <a:r>
              <a:rPr lang="en-GB" sz="6000" b="1" dirty="0" smtClean="0">
                <a:solidFill>
                  <a:srgbClr val="FFFF00"/>
                </a:solidFill>
              </a:rPr>
              <a:t>What is a Spinal Nerve?</a:t>
            </a:r>
            <a:endParaRPr lang="en-GB" sz="9600" b="1" dirty="0">
              <a:solidFill>
                <a:srgbClr val="FFFF00"/>
              </a:solidFill>
            </a:endParaRPr>
          </a:p>
        </p:txBody>
      </p:sp>
      <p:sp>
        <p:nvSpPr>
          <p:cNvPr id="28" name="Line 3"/>
          <p:cNvSpPr>
            <a:spLocks noChangeShapeType="1"/>
          </p:cNvSpPr>
          <p:nvPr/>
        </p:nvSpPr>
        <p:spPr bwMode="auto">
          <a:xfrm>
            <a:off x="0" y="980728"/>
            <a:ext cx="9144000" cy="0"/>
          </a:xfrm>
          <a:prstGeom prst="line">
            <a:avLst/>
          </a:prstGeom>
          <a:noFill/>
          <a:ln w="57150">
            <a:solidFill>
              <a:srgbClr val="FF0000"/>
            </a:solidFill>
            <a:round/>
            <a:headEnd/>
            <a:tailEnd/>
          </a:ln>
        </p:spPr>
        <p:txBody>
          <a:bodyPr>
            <a:spAutoFit/>
          </a:bodyPr>
          <a:lstStyle/>
          <a:p>
            <a:endParaRPr lang="en-GB" dirty="0"/>
          </a:p>
        </p:txBody>
      </p:sp>
      <p:sp>
        <p:nvSpPr>
          <p:cNvPr id="3" name="Slide Number Placeholder 2"/>
          <p:cNvSpPr>
            <a:spLocks noGrp="1"/>
          </p:cNvSpPr>
          <p:nvPr>
            <p:ph type="sldNum" sz="quarter" idx="12"/>
          </p:nvPr>
        </p:nvSpPr>
        <p:spPr/>
        <p:txBody>
          <a:bodyPr/>
          <a:lstStyle/>
          <a:p>
            <a:fld id="{BE47EE19-B061-4F14-9795-760797D49564}" type="slidenum">
              <a:rPr lang="en-GB" smtClean="0"/>
              <a:pPr/>
              <a:t>10</a:t>
            </a:fld>
            <a:endParaRPr lang="en-GB"/>
          </a:p>
        </p:txBody>
      </p:sp>
      <p:sp>
        <p:nvSpPr>
          <p:cNvPr id="30" name="Text Box 14"/>
          <p:cNvSpPr txBox="1">
            <a:spLocks noChangeArrowheads="1"/>
          </p:cNvSpPr>
          <p:nvPr/>
        </p:nvSpPr>
        <p:spPr bwMode="auto">
          <a:xfrm>
            <a:off x="66032" y="1154970"/>
            <a:ext cx="1715406"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sz="2400" b="1" dirty="0"/>
              <a:t>Gray matter</a:t>
            </a:r>
          </a:p>
        </p:txBody>
      </p:sp>
    </p:spTree>
    <p:extLst>
      <p:ext uri="{BB962C8B-B14F-4D97-AF65-F5344CB8AC3E}">
        <p14:creationId xmlns:p14="http://schemas.microsoft.com/office/powerpoint/2010/main" val="3062618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1" descr="0714"/>
          <p:cNvPicPr>
            <a:picLocks noChangeAspect="1" noChangeArrowheads="1"/>
          </p:cNvPicPr>
          <p:nvPr/>
        </p:nvPicPr>
        <p:blipFill>
          <a:blip r:embed="rId3" cstate="print"/>
          <a:srcRect/>
          <a:stretch>
            <a:fillRect/>
          </a:stretch>
        </p:blipFill>
        <p:spPr bwMode="auto">
          <a:xfrm>
            <a:off x="5072066" y="737320"/>
            <a:ext cx="3929090" cy="6364088"/>
          </a:xfrm>
          <a:prstGeom prst="rect">
            <a:avLst/>
          </a:prstGeom>
          <a:noFill/>
          <a:ln w="9525">
            <a:noFill/>
            <a:miter lim="800000"/>
            <a:headEnd/>
            <a:tailEnd/>
          </a:ln>
        </p:spPr>
      </p:pic>
      <p:sp>
        <p:nvSpPr>
          <p:cNvPr id="11267" name="Rectangle 3" hidden="1"/>
          <p:cNvSpPr>
            <a:spLocks noGrp="1" noChangeArrowheads="1"/>
          </p:cNvSpPr>
          <p:nvPr>
            <p:ph type="title"/>
          </p:nvPr>
        </p:nvSpPr>
        <p:spPr/>
        <p:txBody>
          <a:bodyPr/>
          <a:lstStyle/>
          <a:p>
            <a:pPr eaLnBrk="1" hangingPunct="1"/>
            <a:endParaRPr lang="en-US" smtClean="0"/>
          </a:p>
        </p:txBody>
      </p:sp>
      <p:sp>
        <p:nvSpPr>
          <p:cNvPr id="11268" name="Rectangle 4"/>
          <p:cNvSpPr>
            <a:spLocks noChangeArrowheads="1"/>
          </p:cNvSpPr>
          <p:nvPr/>
        </p:nvSpPr>
        <p:spPr bwMode="auto">
          <a:xfrm>
            <a:off x="7662863" y="6562725"/>
            <a:ext cx="1481137" cy="295275"/>
          </a:xfrm>
          <a:prstGeom prst="rect">
            <a:avLst/>
          </a:prstGeom>
          <a:noFill/>
          <a:ln w="9525">
            <a:noFill/>
            <a:miter lim="800000"/>
            <a:headEnd/>
            <a:tailEnd/>
          </a:ln>
        </p:spPr>
        <p:txBody>
          <a:bodyPr wrap="none" lIns="82058" tIns="41029" rIns="82058" bIns="41029"/>
          <a:lstStyle/>
          <a:p>
            <a:pPr algn="r" defTabSz="820738"/>
            <a:endParaRPr lang="en-US" sz="1400" b="1" dirty="0"/>
          </a:p>
        </p:txBody>
      </p:sp>
      <p:sp>
        <p:nvSpPr>
          <p:cNvPr id="6" name="TextBox 5"/>
          <p:cNvSpPr txBox="1"/>
          <p:nvPr/>
        </p:nvSpPr>
        <p:spPr>
          <a:xfrm>
            <a:off x="231146" y="931342"/>
            <a:ext cx="4840920" cy="5386090"/>
          </a:xfrm>
          <a:prstGeom prst="rect">
            <a:avLst/>
          </a:prstGeom>
          <a:noFill/>
        </p:spPr>
        <p:txBody>
          <a:bodyPr wrap="square" rtlCol="0">
            <a:spAutoFit/>
          </a:bodyPr>
          <a:lstStyle/>
          <a:p>
            <a:pPr>
              <a:buClr>
                <a:srgbClr val="F303A3"/>
              </a:buClr>
              <a:buFont typeface="Wingdings" pitchFamily="2" charset="2"/>
              <a:buChar char="§"/>
            </a:pPr>
            <a:r>
              <a:rPr lang="en-GB" sz="3200" b="1" dirty="0" smtClean="0"/>
              <a:t> </a:t>
            </a:r>
            <a:r>
              <a:rPr lang="en-GB" sz="3200" b="1" dirty="0">
                <a:solidFill>
                  <a:srgbClr val="3333FF"/>
                </a:solidFill>
              </a:rPr>
              <a:t>Dermatome </a:t>
            </a:r>
            <a:r>
              <a:rPr lang="en-GB" sz="3200" b="1" dirty="0" smtClean="0">
                <a:solidFill>
                  <a:srgbClr val="3333FF"/>
                </a:solidFill>
              </a:rPr>
              <a:t>(</a:t>
            </a:r>
            <a:r>
              <a:rPr lang="en-GB" sz="3200" dirty="0" smtClean="0">
                <a:solidFill>
                  <a:srgbClr val="C00000"/>
                </a:solidFill>
              </a:rPr>
              <a:t>derma</a:t>
            </a:r>
            <a:r>
              <a:rPr lang="en-GB" sz="3200" dirty="0">
                <a:solidFill>
                  <a:srgbClr val="C00000"/>
                </a:solidFill>
              </a:rPr>
              <a:t>, “skin”, tome, “cut up</a:t>
            </a:r>
            <a:r>
              <a:rPr lang="en-GB" sz="3200" dirty="0" smtClean="0">
                <a:solidFill>
                  <a:srgbClr val="C00000"/>
                </a:solidFill>
              </a:rPr>
              <a:t>”) </a:t>
            </a:r>
            <a:endParaRPr lang="en-GB" sz="3200" dirty="0">
              <a:solidFill>
                <a:srgbClr val="C00000"/>
              </a:solidFill>
            </a:endParaRPr>
          </a:p>
          <a:p>
            <a:pPr>
              <a:buClr>
                <a:srgbClr val="F303A3"/>
              </a:buClr>
              <a:buFont typeface="Wingdings" pitchFamily="2" charset="2"/>
              <a:buChar char="§"/>
            </a:pPr>
            <a:r>
              <a:rPr lang="en-GB" sz="3200" b="1" dirty="0" smtClean="0"/>
              <a:t> </a:t>
            </a:r>
            <a:r>
              <a:rPr lang="en-GB" sz="3600" b="1" dirty="0" smtClean="0">
                <a:solidFill>
                  <a:srgbClr val="3333FF"/>
                </a:solidFill>
              </a:rPr>
              <a:t>Dermatome</a:t>
            </a:r>
            <a:r>
              <a:rPr lang="en-GB" sz="3600" dirty="0" smtClean="0"/>
              <a:t>: skin area innervated by a single spinal nerve</a:t>
            </a:r>
          </a:p>
          <a:p>
            <a:pPr>
              <a:buClr>
                <a:srgbClr val="F303A3"/>
              </a:buClr>
              <a:buFont typeface="Wingdings" pitchFamily="2" charset="2"/>
              <a:buChar char="§"/>
            </a:pPr>
            <a:r>
              <a:rPr lang="en-GB" sz="3600" dirty="0" smtClean="0"/>
              <a:t> </a:t>
            </a:r>
            <a:r>
              <a:rPr lang="en-GB" sz="3600" b="1" dirty="0" err="1" smtClean="0">
                <a:solidFill>
                  <a:srgbClr val="3333FF"/>
                </a:solidFill>
              </a:rPr>
              <a:t>Dermatomal</a:t>
            </a:r>
            <a:r>
              <a:rPr lang="en-GB" sz="3600" b="1" dirty="0" smtClean="0">
                <a:solidFill>
                  <a:srgbClr val="3333FF"/>
                </a:solidFill>
              </a:rPr>
              <a:t> map: </a:t>
            </a:r>
            <a:r>
              <a:rPr lang="en-GB" sz="3600" dirty="0" smtClean="0"/>
              <a:t>is an important diagnostic tool for determining site of spinal cord injury </a:t>
            </a:r>
          </a:p>
          <a:p>
            <a:endParaRPr lang="en-GB" sz="2800" dirty="0"/>
          </a:p>
        </p:txBody>
      </p:sp>
      <p:sp>
        <p:nvSpPr>
          <p:cNvPr id="7" name="TextBox 6"/>
          <p:cNvSpPr txBox="1"/>
          <p:nvPr/>
        </p:nvSpPr>
        <p:spPr>
          <a:xfrm>
            <a:off x="5322099" y="6488668"/>
            <a:ext cx="3429024" cy="400110"/>
          </a:xfrm>
          <a:prstGeom prst="rect">
            <a:avLst/>
          </a:prstGeom>
          <a:noFill/>
        </p:spPr>
        <p:txBody>
          <a:bodyPr wrap="square" rtlCol="0">
            <a:spAutoFit/>
          </a:bodyPr>
          <a:lstStyle/>
          <a:p>
            <a:endParaRPr lang="en-GB" sz="2000" dirty="0">
              <a:solidFill>
                <a:srgbClr val="C00000"/>
              </a:solidFill>
            </a:endParaRPr>
          </a:p>
        </p:txBody>
      </p:sp>
      <p:sp>
        <p:nvSpPr>
          <p:cNvPr id="10" name="Rectangle 2"/>
          <p:cNvSpPr txBox="1">
            <a:spLocks noChangeArrowheads="1"/>
          </p:cNvSpPr>
          <p:nvPr/>
        </p:nvSpPr>
        <p:spPr bwMode="auto">
          <a:xfrm>
            <a:off x="-36512" y="-99392"/>
            <a:ext cx="9180512" cy="836712"/>
          </a:xfrm>
          <a:prstGeom prst="rect">
            <a:avLst/>
          </a:prstGeom>
          <a:solidFill>
            <a:srgbClr val="3333FF"/>
          </a:solidFill>
          <a:ln>
            <a:noFill/>
          </a:ln>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r>
              <a:rPr lang="en-US" sz="5400" b="1" dirty="0" smtClean="0">
                <a:solidFill>
                  <a:srgbClr val="FFFF00"/>
                </a:solidFill>
              </a:rPr>
              <a:t>What is a Dermatome?</a:t>
            </a:r>
            <a:endParaRPr lang="en-GB" sz="5400" b="1" dirty="0">
              <a:solidFill>
                <a:srgbClr val="FFFF00"/>
              </a:solidFill>
            </a:endParaRPr>
          </a:p>
        </p:txBody>
      </p:sp>
      <p:sp>
        <p:nvSpPr>
          <p:cNvPr id="9" name="Line 3"/>
          <p:cNvSpPr>
            <a:spLocks noChangeShapeType="1"/>
          </p:cNvSpPr>
          <p:nvPr/>
        </p:nvSpPr>
        <p:spPr bwMode="auto">
          <a:xfrm>
            <a:off x="0" y="760105"/>
            <a:ext cx="9144000" cy="0"/>
          </a:xfrm>
          <a:prstGeom prst="line">
            <a:avLst/>
          </a:prstGeom>
          <a:noFill/>
          <a:ln w="57150">
            <a:solidFill>
              <a:srgbClr val="FF0000"/>
            </a:solidFill>
            <a:round/>
            <a:headEnd/>
            <a:tailEnd/>
          </a:ln>
        </p:spPr>
        <p:txBody>
          <a:bodyPr>
            <a:spAutoFit/>
          </a:bodyPr>
          <a:lstStyle/>
          <a:p>
            <a:endParaRPr lang="en-GB" dirty="0"/>
          </a:p>
        </p:txBody>
      </p:sp>
      <p:sp>
        <p:nvSpPr>
          <p:cNvPr id="3" name="Slide Number Placeholder 2"/>
          <p:cNvSpPr>
            <a:spLocks noGrp="1"/>
          </p:cNvSpPr>
          <p:nvPr>
            <p:ph type="sldNum" sz="quarter" idx="12"/>
          </p:nvPr>
        </p:nvSpPr>
        <p:spPr/>
        <p:txBody>
          <a:bodyPr/>
          <a:lstStyle/>
          <a:p>
            <a:fld id="{BE47EE19-B061-4F14-9795-760797D49564}" type="slidenum">
              <a:rPr lang="en-GB" smtClean="0"/>
              <a:pPr/>
              <a:t>11</a:t>
            </a:fld>
            <a:endParaRPr lang="en-GB"/>
          </a:p>
        </p:txBody>
      </p:sp>
    </p:spTree>
    <p:extLst>
      <p:ext uri="{BB962C8B-B14F-4D97-AF65-F5344CB8AC3E}">
        <p14:creationId xmlns:p14="http://schemas.microsoft.com/office/powerpoint/2010/main" val="179459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5364088" y="2420888"/>
            <a:ext cx="3779912" cy="4437112"/>
            <a:chOff x="4449849" y="1325467"/>
            <a:chExt cx="4518788" cy="5532534"/>
          </a:xfrm>
        </p:grpSpPr>
        <p:pic>
          <p:nvPicPr>
            <p:cNvPr id="10242" name="Picture 5"/>
            <p:cNvPicPr>
              <a:picLocks noChangeAspect="1" noChangeArrowheads="1"/>
            </p:cNvPicPr>
            <p:nvPr/>
          </p:nvPicPr>
          <p:blipFill>
            <a:blip r:embed="rId3" cstate="print"/>
            <a:srcRect/>
            <a:stretch>
              <a:fillRect/>
            </a:stretch>
          </p:blipFill>
          <p:spPr bwMode="auto">
            <a:xfrm>
              <a:off x="5482854" y="1325467"/>
              <a:ext cx="3314043" cy="4643446"/>
            </a:xfrm>
            <a:prstGeom prst="rect">
              <a:avLst/>
            </a:prstGeom>
            <a:noFill/>
            <a:ln w="9525">
              <a:noFill/>
              <a:miter lim="800000"/>
              <a:headEnd/>
              <a:tailEnd/>
            </a:ln>
          </p:spPr>
        </p:pic>
        <p:sp>
          <p:nvSpPr>
            <p:cNvPr id="10243" name="Rectangle 5"/>
            <p:cNvSpPr>
              <a:spLocks noChangeArrowheads="1"/>
            </p:cNvSpPr>
            <p:nvPr/>
          </p:nvSpPr>
          <p:spPr bwMode="auto">
            <a:xfrm>
              <a:off x="4449849" y="5821850"/>
              <a:ext cx="4518788" cy="1036151"/>
            </a:xfrm>
            <a:prstGeom prst="rect">
              <a:avLst/>
            </a:prstGeom>
            <a:noFill/>
            <a:ln w="9525">
              <a:noFill/>
              <a:miter lim="800000"/>
              <a:headEnd/>
              <a:tailEnd/>
            </a:ln>
          </p:spPr>
          <p:txBody>
            <a:bodyPr wrap="square" anchor="ctr">
              <a:spAutoFit/>
            </a:bodyPr>
            <a:lstStyle/>
            <a:p>
              <a:pPr algn="r"/>
              <a:r>
                <a:rPr lang="en-GB" sz="2400" b="1" dirty="0">
                  <a:solidFill>
                    <a:srgbClr val="3333FF"/>
                  </a:solidFill>
                </a:rPr>
                <a:t>Sir Charles Scott Sherrington (1857-1952</a:t>
              </a:r>
              <a:r>
                <a:rPr lang="en-GB" sz="2400" dirty="0">
                  <a:solidFill>
                    <a:srgbClr val="3333FF"/>
                  </a:solidFill>
                </a:rPr>
                <a:t>) </a:t>
              </a:r>
            </a:p>
          </p:txBody>
        </p:sp>
      </p:grpSp>
      <p:sp>
        <p:nvSpPr>
          <p:cNvPr id="10" name="Rectangle 9"/>
          <p:cNvSpPr/>
          <p:nvPr/>
        </p:nvSpPr>
        <p:spPr>
          <a:xfrm>
            <a:off x="0" y="908720"/>
            <a:ext cx="9144000" cy="1569660"/>
          </a:xfrm>
          <a:prstGeom prst="rect">
            <a:avLst/>
          </a:prstGeom>
        </p:spPr>
        <p:txBody>
          <a:bodyPr wrap="square">
            <a:spAutoFit/>
          </a:bodyPr>
          <a:lstStyle/>
          <a:p>
            <a:r>
              <a:rPr lang="en-GB" sz="3200" b="1" i="1" dirty="0" smtClean="0">
                <a:solidFill>
                  <a:srgbClr val="FF0000"/>
                </a:solidFill>
              </a:rPr>
              <a:t>‘‘</a:t>
            </a:r>
            <a:r>
              <a:rPr lang="en-US" sz="3200" i="1" dirty="0" smtClean="0">
                <a:solidFill>
                  <a:srgbClr val="FF0000"/>
                </a:solidFill>
              </a:rPr>
              <a:t> are special receptors that respond only to </a:t>
            </a:r>
            <a:r>
              <a:rPr lang="en-US" sz="3200" b="1" i="1" dirty="0" smtClean="0">
                <a:solidFill>
                  <a:srgbClr val="FF0000"/>
                </a:solidFill>
              </a:rPr>
              <a:t>noxious</a:t>
            </a:r>
            <a:r>
              <a:rPr lang="en-US" sz="3200" i="1" dirty="0" smtClean="0">
                <a:solidFill>
                  <a:srgbClr val="FF0000"/>
                </a:solidFill>
              </a:rPr>
              <a:t> stimuli and generate nerve impulses which the brain interprets as "pain".</a:t>
            </a:r>
            <a:r>
              <a:rPr lang="en-GB" sz="3200" b="1" i="1" dirty="0" smtClean="0">
                <a:solidFill>
                  <a:srgbClr val="FF0000"/>
                </a:solidFill>
              </a:rPr>
              <a:t>  </a:t>
            </a:r>
            <a:r>
              <a:rPr lang="en-GB" sz="3200" b="1" i="1" dirty="0" smtClean="0">
                <a:solidFill>
                  <a:srgbClr val="3333FF"/>
                </a:solidFill>
              </a:rPr>
              <a:t>Sherrington 1906</a:t>
            </a:r>
            <a:r>
              <a:rPr lang="en-US" sz="3200" i="1" dirty="0" smtClean="0">
                <a:solidFill>
                  <a:srgbClr val="3333FF"/>
                </a:solidFill>
              </a:rPr>
              <a:t> </a:t>
            </a:r>
          </a:p>
        </p:txBody>
      </p:sp>
      <p:sp>
        <p:nvSpPr>
          <p:cNvPr id="8" name="Line 3"/>
          <p:cNvSpPr>
            <a:spLocks noChangeShapeType="1"/>
          </p:cNvSpPr>
          <p:nvPr/>
        </p:nvSpPr>
        <p:spPr bwMode="auto">
          <a:xfrm>
            <a:off x="0" y="764704"/>
            <a:ext cx="9144000" cy="0"/>
          </a:xfrm>
          <a:prstGeom prst="line">
            <a:avLst/>
          </a:prstGeom>
          <a:noFill/>
          <a:ln w="57150">
            <a:solidFill>
              <a:srgbClr val="FF0000"/>
            </a:solidFill>
            <a:round/>
            <a:headEnd/>
            <a:tailEnd/>
          </a:ln>
        </p:spPr>
        <p:txBody>
          <a:bodyPr>
            <a:spAutoFit/>
          </a:bodyPr>
          <a:lstStyle/>
          <a:p>
            <a:endParaRPr lang="en-GB" dirty="0"/>
          </a:p>
        </p:txBody>
      </p:sp>
      <p:sp>
        <p:nvSpPr>
          <p:cNvPr id="3" name="Rectangle 2"/>
          <p:cNvSpPr/>
          <p:nvPr/>
        </p:nvSpPr>
        <p:spPr>
          <a:xfrm>
            <a:off x="0" y="2708920"/>
            <a:ext cx="5652120" cy="3970318"/>
          </a:xfrm>
          <a:prstGeom prst="rect">
            <a:avLst/>
          </a:prstGeom>
        </p:spPr>
        <p:txBody>
          <a:bodyPr wrap="square">
            <a:spAutoFit/>
          </a:bodyPr>
          <a:lstStyle/>
          <a:p>
            <a:pPr marL="285750" indent="-285750">
              <a:buClr>
                <a:srgbClr val="F303A3"/>
              </a:buClr>
              <a:buFont typeface="Wingdings" pitchFamily="2" charset="2"/>
              <a:buChar char="§"/>
            </a:pPr>
            <a:r>
              <a:rPr lang="en-GB" sz="2800" dirty="0" smtClean="0"/>
              <a:t>They </a:t>
            </a:r>
            <a:r>
              <a:rPr lang="en-GB" sz="2800" dirty="0"/>
              <a:t>are specific </a:t>
            </a:r>
            <a:r>
              <a:rPr lang="en-GB" sz="2800" dirty="0" smtClean="0"/>
              <a:t>(</a:t>
            </a:r>
            <a:r>
              <a:rPr lang="en-GB" sz="2800" dirty="0" smtClean="0">
                <a:solidFill>
                  <a:srgbClr val="C00000"/>
                </a:solidFill>
              </a:rPr>
              <a:t>have adequate stimulus)</a:t>
            </a:r>
            <a:r>
              <a:rPr lang="en-GB" sz="2800" dirty="0" smtClean="0"/>
              <a:t> in </a:t>
            </a:r>
            <a:r>
              <a:rPr lang="en-GB" sz="2800" dirty="0"/>
              <a:t>that pain is not produced by overstimulation of other receptors</a:t>
            </a:r>
            <a:r>
              <a:rPr lang="en-GB" sz="2800" dirty="0" smtClean="0"/>
              <a:t>.</a:t>
            </a:r>
          </a:p>
          <a:p>
            <a:pPr marL="285750" indent="-285750">
              <a:buClr>
                <a:srgbClr val="F303A3"/>
              </a:buClr>
              <a:buFont typeface="Wingdings" pitchFamily="2" charset="2"/>
              <a:buChar char="§"/>
            </a:pPr>
            <a:r>
              <a:rPr lang="en-GB" sz="2800" dirty="0" smtClean="0"/>
              <a:t>Heat pain threshold </a:t>
            </a:r>
            <a:r>
              <a:rPr lang="en-GB" sz="2800" b="1" dirty="0" smtClean="0">
                <a:solidFill>
                  <a:srgbClr val="FF0000"/>
                </a:solidFill>
              </a:rPr>
              <a:t>&gt; </a:t>
            </a:r>
            <a:r>
              <a:rPr lang="en-GB" sz="2800" b="1" smtClean="0">
                <a:solidFill>
                  <a:srgbClr val="FF0000"/>
                </a:solidFill>
              </a:rPr>
              <a:t>43 °C</a:t>
            </a:r>
            <a:endParaRPr lang="en-GB" sz="2800" b="1" dirty="0">
              <a:solidFill>
                <a:srgbClr val="FF0000"/>
              </a:solidFill>
            </a:endParaRPr>
          </a:p>
          <a:p>
            <a:pPr marL="285750" indent="-285750">
              <a:buClr>
                <a:srgbClr val="F303A3"/>
              </a:buClr>
              <a:buFont typeface="Wingdings" pitchFamily="2" charset="2"/>
              <a:buChar char="§"/>
            </a:pPr>
            <a:r>
              <a:rPr lang="en-GB" sz="2800" dirty="0" smtClean="0"/>
              <a:t>Do not adapt (or very little) to repetitive stimulation (</a:t>
            </a:r>
            <a:r>
              <a:rPr lang="en-GB" sz="2800" b="1" dirty="0" smtClean="0">
                <a:solidFill>
                  <a:srgbClr val="C00000"/>
                </a:solidFill>
              </a:rPr>
              <a:t>can be sensitized by various agents, </a:t>
            </a:r>
            <a:r>
              <a:rPr lang="en-GB" sz="2800" b="1" dirty="0" err="1" smtClean="0">
                <a:solidFill>
                  <a:srgbClr val="C00000"/>
                </a:solidFill>
              </a:rPr>
              <a:t>eg</a:t>
            </a:r>
            <a:r>
              <a:rPr lang="en-GB" sz="2800" b="1" dirty="0" smtClean="0">
                <a:solidFill>
                  <a:srgbClr val="C00000"/>
                </a:solidFill>
              </a:rPr>
              <a:t>. prostaglandins</a:t>
            </a:r>
            <a:r>
              <a:rPr lang="en-GB" sz="2400" dirty="0" smtClean="0"/>
              <a:t>)</a:t>
            </a:r>
            <a:endParaRPr lang="en-GB" sz="2400" dirty="0"/>
          </a:p>
        </p:txBody>
      </p:sp>
      <p:sp>
        <p:nvSpPr>
          <p:cNvPr id="11" name="Rectangle 2"/>
          <p:cNvSpPr txBox="1">
            <a:spLocks noChangeArrowheads="1"/>
          </p:cNvSpPr>
          <p:nvPr/>
        </p:nvSpPr>
        <p:spPr>
          <a:xfrm>
            <a:off x="0" y="0"/>
            <a:ext cx="9144000" cy="764704"/>
          </a:xfrm>
          <a:prstGeom prst="rect">
            <a:avLst/>
          </a:prstGeom>
          <a:solidFill>
            <a:srgbClr val="2C22F6"/>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rgbClr val="FFFF00"/>
                </a:solidFill>
                <a:latin typeface="Arial" pitchFamily="34" charset="0"/>
                <a:ea typeface="+mn-ea"/>
                <a:cs typeface="Arial" pitchFamily="34" charset="0"/>
              </a:rPr>
              <a:t>Pain Receptors `Nociceptors`?</a:t>
            </a:r>
            <a:endParaRPr lang="en-GB" b="1" dirty="0">
              <a:solidFill>
                <a:srgbClr val="FFFF00"/>
              </a:solidFill>
              <a:latin typeface="Arial" pitchFamily="34" charset="0"/>
              <a:ea typeface="+mn-ea"/>
              <a:cs typeface="Arial" pitchFamily="34" charset="0"/>
            </a:endParaRPr>
          </a:p>
        </p:txBody>
      </p:sp>
    </p:spTree>
    <p:extLst>
      <p:ext uri="{BB962C8B-B14F-4D97-AF65-F5344CB8AC3E}">
        <p14:creationId xmlns:p14="http://schemas.microsoft.com/office/powerpoint/2010/main" val="3785963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1" descr="0711"/>
          <p:cNvPicPr>
            <a:picLocks noChangeAspect="1" noChangeArrowheads="1"/>
          </p:cNvPicPr>
          <p:nvPr/>
        </p:nvPicPr>
        <p:blipFill>
          <a:blip r:embed="rId3"/>
          <a:srcRect/>
          <a:stretch>
            <a:fillRect/>
          </a:stretch>
        </p:blipFill>
        <p:spPr bwMode="auto">
          <a:xfrm>
            <a:off x="0" y="1557338"/>
            <a:ext cx="9324975" cy="60420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21507" name="Rectangle 3" hidden="1"/>
          <p:cNvSpPr>
            <a:spLocks noGrp="1" noChangeArrowheads="1"/>
          </p:cNvSpPr>
          <p:nvPr>
            <p:ph type="title"/>
          </p:nvPr>
        </p:nvSpPr>
        <p:spPr/>
        <p:txBody>
          <a:bodyPr/>
          <a:lstStyle/>
          <a:p>
            <a:pPr eaLnBrk="1" hangingPunct="1"/>
            <a:endParaRPr lang="ar-SA" altLang="ar-SA" smtClean="0"/>
          </a:p>
        </p:txBody>
      </p:sp>
      <p:sp>
        <p:nvSpPr>
          <p:cNvPr id="5" name="Rectangle 1026"/>
          <p:cNvSpPr txBox="1">
            <a:spLocks noChangeArrowheads="1"/>
          </p:cNvSpPr>
          <p:nvPr/>
        </p:nvSpPr>
        <p:spPr>
          <a:xfrm>
            <a:off x="-2644775" y="1971675"/>
            <a:ext cx="8102600" cy="838200"/>
          </a:xfrm>
          <a:prstGeom prst="rect">
            <a:avLst/>
          </a:prstGeom>
        </p:spPr>
        <p:txBody>
          <a:bodyPr anchor="ctr">
            <a:normAutofit/>
          </a:bodyPr>
          <a:lstStyle/>
          <a:p>
            <a:pPr eaLnBrk="1" fontAlgn="auto" hangingPunct="1">
              <a:spcAft>
                <a:spcPts val="0"/>
              </a:spcAft>
              <a:defRPr/>
            </a:pPr>
            <a:endParaRPr lang="en-US" sz="4400" dirty="0">
              <a:solidFill>
                <a:srgbClr val="C00000"/>
              </a:solidFill>
              <a:latin typeface="Arial Black" pitchFamily="34" charset="0"/>
              <a:ea typeface="+mj-ea"/>
              <a:cs typeface="+mj-cs"/>
            </a:endParaRPr>
          </a:p>
        </p:txBody>
      </p:sp>
      <p:sp>
        <p:nvSpPr>
          <p:cNvPr id="21509" name="TextBox 6"/>
          <p:cNvSpPr txBox="1">
            <a:spLocks noChangeArrowheads="1"/>
          </p:cNvSpPr>
          <p:nvPr/>
        </p:nvSpPr>
        <p:spPr bwMode="auto">
          <a:xfrm>
            <a:off x="5429250" y="1285875"/>
            <a:ext cx="342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GB" altLang="ar-SA" sz="1800"/>
          </a:p>
        </p:txBody>
      </p:sp>
      <p:sp>
        <p:nvSpPr>
          <p:cNvPr id="21510" name="Line 3"/>
          <p:cNvSpPr>
            <a:spLocks noChangeShapeType="1"/>
          </p:cNvSpPr>
          <p:nvPr/>
        </p:nvSpPr>
        <p:spPr bwMode="auto">
          <a:xfrm>
            <a:off x="0" y="766763"/>
            <a:ext cx="91440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ar-SA"/>
          </a:p>
        </p:txBody>
      </p:sp>
      <p:sp>
        <p:nvSpPr>
          <p:cNvPr id="9" name="Rectangle 8"/>
          <p:cNvSpPr>
            <a:spLocks noChangeArrowheads="1"/>
          </p:cNvSpPr>
          <p:nvPr/>
        </p:nvSpPr>
        <p:spPr bwMode="auto">
          <a:xfrm>
            <a:off x="0" y="746125"/>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ar-AE" altLang="ar-SA" sz="2800"/>
              <a:t>﴿</a:t>
            </a:r>
            <a:r>
              <a:rPr lang="ar-AE" altLang="ar-SA" sz="2400" b="1">
                <a:solidFill>
                  <a:srgbClr val="2A0399"/>
                </a:solidFill>
              </a:rPr>
              <a:t>إِنَّ الَّذِينَ كَفَرُواْ بِآيَاتِنَا سَوْفَ نُصْلِيهِمْ نَاراً </a:t>
            </a:r>
            <a:r>
              <a:rPr lang="ar-AE" altLang="ar-SA" sz="2400" b="1" i="1">
                <a:solidFill>
                  <a:srgbClr val="2A0399"/>
                </a:solidFill>
              </a:rPr>
              <a:t>كُلَّمَا نَضِجَتْ جُلُودُهُمْ بَدَّلْنَاهُمْ جُلُوداً غَيْرَهَا</a:t>
            </a:r>
            <a:r>
              <a:rPr lang="ar-AE" altLang="ar-SA" sz="2400" b="1">
                <a:solidFill>
                  <a:srgbClr val="2A0399"/>
                </a:solidFill>
              </a:rPr>
              <a:t> لِيَذُوقُواْ الْعَذَابَ إِنَّ اللّهَ كَانَ عَزِيزاً حَكِيماً</a:t>
            </a:r>
            <a:r>
              <a:rPr lang="ar-AE" altLang="ar-SA" sz="2800">
                <a:solidFill>
                  <a:srgbClr val="FF0000"/>
                </a:solidFill>
              </a:rPr>
              <a:t>﴾[النساء: </a:t>
            </a:r>
            <a:r>
              <a:rPr lang="ar-AE" altLang="ar-SA" sz="2400"/>
              <a:t>56</a:t>
            </a:r>
            <a:endParaRPr lang="en-GB" altLang="ar-SA" sz="2400"/>
          </a:p>
        </p:txBody>
      </p:sp>
      <p:sp>
        <p:nvSpPr>
          <p:cNvPr id="21512" name="TextBox 11"/>
          <p:cNvSpPr txBox="1">
            <a:spLocks noChangeArrowheads="1"/>
          </p:cNvSpPr>
          <p:nvPr/>
        </p:nvSpPr>
        <p:spPr bwMode="auto">
          <a:xfrm>
            <a:off x="5278438" y="3209925"/>
            <a:ext cx="863600" cy="646113"/>
          </a:xfrm>
          <a:prstGeom prst="rect">
            <a:avLst/>
          </a:prstGeom>
          <a:solidFill>
            <a:srgbClr val="BBFAF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GB" altLang="ar-SA" sz="1800"/>
          </a:p>
          <a:p>
            <a:pPr>
              <a:spcBef>
                <a:spcPct val="0"/>
              </a:spcBef>
              <a:buFontTx/>
              <a:buNone/>
            </a:pPr>
            <a:endParaRPr lang="en-GB" altLang="ar-SA" sz="1800"/>
          </a:p>
        </p:txBody>
      </p:sp>
      <p:grpSp>
        <p:nvGrpSpPr>
          <p:cNvPr id="3" name="Group 2"/>
          <p:cNvGrpSpPr>
            <a:grpSpLocks/>
          </p:cNvGrpSpPr>
          <p:nvPr/>
        </p:nvGrpSpPr>
        <p:grpSpPr bwMode="auto">
          <a:xfrm>
            <a:off x="3203575" y="1628775"/>
            <a:ext cx="5868988" cy="3385542"/>
            <a:chOff x="3203848" y="1628800"/>
            <a:chExt cx="5868144" cy="3386246"/>
          </a:xfrm>
        </p:grpSpPr>
        <p:sp>
          <p:nvSpPr>
            <p:cNvPr id="21515" name="TextBox 13"/>
            <p:cNvSpPr txBox="1">
              <a:spLocks noChangeArrowheads="1"/>
            </p:cNvSpPr>
            <p:nvPr/>
          </p:nvSpPr>
          <p:spPr bwMode="auto">
            <a:xfrm>
              <a:off x="5220072" y="1628800"/>
              <a:ext cx="3851920" cy="338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
                  <a:srgbClr val="FF0000"/>
                </a:buClr>
                <a:buFontTx/>
                <a:buNone/>
              </a:pPr>
              <a:r>
                <a:rPr lang="en-US" altLang="ar-SA" sz="1800" dirty="0"/>
                <a:t> </a:t>
              </a:r>
              <a:r>
                <a:rPr lang="en-US" altLang="ar-SA" sz="2400" b="1" dirty="0" smtClean="0">
                  <a:solidFill>
                    <a:srgbClr val="FF0000"/>
                  </a:solidFill>
                </a:rPr>
                <a:t>Are </a:t>
              </a:r>
              <a:r>
                <a:rPr lang="en-US" altLang="ar-SA" sz="2800" b="1" dirty="0">
                  <a:solidFill>
                    <a:srgbClr val="FF0000"/>
                  </a:solidFill>
                </a:rPr>
                <a:t>f</a:t>
              </a:r>
              <a:r>
                <a:rPr lang="en-US" altLang="ar-SA" sz="2800" b="1" dirty="0" smtClean="0">
                  <a:solidFill>
                    <a:srgbClr val="FF0000"/>
                  </a:solidFill>
                </a:rPr>
                <a:t>ree </a:t>
              </a:r>
              <a:r>
                <a:rPr lang="en-US" altLang="ar-SA" sz="2800" b="1" dirty="0">
                  <a:solidFill>
                    <a:srgbClr val="FF0000"/>
                  </a:solidFill>
                </a:rPr>
                <a:t>nerve endings</a:t>
              </a:r>
              <a:endParaRPr lang="en-US" altLang="ar-SA" sz="2200" b="1" dirty="0">
                <a:solidFill>
                  <a:srgbClr val="FF0000"/>
                </a:solidFill>
              </a:endParaRPr>
            </a:p>
            <a:p>
              <a:pPr>
                <a:spcBef>
                  <a:spcPct val="0"/>
                </a:spcBef>
                <a:buClr>
                  <a:srgbClr val="FF0000"/>
                </a:buClr>
                <a:buFont typeface="Wingdings" panose="05000000000000000000" pitchFamily="2" charset="2"/>
                <a:buChar char="§"/>
              </a:pPr>
              <a:r>
                <a:rPr lang="en-US" altLang="ar-SA" sz="2800" b="1" dirty="0"/>
                <a:t> </a:t>
              </a:r>
              <a:r>
                <a:rPr lang="en-US" altLang="ar-SA" b="1" dirty="0"/>
                <a:t>Widespread in superficial layers of skin</a:t>
              </a:r>
            </a:p>
            <a:p>
              <a:pPr>
                <a:spcBef>
                  <a:spcPct val="0"/>
                </a:spcBef>
                <a:buClr>
                  <a:srgbClr val="FF0000"/>
                </a:buClr>
                <a:buFont typeface="Wingdings" panose="05000000000000000000" pitchFamily="2" charset="2"/>
                <a:buChar char="§"/>
              </a:pPr>
              <a:r>
                <a:rPr lang="en-US" altLang="ar-SA" b="1" dirty="0"/>
                <a:t> Fewer in deep tissue  and absent in brain tissue</a:t>
              </a:r>
              <a:endParaRPr lang="en-GB" altLang="ar-SA" b="1" dirty="0">
                <a:solidFill>
                  <a:srgbClr val="FF0000"/>
                </a:solidFill>
              </a:endParaRPr>
            </a:p>
          </p:txBody>
        </p:sp>
        <p:grpSp>
          <p:nvGrpSpPr>
            <p:cNvPr id="21516" name="Group 1"/>
            <p:cNvGrpSpPr>
              <a:grpSpLocks/>
            </p:cNvGrpSpPr>
            <p:nvPr/>
          </p:nvGrpSpPr>
          <p:grpSpPr bwMode="auto">
            <a:xfrm>
              <a:off x="3203848" y="1844824"/>
              <a:ext cx="1701107" cy="1872208"/>
              <a:chOff x="3203848" y="1844824"/>
              <a:chExt cx="1701107" cy="1872208"/>
            </a:xfrm>
          </p:grpSpPr>
          <p:sp>
            <p:nvSpPr>
              <p:cNvPr id="21517" name="TextBox 12"/>
              <p:cNvSpPr txBox="1">
                <a:spLocks noChangeArrowheads="1"/>
              </p:cNvSpPr>
              <p:nvPr/>
            </p:nvSpPr>
            <p:spPr bwMode="auto">
              <a:xfrm>
                <a:off x="3203848" y="1844824"/>
                <a:ext cx="17011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ar-SA" sz="2400" b="1">
                    <a:solidFill>
                      <a:srgbClr val="FF0000"/>
                    </a:solidFill>
                  </a:rPr>
                  <a:t>Nociceptors</a:t>
                </a:r>
              </a:p>
            </p:txBody>
          </p:sp>
          <p:cxnSp>
            <p:nvCxnSpPr>
              <p:cNvPr id="16" name="Straight Connector 15"/>
              <p:cNvCxnSpPr/>
              <p:nvPr/>
            </p:nvCxnSpPr>
            <p:spPr>
              <a:xfrm>
                <a:off x="4284780" y="2276635"/>
                <a:ext cx="215869" cy="1440162"/>
              </a:xfrm>
              <a:prstGeom prst="line">
                <a:avLst/>
              </a:prstGeom>
              <a:ln w="25400"/>
            </p:spPr>
            <p:style>
              <a:lnRef idx="1">
                <a:schemeClr val="accent1"/>
              </a:lnRef>
              <a:fillRef idx="0">
                <a:schemeClr val="accent1"/>
              </a:fillRef>
              <a:effectRef idx="0">
                <a:schemeClr val="accent1"/>
              </a:effectRef>
              <a:fontRef idx="minor">
                <a:schemeClr val="tx1"/>
              </a:fontRef>
            </p:style>
          </p:cxnSp>
        </p:grpSp>
      </p:grpSp>
      <p:sp>
        <p:nvSpPr>
          <p:cNvPr id="17" name="Rectangle 2"/>
          <p:cNvSpPr txBox="1">
            <a:spLocks noChangeArrowheads="1"/>
          </p:cNvSpPr>
          <p:nvPr/>
        </p:nvSpPr>
        <p:spPr>
          <a:xfrm>
            <a:off x="0" y="0"/>
            <a:ext cx="9144000" cy="765175"/>
          </a:xfrm>
          <a:prstGeom prst="rect">
            <a:avLst/>
          </a:prstGeom>
          <a:solidFill>
            <a:srgbClr val="2C22F6"/>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600" b="1" dirty="0" smtClean="0">
                <a:solidFill>
                  <a:srgbClr val="FFFF00"/>
                </a:solidFill>
                <a:ea typeface="+mn-ea"/>
              </a:rPr>
              <a:t>Distribution of Pain Receptors (Nociceptors)</a:t>
            </a:r>
            <a:endParaRPr lang="en-US" b="1" dirty="0">
              <a:solidFill>
                <a:srgbClr val="FFFF00"/>
              </a:solidFill>
              <a:ea typeface="+mn-ea"/>
            </a:endParaRPr>
          </a:p>
        </p:txBody>
      </p:sp>
    </p:spTree>
    <p:extLst>
      <p:ext uri="{BB962C8B-B14F-4D97-AF65-F5344CB8AC3E}">
        <p14:creationId xmlns:p14="http://schemas.microsoft.com/office/powerpoint/2010/main" val="3108806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0" y="0"/>
          <a:ext cx="9144000" cy="6886575"/>
        </p:xfrm>
        <a:graphic>
          <a:graphicData uri="http://schemas.openxmlformats.org/presentationml/2006/ole">
            <mc:AlternateContent xmlns:mc="http://schemas.openxmlformats.org/markup-compatibility/2006">
              <mc:Choice xmlns:v="urn:schemas-microsoft-com:vml" Requires="v">
                <p:oleObj spid="_x0000_s229403" name="Image" r:id="rId4" imgW="7453968" imgH="5180952" progId="">
                  <p:embed/>
                </p:oleObj>
              </mc:Choice>
              <mc:Fallback>
                <p:oleObj name="Image" r:id="rId4" imgW="7453968" imgH="518095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3" name="Text Box 3"/>
          <p:cNvSpPr txBox="1">
            <a:spLocks noChangeArrowheads="1"/>
          </p:cNvSpPr>
          <p:nvPr/>
        </p:nvSpPr>
        <p:spPr bwMode="auto">
          <a:xfrm>
            <a:off x="0" y="6519446"/>
            <a:ext cx="5105400" cy="338554"/>
          </a:xfrm>
          <a:prstGeom prst="rect">
            <a:avLst/>
          </a:prstGeom>
          <a:noFill/>
          <a:ln w="9525">
            <a:noFill/>
            <a:miter lim="800000"/>
            <a:headEnd/>
            <a:tailEnd/>
          </a:ln>
        </p:spPr>
        <p:txBody>
          <a:bodyPr>
            <a:spAutoFit/>
          </a:bodyPr>
          <a:lstStyle/>
          <a:p>
            <a:pPr>
              <a:spcBef>
                <a:spcPct val="50000"/>
              </a:spcBef>
            </a:pPr>
            <a:r>
              <a:rPr lang="en-GB" sz="1600" b="1" dirty="0" err="1">
                <a:solidFill>
                  <a:srgbClr val="0033CC"/>
                </a:solidFill>
                <a:latin typeface="Comic Sans MS" pitchFamily="66" charset="0"/>
                <a:cs typeface="Times New Roman" pitchFamily="18" charset="0"/>
              </a:rPr>
              <a:t>Scholz</a:t>
            </a:r>
            <a:r>
              <a:rPr lang="en-GB" sz="1600" b="1" dirty="0">
                <a:solidFill>
                  <a:srgbClr val="0033CC"/>
                </a:solidFill>
                <a:latin typeface="Comic Sans MS" pitchFamily="66" charset="0"/>
                <a:cs typeface="Times New Roman" pitchFamily="18" charset="0"/>
              </a:rPr>
              <a:t> &amp; Woolf </a:t>
            </a:r>
            <a:r>
              <a:rPr lang="en-GB" sz="1600" dirty="0" smtClean="0">
                <a:solidFill>
                  <a:srgbClr val="0033CC"/>
                </a:solidFill>
                <a:latin typeface="Comic Sans MS" pitchFamily="66" charset="0"/>
                <a:cs typeface="Times New Roman" pitchFamily="18" charset="0"/>
              </a:rPr>
              <a:t>Nat</a:t>
            </a:r>
            <a:r>
              <a:rPr lang="en-GB" sz="1600" dirty="0">
                <a:solidFill>
                  <a:srgbClr val="0033CC"/>
                </a:solidFill>
                <a:latin typeface="Comic Sans MS" pitchFamily="66" charset="0"/>
                <a:cs typeface="Times New Roman" pitchFamily="18" charset="0"/>
              </a:rPr>
              <a:t>. </a:t>
            </a:r>
            <a:r>
              <a:rPr lang="en-GB" sz="1600" dirty="0" err="1">
                <a:solidFill>
                  <a:srgbClr val="0033CC"/>
                </a:solidFill>
                <a:latin typeface="Comic Sans MS" pitchFamily="66" charset="0"/>
                <a:cs typeface="Times New Roman" pitchFamily="18" charset="0"/>
              </a:rPr>
              <a:t>Neurosci</a:t>
            </a:r>
            <a:r>
              <a:rPr lang="en-GB" sz="1600" dirty="0">
                <a:solidFill>
                  <a:srgbClr val="0033CC"/>
                </a:solidFill>
                <a:latin typeface="Comic Sans MS" pitchFamily="66" charset="0"/>
                <a:cs typeface="Times New Roman" pitchFamily="18" charset="0"/>
              </a:rPr>
              <a:t>.  </a:t>
            </a:r>
            <a:r>
              <a:rPr lang="en-GB" sz="1600" b="1" dirty="0">
                <a:solidFill>
                  <a:srgbClr val="0033CC"/>
                </a:solidFill>
                <a:latin typeface="Comic Sans MS" pitchFamily="66" charset="0"/>
                <a:cs typeface="Times New Roman" pitchFamily="18" charset="0"/>
              </a:rPr>
              <a:t>2002</a:t>
            </a:r>
            <a:endParaRPr lang="en-GB" sz="2800" dirty="0">
              <a:solidFill>
                <a:srgbClr val="0033CC"/>
              </a:solidFill>
              <a:latin typeface="Times New Roman" pitchFamily="18" charset="0"/>
              <a:cs typeface="Times New Roman" pitchFamily="18" charset="0"/>
            </a:endParaRPr>
          </a:p>
        </p:txBody>
      </p:sp>
      <p:sp>
        <p:nvSpPr>
          <p:cNvPr id="5124" name="Text Box 7"/>
          <p:cNvSpPr txBox="1">
            <a:spLocks noChangeArrowheads="1"/>
          </p:cNvSpPr>
          <p:nvPr/>
        </p:nvSpPr>
        <p:spPr bwMode="auto">
          <a:xfrm>
            <a:off x="4574568" y="4951308"/>
            <a:ext cx="4392488" cy="1200329"/>
          </a:xfrm>
          <a:prstGeom prst="rect">
            <a:avLst/>
          </a:prstGeom>
          <a:noFill/>
          <a:ln w="9525">
            <a:noFill/>
            <a:miter lim="800000"/>
            <a:headEnd/>
            <a:tailEnd/>
          </a:ln>
        </p:spPr>
        <p:txBody>
          <a:bodyPr wrap="square">
            <a:spAutoFit/>
          </a:bodyPr>
          <a:lstStyle/>
          <a:p>
            <a:pPr>
              <a:buClr>
                <a:srgbClr val="FF0000"/>
              </a:buClr>
              <a:buFont typeface="Wingdings" pitchFamily="2" charset="2"/>
              <a:buChar char="§"/>
            </a:pPr>
            <a:r>
              <a:rPr lang="en-US" sz="2400" b="1" dirty="0" smtClean="0">
                <a:solidFill>
                  <a:srgbClr val="7030A0"/>
                </a:solidFill>
              </a:rPr>
              <a:t> </a:t>
            </a:r>
            <a:r>
              <a:rPr lang="en-US" sz="2400" b="1" dirty="0" err="1" smtClean="0">
                <a:solidFill>
                  <a:srgbClr val="7030A0"/>
                </a:solidFill>
              </a:rPr>
              <a:t>Mechanosensitive</a:t>
            </a:r>
            <a:r>
              <a:rPr lang="en-US" sz="2400" b="1" dirty="0" smtClean="0">
                <a:solidFill>
                  <a:srgbClr val="7030A0"/>
                </a:solidFill>
              </a:rPr>
              <a:t> </a:t>
            </a:r>
          </a:p>
          <a:p>
            <a:pPr>
              <a:buClr>
                <a:srgbClr val="FF0000"/>
              </a:buClr>
              <a:buFont typeface="Wingdings" pitchFamily="2" charset="2"/>
              <a:buChar char="§"/>
            </a:pPr>
            <a:r>
              <a:rPr lang="en-GB" sz="2400" b="1" dirty="0" smtClean="0">
                <a:solidFill>
                  <a:srgbClr val="7030A0"/>
                </a:solidFill>
              </a:rPr>
              <a:t> T</a:t>
            </a:r>
            <a:r>
              <a:rPr lang="en-US" sz="2400" b="1" dirty="0" err="1" smtClean="0">
                <a:solidFill>
                  <a:srgbClr val="7030A0"/>
                </a:solidFill>
              </a:rPr>
              <a:t>hermosensitive</a:t>
            </a:r>
            <a:r>
              <a:rPr lang="en-US" sz="2400" b="1" dirty="0" smtClean="0">
                <a:solidFill>
                  <a:srgbClr val="7030A0"/>
                </a:solidFill>
              </a:rPr>
              <a:t> </a:t>
            </a:r>
          </a:p>
          <a:p>
            <a:pPr>
              <a:buClr>
                <a:srgbClr val="FF0000"/>
              </a:buClr>
              <a:buFont typeface="Wingdings" pitchFamily="2" charset="2"/>
              <a:buChar char="§"/>
            </a:pPr>
            <a:r>
              <a:rPr lang="en-US" sz="2400" b="1" dirty="0" smtClean="0">
                <a:solidFill>
                  <a:srgbClr val="7030A0"/>
                </a:solidFill>
              </a:rPr>
              <a:t> </a:t>
            </a:r>
            <a:r>
              <a:rPr lang="en-US" sz="2400" b="1" dirty="0" err="1" smtClean="0">
                <a:solidFill>
                  <a:srgbClr val="7030A0"/>
                </a:solidFill>
              </a:rPr>
              <a:t>Chemosensitive</a:t>
            </a:r>
            <a:r>
              <a:rPr lang="en-US" sz="2400" b="1" dirty="0" smtClean="0">
                <a:solidFill>
                  <a:srgbClr val="7030A0"/>
                </a:solidFill>
              </a:rPr>
              <a:t> </a:t>
            </a:r>
            <a:endParaRPr lang="en-US" sz="2400" b="1" dirty="0">
              <a:solidFill>
                <a:schemeClr val="accent2"/>
              </a:solidFill>
            </a:endParaRPr>
          </a:p>
        </p:txBody>
      </p:sp>
      <p:sp>
        <p:nvSpPr>
          <p:cNvPr id="5126" name="Rectangle 9"/>
          <p:cNvSpPr>
            <a:spLocks noChangeArrowheads="1"/>
          </p:cNvSpPr>
          <p:nvPr/>
        </p:nvSpPr>
        <p:spPr bwMode="auto">
          <a:xfrm>
            <a:off x="0" y="0"/>
            <a:ext cx="1908175" cy="441325"/>
          </a:xfrm>
          <a:prstGeom prst="rect">
            <a:avLst/>
          </a:prstGeom>
          <a:solidFill>
            <a:schemeClr val="bg1"/>
          </a:solidFill>
          <a:ln w="9525">
            <a:noFill/>
            <a:miter lim="800000"/>
            <a:headEnd/>
            <a:tailEnd/>
          </a:ln>
        </p:spPr>
        <p:txBody>
          <a:bodyPr wrap="none" anchor="ctr"/>
          <a:lstStyle/>
          <a:p>
            <a:endParaRPr lang="en-US"/>
          </a:p>
        </p:txBody>
      </p:sp>
      <p:sp>
        <p:nvSpPr>
          <p:cNvPr id="7" name="Line 3"/>
          <p:cNvSpPr>
            <a:spLocks noChangeShapeType="1"/>
          </p:cNvSpPr>
          <p:nvPr/>
        </p:nvSpPr>
        <p:spPr bwMode="auto">
          <a:xfrm>
            <a:off x="0" y="548680"/>
            <a:ext cx="9144000" cy="0"/>
          </a:xfrm>
          <a:prstGeom prst="line">
            <a:avLst/>
          </a:prstGeom>
          <a:noFill/>
          <a:ln w="57150">
            <a:solidFill>
              <a:srgbClr val="FF0000"/>
            </a:solidFill>
            <a:round/>
            <a:headEnd/>
            <a:tailEnd/>
          </a:ln>
        </p:spPr>
        <p:txBody>
          <a:bodyPr>
            <a:spAutoFit/>
          </a:bodyPr>
          <a:lstStyle/>
          <a:p>
            <a:endParaRPr lang="en-GB" dirty="0"/>
          </a:p>
        </p:txBody>
      </p:sp>
      <p:sp>
        <p:nvSpPr>
          <p:cNvPr id="8" name="Rectangle 2"/>
          <p:cNvSpPr txBox="1">
            <a:spLocks noChangeArrowheads="1"/>
          </p:cNvSpPr>
          <p:nvPr/>
        </p:nvSpPr>
        <p:spPr bwMode="auto">
          <a:xfrm>
            <a:off x="0" y="1"/>
            <a:ext cx="9144000" cy="548679"/>
          </a:xfrm>
          <a:prstGeom prst="rect">
            <a:avLst/>
          </a:prstGeom>
          <a:solidFill>
            <a:srgbClr val="3333FF"/>
          </a:solidFill>
          <a:ln>
            <a:noFill/>
          </a:ln>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sz="3200" dirty="0">
              <a:solidFill>
                <a:schemeClr val="bg1"/>
              </a:solidFill>
            </a:endParaRPr>
          </a:p>
        </p:txBody>
      </p:sp>
      <p:sp>
        <p:nvSpPr>
          <p:cNvPr id="5125" name="Text Box 8"/>
          <p:cNvSpPr txBox="1">
            <a:spLocks noChangeArrowheads="1"/>
          </p:cNvSpPr>
          <p:nvPr/>
        </p:nvSpPr>
        <p:spPr bwMode="auto">
          <a:xfrm>
            <a:off x="1887736" y="-36095"/>
            <a:ext cx="5760169" cy="584775"/>
          </a:xfrm>
          <a:prstGeom prst="rect">
            <a:avLst/>
          </a:prstGeom>
          <a:noFill/>
          <a:ln w="9525">
            <a:noFill/>
            <a:miter lim="800000"/>
            <a:headEnd/>
            <a:tailEnd/>
          </a:ln>
        </p:spPr>
        <p:txBody>
          <a:bodyPr wrap="square">
            <a:spAutoFit/>
          </a:bodyPr>
          <a:lstStyle/>
          <a:p>
            <a:r>
              <a:rPr lang="en-GB" sz="3200" dirty="0">
                <a:solidFill>
                  <a:srgbClr val="FFFF00"/>
                </a:solidFill>
                <a:latin typeface="Arial Black" pitchFamily="34" charset="0"/>
                <a:ea typeface="+mj-ea"/>
                <a:cs typeface="+mj-cs"/>
              </a:rPr>
              <a:t>Types of </a:t>
            </a:r>
            <a:r>
              <a:rPr lang="en-GB" sz="3200" dirty="0" err="1" smtClean="0">
                <a:solidFill>
                  <a:srgbClr val="FFFF00"/>
                </a:solidFill>
                <a:latin typeface="Arial Black" pitchFamily="34" charset="0"/>
                <a:ea typeface="+mj-ea"/>
                <a:cs typeface="+mj-cs"/>
              </a:rPr>
              <a:t>Nociceptors</a:t>
            </a:r>
            <a:endParaRPr lang="en-US" sz="3200" dirty="0">
              <a:solidFill>
                <a:srgbClr val="FFFF00"/>
              </a:solidFill>
              <a:latin typeface="Arial Black" pitchFamily="34" charset="0"/>
              <a:ea typeface="+mj-ea"/>
              <a:cs typeface="+mj-cs"/>
            </a:endParaRPr>
          </a:p>
        </p:txBody>
      </p:sp>
      <p:sp>
        <p:nvSpPr>
          <p:cNvPr id="2" name="Rectangle 1"/>
          <p:cNvSpPr/>
          <p:nvPr/>
        </p:nvSpPr>
        <p:spPr>
          <a:xfrm>
            <a:off x="5368078" y="6312028"/>
            <a:ext cx="3571170" cy="523220"/>
          </a:xfrm>
          <a:prstGeom prst="rect">
            <a:avLst/>
          </a:prstGeom>
        </p:spPr>
        <p:txBody>
          <a:bodyPr wrap="none">
            <a:spAutoFit/>
          </a:bodyPr>
          <a:lstStyle/>
          <a:p>
            <a:r>
              <a:rPr lang="en-GB" sz="2800" b="1" dirty="0" err="1">
                <a:solidFill>
                  <a:srgbClr val="FF0000"/>
                </a:solidFill>
              </a:rPr>
              <a:t>Polymodal</a:t>
            </a:r>
            <a:r>
              <a:rPr lang="en-GB" sz="2800" b="1" dirty="0">
                <a:solidFill>
                  <a:srgbClr val="FF0000"/>
                </a:solidFill>
              </a:rPr>
              <a:t> </a:t>
            </a:r>
            <a:r>
              <a:rPr lang="en-GB" sz="2800" b="1" dirty="0" err="1">
                <a:solidFill>
                  <a:srgbClr val="FF0000"/>
                </a:solidFill>
              </a:rPr>
              <a:t>nociceptors</a:t>
            </a:r>
            <a:endParaRPr lang="en-US" sz="2800" dirty="0">
              <a:solidFill>
                <a:srgbClr val="FF0000"/>
              </a:solidFill>
            </a:endParaRPr>
          </a:p>
        </p:txBody>
      </p:sp>
    </p:spTree>
    <p:extLst>
      <p:ext uri="{BB962C8B-B14F-4D97-AF65-F5344CB8AC3E}">
        <p14:creationId xmlns:p14="http://schemas.microsoft.com/office/powerpoint/2010/main" val="13211540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descr="body nerves"/>
          <p:cNvPicPr>
            <a:picLocks noGrp="1" noChangeAspect="1" noChangeArrowheads="1"/>
          </p:cNvPicPr>
          <p:nvPr>
            <p:ph idx="1"/>
          </p:nvPr>
        </p:nvPicPr>
        <p:blipFill>
          <a:blip r:embed="rId3" cstate="print"/>
          <a:srcRect/>
          <a:stretch>
            <a:fillRect/>
          </a:stretch>
        </p:blipFill>
        <p:spPr>
          <a:xfrm>
            <a:off x="261085" y="836712"/>
            <a:ext cx="3690937" cy="5988783"/>
          </a:xfrm>
          <a:noFill/>
          <a:ln/>
        </p:spPr>
      </p:pic>
      <p:sp>
        <p:nvSpPr>
          <p:cNvPr id="209923" name="Rectangle 3"/>
          <p:cNvSpPr>
            <a:spLocks noChangeArrowheads="1"/>
          </p:cNvSpPr>
          <p:nvPr/>
        </p:nvSpPr>
        <p:spPr bwMode="auto">
          <a:xfrm>
            <a:off x="144463" y="6597650"/>
            <a:ext cx="3635375" cy="274638"/>
          </a:xfrm>
          <a:prstGeom prst="rect">
            <a:avLst/>
          </a:prstGeom>
          <a:noFill/>
          <a:ln w="9525">
            <a:noFill/>
            <a:miter lim="800000"/>
            <a:headEnd/>
            <a:tailEnd/>
          </a:ln>
          <a:effectLst/>
        </p:spPr>
        <p:txBody>
          <a:bodyPr>
            <a:spAutoFit/>
          </a:bodyPr>
          <a:lstStyle/>
          <a:p>
            <a:r>
              <a:rPr lang="en-GB" sz="1200"/>
              <a:t>http://www.salsassociates.com/structural.html</a:t>
            </a:r>
          </a:p>
        </p:txBody>
      </p:sp>
      <p:sp>
        <p:nvSpPr>
          <p:cNvPr id="209924" name="AutoShape 4"/>
          <p:cNvSpPr>
            <a:spLocks noChangeAspect="1" noChangeArrowheads="1"/>
          </p:cNvSpPr>
          <p:nvPr/>
        </p:nvSpPr>
        <p:spPr bwMode="auto">
          <a:xfrm>
            <a:off x="2368550" y="6265863"/>
            <a:ext cx="287338" cy="287337"/>
          </a:xfrm>
          <a:prstGeom prst="star4">
            <a:avLst>
              <a:gd name="adj" fmla="val 12500"/>
            </a:avLst>
          </a:prstGeom>
          <a:solidFill>
            <a:srgbClr val="FF3300"/>
          </a:solidFill>
          <a:ln w="9525">
            <a:solidFill>
              <a:srgbClr val="FF0066"/>
            </a:solidFill>
            <a:miter lim="800000"/>
            <a:headEnd/>
            <a:tailEnd/>
          </a:ln>
          <a:effectLst/>
        </p:spPr>
        <p:txBody>
          <a:bodyPr wrap="none" anchor="ctr"/>
          <a:lstStyle/>
          <a:p>
            <a:endParaRPr lang="en-GB"/>
          </a:p>
        </p:txBody>
      </p:sp>
      <p:sp>
        <p:nvSpPr>
          <p:cNvPr id="209927" name="Freeform 7"/>
          <p:cNvSpPr>
            <a:spLocks/>
          </p:cNvSpPr>
          <p:nvPr/>
        </p:nvSpPr>
        <p:spPr bwMode="auto">
          <a:xfrm>
            <a:off x="2413724" y="628533"/>
            <a:ext cx="1668462" cy="3455987"/>
          </a:xfrm>
          <a:custGeom>
            <a:avLst/>
            <a:gdLst/>
            <a:ahLst/>
            <a:cxnLst>
              <a:cxn ang="0">
                <a:pos x="12" y="111"/>
              </a:cxn>
              <a:cxn ang="0">
                <a:pos x="47" y="134"/>
              </a:cxn>
              <a:cxn ang="0">
                <a:pos x="64" y="193"/>
              </a:cxn>
              <a:cxn ang="0">
                <a:pos x="23" y="466"/>
              </a:cxn>
              <a:cxn ang="0">
                <a:pos x="6" y="518"/>
              </a:cxn>
              <a:cxn ang="0">
                <a:pos x="0" y="536"/>
              </a:cxn>
              <a:cxn ang="0">
                <a:pos x="99" y="600"/>
              </a:cxn>
              <a:cxn ang="0">
                <a:pos x="151" y="623"/>
              </a:cxn>
              <a:cxn ang="0">
                <a:pos x="204" y="652"/>
              </a:cxn>
              <a:cxn ang="0">
                <a:pos x="314" y="699"/>
              </a:cxn>
              <a:cxn ang="0">
                <a:pos x="298" y="751"/>
              </a:cxn>
              <a:cxn ang="0">
                <a:pos x="372" y="792"/>
              </a:cxn>
              <a:cxn ang="0">
                <a:pos x="384" y="827"/>
              </a:cxn>
              <a:cxn ang="0">
                <a:pos x="390" y="844"/>
              </a:cxn>
              <a:cxn ang="0">
                <a:pos x="380" y="1316"/>
              </a:cxn>
              <a:cxn ang="0">
                <a:pos x="386" y="1409"/>
              </a:cxn>
              <a:cxn ang="0">
                <a:pos x="402" y="1508"/>
              </a:cxn>
              <a:cxn ang="0">
                <a:pos x="431" y="1560"/>
              </a:cxn>
              <a:cxn ang="0">
                <a:pos x="448" y="1798"/>
              </a:cxn>
              <a:cxn ang="0">
                <a:pos x="495" y="1990"/>
              </a:cxn>
              <a:cxn ang="0">
                <a:pos x="530" y="2060"/>
              </a:cxn>
              <a:cxn ang="0">
                <a:pos x="578" y="2101"/>
              </a:cxn>
              <a:cxn ang="0">
                <a:pos x="547" y="2107"/>
              </a:cxn>
              <a:cxn ang="0">
                <a:pos x="607" y="2118"/>
              </a:cxn>
              <a:cxn ang="0">
                <a:pos x="692" y="2177"/>
              </a:cxn>
              <a:cxn ang="0">
                <a:pos x="809" y="2124"/>
              </a:cxn>
              <a:cxn ang="0">
                <a:pos x="850" y="2054"/>
              </a:cxn>
              <a:cxn ang="0">
                <a:pos x="921" y="1932"/>
              </a:cxn>
              <a:cxn ang="0">
                <a:pos x="861" y="1717"/>
              </a:cxn>
              <a:cxn ang="0">
                <a:pos x="884" y="1641"/>
              </a:cxn>
              <a:cxn ang="0">
                <a:pos x="914" y="1414"/>
              </a:cxn>
              <a:cxn ang="0">
                <a:pos x="978" y="1141"/>
              </a:cxn>
              <a:cxn ang="0">
                <a:pos x="978" y="588"/>
              </a:cxn>
              <a:cxn ang="0">
                <a:pos x="954" y="164"/>
              </a:cxn>
              <a:cxn ang="0">
                <a:pos x="495" y="24"/>
              </a:cxn>
              <a:cxn ang="0">
                <a:pos x="198" y="30"/>
              </a:cxn>
              <a:cxn ang="0">
                <a:pos x="76" y="70"/>
              </a:cxn>
              <a:cxn ang="0">
                <a:pos x="23" y="105"/>
              </a:cxn>
              <a:cxn ang="0">
                <a:pos x="12" y="111"/>
              </a:cxn>
            </a:cxnLst>
            <a:rect l="0" t="0" r="r" b="b"/>
            <a:pathLst>
              <a:path w="1051" h="2177">
                <a:moveTo>
                  <a:pt x="12" y="111"/>
                </a:moveTo>
                <a:cubicBezTo>
                  <a:pt x="23" y="119"/>
                  <a:pt x="38" y="123"/>
                  <a:pt x="47" y="134"/>
                </a:cubicBezTo>
                <a:cubicBezTo>
                  <a:pt x="56" y="145"/>
                  <a:pt x="61" y="180"/>
                  <a:pt x="64" y="193"/>
                </a:cubicBezTo>
                <a:cubicBezTo>
                  <a:pt x="61" y="266"/>
                  <a:pt x="71" y="398"/>
                  <a:pt x="23" y="466"/>
                </a:cubicBezTo>
                <a:cubicBezTo>
                  <a:pt x="14" y="498"/>
                  <a:pt x="21" y="474"/>
                  <a:pt x="6" y="518"/>
                </a:cubicBezTo>
                <a:cubicBezTo>
                  <a:pt x="4" y="524"/>
                  <a:pt x="0" y="536"/>
                  <a:pt x="0" y="536"/>
                </a:cubicBezTo>
                <a:cubicBezTo>
                  <a:pt x="13" y="585"/>
                  <a:pt x="63" y="575"/>
                  <a:pt x="99" y="600"/>
                </a:cubicBezTo>
                <a:cubicBezTo>
                  <a:pt x="117" y="613"/>
                  <a:pt x="132" y="613"/>
                  <a:pt x="151" y="623"/>
                </a:cubicBezTo>
                <a:cubicBezTo>
                  <a:pt x="169" y="632"/>
                  <a:pt x="186" y="644"/>
                  <a:pt x="204" y="652"/>
                </a:cubicBezTo>
                <a:cubicBezTo>
                  <a:pt x="240" y="668"/>
                  <a:pt x="281" y="676"/>
                  <a:pt x="314" y="699"/>
                </a:cubicBezTo>
                <a:cubicBezTo>
                  <a:pt x="339" y="716"/>
                  <a:pt x="288" y="736"/>
                  <a:pt x="298" y="751"/>
                </a:cubicBezTo>
                <a:cubicBezTo>
                  <a:pt x="308" y="766"/>
                  <a:pt x="358" y="779"/>
                  <a:pt x="372" y="792"/>
                </a:cubicBezTo>
                <a:cubicBezTo>
                  <a:pt x="376" y="804"/>
                  <a:pt x="380" y="815"/>
                  <a:pt x="384" y="827"/>
                </a:cubicBezTo>
                <a:cubicBezTo>
                  <a:pt x="386" y="833"/>
                  <a:pt x="390" y="844"/>
                  <a:pt x="390" y="844"/>
                </a:cubicBezTo>
                <a:cubicBezTo>
                  <a:pt x="387" y="1010"/>
                  <a:pt x="413" y="1163"/>
                  <a:pt x="380" y="1316"/>
                </a:cubicBezTo>
                <a:cubicBezTo>
                  <a:pt x="374" y="1410"/>
                  <a:pt x="382" y="1377"/>
                  <a:pt x="386" y="1409"/>
                </a:cubicBezTo>
                <a:cubicBezTo>
                  <a:pt x="390" y="1441"/>
                  <a:pt x="395" y="1483"/>
                  <a:pt x="402" y="1508"/>
                </a:cubicBezTo>
                <a:cubicBezTo>
                  <a:pt x="413" y="1525"/>
                  <a:pt x="419" y="1543"/>
                  <a:pt x="431" y="1560"/>
                </a:cubicBezTo>
                <a:cubicBezTo>
                  <a:pt x="433" y="1615"/>
                  <a:pt x="424" y="1731"/>
                  <a:pt x="448" y="1798"/>
                </a:cubicBezTo>
                <a:cubicBezTo>
                  <a:pt x="456" y="1857"/>
                  <a:pt x="459" y="1938"/>
                  <a:pt x="495" y="1990"/>
                </a:cubicBezTo>
                <a:cubicBezTo>
                  <a:pt x="503" y="2020"/>
                  <a:pt x="511" y="2032"/>
                  <a:pt x="530" y="2060"/>
                </a:cubicBezTo>
                <a:cubicBezTo>
                  <a:pt x="535" y="2067"/>
                  <a:pt x="575" y="2093"/>
                  <a:pt x="578" y="2101"/>
                </a:cubicBezTo>
                <a:cubicBezTo>
                  <a:pt x="581" y="2108"/>
                  <a:pt x="543" y="2100"/>
                  <a:pt x="547" y="2107"/>
                </a:cubicBezTo>
                <a:cubicBezTo>
                  <a:pt x="553" y="2116"/>
                  <a:pt x="598" y="2115"/>
                  <a:pt x="607" y="2118"/>
                </a:cubicBezTo>
                <a:cubicBezTo>
                  <a:pt x="641" y="2142"/>
                  <a:pt x="657" y="2152"/>
                  <a:pt x="692" y="2177"/>
                </a:cubicBezTo>
                <a:cubicBezTo>
                  <a:pt x="737" y="2169"/>
                  <a:pt x="767" y="2141"/>
                  <a:pt x="809" y="2124"/>
                </a:cubicBezTo>
                <a:cubicBezTo>
                  <a:pt x="830" y="2103"/>
                  <a:pt x="841" y="2082"/>
                  <a:pt x="850" y="2054"/>
                </a:cubicBezTo>
                <a:cubicBezTo>
                  <a:pt x="857" y="2022"/>
                  <a:pt x="919" y="1988"/>
                  <a:pt x="921" y="1932"/>
                </a:cubicBezTo>
                <a:cubicBezTo>
                  <a:pt x="923" y="1876"/>
                  <a:pt x="867" y="1765"/>
                  <a:pt x="861" y="1717"/>
                </a:cubicBezTo>
                <a:cubicBezTo>
                  <a:pt x="864" y="1693"/>
                  <a:pt x="879" y="1666"/>
                  <a:pt x="884" y="1641"/>
                </a:cubicBezTo>
                <a:cubicBezTo>
                  <a:pt x="898" y="1566"/>
                  <a:pt x="896" y="1489"/>
                  <a:pt x="914" y="1414"/>
                </a:cubicBezTo>
                <a:cubicBezTo>
                  <a:pt x="993" y="1076"/>
                  <a:pt x="921" y="1431"/>
                  <a:pt x="978" y="1141"/>
                </a:cubicBezTo>
                <a:cubicBezTo>
                  <a:pt x="986" y="954"/>
                  <a:pt x="1019" y="773"/>
                  <a:pt x="978" y="588"/>
                </a:cubicBezTo>
                <a:cubicBezTo>
                  <a:pt x="963" y="447"/>
                  <a:pt x="1051" y="267"/>
                  <a:pt x="954" y="164"/>
                </a:cubicBezTo>
                <a:cubicBezTo>
                  <a:pt x="846" y="50"/>
                  <a:pt x="640" y="32"/>
                  <a:pt x="495" y="24"/>
                </a:cubicBezTo>
                <a:cubicBezTo>
                  <a:pt x="398" y="0"/>
                  <a:pt x="296" y="17"/>
                  <a:pt x="198" y="30"/>
                </a:cubicBezTo>
                <a:cubicBezTo>
                  <a:pt x="158" y="55"/>
                  <a:pt x="123" y="64"/>
                  <a:pt x="76" y="70"/>
                </a:cubicBezTo>
                <a:cubicBezTo>
                  <a:pt x="35" y="98"/>
                  <a:pt x="53" y="87"/>
                  <a:pt x="23" y="105"/>
                </a:cubicBezTo>
                <a:cubicBezTo>
                  <a:pt x="17" y="127"/>
                  <a:pt x="21" y="129"/>
                  <a:pt x="12" y="111"/>
                </a:cubicBezTo>
                <a:close/>
              </a:path>
            </a:pathLst>
          </a:custGeom>
          <a:solidFill>
            <a:schemeClr val="bg1"/>
          </a:solidFill>
          <a:ln w="9525">
            <a:noFill/>
            <a:round/>
            <a:headEnd/>
            <a:tailEnd/>
          </a:ln>
          <a:effectLst/>
        </p:spPr>
        <p:txBody>
          <a:bodyPr/>
          <a:lstStyle/>
          <a:p>
            <a:endParaRPr lang="en-GB"/>
          </a:p>
        </p:txBody>
      </p:sp>
      <p:sp>
        <p:nvSpPr>
          <p:cNvPr id="209928" name="Freeform 8"/>
          <p:cNvSpPr>
            <a:spLocks/>
          </p:cNvSpPr>
          <p:nvPr/>
        </p:nvSpPr>
        <p:spPr bwMode="auto">
          <a:xfrm>
            <a:off x="184150" y="1098550"/>
            <a:ext cx="1755775" cy="2605088"/>
          </a:xfrm>
          <a:custGeom>
            <a:avLst/>
            <a:gdLst/>
            <a:ahLst/>
            <a:cxnLst>
              <a:cxn ang="0">
                <a:pos x="35" y="0"/>
              </a:cxn>
              <a:cxn ang="0">
                <a:pos x="41" y="664"/>
              </a:cxn>
              <a:cxn ang="0">
                <a:pos x="6" y="989"/>
              </a:cxn>
              <a:cxn ang="0">
                <a:pos x="41" y="1449"/>
              </a:cxn>
              <a:cxn ang="0">
                <a:pos x="47" y="1414"/>
              </a:cxn>
              <a:cxn ang="0">
                <a:pos x="35" y="1536"/>
              </a:cxn>
              <a:cxn ang="0">
                <a:pos x="41" y="1600"/>
              </a:cxn>
              <a:cxn ang="0">
                <a:pos x="82" y="1612"/>
              </a:cxn>
              <a:cxn ang="0">
                <a:pos x="134" y="1618"/>
              </a:cxn>
              <a:cxn ang="0">
                <a:pos x="192" y="1612"/>
              </a:cxn>
              <a:cxn ang="0">
                <a:pos x="227" y="1589"/>
              </a:cxn>
              <a:cxn ang="0">
                <a:pos x="280" y="1583"/>
              </a:cxn>
              <a:cxn ang="0">
                <a:pos x="396" y="1635"/>
              </a:cxn>
              <a:cxn ang="0">
                <a:pos x="553" y="1548"/>
              </a:cxn>
              <a:cxn ang="0">
                <a:pos x="571" y="1414"/>
              </a:cxn>
              <a:cxn ang="0">
                <a:pos x="605" y="1368"/>
              </a:cxn>
              <a:cxn ang="0">
                <a:pos x="611" y="1251"/>
              </a:cxn>
              <a:cxn ang="0">
                <a:pos x="623" y="1147"/>
              </a:cxn>
              <a:cxn ang="0">
                <a:pos x="652" y="1030"/>
              </a:cxn>
              <a:cxn ang="0">
                <a:pos x="693" y="978"/>
              </a:cxn>
              <a:cxn ang="0">
                <a:pos x="699" y="827"/>
              </a:cxn>
              <a:cxn ang="0">
                <a:pos x="687" y="792"/>
              </a:cxn>
              <a:cxn ang="0">
                <a:pos x="687" y="576"/>
              </a:cxn>
              <a:cxn ang="0">
                <a:pos x="704" y="413"/>
              </a:cxn>
              <a:cxn ang="0">
                <a:pos x="693" y="379"/>
              </a:cxn>
              <a:cxn ang="0">
                <a:pos x="757" y="303"/>
              </a:cxn>
              <a:cxn ang="0">
                <a:pos x="838" y="216"/>
              </a:cxn>
              <a:cxn ang="0">
                <a:pos x="960" y="169"/>
              </a:cxn>
              <a:cxn ang="0">
                <a:pos x="1071" y="117"/>
              </a:cxn>
              <a:cxn ang="0">
                <a:pos x="1013" y="53"/>
              </a:cxn>
              <a:cxn ang="0">
                <a:pos x="571" y="47"/>
              </a:cxn>
              <a:cxn ang="0">
                <a:pos x="0" y="47"/>
              </a:cxn>
              <a:cxn ang="0">
                <a:pos x="42" y="62"/>
              </a:cxn>
            </a:cxnLst>
            <a:rect l="0" t="0" r="r" b="b"/>
            <a:pathLst>
              <a:path w="1106" h="1641">
                <a:moveTo>
                  <a:pt x="35" y="0"/>
                </a:moveTo>
                <a:cubicBezTo>
                  <a:pt x="37" y="221"/>
                  <a:pt x="43" y="443"/>
                  <a:pt x="41" y="664"/>
                </a:cubicBezTo>
                <a:cubicBezTo>
                  <a:pt x="40" y="763"/>
                  <a:pt x="13" y="892"/>
                  <a:pt x="6" y="989"/>
                </a:cubicBezTo>
                <a:cubicBezTo>
                  <a:pt x="18" y="1142"/>
                  <a:pt x="26" y="1296"/>
                  <a:pt x="41" y="1449"/>
                </a:cubicBezTo>
                <a:cubicBezTo>
                  <a:pt x="42" y="1461"/>
                  <a:pt x="47" y="1402"/>
                  <a:pt x="47" y="1414"/>
                </a:cubicBezTo>
                <a:cubicBezTo>
                  <a:pt x="47" y="1507"/>
                  <a:pt x="52" y="1489"/>
                  <a:pt x="35" y="1536"/>
                </a:cubicBezTo>
                <a:cubicBezTo>
                  <a:pt x="37" y="1557"/>
                  <a:pt x="34" y="1580"/>
                  <a:pt x="41" y="1600"/>
                </a:cubicBezTo>
                <a:cubicBezTo>
                  <a:pt x="46" y="1613"/>
                  <a:pt x="68" y="1610"/>
                  <a:pt x="82" y="1612"/>
                </a:cubicBezTo>
                <a:cubicBezTo>
                  <a:pt x="99" y="1615"/>
                  <a:pt x="117" y="1616"/>
                  <a:pt x="134" y="1618"/>
                </a:cubicBezTo>
                <a:cubicBezTo>
                  <a:pt x="153" y="1616"/>
                  <a:pt x="173" y="1618"/>
                  <a:pt x="192" y="1612"/>
                </a:cubicBezTo>
                <a:cubicBezTo>
                  <a:pt x="205" y="1608"/>
                  <a:pt x="213" y="1591"/>
                  <a:pt x="227" y="1589"/>
                </a:cubicBezTo>
                <a:cubicBezTo>
                  <a:pt x="245" y="1587"/>
                  <a:pt x="262" y="1585"/>
                  <a:pt x="280" y="1583"/>
                </a:cubicBezTo>
                <a:cubicBezTo>
                  <a:pt x="306" y="1578"/>
                  <a:pt x="351" y="1641"/>
                  <a:pt x="396" y="1635"/>
                </a:cubicBezTo>
                <a:cubicBezTo>
                  <a:pt x="441" y="1629"/>
                  <a:pt x="524" y="1585"/>
                  <a:pt x="553" y="1548"/>
                </a:cubicBezTo>
                <a:cubicBezTo>
                  <a:pt x="570" y="1501"/>
                  <a:pt x="566" y="1470"/>
                  <a:pt x="571" y="1414"/>
                </a:cubicBezTo>
                <a:cubicBezTo>
                  <a:pt x="573" y="1392"/>
                  <a:pt x="605" y="1368"/>
                  <a:pt x="605" y="1368"/>
                </a:cubicBezTo>
                <a:cubicBezTo>
                  <a:pt x="609" y="1299"/>
                  <a:pt x="600" y="1304"/>
                  <a:pt x="611" y="1251"/>
                </a:cubicBezTo>
                <a:cubicBezTo>
                  <a:pt x="616" y="1228"/>
                  <a:pt x="618" y="1170"/>
                  <a:pt x="623" y="1147"/>
                </a:cubicBezTo>
                <a:cubicBezTo>
                  <a:pt x="631" y="1111"/>
                  <a:pt x="636" y="1065"/>
                  <a:pt x="652" y="1030"/>
                </a:cubicBezTo>
                <a:cubicBezTo>
                  <a:pt x="661" y="1011"/>
                  <a:pt x="681" y="995"/>
                  <a:pt x="693" y="978"/>
                </a:cubicBezTo>
                <a:cubicBezTo>
                  <a:pt x="709" y="931"/>
                  <a:pt x="706" y="875"/>
                  <a:pt x="699" y="827"/>
                </a:cubicBezTo>
                <a:cubicBezTo>
                  <a:pt x="697" y="815"/>
                  <a:pt x="687" y="792"/>
                  <a:pt x="687" y="792"/>
                </a:cubicBezTo>
                <a:cubicBezTo>
                  <a:pt x="693" y="713"/>
                  <a:pt x="712" y="648"/>
                  <a:pt x="687" y="576"/>
                </a:cubicBezTo>
                <a:cubicBezTo>
                  <a:pt x="685" y="513"/>
                  <a:pt x="703" y="446"/>
                  <a:pt x="704" y="413"/>
                </a:cubicBezTo>
                <a:cubicBezTo>
                  <a:pt x="705" y="380"/>
                  <a:pt x="684" y="397"/>
                  <a:pt x="693" y="379"/>
                </a:cubicBezTo>
                <a:cubicBezTo>
                  <a:pt x="703" y="348"/>
                  <a:pt x="733" y="327"/>
                  <a:pt x="757" y="303"/>
                </a:cubicBezTo>
                <a:cubicBezTo>
                  <a:pt x="785" y="275"/>
                  <a:pt x="810" y="244"/>
                  <a:pt x="838" y="216"/>
                </a:cubicBezTo>
                <a:cubicBezTo>
                  <a:pt x="867" y="187"/>
                  <a:pt x="922" y="179"/>
                  <a:pt x="960" y="169"/>
                </a:cubicBezTo>
                <a:cubicBezTo>
                  <a:pt x="998" y="144"/>
                  <a:pt x="1034" y="140"/>
                  <a:pt x="1071" y="117"/>
                </a:cubicBezTo>
                <a:cubicBezTo>
                  <a:pt x="1106" y="65"/>
                  <a:pt x="1058" y="54"/>
                  <a:pt x="1013" y="53"/>
                </a:cubicBezTo>
                <a:cubicBezTo>
                  <a:pt x="866" y="49"/>
                  <a:pt x="718" y="48"/>
                  <a:pt x="571" y="47"/>
                </a:cubicBezTo>
                <a:cubicBezTo>
                  <a:pt x="381" y="46"/>
                  <a:pt x="190" y="47"/>
                  <a:pt x="0" y="47"/>
                </a:cubicBezTo>
                <a:lnTo>
                  <a:pt x="42" y="62"/>
                </a:lnTo>
              </a:path>
            </a:pathLst>
          </a:custGeom>
          <a:solidFill>
            <a:schemeClr val="bg1"/>
          </a:solidFill>
          <a:ln w="9525">
            <a:noFill/>
            <a:round/>
            <a:headEnd/>
            <a:tailEnd/>
          </a:ln>
          <a:effectLst/>
        </p:spPr>
        <p:txBody>
          <a:bodyPr/>
          <a:lstStyle/>
          <a:p>
            <a:endParaRPr lang="en-GB"/>
          </a:p>
        </p:txBody>
      </p:sp>
      <p:sp>
        <p:nvSpPr>
          <p:cNvPr id="13" name="Text Box 6"/>
          <p:cNvSpPr txBox="1">
            <a:spLocks noChangeArrowheads="1"/>
          </p:cNvSpPr>
          <p:nvPr/>
        </p:nvSpPr>
        <p:spPr bwMode="auto">
          <a:xfrm>
            <a:off x="3219392" y="1386106"/>
            <a:ext cx="5800810" cy="1016560"/>
          </a:xfrm>
          <a:prstGeom prst="rect">
            <a:avLst/>
          </a:prstGeom>
          <a:noFill/>
          <a:ln w="9525">
            <a:noFill/>
            <a:miter lim="800000"/>
            <a:headEnd/>
            <a:tailEnd/>
          </a:ln>
        </p:spPr>
        <p:txBody>
          <a:bodyPr wrap="square">
            <a:spAutoFit/>
          </a:bodyPr>
          <a:lstStyle/>
          <a:p>
            <a:pPr marL="0" lvl="3" indent="-457200">
              <a:lnSpc>
                <a:spcPct val="70000"/>
              </a:lnSpc>
              <a:spcBef>
                <a:spcPct val="50000"/>
              </a:spcBef>
              <a:buClr>
                <a:srgbClr val="F303A3"/>
              </a:buClr>
              <a:buFont typeface="Wingdings" pitchFamily="2" charset="2"/>
              <a:buChar char="§"/>
            </a:pPr>
            <a:r>
              <a:rPr lang="en-GB" altLang="ko-KR" sz="2800" dirty="0"/>
              <a:t>Refers to the transmission of signals evoked by activation of </a:t>
            </a:r>
            <a:r>
              <a:rPr lang="en-GB" altLang="ko-KR" sz="2800" dirty="0" err="1"/>
              <a:t>nociceptors</a:t>
            </a:r>
            <a:r>
              <a:rPr lang="en-GB" altLang="ko-KR" sz="2800" dirty="0"/>
              <a:t> from periphery to the CNS. </a:t>
            </a:r>
          </a:p>
        </p:txBody>
      </p:sp>
      <p:sp>
        <p:nvSpPr>
          <p:cNvPr id="14" name="Text Box 5"/>
          <p:cNvSpPr txBox="1">
            <a:spLocks noChangeArrowheads="1"/>
          </p:cNvSpPr>
          <p:nvPr/>
        </p:nvSpPr>
        <p:spPr bwMode="auto">
          <a:xfrm>
            <a:off x="3247955" y="714430"/>
            <a:ext cx="3752850" cy="584200"/>
          </a:xfrm>
          <a:prstGeom prst="rect">
            <a:avLst/>
          </a:prstGeom>
          <a:noFill/>
          <a:ln w="9525">
            <a:noFill/>
            <a:miter lim="800000"/>
            <a:headEnd/>
            <a:tailEnd/>
          </a:ln>
        </p:spPr>
        <p:txBody>
          <a:bodyPr wrap="none">
            <a:spAutoFit/>
          </a:bodyPr>
          <a:lstStyle/>
          <a:p>
            <a:r>
              <a:rPr lang="en-GB" sz="3200" b="1" dirty="0">
                <a:solidFill>
                  <a:srgbClr val="FF0000"/>
                </a:solidFill>
                <a:latin typeface="+mj-lt"/>
              </a:rPr>
              <a:t>What is </a:t>
            </a:r>
            <a:r>
              <a:rPr lang="en-GB" sz="3200" b="1" dirty="0" err="1">
                <a:solidFill>
                  <a:srgbClr val="FF0000"/>
                </a:solidFill>
                <a:latin typeface="+mj-lt"/>
              </a:rPr>
              <a:t>nociception</a:t>
            </a:r>
            <a:r>
              <a:rPr lang="en-GB" sz="3200" b="1" dirty="0">
                <a:solidFill>
                  <a:srgbClr val="FF0000"/>
                </a:solidFill>
                <a:latin typeface="+mj-lt"/>
              </a:rPr>
              <a:t>?</a:t>
            </a:r>
            <a:endParaRPr lang="en-US" sz="3200" b="1" dirty="0">
              <a:solidFill>
                <a:srgbClr val="FF0000"/>
              </a:solidFill>
              <a:latin typeface="+mj-lt"/>
            </a:endParaRPr>
          </a:p>
        </p:txBody>
      </p:sp>
      <p:sp>
        <p:nvSpPr>
          <p:cNvPr id="15" name="Text Box 7"/>
          <p:cNvSpPr txBox="1">
            <a:spLocks noChangeArrowheads="1"/>
          </p:cNvSpPr>
          <p:nvPr/>
        </p:nvSpPr>
        <p:spPr bwMode="auto">
          <a:xfrm>
            <a:off x="3321932" y="2558521"/>
            <a:ext cx="2500135" cy="584976"/>
          </a:xfrm>
          <a:prstGeom prst="rect">
            <a:avLst/>
          </a:prstGeom>
          <a:noFill/>
          <a:ln w="9525">
            <a:noFill/>
            <a:miter lim="800000"/>
            <a:headEnd/>
            <a:tailEnd/>
          </a:ln>
        </p:spPr>
        <p:txBody>
          <a:bodyPr wrap="none">
            <a:spAutoFit/>
          </a:bodyPr>
          <a:lstStyle/>
          <a:p>
            <a:r>
              <a:rPr lang="en-GB" sz="3200" b="1" dirty="0">
                <a:solidFill>
                  <a:srgbClr val="FF0000"/>
                </a:solidFill>
                <a:latin typeface="+mj-lt"/>
              </a:rPr>
              <a:t>What is pain?</a:t>
            </a:r>
            <a:endParaRPr lang="en-US" sz="3200" b="1" dirty="0">
              <a:solidFill>
                <a:srgbClr val="FF0000"/>
              </a:solidFill>
              <a:latin typeface="+mj-lt"/>
            </a:endParaRPr>
          </a:p>
        </p:txBody>
      </p:sp>
      <p:sp>
        <p:nvSpPr>
          <p:cNvPr id="16" name="Text Box 13"/>
          <p:cNvSpPr txBox="1">
            <a:spLocks noChangeArrowheads="1"/>
          </p:cNvSpPr>
          <p:nvPr/>
        </p:nvSpPr>
        <p:spPr bwMode="auto">
          <a:xfrm>
            <a:off x="3428433" y="3091357"/>
            <a:ext cx="5874625" cy="1016560"/>
          </a:xfrm>
          <a:prstGeom prst="rect">
            <a:avLst/>
          </a:prstGeom>
          <a:noFill/>
          <a:ln w="9525">
            <a:noFill/>
            <a:miter lim="800000"/>
            <a:headEnd/>
            <a:tailEnd/>
          </a:ln>
        </p:spPr>
        <p:txBody>
          <a:bodyPr wrap="square">
            <a:spAutoFit/>
          </a:bodyPr>
          <a:lstStyle/>
          <a:p>
            <a:pPr>
              <a:lnSpc>
                <a:spcPct val="70000"/>
              </a:lnSpc>
              <a:spcBef>
                <a:spcPct val="50000"/>
              </a:spcBef>
            </a:pPr>
            <a:r>
              <a:rPr lang="en-GB" altLang="ko-KR" sz="2800" dirty="0" smtClean="0"/>
              <a:t>Is perception of unpleasant sensation that originates from a specific body region.</a:t>
            </a:r>
            <a:endParaRPr lang="en-US" altLang="ko-KR" sz="2800" dirty="0" smtClean="0"/>
          </a:p>
        </p:txBody>
      </p:sp>
      <p:sp>
        <p:nvSpPr>
          <p:cNvPr id="18" name="Line 3"/>
          <p:cNvSpPr>
            <a:spLocks noChangeShapeType="1"/>
          </p:cNvSpPr>
          <p:nvPr/>
        </p:nvSpPr>
        <p:spPr bwMode="auto">
          <a:xfrm>
            <a:off x="0" y="836712"/>
            <a:ext cx="9144000" cy="0"/>
          </a:xfrm>
          <a:prstGeom prst="line">
            <a:avLst/>
          </a:prstGeom>
          <a:noFill/>
          <a:ln w="57150">
            <a:solidFill>
              <a:srgbClr val="FF0000"/>
            </a:solidFill>
            <a:round/>
            <a:headEnd/>
            <a:tailEnd/>
          </a:ln>
        </p:spPr>
        <p:txBody>
          <a:bodyPr>
            <a:spAutoFit/>
          </a:bodyPr>
          <a:lstStyle/>
          <a:p>
            <a:endParaRPr lang="en-GB" dirty="0"/>
          </a:p>
        </p:txBody>
      </p:sp>
      <p:sp>
        <p:nvSpPr>
          <p:cNvPr id="2" name="Rectangle 1"/>
          <p:cNvSpPr/>
          <p:nvPr/>
        </p:nvSpPr>
        <p:spPr>
          <a:xfrm>
            <a:off x="3457998" y="4271763"/>
            <a:ext cx="4570386" cy="1902059"/>
          </a:xfrm>
          <a:prstGeom prst="rect">
            <a:avLst/>
          </a:prstGeom>
          <a:solidFill>
            <a:srgbClr val="FFFF00"/>
          </a:solidFill>
          <a:ln w="12700">
            <a:solidFill>
              <a:srgbClr val="FF0000"/>
            </a:solidFill>
          </a:ln>
        </p:spPr>
        <p:txBody>
          <a:bodyPr wrap="square">
            <a:spAutoFit/>
          </a:bodyPr>
          <a:lstStyle/>
          <a:p>
            <a:pPr marL="0" lvl="1">
              <a:lnSpc>
                <a:spcPct val="70000"/>
              </a:lnSpc>
              <a:spcBef>
                <a:spcPct val="50000"/>
              </a:spcBef>
              <a:buClr>
                <a:srgbClr val="F303A3"/>
              </a:buClr>
            </a:pPr>
            <a:r>
              <a:rPr lang="en-GB" sz="2800" dirty="0"/>
              <a:t>Is an unpleasant sensory and emotional experience associated with actual or potential tissue damage, or described in terms of such damage (</a:t>
            </a:r>
            <a:r>
              <a:rPr lang="en-GB" sz="2800" b="1" dirty="0" err="1">
                <a:solidFill>
                  <a:srgbClr val="4310FC"/>
                </a:solidFill>
              </a:rPr>
              <a:t>IASP</a:t>
            </a:r>
            <a:r>
              <a:rPr lang="en-GB" sz="2800" dirty="0">
                <a:solidFill>
                  <a:srgbClr val="FF0000"/>
                </a:solidFill>
              </a:rPr>
              <a:t>)</a:t>
            </a:r>
            <a:endParaRPr lang="en-US" altLang="ko-KR" sz="2800" dirty="0">
              <a:solidFill>
                <a:srgbClr val="FF0000"/>
              </a:solidFill>
            </a:endParaRPr>
          </a:p>
        </p:txBody>
      </p:sp>
      <p:sp>
        <p:nvSpPr>
          <p:cNvPr id="17" name="Rectangle 2"/>
          <p:cNvSpPr txBox="1">
            <a:spLocks noGrp="1" noChangeArrowheads="1"/>
          </p:cNvSpPr>
          <p:nvPr>
            <p:ph type="title"/>
          </p:nvPr>
        </p:nvSpPr>
        <p:spPr>
          <a:xfrm>
            <a:off x="0" y="22203"/>
            <a:ext cx="9144000" cy="814507"/>
          </a:xfrm>
          <a:prstGeom prst="rect">
            <a:avLst/>
          </a:prstGeom>
          <a:solidFill>
            <a:srgbClr val="2C22F6"/>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smtClean="0">
                <a:solidFill>
                  <a:srgbClr val="FFFF00"/>
                </a:solidFill>
                <a:latin typeface="Arial" pitchFamily="34" charset="0"/>
                <a:ea typeface="+mn-ea"/>
                <a:cs typeface="Arial" pitchFamily="34" charset="0"/>
              </a:rPr>
              <a:t>Pain &amp; Nociception</a:t>
            </a:r>
            <a:endParaRPr lang="en-GB" sz="5400" b="1" dirty="0">
              <a:solidFill>
                <a:srgbClr val="FFFF00"/>
              </a:solidFill>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9922"/>
                                        </p:tgtEl>
                                        <p:attrNameLst>
                                          <p:attrName>style.visibility</p:attrName>
                                        </p:attrNameLst>
                                      </p:cBhvr>
                                      <p:to>
                                        <p:strVal val="visible"/>
                                      </p:to>
                                    </p:set>
                                    <p:anim calcmode="lin" valueType="num">
                                      <p:cBhvr additive="base">
                                        <p:cTn id="29" dur="500" fill="hold"/>
                                        <p:tgtEl>
                                          <p:spTgt spid="209922"/>
                                        </p:tgtEl>
                                        <p:attrNameLst>
                                          <p:attrName>ppt_x</p:attrName>
                                        </p:attrNameLst>
                                      </p:cBhvr>
                                      <p:tavLst>
                                        <p:tav tm="0">
                                          <p:val>
                                            <p:strVal val="#ppt_x"/>
                                          </p:val>
                                        </p:tav>
                                        <p:tav tm="100000">
                                          <p:val>
                                            <p:strVal val="#ppt_x"/>
                                          </p:val>
                                        </p:tav>
                                      </p:tavLst>
                                    </p:anim>
                                    <p:anim calcmode="lin" valueType="num">
                                      <p:cBhvr additive="base">
                                        <p:cTn id="30" dur="500" fill="hold"/>
                                        <p:tgtEl>
                                          <p:spTgt spid="20992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09924"/>
                                        </p:tgtEl>
                                        <p:attrNameLst>
                                          <p:attrName>style.visibility</p:attrName>
                                        </p:attrNameLst>
                                      </p:cBhvr>
                                      <p:to>
                                        <p:strVal val="visible"/>
                                      </p:to>
                                    </p:set>
                                    <p:animEffect transition="in" filter="dissolve">
                                      <p:cBhvr>
                                        <p:cTn id="35" dur="500"/>
                                        <p:tgtEl>
                                          <p:spTgt spid="209924"/>
                                        </p:tgtEl>
                                      </p:cBhvr>
                                    </p:animEffect>
                                  </p:childTnLst>
                                </p:cTn>
                              </p:par>
                              <p:par>
                                <p:cTn id="36" presetID="0" presetClass="path" presetSubtype="0" repeatCount="10000" accel="50000" decel="50000" fill="hold" nodeType="withEffect">
                                  <p:stCondLst>
                                    <p:cond delay="0"/>
                                  </p:stCondLst>
                                  <p:childTnLst>
                                    <p:animMotion origin="layout" path="M 0.00017 -4.07407E-6 C -0.01076 -0.00463 -0.01389 -0.03402 -0.01719 -0.04768 C -0.01788 -0.05763 -0.01875 -0.0625 -0.02048 -0.07106 C -0.01962 -0.10601 -0.02083 -0.1449 -0.01493 -0.17939 C -0.00989 -0.24328 -0.01562 -0.3074 -0.0118 -0.37152 C -0.01215 -0.39259 -0.01233 -0.41435 -0.01285 -0.43611 C -0.01302 -0.44907 -0.01337 -0.46157 -0.01389 -0.47407 C -0.01441 -0.48356 -0.02951 -0.51481 -0.03559 -0.52037 C -0.03785 -0.5287 -0.03906 -0.53032 -0.03993 -0.54074 C -0.04062 -0.57476 -0.04462 -0.64189 -0.0368 -0.67523 C -0.03767 -0.69976 -0.03941 -0.72384 -0.04219 -0.74768 C -0.04288 -0.77615 -0.04583 -0.8074 -0.04323 -0.83634 C -0.04288 -0.84074 -0.03698 -0.84259 -0.03455 -0.84467 C -0.03385 -0.84606 -0.03333 -0.84791 -0.03246 -0.84907 C -0.0316 -0.85023 -0.02917 -0.85185 -0.02917 -0.85162 C -0.03142 -0.84259 -0.0283 -0.85208 -0.03351 -0.84606 C -0.03489 -0.84444 -0.03576 -0.84213 -0.0368 -0.84027 C -0.04878 -0.84282 -0.04201 -0.84143 -0.04861 -0.85046 C -0.05104 -0.85393 -0.05851 -0.85625 -0.05851 -0.85601 C -0.05226 -0.86203 -0.04635 -0.85509 -0.03993 -0.85185 C -0.03819 -0.84467 -0.03802 -0.84004 -0.03246 -0.8375 C -0.02917 -0.83819 -0.02569 -0.83726 -0.02257 -0.83888 C -0.02153 -0.83935 -0.02153 -0.84328 -0.02153 -0.84305 " pathEditMode="relative" rAng="0" ptsTypes="ffffffffffffffffffffffA">
                                      <p:cBhvr>
                                        <p:cTn id="37" dur="2000" fill="hold"/>
                                        <p:tgtEl>
                                          <p:spTgt spid="209924"/>
                                        </p:tgtEl>
                                        <p:attrNameLst>
                                          <p:attrName>ppt_x</p:attrName>
                                          <p:attrName>ppt_y</p:attrName>
                                        </p:attrNameLst>
                                      </p:cBhvr>
                                      <p:rCtr x="-2900" y="-43100"/>
                                    </p:animMotion>
                                  </p:childTnLst>
                                </p:cTn>
                              </p:par>
                            </p:childTnLst>
                          </p:cTn>
                        </p:par>
                        <p:par>
                          <p:cTn id="38" fill="hold">
                            <p:stCondLst>
                              <p:cond delay="20000"/>
                            </p:stCondLst>
                            <p:childTnLst>
                              <p:par>
                                <p:cTn id="39" presetID="9" presetClass="exit" presetSubtype="0" fill="hold" nodeType="afterEffect">
                                  <p:stCondLst>
                                    <p:cond delay="0"/>
                                  </p:stCondLst>
                                  <p:childTnLst>
                                    <p:animEffect transition="out" filter="dissolve">
                                      <p:cBhvr>
                                        <p:cTn id="40" dur="500"/>
                                        <p:tgtEl>
                                          <p:spTgt spid="209924"/>
                                        </p:tgtEl>
                                      </p:cBhvr>
                                    </p:animEffect>
                                    <p:set>
                                      <p:cBhvr>
                                        <p:cTn id="41" dur="1" fill="hold">
                                          <p:stCondLst>
                                            <p:cond delay="499"/>
                                          </p:stCondLst>
                                        </p:cTn>
                                        <p:tgtEl>
                                          <p:spTgt spid="20992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052736"/>
            <a:ext cx="8856984" cy="5688632"/>
          </a:xfrm>
        </p:spPr>
        <p:txBody>
          <a:bodyPr>
            <a:normAutofit lnSpcReduction="10000"/>
          </a:bodyPr>
          <a:lstStyle/>
          <a:p>
            <a:pPr>
              <a:buClr>
                <a:srgbClr val="F303A3"/>
              </a:buClr>
              <a:buFont typeface="Wingdings" pitchFamily="2" charset="2"/>
              <a:buChar char="§"/>
            </a:pPr>
            <a:r>
              <a:rPr lang="en-US" dirty="0" smtClean="0"/>
              <a:t>It is a protective mechanism meant to make us aware that tissue damage is occurring or is about to occur </a:t>
            </a:r>
          </a:p>
          <a:p>
            <a:pPr lvl="1">
              <a:buClr>
                <a:srgbClr val="F303A3"/>
              </a:buClr>
              <a:buFont typeface="Wingdings" pitchFamily="2" charset="2"/>
              <a:buChar char="§"/>
            </a:pPr>
            <a:r>
              <a:rPr lang="en-US" dirty="0" smtClean="0"/>
              <a:t>Avoid </a:t>
            </a:r>
            <a:r>
              <a:rPr lang="en-US" dirty="0"/>
              <a:t>noxious stimuli</a:t>
            </a:r>
          </a:p>
          <a:p>
            <a:pPr lvl="1">
              <a:buClr>
                <a:srgbClr val="F303A3"/>
              </a:buClr>
              <a:buFont typeface="Wingdings" pitchFamily="2" charset="2"/>
              <a:buChar char="§"/>
            </a:pPr>
            <a:r>
              <a:rPr lang="en-US" dirty="0"/>
              <a:t>Remove body parts from danger</a:t>
            </a:r>
          </a:p>
          <a:p>
            <a:pPr lvl="1">
              <a:buClr>
                <a:srgbClr val="F303A3"/>
              </a:buClr>
              <a:buFont typeface="Wingdings" pitchFamily="2" charset="2"/>
              <a:buChar char="§"/>
            </a:pPr>
            <a:r>
              <a:rPr lang="en-US" dirty="0"/>
              <a:t>Promote healing by preventing further damage</a:t>
            </a:r>
          </a:p>
          <a:p>
            <a:pPr>
              <a:buClr>
                <a:srgbClr val="F303A3"/>
              </a:buClr>
              <a:buFont typeface="Wingdings" pitchFamily="2" charset="2"/>
              <a:buChar char="§"/>
            </a:pPr>
            <a:r>
              <a:rPr lang="en-US" dirty="0" smtClean="0"/>
              <a:t>Storage of painful experiences in memory helps us to avoid potentially harmful event in the future</a:t>
            </a:r>
          </a:p>
          <a:p>
            <a:pPr>
              <a:buClr>
                <a:srgbClr val="F303A3"/>
              </a:buClr>
              <a:buFont typeface="Wingdings" pitchFamily="2" charset="2"/>
              <a:buChar char="§"/>
            </a:pPr>
            <a:r>
              <a:rPr lang="en-US" dirty="0" smtClean="0"/>
              <a:t>The </a:t>
            </a:r>
            <a:r>
              <a:rPr lang="en-US" dirty="0"/>
              <a:t>sensation of pain may be accompanied by </a:t>
            </a:r>
            <a:r>
              <a:rPr lang="en-US" dirty="0" err="1"/>
              <a:t>behavioural</a:t>
            </a:r>
            <a:r>
              <a:rPr lang="en-US" dirty="0"/>
              <a:t> responses (</a:t>
            </a:r>
            <a:r>
              <a:rPr lang="en-US" dirty="0">
                <a:solidFill>
                  <a:srgbClr val="FF0000"/>
                </a:solidFill>
              </a:rPr>
              <a:t>withdrawal</a:t>
            </a:r>
            <a:r>
              <a:rPr lang="en-US" dirty="0"/>
              <a:t>, </a:t>
            </a:r>
            <a:r>
              <a:rPr lang="en-US" dirty="0">
                <a:solidFill>
                  <a:srgbClr val="FF0000"/>
                </a:solidFill>
              </a:rPr>
              <a:t>defense</a:t>
            </a:r>
            <a:r>
              <a:rPr lang="en-US" dirty="0"/>
              <a:t>) as well as emotional responses (</a:t>
            </a:r>
            <a:r>
              <a:rPr lang="en-US" dirty="0">
                <a:solidFill>
                  <a:srgbClr val="FF0000"/>
                </a:solidFill>
              </a:rPr>
              <a:t>crying</a:t>
            </a:r>
            <a:r>
              <a:rPr lang="en-US" dirty="0"/>
              <a:t> or </a:t>
            </a:r>
            <a:r>
              <a:rPr lang="en-US" dirty="0">
                <a:solidFill>
                  <a:srgbClr val="FF0000"/>
                </a:solidFill>
              </a:rPr>
              <a:t>fear</a:t>
            </a:r>
            <a:r>
              <a:rPr lang="en-US" dirty="0"/>
              <a:t>). </a:t>
            </a:r>
            <a:r>
              <a:rPr lang="en-US" dirty="0" smtClean="0"/>
              <a:t> </a:t>
            </a:r>
            <a:endParaRPr lang="ar-SA" dirty="0"/>
          </a:p>
        </p:txBody>
      </p:sp>
      <p:sp>
        <p:nvSpPr>
          <p:cNvPr id="5" name="Line 3"/>
          <p:cNvSpPr>
            <a:spLocks noChangeShapeType="1"/>
          </p:cNvSpPr>
          <p:nvPr/>
        </p:nvSpPr>
        <p:spPr bwMode="auto">
          <a:xfrm>
            <a:off x="0" y="836712"/>
            <a:ext cx="9144000" cy="0"/>
          </a:xfrm>
          <a:prstGeom prst="line">
            <a:avLst/>
          </a:prstGeom>
          <a:noFill/>
          <a:ln w="57150">
            <a:solidFill>
              <a:srgbClr val="FF0000"/>
            </a:solidFill>
            <a:round/>
            <a:headEnd/>
            <a:tailEnd/>
          </a:ln>
        </p:spPr>
        <p:txBody>
          <a:bodyPr>
            <a:spAutoFit/>
          </a:bodyPr>
          <a:lstStyle/>
          <a:p>
            <a:endParaRPr lang="en-GB" dirty="0"/>
          </a:p>
        </p:txBody>
      </p:sp>
      <p:sp>
        <p:nvSpPr>
          <p:cNvPr id="7" name="Rectangle 2"/>
          <p:cNvSpPr txBox="1">
            <a:spLocks noChangeArrowheads="1"/>
          </p:cNvSpPr>
          <p:nvPr/>
        </p:nvSpPr>
        <p:spPr>
          <a:xfrm>
            <a:off x="0" y="0"/>
            <a:ext cx="9144000" cy="836712"/>
          </a:xfrm>
          <a:prstGeom prst="rect">
            <a:avLst/>
          </a:prstGeom>
          <a:solidFill>
            <a:srgbClr val="2C22F6"/>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rgbClr val="FFFF00"/>
                </a:solidFill>
              </a:rPr>
              <a:t>Significance of Pain: </a:t>
            </a:r>
            <a:r>
              <a:rPr lang="en-GB" sz="4000" b="1" dirty="0" smtClean="0">
                <a:solidFill>
                  <a:srgbClr val="FFFF00"/>
                </a:solidFill>
              </a:rPr>
              <a:t>Why </a:t>
            </a:r>
            <a:r>
              <a:rPr lang="en-GB" sz="4000" b="1" dirty="0">
                <a:solidFill>
                  <a:srgbClr val="FFFF00"/>
                </a:solidFill>
              </a:rPr>
              <a:t>do we feel pain?</a:t>
            </a:r>
            <a:endParaRPr lang="en-GB" sz="4000" b="1" dirty="0">
              <a:solidFill>
                <a:srgbClr val="FFFF00"/>
              </a:solidFill>
              <a:latin typeface="Arial" pitchFamily="34" charset="0"/>
              <a:ea typeface="+mn-ea"/>
              <a:cs typeface="Arial" pitchFamily="34" charset="0"/>
            </a:endParaRPr>
          </a:p>
        </p:txBody>
      </p:sp>
    </p:spTree>
    <p:extLst>
      <p:ext uri="{BB962C8B-B14F-4D97-AF65-F5344CB8AC3E}">
        <p14:creationId xmlns:p14="http://schemas.microsoft.com/office/powerpoint/2010/main" val="304625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ody nerv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765175"/>
            <a:ext cx="3690938" cy="6264275"/>
          </a:xfrm>
        </p:spPr>
      </p:pic>
      <p:sp>
        <p:nvSpPr>
          <p:cNvPr id="23555" name="Rectangle 3"/>
          <p:cNvSpPr>
            <a:spLocks noChangeArrowheads="1"/>
          </p:cNvSpPr>
          <p:nvPr/>
        </p:nvSpPr>
        <p:spPr bwMode="auto">
          <a:xfrm>
            <a:off x="144463" y="6597650"/>
            <a:ext cx="3635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ar-SA" sz="1200"/>
              <a:t>http://www.salsassociates.com/structural.html</a:t>
            </a:r>
          </a:p>
        </p:txBody>
      </p:sp>
      <p:sp>
        <p:nvSpPr>
          <p:cNvPr id="209924" name="AutoShape 4"/>
          <p:cNvSpPr>
            <a:spLocks noChangeAspect="1" noChangeArrowheads="1"/>
          </p:cNvSpPr>
          <p:nvPr/>
        </p:nvSpPr>
        <p:spPr bwMode="auto">
          <a:xfrm>
            <a:off x="1541463" y="6646863"/>
            <a:ext cx="287337" cy="287337"/>
          </a:xfrm>
          <a:prstGeom prst="star4">
            <a:avLst>
              <a:gd name="adj" fmla="val 12500"/>
            </a:avLst>
          </a:prstGeom>
          <a:solidFill>
            <a:srgbClr val="FF3300"/>
          </a:solidFill>
          <a:ln w="9525">
            <a:solidFill>
              <a:srgbClr val="FF0066"/>
            </a:solidFill>
            <a:miter lim="800000"/>
            <a:headEnd/>
            <a:tailEnd/>
          </a:ln>
        </p:spPr>
        <p:txBody>
          <a:bodyPr wrap="none" anchor="ct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GB" altLang="ar-SA" sz="1800"/>
          </a:p>
        </p:txBody>
      </p:sp>
      <p:sp>
        <p:nvSpPr>
          <p:cNvPr id="23557" name="Freeform 6"/>
          <p:cNvSpPr>
            <a:spLocks/>
          </p:cNvSpPr>
          <p:nvPr/>
        </p:nvSpPr>
        <p:spPr bwMode="auto">
          <a:xfrm>
            <a:off x="2005013" y="4437063"/>
            <a:ext cx="1728787" cy="1090612"/>
          </a:xfrm>
          <a:custGeom>
            <a:avLst/>
            <a:gdLst>
              <a:gd name="T0" fmla="*/ 2147483646 w 1089"/>
              <a:gd name="T1" fmla="*/ 2147483646 h 687"/>
              <a:gd name="T2" fmla="*/ 2147483646 w 1089"/>
              <a:gd name="T3" fmla="*/ 2147483646 h 687"/>
              <a:gd name="T4" fmla="*/ 2147483646 w 1089"/>
              <a:gd name="T5" fmla="*/ 2147483646 h 687"/>
              <a:gd name="T6" fmla="*/ 2147483646 w 1089"/>
              <a:gd name="T7" fmla="*/ 2147483646 h 687"/>
              <a:gd name="T8" fmla="*/ 2147483646 w 1089"/>
              <a:gd name="T9" fmla="*/ 2147483646 h 687"/>
              <a:gd name="T10" fmla="*/ 2147483646 w 1089"/>
              <a:gd name="T11" fmla="*/ 2147483646 h 687"/>
              <a:gd name="T12" fmla="*/ 2147483646 w 1089"/>
              <a:gd name="T13" fmla="*/ 2147483646 h 687"/>
              <a:gd name="T14" fmla="*/ 2147483646 w 1089"/>
              <a:gd name="T15" fmla="*/ 2147483646 h 687"/>
              <a:gd name="T16" fmla="*/ 2147483646 w 1089"/>
              <a:gd name="T17" fmla="*/ 2147483646 h 687"/>
              <a:gd name="T18" fmla="*/ 2147483646 w 1089"/>
              <a:gd name="T19" fmla="*/ 2147483646 h 687"/>
              <a:gd name="T20" fmla="*/ 2147483646 w 1089"/>
              <a:gd name="T21" fmla="*/ 2147483646 h 687"/>
              <a:gd name="T22" fmla="*/ 2147483646 w 1089"/>
              <a:gd name="T23" fmla="*/ 0 h 687"/>
              <a:gd name="T24" fmla="*/ 2147483646 w 1089"/>
              <a:gd name="T25" fmla="*/ 2147483646 h 687"/>
              <a:gd name="T26" fmla="*/ 2147483646 w 1089"/>
              <a:gd name="T27" fmla="*/ 2147483646 h 687"/>
              <a:gd name="T28" fmla="*/ 2147483646 w 1089"/>
              <a:gd name="T29" fmla="*/ 2147483646 h 687"/>
              <a:gd name="T30" fmla="*/ 2147483646 w 1089"/>
              <a:gd name="T31" fmla="*/ 2147483646 h 687"/>
              <a:gd name="T32" fmla="*/ 2147483646 w 1089"/>
              <a:gd name="T33" fmla="*/ 2147483646 h 687"/>
              <a:gd name="T34" fmla="*/ 2147483646 w 1089"/>
              <a:gd name="T35" fmla="*/ 2147483646 h 687"/>
              <a:gd name="T36" fmla="*/ 2147483646 w 1089"/>
              <a:gd name="T37" fmla="*/ 2147483646 h 687"/>
              <a:gd name="T38" fmla="*/ 2147483646 w 1089"/>
              <a:gd name="T39" fmla="*/ 2147483646 h 6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89" h="687">
                <a:moveTo>
                  <a:pt x="197" y="58"/>
                </a:moveTo>
                <a:cubicBezTo>
                  <a:pt x="180" y="66"/>
                  <a:pt x="88" y="97"/>
                  <a:pt x="56" y="146"/>
                </a:cubicBezTo>
                <a:cubicBezTo>
                  <a:pt x="24" y="195"/>
                  <a:pt x="11" y="300"/>
                  <a:pt x="3" y="355"/>
                </a:cubicBezTo>
                <a:cubicBezTo>
                  <a:pt x="1" y="404"/>
                  <a:pt x="0" y="456"/>
                  <a:pt x="9" y="477"/>
                </a:cubicBezTo>
                <a:cubicBezTo>
                  <a:pt x="18" y="498"/>
                  <a:pt x="31" y="471"/>
                  <a:pt x="57" y="483"/>
                </a:cubicBezTo>
                <a:cubicBezTo>
                  <a:pt x="72" y="529"/>
                  <a:pt x="127" y="533"/>
                  <a:pt x="168" y="547"/>
                </a:cubicBezTo>
                <a:cubicBezTo>
                  <a:pt x="201" y="570"/>
                  <a:pt x="228" y="576"/>
                  <a:pt x="267" y="582"/>
                </a:cubicBezTo>
                <a:cubicBezTo>
                  <a:pt x="389" y="625"/>
                  <a:pt x="556" y="633"/>
                  <a:pt x="680" y="640"/>
                </a:cubicBezTo>
                <a:cubicBezTo>
                  <a:pt x="712" y="663"/>
                  <a:pt x="748" y="674"/>
                  <a:pt x="785" y="687"/>
                </a:cubicBezTo>
                <a:cubicBezTo>
                  <a:pt x="878" y="681"/>
                  <a:pt x="956" y="666"/>
                  <a:pt x="1041" y="629"/>
                </a:cubicBezTo>
                <a:cubicBezTo>
                  <a:pt x="1067" y="534"/>
                  <a:pt x="1060" y="485"/>
                  <a:pt x="1041" y="384"/>
                </a:cubicBezTo>
                <a:cubicBezTo>
                  <a:pt x="1026" y="209"/>
                  <a:pt x="1089" y="36"/>
                  <a:pt x="878" y="0"/>
                </a:cubicBezTo>
                <a:cubicBezTo>
                  <a:pt x="843" y="4"/>
                  <a:pt x="807" y="3"/>
                  <a:pt x="773" y="12"/>
                </a:cubicBezTo>
                <a:cubicBezTo>
                  <a:pt x="755" y="17"/>
                  <a:pt x="743" y="35"/>
                  <a:pt x="726" y="41"/>
                </a:cubicBezTo>
                <a:cubicBezTo>
                  <a:pt x="695" y="52"/>
                  <a:pt x="669" y="63"/>
                  <a:pt x="639" y="76"/>
                </a:cubicBezTo>
                <a:cubicBezTo>
                  <a:pt x="623" y="83"/>
                  <a:pt x="604" y="88"/>
                  <a:pt x="587" y="93"/>
                </a:cubicBezTo>
                <a:cubicBezTo>
                  <a:pt x="571" y="97"/>
                  <a:pt x="540" y="105"/>
                  <a:pt x="540" y="105"/>
                </a:cubicBezTo>
                <a:cubicBezTo>
                  <a:pt x="520" y="116"/>
                  <a:pt x="447" y="92"/>
                  <a:pt x="428" y="105"/>
                </a:cubicBezTo>
                <a:cubicBezTo>
                  <a:pt x="358" y="140"/>
                  <a:pt x="348" y="158"/>
                  <a:pt x="288" y="140"/>
                </a:cubicBezTo>
                <a:cubicBezTo>
                  <a:pt x="254" y="118"/>
                  <a:pt x="211" y="101"/>
                  <a:pt x="197" y="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558" name="Freeform 7"/>
          <p:cNvSpPr>
            <a:spLocks/>
          </p:cNvSpPr>
          <p:nvPr/>
        </p:nvSpPr>
        <p:spPr bwMode="auto">
          <a:xfrm>
            <a:off x="1981200" y="836613"/>
            <a:ext cx="1447800" cy="3455987"/>
          </a:xfrm>
          <a:custGeom>
            <a:avLst/>
            <a:gdLst>
              <a:gd name="T0" fmla="*/ 2147483646 w 1051"/>
              <a:gd name="T1" fmla="*/ 2147483646 h 2177"/>
              <a:gd name="T2" fmla="*/ 2147483646 w 1051"/>
              <a:gd name="T3" fmla="*/ 2147483646 h 2177"/>
              <a:gd name="T4" fmla="*/ 2147483646 w 1051"/>
              <a:gd name="T5" fmla="*/ 2147483646 h 2177"/>
              <a:gd name="T6" fmla="*/ 2147483646 w 1051"/>
              <a:gd name="T7" fmla="*/ 2147483646 h 2177"/>
              <a:gd name="T8" fmla="*/ 2147483646 w 1051"/>
              <a:gd name="T9" fmla="*/ 2147483646 h 2177"/>
              <a:gd name="T10" fmla="*/ 0 w 1051"/>
              <a:gd name="T11" fmla="*/ 2147483646 h 2177"/>
              <a:gd name="T12" fmla="*/ 2147483646 w 1051"/>
              <a:gd name="T13" fmla="*/ 2147483646 h 2177"/>
              <a:gd name="T14" fmla="*/ 2147483646 w 1051"/>
              <a:gd name="T15" fmla="*/ 2147483646 h 2177"/>
              <a:gd name="T16" fmla="*/ 2147483646 w 1051"/>
              <a:gd name="T17" fmla="*/ 2147483646 h 2177"/>
              <a:gd name="T18" fmla="*/ 2147483646 w 1051"/>
              <a:gd name="T19" fmla="*/ 2147483646 h 2177"/>
              <a:gd name="T20" fmla="*/ 2147483646 w 1051"/>
              <a:gd name="T21" fmla="*/ 2147483646 h 2177"/>
              <a:gd name="T22" fmla="*/ 2147483646 w 1051"/>
              <a:gd name="T23" fmla="*/ 2147483646 h 2177"/>
              <a:gd name="T24" fmla="*/ 2147483646 w 1051"/>
              <a:gd name="T25" fmla="*/ 2147483646 h 2177"/>
              <a:gd name="T26" fmla="*/ 2147483646 w 1051"/>
              <a:gd name="T27" fmla="*/ 2147483646 h 2177"/>
              <a:gd name="T28" fmla="*/ 2147483646 w 1051"/>
              <a:gd name="T29" fmla="*/ 2147483646 h 2177"/>
              <a:gd name="T30" fmla="*/ 2147483646 w 1051"/>
              <a:gd name="T31" fmla="*/ 2147483646 h 2177"/>
              <a:gd name="T32" fmla="*/ 2147483646 w 1051"/>
              <a:gd name="T33" fmla="*/ 2147483646 h 2177"/>
              <a:gd name="T34" fmla="*/ 2147483646 w 1051"/>
              <a:gd name="T35" fmla="*/ 2147483646 h 2177"/>
              <a:gd name="T36" fmla="*/ 2147483646 w 1051"/>
              <a:gd name="T37" fmla="*/ 2147483646 h 2177"/>
              <a:gd name="T38" fmla="*/ 2147483646 w 1051"/>
              <a:gd name="T39" fmla="*/ 2147483646 h 2177"/>
              <a:gd name="T40" fmla="*/ 2147483646 w 1051"/>
              <a:gd name="T41" fmla="*/ 2147483646 h 2177"/>
              <a:gd name="T42" fmla="*/ 2147483646 w 1051"/>
              <a:gd name="T43" fmla="*/ 2147483646 h 2177"/>
              <a:gd name="T44" fmla="*/ 2147483646 w 1051"/>
              <a:gd name="T45" fmla="*/ 2147483646 h 2177"/>
              <a:gd name="T46" fmla="*/ 2147483646 w 1051"/>
              <a:gd name="T47" fmla="*/ 2147483646 h 2177"/>
              <a:gd name="T48" fmla="*/ 2147483646 w 1051"/>
              <a:gd name="T49" fmla="*/ 2147483646 h 2177"/>
              <a:gd name="T50" fmla="*/ 2147483646 w 1051"/>
              <a:gd name="T51" fmla="*/ 2147483646 h 2177"/>
              <a:gd name="T52" fmla="*/ 2147483646 w 1051"/>
              <a:gd name="T53" fmla="*/ 2147483646 h 2177"/>
              <a:gd name="T54" fmla="*/ 2147483646 w 1051"/>
              <a:gd name="T55" fmla="*/ 2147483646 h 2177"/>
              <a:gd name="T56" fmla="*/ 2147483646 w 1051"/>
              <a:gd name="T57" fmla="*/ 2147483646 h 2177"/>
              <a:gd name="T58" fmla="*/ 2147483646 w 1051"/>
              <a:gd name="T59" fmla="*/ 2147483646 h 2177"/>
              <a:gd name="T60" fmla="*/ 2147483646 w 1051"/>
              <a:gd name="T61" fmla="*/ 2147483646 h 2177"/>
              <a:gd name="T62" fmla="*/ 2147483646 w 1051"/>
              <a:gd name="T63" fmla="*/ 2147483646 h 2177"/>
              <a:gd name="T64" fmla="*/ 2147483646 w 1051"/>
              <a:gd name="T65" fmla="*/ 2147483646 h 2177"/>
              <a:gd name="T66" fmla="*/ 2147483646 w 1051"/>
              <a:gd name="T67" fmla="*/ 2147483646 h 2177"/>
              <a:gd name="T68" fmla="*/ 2147483646 w 1051"/>
              <a:gd name="T69" fmla="*/ 2147483646 h 2177"/>
              <a:gd name="T70" fmla="*/ 2147483646 w 1051"/>
              <a:gd name="T71" fmla="*/ 2147483646 h 2177"/>
              <a:gd name="T72" fmla="*/ 2147483646 w 1051"/>
              <a:gd name="T73" fmla="*/ 2147483646 h 2177"/>
              <a:gd name="T74" fmla="*/ 2147483646 w 1051"/>
              <a:gd name="T75" fmla="*/ 2147483646 h 2177"/>
              <a:gd name="T76" fmla="*/ 2147483646 w 1051"/>
              <a:gd name="T77" fmla="*/ 2147483646 h 21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51" h="2177">
                <a:moveTo>
                  <a:pt x="12" y="111"/>
                </a:moveTo>
                <a:cubicBezTo>
                  <a:pt x="23" y="119"/>
                  <a:pt x="38" y="123"/>
                  <a:pt x="47" y="134"/>
                </a:cubicBezTo>
                <a:cubicBezTo>
                  <a:pt x="56" y="145"/>
                  <a:pt x="61" y="180"/>
                  <a:pt x="64" y="193"/>
                </a:cubicBezTo>
                <a:cubicBezTo>
                  <a:pt x="61" y="266"/>
                  <a:pt x="71" y="398"/>
                  <a:pt x="23" y="466"/>
                </a:cubicBezTo>
                <a:cubicBezTo>
                  <a:pt x="14" y="498"/>
                  <a:pt x="21" y="474"/>
                  <a:pt x="6" y="518"/>
                </a:cubicBezTo>
                <a:cubicBezTo>
                  <a:pt x="4" y="524"/>
                  <a:pt x="0" y="536"/>
                  <a:pt x="0" y="536"/>
                </a:cubicBezTo>
                <a:cubicBezTo>
                  <a:pt x="13" y="585"/>
                  <a:pt x="63" y="575"/>
                  <a:pt x="99" y="600"/>
                </a:cubicBezTo>
                <a:cubicBezTo>
                  <a:pt x="117" y="613"/>
                  <a:pt x="132" y="613"/>
                  <a:pt x="151" y="623"/>
                </a:cubicBezTo>
                <a:cubicBezTo>
                  <a:pt x="169" y="632"/>
                  <a:pt x="186" y="644"/>
                  <a:pt x="204" y="652"/>
                </a:cubicBezTo>
                <a:cubicBezTo>
                  <a:pt x="240" y="668"/>
                  <a:pt x="281" y="676"/>
                  <a:pt x="314" y="699"/>
                </a:cubicBezTo>
                <a:cubicBezTo>
                  <a:pt x="339" y="716"/>
                  <a:pt x="288" y="736"/>
                  <a:pt x="298" y="751"/>
                </a:cubicBezTo>
                <a:cubicBezTo>
                  <a:pt x="308" y="766"/>
                  <a:pt x="358" y="779"/>
                  <a:pt x="372" y="792"/>
                </a:cubicBezTo>
                <a:cubicBezTo>
                  <a:pt x="376" y="804"/>
                  <a:pt x="380" y="815"/>
                  <a:pt x="384" y="827"/>
                </a:cubicBezTo>
                <a:cubicBezTo>
                  <a:pt x="386" y="833"/>
                  <a:pt x="390" y="844"/>
                  <a:pt x="390" y="844"/>
                </a:cubicBezTo>
                <a:cubicBezTo>
                  <a:pt x="387" y="1010"/>
                  <a:pt x="413" y="1163"/>
                  <a:pt x="380" y="1316"/>
                </a:cubicBezTo>
                <a:cubicBezTo>
                  <a:pt x="374" y="1410"/>
                  <a:pt x="382" y="1377"/>
                  <a:pt x="386" y="1409"/>
                </a:cubicBezTo>
                <a:cubicBezTo>
                  <a:pt x="390" y="1441"/>
                  <a:pt x="395" y="1483"/>
                  <a:pt x="402" y="1508"/>
                </a:cubicBezTo>
                <a:cubicBezTo>
                  <a:pt x="413" y="1525"/>
                  <a:pt x="419" y="1543"/>
                  <a:pt x="431" y="1560"/>
                </a:cubicBezTo>
                <a:cubicBezTo>
                  <a:pt x="433" y="1615"/>
                  <a:pt x="424" y="1731"/>
                  <a:pt x="448" y="1798"/>
                </a:cubicBezTo>
                <a:cubicBezTo>
                  <a:pt x="456" y="1857"/>
                  <a:pt x="459" y="1938"/>
                  <a:pt x="495" y="1990"/>
                </a:cubicBezTo>
                <a:cubicBezTo>
                  <a:pt x="503" y="2020"/>
                  <a:pt x="511" y="2032"/>
                  <a:pt x="530" y="2060"/>
                </a:cubicBezTo>
                <a:cubicBezTo>
                  <a:pt x="535" y="2067"/>
                  <a:pt x="575" y="2093"/>
                  <a:pt x="578" y="2101"/>
                </a:cubicBezTo>
                <a:cubicBezTo>
                  <a:pt x="581" y="2108"/>
                  <a:pt x="543" y="2100"/>
                  <a:pt x="547" y="2107"/>
                </a:cubicBezTo>
                <a:cubicBezTo>
                  <a:pt x="553" y="2116"/>
                  <a:pt x="598" y="2115"/>
                  <a:pt x="607" y="2118"/>
                </a:cubicBezTo>
                <a:cubicBezTo>
                  <a:pt x="641" y="2142"/>
                  <a:pt x="657" y="2152"/>
                  <a:pt x="692" y="2177"/>
                </a:cubicBezTo>
                <a:cubicBezTo>
                  <a:pt x="737" y="2169"/>
                  <a:pt x="767" y="2141"/>
                  <a:pt x="809" y="2124"/>
                </a:cubicBezTo>
                <a:cubicBezTo>
                  <a:pt x="830" y="2103"/>
                  <a:pt x="841" y="2082"/>
                  <a:pt x="850" y="2054"/>
                </a:cubicBezTo>
                <a:cubicBezTo>
                  <a:pt x="857" y="2022"/>
                  <a:pt x="919" y="1988"/>
                  <a:pt x="921" y="1932"/>
                </a:cubicBezTo>
                <a:cubicBezTo>
                  <a:pt x="923" y="1876"/>
                  <a:pt x="867" y="1765"/>
                  <a:pt x="861" y="1717"/>
                </a:cubicBezTo>
                <a:cubicBezTo>
                  <a:pt x="864" y="1693"/>
                  <a:pt x="879" y="1666"/>
                  <a:pt x="884" y="1641"/>
                </a:cubicBezTo>
                <a:cubicBezTo>
                  <a:pt x="898" y="1566"/>
                  <a:pt x="896" y="1489"/>
                  <a:pt x="914" y="1414"/>
                </a:cubicBezTo>
                <a:cubicBezTo>
                  <a:pt x="993" y="1076"/>
                  <a:pt x="921" y="1431"/>
                  <a:pt x="978" y="1141"/>
                </a:cubicBezTo>
                <a:cubicBezTo>
                  <a:pt x="986" y="954"/>
                  <a:pt x="1019" y="773"/>
                  <a:pt x="978" y="588"/>
                </a:cubicBezTo>
                <a:cubicBezTo>
                  <a:pt x="963" y="447"/>
                  <a:pt x="1051" y="267"/>
                  <a:pt x="954" y="164"/>
                </a:cubicBezTo>
                <a:cubicBezTo>
                  <a:pt x="846" y="50"/>
                  <a:pt x="640" y="32"/>
                  <a:pt x="495" y="24"/>
                </a:cubicBezTo>
                <a:cubicBezTo>
                  <a:pt x="398" y="0"/>
                  <a:pt x="296" y="17"/>
                  <a:pt x="198" y="30"/>
                </a:cubicBezTo>
                <a:cubicBezTo>
                  <a:pt x="158" y="55"/>
                  <a:pt x="123" y="64"/>
                  <a:pt x="76" y="70"/>
                </a:cubicBezTo>
                <a:cubicBezTo>
                  <a:pt x="35" y="98"/>
                  <a:pt x="53" y="87"/>
                  <a:pt x="23" y="105"/>
                </a:cubicBezTo>
                <a:cubicBezTo>
                  <a:pt x="17" y="127"/>
                  <a:pt x="21" y="129"/>
                  <a:pt x="12" y="1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559" name="Freeform 8"/>
          <p:cNvSpPr>
            <a:spLocks/>
          </p:cNvSpPr>
          <p:nvPr/>
        </p:nvSpPr>
        <p:spPr bwMode="auto">
          <a:xfrm>
            <a:off x="-533400" y="1471613"/>
            <a:ext cx="1755775" cy="2605087"/>
          </a:xfrm>
          <a:custGeom>
            <a:avLst/>
            <a:gdLst>
              <a:gd name="T0" fmla="*/ 2147483646 w 1106"/>
              <a:gd name="T1" fmla="*/ 0 h 1641"/>
              <a:gd name="T2" fmla="*/ 2147483646 w 1106"/>
              <a:gd name="T3" fmla="*/ 2147483646 h 1641"/>
              <a:gd name="T4" fmla="*/ 2147483646 w 1106"/>
              <a:gd name="T5" fmla="*/ 2147483646 h 1641"/>
              <a:gd name="T6" fmla="*/ 2147483646 w 1106"/>
              <a:gd name="T7" fmla="*/ 2147483646 h 1641"/>
              <a:gd name="T8" fmla="*/ 2147483646 w 1106"/>
              <a:gd name="T9" fmla="*/ 2147483646 h 1641"/>
              <a:gd name="T10" fmla="*/ 2147483646 w 1106"/>
              <a:gd name="T11" fmla="*/ 2147483646 h 1641"/>
              <a:gd name="T12" fmla="*/ 2147483646 w 1106"/>
              <a:gd name="T13" fmla="*/ 2147483646 h 1641"/>
              <a:gd name="T14" fmla="*/ 2147483646 w 1106"/>
              <a:gd name="T15" fmla="*/ 2147483646 h 1641"/>
              <a:gd name="T16" fmla="*/ 2147483646 w 1106"/>
              <a:gd name="T17" fmla="*/ 2147483646 h 1641"/>
              <a:gd name="T18" fmla="*/ 2147483646 w 1106"/>
              <a:gd name="T19" fmla="*/ 2147483646 h 1641"/>
              <a:gd name="T20" fmla="*/ 2147483646 w 1106"/>
              <a:gd name="T21" fmla="*/ 2147483646 h 1641"/>
              <a:gd name="T22" fmla="*/ 2147483646 w 1106"/>
              <a:gd name="T23" fmla="*/ 2147483646 h 1641"/>
              <a:gd name="T24" fmla="*/ 2147483646 w 1106"/>
              <a:gd name="T25" fmla="*/ 2147483646 h 1641"/>
              <a:gd name="T26" fmla="*/ 2147483646 w 1106"/>
              <a:gd name="T27" fmla="*/ 2147483646 h 1641"/>
              <a:gd name="T28" fmla="*/ 2147483646 w 1106"/>
              <a:gd name="T29" fmla="*/ 2147483646 h 1641"/>
              <a:gd name="T30" fmla="*/ 2147483646 w 1106"/>
              <a:gd name="T31" fmla="*/ 2147483646 h 1641"/>
              <a:gd name="T32" fmla="*/ 2147483646 w 1106"/>
              <a:gd name="T33" fmla="*/ 2147483646 h 1641"/>
              <a:gd name="T34" fmla="*/ 2147483646 w 1106"/>
              <a:gd name="T35" fmla="*/ 2147483646 h 1641"/>
              <a:gd name="T36" fmla="*/ 2147483646 w 1106"/>
              <a:gd name="T37" fmla="*/ 2147483646 h 1641"/>
              <a:gd name="T38" fmla="*/ 2147483646 w 1106"/>
              <a:gd name="T39" fmla="*/ 2147483646 h 1641"/>
              <a:gd name="T40" fmla="*/ 2147483646 w 1106"/>
              <a:gd name="T41" fmla="*/ 2147483646 h 1641"/>
              <a:gd name="T42" fmla="*/ 2147483646 w 1106"/>
              <a:gd name="T43" fmla="*/ 2147483646 h 1641"/>
              <a:gd name="T44" fmla="*/ 2147483646 w 1106"/>
              <a:gd name="T45" fmla="*/ 2147483646 h 1641"/>
              <a:gd name="T46" fmla="*/ 2147483646 w 1106"/>
              <a:gd name="T47" fmla="*/ 2147483646 h 1641"/>
              <a:gd name="T48" fmla="*/ 2147483646 w 1106"/>
              <a:gd name="T49" fmla="*/ 2147483646 h 1641"/>
              <a:gd name="T50" fmla="*/ 2147483646 w 1106"/>
              <a:gd name="T51" fmla="*/ 2147483646 h 1641"/>
              <a:gd name="T52" fmla="*/ 2147483646 w 1106"/>
              <a:gd name="T53" fmla="*/ 2147483646 h 1641"/>
              <a:gd name="T54" fmla="*/ 2147483646 w 1106"/>
              <a:gd name="T55" fmla="*/ 2147483646 h 1641"/>
              <a:gd name="T56" fmla="*/ 2147483646 w 1106"/>
              <a:gd name="T57" fmla="*/ 2147483646 h 1641"/>
              <a:gd name="T58" fmla="*/ 2147483646 w 1106"/>
              <a:gd name="T59" fmla="*/ 2147483646 h 1641"/>
              <a:gd name="T60" fmla="*/ 2147483646 w 1106"/>
              <a:gd name="T61" fmla="*/ 2147483646 h 1641"/>
              <a:gd name="T62" fmla="*/ 0 w 1106"/>
              <a:gd name="T63" fmla="*/ 2147483646 h 1641"/>
              <a:gd name="T64" fmla="*/ 2147483646 w 1106"/>
              <a:gd name="T65" fmla="*/ 2147483646 h 16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6" h="1641">
                <a:moveTo>
                  <a:pt x="35" y="0"/>
                </a:moveTo>
                <a:cubicBezTo>
                  <a:pt x="37" y="221"/>
                  <a:pt x="43" y="443"/>
                  <a:pt x="41" y="664"/>
                </a:cubicBezTo>
                <a:cubicBezTo>
                  <a:pt x="40" y="763"/>
                  <a:pt x="13" y="892"/>
                  <a:pt x="6" y="989"/>
                </a:cubicBezTo>
                <a:cubicBezTo>
                  <a:pt x="18" y="1142"/>
                  <a:pt x="26" y="1296"/>
                  <a:pt x="41" y="1449"/>
                </a:cubicBezTo>
                <a:cubicBezTo>
                  <a:pt x="42" y="1461"/>
                  <a:pt x="47" y="1402"/>
                  <a:pt x="47" y="1414"/>
                </a:cubicBezTo>
                <a:cubicBezTo>
                  <a:pt x="47" y="1507"/>
                  <a:pt x="52" y="1489"/>
                  <a:pt x="35" y="1536"/>
                </a:cubicBezTo>
                <a:cubicBezTo>
                  <a:pt x="37" y="1557"/>
                  <a:pt x="34" y="1580"/>
                  <a:pt x="41" y="1600"/>
                </a:cubicBezTo>
                <a:cubicBezTo>
                  <a:pt x="46" y="1613"/>
                  <a:pt x="68" y="1610"/>
                  <a:pt x="82" y="1612"/>
                </a:cubicBezTo>
                <a:cubicBezTo>
                  <a:pt x="99" y="1615"/>
                  <a:pt x="117" y="1616"/>
                  <a:pt x="134" y="1618"/>
                </a:cubicBezTo>
                <a:cubicBezTo>
                  <a:pt x="153" y="1616"/>
                  <a:pt x="173" y="1618"/>
                  <a:pt x="192" y="1612"/>
                </a:cubicBezTo>
                <a:cubicBezTo>
                  <a:pt x="205" y="1608"/>
                  <a:pt x="213" y="1591"/>
                  <a:pt x="227" y="1589"/>
                </a:cubicBezTo>
                <a:cubicBezTo>
                  <a:pt x="245" y="1587"/>
                  <a:pt x="262" y="1585"/>
                  <a:pt x="280" y="1583"/>
                </a:cubicBezTo>
                <a:cubicBezTo>
                  <a:pt x="306" y="1578"/>
                  <a:pt x="351" y="1641"/>
                  <a:pt x="396" y="1635"/>
                </a:cubicBezTo>
                <a:cubicBezTo>
                  <a:pt x="441" y="1629"/>
                  <a:pt x="524" y="1585"/>
                  <a:pt x="553" y="1548"/>
                </a:cubicBezTo>
                <a:cubicBezTo>
                  <a:pt x="570" y="1501"/>
                  <a:pt x="566" y="1470"/>
                  <a:pt x="571" y="1414"/>
                </a:cubicBezTo>
                <a:cubicBezTo>
                  <a:pt x="573" y="1392"/>
                  <a:pt x="605" y="1368"/>
                  <a:pt x="605" y="1368"/>
                </a:cubicBezTo>
                <a:cubicBezTo>
                  <a:pt x="609" y="1299"/>
                  <a:pt x="600" y="1304"/>
                  <a:pt x="611" y="1251"/>
                </a:cubicBezTo>
                <a:cubicBezTo>
                  <a:pt x="616" y="1228"/>
                  <a:pt x="618" y="1170"/>
                  <a:pt x="623" y="1147"/>
                </a:cubicBezTo>
                <a:cubicBezTo>
                  <a:pt x="631" y="1111"/>
                  <a:pt x="636" y="1065"/>
                  <a:pt x="652" y="1030"/>
                </a:cubicBezTo>
                <a:cubicBezTo>
                  <a:pt x="661" y="1011"/>
                  <a:pt x="681" y="995"/>
                  <a:pt x="693" y="978"/>
                </a:cubicBezTo>
                <a:cubicBezTo>
                  <a:pt x="709" y="931"/>
                  <a:pt x="706" y="875"/>
                  <a:pt x="699" y="827"/>
                </a:cubicBezTo>
                <a:cubicBezTo>
                  <a:pt x="697" y="815"/>
                  <a:pt x="687" y="792"/>
                  <a:pt x="687" y="792"/>
                </a:cubicBezTo>
                <a:cubicBezTo>
                  <a:pt x="693" y="713"/>
                  <a:pt x="712" y="648"/>
                  <a:pt x="687" y="576"/>
                </a:cubicBezTo>
                <a:cubicBezTo>
                  <a:pt x="685" y="513"/>
                  <a:pt x="703" y="446"/>
                  <a:pt x="704" y="413"/>
                </a:cubicBezTo>
                <a:cubicBezTo>
                  <a:pt x="705" y="380"/>
                  <a:pt x="684" y="397"/>
                  <a:pt x="693" y="379"/>
                </a:cubicBezTo>
                <a:cubicBezTo>
                  <a:pt x="703" y="348"/>
                  <a:pt x="733" y="327"/>
                  <a:pt x="757" y="303"/>
                </a:cubicBezTo>
                <a:cubicBezTo>
                  <a:pt x="785" y="275"/>
                  <a:pt x="810" y="244"/>
                  <a:pt x="838" y="216"/>
                </a:cubicBezTo>
                <a:cubicBezTo>
                  <a:pt x="867" y="187"/>
                  <a:pt x="922" y="179"/>
                  <a:pt x="960" y="169"/>
                </a:cubicBezTo>
                <a:cubicBezTo>
                  <a:pt x="998" y="144"/>
                  <a:pt x="1034" y="140"/>
                  <a:pt x="1071" y="117"/>
                </a:cubicBezTo>
                <a:cubicBezTo>
                  <a:pt x="1106" y="65"/>
                  <a:pt x="1058" y="54"/>
                  <a:pt x="1013" y="53"/>
                </a:cubicBezTo>
                <a:cubicBezTo>
                  <a:pt x="866" y="49"/>
                  <a:pt x="718" y="48"/>
                  <a:pt x="571" y="47"/>
                </a:cubicBezTo>
                <a:cubicBezTo>
                  <a:pt x="381" y="46"/>
                  <a:pt x="190" y="47"/>
                  <a:pt x="0" y="47"/>
                </a:cubicBezTo>
                <a:lnTo>
                  <a:pt x="42" y="62"/>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560" name="Freeform 9"/>
          <p:cNvSpPr>
            <a:spLocks/>
          </p:cNvSpPr>
          <p:nvPr/>
        </p:nvSpPr>
        <p:spPr bwMode="auto">
          <a:xfrm>
            <a:off x="-533400" y="4448175"/>
            <a:ext cx="1641475" cy="2257425"/>
          </a:xfrm>
          <a:custGeom>
            <a:avLst/>
            <a:gdLst>
              <a:gd name="T0" fmla="*/ 2147483646 w 1034"/>
              <a:gd name="T1" fmla="*/ 2147483646 h 1422"/>
              <a:gd name="T2" fmla="*/ 2147483646 w 1034"/>
              <a:gd name="T3" fmla="*/ 2147483646 h 1422"/>
              <a:gd name="T4" fmla="*/ 2147483646 w 1034"/>
              <a:gd name="T5" fmla="*/ 2147483646 h 1422"/>
              <a:gd name="T6" fmla="*/ 2147483646 w 1034"/>
              <a:gd name="T7" fmla="*/ 2147483646 h 1422"/>
              <a:gd name="T8" fmla="*/ 0 w 1034"/>
              <a:gd name="T9" fmla="*/ 2147483646 h 1422"/>
              <a:gd name="T10" fmla="*/ 2147483646 w 1034"/>
              <a:gd name="T11" fmla="*/ 2147483646 h 1422"/>
              <a:gd name="T12" fmla="*/ 2147483646 w 1034"/>
              <a:gd name="T13" fmla="*/ 2147483646 h 1422"/>
              <a:gd name="T14" fmla="*/ 2147483646 w 1034"/>
              <a:gd name="T15" fmla="*/ 2147483646 h 1422"/>
              <a:gd name="T16" fmla="*/ 2147483646 w 1034"/>
              <a:gd name="T17" fmla="*/ 2147483646 h 1422"/>
              <a:gd name="T18" fmla="*/ 2147483646 w 1034"/>
              <a:gd name="T19" fmla="*/ 2147483646 h 1422"/>
              <a:gd name="T20" fmla="*/ 2147483646 w 1034"/>
              <a:gd name="T21" fmla="*/ 2147483646 h 1422"/>
              <a:gd name="T22" fmla="*/ 2147483646 w 1034"/>
              <a:gd name="T23" fmla="*/ 2147483646 h 1422"/>
              <a:gd name="T24" fmla="*/ 2147483646 w 1034"/>
              <a:gd name="T25" fmla="*/ 2147483646 h 1422"/>
              <a:gd name="T26" fmla="*/ 2147483646 w 1034"/>
              <a:gd name="T27" fmla="*/ 2147483646 h 1422"/>
              <a:gd name="T28" fmla="*/ 2147483646 w 1034"/>
              <a:gd name="T29" fmla="*/ 2147483646 h 1422"/>
              <a:gd name="T30" fmla="*/ 2147483646 w 1034"/>
              <a:gd name="T31" fmla="*/ 2147483646 h 1422"/>
              <a:gd name="T32" fmla="*/ 2147483646 w 1034"/>
              <a:gd name="T33" fmla="*/ 2147483646 h 1422"/>
              <a:gd name="T34" fmla="*/ 2147483646 w 1034"/>
              <a:gd name="T35" fmla="*/ 2147483646 h 1422"/>
              <a:gd name="T36" fmla="*/ 2147483646 w 1034"/>
              <a:gd name="T37" fmla="*/ 2147483646 h 1422"/>
              <a:gd name="T38" fmla="*/ 2147483646 w 1034"/>
              <a:gd name="T39" fmla="*/ 2147483646 h 1422"/>
              <a:gd name="T40" fmla="*/ 2147483646 w 1034"/>
              <a:gd name="T41" fmla="*/ 2147483646 h 1422"/>
              <a:gd name="T42" fmla="*/ 2147483646 w 1034"/>
              <a:gd name="T43" fmla="*/ 2147483646 h 1422"/>
              <a:gd name="T44" fmla="*/ 2147483646 w 1034"/>
              <a:gd name="T45" fmla="*/ 2147483646 h 1422"/>
              <a:gd name="T46" fmla="*/ 2147483646 w 1034"/>
              <a:gd name="T47" fmla="*/ 2147483646 h 1422"/>
              <a:gd name="T48" fmla="*/ 2147483646 w 1034"/>
              <a:gd name="T49" fmla="*/ 2147483646 h 1422"/>
              <a:gd name="T50" fmla="*/ 2147483646 w 1034"/>
              <a:gd name="T51" fmla="*/ 2147483646 h 1422"/>
              <a:gd name="T52" fmla="*/ 2147483646 w 1034"/>
              <a:gd name="T53" fmla="*/ 2147483646 h 1422"/>
              <a:gd name="T54" fmla="*/ 2147483646 w 1034"/>
              <a:gd name="T55" fmla="*/ 2147483646 h 1422"/>
              <a:gd name="T56" fmla="*/ 2147483646 w 1034"/>
              <a:gd name="T57" fmla="*/ 2147483646 h 14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34" h="1422">
                <a:moveTo>
                  <a:pt x="64" y="194"/>
                </a:moveTo>
                <a:cubicBezTo>
                  <a:pt x="24" y="314"/>
                  <a:pt x="84" y="129"/>
                  <a:pt x="47" y="520"/>
                </a:cubicBezTo>
                <a:cubicBezTo>
                  <a:pt x="41" y="581"/>
                  <a:pt x="24" y="640"/>
                  <a:pt x="12" y="700"/>
                </a:cubicBezTo>
                <a:cubicBezTo>
                  <a:pt x="10" y="723"/>
                  <a:pt x="7" y="747"/>
                  <a:pt x="6" y="770"/>
                </a:cubicBezTo>
                <a:cubicBezTo>
                  <a:pt x="3" y="921"/>
                  <a:pt x="0" y="1073"/>
                  <a:pt x="0" y="1224"/>
                </a:cubicBezTo>
                <a:cubicBezTo>
                  <a:pt x="0" y="1285"/>
                  <a:pt x="38" y="1393"/>
                  <a:pt x="93" y="1422"/>
                </a:cubicBezTo>
                <a:cubicBezTo>
                  <a:pt x="192" y="1409"/>
                  <a:pt x="279" y="1393"/>
                  <a:pt x="378" y="1387"/>
                </a:cubicBezTo>
                <a:cubicBezTo>
                  <a:pt x="401" y="1379"/>
                  <a:pt x="425" y="1375"/>
                  <a:pt x="448" y="1369"/>
                </a:cubicBezTo>
                <a:cubicBezTo>
                  <a:pt x="568" y="1378"/>
                  <a:pt x="525" y="1379"/>
                  <a:pt x="692" y="1364"/>
                </a:cubicBezTo>
                <a:cubicBezTo>
                  <a:pt x="744" y="1359"/>
                  <a:pt x="790" y="1334"/>
                  <a:pt x="844" y="1329"/>
                </a:cubicBezTo>
                <a:cubicBezTo>
                  <a:pt x="869" y="1319"/>
                  <a:pt x="894" y="1311"/>
                  <a:pt x="919" y="1300"/>
                </a:cubicBezTo>
                <a:cubicBezTo>
                  <a:pt x="950" y="1286"/>
                  <a:pt x="975" y="1264"/>
                  <a:pt x="1007" y="1253"/>
                </a:cubicBezTo>
                <a:cubicBezTo>
                  <a:pt x="1027" y="1233"/>
                  <a:pt x="1034" y="1211"/>
                  <a:pt x="1001" y="1201"/>
                </a:cubicBezTo>
                <a:cubicBezTo>
                  <a:pt x="999" y="1195"/>
                  <a:pt x="999" y="1188"/>
                  <a:pt x="995" y="1183"/>
                </a:cubicBezTo>
                <a:cubicBezTo>
                  <a:pt x="990" y="1176"/>
                  <a:pt x="980" y="1174"/>
                  <a:pt x="977" y="1166"/>
                </a:cubicBezTo>
                <a:cubicBezTo>
                  <a:pt x="970" y="1148"/>
                  <a:pt x="965" y="1106"/>
                  <a:pt x="960" y="1084"/>
                </a:cubicBezTo>
                <a:cubicBezTo>
                  <a:pt x="956" y="1045"/>
                  <a:pt x="950" y="1010"/>
                  <a:pt x="937" y="974"/>
                </a:cubicBezTo>
                <a:cubicBezTo>
                  <a:pt x="930" y="929"/>
                  <a:pt x="921" y="885"/>
                  <a:pt x="913" y="840"/>
                </a:cubicBezTo>
                <a:cubicBezTo>
                  <a:pt x="918" y="703"/>
                  <a:pt x="885" y="655"/>
                  <a:pt x="925" y="543"/>
                </a:cubicBezTo>
                <a:cubicBezTo>
                  <a:pt x="921" y="496"/>
                  <a:pt x="966" y="472"/>
                  <a:pt x="919" y="456"/>
                </a:cubicBezTo>
                <a:cubicBezTo>
                  <a:pt x="901" y="426"/>
                  <a:pt x="879" y="409"/>
                  <a:pt x="849" y="392"/>
                </a:cubicBezTo>
                <a:cubicBezTo>
                  <a:pt x="833" y="336"/>
                  <a:pt x="840" y="348"/>
                  <a:pt x="751" y="281"/>
                </a:cubicBezTo>
                <a:cubicBezTo>
                  <a:pt x="571" y="145"/>
                  <a:pt x="383" y="44"/>
                  <a:pt x="157" y="20"/>
                </a:cubicBezTo>
                <a:cubicBezTo>
                  <a:pt x="132" y="13"/>
                  <a:pt x="118" y="0"/>
                  <a:pt x="93" y="8"/>
                </a:cubicBezTo>
                <a:cubicBezTo>
                  <a:pt x="91" y="47"/>
                  <a:pt x="90" y="85"/>
                  <a:pt x="87" y="124"/>
                </a:cubicBezTo>
                <a:cubicBezTo>
                  <a:pt x="86" y="132"/>
                  <a:pt x="83" y="140"/>
                  <a:pt x="81" y="148"/>
                </a:cubicBezTo>
                <a:cubicBezTo>
                  <a:pt x="78" y="165"/>
                  <a:pt x="83" y="187"/>
                  <a:pt x="70" y="200"/>
                </a:cubicBezTo>
                <a:cubicBezTo>
                  <a:pt x="66" y="204"/>
                  <a:pt x="56" y="210"/>
                  <a:pt x="52" y="206"/>
                </a:cubicBezTo>
                <a:cubicBezTo>
                  <a:pt x="48" y="202"/>
                  <a:pt x="60" y="198"/>
                  <a:pt x="64" y="19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3561" name="Line 3"/>
          <p:cNvSpPr>
            <a:spLocks noChangeShapeType="1"/>
          </p:cNvSpPr>
          <p:nvPr/>
        </p:nvSpPr>
        <p:spPr bwMode="auto">
          <a:xfrm>
            <a:off x="0" y="692150"/>
            <a:ext cx="91440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ar-SA"/>
          </a:p>
        </p:txBody>
      </p:sp>
      <p:sp>
        <p:nvSpPr>
          <p:cNvPr id="17" name="Rectangle 2"/>
          <p:cNvSpPr txBox="1">
            <a:spLocks noChangeArrowheads="1"/>
          </p:cNvSpPr>
          <p:nvPr/>
        </p:nvSpPr>
        <p:spPr>
          <a:xfrm>
            <a:off x="-36513" y="-71438"/>
            <a:ext cx="9180513" cy="763588"/>
          </a:xfrm>
          <a:prstGeom prst="rect">
            <a:avLst/>
          </a:prstGeom>
          <a:solidFill>
            <a:srgbClr val="2C22F6"/>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3600" b="1" dirty="0" smtClean="0">
                <a:solidFill>
                  <a:srgbClr val="FFFF00"/>
                </a:solidFill>
                <a:ea typeface="+mn-ea"/>
              </a:rPr>
              <a:t>Role of Thalamus and Cortex in Pain Perception</a:t>
            </a:r>
            <a:endParaRPr lang="en-GB" sz="3600" b="1" dirty="0">
              <a:solidFill>
                <a:srgbClr val="FFFF00"/>
              </a:solidFill>
              <a:ea typeface="+mn-ea"/>
            </a:endParaRPr>
          </a:p>
        </p:txBody>
      </p:sp>
      <p:pic>
        <p:nvPicPr>
          <p:cNvPr id="23563" name="Picture 3"/>
          <p:cNvPicPr>
            <a:picLocks noChangeAspect="1" noChangeArrowheads="1"/>
          </p:cNvPicPr>
          <p:nvPr/>
        </p:nvPicPr>
        <p:blipFill>
          <a:blip r:embed="rId4">
            <a:extLst>
              <a:ext uri="{28A0092B-C50C-407E-A947-70E740481C1C}">
                <a14:useLocalDpi xmlns:a14="http://schemas.microsoft.com/office/drawing/2010/main" val="0"/>
              </a:ext>
            </a:extLst>
          </a:blip>
          <a:srcRect t="6557" r="49210" b="4918"/>
          <a:stretch>
            <a:fillRect/>
          </a:stretch>
        </p:blipFill>
        <p:spPr bwMode="auto">
          <a:xfrm>
            <a:off x="5871484" y="804301"/>
            <a:ext cx="3021012"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Text Box 11"/>
          <p:cNvSpPr txBox="1">
            <a:spLocks noChangeArrowheads="1"/>
          </p:cNvSpPr>
          <p:nvPr/>
        </p:nvSpPr>
        <p:spPr bwMode="auto">
          <a:xfrm>
            <a:off x="6315075" y="4332288"/>
            <a:ext cx="26368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90000"/>
              </a:lnSpc>
              <a:spcBef>
                <a:spcPct val="0"/>
              </a:spcBef>
              <a:buFontTx/>
              <a:buNone/>
            </a:pPr>
            <a:r>
              <a:rPr lang="en-US" altLang="ar-SA" sz="2000" b="1">
                <a:solidFill>
                  <a:srgbClr val="FF0000"/>
                </a:solidFill>
              </a:rPr>
              <a:t>Spino-thalamic tract</a:t>
            </a:r>
          </a:p>
        </p:txBody>
      </p:sp>
      <p:sp>
        <p:nvSpPr>
          <p:cNvPr id="23565" name="Text Box 13"/>
          <p:cNvSpPr txBox="1">
            <a:spLocks noChangeArrowheads="1"/>
          </p:cNvSpPr>
          <p:nvPr/>
        </p:nvSpPr>
        <p:spPr bwMode="auto">
          <a:xfrm>
            <a:off x="6121400" y="6180138"/>
            <a:ext cx="2411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90000"/>
              </a:lnSpc>
              <a:spcBef>
                <a:spcPct val="0"/>
              </a:spcBef>
              <a:buFontTx/>
              <a:buNone/>
            </a:pPr>
            <a:r>
              <a:rPr lang="en-US" altLang="ar-SA" sz="2000">
                <a:solidFill>
                  <a:srgbClr val="FF0000"/>
                </a:solidFill>
              </a:rPr>
              <a:t>primary afferent</a:t>
            </a:r>
          </a:p>
          <a:p>
            <a:pPr algn="ctr">
              <a:lnSpc>
                <a:spcPct val="90000"/>
              </a:lnSpc>
              <a:spcBef>
                <a:spcPct val="0"/>
              </a:spcBef>
              <a:buFontTx/>
              <a:buNone/>
            </a:pPr>
            <a:r>
              <a:rPr lang="en-US" altLang="ar-SA" sz="2000">
                <a:solidFill>
                  <a:srgbClr val="FF0000"/>
                </a:solidFill>
              </a:rPr>
              <a:t>A</a:t>
            </a:r>
            <a:r>
              <a:rPr lang="en-US" altLang="ar-SA" sz="2000">
                <a:solidFill>
                  <a:srgbClr val="FF0000"/>
                </a:solidFill>
                <a:latin typeface="Symbol" panose="05050102010706020507" pitchFamily="18" charset="2"/>
                <a:sym typeface="Symbol" panose="05050102010706020507" pitchFamily="18" charset="2"/>
              </a:rPr>
              <a:t></a:t>
            </a:r>
            <a:r>
              <a:rPr lang="en-US" altLang="ar-SA" sz="2000">
                <a:solidFill>
                  <a:srgbClr val="FF0000"/>
                </a:solidFill>
              </a:rPr>
              <a:t> or C fibers</a:t>
            </a:r>
            <a:endParaRPr lang="en-US" altLang="ar-SA" sz="2000">
              <a:solidFill>
                <a:srgbClr val="07FFEC"/>
              </a:solidFill>
            </a:endParaRPr>
          </a:p>
        </p:txBody>
      </p:sp>
      <p:sp>
        <p:nvSpPr>
          <p:cNvPr id="23566" name="AutoShape 14"/>
          <p:cNvSpPr>
            <a:spLocks noChangeArrowheads="1"/>
          </p:cNvSpPr>
          <p:nvPr/>
        </p:nvSpPr>
        <p:spPr bwMode="auto">
          <a:xfrm rot="-6619304">
            <a:off x="6111875" y="5911850"/>
            <a:ext cx="428625" cy="276225"/>
          </a:xfrm>
          <a:prstGeom prst="lightningBolt">
            <a:avLst/>
          </a:prstGeom>
          <a:solidFill>
            <a:srgbClr val="FF0000"/>
          </a:solidFill>
          <a:ln w="12700">
            <a:solidFill>
              <a:schemeClr val="tx1"/>
            </a:solidFill>
            <a:miter lim="800000"/>
            <a:headEnd/>
            <a:tailEnd/>
          </a:ln>
        </p:spPr>
        <p:txBody>
          <a:bodyPr wrap="none" anchor="ct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ar-SA" altLang="ar-SA" sz="1800"/>
          </a:p>
        </p:txBody>
      </p:sp>
      <p:sp>
        <p:nvSpPr>
          <p:cNvPr id="24" name="Rectangle 18"/>
          <p:cNvSpPr>
            <a:spLocks noChangeArrowheads="1"/>
          </p:cNvSpPr>
          <p:nvPr/>
        </p:nvSpPr>
        <p:spPr bwMode="auto">
          <a:xfrm>
            <a:off x="2436813" y="740337"/>
            <a:ext cx="4081462"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600">
                <a:solidFill>
                  <a:schemeClr val="tx1"/>
                </a:solidFill>
                <a:latin typeface="Arial" panose="020B0604020202020204" pitchFamily="34" charset="0"/>
                <a:cs typeface="Arial" panose="020B0604020202020204" pitchFamily="34" charset="0"/>
              </a:defRPr>
            </a:lvl1pPr>
            <a:lvl2pPr indent="-45720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a:spcBef>
                <a:spcPct val="50000"/>
              </a:spcBef>
              <a:buClr>
                <a:srgbClr val="F303A3"/>
              </a:buClr>
              <a:buFont typeface="Wingdings" panose="05000000000000000000" pitchFamily="2" charset="2"/>
              <a:buChar char="§"/>
            </a:pPr>
            <a:r>
              <a:rPr lang="en-US" altLang="ar-SA" sz="2400" b="1" dirty="0">
                <a:solidFill>
                  <a:srgbClr val="3A2BF9"/>
                </a:solidFill>
              </a:rPr>
              <a:t>Pain perception occurs at the level of </a:t>
            </a:r>
            <a:r>
              <a:rPr lang="en-US" altLang="ar-SA" sz="2400" b="1" dirty="0" smtClean="0">
                <a:solidFill>
                  <a:srgbClr val="3A2BF9"/>
                </a:solidFill>
              </a:rPr>
              <a:t>RF, </a:t>
            </a:r>
            <a:r>
              <a:rPr lang="en-US" altLang="ar-SA" sz="2400" b="1" dirty="0" smtClean="0">
                <a:solidFill>
                  <a:srgbClr val="FF0000"/>
                </a:solidFill>
              </a:rPr>
              <a:t>the thalamus and basal regions. </a:t>
            </a:r>
            <a:endParaRPr lang="en-US" altLang="ar-SA" sz="2400" b="1" dirty="0">
              <a:solidFill>
                <a:srgbClr val="FF0000"/>
              </a:solidFill>
            </a:endParaRPr>
          </a:p>
          <a:p>
            <a:pPr lvl="1">
              <a:spcBef>
                <a:spcPct val="50000"/>
              </a:spcBef>
              <a:buClr>
                <a:srgbClr val="F303A3"/>
              </a:buClr>
              <a:buFont typeface="Wingdings" panose="05000000000000000000" pitchFamily="2" charset="2"/>
              <a:buChar char="§"/>
            </a:pPr>
            <a:r>
              <a:rPr lang="en-US" altLang="ar-SA" sz="2800" dirty="0"/>
              <a:t>The somatosensory cerebral cortex is important for </a:t>
            </a:r>
            <a:r>
              <a:rPr lang="en-GB" sz="2800" dirty="0" err="1"/>
              <a:t>topognosis</a:t>
            </a:r>
            <a:r>
              <a:rPr lang="en-US" altLang="ar-SA" sz="2800" dirty="0"/>
              <a:t> i.e. location and quality </a:t>
            </a:r>
            <a:r>
              <a:rPr lang="en-US" altLang="ar-SA" sz="2800" dirty="0" smtClean="0"/>
              <a:t>of pain</a:t>
            </a:r>
          </a:p>
          <a:p>
            <a:pPr lvl="1">
              <a:spcBef>
                <a:spcPct val="50000"/>
              </a:spcBef>
              <a:buClr>
                <a:srgbClr val="F303A3"/>
              </a:buClr>
              <a:buFont typeface="Wingdings" panose="05000000000000000000" pitchFamily="2" charset="2"/>
              <a:buChar char="§"/>
            </a:pPr>
            <a:r>
              <a:rPr lang="en-US" altLang="ar-SA" sz="2400" b="1" dirty="0" smtClean="0">
                <a:solidFill>
                  <a:srgbClr val="3333FF"/>
                </a:solidFill>
              </a:rPr>
              <a:t>Stimulus intensity is encoded by the </a:t>
            </a:r>
            <a:r>
              <a:rPr lang="en-US" altLang="ar-SA" sz="2400" b="1" dirty="0" smtClean="0">
                <a:solidFill>
                  <a:srgbClr val="FF0000"/>
                </a:solidFill>
              </a:rPr>
              <a:t>rate of action potentials</a:t>
            </a:r>
            <a:endParaRPr lang="en-GB" altLang="ar-SA" sz="2400" b="1" dirty="0">
              <a:solidFill>
                <a:srgbClr val="FF0000"/>
              </a:solidFill>
            </a:endParaRPr>
          </a:p>
        </p:txBody>
      </p:sp>
      <p:cxnSp>
        <p:nvCxnSpPr>
          <p:cNvPr id="3" name="Straight Arrow Connector 2"/>
          <p:cNvCxnSpPr/>
          <p:nvPr/>
        </p:nvCxnSpPr>
        <p:spPr>
          <a:xfrm>
            <a:off x="6099057" y="1681452"/>
            <a:ext cx="1353269" cy="72008"/>
          </a:xfrm>
          <a:prstGeom prst="straightConnector1">
            <a:avLst/>
          </a:prstGeom>
          <a:ln w="381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882662" y="1268760"/>
            <a:ext cx="2650151" cy="1702841"/>
          </a:xfrm>
          <a:prstGeom prst="straightConnector1">
            <a:avLst/>
          </a:prstGeom>
          <a:ln w="381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904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9924"/>
                                        </p:tgtEl>
                                        <p:attrNameLst>
                                          <p:attrName>style.visibility</p:attrName>
                                        </p:attrNameLst>
                                      </p:cBhvr>
                                      <p:to>
                                        <p:strVal val="visible"/>
                                      </p:to>
                                    </p:set>
                                    <p:animEffect transition="in" filter="dissolve">
                                      <p:cBhvr>
                                        <p:cTn id="7" dur="500"/>
                                        <p:tgtEl>
                                          <p:spTgt spid="209924"/>
                                        </p:tgtEl>
                                      </p:cBhvr>
                                    </p:animEffect>
                                  </p:childTnLst>
                                </p:cTn>
                              </p:par>
                              <p:par>
                                <p:cTn id="8" presetID="0" presetClass="path" presetSubtype="0" repeatCount="10000" accel="50000" decel="50000" fill="hold" nodeType="withEffect">
                                  <p:stCondLst>
                                    <p:cond delay="0"/>
                                  </p:stCondLst>
                                  <p:childTnLst>
                                    <p:animMotion origin="layout" path="M 0.00018 3.7037E-6 C -0.01076 -0.00463 -0.01389 -0.03403 -0.01719 -0.04769 C -0.01788 -0.05764 -0.01875 -0.0625 -0.02048 -0.07107 C -0.01962 -0.10602 -0.02083 -0.14491 -0.01493 -0.1794 C -0.00989 -0.24329 -0.01562 -0.30741 -0.0118 -0.37153 C -0.01215 -0.3926 -0.01232 -0.41436 -0.01285 -0.43611 C -0.01302 -0.44908 -0.01337 -0.46158 -0.01389 -0.47408 C -0.01441 -0.48357 -0.02951 -0.51482 -0.03559 -0.52037 C -0.03785 -0.52871 -0.03906 -0.53033 -0.03993 -0.54074 C -0.04062 -0.57477 -0.04462 -0.6419 -0.0368 -0.67524 C -0.03767 -0.69977 -0.03941 -0.72385 -0.04219 -0.74769 C -0.04288 -0.77616 -0.04583 -0.80741 -0.04323 -0.83635 C -0.04288 -0.84074 -0.03698 -0.8426 -0.03455 -0.84468 C -0.03385 -0.84607 -0.03333 -0.84792 -0.03246 -0.84908 C -0.0316 -0.85024 -0.02917 -0.85186 -0.02917 -0.85162 C -0.03142 -0.8426 -0.0283 -0.85209 -0.03351 -0.84607 C -0.03489 -0.84445 -0.03576 -0.84213 -0.0368 -0.84028 C -0.04878 -0.84283 -0.04201 -0.84144 -0.04861 -0.85047 C -0.05104 -0.85394 -0.05851 -0.85625 -0.05851 -0.85602 C -0.05226 -0.86204 -0.04635 -0.8551 -0.03993 -0.85186 C -0.03819 -0.84468 -0.03802 -0.84005 -0.03246 -0.8375 C -0.02917 -0.8382 -0.02569 -0.83727 -0.02257 -0.83889 C -0.02153 -0.83936 -0.02153 -0.84329 -0.02153 -0.84306 " pathEditMode="relative" rAng="0" ptsTypes="AAAAAAAAAAAAAAAAAAAAAAA">
                                      <p:cBhvr>
                                        <p:cTn id="9" dur="2000" fill="hold"/>
                                        <p:tgtEl>
                                          <p:spTgt spid="209924"/>
                                        </p:tgtEl>
                                        <p:attrNameLst>
                                          <p:attrName>ppt_x</p:attrName>
                                          <p:attrName>ppt_y</p:attrName>
                                        </p:attrNameLst>
                                      </p:cBhvr>
                                      <p:rCtr x="-2934" y="-42940"/>
                                    </p:animMotion>
                                  </p:childTnLst>
                                </p:cTn>
                              </p:par>
                            </p:childTnLst>
                          </p:cTn>
                        </p:par>
                        <p:par>
                          <p:cTn id="10" fill="hold" nodeType="afterGroup">
                            <p:stCondLst>
                              <p:cond delay="20000"/>
                            </p:stCondLst>
                            <p:childTnLst>
                              <p:par>
                                <p:cTn id="11" presetID="9" presetClass="exit" presetSubtype="0" fill="hold" nodeType="afterEffect">
                                  <p:stCondLst>
                                    <p:cond delay="0"/>
                                  </p:stCondLst>
                                  <p:childTnLst>
                                    <p:animEffect transition="out" filter="dissolve">
                                      <p:cBhvr>
                                        <p:cTn id="12" dur="500"/>
                                        <p:tgtEl>
                                          <p:spTgt spid="209924"/>
                                        </p:tgtEl>
                                      </p:cBhvr>
                                    </p:animEffect>
                                    <p:set>
                                      <p:cBhvr>
                                        <p:cTn id="13" dur="1" fill="hold">
                                          <p:stCondLst>
                                            <p:cond delay="499"/>
                                          </p:stCondLst>
                                        </p:cTn>
                                        <p:tgtEl>
                                          <p:spTgt spid="20992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 calcmode="lin" valueType="num">
                                      <p:cBhvr additive="base">
                                        <p:cTn id="1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4">
                                            <p:txEl>
                                              <p:pRg st="1" end="1"/>
                                            </p:txEl>
                                          </p:spTgt>
                                        </p:tgtEl>
                                        <p:attrNameLst>
                                          <p:attrName>style.visibility</p:attrName>
                                        </p:attrNameLst>
                                      </p:cBhvr>
                                      <p:to>
                                        <p:strVal val="visible"/>
                                      </p:to>
                                    </p:set>
                                    <p:anim calcmode="lin" valueType="num">
                                      <p:cBhvr additive="base">
                                        <p:cTn id="30"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4">
                                            <p:txEl>
                                              <p:pRg st="2" end="2"/>
                                            </p:txEl>
                                          </p:spTgt>
                                        </p:tgtEl>
                                        <p:attrNameLst>
                                          <p:attrName>style.visibility</p:attrName>
                                        </p:attrNameLst>
                                      </p:cBhvr>
                                      <p:to>
                                        <p:strVal val="visible"/>
                                      </p:to>
                                    </p:set>
                                    <p:anim calcmode="lin" valueType="num">
                                      <p:cBhvr additive="base">
                                        <p:cTn id="42"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KandelFig24-7"/>
          <p:cNvPicPr>
            <a:picLocks noChangeAspect="1" noChangeArrowheads="1"/>
          </p:cNvPicPr>
          <p:nvPr/>
        </p:nvPicPr>
        <p:blipFill>
          <a:blip r:embed="rId3" cstate="print"/>
          <a:srcRect/>
          <a:stretch>
            <a:fillRect/>
          </a:stretch>
        </p:blipFill>
        <p:spPr bwMode="auto">
          <a:xfrm>
            <a:off x="0" y="764704"/>
            <a:ext cx="5929354" cy="5179667"/>
          </a:xfrm>
          <a:prstGeom prst="rect">
            <a:avLst/>
          </a:prstGeom>
          <a:noFill/>
          <a:ln w="9525">
            <a:noFill/>
            <a:miter lim="800000"/>
            <a:headEnd/>
            <a:tailEnd/>
          </a:ln>
        </p:spPr>
      </p:pic>
      <p:sp>
        <p:nvSpPr>
          <p:cNvPr id="5" name="Rectangle 4"/>
          <p:cNvSpPr>
            <a:spLocks noChangeArrowheads="1"/>
          </p:cNvSpPr>
          <p:nvPr/>
        </p:nvSpPr>
        <p:spPr bwMode="auto">
          <a:xfrm>
            <a:off x="5795534" y="928670"/>
            <a:ext cx="3348466" cy="5929330"/>
          </a:xfrm>
          <a:prstGeom prst="rect">
            <a:avLst/>
          </a:prstGeom>
          <a:solidFill>
            <a:schemeClr val="bg1"/>
          </a:solidFill>
          <a:ln w="9525">
            <a:noFill/>
            <a:miter lim="800000"/>
            <a:headEnd/>
            <a:tailEnd/>
          </a:ln>
        </p:spPr>
        <p:txBody>
          <a:bodyPr/>
          <a:lstStyle/>
          <a:p>
            <a:pPr marL="342900" indent="-342900">
              <a:spcBef>
                <a:spcPct val="20000"/>
              </a:spcBef>
              <a:buClr>
                <a:srgbClr val="F303A3"/>
              </a:buClr>
              <a:buFont typeface="Wingdings" pitchFamily="2" charset="2"/>
              <a:buChar char="§"/>
            </a:pPr>
            <a:r>
              <a:rPr lang="en-US" altLang="ko-KR" sz="2800" dirty="0" smtClean="0">
                <a:latin typeface="Arial" pitchFamily="34" charset="0"/>
              </a:rPr>
              <a:t>Nociceptive neurons release peptides e.g. </a:t>
            </a:r>
            <a:r>
              <a:rPr lang="en-US" altLang="ko-KR" sz="2800" dirty="0" smtClean="0">
                <a:solidFill>
                  <a:srgbClr val="FF0000"/>
                </a:solidFill>
                <a:latin typeface="Arial" pitchFamily="34" charset="0"/>
              </a:rPr>
              <a:t>substance P</a:t>
            </a:r>
            <a:r>
              <a:rPr lang="en-US" altLang="ko-KR" sz="2800" dirty="0" smtClean="0">
                <a:latin typeface="Arial" pitchFamily="34" charset="0"/>
              </a:rPr>
              <a:t>, and </a:t>
            </a:r>
            <a:r>
              <a:rPr lang="en-US" altLang="ko-KR" sz="2800" b="1" dirty="0" smtClean="0">
                <a:solidFill>
                  <a:srgbClr val="F303A3"/>
                </a:solidFill>
                <a:latin typeface="Arial" pitchFamily="34" charset="0"/>
              </a:rPr>
              <a:t>CGRP</a:t>
            </a:r>
            <a:r>
              <a:rPr lang="en-US" altLang="ko-KR" sz="2800" dirty="0" smtClean="0">
                <a:latin typeface="Arial" pitchFamily="34" charset="0"/>
              </a:rPr>
              <a:t> which stimulate mast cells and blood vessels</a:t>
            </a:r>
          </a:p>
        </p:txBody>
      </p:sp>
      <p:sp>
        <p:nvSpPr>
          <p:cNvPr id="6" name="Line 3"/>
          <p:cNvSpPr>
            <a:spLocks noChangeShapeType="1"/>
          </p:cNvSpPr>
          <p:nvPr/>
        </p:nvSpPr>
        <p:spPr bwMode="auto">
          <a:xfrm>
            <a:off x="0" y="795658"/>
            <a:ext cx="9144000" cy="0"/>
          </a:xfrm>
          <a:prstGeom prst="line">
            <a:avLst/>
          </a:prstGeom>
          <a:noFill/>
          <a:ln w="57150">
            <a:solidFill>
              <a:srgbClr val="FF0000"/>
            </a:solidFill>
            <a:round/>
            <a:headEnd/>
            <a:tailEnd/>
          </a:ln>
        </p:spPr>
        <p:txBody>
          <a:bodyPr>
            <a:spAutoFit/>
          </a:bodyPr>
          <a:lstStyle/>
          <a:p>
            <a:endParaRPr lang="en-GB" dirty="0"/>
          </a:p>
        </p:txBody>
      </p:sp>
      <p:pic>
        <p:nvPicPr>
          <p:cNvPr id="447489" name="Picture 1"/>
          <p:cNvPicPr>
            <a:picLocks noChangeAspect="1" noChangeArrowheads="1"/>
          </p:cNvPicPr>
          <p:nvPr/>
        </p:nvPicPr>
        <p:blipFill>
          <a:blip r:embed="rId4" cstate="print"/>
          <a:srcRect/>
          <a:stretch>
            <a:fillRect/>
          </a:stretch>
        </p:blipFill>
        <p:spPr bwMode="auto">
          <a:xfrm>
            <a:off x="6067759" y="4534334"/>
            <a:ext cx="2857500" cy="2286000"/>
          </a:xfrm>
          <a:prstGeom prst="rect">
            <a:avLst/>
          </a:prstGeom>
          <a:noFill/>
          <a:ln w="9525">
            <a:noFill/>
            <a:miter lim="800000"/>
            <a:headEnd/>
            <a:tailEnd/>
          </a:ln>
        </p:spPr>
      </p:pic>
      <p:sp>
        <p:nvSpPr>
          <p:cNvPr id="7" name="Rectangle 6"/>
          <p:cNvSpPr/>
          <p:nvPr/>
        </p:nvSpPr>
        <p:spPr>
          <a:xfrm>
            <a:off x="3078192" y="5157192"/>
            <a:ext cx="2952328" cy="1040285"/>
          </a:xfrm>
          <a:prstGeom prst="rect">
            <a:avLst/>
          </a:prstGeom>
        </p:spPr>
        <p:txBody>
          <a:bodyPr wrap="square">
            <a:spAutoFit/>
          </a:bodyPr>
          <a:lstStyle/>
          <a:p>
            <a:pPr marL="342900" indent="-342900">
              <a:spcBef>
                <a:spcPct val="20000"/>
              </a:spcBef>
              <a:buClr>
                <a:srgbClr val="F303A3"/>
              </a:buClr>
              <a:buFont typeface="Wingdings" pitchFamily="2" charset="2"/>
              <a:buChar char="§"/>
            </a:pPr>
            <a:r>
              <a:rPr lang="en-US" altLang="ko-KR" sz="2800" dirty="0" err="1" smtClean="0">
                <a:latin typeface="Arial" pitchFamily="34" charset="0"/>
              </a:rPr>
              <a:t>Vasodilation</a:t>
            </a:r>
            <a:endParaRPr lang="en-US" altLang="ko-KR" sz="2800" dirty="0" smtClean="0">
              <a:latin typeface="Arial" pitchFamily="34" charset="0"/>
            </a:endParaRPr>
          </a:p>
          <a:p>
            <a:pPr marL="342900" indent="-342900">
              <a:spcBef>
                <a:spcPct val="20000"/>
              </a:spcBef>
              <a:buClr>
                <a:srgbClr val="F303A3"/>
              </a:buClr>
              <a:buFont typeface="Wingdings" pitchFamily="2" charset="2"/>
              <a:buChar char="§"/>
            </a:pPr>
            <a:r>
              <a:rPr lang="en-US" altLang="ko-KR" sz="2800" dirty="0" err="1" smtClean="0">
                <a:latin typeface="Arial" pitchFamily="34" charset="0"/>
              </a:rPr>
              <a:t>Extravasation</a:t>
            </a:r>
            <a:r>
              <a:rPr lang="en-US" altLang="ko-KR" sz="2800" dirty="0" smtClean="0">
                <a:latin typeface="Arial" pitchFamily="34" charset="0"/>
              </a:rPr>
              <a:t> </a:t>
            </a:r>
          </a:p>
        </p:txBody>
      </p:sp>
      <p:sp>
        <p:nvSpPr>
          <p:cNvPr id="8" name="Rectangle 2"/>
          <p:cNvSpPr txBox="1">
            <a:spLocks noChangeArrowheads="1"/>
          </p:cNvSpPr>
          <p:nvPr/>
        </p:nvSpPr>
        <p:spPr>
          <a:xfrm>
            <a:off x="361" y="0"/>
            <a:ext cx="9144000" cy="764704"/>
          </a:xfrm>
          <a:prstGeom prst="rect">
            <a:avLst/>
          </a:prstGeom>
          <a:solidFill>
            <a:srgbClr val="2C22F6"/>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50000"/>
              </a:spcBef>
            </a:pPr>
            <a:r>
              <a:rPr lang="en-US" sz="4000" b="1" dirty="0" smtClean="0">
                <a:solidFill>
                  <a:srgbClr val="FFFF00"/>
                </a:solidFill>
                <a:latin typeface="Arial" pitchFamily="34" charset="0"/>
                <a:ea typeface="+mn-ea"/>
                <a:cs typeface="Arial" pitchFamily="34" charset="0"/>
              </a:rPr>
              <a:t>Pain Mediators After Tissue damage</a:t>
            </a:r>
            <a:endParaRPr lang="en-US" sz="4000" b="1" dirty="0">
              <a:solidFill>
                <a:srgbClr val="FFFF00"/>
              </a:solidFill>
              <a:latin typeface="Arial" pitchFamily="34" charset="0"/>
              <a:ea typeface="+mn-ea"/>
              <a:cs typeface="Arial" pitchFamily="34" charset="0"/>
            </a:endParaRPr>
          </a:p>
        </p:txBody>
      </p:sp>
      <p:sp>
        <p:nvSpPr>
          <p:cNvPr id="2" name="Rectangle 1"/>
          <p:cNvSpPr/>
          <p:nvPr/>
        </p:nvSpPr>
        <p:spPr>
          <a:xfrm>
            <a:off x="539552" y="6239601"/>
            <a:ext cx="5309467" cy="461665"/>
          </a:xfrm>
          <a:prstGeom prst="rect">
            <a:avLst/>
          </a:prstGeom>
          <a:solidFill>
            <a:srgbClr val="FFFF00"/>
          </a:solidFill>
          <a:ln w="12700">
            <a:solidFill>
              <a:schemeClr val="accent2"/>
            </a:solidFill>
          </a:ln>
        </p:spPr>
        <p:txBody>
          <a:bodyPr wrap="none">
            <a:spAutoFit/>
          </a:bodyPr>
          <a:lstStyle/>
          <a:p>
            <a:pPr>
              <a:spcBef>
                <a:spcPct val="50000"/>
              </a:spcBef>
            </a:pPr>
            <a:r>
              <a:rPr lang="en-US" sz="2400" b="1" dirty="0" smtClean="0">
                <a:solidFill>
                  <a:srgbClr val="FF0000"/>
                </a:solidFill>
                <a:latin typeface="Arial" pitchFamily="34" charset="0"/>
                <a:cs typeface="Arial" pitchFamily="34" charset="0"/>
              </a:rPr>
              <a:t>Efferent Function </a:t>
            </a:r>
            <a:r>
              <a:rPr lang="en-US" sz="2400" b="1" dirty="0">
                <a:solidFill>
                  <a:srgbClr val="FF0000"/>
                </a:solidFill>
                <a:latin typeface="Arial" pitchFamily="34" charset="0"/>
                <a:cs typeface="Arial" pitchFamily="34" charset="0"/>
              </a:rPr>
              <a:t>of Nociceptors   </a:t>
            </a:r>
          </a:p>
        </p:txBody>
      </p:sp>
    </p:spTree>
    <p:extLst>
      <p:ext uri="{BB962C8B-B14F-4D97-AF65-F5344CB8AC3E}">
        <p14:creationId xmlns:p14="http://schemas.microsoft.com/office/powerpoint/2010/main" val="12639246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310FC"/>
        </a:solidFill>
        <a:effectLst/>
      </p:bgPr>
    </p:bg>
    <p:spTree>
      <p:nvGrpSpPr>
        <p:cNvPr id="1" name=""/>
        <p:cNvGrpSpPr/>
        <p:nvPr/>
      </p:nvGrpSpPr>
      <p:grpSpPr>
        <a:xfrm>
          <a:off x="0" y="0"/>
          <a:ext cx="0" cy="0"/>
          <a:chOff x="0" y="0"/>
          <a:chExt cx="0" cy="0"/>
        </a:xfrm>
      </p:grpSpPr>
      <p:sp>
        <p:nvSpPr>
          <p:cNvPr id="924674" name="Rectangle 2"/>
          <p:cNvSpPr>
            <a:spLocks noGrp="1" noChangeArrowheads="1"/>
          </p:cNvSpPr>
          <p:nvPr>
            <p:ph type="title"/>
          </p:nvPr>
        </p:nvSpPr>
        <p:spPr>
          <a:noFill/>
          <a:ln/>
        </p:spPr>
        <p:txBody>
          <a:bodyPr/>
          <a:lstStyle/>
          <a:p>
            <a:r>
              <a:rPr lang="en-GB" dirty="0"/>
              <a:t> </a:t>
            </a:r>
            <a:endParaRPr lang="en-US" dirty="0"/>
          </a:p>
        </p:txBody>
      </p:sp>
      <p:sp>
        <p:nvSpPr>
          <p:cNvPr id="924681" name="Oval 9"/>
          <p:cNvSpPr>
            <a:spLocks noChangeArrowheads="1"/>
          </p:cNvSpPr>
          <p:nvPr/>
        </p:nvSpPr>
        <p:spPr bwMode="auto">
          <a:xfrm>
            <a:off x="3851275" y="1954213"/>
            <a:ext cx="4541838" cy="4427537"/>
          </a:xfrm>
          <a:prstGeom prst="ellipse">
            <a:avLst/>
          </a:prstGeom>
          <a:solidFill>
            <a:srgbClr val="FFFF00"/>
          </a:solidFill>
          <a:ln w="38100">
            <a:solidFill>
              <a:schemeClr val="bg2"/>
            </a:solidFill>
            <a:round/>
            <a:headEnd/>
            <a:tailEnd/>
          </a:ln>
          <a:effectLst/>
        </p:spPr>
        <p:txBody>
          <a:bodyPr wrap="none" anchor="ctr"/>
          <a:lstStyle/>
          <a:p>
            <a:pPr eaLnBrk="1" hangingPunct="1"/>
            <a:endParaRPr lang="en-US" sz="1800" i="0">
              <a:solidFill>
                <a:schemeClr val="bg2"/>
              </a:solidFill>
              <a:latin typeface="Arial" charset="0"/>
            </a:endParaRPr>
          </a:p>
        </p:txBody>
      </p:sp>
      <p:sp>
        <p:nvSpPr>
          <p:cNvPr id="924682" name="Freeform 10"/>
          <p:cNvSpPr>
            <a:spLocks/>
          </p:cNvSpPr>
          <p:nvPr/>
        </p:nvSpPr>
        <p:spPr bwMode="auto">
          <a:xfrm>
            <a:off x="6267450" y="2565400"/>
            <a:ext cx="2155825" cy="3851275"/>
          </a:xfrm>
          <a:custGeom>
            <a:avLst/>
            <a:gdLst/>
            <a:ahLst/>
            <a:cxnLst>
              <a:cxn ang="0">
                <a:pos x="223" y="1500"/>
              </a:cxn>
              <a:cxn ang="0">
                <a:pos x="260" y="1407"/>
              </a:cxn>
              <a:cxn ang="0">
                <a:pos x="344" y="1277"/>
              </a:cxn>
              <a:cxn ang="0">
                <a:pos x="353" y="1250"/>
              </a:cxn>
              <a:cxn ang="0">
                <a:pos x="372" y="1222"/>
              </a:cxn>
              <a:cxn ang="0">
                <a:pos x="399" y="1138"/>
              </a:cxn>
              <a:cxn ang="0">
                <a:pos x="483" y="841"/>
              </a:cxn>
              <a:cxn ang="0">
                <a:pos x="567" y="748"/>
              </a:cxn>
              <a:cxn ang="0">
                <a:pos x="715" y="618"/>
              </a:cxn>
              <a:cxn ang="0">
                <a:pos x="855" y="581"/>
              </a:cxn>
              <a:cxn ang="0">
                <a:pos x="836" y="478"/>
              </a:cxn>
              <a:cxn ang="0">
                <a:pos x="706" y="488"/>
              </a:cxn>
              <a:cxn ang="0">
                <a:pos x="641" y="534"/>
              </a:cxn>
              <a:cxn ang="0">
                <a:pos x="502" y="599"/>
              </a:cxn>
              <a:cxn ang="0">
                <a:pos x="511" y="413"/>
              </a:cxn>
              <a:cxn ang="0">
                <a:pos x="632" y="88"/>
              </a:cxn>
              <a:cxn ang="0">
                <a:pos x="557" y="23"/>
              </a:cxn>
              <a:cxn ang="0">
                <a:pos x="511" y="98"/>
              </a:cxn>
              <a:cxn ang="0">
                <a:pos x="427" y="283"/>
              </a:cxn>
              <a:cxn ang="0">
                <a:pos x="353" y="516"/>
              </a:cxn>
              <a:cxn ang="0">
                <a:pos x="325" y="692"/>
              </a:cxn>
              <a:cxn ang="0">
                <a:pos x="232" y="924"/>
              </a:cxn>
              <a:cxn ang="0">
                <a:pos x="176" y="1138"/>
              </a:cxn>
              <a:cxn ang="0">
                <a:pos x="130" y="1333"/>
              </a:cxn>
              <a:cxn ang="0">
                <a:pos x="121" y="1370"/>
              </a:cxn>
              <a:cxn ang="0">
                <a:pos x="56" y="1445"/>
              </a:cxn>
              <a:cxn ang="0">
                <a:pos x="0" y="1538"/>
              </a:cxn>
            </a:cxnLst>
            <a:rect l="0" t="0" r="r" b="b"/>
            <a:pathLst>
              <a:path w="866" h="1538">
                <a:moveTo>
                  <a:pt x="223" y="1500"/>
                </a:moveTo>
                <a:cubicBezTo>
                  <a:pt x="236" y="1469"/>
                  <a:pt x="243" y="1436"/>
                  <a:pt x="260" y="1407"/>
                </a:cubicBezTo>
                <a:cubicBezTo>
                  <a:pt x="285" y="1366"/>
                  <a:pt x="317" y="1318"/>
                  <a:pt x="344" y="1277"/>
                </a:cubicBezTo>
                <a:cubicBezTo>
                  <a:pt x="347" y="1268"/>
                  <a:pt x="349" y="1258"/>
                  <a:pt x="353" y="1250"/>
                </a:cubicBezTo>
                <a:cubicBezTo>
                  <a:pt x="358" y="1240"/>
                  <a:pt x="368" y="1232"/>
                  <a:pt x="372" y="1222"/>
                </a:cubicBezTo>
                <a:cubicBezTo>
                  <a:pt x="383" y="1195"/>
                  <a:pt x="399" y="1138"/>
                  <a:pt x="399" y="1138"/>
                </a:cubicBezTo>
                <a:cubicBezTo>
                  <a:pt x="409" y="1068"/>
                  <a:pt x="438" y="899"/>
                  <a:pt x="483" y="841"/>
                </a:cubicBezTo>
                <a:cubicBezTo>
                  <a:pt x="509" y="808"/>
                  <a:pt x="539" y="779"/>
                  <a:pt x="567" y="748"/>
                </a:cubicBezTo>
                <a:cubicBezTo>
                  <a:pt x="605" y="706"/>
                  <a:pt x="660" y="642"/>
                  <a:pt x="715" y="618"/>
                </a:cubicBezTo>
                <a:cubicBezTo>
                  <a:pt x="759" y="599"/>
                  <a:pt x="809" y="596"/>
                  <a:pt x="855" y="581"/>
                </a:cubicBezTo>
                <a:cubicBezTo>
                  <a:pt x="849" y="547"/>
                  <a:pt x="866" y="496"/>
                  <a:pt x="836" y="478"/>
                </a:cubicBezTo>
                <a:cubicBezTo>
                  <a:pt x="799" y="455"/>
                  <a:pt x="749" y="480"/>
                  <a:pt x="706" y="488"/>
                </a:cubicBezTo>
                <a:cubicBezTo>
                  <a:pt x="680" y="493"/>
                  <a:pt x="663" y="518"/>
                  <a:pt x="641" y="534"/>
                </a:cubicBezTo>
                <a:cubicBezTo>
                  <a:pt x="595" y="567"/>
                  <a:pt x="558" y="584"/>
                  <a:pt x="502" y="599"/>
                </a:cubicBezTo>
                <a:cubicBezTo>
                  <a:pt x="409" y="662"/>
                  <a:pt x="502" y="450"/>
                  <a:pt x="511" y="413"/>
                </a:cubicBezTo>
                <a:cubicBezTo>
                  <a:pt x="525" y="299"/>
                  <a:pt x="589" y="195"/>
                  <a:pt x="632" y="88"/>
                </a:cubicBezTo>
                <a:cubicBezTo>
                  <a:pt x="614" y="35"/>
                  <a:pt x="618" y="3"/>
                  <a:pt x="557" y="23"/>
                </a:cubicBezTo>
                <a:cubicBezTo>
                  <a:pt x="506" y="156"/>
                  <a:pt x="573" y="0"/>
                  <a:pt x="511" y="98"/>
                </a:cubicBezTo>
                <a:cubicBezTo>
                  <a:pt x="476" y="153"/>
                  <a:pt x="452" y="222"/>
                  <a:pt x="427" y="283"/>
                </a:cubicBezTo>
                <a:cubicBezTo>
                  <a:pt x="414" y="363"/>
                  <a:pt x="384" y="441"/>
                  <a:pt x="353" y="516"/>
                </a:cubicBezTo>
                <a:cubicBezTo>
                  <a:pt x="345" y="575"/>
                  <a:pt x="345" y="636"/>
                  <a:pt x="325" y="692"/>
                </a:cubicBezTo>
                <a:cubicBezTo>
                  <a:pt x="296" y="773"/>
                  <a:pt x="259" y="843"/>
                  <a:pt x="232" y="924"/>
                </a:cubicBezTo>
                <a:cubicBezTo>
                  <a:pt x="209" y="994"/>
                  <a:pt x="195" y="1067"/>
                  <a:pt x="176" y="1138"/>
                </a:cubicBezTo>
                <a:cubicBezTo>
                  <a:pt x="153" y="1400"/>
                  <a:pt x="191" y="1084"/>
                  <a:pt x="130" y="1333"/>
                </a:cubicBezTo>
                <a:cubicBezTo>
                  <a:pt x="127" y="1345"/>
                  <a:pt x="127" y="1359"/>
                  <a:pt x="121" y="1370"/>
                </a:cubicBezTo>
                <a:cubicBezTo>
                  <a:pt x="78" y="1449"/>
                  <a:pt x="97" y="1388"/>
                  <a:pt x="56" y="1445"/>
                </a:cubicBezTo>
                <a:cubicBezTo>
                  <a:pt x="35" y="1475"/>
                  <a:pt x="25" y="1510"/>
                  <a:pt x="0" y="1538"/>
                </a:cubicBezTo>
              </a:path>
            </a:pathLst>
          </a:custGeom>
          <a:solidFill>
            <a:srgbClr val="FAA6B4"/>
          </a:solidFill>
          <a:ln w="25400">
            <a:solidFill>
              <a:schemeClr val="bg2"/>
            </a:solidFill>
            <a:round/>
            <a:headEnd/>
            <a:tailEnd/>
          </a:ln>
          <a:effectLst/>
        </p:spPr>
        <p:txBody>
          <a:bodyPr/>
          <a:lstStyle/>
          <a:p>
            <a:endParaRPr lang="en-GB"/>
          </a:p>
        </p:txBody>
      </p:sp>
      <p:sp>
        <p:nvSpPr>
          <p:cNvPr id="924684" name="Freeform 12"/>
          <p:cNvSpPr>
            <a:spLocks/>
          </p:cNvSpPr>
          <p:nvPr/>
        </p:nvSpPr>
        <p:spPr bwMode="auto">
          <a:xfrm rot="1747201">
            <a:off x="7431088" y="3179763"/>
            <a:ext cx="147637" cy="268287"/>
          </a:xfrm>
          <a:custGeom>
            <a:avLst/>
            <a:gdLst/>
            <a:ahLst/>
            <a:cxnLst>
              <a:cxn ang="0">
                <a:pos x="195" y="0"/>
              </a:cxn>
              <a:cxn ang="0">
                <a:pos x="37" y="65"/>
              </a:cxn>
              <a:cxn ang="0">
                <a:pos x="0" y="168"/>
              </a:cxn>
              <a:cxn ang="0">
                <a:pos x="56" y="298"/>
              </a:cxn>
              <a:cxn ang="0">
                <a:pos x="176" y="288"/>
              </a:cxn>
              <a:cxn ang="0">
                <a:pos x="223" y="168"/>
              </a:cxn>
              <a:cxn ang="0">
                <a:pos x="214" y="75"/>
              </a:cxn>
              <a:cxn ang="0">
                <a:pos x="195" y="0"/>
              </a:cxn>
            </a:cxnLst>
            <a:rect l="0" t="0" r="r" b="b"/>
            <a:pathLst>
              <a:path w="223" h="298">
                <a:moveTo>
                  <a:pt x="195" y="0"/>
                </a:moveTo>
                <a:cubicBezTo>
                  <a:pt x="94" y="21"/>
                  <a:pt x="109" y="19"/>
                  <a:pt x="37" y="65"/>
                </a:cubicBezTo>
                <a:cubicBezTo>
                  <a:pt x="14" y="101"/>
                  <a:pt x="8" y="125"/>
                  <a:pt x="0" y="168"/>
                </a:cubicBezTo>
                <a:cubicBezTo>
                  <a:pt x="8" y="242"/>
                  <a:pt x="0" y="260"/>
                  <a:pt x="56" y="298"/>
                </a:cubicBezTo>
                <a:cubicBezTo>
                  <a:pt x="96" y="295"/>
                  <a:pt x="137" y="298"/>
                  <a:pt x="176" y="288"/>
                </a:cubicBezTo>
                <a:cubicBezTo>
                  <a:pt x="192" y="284"/>
                  <a:pt x="216" y="189"/>
                  <a:pt x="223" y="168"/>
                </a:cubicBezTo>
                <a:cubicBezTo>
                  <a:pt x="220" y="137"/>
                  <a:pt x="219" y="106"/>
                  <a:pt x="214" y="75"/>
                </a:cubicBezTo>
                <a:cubicBezTo>
                  <a:pt x="210" y="48"/>
                  <a:pt x="195" y="28"/>
                  <a:pt x="195" y="0"/>
                </a:cubicBezTo>
                <a:close/>
              </a:path>
            </a:pathLst>
          </a:custGeom>
          <a:solidFill>
            <a:srgbClr val="FF0000"/>
          </a:solidFill>
          <a:ln w="9525">
            <a:solidFill>
              <a:schemeClr val="bg2"/>
            </a:solidFill>
            <a:round/>
            <a:headEnd/>
            <a:tailEnd/>
          </a:ln>
          <a:effectLst/>
        </p:spPr>
        <p:txBody>
          <a:bodyPr/>
          <a:lstStyle/>
          <a:p>
            <a:endParaRPr lang="en-GB"/>
          </a:p>
        </p:txBody>
      </p:sp>
      <p:sp>
        <p:nvSpPr>
          <p:cNvPr id="924685" name="Freeform 13"/>
          <p:cNvSpPr>
            <a:spLocks/>
          </p:cNvSpPr>
          <p:nvPr/>
        </p:nvSpPr>
        <p:spPr bwMode="auto">
          <a:xfrm rot="3671833">
            <a:off x="7734300" y="4043363"/>
            <a:ext cx="136525" cy="225425"/>
          </a:xfrm>
          <a:custGeom>
            <a:avLst/>
            <a:gdLst/>
            <a:ahLst/>
            <a:cxnLst>
              <a:cxn ang="0">
                <a:pos x="195" y="0"/>
              </a:cxn>
              <a:cxn ang="0">
                <a:pos x="37" y="65"/>
              </a:cxn>
              <a:cxn ang="0">
                <a:pos x="0" y="168"/>
              </a:cxn>
              <a:cxn ang="0">
                <a:pos x="56" y="298"/>
              </a:cxn>
              <a:cxn ang="0">
                <a:pos x="176" y="288"/>
              </a:cxn>
              <a:cxn ang="0">
                <a:pos x="223" y="168"/>
              </a:cxn>
              <a:cxn ang="0">
                <a:pos x="214" y="75"/>
              </a:cxn>
              <a:cxn ang="0">
                <a:pos x="195" y="0"/>
              </a:cxn>
            </a:cxnLst>
            <a:rect l="0" t="0" r="r" b="b"/>
            <a:pathLst>
              <a:path w="223" h="298">
                <a:moveTo>
                  <a:pt x="195" y="0"/>
                </a:moveTo>
                <a:cubicBezTo>
                  <a:pt x="94" y="21"/>
                  <a:pt x="109" y="19"/>
                  <a:pt x="37" y="65"/>
                </a:cubicBezTo>
                <a:cubicBezTo>
                  <a:pt x="14" y="101"/>
                  <a:pt x="8" y="125"/>
                  <a:pt x="0" y="168"/>
                </a:cubicBezTo>
                <a:cubicBezTo>
                  <a:pt x="8" y="242"/>
                  <a:pt x="0" y="260"/>
                  <a:pt x="56" y="298"/>
                </a:cubicBezTo>
                <a:cubicBezTo>
                  <a:pt x="96" y="295"/>
                  <a:pt x="137" y="298"/>
                  <a:pt x="176" y="288"/>
                </a:cubicBezTo>
                <a:cubicBezTo>
                  <a:pt x="192" y="284"/>
                  <a:pt x="216" y="189"/>
                  <a:pt x="223" y="168"/>
                </a:cubicBezTo>
                <a:cubicBezTo>
                  <a:pt x="220" y="137"/>
                  <a:pt x="219" y="106"/>
                  <a:pt x="214" y="75"/>
                </a:cubicBezTo>
                <a:cubicBezTo>
                  <a:pt x="210" y="48"/>
                  <a:pt x="195" y="28"/>
                  <a:pt x="195" y="0"/>
                </a:cubicBezTo>
                <a:close/>
              </a:path>
            </a:pathLst>
          </a:custGeom>
          <a:solidFill>
            <a:srgbClr val="FF0000"/>
          </a:solidFill>
          <a:ln w="9525">
            <a:solidFill>
              <a:schemeClr val="bg2"/>
            </a:solidFill>
            <a:round/>
            <a:headEnd/>
            <a:tailEnd/>
          </a:ln>
          <a:effectLst/>
        </p:spPr>
        <p:txBody>
          <a:bodyPr/>
          <a:lstStyle/>
          <a:p>
            <a:endParaRPr lang="en-GB"/>
          </a:p>
        </p:txBody>
      </p:sp>
      <p:sp>
        <p:nvSpPr>
          <p:cNvPr id="924686" name="Freeform 14"/>
          <p:cNvSpPr>
            <a:spLocks/>
          </p:cNvSpPr>
          <p:nvPr/>
        </p:nvSpPr>
        <p:spPr bwMode="auto">
          <a:xfrm>
            <a:off x="7067550" y="5162550"/>
            <a:ext cx="115888" cy="233363"/>
          </a:xfrm>
          <a:custGeom>
            <a:avLst/>
            <a:gdLst/>
            <a:ahLst/>
            <a:cxnLst>
              <a:cxn ang="0">
                <a:pos x="195" y="0"/>
              </a:cxn>
              <a:cxn ang="0">
                <a:pos x="37" y="65"/>
              </a:cxn>
              <a:cxn ang="0">
                <a:pos x="0" y="168"/>
              </a:cxn>
              <a:cxn ang="0">
                <a:pos x="56" y="298"/>
              </a:cxn>
              <a:cxn ang="0">
                <a:pos x="176" y="288"/>
              </a:cxn>
              <a:cxn ang="0">
                <a:pos x="223" y="168"/>
              </a:cxn>
              <a:cxn ang="0">
                <a:pos x="214" y="75"/>
              </a:cxn>
              <a:cxn ang="0">
                <a:pos x="195" y="0"/>
              </a:cxn>
            </a:cxnLst>
            <a:rect l="0" t="0" r="r" b="b"/>
            <a:pathLst>
              <a:path w="223" h="298">
                <a:moveTo>
                  <a:pt x="195" y="0"/>
                </a:moveTo>
                <a:cubicBezTo>
                  <a:pt x="94" y="21"/>
                  <a:pt x="109" y="19"/>
                  <a:pt x="37" y="65"/>
                </a:cubicBezTo>
                <a:cubicBezTo>
                  <a:pt x="14" y="101"/>
                  <a:pt x="8" y="125"/>
                  <a:pt x="0" y="168"/>
                </a:cubicBezTo>
                <a:cubicBezTo>
                  <a:pt x="8" y="242"/>
                  <a:pt x="0" y="260"/>
                  <a:pt x="56" y="298"/>
                </a:cubicBezTo>
                <a:cubicBezTo>
                  <a:pt x="96" y="295"/>
                  <a:pt x="137" y="298"/>
                  <a:pt x="176" y="288"/>
                </a:cubicBezTo>
                <a:cubicBezTo>
                  <a:pt x="192" y="284"/>
                  <a:pt x="216" y="189"/>
                  <a:pt x="223" y="168"/>
                </a:cubicBezTo>
                <a:cubicBezTo>
                  <a:pt x="220" y="137"/>
                  <a:pt x="219" y="106"/>
                  <a:pt x="214" y="75"/>
                </a:cubicBezTo>
                <a:cubicBezTo>
                  <a:pt x="210" y="48"/>
                  <a:pt x="195" y="28"/>
                  <a:pt x="195" y="0"/>
                </a:cubicBezTo>
                <a:close/>
              </a:path>
            </a:pathLst>
          </a:custGeom>
          <a:solidFill>
            <a:srgbClr val="FF0000"/>
          </a:solidFill>
          <a:ln w="9525">
            <a:solidFill>
              <a:schemeClr val="bg2"/>
            </a:solidFill>
            <a:round/>
            <a:headEnd/>
            <a:tailEnd/>
          </a:ln>
          <a:effectLst/>
        </p:spPr>
        <p:txBody>
          <a:bodyPr/>
          <a:lstStyle/>
          <a:p>
            <a:endParaRPr lang="en-GB"/>
          </a:p>
        </p:txBody>
      </p:sp>
      <p:sp>
        <p:nvSpPr>
          <p:cNvPr id="924687" name="Freeform 15"/>
          <p:cNvSpPr>
            <a:spLocks/>
          </p:cNvSpPr>
          <p:nvPr/>
        </p:nvSpPr>
        <p:spPr bwMode="auto">
          <a:xfrm rot="1965260">
            <a:off x="7100888" y="4541838"/>
            <a:ext cx="136525" cy="230187"/>
          </a:xfrm>
          <a:custGeom>
            <a:avLst/>
            <a:gdLst/>
            <a:ahLst/>
            <a:cxnLst>
              <a:cxn ang="0">
                <a:pos x="195" y="0"/>
              </a:cxn>
              <a:cxn ang="0">
                <a:pos x="37" y="65"/>
              </a:cxn>
              <a:cxn ang="0">
                <a:pos x="0" y="168"/>
              </a:cxn>
              <a:cxn ang="0">
                <a:pos x="56" y="298"/>
              </a:cxn>
              <a:cxn ang="0">
                <a:pos x="176" y="288"/>
              </a:cxn>
              <a:cxn ang="0">
                <a:pos x="223" y="168"/>
              </a:cxn>
              <a:cxn ang="0">
                <a:pos x="214" y="75"/>
              </a:cxn>
              <a:cxn ang="0">
                <a:pos x="195" y="0"/>
              </a:cxn>
            </a:cxnLst>
            <a:rect l="0" t="0" r="r" b="b"/>
            <a:pathLst>
              <a:path w="223" h="298">
                <a:moveTo>
                  <a:pt x="195" y="0"/>
                </a:moveTo>
                <a:cubicBezTo>
                  <a:pt x="94" y="21"/>
                  <a:pt x="109" y="19"/>
                  <a:pt x="37" y="65"/>
                </a:cubicBezTo>
                <a:cubicBezTo>
                  <a:pt x="14" y="101"/>
                  <a:pt x="8" y="125"/>
                  <a:pt x="0" y="168"/>
                </a:cubicBezTo>
                <a:cubicBezTo>
                  <a:pt x="8" y="242"/>
                  <a:pt x="0" y="260"/>
                  <a:pt x="56" y="298"/>
                </a:cubicBezTo>
                <a:cubicBezTo>
                  <a:pt x="96" y="295"/>
                  <a:pt x="137" y="298"/>
                  <a:pt x="176" y="288"/>
                </a:cubicBezTo>
                <a:cubicBezTo>
                  <a:pt x="192" y="284"/>
                  <a:pt x="216" y="189"/>
                  <a:pt x="223" y="168"/>
                </a:cubicBezTo>
                <a:cubicBezTo>
                  <a:pt x="220" y="137"/>
                  <a:pt x="219" y="106"/>
                  <a:pt x="214" y="75"/>
                </a:cubicBezTo>
                <a:cubicBezTo>
                  <a:pt x="210" y="48"/>
                  <a:pt x="195" y="28"/>
                  <a:pt x="195" y="0"/>
                </a:cubicBezTo>
                <a:close/>
              </a:path>
            </a:pathLst>
          </a:custGeom>
          <a:solidFill>
            <a:srgbClr val="FF0000"/>
          </a:solidFill>
          <a:ln w="9525">
            <a:solidFill>
              <a:schemeClr val="bg2"/>
            </a:solidFill>
            <a:round/>
            <a:headEnd/>
            <a:tailEnd/>
          </a:ln>
          <a:effectLst/>
        </p:spPr>
        <p:txBody>
          <a:bodyPr/>
          <a:lstStyle/>
          <a:p>
            <a:endParaRPr lang="en-GB"/>
          </a:p>
        </p:txBody>
      </p:sp>
      <p:sp>
        <p:nvSpPr>
          <p:cNvPr id="924688" name="Freeform 16"/>
          <p:cNvSpPr>
            <a:spLocks/>
          </p:cNvSpPr>
          <p:nvPr/>
        </p:nvSpPr>
        <p:spPr bwMode="auto">
          <a:xfrm rot="2172791" flipH="1">
            <a:off x="6784975" y="5761038"/>
            <a:ext cx="114300" cy="200025"/>
          </a:xfrm>
          <a:custGeom>
            <a:avLst/>
            <a:gdLst/>
            <a:ahLst/>
            <a:cxnLst>
              <a:cxn ang="0">
                <a:pos x="195" y="0"/>
              </a:cxn>
              <a:cxn ang="0">
                <a:pos x="37" y="65"/>
              </a:cxn>
              <a:cxn ang="0">
                <a:pos x="0" y="168"/>
              </a:cxn>
              <a:cxn ang="0">
                <a:pos x="56" y="298"/>
              </a:cxn>
              <a:cxn ang="0">
                <a:pos x="176" y="288"/>
              </a:cxn>
              <a:cxn ang="0">
                <a:pos x="223" y="168"/>
              </a:cxn>
              <a:cxn ang="0">
                <a:pos x="214" y="75"/>
              </a:cxn>
              <a:cxn ang="0">
                <a:pos x="195" y="0"/>
              </a:cxn>
            </a:cxnLst>
            <a:rect l="0" t="0" r="r" b="b"/>
            <a:pathLst>
              <a:path w="223" h="298">
                <a:moveTo>
                  <a:pt x="195" y="0"/>
                </a:moveTo>
                <a:cubicBezTo>
                  <a:pt x="94" y="21"/>
                  <a:pt x="109" y="19"/>
                  <a:pt x="37" y="65"/>
                </a:cubicBezTo>
                <a:cubicBezTo>
                  <a:pt x="14" y="101"/>
                  <a:pt x="8" y="125"/>
                  <a:pt x="0" y="168"/>
                </a:cubicBezTo>
                <a:cubicBezTo>
                  <a:pt x="8" y="242"/>
                  <a:pt x="0" y="260"/>
                  <a:pt x="56" y="298"/>
                </a:cubicBezTo>
                <a:cubicBezTo>
                  <a:pt x="96" y="295"/>
                  <a:pt x="137" y="298"/>
                  <a:pt x="176" y="288"/>
                </a:cubicBezTo>
                <a:cubicBezTo>
                  <a:pt x="192" y="284"/>
                  <a:pt x="216" y="189"/>
                  <a:pt x="223" y="168"/>
                </a:cubicBezTo>
                <a:cubicBezTo>
                  <a:pt x="220" y="137"/>
                  <a:pt x="219" y="106"/>
                  <a:pt x="214" y="75"/>
                </a:cubicBezTo>
                <a:cubicBezTo>
                  <a:pt x="210" y="48"/>
                  <a:pt x="195" y="28"/>
                  <a:pt x="195" y="0"/>
                </a:cubicBezTo>
                <a:close/>
              </a:path>
            </a:pathLst>
          </a:custGeom>
          <a:solidFill>
            <a:srgbClr val="FF0000"/>
          </a:solidFill>
          <a:ln w="9525">
            <a:solidFill>
              <a:schemeClr val="bg2"/>
            </a:solidFill>
            <a:round/>
            <a:headEnd/>
            <a:tailEnd/>
          </a:ln>
          <a:effectLst/>
        </p:spPr>
        <p:txBody>
          <a:bodyPr/>
          <a:lstStyle/>
          <a:p>
            <a:endParaRPr lang="en-GB"/>
          </a:p>
        </p:txBody>
      </p:sp>
      <p:sp>
        <p:nvSpPr>
          <p:cNvPr id="924689" name="Freeform 17"/>
          <p:cNvSpPr>
            <a:spLocks/>
          </p:cNvSpPr>
          <p:nvPr/>
        </p:nvSpPr>
        <p:spPr bwMode="auto">
          <a:xfrm>
            <a:off x="4030663" y="3248025"/>
            <a:ext cx="1981200" cy="1835150"/>
          </a:xfrm>
          <a:custGeom>
            <a:avLst/>
            <a:gdLst/>
            <a:ahLst/>
            <a:cxnLst>
              <a:cxn ang="0">
                <a:pos x="0" y="111"/>
              </a:cxn>
              <a:cxn ang="0">
                <a:pos x="65" y="167"/>
              </a:cxn>
              <a:cxn ang="0">
                <a:pos x="232" y="279"/>
              </a:cxn>
              <a:cxn ang="0">
                <a:pos x="344" y="316"/>
              </a:cxn>
              <a:cxn ang="0">
                <a:pos x="372" y="325"/>
              </a:cxn>
              <a:cxn ang="0">
                <a:pos x="427" y="362"/>
              </a:cxn>
              <a:cxn ang="0">
                <a:pos x="455" y="381"/>
              </a:cxn>
              <a:cxn ang="0">
                <a:pos x="492" y="437"/>
              </a:cxn>
              <a:cxn ang="0">
                <a:pos x="511" y="464"/>
              </a:cxn>
              <a:cxn ang="0">
                <a:pos x="567" y="557"/>
              </a:cxn>
              <a:cxn ang="0">
                <a:pos x="594" y="613"/>
              </a:cxn>
              <a:cxn ang="0">
                <a:pos x="613" y="687"/>
              </a:cxn>
              <a:cxn ang="0">
                <a:pos x="604" y="799"/>
              </a:cxn>
              <a:cxn ang="0">
                <a:pos x="660" y="818"/>
              </a:cxn>
              <a:cxn ang="0">
                <a:pos x="725" y="725"/>
              </a:cxn>
              <a:cxn ang="0">
                <a:pos x="827" y="734"/>
              </a:cxn>
              <a:cxn ang="0">
                <a:pos x="836" y="706"/>
              </a:cxn>
              <a:cxn ang="0">
                <a:pos x="706" y="604"/>
              </a:cxn>
              <a:cxn ang="0">
                <a:pos x="678" y="576"/>
              </a:cxn>
              <a:cxn ang="0">
                <a:pos x="641" y="520"/>
              </a:cxn>
              <a:cxn ang="0">
                <a:pos x="594" y="437"/>
              </a:cxn>
              <a:cxn ang="0">
                <a:pos x="576" y="409"/>
              </a:cxn>
              <a:cxn ang="0">
                <a:pos x="557" y="381"/>
              </a:cxn>
              <a:cxn ang="0">
                <a:pos x="715" y="353"/>
              </a:cxn>
              <a:cxn ang="0">
                <a:pos x="808" y="455"/>
              </a:cxn>
              <a:cxn ang="0">
                <a:pos x="817" y="316"/>
              </a:cxn>
              <a:cxn ang="0">
                <a:pos x="771" y="195"/>
              </a:cxn>
              <a:cxn ang="0">
                <a:pos x="678" y="232"/>
              </a:cxn>
              <a:cxn ang="0">
                <a:pos x="548" y="242"/>
              </a:cxn>
              <a:cxn ang="0">
                <a:pos x="390" y="195"/>
              </a:cxn>
              <a:cxn ang="0">
                <a:pos x="306" y="158"/>
              </a:cxn>
              <a:cxn ang="0">
                <a:pos x="279" y="139"/>
              </a:cxn>
              <a:cxn ang="0">
                <a:pos x="223" y="121"/>
              </a:cxn>
              <a:cxn ang="0">
                <a:pos x="158" y="93"/>
              </a:cxn>
              <a:cxn ang="0">
                <a:pos x="37" y="0"/>
              </a:cxn>
            </a:cxnLst>
            <a:rect l="0" t="0" r="r" b="b"/>
            <a:pathLst>
              <a:path w="884" h="818">
                <a:moveTo>
                  <a:pt x="0" y="111"/>
                </a:moveTo>
                <a:cubicBezTo>
                  <a:pt x="12" y="149"/>
                  <a:pt x="28" y="155"/>
                  <a:pt x="65" y="167"/>
                </a:cubicBezTo>
                <a:cubicBezTo>
                  <a:pt x="121" y="204"/>
                  <a:pt x="177" y="241"/>
                  <a:pt x="232" y="279"/>
                </a:cubicBezTo>
                <a:cubicBezTo>
                  <a:pt x="265" y="301"/>
                  <a:pt x="307" y="304"/>
                  <a:pt x="344" y="316"/>
                </a:cubicBezTo>
                <a:cubicBezTo>
                  <a:pt x="353" y="319"/>
                  <a:pt x="372" y="325"/>
                  <a:pt x="372" y="325"/>
                </a:cubicBezTo>
                <a:cubicBezTo>
                  <a:pt x="390" y="337"/>
                  <a:pt x="409" y="350"/>
                  <a:pt x="427" y="362"/>
                </a:cubicBezTo>
                <a:cubicBezTo>
                  <a:pt x="436" y="368"/>
                  <a:pt x="455" y="381"/>
                  <a:pt x="455" y="381"/>
                </a:cubicBezTo>
                <a:cubicBezTo>
                  <a:pt x="467" y="400"/>
                  <a:pt x="479" y="418"/>
                  <a:pt x="492" y="437"/>
                </a:cubicBezTo>
                <a:cubicBezTo>
                  <a:pt x="498" y="446"/>
                  <a:pt x="511" y="464"/>
                  <a:pt x="511" y="464"/>
                </a:cubicBezTo>
                <a:cubicBezTo>
                  <a:pt x="522" y="509"/>
                  <a:pt x="534" y="525"/>
                  <a:pt x="567" y="557"/>
                </a:cubicBezTo>
                <a:cubicBezTo>
                  <a:pt x="599" y="658"/>
                  <a:pt x="548" y="506"/>
                  <a:pt x="594" y="613"/>
                </a:cubicBezTo>
                <a:cubicBezTo>
                  <a:pt x="597" y="620"/>
                  <a:pt x="611" y="679"/>
                  <a:pt x="613" y="687"/>
                </a:cubicBezTo>
                <a:cubicBezTo>
                  <a:pt x="600" y="727"/>
                  <a:pt x="579" y="757"/>
                  <a:pt x="604" y="799"/>
                </a:cubicBezTo>
                <a:cubicBezTo>
                  <a:pt x="614" y="816"/>
                  <a:pt x="641" y="811"/>
                  <a:pt x="660" y="818"/>
                </a:cubicBezTo>
                <a:cubicBezTo>
                  <a:pt x="730" y="803"/>
                  <a:pt x="712" y="796"/>
                  <a:pt x="725" y="725"/>
                </a:cubicBezTo>
                <a:cubicBezTo>
                  <a:pt x="765" y="733"/>
                  <a:pt x="789" y="746"/>
                  <a:pt x="827" y="734"/>
                </a:cubicBezTo>
                <a:cubicBezTo>
                  <a:pt x="830" y="725"/>
                  <a:pt x="836" y="716"/>
                  <a:pt x="836" y="706"/>
                </a:cubicBezTo>
                <a:cubicBezTo>
                  <a:pt x="836" y="625"/>
                  <a:pt x="766" y="623"/>
                  <a:pt x="706" y="604"/>
                </a:cubicBezTo>
                <a:cubicBezTo>
                  <a:pt x="697" y="595"/>
                  <a:pt x="686" y="586"/>
                  <a:pt x="678" y="576"/>
                </a:cubicBezTo>
                <a:cubicBezTo>
                  <a:pt x="664" y="558"/>
                  <a:pt x="641" y="520"/>
                  <a:pt x="641" y="520"/>
                </a:cubicBezTo>
                <a:cubicBezTo>
                  <a:pt x="625" y="470"/>
                  <a:pt x="639" y="503"/>
                  <a:pt x="594" y="437"/>
                </a:cubicBezTo>
                <a:cubicBezTo>
                  <a:pt x="588" y="428"/>
                  <a:pt x="582" y="418"/>
                  <a:pt x="576" y="409"/>
                </a:cubicBezTo>
                <a:cubicBezTo>
                  <a:pt x="570" y="400"/>
                  <a:pt x="557" y="381"/>
                  <a:pt x="557" y="381"/>
                </a:cubicBezTo>
                <a:cubicBezTo>
                  <a:pt x="598" y="320"/>
                  <a:pt x="635" y="346"/>
                  <a:pt x="715" y="353"/>
                </a:cubicBezTo>
                <a:cubicBezTo>
                  <a:pt x="740" y="390"/>
                  <a:pt x="770" y="431"/>
                  <a:pt x="808" y="455"/>
                </a:cubicBezTo>
                <a:cubicBezTo>
                  <a:pt x="884" y="431"/>
                  <a:pt x="866" y="365"/>
                  <a:pt x="817" y="316"/>
                </a:cubicBezTo>
                <a:cubicBezTo>
                  <a:pt x="853" y="247"/>
                  <a:pt x="842" y="218"/>
                  <a:pt x="771" y="195"/>
                </a:cubicBezTo>
                <a:cubicBezTo>
                  <a:pt x="737" y="203"/>
                  <a:pt x="711" y="228"/>
                  <a:pt x="678" y="232"/>
                </a:cubicBezTo>
                <a:cubicBezTo>
                  <a:pt x="635" y="237"/>
                  <a:pt x="591" y="239"/>
                  <a:pt x="548" y="242"/>
                </a:cubicBezTo>
                <a:cubicBezTo>
                  <a:pt x="442" y="232"/>
                  <a:pt x="454" y="248"/>
                  <a:pt x="390" y="195"/>
                </a:cubicBezTo>
                <a:cubicBezTo>
                  <a:pt x="367" y="175"/>
                  <a:pt x="306" y="158"/>
                  <a:pt x="306" y="158"/>
                </a:cubicBezTo>
                <a:cubicBezTo>
                  <a:pt x="297" y="152"/>
                  <a:pt x="289" y="143"/>
                  <a:pt x="279" y="139"/>
                </a:cubicBezTo>
                <a:cubicBezTo>
                  <a:pt x="261" y="131"/>
                  <a:pt x="223" y="121"/>
                  <a:pt x="223" y="121"/>
                </a:cubicBezTo>
                <a:cubicBezTo>
                  <a:pt x="126" y="55"/>
                  <a:pt x="272" y="149"/>
                  <a:pt x="158" y="93"/>
                </a:cubicBezTo>
                <a:cubicBezTo>
                  <a:pt x="111" y="70"/>
                  <a:pt x="74" y="37"/>
                  <a:pt x="37" y="0"/>
                </a:cubicBezTo>
              </a:path>
            </a:pathLst>
          </a:custGeom>
          <a:solidFill>
            <a:srgbClr val="FF0000"/>
          </a:solidFill>
          <a:ln w="25400">
            <a:solidFill>
              <a:schemeClr val="bg2"/>
            </a:solidFill>
            <a:round/>
            <a:headEnd/>
            <a:tailEnd/>
          </a:ln>
          <a:effectLst/>
        </p:spPr>
        <p:txBody>
          <a:bodyPr/>
          <a:lstStyle/>
          <a:p>
            <a:endParaRPr lang="en-GB"/>
          </a:p>
        </p:txBody>
      </p:sp>
      <p:sp>
        <p:nvSpPr>
          <p:cNvPr id="924690" name="Freeform 18"/>
          <p:cNvSpPr>
            <a:spLocks/>
          </p:cNvSpPr>
          <p:nvPr/>
        </p:nvSpPr>
        <p:spPr bwMode="auto">
          <a:xfrm rot="-521479">
            <a:off x="4103688" y="3790950"/>
            <a:ext cx="635000" cy="501650"/>
          </a:xfrm>
          <a:custGeom>
            <a:avLst/>
            <a:gdLst/>
            <a:ahLst/>
            <a:cxnLst>
              <a:cxn ang="0">
                <a:pos x="0" y="0"/>
              </a:cxn>
              <a:cxn ang="0">
                <a:pos x="47" y="18"/>
              </a:cxn>
              <a:cxn ang="0">
                <a:pos x="102" y="55"/>
              </a:cxn>
              <a:cxn ang="0">
                <a:pos x="149" y="102"/>
              </a:cxn>
              <a:cxn ang="0">
                <a:pos x="232" y="185"/>
              </a:cxn>
              <a:cxn ang="0">
                <a:pos x="288" y="223"/>
              </a:cxn>
              <a:cxn ang="0">
                <a:pos x="344" y="278"/>
              </a:cxn>
              <a:cxn ang="0">
                <a:pos x="400" y="316"/>
              </a:cxn>
            </a:cxnLst>
            <a:rect l="0" t="0" r="r" b="b"/>
            <a:pathLst>
              <a:path w="400" h="316">
                <a:moveTo>
                  <a:pt x="0" y="0"/>
                </a:moveTo>
                <a:cubicBezTo>
                  <a:pt x="16" y="6"/>
                  <a:pt x="32" y="10"/>
                  <a:pt x="47" y="18"/>
                </a:cubicBezTo>
                <a:cubicBezTo>
                  <a:pt x="66" y="28"/>
                  <a:pt x="102" y="55"/>
                  <a:pt x="102" y="55"/>
                </a:cubicBezTo>
                <a:cubicBezTo>
                  <a:pt x="141" y="113"/>
                  <a:pt x="98" y="56"/>
                  <a:pt x="149" y="102"/>
                </a:cubicBezTo>
                <a:cubicBezTo>
                  <a:pt x="178" y="128"/>
                  <a:pt x="200" y="163"/>
                  <a:pt x="232" y="185"/>
                </a:cubicBezTo>
                <a:cubicBezTo>
                  <a:pt x="251" y="198"/>
                  <a:pt x="272" y="207"/>
                  <a:pt x="288" y="223"/>
                </a:cubicBezTo>
                <a:cubicBezTo>
                  <a:pt x="307" y="241"/>
                  <a:pt x="322" y="263"/>
                  <a:pt x="344" y="278"/>
                </a:cubicBezTo>
                <a:cubicBezTo>
                  <a:pt x="363" y="291"/>
                  <a:pt x="400" y="316"/>
                  <a:pt x="400" y="316"/>
                </a:cubicBezTo>
              </a:path>
            </a:pathLst>
          </a:custGeom>
          <a:noFill/>
          <a:ln w="50800">
            <a:solidFill>
              <a:schemeClr val="tx2"/>
            </a:solidFill>
            <a:round/>
            <a:headEnd/>
            <a:tailEnd type="triangle" w="med" len="med"/>
          </a:ln>
          <a:effectLst/>
        </p:spPr>
        <p:txBody>
          <a:bodyPr/>
          <a:lstStyle/>
          <a:p>
            <a:endParaRPr lang="en-GB"/>
          </a:p>
        </p:txBody>
      </p:sp>
      <p:grpSp>
        <p:nvGrpSpPr>
          <p:cNvPr id="2" name="Group 19"/>
          <p:cNvGrpSpPr>
            <a:grpSpLocks/>
          </p:cNvGrpSpPr>
          <p:nvPr/>
        </p:nvGrpSpPr>
        <p:grpSpPr bwMode="auto">
          <a:xfrm>
            <a:off x="5616575" y="3897313"/>
            <a:ext cx="107950" cy="107950"/>
            <a:chOff x="3198" y="3067"/>
            <a:chExt cx="68" cy="68"/>
          </a:xfrm>
        </p:grpSpPr>
        <p:sp>
          <p:nvSpPr>
            <p:cNvPr id="924692" name="AutoShape 20"/>
            <p:cNvSpPr>
              <a:spLocks noChangeArrowheads="1"/>
            </p:cNvSpPr>
            <p:nvPr/>
          </p:nvSpPr>
          <p:spPr bwMode="auto">
            <a:xfrm>
              <a:off x="3198" y="3067"/>
              <a:ext cx="68" cy="68"/>
            </a:xfrm>
            <a:prstGeom prst="flowChartConnector">
              <a:avLst/>
            </a:prstGeom>
            <a:solidFill>
              <a:schemeClr val="bg1"/>
            </a:solidFill>
            <a:ln w="9525">
              <a:solidFill>
                <a:schemeClr val="bg2"/>
              </a:solidFill>
              <a:round/>
              <a:headEnd/>
              <a:tailEnd/>
            </a:ln>
            <a:effectLst/>
          </p:spPr>
          <p:txBody>
            <a:bodyPr wrap="none" anchor="ctr"/>
            <a:lstStyle/>
            <a:p>
              <a:endParaRPr lang="en-GB"/>
            </a:p>
          </p:txBody>
        </p:sp>
        <p:sp>
          <p:nvSpPr>
            <p:cNvPr id="924693" name="AutoShape 21"/>
            <p:cNvSpPr>
              <a:spLocks noChangeArrowheads="1"/>
            </p:cNvSpPr>
            <p:nvPr/>
          </p:nvSpPr>
          <p:spPr bwMode="auto">
            <a:xfrm>
              <a:off x="3220" y="3090"/>
              <a:ext cx="23" cy="23"/>
            </a:xfrm>
            <a:prstGeom prst="flowChartConnector">
              <a:avLst/>
            </a:prstGeom>
            <a:solidFill>
              <a:schemeClr val="tx2"/>
            </a:solidFill>
            <a:ln w="9525">
              <a:solidFill>
                <a:schemeClr val="bg2"/>
              </a:solidFill>
              <a:round/>
              <a:headEnd/>
              <a:tailEnd/>
            </a:ln>
            <a:effectLst/>
          </p:spPr>
          <p:txBody>
            <a:bodyPr wrap="none" anchor="ctr"/>
            <a:lstStyle/>
            <a:p>
              <a:endParaRPr lang="en-GB"/>
            </a:p>
          </p:txBody>
        </p:sp>
      </p:grpSp>
      <p:grpSp>
        <p:nvGrpSpPr>
          <p:cNvPr id="3" name="Group 22"/>
          <p:cNvGrpSpPr>
            <a:grpSpLocks/>
          </p:cNvGrpSpPr>
          <p:nvPr/>
        </p:nvGrpSpPr>
        <p:grpSpPr bwMode="auto">
          <a:xfrm>
            <a:off x="5759450" y="4040188"/>
            <a:ext cx="107950" cy="107950"/>
            <a:chOff x="3198" y="3067"/>
            <a:chExt cx="68" cy="68"/>
          </a:xfrm>
        </p:grpSpPr>
        <p:sp>
          <p:nvSpPr>
            <p:cNvPr id="924695" name="AutoShape 23"/>
            <p:cNvSpPr>
              <a:spLocks noChangeArrowheads="1"/>
            </p:cNvSpPr>
            <p:nvPr/>
          </p:nvSpPr>
          <p:spPr bwMode="auto">
            <a:xfrm>
              <a:off x="3198" y="3067"/>
              <a:ext cx="68" cy="68"/>
            </a:xfrm>
            <a:prstGeom prst="flowChartConnector">
              <a:avLst/>
            </a:prstGeom>
            <a:solidFill>
              <a:schemeClr val="bg1"/>
            </a:solidFill>
            <a:ln w="9525">
              <a:solidFill>
                <a:schemeClr val="bg2"/>
              </a:solidFill>
              <a:round/>
              <a:headEnd/>
              <a:tailEnd/>
            </a:ln>
            <a:effectLst/>
          </p:spPr>
          <p:txBody>
            <a:bodyPr wrap="none" anchor="ctr"/>
            <a:lstStyle/>
            <a:p>
              <a:endParaRPr lang="en-GB"/>
            </a:p>
          </p:txBody>
        </p:sp>
        <p:sp>
          <p:nvSpPr>
            <p:cNvPr id="924696" name="AutoShape 24"/>
            <p:cNvSpPr>
              <a:spLocks noChangeArrowheads="1"/>
            </p:cNvSpPr>
            <p:nvPr/>
          </p:nvSpPr>
          <p:spPr bwMode="auto">
            <a:xfrm>
              <a:off x="3220" y="3090"/>
              <a:ext cx="23" cy="23"/>
            </a:xfrm>
            <a:prstGeom prst="flowChartConnector">
              <a:avLst/>
            </a:prstGeom>
            <a:solidFill>
              <a:schemeClr val="tx2"/>
            </a:solidFill>
            <a:ln w="9525">
              <a:solidFill>
                <a:schemeClr val="bg2"/>
              </a:solidFill>
              <a:round/>
              <a:headEnd/>
              <a:tailEnd/>
            </a:ln>
            <a:effectLst/>
          </p:spPr>
          <p:txBody>
            <a:bodyPr wrap="none" anchor="ctr"/>
            <a:lstStyle/>
            <a:p>
              <a:endParaRPr lang="en-GB"/>
            </a:p>
          </p:txBody>
        </p:sp>
      </p:grpSp>
      <p:grpSp>
        <p:nvGrpSpPr>
          <p:cNvPr id="4" name="Group 25"/>
          <p:cNvGrpSpPr>
            <a:grpSpLocks/>
          </p:cNvGrpSpPr>
          <p:nvPr/>
        </p:nvGrpSpPr>
        <p:grpSpPr bwMode="auto">
          <a:xfrm>
            <a:off x="5508625" y="4724400"/>
            <a:ext cx="107950" cy="107950"/>
            <a:chOff x="3198" y="3067"/>
            <a:chExt cx="68" cy="68"/>
          </a:xfrm>
        </p:grpSpPr>
        <p:sp>
          <p:nvSpPr>
            <p:cNvPr id="924698" name="AutoShape 26"/>
            <p:cNvSpPr>
              <a:spLocks noChangeArrowheads="1"/>
            </p:cNvSpPr>
            <p:nvPr/>
          </p:nvSpPr>
          <p:spPr bwMode="auto">
            <a:xfrm>
              <a:off x="3198" y="3067"/>
              <a:ext cx="68" cy="68"/>
            </a:xfrm>
            <a:prstGeom prst="flowChartConnector">
              <a:avLst/>
            </a:prstGeom>
            <a:solidFill>
              <a:schemeClr val="bg1"/>
            </a:solidFill>
            <a:ln w="9525">
              <a:solidFill>
                <a:schemeClr val="bg2"/>
              </a:solidFill>
              <a:round/>
              <a:headEnd/>
              <a:tailEnd/>
            </a:ln>
            <a:effectLst/>
          </p:spPr>
          <p:txBody>
            <a:bodyPr wrap="none" anchor="ctr"/>
            <a:lstStyle/>
            <a:p>
              <a:endParaRPr lang="en-GB"/>
            </a:p>
          </p:txBody>
        </p:sp>
        <p:sp>
          <p:nvSpPr>
            <p:cNvPr id="924699" name="AutoShape 27"/>
            <p:cNvSpPr>
              <a:spLocks noChangeArrowheads="1"/>
            </p:cNvSpPr>
            <p:nvPr/>
          </p:nvSpPr>
          <p:spPr bwMode="auto">
            <a:xfrm>
              <a:off x="3220" y="3090"/>
              <a:ext cx="23" cy="23"/>
            </a:xfrm>
            <a:prstGeom prst="flowChartConnector">
              <a:avLst/>
            </a:prstGeom>
            <a:solidFill>
              <a:schemeClr val="tx2"/>
            </a:solidFill>
            <a:ln w="9525">
              <a:solidFill>
                <a:schemeClr val="bg2"/>
              </a:solidFill>
              <a:round/>
              <a:headEnd/>
              <a:tailEnd/>
            </a:ln>
            <a:effectLst/>
          </p:spPr>
          <p:txBody>
            <a:bodyPr wrap="none" anchor="ctr"/>
            <a:lstStyle/>
            <a:p>
              <a:endParaRPr lang="en-GB"/>
            </a:p>
          </p:txBody>
        </p:sp>
      </p:grpSp>
      <p:grpSp>
        <p:nvGrpSpPr>
          <p:cNvPr id="5" name="Group 28"/>
          <p:cNvGrpSpPr>
            <a:grpSpLocks/>
          </p:cNvGrpSpPr>
          <p:nvPr/>
        </p:nvGrpSpPr>
        <p:grpSpPr bwMode="auto">
          <a:xfrm>
            <a:off x="5724525" y="4724400"/>
            <a:ext cx="107950" cy="107950"/>
            <a:chOff x="3198" y="3067"/>
            <a:chExt cx="68" cy="68"/>
          </a:xfrm>
        </p:grpSpPr>
        <p:sp>
          <p:nvSpPr>
            <p:cNvPr id="924701" name="AutoShape 29"/>
            <p:cNvSpPr>
              <a:spLocks noChangeArrowheads="1"/>
            </p:cNvSpPr>
            <p:nvPr/>
          </p:nvSpPr>
          <p:spPr bwMode="auto">
            <a:xfrm>
              <a:off x="3198" y="3067"/>
              <a:ext cx="68" cy="68"/>
            </a:xfrm>
            <a:prstGeom prst="flowChartConnector">
              <a:avLst/>
            </a:prstGeom>
            <a:solidFill>
              <a:schemeClr val="bg1"/>
            </a:solidFill>
            <a:ln w="9525">
              <a:solidFill>
                <a:schemeClr val="bg2"/>
              </a:solidFill>
              <a:round/>
              <a:headEnd/>
              <a:tailEnd/>
            </a:ln>
            <a:effectLst/>
          </p:spPr>
          <p:txBody>
            <a:bodyPr wrap="none" anchor="ctr"/>
            <a:lstStyle/>
            <a:p>
              <a:endParaRPr lang="en-GB"/>
            </a:p>
          </p:txBody>
        </p:sp>
        <p:sp>
          <p:nvSpPr>
            <p:cNvPr id="924702" name="AutoShape 30"/>
            <p:cNvSpPr>
              <a:spLocks noChangeArrowheads="1"/>
            </p:cNvSpPr>
            <p:nvPr/>
          </p:nvSpPr>
          <p:spPr bwMode="auto">
            <a:xfrm>
              <a:off x="3220" y="3090"/>
              <a:ext cx="23" cy="23"/>
            </a:xfrm>
            <a:prstGeom prst="flowChartConnector">
              <a:avLst/>
            </a:prstGeom>
            <a:solidFill>
              <a:schemeClr val="tx2"/>
            </a:solidFill>
            <a:ln w="9525">
              <a:solidFill>
                <a:schemeClr val="bg2"/>
              </a:solidFill>
              <a:round/>
              <a:headEnd/>
              <a:tailEnd/>
            </a:ln>
            <a:effectLst/>
          </p:spPr>
          <p:txBody>
            <a:bodyPr wrap="none" anchor="ctr"/>
            <a:lstStyle/>
            <a:p>
              <a:endParaRPr lang="en-GB"/>
            </a:p>
          </p:txBody>
        </p:sp>
      </p:grpSp>
      <p:grpSp>
        <p:nvGrpSpPr>
          <p:cNvPr id="6" name="Group 31"/>
          <p:cNvGrpSpPr>
            <a:grpSpLocks/>
          </p:cNvGrpSpPr>
          <p:nvPr/>
        </p:nvGrpSpPr>
        <p:grpSpPr bwMode="auto">
          <a:xfrm>
            <a:off x="5435600" y="4868863"/>
            <a:ext cx="107950" cy="107950"/>
            <a:chOff x="3719" y="3158"/>
            <a:chExt cx="68" cy="68"/>
          </a:xfrm>
        </p:grpSpPr>
        <p:sp>
          <p:nvSpPr>
            <p:cNvPr id="924704" name="AutoShape 32"/>
            <p:cNvSpPr>
              <a:spLocks noChangeArrowheads="1"/>
            </p:cNvSpPr>
            <p:nvPr/>
          </p:nvSpPr>
          <p:spPr bwMode="auto">
            <a:xfrm>
              <a:off x="3719" y="3158"/>
              <a:ext cx="68" cy="68"/>
            </a:xfrm>
            <a:prstGeom prst="flowChartConnector">
              <a:avLst/>
            </a:prstGeom>
            <a:solidFill>
              <a:schemeClr val="bg1"/>
            </a:solidFill>
            <a:ln w="9525">
              <a:solidFill>
                <a:schemeClr val="bg2"/>
              </a:solidFill>
              <a:round/>
              <a:headEnd/>
              <a:tailEnd/>
            </a:ln>
            <a:effectLst/>
          </p:spPr>
          <p:txBody>
            <a:bodyPr wrap="none" anchor="ctr"/>
            <a:lstStyle/>
            <a:p>
              <a:endParaRPr lang="en-GB"/>
            </a:p>
          </p:txBody>
        </p:sp>
        <p:sp>
          <p:nvSpPr>
            <p:cNvPr id="924705" name="AutoShape 33"/>
            <p:cNvSpPr>
              <a:spLocks noChangeArrowheads="1"/>
            </p:cNvSpPr>
            <p:nvPr/>
          </p:nvSpPr>
          <p:spPr bwMode="auto">
            <a:xfrm>
              <a:off x="3741" y="3181"/>
              <a:ext cx="23" cy="23"/>
            </a:xfrm>
            <a:prstGeom prst="flowChartConnector">
              <a:avLst/>
            </a:prstGeom>
            <a:solidFill>
              <a:schemeClr val="tx2"/>
            </a:solidFill>
            <a:ln w="9525">
              <a:solidFill>
                <a:schemeClr val="bg2"/>
              </a:solidFill>
              <a:round/>
              <a:headEnd/>
              <a:tailEnd/>
            </a:ln>
            <a:effectLst/>
          </p:spPr>
          <p:txBody>
            <a:bodyPr wrap="none" anchor="ctr"/>
            <a:lstStyle/>
            <a:p>
              <a:endParaRPr lang="en-GB"/>
            </a:p>
          </p:txBody>
        </p:sp>
      </p:grpSp>
      <p:sp>
        <p:nvSpPr>
          <p:cNvPr id="924706" name="AutoShape 34"/>
          <p:cNvSpPr>
            <a:spLocks noChangeArrowheads="1"/>
          </p:cNvSpPr>
          <p:nvPr/>
        </p:nvSpPr>
        <p:spPr bwMode="auto">
          <a:xfrm>
            <a:off x="6299200" y="4040188"/>
            <a:ext cx="36513" cy="36512"/>
          </a:xfrm>
          <a:prstGeom prst="flowChartConnector">
            <a:avLst/>
          </a:prstGeom>
          <a:solidFill>
            <a:schemeClr val="tx2"/>
          </a:solidFill>
          <a:ln w="9525">
            <a:solidFill>
              <a:schemeClr val="bg2"/>
            </a:solidFill>
            <a:round/>
            <a:headEnd/>
            <a:tailEnd/>
          </a:ln>
          <a:effectLst/>
        </p:spPr>
        <p:txBody>
          <a:bodyPr wrap="none" anchor="ctr"/>
          <a:lstStyle/>
          <a:p>
            <a:endParaRPr lang="en-GB"/>
          </a:p>
        </p:txBody>
      </p:sp>
      <p:sp>
        <p:nvSpPr>
          <p:cNvPr id="924707" name="AutoShape 35"/>
          <p:cNvSpPr>
            <a:spLocks noChangeArrowheads="1"/>
          </p:cNvSpPr>
          <p:nvPr/>
        </p:nvSpPr>
        <p:spPr bwMode="auto">
          <a:xfrm>
            <a:off x="5867400" y="5048250"/>
            <a:ext cx="36513" cy="36513"/>
          </a:xfrm>
          <a:prstGeom prst="flowChartConnector">
            <a:avLst/>
          </a:prstGeom>
          <a:solidFill>
            <a:schemeClr val="tx2"/>
          </a:solidFill>
          <a:ln w="9525">
            <a:solidFill>
              <a:schemeClr val="bg2"/>
            </a:solidFill>
            <a:round/>
            <a:headEnd/>
            <a:tailEnd/>
          </a:ln>
          <a:effectLst/>
        </p:spPr>
        <p:txBody>
          <a:bodyPr wrap="none" anchor="ctr"/>
          <a:lstStyle/>
          <a:p>
            <a:endParaRPr lang="en-GB"/>
          </a:p>
        </p:txBody>
      </p:sp>
      <p:sp>
        <p:nvSpPr>
          <p:cNvPr id="924708" name="AutoShape 36"/>
          <p:cNvSpPr>
            <a:spLocks noChangeArrowheads="1"/>
          </p:cNvSpPr>
          <p:nvPr/>
        </p:nvSpPr>
        <p:spPr bwMode="auto">
          <a:xfrm>
            <a:off x="6119813" y="5013325"/>
            <a:ext cx="36512" cy="36513"/>
          </a:xfrm>
          <a:prstGeom prst="flowChartConnector">
            <a:avLst/>
          </a:prstGeom>
          <a:solidFill>
            <a:schemeClr val="tx2"/>
          </a:solidFill>
          <a:ln w="9525">
            <a:solidFill>
              <a:schemeClr val="bg2"/>
            </a:solidFill>
            <a:round/>
            <a:headEnd/>
            <a:tailEnd/>
          </a:ln>
          <a:effectLst/>
        </p:spPr>
        <p:txBody>
          <a:bodyPr wrap="none" anchor="ctr"/>
          <a:lstStyle/>
          <a:p>
            <a:endParaRPr lang="en-GB"/>
          </a:p>
        </p:txBody>
      </p:sp>
      <p:sp>
        <p:nvSpPr>
          <p:cNvPr id="924709" name="AutoShape 37"/>
          <p:cNvSpPr>
            <a:spLocks noChangeArrowheads="1"/>
          </p:cNvSpPr>
          <p:nvPr/>
        </p:nvSpPr>
        <p:spPr bwMode="auto">
          <a:xfrm>
            <a:off x="6191250" y="4868863"/>
            <a:ext cx="36513" cy="36512"/>
          </a:xfrm>
          <a:prstGeom prst="flowChartConnector">
            <a:avLst/>
          </a:prstGeom>
          <a:solidFill>
            <a:schemeClr val="tx2"/>
          </a:solidFill>
          <a:ln w="9525">
            <a:solidFill>
              <a:schemeClr val="bg2"/>
            </a:solidFill>
            <a:round/>
            <a:headEnd/>
            <a:tailEnd/>
          </a:ln>
          <a:effectLst/>
        </p:spPr>
        <p:txBody>
          <a:bodyPr wrap="none" anchor="ctr"/>
          <a:lstStyle/>
          <a:p>
            <a:endParaRPr lang="en-GB"/>
          </a:p>
        </p:txBody>
      </p:sp>
      <p:sp>
        <p:nvSpPr>
          <p:cNvPr id="924710" name="AutoShape 38"/>
          <p:cNvSpPr>
            <a:spLocks noChangeArrowheads="1"/>
          </p:cNvSpPr>
          <p:nvPr/>
        </p:nvSpPr>
        <p:spPr bwMode="auto">
          <a:xfrm>
            <a:off x="5975350" y="5192713"/>
            <a:ext cx="36513" cy="36512"/>
          </a:xfrm>
          <a:prstGeom prst="flowChartConnector">
            <a:avLst/>
          </a:prstGeom>
          <a:solidFill>
            <a:schemeClr val="tx2"/>
          </a:solidFill>
          <a:ln w="9525">
            <a:solidFill>
              <a:schemeClr val="bg2"/>
            </a:solidFill>
            <a:round/>
            <a:headEnd/>
            <a:tailEnd/>
          </a:ln>
          <a:effectLst/>
        </p:spPr>
        <p:txBody>
          <a:bodyPr wrap="none" anchor="ctr"/>
          <a:lstStyle/>
          <a:p>
            <a:endParaRPr lang="en-GB"/>
          </a:p>
        </p:txBody>
      </p:sp>
      <p:sp>
        <p:nvSpPr>
          <p:cNvPr id="924711" name="AutoShape 39"/>
          <p:cNvSpPr>
            <a:spLocks noChangeArrowheads="1"/>
          </p:cNvSpPr>
          <p:nvPr/>
        </p:nvSpPr>
        <p:spPr bwMode="auto">
          <a:xfrm>
            <a:off x="6191250" y="4184650"/>
            <a:ext cx="36513" cy="36513"/>
          </a:xfrm>
          <a:prstGeom prst="flowChartConnector">
            <a:avLst/>
          </a:prstGeom>
          <a:solidFill>
            <a:schemeClr val="tx2"/>
          </a:solidFill>
          <a:ln w="9525">
            <a:solidFill>
              <a:schemeClr val="bg2"/>
            </a:solidFill>
            <a:round/>
            <a:headEnd/>
            <a:tailEnd/>
          </a:ln>
          <a:effectLst/>
        </p:spPr>
        <p:txBody>
          <a:bodyPr wrap="none" anchor="ctr"/>
          <a:lstStyle/>
          <a:p>
            <a:endParaRPr lang="en-GB"/>
          </a:p>
        </p:txBody>
      </p:sp>
      <p:grpSp>
        <p:nvGrpSpPr>
          <p:cNvPr id="7" name="Group 40"/>
          <p:cNvGrpSpPr>
            <a:grpSpLocks/>
          </p:cNvGrpSpPr>
          <p:nvPr/>
        </p:nvGrpSpPr>
        <p:grpSpPr bwMode="auto">
          <a:xfrm>
            <a:off x="5724525" y="3825875"/>
            <a:ext cx="107950" cy="107950"/>
            <a:chOff x="3198" y="3067"/>
            <a:chExt cx="68" cy="68"/>
          </a:xfrm>
        </p:grpSpPr>
        <p:sp>
          <p:nvSpPr>
            <p:cNvPr id="924713" name="AutoShape 41"/>
            <p:cNvSpPr>
              <a:spLocks noChangeArrowheads="1"/>
            </p:cNvSpPr>
            <p:nvPr/>
          </p:nvSpPr>
          <p:spPr bwMode="auto">
            <a:xfrm>
              <a:off x="3198" y="3067"/>
              <a:ext cx="68" cy="68"/>
            </a:xfrm>
            <a:prstGeom prst="flowChartConnector">
              <a:avLst/>
            </a:prstGeom>
            <a:solidFill>
              <a:schemeClr val="bg1"/>
            </a:solidFill>
            <a:ln w="9525">
              <a:solidFill>
                <a:schemeClr val="bg2"/>
              </a:solidFill>
              <a:round/>
              <a:headEnd/>
              <a:tailEnd/>
            </a:ln>
            <a:effectLst/>
          </p:spPr>
          <p:txBody>
            <a:bodyPr wrap="none" anchor="ctr"/>
            <a:lstStyle/>
            <a:p>
              <a:endParaRPr lang="en-GB"/>
            </a:p>
          </p:txBody>
        </p:sp>
        <p:sp>
          <p:nvSpPr>
            <p:cNvPr id="924714" name="AutoShape 42"/>
            <p:cNvSpPr>
              <a:spLocks noChangeArrowheads="1"/>
            </p:cNvSpPr>
            <p:nvPr/>
          </p:nvSpPr>
          <p:spPr bwMode="auto">
            <a:xfrm>
              <a:off x="3220" y="3090"/>
              <a:ext cx="23" cy="23"/>
            </a:xfrm>
            <a:prstGeom prst="flowChartConnector">
              <a:avLst/>
            </a:prstGeom>
            <a:solidFill>
              <a:schemeClr val="tx2"/>
            </a:solidFill>
            <a:ln w="9525">
              <a:solidFill>
                <a:schemeClr val="bg2"/>
              </a:solidFill>
              <a:round/>
              <a:headEnd/>
              <a:tailEnd/>
            </a:ln>
            <a:effectLst/>
          </p:spPr>
          <p:txBody>
            <a:bodyPr wrap="none" anchor="ctr"/>
            <a:lstStyle/>
            <a:p>
              <a:endParaRPr lang="en-GB"/>
            </a:p>
          </p:txBody>
        </p:sp>
      </p:grpSp>
      <p:sp>
        <p:nvSpPr>
          <p:cNvPr id="924715" name="Freeform 43"/>
          <p:cNvSpPr>
            <a:spLocks/>
          </p:cNvSpPr>
          <p:nvPr/>
        </p:nvSpPr>
        <p:spPr bwMode="auto">
          <a:xfrm>
            <a:off x="6962775" y="3321050"/>
            <a:ext cx="417513" cy="252413"/>
          </a:xfrm>
          <a:custGeom>
            <a:avLst/>
            <a:gdLst/>
            <a:ahLst/>
            <a:cxnLst>
              <a:cxn ang="0">
                <a:pos x="320" y="233"/>
              </a:cxn>
              <a:cxn ang="0">
                <a:pos x="227" y="103"/>
              </a:cxn>
              <a:cxn ang="0">
                <a:pos x="69" y="19"/>
              </a:cxn>
              <a:cxn ang="0">
                <a:pos x="4" y="1"/>
              </a:cxn>
            </a:cxnLst>
            <a:rect l="0" t="0" r="r" b="b"/>
            <a:pathLst>
              <a:path w="320" h="233">
                <a:moveTo>
                  <a:pt x="320" y="233"/>
                </a:moveTo>
                <a:cubicBezTo>
                  <a:pt x="304" y="175"/>
                  <a:pt x="290" y="123"/>
                  <a:pt x="227" y="103"/>
                </a:cubicBezTo>
                <a:cubicBezTo>
                  <a:pt x="183" y="59"/>
                  <a:pt x="128" y="35"/>
                  <a:pt x="69" y="19"/>
                </a:cubicBezTo>
                <a:cubicBezTo>
                  <a:pt x="0" y="0"/>
                  <a:pt x="34" y="1"/>
                  <a:pt x="4" y="1"/>
                </a:cubicBezTo>
              </a:path>
            </a:pathLst>
          </a:custGeom>
          <a:noFill/>
          <a:ln w="31750">
            <a:solidFill>
              <a:schemeClr val="tx2"/>
            </a:solidFill>
            <a:round/>
            <a:headEnd/>
            <a:tailEnd type="triangle" w="med" len="med"/>
          </a:ln>
          <a:effectLst/>
        </p:spPr>
        <p:txBody>
          <a:bodyPr/>
          <a:lstStyle/>
          <a:p>
            <a:endParaRPr lang="en-GB"/>
          </a:p>
        </p:txBody>
      </p:sp>
      <p:sp>
        <p:nvSpPr>
          <p:cNvPr id="924716" name="Freeform 44"/>
          <p:cNvSpPr>
            <a:spLocks/>
          </p:cNvSpPr>
          <p:nvPr/>
        </p:nvSpPr>
        <p:spPr bwMode="auto">
          <a:xfrm rot="-3110717">
            <a:off x="7369969" y="3686969"/>
            <a:ext cx="401638" cy="234950"/>
          </a:xfrm>
          <a:custGeom>
            <a:avLst/>
            <a:gdLst/>
            <a:ahLst/>
            <a:cxnLst>
              <a:cxn ang="0">
                <a:pos x="320" y="233"/>
              </a:cxn>
              <a:cxn ang="0">
                <a:pos x="227" y="103"/>
              </a:cxn>
              <a:cxn ang="0">
                <a:pos x="69" y="19"/>
              </a:cxn>
              <a:cxn ang="0">
                <a:pos x="4" y="1"/>
              </a:cxn>
            </a:cxnLst>
            <a:rect l="0" t="0" r="r" b="b"/>
            <a:pathLst>
              <a:path w="320" h="233">
                <a:moveTo>
                  <a:pt x="320" y="233"/>
                </a:moveTo>
                <a:cubicBezTo>
                  <a:pt x="304" y="175"/>
                  <a:pt x="290" y="123"/>
                  <a:pt x="227" y="103"/>
                </a:cubicBezTo>
                <a:cubicBezTo>
                  <a:pt x="183" y="59"/>
                  <a:pt x="128" y="35"/>
                  <a:pt x="69" y="19"/>
                </a:cubicBezTo>
                <a:cubicBezTo>
                  <a:pt x="0" y="0"/>
                  <a:pt x="34" y="1"/>
                  <a:pt x="4" y="1"/>
                </a:cubicBezTo>
              </a:path>
            </a:pathLst>
          </a:custGeom>
          <a:noFill/>
          <a:ln w="31750">
            <a:solidFill>
              <a:schemeClr val="tx2"/>
            </a:solidFill>
            <a:round/>
            <a:headEnd type="triangle" w="med" len="med"/>
            <a:tailEnd type="none" w="med" len="med"/>
          </a:ln>
          <a:effectLst/>
        </p:spPr>
        <p:txBody>
          <a:bodyPr/>
          <a:lstStyle/>
          <a:p>
            <a:endParaRPr lang="en-GB"/>
          </a:p>
        </p:txBody>
      </p:sp>
      <p:sp>
        <p:nvSpPr>
          <p:cNvPr id="924718" name="Text Box 46"/>
          <p:cNvSpPr txBox="1">
            <a:spLocks noChangeArrowheads="1"/>
          </p:cNvSpPr>
          <p:nvPr/>
        </p:nvSpPr>
        <p:spPr bwMode="auto">
          <a:xfrm>
            <a:off x="3857621" y="4294188"/>
            <a:ext cx="1362080" cy="707886"/>
          </a:xfrm>
          <a:prstGeom prst="rect">
            <a:avLst/>
          </a:prstGeom>
          <a:noFill/>
          <a:ln w="9525">
            <a:noFill/>
            <a:miter lim="800000"/>
            <a:headEnd/>
            <a:tailEnd/>
          </a:ln>
          <a:effectLst/>
        </p:spPr>
        <p:txBody>
          <a:bodyPr wrap="square">
            <a:spAutoFit/>
          </a:bodyPr>
          <a:lstStyle/>
          <a:p>
            <a:pPr eaLnBrk="1" hangingPunct="1">
              <a:spcBef>
                <a:spcPct val="50000"/>
              </a:spcBef>
            </a:pPr>
            <a:r>
              <a:rPr lang="en-GB" sz="2000" b="1" i="0" dirty="0">
                <a:solidFill>
                  <a:schemeClr val="accent2"/>
                </a:solidFill>
                <a:latin typeface="Arial" charset="0"/>
              </a:rPr>
              <a:t>1. Nerve              impulse</a:t>
            </a:r>
            <a:endParaRPr lang="en-US" sz="2000" b="1" i="0" dirty="0">
              <a:solidFill>
                <a:schemeClr val="accent2"/>
              </a:solidFill>
              <a:latin typeface="Arial" charset="0"/>
            </a:endParaRPr>
          </a:p>
        </p:txBody>
      </p:sp>
      <p:sp>
        <p:nvSpPr>
          <p:cNvPr id="924719" name="Text Box 47"/>
          <p:cNvSpPr txBox="1">
            <a:spLocks noChangeArrowheads="1"/>
          </p:cNvSpPr>
          <p:nvPr/>
        </p:nvSpPr>
        <p:spPr bwMode="auto">
          <a:xfrm>
            <a:off x="4286248" y="2714620"/>
            <a:ext cx="1511300" cy="707886"/>
          </a:xfrm>
          <a:prstGeom prst="rect">
            <a:avLst/>
          </a:prstGeom>
          <a:noFill/>
          <a:ln w="9525">
            <a:noFill/>
            <a:miter lim="800000"/>
            <a:headEnd/>
            <a:tailEnd/>
          </a:ln>
          <a:effectLst/>
        </p:spPr>
        <p:txBody>
          <a:bodyPr>
            <a:spAutoFit/>
          </a:bodyPr>
          <a:lstStyle/>
          <a:p>
            <a:pPr eaLnBrk="1" hangingPunct="1">
              <a:spcBef>
                <a:spcPct val="50000"/>
              </a:spcBef>
            </a:pPr>
            <a:r>
              <a:rPr lang="en-GB" sz="2000" b="1" i="0" dirty="0" err="1">
                <a:solidFill>
                  <a:schemeClr val="accent2"/>
                </a:solidFill>
                <a:latin typeface="Arial" charset="0"/>
              </a:rPr>
              <a:t>Nociceptor</a:t>
            </a:r>
            <a:r>
              <a:rPr lang="en-GB" sz="2000" b="1" i="0" dirty="0">
                <a:solidFill>
                  <a:schemeClr val="accent2"/>
                </a:solidFill>
                <a:latin typeface="Arial" charset="0"/>
              </a:rPr>
              <a:t> terminal</a:t>
            </a:r>
            <a:endParaRPr lang="en-US" sz="2000" b="1" i="0" dirty="0">
              <a:solidFill>
                <a:schemeClr val="accent2"/>
              </a:solidFill>
              <a:latin typeface="Arial" charset="0"/>
            </a:endParaRPr>
          </a:p>
        </p:txBody>
      </p:sp>
      <p:sp>
        <p:nvSpPr>
          <p:cNvPr id="924720" name="Text Box 48"/>
          <p:cNvSpPr txBox="1">
            <a:spLocks noChangeArrowheads="1"/>
          </p:cNvSpPr>
          <p:nvPr/>
        </p:nvSpPr>
        <p:spPr bwMode="auto">
          <a:xfrm>
            <a:off x="4787900" y="5302250"/>
            <a:ext cx="1835150" cy="400110"/>
          </a:xfrm>
          <a:prstGeom prst="rect">
            <a:avLst/>
          </a:prstGeom>
          <a:noFill/>
          <a:ln w="9525">
            <a:noFill/>
            <a:miter lim="800000"/>
            <a:headEnd/>
            <a:tailEnd/>
          </a:ln>
          <a:effectLst/>
        </p:spPr>
        <p:txBody>
          <a:bodyPr>
            <a:spAutoFit/>
          </a:bodyPr>
          <a:lstStyle/>
          <a:p>
            <a:pPr eaLnBrk="1" hangingPunct="1">
              <a:spcBef>
                <a:spcPct val="50000"/>
              </a:spcBef>
            </a:pPr>
            <a:r>
              <a:rPr lang="en-GB" sz="2000" b="1" i="0" dirty="0">
                <a:solidFill>
                  <a:schemeClr val="accent2"/>
                </a:solidFill>
                <a:latin typeface="Arial" charset="0"/>
              </a:rPr>
              <a:t>2. SP release</a:t>
            </a:r>
            <a:endParaRPr lang="en-US" sz="2000" b="1" i="0" dirty="0">
              <a:solidFill>
                <a:schemeClr val="accent2"/>
              </a:solidFill>
              <a:latin typeface="Arial" charset="0"/>
            </a:endParaRPr>
          </a:p>
        </p:txBody>
      </p:sp>
      <p:sp>
        <p:nvSpPr>
          <p:cNvPr id="924721" name="Text Box 49"/>
          <p:cNvSpPr txBox="1">
            <a:spLocks noChangeArrowheads="1"/>
          </p:cNvSpPr>
          <p:nvPr/>
        </p:nvSpPr>
        <p:spPr bwMode="auto">
          <a:xfrm>
            <a:off x="7215206" y="4714884"/>
            <a:ext cx="2143108" cy="1015663"/>
          </a:xfrm>
          <a:prstGeom prst="rect">
            <a:avLst/>
          </a:prstGeom>
          <a:noFill/>
          <a:ln w="9525">
            <a:noFill/>
            <a:miter lim="800000"/>
            <a:headEnd/>
            <a:tailEnd/>
          </a:ln>
          <a:effectLst/>
        </p:spPr>
        <p:txBody>
          <a:bodyPr wrap="square">
            <a:spAutoFit/>
          </a:bodyPr>
          <a:lstStyle/>
          <a:p>
            <a:pPr eaLnBrk="1" hangingPunct="1">
              <a:spcBef>
                <a:spcPct val="50000"/>
              </a:spcBef>
            </a:pPr>
            <a:r>
              <a:rPr lang="en-GB" sz="2000" b="1" i="0" dirty="0">
                <a:solidFill>
                  <a:schemeClr val="accent2"/>
                </a:solidFill>
                <a:latin typeface="Arial" charset="0"/>
              </a:rPr>
              <a:t>3. </a:t>
            </a:r>
            <a:r>
              <a:rPr lang="en-GB" sz="2000" b="1" i="0" dirty="0" err="1">
                <a:solidFill>
                  <a:schemeClr val="accent2"/>
                </a:solidFill>
                <a:latin typeface="Arial" charset="0"/>
              </a:rPr>
              <a:t>Vasodilation</a:t>
            </a:r>
            <a:r>
              <a:rPr lang="en-GB" sz="2000" b="1" i="0" dirty="0">
                <a:solidFill>
                  <a:schemeClr val="accent2"/>
                </a:solidFill>
                <a:latin typeface="Arial" charset="0"/>
              </a:rPr>
              <a:t> and increased blood flow</a:t>
            </a:r>
            <a:endParaRPr lang="en-US" sz="2000" b="1" i="0" dirty="0">
              <a:solidFill>
                <a:schemeClr val="accent2"/>
              </a:solidFill>
              <a:latin typeface="Arial" charset="0"/>
            </a:endParaRPr>
          </a:p>
        </p:txBody>
      </p:sp>
      <p:sp>
        <p:nvSpPr>
          <p:cNvPr id="924722" name="Text Box 50"/>
          <p:cNvSpPr txBox="1">
            <a:spLocks noChangeArrowheads="1"/>
          </p:cNvSpPr>
          <p:nvPr/>
        </p:nvSpPr>
        <p:spPr bwMode="auto">
          <a:xfrm>
            <a:off x="6011863" y="2632075"/>
            <a:ext cx="1989161" cy="707886"/>
          </a:xfrm>
          <a:prstGeom prst="rect">
            <a:avLst/>
          </a:prstGeom>
          <a:noFill/>
          <a:ln w="9525">
            <a:noFill/>
            <a:miter lim="800000"/>
            <a:headEnd/>
            <a:tailEnd/>
          </a:ln>
          <a:effectLst/>
        </p:spPr>
        <p:txBody>
          <a:bodyPr wrap="square">
            <a:spAutoFit/>
          </a:bodyPr>
          <a:lstStyle/>
          <a:p>
            <a:pPr eaLnBrk="1" hangingPunct="1">
              <a:spcBef>
                <a:spcPct val="50000"/>
              </a:spcBef>
            </a:pPr>
            <a:r>
              <a:rPr lang="en-GB" sz="2000" b="1" i="0" dirty="0">
                <a:solidFill>
                  <a:schemeClr val="accent2"/>
                </a:solidFill>
                <a:latin typeface="Arial" charset="0"/>
              </a:rPr>
              <a:t>4. Plasma </a:t>
            </a:r>
            <a:r>
              <a:rPr lang="en-GB" sz="2000" b="1" i="0" dirty="0" err="1" smtClean="0">
                <a:solidFill>
                  <a:schemeClr val="accent2"/>
                </a:solidFill>
                <a:latin typeface="Arial" charset="0"/>
              </a:rPr>
              <a:t>extravasation</a:t>
            </a:r>
            <a:endParaRPr lang="en-US" sz="2000" b="1" i="0" dirty="0">
              <a:solidFill>
                <a:schemeClr val="accent2"/>
              </a:solidFill>
              <a:latin typeface="Arial" charset="0"/>
            </a:endParaRPr>
          </a:p>
        </p:txBody>
      </p:sp>
      <p:grpSp>
        <p:nvGrpSpPr>
          <p:cNvPr id="8" name="Group 52"/>
          <p:cNvGrpSpPr>
            <a:grpSpLocks/>
          </p:cNvGrpSpPr>
          <p:nvPr/>
        </p:nvGrpSpPr>
        <p:grpSpPr bwMode="auto">
          <a:xfrm>
            <a:off x="0" y="354013"/>
            <a:ext cx="2909888" cy="1489075"/>
            <a:chOff x="0" y="223"/>
            <a:chExt cx="1833" cy="938"/>
          </a:xfrm>
        </p:grpSpPr>
        <p:sp>
          <p:nvSpPr>
            <p:cNvPr id="924725" name="Freeform 53"/>
            <p:cNvSpPr>
              <a:spLocks/>
            </p:cNvSpPr>
            <p:nvPr/>
          </p:nvSpPr>
          <p:spPr bwMode="auto">
            <a:xfrm>
              <a:off x="1440" y="352"/>
              <a:ext cx="316" cy="288"/>
            </a:xfrm>
            <a:custGeom>
              <a:avLst/>
              <a:gdLst/>
              <a:ahLst/>
              <a:cxnLst>
                <a:cxn ang="0">
                  <a:pos x="0" y="288"/>
                </a:cxn>
                <a:cxn ang="0">
                  <a:pos x="28" y="270"/>
                </a:cxn>
                <a:cxn ang="0">
                  <a:pos x="65" y="251"/>
                </a:cxn>
                <a:cxn ang="0">
                  <a:pos x="121" y="214"/>
                </a:cxn>
                <a:cxn ang="0">
                  <a:pos x="316" y="0"/>
                </a:cxn>
              </a:cxnLst>
              <a:rect l="0" t="0" r="r" b="b"/>
              <a:pathLst>
                <a:path w="316" h="288">
                  <a:moveTo>
                    <a:pt x="0" y="288"/>
                  </a:moveTo>
                  <a:cubicBezTo>
                    <a:pt x="9" y="282"/>
                    <a:pt x="18" y="275"/>
                    <a:pt x="28" y="270"/>
                  </a:cubicBezTo>
                  <a:cubicBezTo>
                    <a:pt x="40" y="263"/>
                    <a:pt x="53" y="258"/>
                    <a:pt x="65" y="251"/>
                  </a:cubicBezTo>
                  <a:cubicBezTo>
                    <a:pt x="84" y="239"/>
                    <a:pt x="121" y="214"/>
                    <a:pt x="121" y="214"/>
                  </a:cubicBezTo>
                  <a:cubicBezTo>
                    <a:pt x="153" y="116"/>
                    <a:pt x="272" y="93"/>
                    <a:pt x="316" y="0"/>
                  </a:cubicBezTo>
                </a:path>
              </a:pathLst>
            </a:custGeom>
            <a:noFill/>
            <a:ln w="9525">
              <a:solidFill>
                <a:schemeClr val="bg2"/>
              </a:solidFill>
              <a:round/>
              <a:headEnd/>
              <a:tailEnd/>
            </a:ln>
            <a:effectLst/>
          </p:spPr>
          <p:txBody>
            <a:bodyPr/>
            <a:lstStyle/>
            <a:p>
              <a:endParaRPr lang="en-GB"/>
            </a:p>
          </p:txBody>
        </p:sp>
        <p:sp>
          <p:nvSpPr>
            <p:cNvPr id="924726" name="Freeform 54"/>
            <p:cNvSpPr>
              <a:spLocks/>
            </p:cNvSpPr>
            <p:nvPr/>
          </p:nvSpPr>
          <p:spPr bwMode="auto">
            <a:xfrm>
              <a:off x="1603" y="307"/>
              <a:ext cx="32" cy="158"/>
            </a:xfrm>
            <a:custGeom>
              <a:avLst/>
              <a:gdLst/>
              <a:ahLst/>
              <a:cxnLst>
                <a:cxn ang="0">
                  <a:pos x="32" y="158"/>
                </a:cxn>
                <a:cxn ang="0">
                  <a:pos x="14" y="27"/>
                </a:cxn>
                <a:cxn ang="0">
                  <a:pos x="23" y="0"/>
                </a:cxn>
              </a:cxnLst>
              <a:rect l="0" t="0" r="r" b="b"/>
              <a:pathLst>
                <a:path w="32" h="158">
                  <a:moveTo>
                    <a:pt x="32" y="158"/>
                  </a:moveTo>
                  <a:cubicBezTo>
                    <a:pt x="26" y="114"/>
                    <a:pt x="0" y="69"/>
                    <a:pt x="14" y="27"/>
                  </a:cubicBezTo>
                  <a:cubicBezTo>
                    <a:pt x="17" y="18"/>
                    <a:pt x="23" y="0"/>
                    <a:pt x="23" y="0"/>
                  </a:cubicBezTo>
                </a:path>
              </a:pathLst>
            </a:custGeom>
            <a:noFill/>
            <a:ln w="9525">
              <a:solidFill>
                <a:schemeClr val="bg2"/>
              </a:solidFill>
              <a:round/>
              <a:headEnd/>
              <a:tailEnd/>
            </a:ln>
            <a:effectLst/>
          </p:spPr>
          <p:txBody>
            <a:bodyPr/>
            <a:lstStyle/>
            <a:p>
              <a:endParaRPr lang="en-GB"/>
            </a:p>
          </p:txBody>
        </p:sp>
        <p:sp>
          <p:nvSpPr>
            <p:cNvPr id="924727" name="Freeform 55"/>
            <p:cNvSpPr>
              <a:spLocks/>
            </p:cNvSpPr>
            <p:nvPr/>
          </p:nvSpPr>
          <p:spPr bwMode="auto">
            <a:xfrm>
              <a:off x="1273" y="260"/>
              <a:ext cx="166" cy="427"/>
            </a:xfrm>
            <a:custGeom>
              <a:avLst/>
              <a:gdLst/>
              <a:ahLst/>
              <a:cxnLst>
                <a:cxn ang="0">
                  <a:pos x="0" y="427"/>
                </a:cxn>
                <a:cxn ang="0">
                  <a:pos x="74" y="390"/>
                </a:cxn>
                <a:cxn ang="0">
                  <a:pos x="148" y="362"/>
                </a:cxn>
                <a:cxn ang="0">
                  <a:pos x="130" y="130"/>
                </a:cxn>
                <a:cxn ang="0">
                  <a:pos x="139" y="0"/>
                </a:cxn>
              </a:cxnLst>
              <a:rect l="0" t="0" r="r" b="b"/>
              <a:pathLst>
                <a:path w="166" h="427">
                  <a:moveTo>
                    <a:pt x="0" y="427"/>
                  </a:moveTo>
                  <a:cubicBezTo>
                    <a:pt x="25" y="415"/>
                    <a:pt x="49" y="401"/>
                    <a:pt x="74" y="390"/>
                  </a:cubicBezTo>
                  <a:cubicBezTo>
                    <a:pt x="98" y="379"/>
                    <a:pt x="148" y="362"/>
                    <a:pt x="148" y="362"/>
                  </a:cubicBezTo>
                  <a:cubicBezTo>
                    <a:pt x="162" y="283"/>
                    <a:pt x="166" y="204"/>
                    <a:pt x="130" y="130"/>
                  </a:cubicBezTo>
                  <a:cubicBezTo>
                    <a:pt x="123" y="78"/>
                    <a:pt x="117" y="47"/>
                    <a:pt x="139" y="0"/>
                  </a:cubicBezTo>
                </a:path>
              </a:pathLst>
            </a:custGeom>
            <a:noFill/>
            <a:ln w="9525">
              <a:solidFill>
                <a:schemeClr val="bg2"/>
              </a:solidFill>
              <a:round/>
              <a:headEnd/>
              <a:tailEnd/>
            </a:ln>
            <a:effectLst/>
          </p:spPr>
          <p:txBody>
            <a:bodyPr/>
            <a:lstStyle/>
            <a:p>
              <a:endParaRPr lang="en-GB"/>
            </a:p>
          </p:txBody>
        </p:sp>
        <p:sp>
          <p:nvSpPr>
            <p:cNvPr id="924728" name="Freeform 56"/>
            <p:cNvSpPr>
              <a:spLocks/>
            </p:cNvSpPr>
            <p:nvPr/>
          </p:nvSpPr>
          <p:spPr bwMode="auto">
            <a:xfrm>
              <a:off x="1115" y="297"/>
              <a:ext cx="158" cy="530"/>
            </a:xfrm>
            <a:custGeom>
              <a:avLst/>
              <a:gdLst/>
              <a:ahLst/>
              <a:cxnLst>
                <a:cxn ang="0">
                  <a:pos x="0" y="530"/>
                </a:cxn>
                <a:cxn ang="0">
                  <a:pos x="37" y="177"/>
                </a:cxn>
                <a:cxn ang="0">
                  <a:pos x="111" y="93"/>
                </a:cxn>
                <a:cxn ang="0">
                  <a:pos x="158" y="0"/>
                </a:cxn>
              </a:cxnLst>
              <a:rect l="0" t="0" r="r" b="b"/>
              <a:pathLst>
                <a:path w="158" h="530">
                  <a:moveTo>
                    <a:pt x="0" y="530"/>
                  </a:moveTo>
                  <a:cubicBezTo>
                    <a:pt x="40" y="406"/>
                    <a:pt x="22" y="316"/>
                    <a:pt x="37" y="177"/>
                  </a:cubicBezTo>
                  <a:cubicBezTo>
                    <a:pt x="41" y="140"/>
                    <a:pt x="85" y="120"/>
                    <a:pt x="111" y="93"/>
                  </a:cubicBezTo>
                  <a:cubicBezTo>
                    <a:pt x="135" y="68"/>
                    <a:pt x="142" y="31"/>
                    <a:pt x="158" y="0"/>
                  </a:cubicBezTo>
                </a:path>
              </a:pathLst>
            </a:custGeom>
            <a:noFill/>
            <a:ln w="9525">
              <a:solidFill>
                <a:schemeClr val="bg2"/>
              </a:solidFill>
              <a:round/>
              <a:headEnd/>
              <a:tailEnd/>
            </a:ln>
            <a:effectLst/>
          </p:spPr>
          <p:txBody>
            <a:bodyPr/>
            <a:lstStyle/>
            <a:p>
              <a:endParaRPr lang="en-GB"/>
            </a:p>
          </p:txBody>
        </p:sp>
        <p:sp>
          <p:nvSpPr>
            <p:cNvPr id="924729" name="Freeform 57"/>
            <p:cNvSpPr>
              <a:spLocks/>
            </p:cNvSpPr>
            <p:nvPr/>
          </p:nvSpPr>
          <p:spPr bwMode="auto">
            <a:xfrm>
              <a:off x="1124" y="223"/>
              <a:ext cx="19" cy="232"/>
            </a:xfrm>
            <a:custGeom>
              <a:avLst/>
              <a:gdLst/>
              <a:ahLst/>
              <a:cxnLst>
                <a:cxn ang="0">
                  <a:pos x="19" y="232"/>
                </a:cxn>
                <a:cxn ang="0">
                  <a:pos x="0" y="0"/>
                </a:cxn>
              </a:cxnLst>
              <a:rect l="0" t="0" r="r" b="b"/>
              <a:pathLst>
                <a:path w="19" h="232">
                  <a:moveTo>
                    <a:pt x="19" y="232"/>
                  </a:moveTo>
                  <a:cubicBezTo>
                    <a:pt x="2" y="135"/>
                    <a:pt x="0" y="122"/>
                    <a:pt x="0" y="0"/>
                  </a:cubicBezTo>
                </a:path>
              </a:pathLst>
            </a:custGeom>
            <a:noFill/>
            <a:ln w="9525">
              <a:solidFill>
                <a:schemeClr val="bg2"/>
              </a:solidFill>
              <a:round/>
              <a:headEnd/>
              <a:tailEnd/>
            </a:ln>
            <a:effectLst/>
          </p:spPr>
          <p:txBody>
            <a:bodyPr/>
            <a:lstStyle/>
            <a:p>
              <a:endParaRPr lang="en-GB"/>
            </a:p>
          </p:txBody>
        </p:sp>
        <p:sp>
          <p:nvSpPr>
            <p:cNvPr id="924730" name="Freeform 58"/>
            <p:cNvSpPr>
              <a:spLocks/>
            </p:cNvSpPr>
            <p:nvPr/>
          </p:nvSpPr>
          <p:spPr bwMode="auto">
            <a:xfrm>
              <a:off x="1272" y="678"/>
              <a:ext cx="247" cy="121"/>
            </a:xfrm>
            <a:custGeom>
              <a:avLst/>
              <a:gdLst/>
              <a:ahLst/>
              <a:cxnLst>
                <a:cxn ang="0">
                  <a:pos x="0" y="0"/>
                </a:cxn>
                <a:cxn ang="0">
                  <a:pos x="84" y="75"/>
                </a:cxn>
                <a:cxn ang="0">
                  <a:pos x="112" y="93"/>
                </a:cxn>
                <a:cxn ang="0">
                  <a:pos x="242" y="121"/>
                </a:cxn>
              </a:cxnLst>
              <a:rect l="0" t="0" r="r" b="b"/>
              <a:pathLst>
                <a:path w="247" h="121">
                  <a:moveTo>
                    <a:pt x="0" y="0"/>
                  </a:moveTo>
                  <a:cubicBezTo>
                    <a:pt x="18" y="49"/>
                    <a:pt x="39" y="52"/>
                    <a:pt x="84" y="75"/>
                  </a:cubicBezTo>
                  <a:cubicBezTo>
                    <a:pt x="94" y="80"/>
                    <a:pt x="101" y="91"/>
                    <a:pt x="112" y="93"/>
                  </a:cubicBezTo>
                  <a:cubicBezTo>
                    <a:pt x="247" y="117"/>
                    <a:pt x="214" y="63"/>
                    <a:pt x="242" y="121"/>
                  </a:cubicBezTo>
                </a:path>
              </a:pathLst>
            </a:custGeom>
            <a:noFill/>
            <a:ln w="9525">
              <a:solidFill>
                <a:schemeClr val="bg2"/>
              </a:solidFill>
              <a:round/>
              <a:headEnd/>
              <a:tailEnd/>
            </a:ln>
            <a:effectLst/>
          </p:spPr>
          <p:txBody>
            <a:bodyPr/>
            <a:lstStyle/>
            <a:p>
              <a:endParaRPr lang="en-GB"/>
            </a:p>
          </p:txBody>
        </p:sp>
        <p:sp>
          <p:nvSpPr>
            <p:cNvPr id="924731" name="Freeform 59"/>
            <p:cNvSpPr>
              <a:spLocks/>
            </p:cNvSpPr>
            <p:nvPr/>
          </p:nvSpPr>
          <p:spPr bwMode="auto">
            <a:xfrm>
              <a:off x="1290" y="753"/>
              <a:ext cx="253" cy="380"/>
            </a:xfrm>
            <a:custGeom>
              <a:avLst/>
              <a:gdLst/>
              <a:ahLst/>
              <a:cxnLst>
                <a:cxn ang="0">
                  <a:pos x="39" y="0"/>
                </a:cxn>
                <a:cxn ang="0">
                  <a:pos x="159" y="139"/>
                </a:cxn>
                <a:cxn ang="0">
                  <a:pos x="196" y="185"/>
                </a:cxn>
                <a:cxn ang="0">
                  <a:pos x="243" y="306"/>
                </a:cxn>
                <a:cxn ang="0">
                  <a:pos x="252" y="380"/>
                </a:cxn>
              </a:cxnLst>
              <a:rect l="0" t="0" r="r" b="b"/>
              <a:pathLst>
                <a:path w="253" h="380">
                  <a:moveTo>
                    <a:pt x="39" y="0"/>
                  </a:moveTo>
                  <a:cubicBezTo>
                    <a:pt x="0" y="106"/>
                    <a:pt x="87" y="116"/>
                    <a:pt x="159" y="139"/>
                  </a:cubicBezTo>
                  <a:cubicBezTo>
                    <a:pt x="171" y="154"/>
                    <a:pt x="185" y="168"/>
                    <a:pt x="196" y="185"/>
                  </a:cubicBezTo>
                  <a:cubicBezTo>
                    <a:pt x="219" y="222"/>
                    <a:pt x="217" y="268"/>
                    <a:pt x="243" y="306"/>
                  </a:cubicBezTo>
                  <a:cubicBezTo>
                    <a:pt x="253" y="368"/>
                    <a:pt x="252" y="343"/>
                    <a:pt x="252" y="380"/>
                  </a:cubicBezTo>
                </a:path>
              </a:pathLst>
            </a:custGeom>
            <a:noFill/>
            <a:ln w="9525">
              <a:solidFill>
                <a:schemeClr val="bg2"/>
              </a:solidFill>
              <a:round/>
              <a:headEnd/>
              <a:tailEnd/>
            </a:ln>
            <a:effectLst/>
          </p:spPr>
          <p:txBody>
            <a:bodyPr/>
            <a:lstStyle/>
            <a:p>
              <a:endParaRPr lang="en-GB"/>
            </a:p>
          </p:txBody>
        </p:sp>
        <p:sp>
          <p:nvSpPr>
            <p:cNvPr id="924732" name="Freeform 60"/>
            <p:cNvSpPr>
              <a:spLocks/>
            </p:cNvSpPr>
            <p:nvPr/>
          </p:nvSpPr>
          <p:spPr bwMode="auto">
            <a:xfrm>
              <a:off x="1524" y="1041"/>
              <a:ext cx="83" cy="27"/>
            </a:xfrm>
            <a:custGeom>
              <a:avLst/>
              <a:gdLst/>
              <a:ahLst/>
              <a:cxnLst>
                <a:cxn ang="0">
                  <a:pos x="0" y="0"/>
                </a:cxn>
                <a:cxn ang="0">
                  <a:pos x="55" y="9"/>
                </a:cxn>
                <a:cxn ang="0">
                  <a:pos x="83" y="27"/>
                </a:cxn>
              </a:cxnLst>
              <a:rect l="0" t="0" r="r" b="b"/>
              <a:pathLst>
                <a:path w="83" h="27">
                  <a:moveTo>
                    <a:pt x="0" y="0"/>
                  </a:moveTo>
                  <a:cubicBezTo>
                    <a:pt x="18" y="3"/>
                    <a:pt x="37" y="3"/>
                    <a:pt x="55" y="9"/>
                  </a:cubicBezTo>
                  <a:cubicBezTo>
                    <a:pt x="66" y="12"/>
                    <a:pt x="83" y="27"/>
                    <a:pt x="83" y="27"/>
                  </a:cubicBezTo>
                </a:path>
              </a:pathLst>
            </a:custGeom>
            <a:noFill/>
            <a:ln w="9525">
              <a:solidFill>
                <a:schemeClr val="bg2"/>
              </a:solidFill>
              <a:round/>
              <a:headEnd/>
              <a:tailEnd/>
            </a:ln>
            <a:effectLst/>
          </p:spPr>
          <p:txBody>
            <a:bodyPr/>
            <a:lstStyle/>
            <a:p>
              <a:endParaRPr lang="en-GB"/>
            </a:p>
          </p:txBody>
        </p:sp>
        <p:sp>
          <p:nvSpPr>
            <p:cNvPr id="924733" name="Freeform 61"/>
            <p:cNvSpPr>
              <a:spLocks/>
            </p:cNvSpPr>
            <p:nvPr/>
          </p:nvSpPr>
          <p:spPr bwMode="auto">
            <a:xfrm>
              <a:off x="1459" y="901"/>
              <a:ext cx="167" cy="9"/>
            </a:xfrm>
            <a:custGeom>
              <a:avLst/>
              <a:gdLst/>
              <a:ahLst/>
              <a:cxnLst>
                <a:cxn ang="0">
                  <a:pos x="0" y="9"/>
                </a:cxn>
                <a:cxn ang="0">
                  <a:pos x="167" y="9"/>
                </a:cxn>
              </a:cxnLst>
              <a:rect l="0" t="0" r="r" b="b"/>
              <a:pathLst>
                <a:path w="167" h="9">
                  <a:moveTo>
                    <a:pt x="0" y="9"/>
                  </a:moveTo>
                  <a:cubicBezTo>
                    <a:pt x="64" y="0"/>
                    <a:pt x="101" y="9"/>
                    <a:pt x="167" y="9"/>
                  </a:cubicBezTo>
                </a:path>
              </a:pathLst>
            </a:custGeom>
            <a:noFill/>
            <a:ln w="9525">
              <a:solidFill>
                <a:schemeClr val="bg2"/>
              </a:solidFill>
              <a:round/>
              <a:headEnd/>
              <a:tailEnd/>
            </a:ln>
            <a:effectLst/>
          </p:spPr>
          <p:txBody>
            <a:bodyPr/>
            <a:lstStyle/>
            <a:p>
              <a:endParaRPr lang="en-GB"/>
            </a:p>
          </p:txBody>
        </p:sp>
        <p:sp>
          <p:nvSpPr>
            <p:cNvPr id="924734" name="Freeform 62"/>
            <p:cNvSpPr>
              <a:spLocks/>
            </p:cNvSpPr>
            <p:nvPr/>
          </p:nvSpPr>
          <p:spPr bwMode="auto">
            <a:xfrm>
              <a:off x="1291" y="855"/>
              <a:ext cx="47" cy="130"/>
            </a:xfrm>
            <a:custGeom>
              <a:avLst/>
              <a:gdLst/>
              <a:ahLst/>
              <a:cxnLst>
                <a:cxn ang="0">
                  <a:pos x="47" y="0"/>
                </a:cxn>
                <a:cxn ang="0">
                  <a:pos x="0" y="130"/>
                </a:cxn>
              </a:cxnLst>
              <a:rect l="0" t="0" r="r" b="b"/>
              <a:pathLst>
                <a:path w="47" h="130">
                  <a:moveTo>
                    <a:pt x="47" y="0"/>
                  </a:moveTo>
                  <a:cubicBezTo>
                    <a:pt x="42" y="28"/>
                    <a:pt x="21" y="109"/>
                    <a:pt x="0" y="130"/>
                  </a:cubicBezTo>
                </a:path>
              </a:pathLst>
            </a:custGeom>
            <a:noFill/>
            <a:ln w="9525">
              <a:solidFill>
                <a:schemeClr val="bg2"/>
              </a:solidFill>
              <a:round/>
              <a:headEnd/>
              <a:tailEnd/>
            </a:ln>
            <a:effectLst/>
          </p:spPr>
          <p:txBody>
            <a:bodyPr/>
            <a:lstStyle/>
            <a:p>
              <a:endParaRPr lang="en-GB"/>
            </a:p>
          </p:txBody>
        </p:sp>
        <p:sp>
          <p:nvSpPr>
            <p:cNvPr id="924735" name="Freeform 63"/>
            <p:cNvSpPr>
              <a:spLocks/>
            </p:cNvSpPr>
            <p:nvPr/>
          </p:nvSpPr>
          <p:spPr bwMode="auto">
            <a:xfrm>
              <a:off x="994" y="864"/>
              <a:ext cx="307" cy="297"/>
            </a:xfrm>
            <a:custGeom>
              <a:avLst/>
              <a:gdLst/>
              <a:ahLst/>
              <a:cxnLst>
                <a:cxn ang="0">
                  <a:pos x="0" y="0"/>
                </a:cxn>
                <a:cxn ang="0">
                  <a:pos x="84" y="65"/>
                </a:cxn>
                <a:cxn ang="0">
                  <a:pos x="102" y="195"/>
                </a:cxn>
                <a:cxn ang="0">
                  <a:pos x="130" y="251"/>
                </a:cxn>
                <a:cxn ang="0">
                  <a:pos x="223" y="288"/>
                </a:cxn>
                <a:cxn ang="0">
                  <a:pos x="307" y="297"/>
                </a:cxn>
              </a:cxnLst>
              <a:rect l="0" t="0" r="r" b="b"/>
              <a:pathLst>
                <a:path w="307" h="297">
                  <a:moveTo>
                    <a:pt x="0" y="0"/>
                  </a:moveTo>
                  <a:cubicBezTo>
                    <a:pt x="44" y="11"/>
                    <a:pt x="68" y="21"/>
                    <a:pt x="84" y="65"/>
                  </a:cubicBezTo>
                  <a:cubicBezTo>
                    <a:pt x="90" y="108"/>
                    <a:pt x="94" y="152"/>
                    <a:pt x="102" y="195"/>
                  </a:cubicBezTo>
                  <a:cubicBezTo>
                    <a:pt x="104" y="206"/>
                    <a:pt x="120" y="245"/>
                    <a:pt x="130" y="251"/>
                  </a:cubicBezTo>
                  <a:cubicBezTo>
                    <a:pt x="159" y="268"/>
                    <a:pt x="190" y="284"/>
                    <a:pt x="223" y="288"/>
                  </a:cubicBezTo>
                  <a:cubicBezTo>
                    <a:pt x="251" y="291"/>
                    <a:pt x="307" y="297"/>
                    <a:pt x="307" y="297"/>
                  </a:cubicBezTo>
                </a:path>
              </a:pathLst>
            </a:custGeom>
            <a:noFill/>
            <a:ln w="22225">
              <a:solidFill>
                <a:schemeClr val="bg2"/>
              </a:solidFill>
              <a:round/>
              <a:headEnd/>
              <a:tailEnd/>
            </a:ln>
            <a:effectLst/>
          </p:spPr>
          <p:txBody>
            <a:bodyPr/>
            <a:lstStyle/>
            <a:p>
              <a:endParaRPr lang="en-GB"/>
            </a:p>
          </p:txBody>
        </p:sp>
        <p:sp>
          <p:nvSpPr>
            <p:cNvPr id="924736" name="Freeform 64"/>
            <p:cNvSpPr>
              <a:spLocks/>
            </p:cNvSpPr>
            <p:nvPr/>
          </p:nvSpPr>
          <p:spPr bwMode="auto">
            <a:xfrm>
              <a:off x="1088" y="973"/>
              <a:ext cx="176" cy="76"/>
            </a:xfrm>
            <a:custGeom>
              <a:avLst/>
              <a:gdLst/>
              <a:ahLst/>
              <a:cxnLst>
                <a:cxn ang="0">
                  <a:pos x="0" y="0"/>
                </a:cxn>
                <a:cxn ang="0">
                  <a:pos x="139" y="46"/>
                </a:cxn>
                <a:cxn ang="0">
                  <a:pos x="176" y="74"/>
                </a:cxn>
              </a:cxnLst>
              <a:rect l="0" t="0" r="r" b="b"/>
              <a:pathLst>
                <a:path w="176" h="76">
                  <a:moveTo>
                    <a:pt x="0" y="0"/>
                  </a:moveTo>
                  <a:cubicBezTo>
                    <a:pt x="32" y="48"/>
                    <a:pt x="83" y="39"/>
                    <a:pt x="139" y="46"/>
                  </a:cubicBezTo>
                  <a:cubicBezTo>
                    <a:pt x="169" y="76"/>
                    <a:pt x="154" y="74"/>
                    <a:pt x="176" y="74"/>
                  </a:cubicBezTo>
                </a:path>
              </a:pathLst>
            </a:custGeom>
            <a:noFill/>
            <a:ln w="9525">
              <a:solidFill>
                <a:schemeClr val="bg2"/>
              </a:solidFill>
              <a:round/>
              <a:headEnd/>
              <a:tailEnd/>
            </a:ln>
            <a:effectLst/>
          </p:spPr>
          <p:txBody>
            <a:bodyPr/>
            <a:lstStyle/>
            <a:p>
              <a:endParaRPr lang="en-GB"/>
            </a:p>
          </p:txBody>
        </p:sp>
        <p:grpSp>
          <p:nvGrpSpPr>
            <p:cNvPr id="9" name="Group 65"/>
            <p:cNvGrpSpPr>
              <a:grpSpLocks/>
            </p:cNvGrpSpPr>
            <p:nvPr/>
          </p:nvGrpSpPr>
          <p:grpSpPr bwMode="auto">
            <a:xfrm>
              <a:off x="0" y="550"/>
              <a:ext cx="1833" cy="317"/>
              <a:chOff x="0" y="1616"/>
              <a:chExt cx="1833" cy="317"/>
            </a:xfrm>
          </p:grpSpPr>
          <p:sp>
            <p:nvSpPr>
              <p:cNvPr id="924738" name="Freeform 66"/>
              <p:cNvSpPr>
                <a:spLocks/>
              </p:cNvSpPr>
              <p:nvPr/>
            </p:nvSpPr>
            <p:spPr bwMode="auto">
              <a:xfrm>
                <a:off x="68" y="1616"/>
                <a:ext cx="1765" cy="316"/>
              </a:xfrm>
              <a:custGeom>
                <a:avLst/>
                <a:gdLst/>
                <a:ahLst/>
                <a:cxnLst>
                  <a:cxn ang="0">
                    <a:pos x="0" y="233"/>
                  </a:cxn>
                  <a:cxn ang="0">
                    <a:pos x="929" y="316"/>
                  </a:cxn>
                  <a:cxn ang="0">
                    <a:pos x="1059" y="261"/>
                  </a:cxn>
                  <a:cxn ang="0">
                    <a:pos x="1115" y="233"/>
                  </a:cxn>
                  <a:cxn ang="0">
                    <a:pos x="1227" y="112"/>
                  </a:cxn>
                  <a:cxn ang="0">
                    <a:pos x="1635" y="75"/>
                  </a:cxn>
                  <a:cxn ang="0">
                    <a:pos x="1710" y="28"/>
                  </a:cxn>
                  <a:cxn ang="0">
                    <a:pos x="1738" y="10"/>
                  </a:cxn>
                  <a:cxn ang="0">
                    <a:pos x="1765" y="0"/>
                  </a:cxn>
                </a:cxnLst>
                <a:rect l="0" t="0" r="r" b="b"/>
                <a:pathLst>
                  <a:path w="1765" h="316">
                    <a:moveTo>
                      <a:pt x="0" y="233"/>
                    </a:moveTo>
                    <a:cubicBezTo>
                      <a:pt x="310" y="254"/>
                      <a:pt x="620" y="284"/>
                      <a:pt x="929" y="316"/>
                    </a:cubicBezTo>
                    <a:cubicBezTo>
                      <a:pt x="1003" y="302"/>
                      <a:pt x="996" y="301"/>
                      <a:pt x="1059" y="261"/>
                    </a:cubicBezTo>
                    <a:cubicBezTo>
                      <a:pt x="1095" y="238"/>
                      <a:pt x="1081" y="267"/>
                      <a:pt x="1115" y="233"/>
                    </a:cubicBezTo>
                    <a:cubicBezTo>
                      <a:pt x="1152" y="196"/>
                      <a:pt x="1179" y="136"/>
                      <a:pt x="1227" y="112"/>
                    </a:cubicBezTo>
                    <a:cubicBezTo>
                      <a:pt x="1339" y="56"/>
                      <a:pt x="1545" y="78"/>
                      <a:pt x="1635" y="75"/>
                    </a:cubicBezTo>
                    <a:cubicBezTo>
                      <a:pt x="1716" y="42"/>
                      <a:pt x="1653" y="75"/>
                      <a:pt x="1710" y="28"/>
                    </a:cubicBezTo>
                    <a:cubicBezTo>
                      <a:pt x="1719" y="21"/>
                      <a:pt x="1728" y="15"/>
                      <a:pt x="1738" y="10"/>
                    </a:cubicBezTo>
                    <a:cubicBezTo>
                      <a:pt x="1747" y="6"/>
                      <a:pt x="1765" y="0"/>
                      <a:pt x="1765" y="0"/>
                    </a:cubicBezTo>
                  </a:path>
                </a:pathLst>
              </a:custGeom>
              <a:noFill/>
              <a:ln w="25400">
                <a:solidFill>
                  <a:schemeClr val="bg2"/>
                </a:solidFill>
                <a:round/>
                <a:headEnd/>
                <a:tailEnd/>
              </a:ln>
              <a:effectLst/>
            </p:spPr>
            <p:txBody>
              <a:bodyPr/>
              <a:lstStyle/>
              <a:p>
                <a:endParaRPr lang="en-GB"/>
              </a:p>
            </p:txBody>
          </p:sp>
          <p:sp>
            <p:nvSpPr>
              <p:cNvPr id="924739" name="Line 67"/>
              <p:cNvSpPr>
                <a:spLocks noChangeShapeType="1"/>
              </p:cNvSpPr>
              <p:nvPr/>
            </p:nvSpPr>
            <p:spPr bwMode="auto">
              <a:xfrm>
                <a:off x="0" y="1842"/>
                <a:ext cx="975" cy="91"/>
              </a:xfrm>
              <a:prstGeom prst="line">
                <a:avLst/>
              </a:prstGeom>
              <a:noFill/>
              <a:ln w="50800">
                <a:solidFill>
                  <a:schemeClr val="bg2"/>
                </a:solidFill>
                <a:round/>
                <a:headEnd/>
                <a:tailEnd/>
              </a:ln>
              <a:effectLst/>
            </p:spPr>
            <p:txBody>
              <a:bodyPr/>
              <a:lstStyle/>
              <a:p>
                <a:endParaRPr lang="en-GB"/>
              </a:p>
            </p:txBody>
          </p:sp>
        </p:grpSp>
      </p:grpSp>
      <p:sp>
        <p:nvSpPr>
          <p:cNvPr id="924740" name="Oval 68"/>
          <p:cNvSpPr>
            <a:spLocks noChangeArrowheads="1"/>
          </p:cNvSpPr>
          <p:nvPr/>
        </p:nvSpPr>
        <p:spPr bwMode="auto">
          <a:xfrm>
            <a:off x="2303463" y="1520825"/>
            <a:ext cx="431800" cy="468313"/>
          </a:xfrm>
          <a:prstGeom prst="ellipse">
            <a:avLst/>
          </a:prstGeom>
          <a:noFill/>
          <a:ln w="22225">
            <a:solidFill>
              <a:schemeClr val="bg2"/>
            </a:solidFill>
            <a:round/>
            <a:headEnd/>
            <a:tailEnd/>
          </a:ln>
          <a:effectLst/>
        </p:spPr>
        <p:txBody>
          <a:bodyPr wrap="none" anchor="ctr"/>
          <a:lstStyle/>
          <a:p>
            <a:endParaRPr lang="en-GB"/>
          </a:p>
        </p:txBody>
      </p:sp>
      <p:sp>
        <p:nvSpPr>
          <p:cNvPr id="924741" name="Line 69"/>
          <p:cNvSpPr>
            <a:spLocks noChangeShapeType="1"/>
          </p:cNvSpPr>
          <p:nvPr/>
        </p:nvSpPr>
        <p:spPr bwMode="auto">
          <a:xfrm>
            <a:off x="2519363" y="1520825"/>
            <a:ext cx="3889375" cy="468313"/>
          </a:xfrm>
          <a:prstGeom prst="line">
            <a:avLst/>
          </a:prstGeom>
          <a:noFill/>
          <a:ln w="12700">
            <a:solidFill>
              <a:schemeClr val="bg2"/>
            </a:solidFill>
            <a:prstDash val="dash"/>
            <a:round/>
            <a:headEnd/>
            <a:tailEnd/>
          </a:ln>
          <a:effectLst/>
        </p:spPr>
        <p:txBody>
          <a:bodyPr/>
          <a:lstStyle/>
          <a:p>
            <a:endParaRPr lang="en-GB"/>
          </a:p>
        </p:txBody>
      </p:sp>
      <p:sp>
        <p:nvSpPr>
          <p:cNvPr id="924742" name="Line 70"/>
          <p:cNvSpPr>
            <a:spLocks noChangeShapeType="1"/>
          </p:cNvSpPr>
          <p:nvPr/>
        </p:nvSpPr>
        <p:spPr bwMode="auto">
          <a:xfrm>
            <a:off x="2339975" y="1881188"/>
            <a:ext cx="1763713" cy="3311525"/>
          </a:xfrm>
          <a:prstGeom prst="line">
            <a:avLst/>
          </a:prstGeom>
          <a:noFill/>
          <a:ln w="12700">
            <a:solidFill>
              <a:schemeClr val="bg2"/>
            </a:solidFill>
            <a:prstDash val="dash"/>
            <a:round/>
            <a:headEnd/>
            <a:tailEnd/>
          </a:ln>
          <a:effectLst/>
        </p:spPr>
        <p:txBody>
          <a:bodyPr/>
          <a:lstStyle/>
          <a:p>
            <a:endParaRPr lang="en-GB"/>
          </a:p>
        </p:txBody>
      </p:sp>
      <p:sp>
        <p:nvSpPr>
          <p:cNvPr id="924743" name="Line 71"/>
          <p:cNvSpPr>
            <a:spLocks noChangeShapeType="1"/>
          </p:cNvSpPr>
          <p:nvPr/>
        </p:nvSpPr>
        <p:spPr bwMode="auto">
          <a:xfrm>
            <a:off x="2987675" y="441325"/>
            <a:ext cx="0" cy="2771775"/>
          </a:xfrm>
          <a:prstGeom prst="line">
            <a:avLst/>
          </a:prstGeom>
          <a:noFill/>
          <a:ln w="22225">
            <a:solidFill>
              <a:schemeClr val="bg2"/>
            </a:solidFill>
            <a:round/>
            <a:headEnd/>
            <a:tailEnd/>
          </a:ln>
          <a:effectLst/>
        </p:spPr>
        <p:txBody>
          <a:bodyPr/>
          <a:lstStyle/>
          <a:p>
            <a:endParaRPr lang="en-GB"/>
          </a:p>
        </p:txBody>
      </p:sp>
      <p:sp>
        <p:nvSpPr>
          <p:cNvPr id="924744" name="Line 72"/>
          <p:cNvSpPr>
            <a:spLocks noChangeShapeType="1"/>
          </p:cNvSpPr>
          <p:nvPr/>
        </p:nvSpPr>
        <p:spPr bwMode="auto">
          <a:xfrm>
            <a:off x="1547813" y="441325"/>
            <a:ext cx="0" cy="2771775"/>
          </a:xfrm>
          <a:prstGeom prst="line">
            <a:avLst/>
          </a:prstGeom>
          <a:noFill/>
          <a:ln w="22225">
            <a:solidFill>
              <a:schemeClr val="bg2"/>
            </a:solidFill>
            <a:round/>
            <a:headEnd/>
            <a:tailEnd/>
          </a:ln>
          <a:effectLst/>
        </p:spPr>
        <p:txBody>
          <a:bodyPr/>
          <a:lstStyle/>
          <a:p>
            <a:endParaRPr lang="en-GB"/>
          </a:p>
        </p:txBody>
      </p:sp>
      <p:sp>
        <p:nvSpPr>
          <p:cNvPr id="924745" name="Text Box 73"/>
          <p:cNvSpPr txBox="1">
            <a:spLocks noChangeArrowheads="1"/>
          </p:cNvSpPr>
          <p:nvPr/>
        </p:nvSpPr>
        <p:spPr bwMode="auto">
          <a:xfrm>
            <a:off x="5470524" y="188913"/>
            <a:ext cx="3673475" cy="769441"/>
          </a:xfrm>
          <a:prstGeom prst="rect">
            <a:avLst/>
          </a:prstGeom>
          <a:noFill/>
          <a:ln w="9525">
            <a:noFill/>
            <a:miter lim="800000"/>
            <a:headEnd/>
            <a:tailEnd/>
          </a:ln>
          <a:effectLst/>
        </p:spPr>
        <p:txBody>
          <a:bodyPr wrap="square">
            <a:spAutoFit/>
          </a:bodyPr>
          <a:lstStyle/>
          <a:p>
            <a:pPr eaLnBrk="1" hangingPunct="1">
              <a:spcBef>
                <a:spcPct val="50000"/>
              </a:spcBef>
            </a:pPr>
            <a:r>
              <a:rPr lang="en-GB" sz="4400" b="1" i="0" dirty="0">
                <a:solidFill>
                  <a:srgbClr val="FFFF00"/>
                </a:solidFill>
                <a:latin typeface="Tahoma" pitchFamily="34" charset="0"/>
              </a:rPr>
              <a:t>Axon </a:t>
            </a:r>
            <a:r>
              <a:rPr lang="en-GB" sz="4400" b="1" i="0" dirty="0" smtClean="0">
                <a:solidFill>
                  <a:srgbClr val="FFFF00"/>
                </a:solidFill>
                <a:latin typeface="Tahoma" pitchFamily="34" charset="0"/>
              </a:rPr>
              <a:t>Reflex</a:t>
            </a:r>
            <a:endParaRPr lang="en-US" sz="4400" b="1" i="0" dirty="0">
              <a:solidFill>
                <a:srgbClr val="FFFF00"/>
              </a:solidFill>
              <a:latin typeface="Tahoma" pitchFamily="34" charset="0"/>
            </a:endParaRPr>
          </a:p>
        </p:txBody>
      </p:sp>
      <p:sp>
        <p:nvSpPr>
          <p:cNvPr id="924746" name="Line 74"/>
          <p:cNvSpPr>
            <a:spLocks noChangeShapeType="1"/>
          </p:cNvSpPr>
          <p:nvPr/>
        </p:nvSpPr>
        <p:spPr bwMode="auto">
          <a:xfrm flipH="1">
            <a:off x="3167063" y="836613"/>
            <a:ext cx="755650" cy="0"/>
          </a:xfrm>
          <a:prstGeom prst="line">
            <a:avLst/>
          </a:prstGeom>
          <a:noFill/>
          <a:ln w="127000">
            <a:solidFill>
              <a:schemeClr val="bg2"/>
            </a:solidFill>
            <a:round/>
            <a:headEnd/>
            <a:tailEnd type="triangle" w="med" len="med"/>
          </a:ln>
          <a:effectLst/>
        </p:spPr>
        <p:txBody>
          <a:bodyPr/>
          <a:lstStyle/>
          <a:p>
            <a:endParaRPr lang="en-GB"/>
          </a:p>
        </p:txBody>
      </p:sp>
      <p:sp>
        <p:nvSpPr>
          <p:cNvPr id="924747" name="Text Box 75"/>
          <p:cNvSpPr txBox="1">
            <a:spLocks noChangeArrowheads="1"/>
          </p:cNvSpPr>
          <p:nvPr/>
        </p:nvSpPr>
        <p:spPr bwMode="auto">
          <a:xfrm>
            <a:off x="4140200" y="620713"/>
            <a:ext cx="1260475" cy="641350"/>
          </a:xfrm>
          <a:prstGeom prst="rect">
            <a:avLst/>
          </a:prstGeom>
          <a:noFill/>
          <a:ln w="9525">
            <a:noFill/>
            <a:miter lim="800000"/>
            <a:headEnd/>
            <a:tailEnd/>
          </a:ln>
          <a:effectLst/>
        </p:spPr>
        <p:txBody>
          <a:bodyPr>
            <a:spAutoFit/>
          </a:bodyPr>
          <a:lstStyle/>
          <a:p>
            <a:pPr eaLnBrk="1" hangingPunct="1">
              <a:spcBef>
                <a:spcPct val="50000"/>
              </a:spcBef>
            </a:pPr>
            <a:r>
              <a:rPr lang="en-GB" sz="1800" i="0" dirty="0">
                <a:solidFill>
                  <a:schemeClr val="bg2"/>
                </a:solidFill>
                <a:latin typeface="Arial" charset="0"/>
              </a:rPr>
              <a:t>Noxious stimulus</a:t>
            </a:r>
            <a:endParaRPr lang="en-US" sz="1800" i="0" dirty="0">
              <a:solidFill>
                <a:schemeClr val="bg2"/>
              </a:solidFill>
              <a:latin typeface="Arial" charset="0"/>
            </a:endParaRPr>
          </a:p>
        </p:txBody>
      </p:sp>
      <p:sp>
        <p:nvSpPr>
          <p:cNvPr id="924748" name="Text Box 76"/>
          <p:cNvSpPr txBox="1">
            <a:spLocks noChangeArrowheads="1"/>
          </p:cNvSpPr>
          <p:nvPr/>
        </p:nvSpPr>
        <p:spPr bwMode="auto">
          <a:xfrm>
            <a:off x="107950" y="1665288"/>
            <a:ext cx="1584325" cy="779462"/>
          </a:xfrm>
          <a:prstGeom prst="rect">
            <a:avLst/>
          </a:prstGeom>
          <a:noFill/>
          <a:ln w="9525">
            <a:noFill/>
            <a:miter lim="800000"/>
            <a:headEnd/>
            <a:tailEnd/>
          </a:ln>
          <a:effectLst/>
        </p:spPr>
        <p:txBody>
          <a:bodyPr>
            <a:spAutoFit/>
          </a:bodyPr>
          <a:lstStyle/>
          <a:p>
            <a:pPr eaLnBrk="1" hangingPunct="1">
              <a:spcBef>
                <a:spcPct val="50000"/>
              </a:spcBef>
            </a:pPr>
            <a:r>
              <a:rPr lang="en-GB" sz="1800" i="0">
                <a:solidFill>
                  <a:schemeClr val="bg2"/>
                </a:solidFill>
                <a:latin typeface="Arial" charset="0"/>
              </a:rPr>
              <a:t>Nociceptive</a:t>
            </a:r>
          </a:p>
          <a:p>
            <a:pPr eaLnBrk="1" hangingPunct="1">
              <a:spcBef>
                <a:spcPct val="50000"/>
              </a:spcBef>
            </a:pPr>
            <a:r>
              <a:rPr lang="en-GB" sz="1800" i="0">
                <a:solidFill>
                  <a:schemeClr val="bg2"/>
                </a:solidFill>
                <a:latin typeface="Arial" charset="0"/>
              </a:rPr>
              <a:t>afferent</a:t>
            </a:r>
            <a:endParaRPr lang="en-US" sz="1800" i="0">
              <a:solidFill>
                <a:schemeClr val="bg2"/>
              </a:solidFill>
              <a:latin typeface="Arial" charset="0"/>
            </a:endParaRPr>
          </a:p>
        </p:txBody>
      </p:sp>
      <p:sp>
        <p:nvSpPr>
          <p:cNvPr id="924749" name="Line 77"/>
          <p:cNvSpPr>
            <a:spLocks noChangeShapeType="1"/>
          </p:cNvSpPr>
          <p:nvPr/>
        </p:nvSpPr>
        <p:spPr bwMode="auto">
          <a:xfrm flipH="1" flipV="1">
            <a:off x="827088" y="1160463"/>
            <a:ext cx="396875" cy="36512"/>
          </a:xfrm>
          <a:prstGeom prst="line">
            <a:avLst/>
          </a:prstGeom>
          <a:noFill/>
          <a:ln w="9525">
            <a:solidFill>
              <a:schemeClr val="bg2"/>
            </a:solidFill>
            <a:round/>
            <a:headEnd/>
            <a:tailEnd type="triangle" w="med" len="med"/>
          </a:ln>
          <a:effectLst/>
        </p:spPr>
        <p:txBody>
          <a:bodyPr/>
          <a:lstStyle/>
          <a:p>
            <a:endParaRPr lang="en-GB"/>
          </a:p>
        </p:txBody>
      </p:sp>
      <p:sp>
        <p:nvSpPr>
          <p:cNvPr id="924750" name="Line 78"/>
          <p:cNvSpPr>
            <a:spLocks noChangeShapeType="1"/>
          </p:cNvSpPr>
          <p:nvPr/>
        </p:nvSpPr>
        <p:spPr bwMode="auto">
          <a:xfrm flipH="1">
            <a:off x="1692275" y="1016000"/>
            <a:ext cx="215900" cy="180975"/>
          </a:xfrm>
          <a:prstGeom prst="line">
            <a:avLst/>
          </a:prstGeom>
          <a:noFill/>
          <a:ln w="9525">
            <a:solidFill>
              <a:schemeClr val="bg2"/>
            </a:solidFill>
            <a:round/>
            <a:headEnd/>
            <a:tailEnd type="triangle" w="med" len="med"/>
          </a:ln>
          <a:effectLst/>
        </p:spPr>
        <p:txBody>
          <a:bodyPr/>
          <a:lstStyle/>
          <a:p>
            <a:endParaRPr lang="en-GB"/>
          </a:p>
        </p:txBody>
      </p:sp>
      <p:sp>
        <p:nvSpPr>
          <p:cNvPr id="924751" name="Line 79"/>
          <p:cNvSpPr>
            <a:spLocks noChangeShapeType="1"/>
          </p:cNvSpPr>
          <p:nvPr/>
        </p:nvSpPr>
        <p:spPr bwMode="auto">
          <a:xfrm flipV="1">
            <a:off x="1979613" y="549275"/>
            <a:ext cx="107950" cy="215900"/>
          </a:xfrm>
          <a:prstGeom prst="line">
            <a:avLst/>
          </a:prstGeom>
          <a:noFill/>
          <a:ln w="9525">
            <a:solidFill>
              <a:schemeClr val="bg2"/>
            </a:solidFill>
            <a:round/>
            <a:headEnd/>
            <a:tailEnd type="triangle" w="med" len="med"/>
          </a:ln>
          <a:effectLst/>
        </p:spPr>
        <p:txBody>
          <a:bodyPr/>
          <a:lstStyle/>
          <a:p>
            <a:endParaRPr lang="en-GB"/>
          </a:p>
        </p:txBody>
      </p:sp>
      <p:sp>
        <p:nvSpPr>
          <p:cNvPr id="924752" name="Line 80"/>
          <p:cNvSpPr>
            <a:spLocks noChangeShapeType="1"/>
          </p:cNvSpPr>
          <p:nvPr/>
        </p:nvSpPr>
        <p:spPr bwMode="auto">
          <a:xfrm flipH="1" flipV="1">
            <a:off x="2339975" y="584200"/>
            <a:ext cx="36513" cy="180975"/>
          </a:xfrm>
          <a:prstGeom prst="line">
            <a:avLst/>
          </a:prstGeom>
          <a:noFill/>
          <a:ln w="9525">
            <a:solidFill>
              <a:schemeClr val="bg2"/>
            </a:solidFill>
            <a:round/>
            <a:headEnd/>
            <a:tailEnd type="triangle" w="med" len="med"/>
          </a:ln>
          <a:effectLst/>
        </p:spPr>
        <p:txBody>
          <a:bodyPr/>
          <a:lstStyle/>
          <a:p>
            <a:endParaRPr lang="en-GB"/>
          </a:p>
        </p:txBody>
      </p:sp>
      <p:sp>
        <p:nvSpPr>
          <p:cNvPr id="924753" name="Line 81"/>
          <p:cNvSpPr>
            <a:spLocks noChangeShapeType="1"/>
          </p:cNvSpPr>
          <p:nvPr/>
        </p:nvSpPr>
        <p:spPr bwMode="auto">
          <a:xfrm flipV="1">
            <a:off x="2663825" y="692150"/>
            <a:ext cx="179388" cy="180975"/>
          </a:xfrm>
          <a:prstGeom prst="line">
            <a:avLst/>
          </a:prstGeom>
          <a:noFill/>
          <a:ln w="9525">
            <a:solidFill>
              <a:schemeClr val="bg2"/>
            </a:solidFill>
            <a:round/>
            <a:headEnd/>
            <a:tailEnd type="triangle" w="med" len="med"/>
          </a:ln>
          <a:effectLst/>
        </p:spPr>
        <p:txBody>
          <a:bodyPr/>
          <a:lstStyle/>
          <a:p>
            <a:endParaRPr lang="en-GB"/>
          </a:p>
        </p:txBody>
      </p:sp>
      <p:sp>
        <p:nvSpPr>
          <p:cNvPr id="924754" name="Line 82"/>
          <p:cNvSpPr>
            <a:spLocks noChangeShapeType="1"/>
          </p:cNvSpPr>
          <p:nvPr/>
        </p:nvSpPr>
        <p:spPr bwMode="auto">
          <a:xfrm flipH="1">
            <a:off x="2627313" y="1089025"/>
            <a:ext cx="252412" cy="36513"/>
          </a:xfrm>
          <a:prstGeom prst="line">
            <a:avLst/>
          </a:prstGeom>
          <a:noFill/>
          <a:ln w="9525">
            <a:solidFill>
              <a:schemeClr val="bg2"/>
            </a:solidFill>
            <a:round/>
            <a:headEnd/>
            <a:tailEnd type="triangle" w="med" len="med"/>
          </a:ln>
          <a:effectLst/>
        </p:spPr>
        <p:txBody>
          <a:bodyPr/>
          <a:lstStyle/>
          <a:p>
            <a:endParaRPr lang="en-GB"/>
          </a:p>
        </p:txBody>
      </p:sp>
      <p:sp>
        <p:nvSpPr>
          <p:cNvPr id="924755" name="Line 83"/>
          <p:cNvSpPr>
            <a:spLocks noChangeShapeType="1"/>
          </p:cNvSpPr>
          <p:nvPr/>
        </p:nvSpPr>
        <p:spPr bwMode="auto">
          <a:xfrm>
            <a:off x="2195513" y="1303338"/>
            <a:ext cx="144462" cy="73025"/>
          </a:xfrm>
          <a:prstGeom prst="line">
            <a:avLst/>
          </a:prstGeom>
          <a:noFill/>
          <a:ln w="9525">
            <a:solidFill>
              <a:schemeClr val="bg2"/>
            </a:solidFill>
            <a:round/>
            <a:headEnd/>
            <a:tailEnd type="triangle" w="med" len="med"/>
          </a:ln>
          <a:effectLst/>
        </p:spPr>
        <p:txBody>
          <a:bodyPr/>
          <a:lstStyle/>
          <a:p>
            <a:endParaRPr lang="en-GB"/>
          </a:p>
        </p:txBody>
      </p:sp>
      <p:sp>
        <p:nvSpPr>
          <p:cNvPr id="924756" name="Line 84"/>
          <p:cNvSpPr>
            <a:spLocks noChangeShapeType="1"/>
          </p:cNvSpPr>
          <p:nvPr/>
        </p:nvSpPr>
        <p:spPr bwMode="auto">
          <a:xfrm>
            <a:off x="2160588" y="1484313"/>
            <a:ext cx="179387" cy="144462"/>
          </a:xfrm>
          <a:prstGeom prst="line">
            <a:avLst/>
          </a:prstGeom>
          <a:noFill/>
          <a:ln w="9525">
            <a:solidFill>
              <a:schemeClr val="bg2"/>
            </a:solidFill>
            <a:round/>
            <a:headEnd/>
            <a:tailEnd type="triangle" w="med" len="med"/>
          </a:ln>
          <a:effectLst/>
        </p:spPr>
        <p:txBody>
          <a:bodyPr/>
          <a:lstStyle/>
          <a:p>
            <a:endParaRPr lang="en-GB"/>
          </a:p>
        </p:txBody>
      </p:sp>
      <p:sp>
        <p:nvSpPr>
          <p:cNvPr id="924757" name="Line 85"/>
          <p:cNvSpPr>
            <a:spLocks noChangeShapeType="1"/>
          </p:cNvSpPr>
          <p:nvPr/>
        </p:nvSpPr>
        <p:spPr bwMode="auto">
          <a:xfrm>
            <a:off x="1763713" y="1412875"/>
            <a:ext cx="107950" cy="287338"/>
          </a:xfrm>
          <a:prstGeom prst="line">
            <a:avLst/>
          </a:prstGeom>
          <a:noFill/>
          <a:ln w="9525">
            <a:solidFill>
              <a:schemeClr val="bg2"/>
            </a:solidFill>
            <a:round/>
            <a:headEnd/>
            <a:tailEnd type="triangle" w="med" len="med"/>
          </a:ln>
          <a:effectLst/>
        </p:spPr>
        <p:txBody>
          <a:bodyPr/>
          <a:lstStyle/>
          <a:p>
            <a:endParaRPr lang="en-GB"/>
          </a:p>
        </p:txBody>
      </p:sp>
      <p:sp>
        <p:nvSpPr>
          <p:cNvPr id="924758" name="Text Box 86"/>
          <p:cNvSpPr txBox="1">
            <a:spLocks noChangeArrowheads="1"/>
          </p:cNvSpPr>
          <p:nvPr/>
        </p:nvSpPr>
        <p:spPr bwMode="auto">
          <a:xfrm>
            <a:off x="250825" y="6338888"/>
            <a:ext cx="5616575" cy="366712"/>
          </a:xfrm>
          <a:prstGeom prst="rect">
            <a:avLst/>
          </a:prstGeom>
          <a:noFill/>
          <a:ln w="9525">
            <a:noFill/>
            <a:miter lim="800000"/>
            <a:headEnd/>
            <a:tailEnd/>
          </a:ln>
          <a:effectLst/>
        </p:spPr>
        <p:txBody>
          <a:bodyPr>
            <a:spAutoFit/>
          </a:bodyPr>
          <a:lstStyle/>
          <a:p>
            <a:pPr eaLnBrk="1" hangingPunct="1">
              <a:spcBef>
                <a:spcPct val="50000"/>
              </a:spcBef>
            </a:pPr>
            <a:r>
              <a:rPr lang="en-GB" sz="1800" i="0" dirty="0">
                <a:solidFill>
                  <a:schemeClr val="bg2"/>
                </a:solidFill>
                <a:latin typeface="Arial" charset="0"/>
              </a:rPr>
              <a:t>Reproduced from Berne &amp; Levy, 1993</a:t>
            </a:r>
            <a:endParaRPr lang="en-US" sz="1800" i="0" dirty="0">
              <a:solidFill>
                <a:schemeClr val="bg2"/>
              </a:solidFill>
              <a:latin typeface="Arial" charset="0"/>
            </a:endParaRPr>
          </a:p>
        </p:txBody>
      </p:sp>
      <p:sp>
        <p:nvSpPr>
          <p:cNvPr id="78" name="Rectangle 1"/>
          <p:cNvSpPr>
            <a:spLocks noChangeArrowheads="1"/>
          </p:cNvSpPr>
          <p:nvPr/>
        </p:nvSpPr>
        <p:spPr bwMode="auto">
          <a:xfrm>
            <a:off x="214282" y="3357562"/>
            <a:ext cx="35719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rgbClr val="FFFF00"/>
              </a:buClr>
              <a:buSzTx/>
              <a:buFont typeface="Wingdings" pitchFamily="2" charset="2"/>
              <a:buChar char="§"/>
              <a:tabLst/>
            </a:pPr>
            <a:r>
              <a:rPr kumimoji="0" lang="en-US" altLang="ko-KR" sz="3200" b="1" i="0" u="none" strike="noStrike" cap="none" normalizeH="0" baseline="0" dirty="0" smtClean="0">
                <a:ln>
                  <a:noFill/>
                </a:ln>
                <a:solidFill>
                  <a:srgbClr val="FFC000"/>
                </a:solidFill>
                <a:effectLst/>
                <a:latin typeface="Arial" pitchFamily="34" charset="0"/>
                <a:ea typeface="Batang" pitchFamily="18" charset="-127"/>
                <a:cs typeface="Arial" pitchFamily="34" charset="0"/>
              </a:rPr>
              <a:t> Many </a:t>
            </a:r>
            <a:r>
              <a:rPr kumimoji="0" lang="en-US" altLang="ko-KR" sz="3200" b="1" i="0" u="none" strike="noStrike" cap="none" normalizeH="0" baseline="0" dirty="0" err="1" smtClean="0">
                <a:ln>
                  <a:noFill/>
                </a:ln>
                <a:solidFill>
                  <a:srgbClr val="FFC000"/>
                </a:solidFill>
                <a:effectLst/>
                <a:latin typeface="Arial" pitchFamily="34" charset="0"/>
                <a:ea typeface="Batang" pitchFamily="18" charset="-127"/>
                <a:cs typeface="Arial" pitchFamily="34" charset="0"/>
              </a:rPr>
              <a:t>nociceptors</a:t>
            </a:r>
            <a:r>
              <a:rPr kumimoji="0" lang="en-US" altLang="ko-KR" sz="3200" b="1" i="0" u="none" strike="noStrike" cap="none" normalizeH="0" baseline="0" dirty="0" smtClean="0">
                <a:ln>
                  <a:noFill/>
                </a:ln>
                <a:solidFill>
                  <a:srgbClr val="FFC000"/>
                </a:solidFill>
                <a:effectLst/>
                <a:latin typeface="Arial" pitchFamily="34" charset="0"/>
                <a:ea typeface="Batang" pitchFamily="18" charset="-127"/>
                <a:cs typeface="Arial" pitchFamily="34" charset="0"/>
              </a:rPr>
              <a:t>  have </a:t>
            </a:r>
            <a:r>
              <a:rPr kumimoji="0" lang="en-US" altLang="ko-KR" sz="3200" b="1" i="0" u="none" strike="noStrike" cap="none" normalizeH="0" baseline="0" dirty="0" smtClean="0">
                <a:ln>
                  <a:noFill/>
                </a:ln>
                <a:solidFill>
                  <a:srgbClr val="FF0000"/>
                </a:solidFill>
                <a:effectLst/>
                <a:latin typeface="Arial" pitchFamily="34" charset="0"/>
                <a:ea typeface="Batang" pitchFamily="18" charset="-127"/>
                <a:cs typeface="Arial" pitchFamily="34" charset="0"/>
              </a:rPr>
              <a:t>A</a:t>
            </a:r>
            <a:r>
              <a:rPr kumimoji="0" lang="en-US" altLang="ko-KR" sz="3200" b="1" i="0" u="none" strike="noStrike" cap="none" normalizeH="0" baseline="0" dirty="0" smtClean="0">
                <a:ln>
                  <a:noFill/>
                </a:ln>
                <a:solidFill>
                  <a:srgbClr val="FFC000"/>
                </a:solidFill>
                <a:effectLst/>
                <a:latin typeface="Arial" pitchFamily="34" charset="0"/>
                <a:ea typeface="Batang" pitchFamily="18" charset="-127"/>
                <a:cs typeface="Arial" pitchFamily="34" charset="0"/>
              </a:rPr>
              <a:t>fferent as well as </a:t>
            </a:r>
            <a:r>
              <a:rPr kumimoji="0" lang="en-US" altLang="ko-KR" sz="3200" b="1" i="0" u="none" strike="noStrike" cap="none" normalizeH="0" baseline="0" dirty="0" smtClean="0">
                <a:ln>
                  <a:noFill/>
                </a:ln>
                <a:solidFill>
                  <a:srgbClr val="FF0000"/>
                </a:solidFill>
                <a:effectLst/>
                <a:latin typeface="Arial" pitchFamily="34" charset="0"/>
                <a:ea typeface="Batang" pitchFamily="18" charset="-127"/>
                <a:cs typeface="Arial" pitchFamily="34" charset="0"/>
              </a:rPr>
              <a:t>E</a:t>
            </a:r>
            <a:r>
              <a:rPr kumimoji="0" lang="en-US" altLang="ko-KR" sz="3200" b="1" i="0" u="none" strike="noStrike" cap="none" normalizeH="0" baseline="0" dirty="0" smtClean="0">
                <a:ln>
                  <a:noFill/>
                </a:ln>
                <a:solidFill>
                  <a:srgbClr val="FFC000"/>
                </a:solidFill>
                <a:effectLst/>
                <a:latin typeface="Arial" pitchFamily="34" charset="0"/>
                <a:ea typeface="Batang" pitchFamily="18" charset="-127"/>
                <a:cs typeface="Arial" pitchFamily="34" charset="0"/>
              </a:rPr>
              <a:t>fferent actions</a:t>
            </a:r>
            <a:endParaRPr kumimoji="0" lang="en-US" altLang="ko-KR" sz="4000" b="1" i="0" u="none" strike="noStrike" cap="none" normalizeH="0" baseline="0" dirty="0" smtClean="0">
              <a:ln>
                <a:noFill/>
              </a:ln>
              <a:solidFill>
                <a:srgbClr val="FFC000"/>
              </a:solidFill>
              <a:effectLst/>
              <a:latin typeface="Arial" pitchFamily="34" charset="0"/>
              <a:cs typeface="Arial" pitchFamily="34" charset="0"/>
            </a:endParaRPr>
          </a:p>
        </p:txBody>
      </p:sp>
      <p:sp>
        <p:nvSpPr>
          <p:cNvPr id="80" name="Freeform 39"/>
          <p:cNvSpPr>
            <a:spLocks/>
          </p:cNvSpPr>
          <p:nvPr/>
        </p:nvSpPr>
        <p:spPr bwMode="auto">
          <a:xfrm>
            <a:off x="2857488" y="928670"/>
            <a:ext cx="401922" cy="464463"/>
          </a:xfrm>
          <a:custGeom>
            <a:avLst/>
            <a:gdLst/>
            <a:ahLst/>
            <a:cxnLst>
              <a:cxn ang="0">
                <a:pos x="309" y="18567"/>
              </a:cxn>
              <a:cxn ang="0">
                <a:pos x="641" y="17325"/>
              </a:cxn>
              <a:cxn ang="0">
                <a:pos x="995" y="18135"/>
              </a:cxn>
              <a:cxn ang="0">
                <a:pos x="1349" y="18228"/>
              </a:cxn>
              <a:cxn ang="0">
                <a:pos x="1681" y="17992"/>
              </a:cxn>
              <a:cxn ang="0">
                <a:pos x="2035" y="17226"/>
              </a:cxn>
              <a:cxn ang="0">
                <a:pos x="2390" y="10498"/>
              </a:cxn>
              <a:cxn ang="0">
                <a:pos x="2722" y="0"/>
              </a:cxn>
              <a:cxn ang="0">
                <a:pos x="3073" y="5771"/>
              </a:cxn>
              <a:cxn ang="0">
                <a:pos x="3428" y="12073"/>
              </a:cxn>
              <a:cxn ang="0">
                <a:pos x="3782" y="17133"/>
              </a:cxn>
              <a:cxn ang="0">
                <a:pos x="4114" y="19043"/>
              </a:cxn>
              <a:cxn ang="0">
                <a:pos x="4468" y="19661"/>
              </a:cxn>
              <a:cxn ang="0">
                <a:pos x="4823" y="19710"/>
              </a:cxn>
              <a:cxn ang="0">
                <a:pos x="5154" y="19803"/>
              </a:cxn>
              <a:cxn ang="0">
                <a:pos x="5509" y="19759"/>
              </a:cxn>
              <a:cxn ang="0">
                <a:pos x="5863" y="19469"/>
              </a:cxn>
              <a:cxn ang="0">
                <a:pos x="6195" y="19519"/>
              </a:cxn>
              <a:cxn ang="0">
                <a:pos x="6547" y="19426"/>
              </a:cxn>
              <a:cxn ang="0">
                <a:pos x="6901" y="19234"/>
              </a:cxn>
              <a:cxn ang="0">
                <a:pos x="7256" y="19086"/>
              </a:cxn>
              <a:cxn ang="0">
                <a:pos x="7587" y="19136"/>
              </a:cxn>
              <a:cxn ang="0">
                <a:pos x="7942" y="19136"/>
              </a:cxn>
              <a:cxn ang="0">
                <a:pos x="8296" y="18900"/>
              </a:cxn>
              <a:cxn ang="0">
                <a:pos x="8628" y="18753"/>
              </a:cxn>
              <a:cxn ang="0">
                <a:pos x="8982" y="18900"/>
              </a:cxn>
              <a:cxn ang="0">
                <a:pos x="9334" y="18660"/>
              </a:cxn>
              <a:cxn ang="0">
                <a:pos x="9668" y="18611"/>
              </a:cxn>
              <a:cxn ang="0">
                <a:pos x="10020" y="18468"/>
              </a:cxn>
              <a:cxn ang="0">
                <a:pos x="10375" y="18468"/>
              </a:cxn>
              <a:cxn ang="0">
                <a:pos x="10706" y="18802"/>
              </a:cxn>
              <a:cxn ang="0">
                <a:pos x="11061" y="18375"/>
              </a:cxn>
              <a:cxn ang="0">
                <a:pos x="11415" y="18567"/>
              </a:cxn>
              <a:cxn ang="0">
                <a:pos x="11770" y="18419"/>
              </a:cxn>
              <a:cxn ang="0">
                <a:pos x="12101" y="18518"/>
              </a:cxn>
              <a:cxn ang="0">
                <a:pos x="12456" y="18375"/>
              </a:cxn>
              <a:cxn ang="0">
                <a:pos x="12808" y="18660"/>
              </a:cxn>
              <a:cxn ang="0">
                <a:pos x="13142" y="18468"/>
              </a:cxn>
              <a:cxn ang="0">
                <a:pos x="13494" y="18375"/>
              </a:cxn>
              <a:cxn ang="0">
                <a:pos x="13848" y="18611"/>
              </a:cxn>
              <a:cxn ang="0">
                <a:pos x="14180" y="18375"/>
              </a:cxn>
              <a:cxn ang="0">
                <a:pos x="14534" y="18228"/>
              </a:cxn>
              <a:cxn ang="0">
                <a:pos x="14889" y="18375"/>
              </a:cxn>
              <a:cxn ang="0">
                <a:pos x="15243" y="18042"/>
              </a:cxn>
              <a:cxn ang="0">
                <a:pos x="15575" y="18326"/>
              </a:cxn>
              <a:cxn ang="0">
                <a:pos x="15929" y="18184"/>
              </a:cxn>
              <a:cxn ang="0">
                <a:pos x="16281" y="18228"/>
              </a:cxn>
              <a:cxn ang="0">
                <a:pos x="16613" y="18277"/>
              </a:cxn>
              <a:cxn ang="0">
                <a:pos x="16967" y="18228"/>
              </a:cxn>
              <a:cxn ang="0">
                <a:pos x="17322" y="18375"/>
              </a:cxn>
              <a:cxn ang="0">
                <a:pos x="17653" y="18419"/>
              </a:cxn>
              <a:cxn ang="0">
                <a:pos x="18008" y="18228"/>
              </a:cxn>
              <a:cxn ang="0">
                <a:pos x="18362" y="18135"/>
              </a:cxn>
              <a:cxn ang="0">
                <a:pos x="18716" y="18184"/>
              </a:cxn>
              <a:cxn ang="0">
                <a:pos x="19048" y="18228"/>
              </a:cxn>
              <a:cxn ang="0">
                <a:pos x="19403" y="18184"/>
              </a:cxn>
              <a:cxn ang="0">
                <a:pos x="19754" y="18184"/>
              </a:cxn>
            </a:cxnLst>
            <a:rect l="0" t="0" r="r" b="b"/>
            <a:pathLst>
              <a:path w="20000" h="20000">
                <a:moveTo>
                  <a:pt x="0" y="17943"/>
                </a:moveTo>
                <a:lnTo>
                  <a:pt x="43" y="17894"/>
                </a:lnTo>
                <a:lnTo>
                  <a:pt x="109" y="18135"/>
                </a:lnTo>
                <a:lnTo>
                  <a:pt x="154" y="16176"/>
                </a:lnTo>
                <a:lnTo>
                  <a:pt x="197" y="19043"/>
                </a:lnTo>
                <a:lnTo>
                  <a:pt x="243" y="18802"/>
                </a:lnTo>
                <a:lnTo>
                  <a:pt x="309" y="18567"/>
                </a:lnTo>
                <a:lnTo>
                  <a:pt x="354" y="18277"/>
                </a:lnTo>
                <a:lnTo>
                  <a:pt x="397" y="18135"/>
                </a:lnTo>
                <a:lnTo>
                  <a:pt x="443" y="17752"/>
                </a:lnTo>
                <a:lnTo>
                  <a:pt x="509" y="17467"/>
                </a:lnTo>
                <a:lnTo>
                  <a:pt x="552" y="17467"/>
                </a:lnTo>
                <a:lnTo>
                  <a:pt x="597" y="17467"/>
                </a:lnTo>
                <a:lnTo>
                  <a:pt x="641" y="17325"/>
                </a:lnTo>
                <a:lnTo>
                  <a:pt x="706" y="17467"/>
                </a:lnTo>
                <a:lnTo>
                  <a:pt x="752" y="17560"/>
                </a:lnTo>
                <a:lnTo>
                  <a:pt x="795" y="17609"/>
                </a:lnTo>
                <a:lnTo>
                  <a:pt x="841" y="17894"/>
                </a:lnTo>
                <a:lnTo>
                  <a:pt x="906" y="17943"/>
                </a:lnTo>
                <a:lnTo>
                  <a:pt x="952" y="17992"/>
                </a:lnTo>
                <a:lnTo>
                  <a:pt x="995" y="18135"/>
                </a:lnTo>
                <a:lnTo>
                  <a:pt x="1038" y="18228"/>
                </a:lnTo>
                <a:lnTo>
                  <a:pt x="1084" y="18468"/>
                </a:lnTo>
                <a:lnTo>
                  <a:pt x="1149" y="18375"/>
                </a:lnTo>
                <a:lnTo>
                  <a:pt x="1195" y="18419"/>
                </a:lnTo>
                <a:lnTo>
                  <a:pt x="1238" y="18326"/>
                </a:lnTo>
                <a:lnTo>
                  <a:pt x="1284" y="18326"/>
                </a:lnTo>
                <a:lnTo>
                  <a:pt x="1349" y="18228"/>
                </a:lnTo>
                <a:lnTo>
                  <a:pt x="1392" y="18228"/>
                </a:lnTo>
                <a:lnTo>
                  <a:pt x="1438" y="18228"/>
                </a:lnTo>
                <a:lnTo>
                  <a:pt x="1481" y="18228"/>
                </a:lnTo>
                <a:lnTo>
                  <a:pt x="1547" y="18184"/>
                </a:lnTo>
                <a:lnTo>
                  <a:pt x="1592" y="18085"/>
                </a:lnTo>
                <a:lnTo>
                  <a:pt x="1635" y="18277"/>
                </a:lnTo>
                <a:lnTo>
                  <a:pt x="1681" y="17992"/>
                </a:lnTo>
                <a:lnTo>
                  <a:pt x="1747" y="17992"/>
                </a:lnTo>
                <a:lnTo>
                  <a:pt x="1792" y="18085"/>
                </a:lnTo>
                <a:lnTo>
                  <a:pt x="1835" y="17992"/>
                </a:lnTo>
                <a:lnTo>
                  <a:pt x="1881" y="17894"/>
                </a:lnTo>
                <a:lnTo>
                  <a:pt x="1947" y="17752"/>
                </a:lnTo>
                <a:lnTo>
                  <a:pt x="1990" y="17467"/>
                </a:lnTo>
                <a:lnTo>
                  <a:pt x="2035" y="17226"/>
                </a:lnTo>
                <a:lnTo>
                  <a:pt x="2078" y="16608"/>
                </a:lnTo>
                <a:lnTo>
                  <a:pt x="2144" y="16083"/>
                </a:lnTo>
                <a:lnTo>
                  <a:pt x="2190" y="15317"/>
                </a:lnTo>
                <a:lnTo>
                  <a:pt x="2233" y="14458"/>
                </a:lnTo>
                <a:lnTo>
                  <a:pt x="2278" y="13364"/>
                </a:lnTo>
                <a:lnTo>
                  <a:pt x="2344" y="12073"/>
                </a:lnTo>
                <a:lnTo>
                  <a:pt x="2390" y="10498"/>
                </a:lnTo>
                <a:lnTo>
                  <a:pt x="2433" y="8353"/>
                </a:lnTo>
                <a:lnTo>
                  <a:pt x="2478" y="5678"/>
                </a:lnTo>
                <a:lnTo>
                  <a:pt x="2544" y="3528"/>
                </a:lnTo>
                <a:lnTo>
                  <a:pt x="2587" y="1718"/>
                </a:lnTo>
                <a:lnTo>
                  <a:pt x="2633" y="667"/>
                </a:lnTo>
                <a:lnTo>
                  <a:pt x="2676" y="44"/>
                </a:lnTo>
                <a:lnTo>
                  <a:pt x="2722" y="0"/>
                </a:lnTo>
                <a:lnTo>
                  <a:pt x="2787" y="235"/>
                </a:lnTo>
                <a:lnTo>
                  <a:pt x="2830" y="717"/>
                </a:lnTo>
                <a:lnTo>
                  <a:pt x="2876" y="1575"/>
                </a:lnTo>
                <a:lnTo>
                  <a:pt x="2919" y="2292"/>
                </a:lnTo>
                <a:lnTo>
                  <a:pt x="2985" y="3293"/>
                </a:lnTo>
                <a:lnTo>
                  <a:pt x="3030" y="4677"/>
                </a:lnTo>
                <a:lnTo>
                  <a:pt x="3073" y="5771"/>
                </a:lnTo>
                <a:lnTo>
                  <a:pt x="3119" y="6871"/>
                </a:lnTo>
                <a:lnTo>
                  <a:pt x="3185" y="7730"/>
                </a:lnTo>
                <a:lnTo>
                  <a:pt x="3230" y="8687"/>
                </a:lnTo>
                <a:lnTo>
                  <a:pt x="3273" y="9546"/>
                </a:lnTo>
                <a:lnTo>
                  <a:pt x="3319" y="10449"/>
                </a:lnTo>
                <a:lnTo>
                  <a:pt x="3385" y="11357"/>
                </a:lnTo>
                <a:lnTo>
                  <a:pt x="3428" y="12073"/>
                </a:lnTo>
                <a:lnTo>
                  <a:pt x="3473" y="12981"/>
                </a:lnTo>
                <a:lnTo>
                  <a:pt x="3516" y="13933"/>
                </a:lnTo>
                <a:lnTo>
                  <a:pt x="3582" y="14748"/>
                </a:lnTo>
                <a:lnTo>
                  <a:pt x="3628" y="15416"/>
                </a:lnTo>
                <a:lnTo>
                  <a:pt x="3671" y="16083"/>
                </a:lnTo>
                <a:lnTo>
                  <a:pt x="3716" y="16466"/>
                </a:lnTo>
                <a:lnTo>
                  <a:pt x="3782" y="17133"/>
                </a:lnTo>
                <a:lnTo>
                  <a:pt x="3828" y="17467"/>
                </a:lnTo>
                <a:lnTo>
                  <a:pt x="3871" y="17943"/>
                </a:lnTo>
                <a:lnTo>
                  <a:pt x="3916" y="18326"/>
                </a:lnTo>
                <a:lnTo>
                  <a:pt x="3982" y="18419"/>
                </a:lnTo>
                <a:lnTo>
                  <a:pt x="4025" y="18611"/>
                </a:lnTo>
                <a:lnTo>
                  <a:pt x="4071" y="18900"/>
                </a:lnTo>
                <a:lnTo>
                  <a:pt x="4114" y="19043"/>
                </a:lnTo>
                <a:lnTo>
                  <a:pt x="4180" y="19234"/>
                </a:lnTo>
                <a:lnTo>
                  <a:pt x="4225" y="19278"/>
                </a:lnTo>
                <a:lnTo>
                  <a:pt x="4268" y="19469"/>
                </a:lnTo>
                <a:lnTo>
                  <a:pt x="4314" y="19469"/>
                </a:lnTo>
                <a:lnTo>
                  <a:pt x="4357" y="19612"/>
                </a:lnTo>
                <a:lnTo>
                  <a:pt x="4425" y="19612"/>
                </a:lnTo>
                <a:lnTo>
                  <a:pt x="4468" y="19661"/>
                </a:lnTo>
                <a:lnTo>
                  <a:pt x="4511" y="19710"/>
                </a:lnTo>
                <a:lnTo>
                  <a:pt x="4557" y="19803"/>
                </a:lnTo>
                <a:lnTo>
                  <a:pt x="4623" y="19803"/>
                </a:lnTo>
                <a:lnTo>
                  <a:pt x="4668" y="19759"/>
                </a:lnTo>
                <a:lnTo>
                  <a:pt x="4711" y="19803"/>
                </a:lnTo>
                <a:lnTo>
                  <a:pt x="4757" y="19469"/>
                </a:lnTo>
                <a:lnTo>
                  <a:pt x="4823" y="19710"/>
                </a:lnTo>
                <a:lnTo>
                  <a:pt x="4866" y="19803"/>
                </a:lnTo>
                <a:lnTo>
                  <a:pt x="4911" y="19902"/>
                </a:lnTo>
                <a:lnTo>
                  <a:pt x="4954" y="19710"/>
                </a:lnTo>
                <a:lnTo>
                  <a:pt x="5020" y="19995"/>
                </a:lnTo>
                <a:lnTo>
                  <a:pt x="5066" y="19759"/>
                </a:lnTo>
                <a:lnTo>
                  <a:pt x="5109" y="19951"/>
                </a:lnTo>
                <a:lnTo>
                  <a:pt x="5154" y="19803"/>
                </a:lnTo>
                <a:lnTo>
                  <a:pt x="5220" y="19902"/>
                </a:lnTo>
                <a:lnTo>
                  <a:pt x="5266" y="19803"/>
                </a:lnTo>
                <a:lnTo>
                  <a:pt x="5309" y="19852"/>
                </a:lnTo>
                <a:lnTo>
                  <a:pt x="5354" y="19803"/>
                </a:lnTo>
                <a:lnTo>
                  <a:pt x="5420" y="19803"/>
                </a:lnTo>
                <a:lnTo>
                  <a:pt x="5463" y="19759"/>
                </a:lnTo>
                <a:lnTo>
                  <a:pt x="5509" y="19759"/>
                </a:lnTo>
                <a:lnTo>
                  <a:pt x="5552" y="19661"/>
                </a:lnTo>
                <a:lnTo>
                  <a:pt x="5618" y="19612"/>
                </a:lnTo>
                <a:lnTo>
                  <a:pt x="5663" y="19469"/>
                </a:lnTo>
                <a:lnTo>
                  <a:pt x="5706" y="19759"/>
                </a:lnTo>
                <a:lnTo>
                  <a:pt x="5752" y="19568"/>
                </a:lnTo>
                <a:lnTo>
                  <a:pt x="5818" y="19710"/>
                </a:lnTo>
                <a:lnTo>
                  <a:pt x="5863" y="19469"/>
                </a:lnTo>
                <a:lnTo>
                  <a:pt x="5906" y="19568"/>
                </a:lnTo>
                <a:lnTo>
                  <a:pt x="5949" y="19568"/>
                </a:lnTo>
                <a:lnTo>
                  <a:pt x="5995" y="19568"/>
                </a:lnTo>
                <a:lnTo>
                  <a:pt x="6061" y="19568"/>
                </a:lnTo>
                <a:lnTo>
                  <a:pt x="6106" y="19568"/>
                </a:lnTo>
                <a:lnTo>
                  <a:pt x="6149" y="19568"/>
                </a:lnTo>
                <a:lnTo>
                  <a:pt x="6195" y="19519"/>
                </a:lnTo>
                <a:lnTo>
                  <a:pt x="6261" y="19519"/>
                </a:lnTo>
                <a:lnTo>
                  <a:pt x="6304" y="19519"/>
                </a:lnTo>
                <a:lnTo>
                  <a:pt x="6349" y="19426"/>
                </a:lnTo>
                <a:lnTo>
                  <a:pt x="6392" y="19426"/>
                </a:lnTo>
                <a:lnTo>
                  <a:pt x="6458" y="19568"/>
                </a:lnTo>
                <a:lnTo>
                  <a:pt x="6504" y="19426"/>
                </a:lnTo>
                <a:lnTo>
                  <a:pt x="6547" y="19426"/>
                </a:lnTo>
                <a:lnTo>
                  <a:pt x="6592" y="19376"/>
                </a:lnTo>
                <a:lnTo>
                  <a:pt x="6658" y="19327"/>
                </a:lnTo>
                <a:lnTo>
                  <a:pt x="6704" y="19426"/>
                </a:lnTo>
                <a:lnTo>
                  <a:pt x="6747" y="19278"/>
                </a:lnTo>
                <a:lnTo>
                  <a:pt x="6792" y="19426"/>
                </a:lnTo>
                <a:lnTo>
                  <a:pt x="6858" y="19185"/>
                </a:lnTo>
                <a:lnTo>
                  <a:pt x="6901" y="19234"/>
                </a:lnTo>
                <a:lnTo>
                  <a:pt x="6947" y="19327"/>
                </a:lnTo>
                <a:lnTo>
                  <a:pt x="6990" y="19136"/>
                </a:lnTo>
                <a:lnTo>
                  <a:pt x="7056" y="19234"/>
                </a:lnTo>
                <a:lnTo>
                  <a:pt x="7101" y="19185"/>
                </a:lnTo>
                <a:lnTo>
                  <a:pt x="7144" y="19327"/>
                </a:lnTo>
                <a:lnTo>
                  <a:pt x="7190" y="19327"/>
                </a:lnTo>
                <a:lnTo>
                  <a:pt x="7256" y="19086"/>
                </a:lnTo>
                <a:lnTo>
                  <a:pt x="7301" y="19185"/>
                </a:lnTo>
                <a:lnTo>
                  <a:pt x="7344" y="19376"/>
                </a:lnTo>
                <a:lnTo>
                  <a:pt x="7387" y="19185"/>
                </a:lnTo>
                <a:lnTo>
                  <a:pt x="7456" y="19234"/>
                </a:lnTo>
                <a:lnTo>
                  <a:pt x="7499" y="19234"/>
                </a:lnTo>
                <a:lnTo>
                  <a:pt x="7544" y="19234"/>
                </a:lnTo>
                <a:lnTo>
                  <a:pt x="7587" y="19136"/>
                </a:lnTo>
                <a:lnTo>
                  <a:pt x="7633" y="19086"/>
                </a:lnTo>
                <a:lnTo>
                  <a:pt x="7699" y="18802"/>
                </a:lnTo>
                <a:lnTo>
                  <a:pt x="7742" y="19043"/>
                </a:lnTo>
                <a:lnTo>
                  <a:pt x="7787" y="19234"/>
                </a:lnTo>
                <a:lnTo>
                  <a:pt x="7830" y="19043"/>
                </a:lnTo>
                <a:lnTo>
                  <a:pt x="7896" y="19086"/>
                </a:lnTo>
                <a:lnTo>
                  <a:pt x="7942" y="19136"/>
                </a:lnTo>
                <a:lnTo>
                  <a:pt x="7985" y="18944"/>
                </a:lnTo>
                <a:lnTo>
                  <a:pt x="8030" y="19136"/>
                </a:lnTo>
                <a:lnTo>
                  <a:pt x="8096" y="19043"/>
                </a:lnTo>
                <a:lnTo>
                  <a:pt x="8142" y="18993"/>
                </a:lnTo>
                <a:lnTo>
                  <a:pt x="8185" y="19136"/>
                </a:lnTo>
                <a:lnTo>
                  <a:pt x="8230" y="19086"/>
                </a:lnTo>
                <a:lnTo>
                  <a:pt x="8296" y="18900"/>
                </a:lnTo>
                <a:lnTo>
                  <a:pt x="8339" y="18900"/>
                </a:lnTo>
                <a:lnTo>
                  <a:pt x="8385" y="18802"/>
                </a:lnTo>
                <a:lnTo>
                  <a:pt x="8428" y="19234"/>
                </a:lnTo>
                <a:lnTo>
                  <a:pt x="8494" y="19043"/>
                </a:lnTo>
                <a:lnTo>
                  <a:pt x="8539" y="18802"/>
                </a:lnTo>
                <a:lnTo>
                  <a:pt x="8582" y="18753"/>
                </a:lnTo>
                <a:lnTo>
                  <a:pt x="8628" y="18753"/>
                </a:lnTo>
                <a:lnTo>
                  <a:pt x="8694" y="18944"/>
                </a:lnTo>
                <a:lnTo>
                  <a:pt x="8739" y="18944"/>
                </a:lnTo>
                <a:lnTo>
                  <a:pt x="8782" y="18993"/>
                </a:lnTo>
                <a:lnTo>
                  <a:pt x="8825" y="18900"/>
                </a:lnTo>
                <a:lnTo>
                  <a:pt x="8894" y="18900"/>
                </a:lnTo>
                <a:lnTo>
                  <a:pt x="8937" y="18851"/>
                </a:lnTo>
                <a:lnTo>
                  <a:pt x="8982" y="18900"/>
                </a:lnTo>
                <a:lnTo>
                  <a:pt x="9025" y="18851"/>
                </a:lnTo>
                <a:lnTo>
                  <a:pt x="9071" y="18851"/>
                </a:lnTo>
                <a:lnTo>
                  <a:pt x="9137" y="18802"/>
                </a:lnTo>
                <a:lnTo>
                  <a:pt x="9180" y="18567"/>
                </a:lnTo>
                <a:lnTo>
                  <a:pt x="9225" y="18802"/>
                </a:lnTo>
                <a:lnTo>
                  <a:pt x="9268" y="18660"/>
                </a:lnTo>
                <a:lnTo>
                  <a:pt x="9334" y="18660"/>
                </a:lnTo>
                <a:lnTo>
                  <a:pt x="9380" y="18709"/>
                </a:lnTo>
                <a:lnTo>
                  <a:pt x="9423" y="18709"/>
                </a:lnTo>
                <a:lnTo>
                  <a:pt x="9468" y="18753"/>
                </a:lnTo>
                <a:lnTo>
                  <a:pt x="9534" y="18753"/>
                </a:lnTo>
                <a:lnTo>
                  <a:pt x="9580" y="18802"/>
                </a:lnTo>
                <a:lnTo>
                  <a:pt x="9623" y="18753"/>
                </a:lnTo>
                <a:lnTo>
                  <a:pt x="9668" y="18611"/>
                </a:lnTo>
                <a:lnTo>
                  <a:pt x="9734" y="18660"/>
                </a:lnTo>
                <a:lnTo>
                  <a:pt x="9777" y="18709"/>
                </a:lnTo>
                <a:lnTo>
                  <a:pt x="9823" y="18900"/>
                </a:lnTo>
                <a:lnTo>
                  <a:pt x="9866" y="18851"/>
                </a:lnTo>
                <a:lnTo>
                  <a:pt x="9932" y="18802"/>
                </a:lnTo>
                <a:lnTo>
                  <a:pt x="9977" y="18753"/>
                </a:lnTo>
                <a:lnTo>
                  <a:pt x="10020" y="18468"/>
                </a:lnTo>
                <a:lnTo>
                  <a:pt x="10066" y="18567"/>
                </a:lnTo>
                <a:lnTo>
                  <a:pt x="10132" y="18567"/>
                </a:lnTo>
                <a:lnTo>
                  <a:pt x="10177" y="18611"/>
                </a:lnTo>
                <a:lnTo>
                  <a:pt x="10220" y="18611"/>
                </a:lnTo>
                <a:lnTo>
                  <a:pt x="10263" y="18660"/>
                </a:lnTo>
                <a:lnTo>
                  <a:pt x="10332" y="18518"/>
                </a:lnTo>
                <a:lnTo>
                  <a:pt x="10375" y="18468"/>
                </a:lnTo>
                <a:lnTo>
                  <a:pt x="10420" y="18753"/>
                </a:lnTo>
                <a:lnTo>
                  <a:pt x="10463" y="18709"/>
                </a:lnTo>
                <a:lnTo>
                  <a:pt x="10529" y="18611"/>
                </a:lnTo>
                <a:lnTo>
                  <a:pt x="10575" y="18419"/>
                </a:lnTo>
                <a:lnTo>
                  <a:pt x="10618" y="18567"/>
                </a:lnTo>
                <a:lnTo>
                  <a:pt x="10663" y="18709"/>
                </a:lnTo>
                <a:lnTo>
                  <a:pt x="10706" y="18802"/>
                </a:lnTo>
                <a:lnTo>
                  <a:pt x="10772" y="18518"/>
                </a:lnTo>
                <a:lnTo>
                  <a:pt x="10818" y="18567"/>
                </a:lnTo>
                <a:lnTo>
                  <a:pt x="10861" y="18611"/>
                </a:lnTo>
                <a:lnTo>
                  <a:pt x="10906" y="18611"/>
                </a:lnTo>
                <a:lnTo>
                  <a:pt x="10972" y="18567"/>
                </a:lnTo>
                <a:lnTo>
                  <a:pt x="11018" y="18660"/>
                </a:lnTo>
                <a:lnTo>
                  <a:pt x="11061" y="18375"/>
                </a:lnTo>
                <a:lnTo>
                  <a:pt x="11106" y="18518"/>
                </a:lnTo>
                <a:lnTo>
                  <a:pt x="11172" y="18709"/>
                </a:lnTo>
                <a:lnTo>
                  <a:pt x="11215" y="18660"/>
                </a:lnTo>
                <a:lnTo>
                  <a:pt x="11261" y="18468"/>
                </a:lnTo>
                <a:lnTo>
                  <a:pt x="11304" y="18660"/>
                </a:lnTo>
                <a:lnTo>
                  <a:pt x="11370" y="18753"/>
                </a:lnTo>
                <a:lnTo>
                  <a:pt x="11415" y="18567"/>
                </a:lnTo>
                <a:lnTo>
                  <a:pt x="11458" y="18375"/>
                </a:lnTo>
                <a:lnTo>
                  <a:pt x="11504" y="18375"/>
                </a:lnTo>
                <a:lnTo>
                  <a:pt x="11570" y="18468"/>
                </a:lnTo>
                <a:lnTo>
                  <a:pt x="11615" y="18567"/>
                </a:lnTo>
                <a:lnTo>
                  <a:pt x="11658" y="18567"/>
                </a:lnTo>
                <a:lnTo>
                  <a:pt x="11704" y="18375"/>
                </a:lnTo>
                <a:lnTo>
                  <a:pt x="11770" y="18419"/>
                </a:lnTo>
                <a:lnTo>
                  <a:pt x="11813" y="18567"/>
                </a:lnTo>
                <a:lnTo>
                  <a:pt x="11858" y="18228"/>
                </a:lnTo>
                <a:lnTo>
                  <a:pt x="11901" y="18375"/>
                </a:lnTo>
                <a:lnTo>
                  <a:pt x="11967" y="18419"/>
                </a:lnTo>
                <a:lnTo>
                  <a:pt x="12013" y="18419"/>
                </a:lnTo>
                <a:lnTo>
                  <a:pt x="12056" y="18518"/>
                </a:lnTo>
                <a:lnTo>
                  <a:pt x="12101" y="18518"/>
                </a:lnTo>
                <a:lnTo>
                  <a:pt x="12167" y="18326"/>
                </a:lnTo>
                <a:lnTo>
                  <a:pt x="12210" y="18518"/>
                </a:lnTo>
                <a:lnTo>
                  <a:pt x="12256" y="18518"/>
                </a:lnTo>
                <a:lnTo>
                  <a:pt x="12299" y="18375"/>
                </a:lnTo>
                <a:lnTo>
                  <a:pt x="12344" y="18468"/>
                </a:lnTo>
                <a:lnTo>
                  <a:pt x="12410" y="18326"/>
                </a:lnTo>
                <a:lnTo>
                  <a:pt x="12456" y="18375"/>
                </a:lnTo>
                <a:lnTo>
                  <a:pt x="12499" y="18518"/>
                </a:lnTo>
                <a:lnTo>
                  <a:pt x="12544" y="18611"/>
                </a:lnTo>
                <a:lnTo>
                  <a:pt x="12610" y="18660"/>
                </a:lnTo>
                <a:lnTo>
                  <a:pt x="12653" y="18419"/>
                </a:lnTo>
                <a:lnTo>
                  <a:pt x="12699" y="18468"/>
                </a:lnTo>
                <a:lnTo>
                  <a:pt x="12742" y="18419"/>
                </a:lnTo>
                <a:lnTo>
                  <a:pt x="12808" y="18660"/>
                </a:lnTo>
                <a:lnTo>
                  <a:pt x="12853" y="18468"/>
                </a:lnTo>
                <a:lnTo>
                  <a:pt x="12896" y="18375"/>
                </a:lnTo>
                <a:lnTo>
                  <a:pt x="12942" y="18468"/>
                </a:lnTo>
                <a:lnTo>
                  <a:pt x="13008" y="18468"/>
                </a:lnTo>
                <a:lnTo>
                  <a:pt x="13053" y="18419"/>
                </a:lnTo>
                <a:lnTo>
                  <a:pt x="13096" y="18518"/>
                </a:lnTo>
                <a:lnTo>
                  <a:pt x="13142" y="18468"/>
                </a:lnTo>
                <a:lnTo>
                  <a:pt x="13208" y="18419"/>
                </a:lnTo>
                <a:lnTo>
                  <a:pt x="13251" y="18468"/>
                </a:lnTo>
                <a:lnTo>
                  <a:pt x="13296" y="18375"/>
                </a:lnTo>
                <a:lnTo>
                  <a:pt x="13339" y="18277"/>
                </a:lnTo>
                <a:lnTo>
                  <a:pt x="13405" y="18468"/>
                </a:lnTo>
                <a:lnTo>
                  <a:pt x="13451" y="18277"/>
                </a:lnTo>
                <a:lnTo>
                  <a:pt x="13494" y="18375"/>
                </a:lnTo>
                <a:lnTo>
                  <a:pt x="13539" y="18419"/>
                </a:lnTo>
                <a:lnTo>
                  <a:pt x="13605" y="18518"/>
                </a:lnTo>
                <a:lnTo>
                  <a:pt x="13648" y="18419"/>
                </a:lnTo>
                <a:lnTo>
                  <a:pt x="13694" y="18375"/>
                </a:lnTo>
                <a:lnTo>
                  <a:pt x="13737" y="18518"/>
                </a:lnTo>
                <a:lnTo>
                  <a:pt x="13805" y="18518"/>
                </a:lnTo>
                <a:lnTo>
                  <a:pt x="13848" y="18611"/>
                </a:lnTo>
                <a:lnTo>
                  <a:pt x="13894" y="18468"/>
                </a:lnTo>
                <a:lnTo>
                  <a:pt x="13937" y="18611"/>
                </a:lnTo>
                <a:lnTo>
                  <a:pt x="13982" y="18326"/>
                </a:lnTo>
                <a:lnTo>
                  <a:pt x="14048" y="18419"/>
                </a:lnTo>
                <a:lnTo>
                  <a:pt x="14091" y="18326"/>
                </a:lnTo>
                <a:lnTo>
                  <a:pt x="14137" y="18135"/>
                </a:lnTo>
                <a:lnTo>
                  <a:pt x="14180" y="18375"/>
                </a:lnTo>
                <a:lnTo>
                  <a:pt x="14246" y="18277"/>
                </a:lnTo>
                <a:lnTo>
                  <a:pt x="14291" y="18518"/>
                </a:lnTo>
                <a:lnTo>
                  <a:pt x="14334" y="18518"/>
                </a:lnTo>
                <a:lnTo>
                  <a:pt x="14380" y="18419"/>
                </a:lnTo>
                <a:lnTo>
                  <a:pt x="14446" y="18468"/>
                </a:lnTo>
                <a:lnTo>
                  <a:pt x="14491" y="18518"/>
                </a:lnTo>
                <a:lnTo>
                  <a:pt x="14534" y="18228"/>
                </a:lnTo>
                <a:lnTo>
                  <a:pt x="14580" y="18419"/>
                </a:lnTo>
                <a:lnTo>
                  <a:pt x="14646" y="18468"/>
                </a:lnTo>
                <a:lnTo>
                  <a:pt x="14689" y="18419"/>
                </a:lnTo>
                <a:lnTo>
                  <a:pt x="14734" y="18375"/>
                </a:lnTo>
                <a:lnTo>
                  <a:pt x="14777" y="18277"/>
                </a:lnTo>
                <a:lnTo>
                  <a:pt x="14843" y="18375"/>
                </a:lnTo>
                <a:lnTo>
                  <a:pt x="14889" y="18375"/>
                </a:lnTo>
                <a:lnTo>
                  <a:pt x="14932" y="18419"/>
                </a:lnTo>
                <a:lnTo>
                  <a:pt x="14977" y="18375"/>
                </a:lnTo>
                <a:lnTo>
                  <a:pt x="15043" y="18419"/>
                </a:lnTo>
                <a:lnTo>
                  <a:pt x="15089" y="18375"/>
                </a:lnTo>
                <a:lnTo>
                  <a:pt x="15132" y="18228"/>
                </a:lnTo>
                <a:lnTo>
                  <a:pt x="15175" y="18326"/>
                </a:lnTo>
                <a:lnTo>
                  <a:pt x="15243" y="18042"/>
                </a:lnTo>
                <a:lnTo>
                  <a:pt x="15286" y="18375"/>
                </a:lnTo>
                <a:lnTo>
                  <a:pt x="15332" y="18326"/>
                </a:lnTo>
                <a:lnTo>
                  <a:pt x="15375" y="18375"/>
                </a:lnTo>
                <a:lnTo>
                  <a:pt x="15441" y="18326"/>
                </a:lnTo>
                <a:lnTo>
                  <a:pt x="15486" y="18419"/>
                </a:lnTo>
                <a:lnTo>
                  <a:pt x="15529" y="18326"/>
                </a:lnTo>
                <a:lnTo>
                  <a:pt x="15575" y="18326"/>
                </a:lnTo>
                <a:lnTo>
                  <a:pt x="15618" y="18419"/>
                </a:lnTo>
                <a:lnTo>
                  <a:pt x="15684" y="18228"/>
                </a:lnTo>
                <a:lnTo>
                  <a:pt x="15729" y="18326"/>
                </a:lnTo>
                <a:lnTo>
                  <a:pt x="15772" y="18375"/>
                </a:lnTo>
                <a:lnTo>
                  <a:pt x="15818" y="18228"/>
                </a:lnTo>
                <a:lnTo>
                  <a:pt x="15884" y="18277"/>
                </a:lnTo>
                <a:lnTo>
                  <a:pt x="15929" y="18184"/>
                </a:lnTo>
                <a:lnTo>
                  <a:pt x="15972" y="18375"/>
                </a:lnTo>
                <a:lnTo>
                  <a:pt x="16018" y="18419"/>
                </a:lnTo>
                <a:lnTo>
                  <a:pt x="16084" y="18419"/>
                </a:lnTo>
                <a:lnTo>
                  <a:pt x="16127" y="18277"/>
                </a:lnTo>
                <a:lnTo>
                  <a:pt x="16172" y="18277"/>
                </a:lnTo>
                <a:lnTo>
                  <a:pt x="16215" y="18184"/>
                </a:lnTo>
                <a:lnTo>
                  <a:pt x="16281" y="18228"/>
                </a:lnTo>
                <a:lnTo>
                  <a:pt x="16327" y="18326"/>
                </a:lnTo>
                <a:lnTo>
                  <a:pt x="16370" y="18228"/>
                </a:lnTo>
                <a:lnTo>
                  <a:pt x="16415" y="18419"/>
                </a:lnTo>
                <a:lnTo>
                  <a:pt x="16481" y="18375"/>
                </a:lnTo>
                <a:lnTo>
                  <a:pt x="16527" y="18326"/>
                </a:lnTo>
                <a:lnTo>
                  <a:pt x="16570" y="18567"/>
                </a:lnTo>
                <a:lnTo>
                  <a:pt x="16613" y="18277"/>
                </a:lnTo>
                <a:lnTo>
                  <a:pt x="16681" y="18228"/>
                </a:lnTo>
                <a:lnTo>
                  <a:pt x="16724" y="18375"/>
                </a:lnTo>
                <a:lnTo>
                  <a:pt x="16770" y="18326"/>
                </a:lnTo>
                <a:lnTo>
                  <a:pt x="16813" y="18567"/>
                </a:lnTo>
                <a:lnTo>
                  <a:pt x="16878" y="18419"/>
                </a:lnTo>
                <a:lnTo>
                  <a:pt x="16924" y="18419"/>
                </a:lnTo>
                <a:lnTo>
                  <a:pt x="16967" y="18228"/>
                </a:lnTo>
                <a:lnTo>
                  <a:pt x="17013" y="18375"/>
                </a:lnTo>
                <a:lnTo>
                  <a:pt x="17078" y="18326"/>
                </a:lnTo>
                <a:lnTo>
                  <a:pt x="17122" y="18375"/>
                </a:lnTo>
                <a:lnTo>
                  <a:pt x="17167" y="18326"/>
                </a:lnTo>
                <a:lnTo>
                  <a:pt x="17210" y="18184"/>
                </a:lnTo>
                <a:lnTo>
                  <a:pt x="17256" y="18419"/>
                </a:lnTo>
                <a:lnTo>
                  <a:pt x="17322" y="18375"/>
                </a:lnTo>
                <a:lnTo>
                  <a:pt x="17367" y="18375"/>
                </a:lnTo>
                <a:lnTo>
                  <a:pt x="17410" y="18518"/>
                </a:lnTo>
                <a:lnTo>
                  <a:pt x="17456" y="18375"/>
                </a:lnTo>
                <a:lnTo>
                  <a:pt x="17522" y="18419"/>
                </a:lnTo>
                <a:lnTo>
                  <a:pt x="17565" y="18277"/>
                </a:lnTo>
                <a:lnTo>
                  <a:pt x="17610" y="18419"/>
                </a:lnTo>
                <a:lnTo>
                  <a:pt x="17653" y="18419"/>
                </a:lnTo>
                <a:lnTo>
                  <a:pt x="17719" y="18228"/>
                </a:lnTo>
                <a:lnTo>
                  <a:pt x="17765" y="18085"/>
                </a:lnTo>
                <a:lnTo>
                  <a:pt x="17808" y="18228"/>
                </a:lnTo>
                <a:lnTo>
                  <a:pt x="17853" y="18375"/>
                </a:lnTo>
                <a:lnTo>
                  <a:pt x="17919" y="17992"/>
                </a:lnTo>
                <a:lnTo>
                  <a:pt x="17965" y="18184"/>
                </a:lnTo>
                <a:lnTo>
                  <a:pt x="18008" y="18228"/>
                </a:lnTo>
                <a:lnTo>
                  <a:pt x="18051" y="18228"/>
                </a:lnTo>
                <a:lnTo>
                  <a:pt x="18119" y="18277"/>
                </a:lnTo>
                <a:lnTo>
                  <a:pt x="18162" y="18277"/>
                </a:lnTo>
                <a:lnTo>
                  <a:pt x="18208" y="18326"/>
                </a:lnTo>
                <a:lnTo>
                  <a:pt x="18251" y="18277"/>
                </a:lnTo>
                <a:lnTo>
                  <a:pt x="18316" y="18135"/>
                </a:lnTo>
                <a:lnTo>
                  <a:pt x="18362" y="18135"/>
                </a:lnTo>
                <a:lnTo>
                  <a:pt x="18405" y="18184"/>
                </a:lnTo>
                <a:lnTo>
                  <a:pt x="18451" y="18228"/>
                </a:lnTo>
                <a:lnTo>
                  <a:pt x="18516" y="18184"/>
                </a:lnTo>
                <a:lnTo>
                  <a:pt x="18559" y="18184"/>
                </a:lnTo>
                <a:lnTo>
                  <a:pt x="18605" y="18326"/>
                </a:lnTo>
                <a:lnTo>
                  <a:pt x="18648" y="18277"/>
                </a:lnTo>
                <a:lnTo>
                  <a:pt x="18716" y="18184"/>
                </a:lnTo>
                <a:lnTo>
                  <a:pt x="18759" y="18184"/>
                </a:lnTo>
                <a:lnTo>
                  <a:pt x="18805" y="18277"/>
                </a:lnTo>
                <a:lnTo>
                  <a:pt x="18848" y="18184"/>
                </a:lnTo>
                <a:lnTo>
                  <a:pt x="18894" y="18184"/>
                </a:lnTo>
                <a:lnTo>
                  <a:pt x="18959" y="18277"/>
                </a:lnTo>
                <a:lnTo>
                  <a:pt x="19003" y="18375"/>
                </a:lnTo>
                <a:lnTo>
                  <a:pt x="19048" y="18228"/>
                </a:lnTo>
                <a:lnTo>
                  <a:pt x="19091" y="18326"/>
                </a:lnTo>
                <a:lnTo>
                  <a:pt x="19157" y="18135"/>
                </a:lnTo>
                <a:lnTo>
                  <a:pt x="19203" y="18135"/>
                </a:lnTo>
                <a:lnTo>
                  <a:pt x="19246" y="18228"/>
                </a:lnTo>
                <a:lnTo>
                  <a:pt x="19291" y="18085"/>
                </a:lnTo>
                <a:lnTo>
                  <a:pt x="19357" y="18184"/>
                </a:lnTo>
                <a:lnTo>
                  <a:pt x="19403" y="18184"/>
                </a:lnTo>
                <a:lnTo>
                  <a:pt x="19446" y="18228"/>
                </a:lnTo>
                <a:lnTo>
                  <a:pt x="19489" y="18042"/>
                </a:lnTo>
                <a:lnTo>
                  <a:pt x="19557" y="18277"/>
                </a:lnTo>
                <a:lnTo>
                  <a:pt x="19600" y="18375"/>
                </a:lnTo>
                <a:lnTo>
                  <a:pt x="19646" y="18326"/>
                </a:lnTo>
                <a:lnTo>
                  <a:pt x="19689" y="18326"/>
                </a:lnTo>
                <a:lnTo>
                  <a:pt x="19754" y="18184"/>
                </a:lnTo>
                <a:lnTo>
                  <a:pt x="19800" y="18135"/>
                </a:lnTo>
                <a:lnTo>
                  <a:pt x="19843" y="18135"/>
                </a:lnTo>
                <a:lnTo>
                  <a:pt x="19889" y="18184"/>
                </a:lnTo>
                <a:lnTo>
                  <a:pt x="19954" y="18135"/>
                </a:lnTo>
                <a:lnTo>
                  <a:pt x="19997" y="18135"/>
                </a:lnTo>
              </a:path>
            </a:pathLst>
          </a:custGeom>
          <a:noFill/>
          <a:ln w="12700" cap="flat" cmpd="sng">
            <a:solidFill>
              <a:srgbClr val="FFFF00"/>
            </a:solidFill>
            <a:prstDash val="solid"/>
            <a:round/>
            <a:headEnd type="none" w="med" len="med"/>
            <a:tailEnd type="none" w="med" len="med"/>
          </a:ln>
          <a:effectLst/>
        </p:spPr>
        <p:txBody>
          <a:bodyPr/>
          <a:lstStyle/>
          <a:p>
            <a:endParaRPr lang="en-GB"/>
          </a:p>
        </p:txBody>
      </p:sp>
      <p:sp>
        <p:nvSpPr>
          <p:cNvPr id="82" name="Freeform 39"/>
          <p:cNvSpPr>
            <a:spLocks/>
          </p:cNvSpPr>
          <p:nvPr/>
        </p:nvSpPr>
        <p:spPr bwMode="auto">
          <a:xfrm>
            <a:off x="785786" y="571480"/>
            <a:ext cx="401922" cy="464463"/>
          </a:xfrm>
          <a:custGeom>
            <a:avLst/>
            <a:gdLst/>
            <a:ahLst/>
            <a:cxnLst>
              <a:cxn ang="0">
                <a:pos x="309" y="18567"/>
              </a:cxn>
              <a:cxn ang="0">
                <a:pos x="641" y="17325"/>
              </a:cxn>
              <a:cxn ang="0">
                <a:pos x="995" y="18135"/>
              </a:cxn>
              <a:cxn ang="0">
                <a:pos x="1349" y="18228"/>
              </a:cxn>
              <a:cxn ang="0">
                <a:pos x="1681" y="17992"/>
              </a:cxn>
              <a:cxn ang="0">
                <a:pos x="2035" y="17226"/>
              </a:cxn>
              <a:cxn ang="0">
                <a:pos x="2390" y="10498"/>
              </a:cxn>
              <a:cxn ang="0">
                <a:pos x="2722" y="0"/>
              </a:cxn>
              <a:cxn ang="0">
                <a:pos x="3073" y="5771"/>
              </a:cxn>
              <a:cxn ang="0">
                <a:pos x="3428" y="12073"/>
              </a:cxn>
              <a:cxn ang="0">
                <a:pos x="3782" y="17133"/>
              </a:cxn>
              <a:cxn ang="0">
                <a:pos x="4114" y="19043"/>
              </a:cxn>
              <a:cxn ang="0">
                <a:pos x="4468" y="19661"/>
              </a:cxn>
              <a:cxn ang="0">
                <a:pos x="4823" y="19710"/>
              </a:cxn>
              <a:cxn ang="0">
                <a:pos x="5154" y="19803"/>
              </a:cxn>
              <a:cxn ang="0">
                <a:pos x="5509" y="19759"/>
              </a:cxn>
              <a:cxn ang="0">
                <a:pos x="5863" y="19469"/>
              </a:cxn>
              <a:cxn ang="0">
                <a:pos x="6195" y="19519"/>
              </a:cxn>
              <a:cxn ang="0">
                <a:pos x="6547" y="19426"/>
              </a:cxn>
              <a:cxn ang="0">
                <a:pos x="6901" y="19234"/>
              </a:cxn>
              <a:cxn ang="0">
                <a:pos x="7256" y="19086"/>
              </a:cxn>
              <a:cxn ang="0">
                <a:pos x="7587" y="19136"/>
              </a:cxn>
              <a:cxn ang="0">
                <a:pos x="7942" y="19136"/>
              </a:cxn>
              <a:cxn ang="0">
                <a:pos x="8296" y="18900"/>
              </a:cxn>
              <a:cxn ang="0">
                <a:pos x="8628" y="18753"/>
              </a:cxn>
              <a:cxn ang="0">
                <a:pos x="8982" y="18900"/>
              </a:cxn>
              <a:cxn ang="0">
                <a:pos x="9334" y="18660"/>
              </a:cxn>
              <a:cxn ang="0">
                <a:pos x="9668" y="18611"/>
              </a:cxn>
              <a:cxn ang="0">
                <a:pos x="10020" y="18468"/>
              </a:cxn>
              <a:cxn ang="0">
                <a:pos x="10375" y="18468"/>
              </a:cxn>
              <a:cxn ang="0">
                <a:pos x="10706" y="18802"/>
              </a:cxn>
              <a:cxn ang="0">
                <a:pos x="11061" y="18375"/>
              </a:cxn>
              <a:cxn ang="0">
                <a:pos x="11415" y="18567"/>
              </a:cxn>
              <a:cxn ang="0">
                <a:pos x="11770" y="18419"/>
              </a:cxn>
              <a:cxn ang="0">
                <a:pos x="12101" y="18518"/>
              </a:cxn>
              <a:cxn ang="0">
                <a:pos x="12456" y="18375"/>
              </a:cxn>
              <a:cxn ang="0">
                <a:pos x="12808" y="18660"/>
              </a:cxn>
              <a:cxn ang="0">
                <a:pos x="13142" y="18468"/>
              </a:cxn>
              <a:cxn ang="0">
                <a:pos x="13494" y="18375"/>
              </a:cxn>
              <a:cxn ang="0">
                <a:pos x="13848" y="18611"/>
              </a:cxn>
              <a:cxn ang="0">
                <a:pos x="14180" y="18375"/>
              </a:cxn>
              <a:cxn ang="0">
                <a:pos x="14534" y="18228"/>
              </a:cxn>
              <a:cxn ang="0">
                <a:pos x="14889" y="18375"/>
              </a:cxn>
              <a:cxn ang="0">
                <a:pos x="15243" y="18042"/>
              </a:cxn>
              <a:cxn ang="0">
                <a:pos x="15575" y="18326"/>
              </a:cxn>
              <a:cxn ang="0">
                <a:pos x="15929" y="18184"/>
              </a:cxn>
              <a:cxn ang="0">
                <a:pos x="16281" y="18228"/>
              </a:cxn>
              <a:cxn ang="0">
                <a:pos x="16613" y="18277"/>
              </a:cxn>
              <a:cxn ang="0">
                <a:pos x="16967" y="18228"/>
              </a:cxn>
              <a:cxn ang="0">
                <a:pos x="17322" y="18375"/>
              </a:cxn>
              <a:cxn ang="0">
                <a:pos x="17653" y="18419"/>
              </a:cxn>
              <a:cxn ang="0">
                <a:pos x="18008" y="18228"/>
              </a:cxn>
              <a:cxn ang="0">
                <a:pos x="18362" y="18135"/>
              </a:cxn>
              <a:cxn ang="0">
                <a:pos x="18716" y="18184"/>
              </a:cxn>
              <a:cxn ang="0">
                <a:pos x="19048" y="18228"/>
              </a:cxn>
              <a:cxn ang="0">
                <a:pos x="19403" y="18184"/>
              </a:cxn>
              <a:cxn ang="0">
                <a:pos x="19754" y="18184"/>
              </a:cxn>
            </a:cxnLst>
            <a:rect l="0" t="0" r="r" b="b"/>
            <a:pathLst>
              <a:path w="20000" h="20000">
                <a:moveTo>
                  <a:pt x="0" y="17943"/>
                </a:moveTo>
                <a:lnTo>
                  <a:pt x="43" y="17894"/>
                </a:lnTo>
                <a:lnTo>
                  <a:pt x="109" y="18135"/>
                </a:lnTo>
                <a:lnTo>
                  <a:pt x="154" y="16176"/>
                </a:lnTo>
                <a:lnTo>
                  <a:pt x="197" y="19043"/>
                </a:lnTo>
                <a:lnTo>
                  <a:pt x="243" y="18802"/>
                </a:lnTo>
                <a:lnTo>
                  <a:pt x="309" y="18567"/>
                </a:lnTo>
                <a:lnTo>
                  <a:pt x="354" y="18277"/>
                </a:lnTo>
                <a:lnTo>
                  <a:pt x="397" y="18135"/>
                </a:lnTo>
                <a:lnTo>
                  <a:pt x="443" y="17752"/>
                </a:lnTo>
                <a:lnTo>
                  <a:pt x="509" y="17467"/>
                </a:lnTo>
                <a:lnTo>
                  <a:pt x="552" y="17467"/>
                </a:lnTo>
                <a:lnTo>
                  <a:pt x="597" y="17467"/>
                </a:lnTo>
                <a:lnTo>
                  <a:pt x="641" y="17325"/>
                </a:lnTo>
                <a:lnTo>
                  <a:pt x="706" y="17467"/>
                </a:lnTo>
                <a:lnTo>
                  <a:pt x="752" y="17560"/>
                </a:lnTo>
                <a:lnTo>
                  <a:pt x="795" y="17609"/>
                </a:lnTo>
                <a:lnTo>
                  <a:pt x="841" y="17894"/>
                </a:lnTo>
                <a:lnTo>
                  <a:pt x="906" y="17943"/>
                </a:lnTo>
                <a:lnTo>
                  <a:pt x="952" y="17992"/>
                </a:lnTo>
                <a:lnTo>
                  <a:pt x="995" y="18135"/>
                </a:lnTo>
                <a:lnTo>
                  <a:pt x="1038" y="18228"/>
                </a:lnTo>
                <a:lnTo>
                  <a:pt x="1084" y="18468"/>
                </a:lnTo>
                <a:lnTo>
                  <a:pt x="1149" y="18375"/>
                </a:lnTo>
                <a:lnTo>
                  <a:pt x="1195" y="18419"/>
                </a:lnTo>
                <a:lnTo>
                  <a:pt x="1238" y="18326"/>
                </a:lnTo>
                <a:lnTo>
                  <a:pt x="1284" y="18326"/>
                </a:lnTo>
                <a:lnTo>
                  <a:pt x="1349" y="18228"/>
                </a:lnTo>
                <a:lnTo>
                  <a:pt x="1392" y="18228"/>
                </a:lnTo>
                <a:lnTo>
                  <a:pt x="1438" y="18228"/>
                </a:lnTo>
                <a:lnTo>
                  <a:pt x="1481" y="18228"/>
                </a:lnTo>
                <a:lnTo>
                  <a:pt x="1547" y="18184"/>
                </a:lnTo>
                <a:lnTo>
                  <a:pt x="1592" y="18085"/>
                </a:lnTo>
                <a:lnTo>
                  <a:pt x="1635" y="18277"/>
                </a:lnTo>
                <a:lnTo>
                  <a:pt x="1681" y="17992"/>
                </a:lnTo>
                <a:lnTo>
                  <a:pt x="1747" y="17992"/>
                </a:lnTo>
                <a:lnTo>
                  <a:pt x="1792" y="18085"/>
                </a:lnTo>
                <a:lnTo>
                  <a:pt x="1835" y="17992"/>
                </a:lnTo>
                <a:lnTo>
                  <a:pt x="1881" y="17894"/>
                </a:lnTo>
                <a:lnTo>
                  <a:pt x="1947" y="17752"/>
                </a:lnTo>
                <a:lnTo>
                  <a:pt x="1990" y="17467"/>
                </a:lnTo>
                <a:lnTo>
                  <a:pt x="2035" y="17226"/>
                </a:lnTo>
                <a:lnTo>
                  <a:pt x="2078" y="16608"/>
                </a:lnTo>
                <a:lnTo>
                  <a:pt x="2144" y="16083"/>
                </a:lnTo>
                <a:lnTo>
                  <a:pt x="2190" y="15317"/>
                </a:lnTo>
                <a:lnTo>
                  <a:pt x="2233" y="14458"/>
                </a:lnTo>
                <a:lnTo>
                  <a:pt x="2278" y="13364"/>
                </a:lnTo>
                <a:lnTo>
                  <a:pt x="2344" y="12073"/>
                </a:lnTo>
                <a:lnTo>
                  <a:pt x="2390" y="10498"/>
                </a:lnTo>
                <a:lnTo>
                  <a:pt x="2433" y="8353"/>
                </a:lnTo>
                <a:lnTo>
                  <a:pt x="2478" y="5678"/>
                </a:lnTo>
                <a:lnTo>
                  <a:pt x="2544" y="3528"/>
                </a:lnTo>
                <a:lnTo>
                  <a:pt x="2587" y="1718"/>
                </a:lnTo>
                <a:lnTo>
                  <a:pt x="2633" y="667"/>
                </a:lnTo>
                <a:lnTo>
                  <a:pt x="2676" y="44"/>
                </a:lnTo>
                <a:lnTo>
                  <a:pt x="2722" y="0"/>
                </a:lnTo>
                <a:lnTo>
                  <a:pt x="2787" y="235"/>
                </a:lnTo>
                <a:lnTo>
                  <a:pt x="2830" y="717"/>
                </a:lnTo>
                <a:lnTo>
                  <a:pt x="2876" y="1575"/>
                </a:lnTo>
                <a:lnTo>
                  <a:pt x="2919" y="2292"/>
                </a:lnTo>
                <a:lnTo>
                  <a:pt x="2985" y="3293"/>
                </a:lnTo>
                <a:lnTo>
                  <a:pt x="3030" y="4677"/>
                </a:lnTo>
                <a:lnTo>
                  <a:pt x="3073" y="5771"/>
                </a:lnTo>
                <a:lnTo>
                  <a:pt x="3119" y="6871"/>
                </a:lnTo>
                <a:lnTo>
                  <a:pt x="3185" y="7730"/>
                </a:lnTo>
                <a:lnTo>
                  <a:pt x="3230" y="8687"/>
                </a:lnTo>
                <a:lnTo>
                  <a:pt x="3273" y="9546"/>
                </a:lnTo>
                <a:lnTo>
                  <a:pt x="3319" y="10449"/>
                </a:lnTo>
                <a:lnTo>
                  <a:pt x="3385" y="11357"/>
                </a:lnTo>
                <a:lnTo>
                  <a:pt x="3428" y="12073"/>
                </a:lnTo>
                <a:lnTo>
                  <a:pt x="3473" y="12981"/>
                </a:lnTo>
                <a:lnTo>
                  <a:pt x="3516" y="13933"/>
                </a:lnTo>
                <a:lnTo>
                  <a:pt x="3582" y="14748"/>
                </a:lnTo>
                <a:lnTo>
                  <a:pt x="3628" y="15416"/>
                </a:lnTo>
                <a:lnTo>
                  <a:pt x="3671" y="16083"/>
                </a:lnTo>
                <a:lnTo>
                  <a:pt x="3716" y="16466"/>
                </a:lnTo>
                <a:lnTo>
                  <a:pt x="3782" y="17133"/>
                </a:lnTo>
                <a:lnTo>
                  <a:pt x="3828" y="17467"/>
                </a:lnTo>
                <a:lnTo>
                  <a:pt x="3871" y="17943"/>
                </a:lnTo>
                <a:lnTo>
                  <a:pt x="3916" y="18326"/>
                </a:lnTo>
                <a:lnTo>
                  <a:pt x="3982" y="18419"/>
                </a:lnTo>
                <a:lnTo>
                  <a:pt x="4025" y="18611"/>
                </a:lnTo>
                <a:lnTo>
                  <a:pt x="4071" y="18900"/>
                </a:lnTo>
                <a:lnTo>
                  <a:pt x="4114" y="19043"/>
                </a:lnTo>
                <a:lnTo>
                  <a:pt x="4180" y="19234"/>
                </a:lnTo>
                <a:lnTo>
                  <a:pt x="4225" y="19278"/>
                </a:lnTo>
                <a:lnTo>
                  <a:pt x="4268" y="19469"/>
                </a:lnTo>
                <a:lnTo>
                  <a:pt x="4314" y="19469"/>
                </a:lnTo>
                <a:lnTo>
                  <a:pt x="4357" y="19612"/>
                </a:lnTo>
                <a:lnTo>
                  <a:pt x="4425" y="19612"/>
                </a:lnTo>
                <a:lnTo>
                  <a:pt x="4468" y="19661"/>
                </a:lnTo>
                <a:lnTo>
                  <a:pt x="4511" y="19710"/>
                </a:lnTo>
                <a:lnTo>
                  <a:pt x="4557" y="19803"/>
                </a:lnTo>
                <a:lnTo>
                  <a:pt x="4623" y="19803"/>
                </a:lnTo>
                <a:lnTo>
                  <a:pt x="4668" y="19759"/>
                </a:lnTo>
                <a:lnTo>
                  <a:pt x="4711" y="19803"/>
                </a:lnTo>
                <a:lnTo>
                  <a:pt x="4757" y="19469"/>
                </a:lnTo>
                <a:lnTo>
                  <a:pt x="4823" y="19710"/>
                </a:lnTo>
                <a:lnTo>
                  <a:pt x="4866" y="19803"/>
                </a:lnTo>
                <a:lnTo>
                  <a:pt x="4911" y="19902"/>
                </a:lnTo>
                <a:lnTo>
                  <a:pt x="4954" y="19710"/>
                </a:lnTo>
                <a:lnTo>
                  <a:pt x="5020" y="19995"/>
                </a:lnTo>
                <a:lnTo>
                  <a:pt x="5066" y="19759"/>
                </a:lnTo>
                <a:lnTo>
                  <a:pt x="5109" y="19951"/>
                </a:lnTo>
                <a:lnTo>
                  <a:pt x="5154" y="19803"/>
                </a:lnTo>
                <a:lnTo>
                  <a:pt x="5220" y="19902"/>
                </a:lnTo>
                <a:lnTo>
                  <a:pt x="5266" y="19803"/>
                </a:lnTo>
                <a:lnTo>
                  <a:pt x="5309" y="19852"/>
                </a:lnTo>
                <a:lnTo>
                  <a:pt x="5354" y="19803"/>
                </a:lnTo>
                <a:lnTo>
                  <a:pt x="5420" y="19803"/>
                </a:lnTo>
                <a:lnTo>
                  <a:pt x="5463" y="19759"/>
                </a:lnTo>
                <a:lnTo>
                  <a:pt x="5509" y="19759"/>
                </a:lnTo>
                <a:lnTo>
                  <a:pt x="5552" y="19661"/>
                </a:lnTo>
                <a:lnTo>
                  <a:pt x="5618" y="19612"/>
                </a:lnTo>
                <a:lnTo>
                  <a:pt x="5663" y="19469"/>
                </a:lnTo>
                <a:lnTo>
                  <a:pt x="5706" y="19759"/>
                </a:lnTo>
                <a:lnTo>
                  <a:pt x="5752" y="19568"/>
                </a:lnTo>
                <a:lnTo>
                  <a:pt x="5818" y="19710"/>
                </a:lnTo>
                <a:lnTo>
                  <a:pt x="5863" y="19469"/>
                </a:lnTo>
                <a:lnTo>
                  <a:pt x="5906" y="19568"/>
                </a:lnTo>
                <a:lnTo>
                  <a:pt x="5949" y="19568"/>
                </a:lnTo>
                <a:lnTo>
                  <a:pt x="5995" y="19568"/>
                </a:lnTo>
                <a:lnTo>
                  <a:pt x="6061" y="19568"/>
                </a:lnTo>
                <a:lnTo>
                  <a:pt x="6106" y="19568"/>
                </a:lnTo>
                <a:lnTo>
                  <a:pt x="6149" y="19568"/>
                </a:lnTo>
                <a:lnTo>
                  <a:pt x="6195" y="19519"/>
                </a:lnTo>
                <a:lnTo>
                  <a:pt x="6261" y="19519"/>
                </a:lnTo>
                <a:lnTo>
                  <a:pt x="6304" y="19519"/>
                </a:lnTo>
                <a:lnTo>
                  <a:pt x="6349" y="19426"/>
                </a:lnTo>
                <a:lnTo>
                  <a:pt x="6392" y="19426"/>
                </a:lnTo>
                <a:lnTo>
                  <a:pt x="6458" y="19568"/>
                </a:lnTo>
                <a:lnTo>
                  <a:pt x="6504" y="19426"/>
                </a:lnTo>
                <a:lnTo>
                  <a:pt x="6547" y="19426"/>
                </a:lnTo>
                <a:lnTo>
                  <a:pt x="6592" y="19376"/>
                </a:lnTo>
                <a:lnTo>
                  <a:pt x="6658" y="19327"/>
                </a:lnTo>
                <a:lnTo>
                  <a:pt x="6704" y="19426"/>
                </a:lnTo>
                <a:lnTo>
                  <a:pt x="6747" y="19278"/>
                </a:lnTo>
                <a:lnTo>
                  <a:pt x="6792" y="19426"/>
                </a:lnTo>
                <a:lnTo>
                  <a:pt x="6858" y="19185"/>
                </a:lnTo>
                <a:lnTo>
                  <a:pt x="6901" y="19234"/>
                </a:lnTo>
                <a:lnTo>
                  <a:pt x="6947" y="19327"/>
                </a:lnTo>
                <a:lnTo>
                  <a:pt x="6990" y="19136"/>
                </a:lnTo>
                <a:lnTo>
                  <a:pt x="7056" y="19234"/>
                </a:lnTo>
                <a:lnTo>
                  <a:pt x="7101" y="19185"/>
                </a:lnTo>
                <a:lnTo>
                  <a:pt x="7144" y="19327"/>
                </a:lnTo>
                <a:lnTo>
                  <a:pt x="7190" y="19327"/>
                </a:lnTo>
                <a:lnTo>
                  <a:pt x="7256" y="19086"/>
                </a:lnTo>
                <a:lnTo>
                  <a:pt x="7301" y="19185"/>
                </a:lnTo>
                <a:lnTo>
                  <a:pt x="7344" y="19376"/>
                </a:lnTo>
                <a:lnTo>
                  <a:pt x="7387" y="19185"/>
                </a:lnTo>
                <a:lnTo>
                  <a:pt x="7456" y="19234"/>
                </a:lnTo>
                <a:lnTo>
                  <a:pt x="7499" y="19234"/>
                </a:lnTo>
                <a:lnTo>
                  <a:pt x="7544" y="19234"/>
                </a:lnTo>
                <a:lnTo>
                  <a:pt x="7587" y="19136"/>
                </a:lnTo>
                <a:lnTo>
                  <a:pt x="7633" y="19086"/>
                </a:lnTo>
                <a:lnTo>
                  <a:pt x="7699" y="18802"/>
                </a:lnTo>
                <a:lnTo>
                  <a:pt x="7742" y="19043"/>
                </a:lnTo>
                <a:lnTo>
                  <a:pt x="7787" y="19234"/>
                </a:lnTo>
                <a:lnTo>
                  <a:pt x="7830" y="19043"/>
                </a:lnTo>
                <a:lnTo>
                  <a:pt x="7896" y="19086"/>
                </a:lnTo>
                <a:lnTo>
                  <a:pt x="7942" y="19136"/>
                </a:lnTo>
                <a:lnTo>
                  <a:pt x="7985" y="18944"/>
                </a:lnTo>
                <a:lnTo>
                  <a:pt x="8030" y="19136"/>
                </a:lnTo>
                <a:lnTo>
                  <a:pt x="8096" y="19043"/>
                </a:lnTo>
                <a:lnTo>
                  <a:pt x="8142" y="18993"/>
                </a:lnTo>
                <a:lnTo>
                  <a:pt x="8185" y="19136"/>
                </a:lnTo>
                <a:lnTo>
                  <a:pt x="8230" y="19086"/>
                </a:lnTo>
                <a:lnTo>
                  <a:pt x="8296" y="18900"/>
                </a:lnTo>
                <a:lnTo>
                  <a:pt x="8339" y="18900"/>
                </a:lnTo>
                <a:lnTo>
                  <a:pt x="8385" y="18802"/>
                </a:lnTo>
                <a:lnTo>
                  <a:pt x="8428" y="19234"/>
                </a:lnTo>
                <a:lnTo>
                  <a:pt x="8494" y="19043"/>
                </a:lnTo>
                <a:lnTo>
                  <a:pt x="8539" y="18802"/>
                </a:lnTo>
                <a:lnTo>
                  <a:pt x="8582" y="18753"/>
                </a:lnTo>
                <a:lnTo>
                  <a:pt x="8628" y="18753"/>
                </a:lnTo>
                <a:lnTo>
                  <a:pt x="8694" y="18944"/>
                </a:lnTo>
                <a:lnTo>
                  <a:pt x="8739" y="18944"/>
                </a:lnTo>
                <a:lnTo>
                  <a:pt x="8782" y="18993"/>
                </a:lnTo>
                <a:lnTo>
                  <a:pt x="8825" y="18900"/>
                </a:lnTo>
                <a:lnTo>
                  <a:pt x="8894" y="18900"/>
                </a:lnTo>
                <a:lnTo>
                  <a:pt x="8937" y="18851"/>
                </a:lnTo>
                <a:lnTo>
                  <a:pt x="8982" y="18900"/>
                </a:lnTo>
                <a:lnTo>
                  <a:pt x="9025" y="18851"/>
                </a:lnTo>
                <a:lnTo>
                  <a:pt x="9071" y="18851"/>
                </a:lnTo>
                <a:lnTo>
                  <a:pt x="9137" y="18802"/>
                </a:lnTo>
                <a:lnTo>
                  <a:pt x="9180" y="18567"/>
                </a:lnTo>
                <a:lnTo>
                  <a:pt x="9225" y="18802"/>
                </a:lnTo>
                <a:lnTo>
                  <a:pt x="9268" y="18660"/>
                </a:lnTo>
                <a:lnTo>
                  <a:pt x="9334" y="18660"/>
                </a:lnTo>
                <a:lnTo>
                  <a:pt x="9380" y="18709"/>
                </a:lnTo>
                <a:lnTo>
                  <a:pt x="9423" y="18709"/>
                </a:lnTo>
                <a:lnTo>
                  <a:pt x="9468" y="18753"/>
                </a:lnTo>
                <a:lnTo>
                  <a:pt x="9534" y="18753"/>
                </a:lnTo>
                <a:lnTo>
                  <a:pt x="9580" y="18802"/>
                </a:lnTo>
                <a:lnTo>
                  <a:pt x="9623" y="18753"/>
                </a:lnTo>
                <a:lnTo>
                  <a:pt x="9668" y="18611"/>
                </a:lnTo>
                <a:lnTo>
                  <a:pt x="9734" y="18660"/>
                </a:lnTo>
                <a:lnTo>
                  <a:pt x="9777" y="18709"/>
                </a:lnTo>
                <a:lnTo>
                  <a:pt x="9823" y="18900"/>
                </a:lnTo>
                <a:lnTo>
                  <a:pt x="9866" y="18851"/>
                </a:lnTo>
                <a:lnTo>
                  <a:pt x="9932" y="18802"/>
                </a:lnTo>
                <a:lnTo>
                  <a:pt x="9977" y="18753"/>
                </a:lnTo>
                <a:lnTo>
                  <a:pt x="10020" y="18468"/>
                </a:lnTo>
                <a:lnTo>
                  <a:pt x="10066" y="18567"/>
                </a:lnTo>
                <a:lnTo>
                  <a:pt x="10132" y="18567"/>
                </a:lnTo>
                <a:lnTo>
                  <a:pt x="10177" y="18611"/>
                </a:lnTo>
                <a:lnTo>
                  <a:pt x="10220" y="18611"/>
                </a:lnTo>
                <a:lnTo>
                  <a:pt x="10263" y="18660"/>
                </a:lnTo>
                <a:lnTo>
                  <a:pt x="10332" y="18518"/>
                </a:lnTo>
                <a:lnTo>
                  <a:pt x="10375" y="18468"/>
                </a:lnTo>
                <a:lnTo>
                  <a:pt x="10420" y="18753"/>
                </a:lnTo>
                <a:lnTo>
                  <a:pt x="10463" y="18709"/>
                </a:lnTo>
                <a:lnTo>
                  <a:pt x="10529" y="18611"/>
                </a:lnTo>
                <a:lnTo>
                  <a:pt x="10575" y="18419"/>
                </a:lnTo>
                <a:lnTo>
                  <a:pt x="10618" y="18567"/>
                </a:lnTo>
                <a:lnTo>
                  <a:pt x="10663" y="18709"/>
                </a:lnTo>
                <a:lnTo>
                  <a:pt x="10706" y="18802"/>
                </a:lnTo>
                <a:lnTo>
                  <a:pt x="10772" y="18518"/>
                </a:lnTo>
                <a:lnTo>
                  <a:pt x="10818" y="18567"/>
                </a:lnTo>
                <a:lnTo>
                  <a:pt x="10861" y="18611"/>
                </a:lnTo>
                <a:lnTo>
                  <a:pt x="10906" y="18611"/>
                </a:lnTo>
                <a:lnTo>
                  <a:pt x="10972" y="18567"/>
                </a:lnTo>
                <a:lnTo>
                  <a:pt x="11018" y="18660"/>
                </a:lnTo>
                <a:lnTo>
                  <a:pt x="11061" y="18375"/>
                </a:lnTo>
                <a:lnTo>
                  <a:pt x="11106" y="18518"/>
                </a:lnTo>
                <a:lnTo>
                  <a:pt x="11172" y="18709"/>
                </a:lnTo>
                <a:lnTo>
                  <a:pt x="11215" y="18660"/>
                </a:lnTo>
                <a:lnTo>
                  <a:pt x="11261" y="18468"/>
                </a:lnTo>
                <a:lnTo>
                  <a:pt x="11304" y="18660"/>
                </a:lnTo>
                <a:lnTo>
                  <a:pt x="11370" y="18753"/>
                </a:lnTo>
                <a:lnTo>
                  <a:pt x="11415" y="18567"/>
                </a:lnTo>
                <a:lnTo>
                  <a:pt x="11458" y="18375"/>
                </a:lnTo>
                <a:lnTo>
                  <a:pt x="11504" y="18375"/>
                </a:lnTo>
                <a:lnTo>
                  <a:pt x="11570" y="18468"/>
                </a:lnTo>
                <a:lnTo>
                  <a:pt x="11615" y="18567"/>
                </a:lnTo>
                <a:lnTo>
                  <a:pt x="11658" y="18567"/>
                </a:lnTo>
                <a:lnTo>
                  <a:pt x="11704" y="18375"/>
                </a:lnTo>
                <a:lnTo>
                  <a:pt x="11770" y="18419"/>
                </a:lnTo>
                <a:lnTo>
                  <a:pt x="11813" y="18567"/>
                </a:lnTo>
                <a:lnTo>
                  <a:pt x="11858" y="18228"/>
                </a:lnTo>
                <a:lnTo>
                  <a:pt x="11901" y="18375"/>
                </a:lnTo>
                <a:lnTo>
                  <a:pt x="11967" y="18419"/>
                </a:lnTo>
                <a:lnTo>
                  <a:pt x="12013" y="18419"/>
                </a:lnTo>
                <a:lnTo>
                  <a:pt x="12056" y="18518"/>
                </a:lnTo>
                <a:lnTo>
                  <a:pt x="12101" y="18518"/>
                </a:lnTo>
                <a:lnTo>
                  <a:pt x="12167" y="18326"/>
                </a:lnTo>
                <a:lnTo>
                  <a:pt x="12210" y="18518"/>
                </a:lnTo>
                <a:lnTo>
                  <a:pt x="12256" y="18518"/>
                </a:lnTo>
                <a:lnTo>
                  <a:pt x="12299" y="18375"/>
                </a:lnTo>
                <a:lnTo>
                  <a:pt x="12344" y="18468"/>
                </a:lnTo>
                <a:lnTo>
                  <a:pt x="12410" y="18326"/>
                </a:lnTo>
                <a:lnTo>
                  <a:pt x="12456" y="18375"/>
                </a:lnTo>
                <a:lnTo>
                  <a:pt x="12499" y="18518"/>
                </a:lnTo>
                <a:lnTo>
                  <a:pt x="12544" y="18611"/>
                </a:lnTo>
                <a:lnTo>
                  <a:pt x="12610" y="18660"/>
                </a:lnTo>
                <a:lnTo>
                  <a:pt x="12653" y="18419"/>
                </a:lnTo>
                <a:lnTo>
                  <a:pt x="12699" y="18468"/>
                </a:lnTo>
                <a:lnTo>
                  <a:pt x="12742" y="18419"/>
                </a:lnTo>
                <a:lnTo>
                  <a:pt x="12808" y="18660"/>
                </a:lnTo>
                <a:lnTo>
                  <a:pt x="12853" y="18468"/>
                </a:lnTo>
                <a:lnTo>
                  <a:pt x="12896" y="18375"/>
                </a:lnTo>
                <a:lnTo>
                  <a:pt x="12942" y="18468"/>
                </a:lnTo>
                <a:lnTo>
                  <a:pt x="13008" y="18468"/>
                </a:lnTo>
                <a:lnTo>
                  <a:pt x="13053" y="18419"/>
                </a:lnTo>
                <a:lnTo>
                  <a:pt x="13096" y="18518"/>
                </a:lnTo>
                <a:lnTo>
                  <a:pt x="13142" y="18468"/>
                </a:lnTo>
                <a:lnTo>
                  <a:pt x="13208" y="18419"/>
                </a:lnTo>
                <a:lnTo>
                  <a:pt x="13251" y="18468"/>
                </a:lnTo>
                <a:lnTo>
                  <a:pt x="13296" y="18375"/>
                </a:lnTo>
                <a:lnTo>
                  <a:pt x="13339" y="18277"/>
                </a:lnTo>
                <a:lnTo>
                  <a:pt x="13405" y="18468"/>
                </a:lnTo>
                <a:lnTo>
                  <a:pt x="13451" y="18277"/>
                </a:lnTo>
                <a:lnTo>
                  <a:pt x="13494" y="18375"/>
                </a:lnTo>
                <a:lnTo>
                  <a:pt x="13539" y="18419"/>
                </a:lnTo>
                <a:lnTo>
                  <a:pt x="13605" y="18518"/>
                </a:lnTo>
                <a:lnTo>
                  <a:pt x="13648" y="18419"/>
                </a:lnTo>
                <a:lnTo>
                  <a:pt x="13694" y="18375"/>
                </a:lnTo>
                <a:lnTo>
                  <a:pt x="13737" y="18518"/>
                </a:lnTo>
                <a:lnTo>
                  <a:pt x="13805" y="18518"/>
                </a:lnTo>
                <a:lnTo>
                  <a:pt x="13848" y="18611"/>
                </a:lnTo>
                <a:lnTo>
                  <a:pt x="13894" y="18468"/>
                </a:lnTo>
                <a:lnTo>
                  <a:pt x="13937" y="18611"/>
                </a:lnTo>
                <a:lnTo>
                  <a:pt x="13982" y="18326"/>
                </a:lnTo>
                <a:lnTo>
                  <a:pt x="14048" y="18419"/>
                </a:lnTo>
                <a:lnTo>
                  <a:pt x="14091" y="18326"/>
                </a:lnTo>
                <a:lnTo>
                  <a:pt x="14137" y="18135"/>
                </a:lnTo>
                <a:lnTo>
                  <a:pt x="14180" y="18375"/>
                </a:lnTo>
                <a:lnTo>
                  <a:pt x="14246" y="18277"/>
                </a:lnTo>
                <a:lnTo>
                  <a:pt x="14291" y="18518"/>
                </a:lnTo>
                <a:lnTo>
                  <a:pt x="14334" y="18518"/>
                </a:lnTo>
                <a:lnTo>
                  <a:pt x="14380" y="18419"/>
                </a:lnTo>
                <a:lnTo>
                  <a:pt x="14446" y="18468"/>
                </a:lnTo>
                <a:lnTo>
                  <a:pt x="14491" y="18518"/>
                </a:lnTo>
                <a:lnTo>
                  <a:pt x="14534" y="18228"/>
                </a:lnTo>
                <a:lnTo>
                  <a:pt x="14580" y="18419"/>
                </a:lnTo>
                <a:lnTo>
                  <a:pt x="14646" y="18468"/>
                </a:lnTo>
                <a:lnTo>
                  <a:pt x="14689" y="18419"/>
                </a:lnTo>
                <a:lnTo>
                  <a:pt x="14734" y="18375"/>
                </a:lnTo>
                <a:lnTo>
                  <a:pt x="14777" y="18277"/>
                </a:lnTo>
                <a:lnTo>
                  <a:pt x="14843" y="18375"/>
                </a:lnTo>
                <a:lnTo>
                  <a:pt x="14889" y="18375"/>
                </a:lnTo>
                <a:lnTo>
                  <a:pt x="14932" y="18419"/>
                </a:lnTo>
                <a:lnTo>
                  <a:pt x="14977" y="18375"/>
                </a:lnTo>
                <a:lnTo>
                  <a:pt x="15043" y="18419"/>
                </a:lnTo>
                <a:lnTo>
                  <a:pt x="15089" y="18375"/>
                </a:lnTo>
                <a:lnTo>
                  <a:pt x="15132" y="18228"/>
                </a:lnTo>
                <a:lnTo>
                  <a:pt x="15175" y="18326"/>
                </a:lnTo>
                <a:lnTo>
                  <a:pt x="15243" y="18042"/>
                </a:lnTo>
                <a:lnTo>
                  <a:pt x="15286" y="18375"/>
                </a:lnTo>
                <a:lnTo>
                  <a:pt x="15332" y="18326"/>
                </a:lnTo>
                <a:lnTo>
                  <a:pt x="15375" y="18375"/>
                </a:lnTo>
                <a:lnTo>
                  <a:pt x="15441" y="18326"/>
                </a:lnTo>
                <a:lnTo>
                  <a:pt x="15486" y="18419"/>
                </a:lnTo>
                <a:lnTo>
                  <a:pt x="15529" y="18326"/>
                </a:lnTo>
                <a:lnTo>
                  <a:pt x="15575" y="18326"/>
                </a:lnTo>
                <a:lnTo>
                  <a:pt x="15618" y="18419"/>
                </a:lnTo>
                <a:lnTo>
                  <a:pt x="15684" y="18228"/>
                </a:lnTo>
                <a:lnTo>
                  <a:pt x="15729" y="18326"/>
                </a:lnTo>
                <a:lnTo>
                  <a:pt x="15772" y="18375"/>
                </a:lnTo>
                <a:lnTo>
                  <a:pt x="15818" y="18228"/>
                </a:lnTo>
                <a:lnTo>
                  <a:pt x="15884" y="18277"/>
                </a:lnTo>
                <a:lnTo>
                  <a:pt x="15929" y="18184"/>
                </a:lnTo>
                <a:lnTo>
                  <a:pt x="15972" y="18375"/>
                </a:lnTo>
                <a:lnTo>
                  <a:pt x="16018" y="18419"/>
                </a:lnTo>
                <a:lnTo>
                  <a:pt x="16084" y="18419"/>
                </a:lnTo>
                <a:lnTo>
                  <a:pt x="16127" y="18277"/>
                </a:lnTo>
                <a:lnTo>
                  <a:pt x="16172" y="18277"/>
                </a:lnTo>
                <a:lnTo>
                  <a:pt x="16215" y="18184"/>
                </a:lnTo>
                <a:lnTo>
                  <a:pt x="16281" y="18228"/>
                </a:lnTo>
                <a:lnTo>
                  <a:pt x="16327" y="18326"/>
                </a:lnTo>
                <a:lnTo>
                  <a:pt x="16370" y="18228"/>
                </a:lnTo>
                <a:lnTo>
                  <a:pt x="16415" y="18419"/>
                </a:lnTo>
                <a:lnTo>
                  <a:pt x="16481" y="18375"/>
                </a:lnTo>
                <a:lnTo>
                  <a:pt x="16527" y="18326"/>
                </a:lnTo>
                <a:lnTo>
                  <a:pt x="16570" y="18567"/>
                </a:lnTo>
                <a:lnTo>
                  <a:pt x="16613" y="18277"/>
                </a:lnTo>
                <a:lnTo>
                  <a:pt x="16681" y="18228"/>
                </a:lnTo>
                <a:lnTo>
                  <a:pt x="16724" y="18375"/>
                </a:lnTo>
                <a:lnTo>
                  <a:pt x="16770" y="18326"/>
                </a:lnTo>
                <a:lnTo>
                  <a:pt x="16813" y="18567"/>
                </a:lnTo>
                <a:lnTo>
                  <a:pt x="16878" y="18419"/>
                </a:lnTo>
                <a:lnTo>
                  <a:pt x="16924" y="18419"/>
                </a:lnTo>
                <a:lnTo>
                  <a:pt x="16967" y="18228"/>
                </a:lnTo>
                <a:lnTo>
                  <a:pt x="17013" y="18375"/>
                </a:lnTo>
                <a:lnTo>
                  <a:pt x="17078" y="18326"/>
                </a:lnTo>
                <a:lnTo>
                  <a:pt x="17122" y="18375"/>
                </a:lnTo>
                <a:lnTo>
                  <a:pt x="17167" y="18326"/>
                </a:lnTo>
                <a:lnTo>
                  <a:pt x="17210" y="18184"/>
                </a:lnTo>
                <a:lnTo>
                  <a:pt x="17256" y="18419"/>
                </a:lnTo>
                <a:lnTo>
                  <a:pt x="17322" y="18375"/>
                </a:lnTo>
                <a:lnTo>
                  <a:pt x="17367" y="18375"/>
                </a:lnTo>
                <a:lnTo>
                  <a:pt x="17410" y="18518"/>
                </a:lnTo>
                <a:lnTo>
                  <a:pt x="17456" y="18375"/>
                </a:lnTo>
                <a:lnTo>
                  <a:pt x="17522" y="18419"/>
                </a:lnTo>
                <a:lnTo>
                  <a:pt x="17565" y="18277"/>
                </a:lnTo>
                <a:lnTo>
                  <a:pt x="17610" y="18419"/>
                </a:lnTo>
                <a:lnTo>
                  <a:pt x="17653" y="18419"/>
                </a:lnTo>
                <a:lnTo>
                  <a:pt x="17719" y="18228"/>
                </a:lnTo>
                <a:lnTo>
                  <a:pt x="17765" y="18085"/>
                </a:lnTo>
                <a:lnTo>
                  <a:pt x="17808" y="18228"/>
                </a:lnTo>
                <a:lnTo>
                  <a:pt x="17853" y="18375"/>
                </a:lnTo>
                <a:lnTo>
                  <a:pt x="17919" y="17992"/>
                </a:lnTo>
                <a:lnTo>
                  <a:pt x="17965" y="18184"/>
                </a:lnTo>
                <a:lnTo>
                  <a:pt x="18008" y="18228"/>
                </a:lnTo>
                <a:lnTo>
                  <a:pt x="18051" y="18228"/>
                </a:lnTo>
                <a:lnTo>
                  <a:pt x="18119" y="18277"/>
                </a:lnTo>
                <a:lnTo>
                  <a:pt x="18162" y="18277"/>
                </a:lnTo>
                <a:lnTo>
                  <a:pt x="18208" y="18326"/>
                </a:lnTo>
                <a:lnTo>
                  <a:pt x="18251" y="18277"/>
                </a:lnTo>
                <a:lnTo>
                  <a:pt x="18316" y="18135"/>
                </a:lnTo>
                <a:lnTo>
                  <a:pt x="18362" y="18135"/>
                </a:lnTo>
                <a:lnTo>
                  <a:pt x="18405" y="18184"/>
                </a:lnTo>
                <a:lnTo>
                  <a:pt x="18451" y="18228"/>
                </a:lnTo>
                <a:lnTo>
                  <a:pt x="18516" y="18184"/>
                </a:lnTo>
                <a:lnTo>
                  <a:pt x="18559" y="18184"/>
                </a:lnTo>
                <a:lnTo>
                  <a:pt x="18605" y="18326"/>
                </a:lnTo>
                <a:lnTo>
                  <a:pt x="18648" y="18277"/>
                </a:lnTo>
                <a:lnTo>
                  <a:pt x="18716" y="18184"/>
                </a:lnTo>
                <a:lnTo>
                  <a:pt x="18759" y="18184"/>
                </a:lnTo>
                <a:lnTo>
                  <a:pt x="18805" y="18277"/>
                </a:lnTo>
                <a:lnTo>
                  <a:pt x="18848" y="18184"/>
                </a:lnTo>
                <a:lnTo>
                  <a:pt x="18894" y="18184"/>
                </a:lnTo>
                <a:lnTo>
                  <a:pt x="18959" y="18277"/>
                </a:lnTo>
                <a:lnTo>
                  <a:pt x="19003" y="18375"/>
                </a:lnTo>
                <a:lnTo>
                  <a:pt x="19048" y="18228"/>
                </a:lnTo>
                <a:lnTo>
                  <a:pt x="19091" y="18326"/>
                </a:lnTo>
                <a:lnTo>
                  <a:pt x="19157" y="18135"/>
                </a:lnTo>
                <a:lnTo>
                  <a:pt x="19203" y="18135"/>
                </a:lnTo>
                <a:lnTo>
                  <a:pt x="19246" y="18228"/>
                </a:lnTo>
                <a:lnTo>
                  <a:pt x="19291" y="18085"/>
                </a:lnTo>
                <a:lnTo>
                  <a:pt x="19357" y="18184"/>
                </a:lnTo>
                <a:lnTo>
                  <a:pt x="19403" y="18184"/>
                </a:lnTo>
                <a:lnTo>
                  <a:pt x="19446" y="18228"/>
                </a:lnTo>
                <a:lnTo>
                  <a:pt x="19489" y="18042"/>
                </a:lnTo>
                <a:lnTo>
                  <a:pt x="19557" y="18277"/>
                </a:lnTo>
                <a:lnTo>
                  <a:pt x="19600" y="18375"/>
                </a:lnTo>
                <a:lnTo>
                  <a:pt x="19646" y="18326"/>
                </a:lnTo>
                <a:lnTo>
                  <a:pt x="19689" y="18326"/>
                </a:lnTo>
                <a:lnTo>
                  <a:pt x="19754" y="18184"/>
                </a:lnTo>
                <a:lnTo>
                  <a:pt x="19800" y="18135"/>
                </a:lnTo>
                <a:lnTo>
                  <a:pt x="19843" y="18135"/>
                </a:lnTo>
                <a:lnTo>
                  <a:pt x="19889" y="18184"/>
                </a:lnTo>
                <a:lnTo>
                  <a:pt x="19954" y="18135"/>
                </a:lnTo>
                <a:lnTo>
                  <a:pt x="19997" y="18135"/>
                </a:lnTo>
              </a:path>
            </a:pathLst>
          </a:custGeom>
          <a:noFill/>
          <a:ln w="12700" cap="flat" cmpd="sng">
            <a:solidFill>
              <a:srgbClr val="FFFF00"/>
            </a:solidFill>
            <a:prstDash val="solid"/>
            <a:round/>
            <a:headEnd type="none" w="med" len="med"/>
            <a:tailEnd type="none" w="med" len="med"/>
          </a:ln>
          <a:effectLst/>
        </p:spPr>
        <p:txBody>
          <a:bodyPr/>
          <a:lstStyle/>
          <a:p>
            <a:endParaRPr lang="en-GB"/>
          </a:p>
        </p:txBody>
      </p:sp>
      <p:sp>
        <p:nvSpPr>
          <p:cNvPr id="83" name="Freeform 39"/>
          <p:cNvSpPr>
            <a:spLocks/>
          </p:cNvSpPr>
          <p:nvPr/>
        </p:nvSpPr>
        <p:spPr bwMode="auto">
          <a:xfrm>
            <a:off x="2143108" y="1428736"/>
            <a:ext cx="401922" cy="464463"/>
          </a:xfrm>
          <a:custGeom>
            <a:avLst/>
            <a:gdLst/>
            <a:ahLst/>
            <a:cxnLst>
              <a:cxn ang="0">
                <a:pos x="309" y="18567"/>
              </a:cxn>
              <a:cxn ang="0">
                <a:pos x="641" y="17325"/>
              </a:cxn>
              <a:cxn ang="0">
                <a:pos x="995" y="18135"/>
              </a:cxn>
              <a:cxn ang="0">
                <a:pos x="1349" y="18228"/>
              </a:cxn>
              <a:cxn ang="0">
                <a:pos x="1681" y="17992"/>
              </a:cxn>
              <a:cxn ang="0">
                <a:pos x="2035" y="17226"/>
              </a:cxn>
              <a:cxn ang="0">
                <a:pos x="2390" y="10498"/>
              </a:cxn>
              <a:cxn ang="0">
                <a:pos x="2722" y="0"/>
              </a:cxn>
              <a:cxn ang="0">
                <a:pos x="3073" y="5771"/>
              </a:cxn>
              <a:cxn ang="0">
                <a:pos x="3428" y="12073"/>
              </a:cxn>
              <a:cxn ang="0">
                <a:pos x="3782" y="17133"/>
              </a:cxn>
              <a:cxn ang="0">
                <a:pos x="4114" y="19043"/>
              </a:cxn>
              <a:cxn ang="0">
                <a:pos x="4468" y="19661"/>
              </a:cxn>
              <a:cxn ang="0">
                <a:pos x="4823" y="19710"/>
              </a:cxn>
              <a:cxn ang="0">
                <a:pos x="5154" y="19803"/>
              </a:cxn>
              <a:cxn ang="0">
                <a:pos x="5509" y="19759"/>
              </a:cxn>
              <a:cxn ang="0">
                <a:pos x="5863" y="19469"/>
              </a:cxn>
              <a:cxn ang="0">
                <a:pos x="6195" y="19519"/>
              </a:cxn>
              <a:cxn ang="0">
                <a:pos x="6547" y="19426"/>
              </a:cxn>
              <a:cxn ang="0">
                <a:pos x="6901" y="19234"/>
              </a:cxn>
              <a:cxn ang="0">
                <a:pos x="7256" y="19086"/>
              </a:cxn>
              <a:cxn ang="0">
                <a:pos x="7587" y="19136"/>
              </a:cxn>
              <a:cxn ang="0">
                <a:pos x="7942" y="19136"/>
              </a:cxn>
              <a:cxn ang="0">
                <a:pos x="8296" y="18900"/>
              </a:cxn>
              <a:cxn ang="0">
                <a:pos x="8628" y="18753"/>
              </a:cxn>
              <a:cxn ang="0">
                <a:pos x="8982" y="18900"/>
              </a:cxn>
              <a:cxn ang="0">
                <a:pos x="9334" y="18660"/>
              </a:cxn>
              <a:cxn ang="0">
                <a:pos x="9668" y="18611"/>
              </a:cxn>
              <a:cxn ang="0">
                <a:pos x="10020" y="18468"/>
              </a:cxn>
              <a:cxn ang="0">
                <a:pos x="10375" y="18468"/>
              </a:cxn>
              <a:cxn ang="0">
                <a:pos x="10706" y="18802"/>
              </a:cxn>
              <a:cxn ang="0">
                <a:pos x="11061" y="18375"/>
              </a:cxn>
              <a:cxn ang="0">
                <a:pos x="11415" y="18567"/>
              </a:cxn>
              <a:cxn ang="0">
                <a:pos x="11770" y="18419"/>
              </a:cxn>
              <a:cxn ang="0">
                <a:pos x="12101" y="18518"/>
              </a:cxn>
              <a:cxn ang="0">
                <a:pos x="12456" y="18375"/>
              </a:cxn>
              <a:cxn ang="0">
                <a:pos x="12808" y="18660"/>
              </a:cxn>
              <a:cxn ang="0">
                <a:pos x="13142" y="18468"/>
              </a:cxn>
              <a:cxn ang="0">
                <a:pos x="13494" y="18375"/>
              </a:cxn>
              <a:cxn ang="0">
                <a:pos x="13848" y="18611"/>
              </a:cxn>
              <a:cxn ang="0">
                <a:pos x="14180" y="18375"/>
              </a:cxn>
              <a:cxn ang="0">
                <a:pos x="14534" y="18228"/>
              </a:cxn>
              <a:cxn ang="0">
                <a:pos x="14889" y="18375"/>
              </a:cxn>
              <a:cxn ang="0">
                <a:pos x="15243" y="18042"/>
              </a:cxn>
              <a:cxn ang="0">
                <a:pos x="15575" y="18326"/>
              </a:cxn>
              <a:cxn ang="0">
                <a:pos x="15929" y="18184"/>
              </a:cxn>
              <a:cxn ang="0">
                <a:pos x="16281" y="18228"/>
              </a:cxn>
              <a:cxn ang="0">
                <a:pos x="16613" y="18277"/>
              </a:cxn>
              <a:cxn ang="0">
                <a:pos x="16967" y="18228"/>
              </a:cxn>
              <a:cxn ang="0">
                <a:pos x="17322" y="18375"/>
              </a:cxn>
              <a:cxn ang="0">
                <a:pos x="17653" y="18419"/>
              </a:cxn>
              <a:cxn ang="0">
                <a:pos x="18008" y="18228"/>
              </a:cxn>
              <a:cxn ang="0">
                <a:pos x="18362" y="18135"/>
              </a:cxn>
              <a:cxn ang="0">
                <a:pos x="18716" y="18184"/>
              </a:cxn>
              <a:cxn ang="0">
                <a:pos x="19048" y="18228"/>
              </a:cxn>
              <a:cxn ang="0">
                <a:pos x="19403" y="18184"/>
              </a:cxn>
              <a:cxn ang="0">
                <a:pos x="19754" y="18184"/>
              </a:cxn>
            </a:cxnLst>
            <a:rect l="0" t="0" r="r" b="b"/>
            <a:pathLst>
              <a:path w="20000" h="20000">
                <a:moveTo>
                  <a:pt x="0" y="17943"/>
                </a:moveTo>
                <a:lnTo>
                  <a:pt x="43" y="17894"/>
                </a:lnTo>
                <a:lnTo>
                  <a:pt x="109" y="18135"/>
                </a:lnTo>
                <a:lnTo>
                  <a:pt x="154" y="16176"/>
                </a:lnTo>
                <a:lnTo>
                  <a:pt x="197" y="19043"/>
                </a:lnTo>
                <a:lnTo>
                  <a:pt x="243" y="18802"/>
                </a:lnTo>
                <a:lnTo>
                  <a:pt x="309" y="18567"/>
                </a:lnTo>
                <a:lnTo>
                  <a:pt x="354" y="18277"/>
                </a:lnTo>
                <a:lnTo>
                  <a:pt x="397" y="18135"/>
                </a:lnTo>
                <a:lnTo>
                  <a:pt x="443" y="17752"/>
                </a:lnTo>
                <a:lnTo>
                  <a:pt x="509" y="17467"/>
                </a:lnTo>
                <a:lnTo>
                  <a:pt x="552" y="17467"/>
                </a:lnTo>
                <a:lnTo>
                  <a:pt x="597" y="17467"/>
                </a:lnTo>
                <a:lnTo>
                  <a:pt x="641" y="17325"/>
                </a:lnTo>
                <a:lnTo>
                  <a:pt x="706" y="17467"/>
                </a:lnTo>
                <a:lnTo>
                  <a:pt x="752" y="17560"/>
                </a:lnTo>
                <a:lnTo>
                  <a:pt x="795" y="17609"/>
                </a:lnTo>
                <a:lnTo>
                  <a:pt x="841" y="17894"/>
                </a:lnTo>
                <a:lnTo>
                  <a:pt x="906" y="17943"/>
                </a:lnTo>
                <a:lnTo>
                  <a:pt x="952" y="17992"/>
                </a:lnTo>
                <a:lnTo>
                  <a:pt x="995" y="18135"/>
                </a:lnTo>
                <a:lnTo>
                  <a:pt x="1038" y="18228"/>
                </a:lnTo>
                <a:lnTo>
                  <a:pt x="1084" y="18468"/>
                </a:lnTo>
                <a:lnTo>
                  <a:pt x="1149" y="18375"/>
                </a:lnTo>
                <a:lnTo>
                  <a:pt x="1195" y="18419"/>
                </a:lnTo>
                <a:lnTo>
                  <a:pt x="1238" y="18326"/>
                </a:lnTo>
                <a:lnTo>
                  <a:pt x="1284" y="18326"/>
                </a:lnTo>
                <a:lnTo>
                  <a:pt x="1349" y="18228"/>
                </a:lnTo>
                <a:lnTo>
                  <a:pt x="1392" y="18228"/>
                </a:lnTo>
                <a:lnTo>
                  <a:pt x="1438" y="18228"/>
                </a:lnTo>
                <a:lnTo>
                  <a:pt x="1481" y="18228"/>
                </a:lnTo>
                <a:lnTo>
                  <a:pt x="1547" y="18184"/>
                </a:lnTo>
                <a:lnTo>
                  <a:pt x="1592" y="18085"/>
                </a:lnTo>
                <a:lnTo>
                  <a:pt x="1635" y="18277"/>
                </a:lnTo>
                <a:lnTo>
                  <a:pt x="1681" y="17992"/>
                </a:lnTo>
                <a:lnTo>
                  <a:pt x="1747" y="17992"/>
                </a:lnTo>
                <a:lnTo>
                  <a:pt x="1792" y="18085"/>
                </a:lnTo>
                <a:lnTo>
                  <a:pt x="1835" y="17992"/>
                </a:lnTo>
                <a:lnTo>
                  <a:pt x="1881" y="17894"/>
                </a:lnTo>
                <a:lnTo>
                  <a:pt x="1947" y="17752"/>
                </a:lnTo>
                <a:lnTo>
                  <a:pt x="1990" y="17467"/>
                </a:lnTo>
                <a:lnTo>
                  <a:pt x="2035" y="17226"/>
                </a:lnTo>
                <a:lnTo>
                  <a:pt x="2078" y="16608"/>
                </a:lnTo>
                <a:lnTo>
                  <a:pt x="2144" y="16083"/>
                </a:lnTo>
                <a:lnTo>
                  <a:pt x="2190" y="15317"/>
                </a:lnTo>
                <a:lnTo>
                  <a:pt x="2233" y="14458"/>
                </a:lnTo>
                <a:lnTo>
                  <a:pt x="2278" y="13364"/>
                </a:lnTo>
                <a:lnTo>
                  <a:pt x="2344" y="12073"/>
                </a:lnTo>
                <a:lnTo>
                  <a:pt x="2390" y="10498"/>
                </a:lnTo>
                <a:lnTo>
                  <a:pt x="2433" y="8353"/>
                </a:lnTo>
                <a:lnTo>
                  <a:pt x="2478" y="5678"/>
                </a:lnTo>
                <a:lnTo>
                  <a:pt x="2544" y="3528"/>
                </a:lnTo>
                <a:lnTo>
                  <a:pt x="2587" y="1718"/>
                </a:lnTo>
                <a:lnTo>
                  <a:pt x="2633" y="667"/>
                </a:lnTo>
                <a:lnTo>
                  <a:pt x="2676" y="44"/>
                </a:lnTo>
                <a:lnTo>
                  <a:pt x="2722" y="0"/>
                </a:lnTo>
                <a:lnTo>
                  <a:pt x="2787" y="235"/>
                </a:lnTo>
                <a:lnTo>
                  <a:pt x="2830" y="717"/>
                </a:lnTo>
                <a:lnTo>
                  <a:pt x="2876" y="1575"/>
                </a:lnTo>
                <a:lnTo>
                  <a:pt x="2919" y="2292"/>
                </a:lnTo>
                <a:lnTo>
                  <a:pt x="2985" y="3293"/>
                </a:lnTo>
                <a:lnTo>
                  <a:pt x="3030" y="4677"/>
                </a:lnTo>
                <a:lnTo>
                  <a:pt x="3073" y="5771"/>
                </a:lnTo>
                <a:lnTo>
                  <a:pt x="3119" y="6871"/>
                </a:lnTo>
                <a:lnTo>
                  <a:pt x="3185" y="7730"/>
                </a:lnTo>
                <a:lnTo>
                  <a:pt x="3230" y="8687"/>
                </a:lnTo>
                <a:lnTo>
                  <a:pt x="3273" y="9546"/>
                </a:lnTo>
                <a:lnTo>
                  <a:pt x="3319" y="10449"/>
                </a:lnTo>
                <a:lnTo>
                  <a:pt x="3385" y="11357"/>
                </a:lnTo>
                <a:lnTo>
                  <a:pt x="3428" y="12073"/>
                </a:lnTo>
                <a:lnTo>
                  <a:pt x="3473" y="12981"/>
                </a:lnTo>
                <a:lnTo>
                  <a:pt x="3516" y="13933"/>
                </a:lnTo>
                <a:lnTo>
                  <a:pt x="3582" y="14748"/>
                </a:lnTo>
                <a:lnTo>
                  <a:pt x="3628" y="15416"/>
                </a:lnTo>
                <a:lnTo>
                  <a:pt x="3671" y="16083"/>
                </a:lnTo>
                <a:lnTo>
                  <a:pt x="3716" y="16466"/>
                </a:lnTo>
                <a:lnTo>
                  <a:pt x="3782" y="17133"/>
                </a:lnTo>
                <a:lnTo>
                  <a:pt x="3828" y="17467"/>
                </a:lnTo>
                <a:lnTo>
                  <a:pt x="3871" y="17943"/>
                </a:lnTo>
                <a:lnTo>
                  <a:pt x="3916" y="18326"/>
                </a:lnTo>
                <a:lnTo>
                  <a:pt x="3982" y="18419"/>
                </a:lnTo>
                <a:lnTo>
                  <a:pt x="4025" y="18611"/>
                </a:lnTo>
                <a:lnTo>
                  <a:pt x="4071" y="18900"/>
                </a:lnTo>
                <a:lnTo>
                  <a:pt x="4114" y="19043"/>
                </a:lnTo>
                <a:lnTo>
                  <a:pt x="4180" y="19234"/>
                </a:lnTo>
                <a:lnTo>
                  <a:pt x="4225" y="19278"/>
                </a:lnTo>
                <a:lnTo>
                  <a:pt x="4268" y="19469"/>
                </a:lnTo>
                <a:lnTo>
                  <a:pt x="4314" y="19469"/>
                </a:lnTo>
                <a:lnTo>
                  <a:pt x="4357" y="19612"/>
                </a:lnTo>
                <a:lnTo>
                  <a:pt x="4425" y="19612"/>
                </a:lnTo>
                <a:lnTo>
                  <a:pt x="4468" y="19661"/>
                </a:lnTo>
                <a:lnTo>
                  <a:pt x="4511" y="19710"/>
                </a:lnTo>
                <a:lnTo>
                  <a:pt x="4557" y="19803"/>
                </a:lnTo>
                <a:lnTo>
                  <a:pt x="4623" y="19803"/>
                </a:lnTo>
                <a:lnTo>
                  <a:pt x="4668" y="19759"/>
                </a:lnTo>
                <a:lnTo>
                  <a:pt x="4711" y="19803"/>
                </a:lnTo>
                <a:lnTo>
                  <a:pt x="4757" y="19469"/>
                </a:lnTo>
                <a:lnTo>
                  <a:pt x="4823" y="19710"/>
                </a:lnTo>
                <a:lnTo>
                  <a:pt x="4866" y="19803"/>
                </a:lnTo>
                <a:lnTo>
                  <a:pt x="4911" y="19902"/>
                </a:lnTo>
                <a:lnTo>
                  <a:pt x="4954" y="19710"/>
                </a:lnTo>
                <a:lnTo>
                  <a:pt x="5020" y="19995"/>
                </a:lnTo>
                <a:lnTo>
                  <a:pt x="5066" y="19759"/>
                </a:lnTo>
                <a:lnTo>
                  <a:pt x="5109" y="19951"/>
                </a:lnTo>
                <a:lnTo>
                  <a:pt x="5154" y="19803"/>
                </a:lnTo>
                <a:lnTo>
                  <a:pt x="5220" y="19902"/>
                </a:lnTo>
                <a:lnTo>
                  <a:pt x="5266" y="19803"/>
                </a:lnTo>
                <a:lnTo>
                  <a:pt x="5309" y="19852"/>
                </a:lnTo>
                <a:lnTo>
                  <a:pt x="5354" y="19803"/>
                </a:lnTo>
                <a:lnTo>
                  <a:pt x="5420" y="19803"/>
                </a:lnTo>
                <a:lnTo>
                  <a:pt x="5463" y="19759"/>
                </a:lnTo>
                <a:lnTo>
                  <a:pt x="5509" y="19759"/>
                </a:lnTo>
                <a:lnTo>
                  <a:pt x="5552" y="19661"/>
                </a:lnTo>
                <a:lnTo>
                  <a:pt x="5618" y="19612"/>
                </a:lnTo>
                <a:lnTo>
                  <a:pt x="5663" y="19469"/>
                </a:lnTo>
                <a:lnTo>
                  <a:pt x="5706" y="19759"/>
                </a:lnTo>
                <a:lnTo>
                  <a:pt x="5752" y="19568"/>
                </a:lnTo>
                <a:lnTo>
                  <a:pt x="5818" y="19710"/>
                </a:lnTo>
                <a:lnTo>
                  <a:pt x="5863" y="19469"/>
                </a:lnTo>
                <a:lnTo>
                  <a:pt x="5906" y="19568"/>
                </a:lnTo>
                <a:lnTo>
                  <a:pt x="5949" y="19568"/>
                </a:lnTo>
                <a:lnTo>
                  <a:pt x="5995" y="19568"/>
                </a:lnTo>
                <a:lnTo>
                  <a:pt x="6061" y="19568"/>
                </a:lnTo>
                <a:lnTo>
                  <a:pt x="6106" y="19568"/>
                </a:lnTo>
                <a:lnTo>
                  <a:pt x="6149" y="19568"/>
                </a:lnTo>
                <a:lnTo>
                  <a:pt x="6195" y="19519"/>
                </a:lnTo>
                <a:lnTo>
                  <a:pt x="6261" y="19519"/>
                </a:lnTo>
                <a:lnTo>
                  <a:pt x="6304" y="19519"/>
                </a:lnTo>
                <a:lnTo>
                  <a:pt x="6349" y="19426"/>
                </a:lnTo>
                <a:lnTo>
                  <a:pt x="6392" y="19426"/>
                </a:lnTo>
                <a:lnTo>
                  <a:pt x="6458" y="19568"/>
                </a:lnTo>
                <a:lnTo>
                  <a:pt x="6504" y="19426"/>
                </a:lnTo>
                <a:lnTo>
                  <a:pt x="6547" y="19426"/>
                </a:lnTo>
                <a:lnTo>
                  <a:pt x="6592" y="19376"/>
                </a:lnTo>
                <a:lnTo>
                  <a:pt x="6658" y="19327"/>
                </a:lnTo>
                <a:lnTo>
                  <a:pt x="6704" y="19426"/>
                </a:lnTo>
                <a:lnTo>
                  <a:pt x="6747" y="19278"/>
                </a:lnTo>
                <a:lnTo>
                  <a:pt x="6792" y="19426"/>
                </a:lnTo>
                <a:lnTo>
                  <a:pt x="6858" y="19185"/>
                </a:lnTo>
                <a:lnTo>
                  <a:pt x="6901" y="19234"/>
                </a:lnTo>
                <a:lnTo>
                  <a:pt x="6947" y="19327"/>
                </a:lnTo>
                <a:lnTo>
                  <a:pt x="6990" y="19136"/>
                </a:lnTo>
                <a:lnTo>
                  <a:pt x="7056" y="19234"/>
                </a:lnTo>
                <a:lnTo>
                  <a:pt x="7101" y="19185"/>
                </a:lnTo>
                <a:lnTo>
                  <a:pt x="7144" y="19327"/>
                </a:lnTo>
                <a:lnTo>
                  <a:pt x="7190" y="19327"/>
                </a:lnTo>
                <a:lnTo>
                  <a:pt x="7256" y="19086"/>
                </a:lnTo>
                <a:lnTo>
                  <a:pt x="7301" y="19185"/>
                </a:lnTo>
                <a:lnTo>
                  <a:pt x="7344" y="19376"/>
                </a:lnTo>
                <a:lnTo>
                  <a:pt x="7387" y="19185"/>
                </a:lnTo>
                <a:lnTo>
                  <a:pt x="7456" y="19234"/>
                </a:lnTo>
                <a:lnTo>
                  <a:pt x="7499" y="19234"/>
                </a:lnTo>
                <a:lnTo>
                  <a:pt x="7544" y="19234"/>
                </a:lnTo>
                <a:lnTo>
                  <a:pt x="7587" y="19136"/>
                </a:lnTo>
                <a:lnTo>
                  <a:pt x="7633" y="19086"/>
                </a:lnTo>
                <a:lnTo>
                  <a:pt x="7699" y="18802"/>
                </a:lnTo>
                <a:lnTo>
                  <a:pt x="7742" y="19043"/>
                </a:lnTo>
                <a:lnTo>
                  <a:pt x="7787" y="19234"/>
                </a:lnTo>
                <a:lnTo>
                  <a:pt x="7830" y="19043"/>
                </a:lnTo>
                <a:lnTo>
                  <a:pt x="7896" y="19086"/>
                </a:lnTo>
                <a:lnTo>
                  <a:pt x="7942" y="19136"/>
                </a:lnTo>
                <a:lnTo>
                  <a:pt x="7985" y="18944"/>
                </a:lnTo>
                <a:lnTo>
                  <a:pt x="8030" y="19136"/>
                </a:lnTo>
                <a:lnTo>
                  <a:pt x="8096" y="19043"/>
                </a:lnTo>
                <a:lnTo>
                  <a:pt x="8142" y="18993"/>
                </a:lnTo>
                <a:lnTo>
                  <a:pt x="8185" y="19136"/>
                </a:lnTo>
                <a:lnTo>
                  <a:pt x="8230" y="19086"/>
                </a:lnTo>
                <a:lnTo>
                  <a:pt x="8296" y="18900"/>
                </a:lnTo>
                <a:lnTo>
                  <a:pt x="8339" y="18900"/>
                </a:lnTo>
                <a:lnTo>
                  <a:pt x="8385" y="18802"/>
                </a:lnTo>
                <a:lnTo>
                  <a:pt x="8428" y="19234"/>
                </a:lnTo>
                <a:lnTo>
                  <a:pt x="8494" y="19043"/>
                </a:lnTo>
                <a:lnTo>
                  <a:pt x="8539" y="18802"/>
                </a:lnTo>
                <a:lnTo>
                  <a:pt x="8582" y="18753"/>
                </a:lnTo>
                <a:lnTo>
                  <a:pt x="8628" y="18753"/>
                </a:lnTo>
                <a:lnTo>
                  <a:pt x="8694" y="18944"/>
                </a:lnTo>
                <a:lnTo>
                  <a:pt x="8739" y="18944"/>
                </a:lnTo>
                <a:lnTo>
                  <a:pt x="8782" y="18993"/>
                </a:lnTo>
                <a:lnTo>
                  <a:pt x="8825" y="18900"/>
                </a:lnTo>
                <a:lnTo>
                  <a:pt x="8894" y="18900"/>
                </a:lnTo>
                <a:lnTo>
                  <a:pt x="8937" y="18851"/>
                </a:lnTo>
                <a:lnTo>
                  <a:pt x="8982" y="18900"/>
                </a:lnTo>
                <a:lnTo>
                  <a:pt x="9025" y="18851"/>
                </a:lnTo>
                <a:lnTo>
                  <a:pt x="9071" y="18851"/>
                </a:lnTo>
                <a:lnTo>
                  <a:pt x="9137" y="18802"/>
                </a:lnTo>
                <a:lnTo>
                  <a:pt x="9180" y="18567"/>
                </a:lnTo>
                <a:lnTo>
                  <a:pt x="9225" y="18802"/>
                </a:lnTo>
                <a:lnTo>
                  <a:pt x="9268" y="18660"/>
                </a:lnTo>
                <a:lnTo>
                  <a:pt x="9334" y="18660"/>
                </a:lnTo>
                <a:lnTo>
                  <a:pt x="9380" y="18709"/>
                </a:lnTo>
                <a:lnTo>
                  <a:pt x="9423" y="18709"/>
                </a:lnTo>
                <a:lnTo>
                  <a:pt x="9468" y="18753"/>
                </a:lnTo>
                <a:lnTo>
                  <a:pt x="9534" y="18753"/>
                </a:lnTo>
                <a:lnTo>
                  <a:pt x="9580" y="18802"/>
                </a:lnTo>
                <a:lnTo>
                  <a:pt x="9623" y="18753"/>
                </a:lnTo>
                <a:lnTo>
                  <a:pt x="9668" y="18611"/>
                </a:lnTo>
                <a:lnTo>
                  <a:pt x="9734" y="18660"/>
                </a:lnTo>
                <a:lnTo>
                  <a:pt x="9777" y="18709"/>
                </a:lnTo>
                <a:lnTo>
                  <a:pt x="9823" y="18900"/>
                </a:lnTo>
                <a:lnTo>
                  <a:pt x="9866" y="18851"/>
                </a:lnTo>
                <a:lnTo>
                  <a:pt x="9932" y="18802"/>
                </a:lnTo>
                <a:lnTo>
                  <a:pt x="9977" y="18753"/>
                </a:lnTo>
                <a:lnTo>
                  <a:pt x="10020" y="18468"/>
                </a:lnTo>
                <a:lnTo>
                  <a:pt x="10066" y="18567"/>
                </a:lnTo>
                <a:lnTo>
                  <a:pt x="10132" y="18567"/>
                </a:lnTo>
                <a:lnTo>
                  <a:pt x="10177" y="18611"/>
                </a:lnTo>
                <a:lnTo>
                  <a:pt x="10220" y="18611"/>
                </a:lnTo>
                <a:lnTo>
                  <a:pt x="10263" y="18660"/>
                </a:lnTo>
                <a:lnTo>
                  <a:pt x="10332" y="18518"/>
                </a:lnTo>
                <a:lnTo>
                  <a:pt x="10375" y="18468"/>
                </a:lnTo>
                <a:lnTo>
                  <a:pt x="10420" y="18753"/>
                </a:lnTo>
                <a:lnTo>
                  <a:pt x="10463" y="18709"/>
                </a:lnTo>
                <a:lnTo>
                  <a:pt x="10529" y="18611"/>
                </a:lnTo>
                <a:lnTo>
                  <a:pt x="10575" y="18419"/>
                </a:lnTo>
                <a:lnTo>
                  <a:pt x="10618" y="18567"/>
                </a:lnTo>
                <a:lnTo>
                  <a:pt x="10663" y="18709"/>
                </a:lnTo>
                <a:lnTo>
                  <a:pt x="10706" y="18802"/>
                </a:lnTo>
                <a:lnTo>
                  <a:pt x="10772" y="18518"/>
                </a:lnTo>
                <a:lnTo>
                  <a:pt x="10818" y="18567"/>
                </a:lnTo>
                <a:lnTo>
                  <a:pt x="10861" y="18611"/>
                </a:lnTo>
                <a:lnTo>
                  <a:pt x="10906" y="18611"/>
                </a:lnTo>
                <a:lnTo>
                  <a:pt x="10972" y="18567"/>
                </a:lnTo>
                <a:lnTo>
                  <a:pt x="11018" y="18660"/>
                </a:lnTo>
                <a:lnTo>
                  <a:pt x="11061" y="18375"/>
                </a:lnTo>
                <a:lnTo>
                  <a:pt x="11106" y="18518"/>
                </a:lnTo>
                <a:lnTo>
                  <a:pt x="11172" y="18709"/>
                </a:lnTo>
                <a:lnTo>
                  <a:pt x="11215" y="18660"/>
                </a:lnTo>
                <a:lnTo>
                  <a:pt x="11261" y="18468"/>
                </a:lnTo>
                <a:lnTo>
                  <a:pt x="11304" y="18660"/>
                </a:lnTo>
                <a:lnTo>
                  <a:pt x="11370" y="18753"/>
                </a:lnTo>
                <a:lnTo>
                  <a:pt x="11415" y="18567"/>
                </a:lnTo>
                <a:lnTo>
                  <a:pt x="11458" y="18375"/>
                </a:lnTo>
                <a:lnTo>
                  <a:pt x="11504" y="18375"/>
                </a:lnTo>
                <a:lnTo>
                  <a:pt x="11570" y="18468"/>
                </a:lnTo>
                <a:lnTo>
                  <a:pt x="11615" y="18567"/>
                </a:lnTo>
                <a:lnTo>
                  <a:pt x="11658" y="18567"/>
                </a:lnTo>
                <a:lnTo>
                  <a:pt x="11704" y="18375"/>
                </a:lnTo>
                <a:lnTo>
                  <a:pt x="11770" y="18419"/>
                </a:lnTo>
                <a:lnTo>
                  <a:pt x="11813" y="18567"/>
                </a:lnTo>
                <a:lnTo>
                  <a:pt x="11858" y="18228"/>
                </a:lnTo>
                <a:lnTo>
                  <a:pt x="11901" y="18375"/>
                </a:lnTo>
                <a:lnTo>
                  <a:pt x="11967" y="18419"/>
                </a:lnTo>
                <a:lnTo>
                  <a:pt x="12013" y="18419"/>
                </a:lnTo>
                <a:lnTo>
                  <a:pt x="12056" y="18518"/>
                </a:lnTo>
                <a:lnTo>
                  <a:pt x="12101" y="18518"/>
                </a:lnTo>
                <a:lnTo>
                  <a:pt x="12167" y="18326"/>
                </a:lnTo>
                <a:lnTo>
                  <a:pt x="12210" y="18518"/>
                </a:lnTo>
                <a:lnTo>
                  <a:pt x="12256" y="18518"/>
                </a:lnTo>
                <a:lnTo>
                  <a:pt x="12299" y="18375"/>
                </a:lnTo>
                <a:lnTo>
                  <a:pt x="12344" y="18468"/>
                </a:lnTo>
                <a:lnTo>
                  <a:pt x="12410" y="18326"/>
                </a:lnTo>
                <a:lnTo>
                  <a:pt x="12456" y="18375"/>
                </a:lnTo>
                <a:lnTo>
                  <a:pt x="12499" y="18518"/>
                </a:lnTo>
                <a:lnTo>
                  <a:pt x="12544" y="18611"/>
                </a:lnTo>
                <a:lnTo>
                  <a:pt x="12610" y="18660"/>
                </a:lnTo>
                <a:lnTo>
                  <a:pt x="12653" y="18419"/>
                </a:lnTo>
                <a:lnTo>
                  <a:pt x="12699" y="18468"/>
                </a:lnTo>
                <a:lnTo>
                  <a:pt x="12742" y="18419"/>
                </a:lnTo>
                <a:lnTo>
                  <a:pt x="12808" y="18660"/>
                </a:lnTo>
                <a:lnTo>
                  <a:pt x="12853" y="18468"/>
                </a:lnTo>
                <a:lnTo>
                  <a:pt x="12896" y="18375"/>
                </a:lnTo>
                <a:lnTo>
                  <a:pt x="12942" y="18468"/>
                </a:lnTo>
                <a:lnTo>
                  <a:pt x="13008" y="18468"/>
                </a:lnTo>
                <a:lnTo>
                  <a:pt x="13053" y="18419"/>
                </a:lnTo>
                <a:lnTo>
                  <a:pt x="13096" y="18518"/>
                </a:lnTo>
                <a:lnTo>
                  <a:pt x="13142" y="18468"/>
                </a:lnTo>
                <a:lnTo>
                  <a:pt x="13208" y="18419"/>
                </a:lnTo>
                <a:lnTo>
                  <a:pt x="13251" y="18468"/>
                </a:lnTo>
                <a:lnTo>
                  <a:pt x="13296" y="18375"/>
                </a:lnTo>
                <a:lnTo>
                  <a:pt x="13339" y="18277"/>
                </a:lnTo>
                <a:lnTo>
                  <a:pt x="13405" y="18468"/>
                </a:lnTo>
                <a:lnTo>
                  <a:pt x="13451" y="18277"/>
                </a:lnTo>
                <a:lnTo>
                  <a:pt x="13494" y="18375"/>
                </a:lnTo>
                <a:lnTo>
                  <a:pt x="13539" y="18419"/>
                </a:lnTo>
                <a:lnTo>
                  <a:pt x="13605" y="18518"/>
                </a:lnTo>
                <a:lnTo>
                  <a:pt x="13648" y="18419"/>
                </a:lnTo>
                <a:lnTo>
                  <a:pt x="13694" y="18375"/>
                </a:lnTo>
                <a:lnTo>
                  <a:pt x="13737" y="18518"/>
                </a:lnTo>
                <a:lnTo>
                  <a:pt x="13805" y="18518"/>
                </a:lnTo>
                <a:lnTo>
                  <a:pt x="13848" y="18611"/>
                </a:lnTo>
                <a:lnTo>
                  <a:pt x="13894" y="18468"/>
                </a:lnTo>
                <a:lnTo>
                  <a:pt x="13937" y="18611"/>
                </a:lnTo>
                <a:lnTo>
                  <a:pt x="13982" y="18326"/>
                </a:lnTo>
                <a:lnTo>
                  <a:pt x="14048" y="18419"/>
                </a:lnTo>
                <a:lnTo>
                  <a:pt x="14091" y="18326"/>
                </a:lnTo>
                <a:lnTo>
                  <a:pt x="14137" y="18135"/>
                </a:lnTo>
                <a:lnTo>
                  <a:pt x="14180" y="18375"/>
                </a:lnTo>
                <a:lnTo>
                  <a:pt x="14246" y="18277"/>
                </a:lnTo>
                <a:lnTo>
                  <a:pt x="14291" y="18518"/>
                </a:lnTo>
                <a:lnTo>
                  <a:pt x="14334" y="18518"/>
                </a:lnTo>
                <a:lnTo>
                  <a:pt x="14380" y="18419"/>
                </a:lnTo>
                <a:lnTo>
                  <a:pt x="14446" y="18468"/>
                </a:lnTo>
                <a:lnTo>
                  <a:pt x="14491" y="18518"/>
                </a:lnTo>
                <a:lnTo>
                  <a:pt x="14534" y="18228"/>
                </a:lnTo>
                <a:lnTo>
                  <a:pt x="14580" y="18419"/>
                </a:lnTo>
                <a:lnTo>
                  <a:pt x="14646" y="18468"/>
                </a:lnTo>
                <a:lnTo>
                  <a:pt x="14689" y="18419"/>
                </a:lnTo>
                <a:lnTo>
                  <a:pt x="14734" y="18375"/>
                </a:lnTo>
                <a:lnTo>
                  <a:pt x="14777" y="18277"/>
                </a:lnTo>
                <a:lnTo>
                  <a:pt x="14843" y="18375"/>
                </a:lnTo>
                <a:lnTo>
                  <a:pt x="14889" y="18375"/>
                </a:lnTo>
                <a:lnTo>
                  <a:pt x="14932" y="18419"/>
                </a:lnTo>
                <a:lnTo>
                  <a:pt x="14977" y="18375"/>
                </a:lnTo>
                <a:lnTo>
                  <a:pt x="15043" y="18419"/>
                </a:lnTo>
                <a:lnTo>
                  <a:pt x="15089" y="18375"/>
                </a:lnTo>
                <a:lnTo>
                  <a:pt x="15132" y="18228"/>
                </a:lnTo>
                <a:lnTo>
                  <a:pt x="15175" y="18326"/>
                </a:lnTo>
                <a:lnTo>
                  <a:pt x="15243" y="18042"/>
                </a:lnTo>
                <a:lnTo>
                  <a:pt x="15286" y="18375"/>
                </a:lnTo>
                <a:lnTo>
                  <a:pt x="15332" y="18326"/>
                </a:lnTo>
                <a:lnTo>
                  <a:pt x="15375" y="18375"/>
                </a:lnTo>
                <a:lnTo>
                  <a:pt x="15441" y="18326"/>
                </a:lnTo>
                <a:lnTo>
                  <a:pt x="15486" y="18419"/>
                </a:lnTo>
                <a:lnTo>
                  <a:pt x="15529" y="18326"/>
                </a:lnTo>
                <a:lnTo>
                  <a:pt x="15575" y="18326"/>
                </a:lnTo>
                <a:lnTo>
                  <a:pt x="15618" y="18419"/>
                </a:lnTo>
                <a:lnTo>
                  <a:pt x="15684" y="18228"/>
                </a:lnTo>
                <a:lnTo>
                  <a:pt x="15729" y="18326"/>
                </a:lnTo>
                <a:lnTo>
                  <a:pt x="15772" y="18375"/>
                </a:lnTo>
                <a:lnTo>
                  <a:pt x="15818" y="18228"/>
                </a:lnTo>
                <a:lnTo>
                  <a:pt x="15884" y="18277"/>
                </a:lnTo>
                <a:lnTo>
                  <a:pt x="15929" y="18184"/>
                </a:lnTo>
                <a:lnTo>
                  <a:pt x="15972" y="18375"/>
                </a:lnTo>
                <a:lnTo>
                  <a:pt x="16018" y="18419"/>
                </a:lnTo>
                <a:lnTo>
                  <a:pt x="16084" y="18419"/>
                </a:lnTo>
                <a:lnTo>
                  <a:pt x="16127" y="18277"/>
                </a:lnTo>
                <a:lnTo>
                  <a:pt x="16172" y="18277"/>
                </a:lnTo>
                <a:lnTo>
                  <a:pt x="16215" y="18184"/>
                </a:lnTo>
                <a:lnTo>
                  <a:pt x="16281" y="18228"/>
                </a:lnTo>
                <a:lnTo>
                  <a:pt x="16327" y="18326"/>
                </a:lnTo>
                <a:lnTo>
                  <a:pt x="16370" y="18228"/>
                </a:lnTo>
                <a:lnTo>
                  <a:pt x="16415" y="18419"/>
                </a:lnTo>
                <a:lnTo>
                  <a:pt x="16481" y="18375"/>
                </a:lnTo>
                <a:lnTo>
                  <a:pt x="16527" y="18326"/>
                </a:lnTo>
                <a:lnTo>
                  <a:pt x="16570" y="18567"/>
                </a:lnTo>
                <a:lnTo>
                  <a:pt x="16613" y="18277"/>
                </a:lnTo>
                <a:lnTo>
                  <a:pt x="16681" y="18228"/>
                </a:lnTo>
                <a:lnTo>
                  <a:pt x="16724" y="18375"/>
                </a:lnTo>
                <a:lnTo>
                  <a:pt x="16770" y="18326"/>
                </a:lnTo>
                <a:lnTo>
                  <a:pt x="16813" y="18567"/>
                </a:lnTo>
                <a:lnTo>
                  <a:pt x="16878" y="18419"/>
                </a:lnTo>
                <a:lnTo>
                  <a:pt x="16924" y="18419"/>
                </a:lnTo>
                <a:lnTo>
                  <a:pt x="16967" y="18228"/>
                </a:lnTo>
                <a:lnTo>
                  <a:pt x="17013" y="18375"/>
                </a:lnTo>
                <a:lnTo>
                  <a:pt x="17078" y="18326"/>
                </a:lnTo>
                <a:lnTo>
                  <a:pt x="17122" y="18375"/>
                </a:lnTo>
                <a:lnTo>
                  <a:pt x="17167" y="18326"/>
                </a:lnTo>
                <a:lnTo>
                  <a:pt x="17210" y="18184"/>
                </a:lnTo>
                <a:lnTo>
                  <a:pt x="17256" y="18419"/>
                </a:lnTo>
                <a:lnTo>
                  <a:pt x="17322" y="18375"/>
                </a:lnTo>
                <a:lnTo>
                  <a:pt x="17367" y="18375"/>
                </a:lnTo>
                <a:lnTo>
                  <a:pt x="17410" y="18518"/>
                </a:lnTo>
                <a:lnTo>
                  <a:pt x="17456" y="18375"/>
                </a:lnTo>
                <a:lnTo>
                  <a:pt x="17522" y="18419"/>
                </a:lnTo>
                <a:lnTo>
                  <a:pt x="17565" y="18277"/>
                </a:lnTo>
                <a:lnTo>
                  <a:pt x="17610" y="18419"/>
                </a:lnTo>
                <a:lnTo>
                  <a:pt x="17653" y="18419"/>
                </a:lnTo>
                <a:lnTo>
                  <a:pt x="17719" y="18228"/>
                </a:lnTo>
                <a:lnTo>
                  <a:pt x="17765" y="18085"/>
                </a:lnTo>
                <a:lnTo>
                  <a:pt x="17808" y="18228"/>
                </a:lnTo>
                <a:lnTo>
                  <a:pt x="17853" y="18375"/>
                </a:lnTo>
                <a:lnTo>
                  <a:pt x="17919" y="17992"/>
                </a:lnTo>
                <a:lnTo>
                  <a:pt x="17965" y="18184"/>
                </a:lnTo>
                <a:lnTo>
                  <a:pt x="18008" y="18228"/>
                </a:lnTo>
                <a:lnTo>
                  <a:pt x="18051" y="18228"/>
                </a:lnTo>
                <a:lnTo>
                  <a:pt x="18119" y="18277"/>
                </a:lnTo>
                <a:lnTo>
                  <a:pt x="18162" y="18277"/>
                </a:lnTo>
                <a:lnTo>
                  <a:pt x="18208" y="18326"/>
                </a:lnTo>
                <a:lnTo>
                  <a:pt x="18251" y="18277"/>
                </a:lnTo>
                <a:lnTo>
                  <a:pt x="18316" y="18135"/>
                </a:lnTo>
                <a:lnTo>
                  <a:pt x="18362" y="18135"/>
                </a:lnTo>
                <a:lnTo>
                  <a:pt x="18405" y="18184"/>
                </a:lnTo>
                <a:lnTo>
                  <a:pt x="18451" y="18228"/>
                </a:lnTo>
                <a:lnTo>
                  <a:pt x="18516" y="18184"/>
                </a:lnTo>
                <a:lnTo>
                  <a:pt x="18559" y="18184"/>
                </a:lnTo>
                <a:lnTo>
                  <a:pt x="18605" y="18326"/>
                </a:lnTo>
                <a:lnTo>
                  <a:pt x="18648" y="18277"/>
                </a:lnTo>
                <a:lnTo>
                  <a:pt x="18716" y="18184"/>
                </a:lnTo>
                <a:lnTo>
                  <a:pt x="18759" y="18184"/>
                </a:lnTo>
                <a:lnTo>
                  <a:pt x="18805" y="18277"/>
                </a:lnTo>
                <a:lnTo>
                  <a:pt x="18848" y="18184"/>
                </a:lnTo>
                <a:lnTo>
                  <a:pt x="18894" y="18184"/>
                </a:lnTo>
                <a:lnTo>
                  <a:pt x="18959" y="18277"/>
                </a:lnTo>
                <a:lnTo>
                  <a:pt x="19003" y="18375"/>
                </a:lnTo>
                <a:lnTo>
                  <a:pt x="19048" y="18228"/>
                </a:lnTo>
                <a:lnTo>
                  <a:pt x="19091" y="18326"/>
                </a:lnTo>
                <a:lnTo>
                  <a:pt x="19157" y="18135"/>
                </a:lnTo>
                <a:lnTo>
                  <a:pt x="19203" y="18135"/>
                </a:lnTo>
                <a:lnTo>
                  <a:pt x="19246" y="18228"/>
                </a:lnTo>
                <a:lnTo>
                  <a:pt x="19291" y="18085"/>
                </a:lnTo>
                <a:lnTo>
                  <a:pt x="19357" y="18184"/>
                </a:lnTo>
                <a:lnTo>
                  <a:pt x="19403" y="18184"/>
                </a:lnTo>
                <a:lnTo>
                  <a:pt x="19446" y="18228"/>
                </a:lnTo>
                <a:lnTo>
                  <a:pt x="19489" y="18042"/>
                </a:lnTo>
                <a:lnTo>
                  <a:pt x="19557" y="18277"/>
                </a:lnTo>
                <a:lnTo>
                  <a:pt x="19600" y="18375"/>
                </a:lnTo>
                <a:lnTo>
                  <a:pt x="19646" y="18326"/>
                </a:lnTo>
                <a:lnTo>
                  <a:pt x="19689" y="18326"/>
                </a:lnTo>
                <a:lnTo>
                  <a:pt x="19754" y="18184"/>
                </a:lnTo>
                <a:lnTo>
                  <a:pt x="19800" y="18135"/>
                </a:lnTo>
                <a:lnTo>
                  <a:pt x="19843" y="18135"/>
                </a:lnTo>
                <a:lnTo>
                  <a:pt x="19889" y="18184"/>
                </a:lnTo>
                <a:lnTo>
                  <a:pt x="19954" y="18135"/>
                </a:lnTo>
                <a:lnTo>
                  <a:pt x="19997" y="18135"/>
                </a:lnTo>
              </a:path>
            </a:pathLst>
          </a:custGeom>
          <a:noFill/>
          <a:ln w="12700" cap="flat" cmpd="sng">
            <a:solidFill>
              <a:srgbClr val="FFFF00"/>
            </a:solidFill>
            <a:prstDash val="solid"/>
            <a:round/>
            <a:headEnd type="none" w="med" len="med"/>
            <a:tailEnd type="none" w="med" len="med"/>
          </a:ln>
          <a:effectLst/>
        </p:spPr>
        <p:txBody>
          <a:bodyPr/>
          <a:lstStyle/>
          <a:p>
            <a:endParaRPr lang="en-GB"/>
          </a:p>
        </p:txBody>
      </p:sp>
    </p:spTree>
    <p:extLst>
      <p:ext uri="{BB962C8B-B14F-4D97-AF65-F5344CB8AC3E}">
        <p14:creationId xmlns:p14="http://schemas.microsoft.com/office/powerpoint/2010/main" val="540913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
                                        </p:tgtEl>
                                        <p:attrNameLst>
                                          <p:attrName>style.visibility</p:attrName>
                                        </p:attrNameLst>
                                      </p:cBhvr>
                                      <p:to>
                                        <p:strVal val="visible"/>
                                      </p:to>
                                    </p:set>
                                    <p:anim calcmode="lin" valueType="num">
                                      <p:cBhvr additive="base">
                                        <p:cTn id="13" dur="500" fill="hold"/>
                                        <p:tgtEl>
                                          <p:spTgt spid="82"/>
                                        </p:tgtEl>
                                        <p:attrNameLst>
                                          <p:attrName>ppt_x</p:attrName>
                                        </p:attrNameLst>
                                      </p:cBhvr>
                                      <p:tavLst>
                                        <p:tav tm="0">
                                          <p:val>
                                            <p:strVal val="#ppt_x"/>
                                          </p:val>
                                        </p:tav>
                                        <p:tav tm="100000">
                                          <p:val>
                                            <p:strVal val="#ppt_x"/>
                                          </p:val>
                                        </p:tav>
                                      </p:tavLst>
                                    </p:anim>
                                    <p:anim calcmode="lin" valueType="num">
                                      <p:cBhvr additive="base">
                                        <p:cTn id="14"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cBhvr additive="base">
                                        <p:cTn id="19" dur="500" fill="hold"/>
                                        <p:tgtEl>
                                          <p:spTgt spid="83"/>
                                        </p:tgtEl>
                                        <p:attrNameLst>
                                          <p:attrName>ppt_x</p:attrName>
                                        </p:attrNameLst>
                                      </p:cBhvr>
                                      <p:tavLst>
                                        <p:tav tm="0">
                                          <p:val>
                                            <p:strVal val="#ppt_x"/>
                                          </p:val>
                                        </p:tav>
                                        <p:tav tm="100000">
                                          <p:val>
                                            <p:strVal val="#ppt_x"/>
                                          </p:val>
                                        </p:tav>
                                      </p:tavLst>
                                    </p:anim>
                                    <p:anim calcmode="lin" valueType="num">
                                      <p:cBhvr additive="base">
                                        <p:cTn id="20"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additive="base">
                                        <p:cTn id="25" dur="500" fill="hold"/>
                                        <p:tgtEl>
                                          <p:spTgt spid="78"/>
                                        </p:tgtEl>
                                        <p:attrNameLst>
                                          <p:attrName>ppt_x</p:attrName>
                                        </p:attrNameLst>
                                      </p:cBhvr>
                                      <p:tavLst>
                                        <p:tav tm="0">
                                          <p:val>
                                            <p:strVal val="#ppt_x"/>
                                          </p:val>
                                        </p:tav>
                                        <p:tav tm="100000">
                                          <p:val>
                                            <p:strVal val="#ppt_x"/>
                                          </p:val>
                                        </p:tav>
                                      </p:tavLst>
                                    </p:anim>
                                    <p:anim calcmode="lin" valueType="num">
                                      <p:cBhvr additive="base">
                                        <p:cTn id="2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0" grpId="0" animBg="1"/>
      <p:bldP spid="82" grpId="0" animBg="1"/>
      <p:bldP spid="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4294967295"/>
          </p:nvPr>
        </p:nvSpPr>
        <p:spPr bwMode="auto">
          <a:xfrm>
            <a:off x="6553200" y="624840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CF0967-15FE-4EBA-A43D-ABED1ABB8FD6}" type="slidenum">
              <a:rPr lang="en-US" altLang="ar-SA"/>
              <a:pPr eaLnBrk="1" hangingPunct="1"/>
              <a:t>2</a:t>
            </a:fld>
            <a:endParaRPr lang="en-US" altLang="ar-SA"/>
          </a:p>
        </p:txBody>
      </p:sp>
      <p:sp>
        <p:nvSpPr>
          <p:cNvPr id="4099" name="Rectangle 2"/>
          <p:cNvSpPr txBox="1">
            <a:spLocks noChangeArrowheads="1"/>
          </p:cNvSpPr>
          <p:nvPr/>
        </p:nvSpPr>
        <p:spPr bwMode="auto">
          <a:xfrm>
            <a:off x="-12700" y="-22225"/>
            <a:ext cx="9144000" cy="979488"/>
          </a:xfrm>
          <a:prstGeom prst="rect">
            <a:avLst/>
          </a:prstGeom>
          <a:solidFill>
            <a:srgbClr val="3A2B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ar-SA" sz="4900" b="1" dirty="0">
                <a:solidFill>
                  <a:srgbClr val="FFFF00"/>
                </a:solidFill>
              </a:rPr>
              <a:t> </a:t>
            </a:r>
            <a:r>
              <a:rPr lang="en-US" altLang="ar-SA" sz="7200" b="1" dirty="0" smtClean="0">
                <a:solidFill>
                  <a:srgbClr val="FFFF00"/>
                </a:solidFill>
              </a:rPr>
              <a:t>Week1 Lecture 6</a:t>
            </a:r>
            <a:endParaRPr lang="en-GB" altLang="ar-SA" sz="7200" b="1" dirty="0">
              <a:solidFill>
                <a:srgbClr val="FFFF00"/>
              </a:solidFill>
            </a:endParaRPr>
          </a:p>
        </p:txBody>
      </p:sp>
      <p:sp>
        <p:nvSpPr>
          <p:cNvPr id="4100" name="Line 3"/>
          <p:cNvSpPr>
            <a:spLocks noChangeShapeType="1"/>
          </p:cNvSpPr>
          <p:nvPr/>
        </p:nvSpPr>
        <p:spPr bwMode="auto">
          <a:xfrm>
            <a:off x="0" y="981075"/>
            <a:ext cx="91440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ar-SA"/>
          </a:p>
        </p:txBody>
      </p:sp>
      <p:sp>
        <p:nvSpPr>
          <p:cNvPr id="4101" name="Title 1"/>
          <p:cNvSpPr>
            <a:spLocks noGrp="1"/>
          </p:cNvSpPr>
          <p:nvPr>
            <p:ph idx="1"/>
          </p:nvPr>
        </p:nvSpPr>
        <p:spPr>
          <a:xfrm>
            <a:off x="457200" y="1447800"/>
            <a:ext cx="8229600" cy="5211763"/>
          </a:xfrm>
        </p:spPr>
        <p:txBody>
          <a:bodyPr>
            <a:normAutofit/>
          </a:bodyPr>
          <a:lstStyle/>
          <a:p>
            <a:pPr algn="ctr">
              <a:buNone/>
            </a:pPr>
            <a:r>
              <a:rPr lang="en-US" altLang="ar-SA" sz="8800" b="1" dirty="0">
                <a:solidFill>
                  <a:srgbClr val="E81CDE"/>
                </a:solidFill>
                <a:latin typeface="Times New Roman" panose="02020603050405020304" pitchFamily="18" charset="0"/>
                <a:cs typeface="Times New Roman" panose="02020603050405020304" pitchFamily="18" charset="0"/>
              </a:rPr>
              <a:t>Chapter 48 </a:t>
            </a:r>
          </a:p>
          <a:p>
            <a:pPr algn="ctr">
              <a:buNone/>
            </a:pPr>
            <a:r>
              <a:rPr lang="en-US" altLang="ar-SA" sz="5400" b="1" dirty="0">
                <a:solidFill>
                  <a:srgbClr val="FF0000"/>
                </a:solidFill>
                <a:latin typeface="Times New Roman" panose="02020603050405020304" pitchFamily="18" charset="0"/>
                <a:cs typeface="Times New Roman" panose="02020603050405020304" pitchFamily="18" charset="0"/>
              </a:rPr>
              <a:t>(Guyton &amp; Hall)</a:t>
            </a:r>
            <a:endParaRPr lang="en-GB" altLang="ar-SA" sz="9600" b="1" dirty="0">
              <a:solidFill>
                <a:srgbClr val="FF0000"/>
              </a:solidFill>
            </a:endParaRPr>
          </a:p>
          <a:p>
            <a:pPr algn="ctr" eaLnBrk="1" hangingPunct="1">
              <a:buFontTx/>
              <a:buNone/>
            </a:pPr>
            <a:r>
              <a:rPr lang="en-US" altLang="en-US" sz="5400" b="1" dirty="0" smtClean="0">
                <a:solidFill>
                  <a:srgbClr val="4310FC"/>
                </a:solidFill>
                <a:latin typeface="Times New Roman" panose="02020603050405020304" pitchFamily="18" charset="0"/>
                <a:cs typeface="Times New Roman" panose="02020603050405020304" pitchFamily="18" charset="0"/>
              </a:rPr>
              <a:t>Somatic </a:t>
            </a:r>
            <a:r>
              <a:rPr lang="en-US" altLang="en-US" sz="5400" b="1" dirty="0" err="1" smtClean="0">
                <a:solidFill>
                  <a:srgbClr val="4310FC"/>
                </a:solidFill>
                <a:latin typeface="Times New Roman" panose="02020603050405020304" pitchFamily="18" charset="0"/>
                <a:cs typeface="Times New Roman" panose="02020603050405020304" pitchFamily="18" charset="0"/>
              </a:rPr>
              <a:t>Sensations:II</a:t>
            </a:r>
            <a:r>
              <a:rPr lang="en-US" altLang="en-US" sz="5400" b="1" dirty="0" smtClean="0">
                <a:solidFill>
                  <a:srgbClr val="4310FC"/>
                </a:solidFill>
                <a:latin typeface="Times New Roman" panose="02020603050405020304" pitchFamily="18" charset="0"/>
                <a:cs typeface="Times New Roman" panose="02020603050405020304" pitchFamily="18" charset="0"/>
              </a:rPr>
              <a:t> </a:t>
            </a:r>
            <a:r>
              <a:rPr lang="en-US" altLang="en-US" sz="5400" b="1" dirty="0" smtClean="0">
                <a:solidFill>
                  <a:srgbClr val="FF0000"/>
                </a:solidFill>
                <a:latin typeface="Times New Roman" panose="02020603050405020304" pitchFamily="18" charset="0"/>
                <a:cs typeface="Times New Roman" panose="02020603050405020304" pitchFamily="18" charset="0"/>
              </a:rPr>
              <a:t>Pain, </a:t>
            </a:r>
            <a:r>
              <a:rPr lang="en-US" altLang="en-US" sz="5400" b="1" dirty="0" smtClean="0">
                <a:solidFill>
                  <a:srgbClr val="4310FC"/>
                </a:solidFill>
                <a:latin typeface="Times New Roman" panose="02020603050405020304" pitchFamily="18" charset="0"/>
                <a:cs typeface="Times New Roman" panose="02020603050405020304" pitchFamily="18" charset="0"/>
              </a:rPr>
              <a:t>headache and Thermal Sensations</a:t>
            </a:r>
          </a:p>
        </p:txBody>
      </p:sp>
    </p:spTree>
    <p:extLst>
      <p:ext uri="{BB962C8B-B14F-4D97-AF65-F5344CB8AC3E}">
        <p14:creationId xmlns:p14="http://schemas.microsoft.com/office/powerpoint/2010/main" val="1266198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8A28EBD3"/>
          <p:cNvPicPr>
            <a:picLocks noChangeAspect="1" noChangeArrowheads="1"/>
          </p:cNvPicPr>
          <p:nvPr/>
        </p:nvPicPr>
        <p:blipFill>
          <a:blip r:embed="rId3" cstate="print">
            <a:lum bright="18000"/>
          </a:blip>
          <a:srcRect/>
          <a:stretch>
            <a:fillRect/>
          </a:stretch>
        </p:blipFill>
        <p:spPr bwMode="auto">
          <a:xfrm>
            <a:off x="-828600" y="809758"/>
            <a:ext cx="6552728" cy="6219642"/>
          </a:xfrm>
          <a:prstGeom prst="rect">
            <a:avLst/>
          </a:prstGeom>
          <a:noFill/>
          <a:ln w="9525">
            <a:noFill/>
            <a:miter lim="800000"/>
            <a:headEnd/>
            <a:tailEnd/>
          </a:ln>
        </p:spPr>
      </p:pic>
      <p:pic>
        <p:nvPicPr>
          <p:cNvPr id="3" name="Picture 2" descr="KandelFig24-2"/>
          <p:cNvPicPr>
            <a:picLocks noChangeAspect="1" noChangeArrowheads="1"/>
          </p:cNvPicPr>
          <p:nvPr/>
        </p:nvPicPr>
        <p:blipFill>
          <a:blip r:embed="rId4" cstate="print">
            <a:lum contrast="12000"/>
          </a:blip>
          <a:srcRect/>
          <a:stretch>
            <a:fillRect/>
          </a:stretch>
        </p:blipFill>
        <p:spPr bwMode="auto">
          <a:xfrm>
            <a:off x="4786314" y="1214422"/>
            <a:ext cx="4400544" cy="5643578"/>
          </a:xfrm>
          <a:prstGeom prst="rect">
            <a:avLst/>
          </a:prstGeom>
          <a:noFill/>
          <a:ln w="9525">
            <a:noFill/>
            <a:miter lim="800000"/>
            <a:headEnd/>
            <a:tailEnd/>
          </a:ln>
        </p:spPr>
      </p:pic>
      <p:sp>
        <p:nvSpPr>
          <p:cNvPr id="5" name="Line 3"/>
          <p:cNvSpPr>
            <a:spLocks noChangeShapeType="1"/>
          </p:cNvSpPr>
          <p:nvPr/>
        </p:nvSpPr>
        <p:spPr bwMode="auto">
          <a:xfrm>
            <a:off x="16082" y="966341"/>
            <a:ext cx="9144000" cy="0"/>
          </a:xfrm>
          <a:prstGeom prst="line">
            <a:avLst/>
          </a:prstGeom>
          <a:noFill/>
          <a:ln w="57150">
            <a:solidFill>
              <a:srgbClr val="FF0000"/>
            </a:solidFill>
            <a:round/>
            <a:headEnd/>
            <a:tailEnd/>
          </a:ln>
        </p:spPr>
        <p:txBody>
          <a:bodyPr>
            <a:spAutoFit/>
          </a:bodyPr>
          <a:lstStyle/>
          <a:p>
            <a:endParaRPr lang="en-GB"/>
          </a:p>
        </p:txBody>
      </p:sp>
      <p:sp>
        <p:nvSpPr>
          <p:cNvPr id="6" name="TextBox 5"/>
          <p:cNvSpPr txBox="1"/>
          <p:nvPr/>
        </p:nvSpPr>
        <p:spPr>
          <a:xfrm>
            <a:off x="4572000" y="6396335"/>
            <a:ext cx="3369256" cy="461665"/>
          </a:xfrm>
          <a:prstGeom prst="rect">
            <a:avLst/>
          </a:prstGeom>
          <a:noFill/>
        </p:spPr>
        <p:txBody>
          <a:bodyPr wrap="none" rtlCol="0">
            <a:spAutoFit/>
          </a:bodyPr>
          <a:lstStyle/>
          <a:p>
            <a:r>
              <a:rPr lang="en-GB" sz="2400" b="1" dirty="0" smtClean="0"/>
              <a:t>Projection/relay neurons</a:t>
            </a:r>
            <a:endParaRPr lang="en-GB" sz="2400" b="1" dirty="0"/>
          </a:p>
        </p:txBody>
      </p:sp>
      <p:sp>
        <p:nvSpPr>
          <p:cNvPr id="7" name="TextBox 6"/>
          <p:cNvSpPr txBox="1"/>
          <p:nvPr/>
        </p:nvSpPr>
        <p:spPr>
          <a:xfrm>
            <a:off x="5796136" y="1988840"/>
            <a:ext cx="2023246" cy="461665"/>
          </a:xfrm>
          <a:prstGeom prst="rect">
            <a:avLst/>
          </a:prstGeom>
          <a:noFill/>
        </p:spPr>
        <p:txBody>
          <a:bodyPr wrap="none" rtlCol="0">
            <a:spAutoFit/>
          </a:bodyPr>
          <a:lstStyle/>
          <a:p>
            <a:r>
              <a:rPr lang="en-GB" sz="2400" b="1" dirty="0" smtClean="0">
                <a:solidFill>
                  <a:srgbClr val="00B050"/>
                </a:solidFill>
              </a:rPr>
              <a:t>G= Glutamate </a:t>
            </a:r>
            <a:endParaRPr lang="en-GB" sz="2400" b="1" dirty="0">
              <a:solidFill>
                <a:srgbClr val="00B050"/>
              </a:solidFill>
            </a:endParaRPr>
          </a:p>
        </p:txBody>
      </p:sp>
      <p:sp>
        <p:nvSpPr>
          <p:cNvPr id="8" name="TextBox 7"/>
          <p:cNvSpPr txBox="1"/>
          <p:nvPr/>
        </p:nvSpPr>
        <p:spPr>
          <a:xfrm>
            <a:off x="5652120" y="3429000"/>
            <a:ext cx="1043876" cy="461665"/>
          </a:xfrm>
          <a:prstGeom prst="rect">
            <a:avLst/>
          </a:prstGeom>
          <a:noFill/>
        </p:spPr>
        <p:txBody>
          <a:bodyPr wrap="none" rtlCol="0">
            <a:spAutoFit/>
          </a:bodyPr>
          <a:lstStyle/>
          <a:p>
            <a:r>
              <a:rPr lang="en-GB" sz="2400" b="1" dirty="0" smtClean="0">
                <a:solidFill>
                  <a:srgbClr val="00B050"/>
                </a:solidFill>
              </a:rPr>
              <a:t>G</a:t>
            </a:r>
            <a:r>
              <a:rPr lang="en-GB" sz="2400" b="1" dirty="0" smtClean="0">
                <a:solidFill>
                  <a:srgbClr val="FF0000"/>
                </a:solidFill>
              </a:rPr>
              <a:t> &amp; SP</a:t>
            </a:r>
            <a:endParaRPr lang="en-GB" sz="2400" b="1" dirty="0">
              <a:solidFill>
                <a:srgbClr val="FF0000"/>
              </a:solidFill>
            </a:endParaRPr>
          </a:p>
        </p:txBody>
      </p:sp>
      <p:sp>
        <p:nvSpPr>
          <p:cNvPr id="9" name="Freeform 8"/>
          <p:cNvSpPr/>
          <p:nvPr/>
        </p:nvSpPr>
        <p:spPr>
          <a:xfrm>
            <a:off x="6293922" y="3284984"/>
            <a:ext cx="617517" cy="364900"/>
          </a:xfrm>
          <a:custGeom>
            <a:avLst/>
            <a:gdLst>
              <a:gd name="connsiteX0" fmla="*/ 0 w 617517"/>
              <a:gd name="connsiteY0" fmla="*/ 0 h 364900"/>
              <a:gd name="connsiteX1" fmla="*/ 83127 w 617517"/>
              <a:gd name="connsiteY1" fmla="*/ 106878 h 364900"/>
              <a:gd name="connsiteX2" fmla="*/ 106878 w 617517"/>
              <a:gd name="connsiteY2" fmla="*/ 142504 h 364900"/>
              <a:gd name="connsiteX3" fmla="*/ 130629 w 617517"/>
              <a:gd name="connsiteY3" fmla="*/ 178130 h 364900"/>
              <a:gd name="connsiteX4" fmla="*/ 237507 w 617517"/>
              <a:gd name="connsiteY4" fmla="*/ 237507 h 364900"/>
              <a:gd name="connsiteX5" fmla="*/ 356260 w 617517"/>
              <a:gd name="connsiteY5" fmla="*/ 296883 h 364900"/>
              <a:gd name="connsiteX6" fmla="*/ 391886 w 617517"/>
              <a:gd name="connsiteY6" fmla="*/ 308759 h 364900"/>
              <a:gd name="connsiteX7" fmla="*/ 427512 w 617517"/>
              <a:gd name="connsiteY7" fmla="*/ 320634 h 364900"/>
              <a:gd name="connsiteX8" fmla="*/ 463138 w 617517"/>
              <a:gd name="connsiteY8" fmla="*/ 344385 h 364900"/>
              <a:gd name="connsiteX9" fmla="*/ 617517 w 617517"/>
              <a:gd name="connsiteY9" fmla="*/ 356260 h 36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7517" h="364900">
                <a:moveTo>
                  <a:pt x="0" y="0"/>
                </a:moveTo>
                <a:cubicBezTo>
                  <a:pt x="55811" y="55811"/>
                  <a:pt x="26309" y="21651"/>
                  <a:pt x="83127" y="106878"/>
                </a:cubicBezTo>
                <a:lnTo>
                  <a:pt x="106878" y="142504"/>
                </a:lnTo>
                <a:cubicBezTo>
                  <a:pt x="114795" y="154379"/>
                  <a:pt x="118754" y="170213"/>
                  <a:pt x="130629" y="178130"/>
                </a:cubicBezTo>
                <a:cubicBezTo>
                  <a:pt x="212296" y="232575"/>
                  <a:pt x="174801" y="216604"/>
                  <a:pt x="237507" y="237507"/>
                </a:cubicBezTo>
                <a:cubicBezTo>
                  <a:pt x="305038" y="288155"/>
                  <a:pt x="266229" y="266873"/>
                  <a:pt x="356260" y="296883"/>
                </a:cubicBezTo>
                <a:lnTo>
                  <a:pt x="391886" y="308759"/>
                </a:lnTo>
                <a:lnTo>
                  <a:pt x="427512" y="320634"/>
                </a:lnTo>
                <a:cubicBezTo>
                  <a:pt x="439387" y="328551"/>
                  <a:pt x="450020" y="338763"/>
                  <a:pt x="463138" y="344385"/>
                </a:cubicBezTo>
                <a:cubicBezTo>
                  <a:pt x="511007" y="364900"/>
                  <a:pt x="568959" y="356260"/>
                  <a:pt x="617517" y="356260"/>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a:off x="27505" y="1033802"/>
            <a:ext cx="6199646" cy="830997"/>
          </a:xfrm>
          <a:prstGeom prst="rect">
            <a:avLst/>
          </a:prstGeom>
          <a:noFill/>
        </p:spPr>
        <p:txBody>
          <a:bodyPr wrap="none" rtlCol="0">
            <a:spAutoFit/>
          </a:bodyPr>
          <a:lstStyle/>
          <a:p>
            <a:pPr>
              <a:buFont typeface="Wingdings" pitchFamily="2" charset="2"/>
              <a:buChar char="§"/>
            </a:pPr>
            <a:r>
              <a:rPr lang="en-GB" sz="2400" b="1" dirty="0" smtClean="0">
                <a:solidFill>
                  <a:srgbClr val="F303A3"/>
                </a:solidFill>
              </a:rPr>
              <a:t> C-</a:t>
            </a:r>
            <a:r>
              <a:rPr lang="en-GB" sz="2400" b="1" dirty="0" err="1" smtClean="0">
                <a:solidFill>
                  <a:srgbClr val="F303A3"/>
                </a:solidFill>
              </a:rPr>
              <a:t>fibers</a:t>
            </a:r>
            <a:r>
              <a:rPr lang="en-GB" sz="2400" b="1" dirty="0" smtClean="0">
                <a:solidFill>
                  <a:srgbClr val="F303A3"/>
                </a:solidFill>
              </a:rPr>
              <a:t> in </a:t>
            </a:r>
            <a:r>
              <a:rPr lang="en-GB" sz="2400" b="1" dirty="0" err="1" smtClean="0">
                <a:solidFill>
                  <a:srgbClr val="F303A3"/>
                </a:solidFill>
              </a:rPr>
              <a:t>laminae</a:t>
            </a:r>
            <a:r>
              <a:rPr lang="en-GB" sz="2400" b="1" dirty="0" smtClean="0">
                <a:solidFill>
                  <a:srgbClr val="F303A3"/>
                </a:solidFill>
              </a:rPr>
              <a:t> II-III (</a:t>
            </a:r>
            <a:r>
              <a:rPr lang="en-GB" sz="2400" b="1" dirty="0" err="1" smtClean="0">
                <a:solidFill>
                  <a:srgbClr val="F303A3"/>
                </a:solidFill>
              </a:rPr>
              <a:t>subtantia</a:t>
            </a:r>
            <a:r>
              <a:rPr lang="en-GB" sz="2400" b="1" dirty="0" smtClean="0">
                <a:solidFill>
                  <a:srgbClr val="F303A3"/>
                </a:solidFill>
              </a:rPr>
              <a:t> </a:t>
            </a:r>
            <a:r>
              <a:rPr lang="en-GB" sz="2400" b="1" dirty="0" err="1" smtClean="0">
                <a:solidFill>
                  <a:srgbClr val="F303A3"/>
                </a:solidFill>
              </a:rPr>
              <a:t>gelatinosa</a:t>
            </a:r>
            <a:r>
              <a:rPr lang="en-GB" sz="2400" b="1" dirty="0" smtClean="0">
                <a:solidFill>
                  <a:srgbClr val="F303A3"/>
                </a:solidFill>
              </a:rPr>
              <a:t>)</a:t>
            </a:r>
          </a:p>
          <a:p>
            <a:pPr>
              <a:buFont typeface="Wingdings" pitchFamily="2" charset="2"/>
              <a:buChar char="§"/>
            </a:pPr>
            <a:r>
              <a:rPr lang="en-GB" sz="2400" b="1" dirty="0" smtClean="0">
                <a:solidFill>
                  <a:srgbClr val="F303A3"/>
                </a:solidFill>
              </a:rPr>
              <a:t> A</a:t>
            </a:r>
            <a:r>
              <a:rPr lang="el-GR" sz="2400" b="1" dirty="0" smtClean="0">
                <a:solidFill>
                  <a:srgbClr val="F303A3"/>
                </a:solidFill>
              </a:rPr>
              <a:t>δ</a:t>
            </a:r>
            <a:r>
              <a:rPr lang="en-GB" sz="2400" b="1" dirty="0" smtClean="0">
                <a:solidFill>
                  <a:srgbClr val="F303A3"/>
                </a:solidFill>
              </a:rPr>
              <a:t>-</a:t>
            </a:r>
            <a:r>
              <a:rPr lang="en-GB" sz="2400" b="1" dirty="0" err="1" smtClean="0">
                <a:solidFill>
                  <a:srgbClr val="F303A3"/>
                </a:solidFill>
              </a:rPr>
              <a:t>fibers</a:t>
            </a:r>
            <a:r>
              <a:rPr lang="en-GB" sz="2400" b="1" dirty="0" smtClean="0">
                <a:solidFill>
                  <a:srgbClr val="F303A3"/>
                </a:solidFill>
              </a:rPr>
              <a:t> in lamina </a:t>
            </a:r>
            <a:r>
              <a:rPr lang="en-GB" sz="2400" b="1" dirty="0" err="1" smtClean="0">
                <a:solidFill>
                  <a:srgbClr val="F303A3"/>
                </a:solidFill>
              </a:rPr>
              <a:t>marginalis</a:t>
            </a:r>
            <a:endParaRPr lang="en-GB" sz="2400" b="1" dirty="0" smtClean="0">
              <a:solidFill>
                <a:srgbClr val="F303A3"/>
              </a:solidFill>
            </a:endParaRPr>
          </a:p>
        </p:txBody>
      </p:sp>
      <p:sp>
        <p:nvSpPr>
          <p:cNvPr id="11" name="Rectangle 2"/>
          <p:cNvSpPr txBox="1">
            <a:spLocks noChangeArrowheads="1"/>
          </p:cNvSpPr>
          <p:nvPr/>
        </p:nvSpPr>
        <p:spPr bwMode="auto">
          <a:xfrm>
            <a:off x="-11377" y="-13147"/>
            <a:ext cx="9198918" cy="979488"/>
          </a:xfrm>
          <a:prstGeom prst="rect">
            <a:avLst/>
          </a:prstGeom>
          <a:solidFill>
            <a:srgbClr val="0421F6"/>
          </a:solidFill>
          <a:ln w="9525">
            <a:noFill/>
            <a:miter lim="800000"/>
            <a:headEnd/>
            <a:tailEnd/>
          </a:ln>
        </p:spPr>
        <p:txBody>
          <a:bodyPr anchor="ctr"/>
          <a:lstStyle/>
          <a:p>
            <a:pPr>
              <a:spcBef>
                <a:spcPct val="50000"/>
              </a:spcBef>
            </a:pPr>
            <a:r>
              <a:rPr lang="en-US" sz="4400" b="1" dirty="0" smtClean="0">
                <a:solidFill>
                  <a:srgbClr val="FFFF00"/>
                </a:solidFill>
              </a:rPr>
              <a:t>Nociceptive </a:t>
            </a:r>
            <a:r>
              <a:rPr lang="en-US" sz="4400" b="1" dirty="0">
                <a:solidFill>
                  <a:srgbClr val="FFFF00"/>
                </a:solidFill>
              </a:rPr>
              <a:t>Input to the </a:t>
            </a:r>
            <a:r>
              <a:rPr lang="en-US" sz="4400" b="1" dirty="0" smtClean="0">
                <a:solidFill>
                  <a:srgbClr val="FFFF00"/>
                </a:solidFill>
              </a:rPr>
              <a:t>Spinal Cord</a:t>
            </a:r>
            <a:endParaRPr lang="en-US" sz="4400" b="1" dirty="0">
              <a:solidFill>
                <a:srgbClr val="FFFF00"/>
              </a:solidFill>
            </a:endParaRPr>
          </a:p>
        </p:txBody>
      </p:sp>
      <p:sp>
        <p:nvSpPr>
          <p:cNvPr id="2" name="Rectangle 1"/>
          <p:cNvSpPr/>
          <p:nvPr/>
        </p:nvSpPr>
        <p:spPr>
          <a:xfrm>
            <a:off x="5745249" y="1554736"/>
            <a:ext cx="2811169" cy="523220"/>
          </a:xfrm>
          <a:prstGeom prst="rect">
            <a:avLst/>
          </a:prstGeom>
        </p:spPr>
        <p:txBody>
          <a:bodyPr wrap="square">
            <a:spAutoFit/>
          </a:bodyPr>
          <a:lstStyle/>
          <a:p>
            <a:r>
              <a:rPr lang="en-GB" sz="2800" b="1" dirty="0" err="1" smtClean="0">
                <a:solidFill>
                  <a:srgbClr val="FF0000"/>
                </a:solidFill>
              </a:rPr>
              <a:t>SP</a:t>
            </a:r>
            <a:r>
              <a:rPr lang="en-GB" sz="2800" b="1" dirty="0" smtClean="0">
                <a:solidFill>
                  <a:srgbClr val="FF0000"/>
                </a:solidFill>
              </a:rPr>
              <a:t> = substance P</a:t>
            </a:r>
            <a:endParaRPr lang="en-GB" sz="2800" b="1" dirty="0">
              <a:solidFill>
                <a:srgbClr val="FF0000"/>
              </a:solidFill>
            </a:endParaRPr>
          </a:p>
        </p:txBody>
      </p:sp>
      <p:sp>
        <p:nvSpPr>
          <p:cNvPr id="12" name="TextBox 11"/>
          <p:cNvSpPr txBox="1"/>
          <p:nvPr/>
        </p:nvSpPr>
        <p:spPr>
          <a:xfrm>
            <a:off x="6871757" y="4957295"/>
            <a:ext cx="380232" cy="461665"/>
          </a:xfrm>
          <a:prstGeom prst="rect">
            <a:avLst/>
          </a:prstGeom>
          <a:noFill/>
        </p:spPr>
        <p:txBody>
          <a:bodyPr wrap="none" rtlCol="0">
            <a:spAutoFit/>
          </a:bodyPr>
          <a:lstStyle/>
          <a:p>
            <a:r>
              <a:rPr lang="en-GB" sz="2400" b="1" dirty="0" smtClean="0">
                <a:solidFill>
                  <a:srgbClr val="00B050"/>
                </a:solidFill>
              </a:rPr>
              <a:t>G</a:t>
            </a:r>
            <a:endParaRPr lang="en-GB" sz="2400" b="1" dirty="0">
              <a:solidFill>
                <a:srgbClr val="FF0000"/>
              </a:solidFill>
            </a:endParaRPr>
          </a:p>
        </p:txBody>
      </p:sp>
      <p:sp>
        <p:nvSpPr>
          <p:cNvPr id="13" name="TextBox 12"/>
          <p:cNvSpPr txBox="1"/>
          <p:nvPr/>
        </p:nvSpPr>
        <p:spPr>
          <a:xfrm>
            <a:off x="6542044" y="2708360"/>
            <a:ext cx="380232" cy="461665"/>
          </a:xfrm>
          <a:prstGeom prst="rect">
            <a:avLst/>
          </a:prstGeom>
          <a:noFill/>
        </p:spPr>
        <p:txBody>
          <a:bodyPr wrap="none" rtlCol="0">
            <a:spAutoFit/>
          </a:bodyPr>
          <a:lstStyle/>
          <a:p>
            <a:r>
              <a:rPr lang="en-GB" sz="2400" b="1" dirty="0" smtClean="0">
                <a:solidFill>
                  <a:srgbClr val="00B050"/>
                </a:solidFill>
              </a:rPr>
              <a:t>G</a:t>
            </a:r>
            <a:endParaRPr lang="en-GB" sz="2400" b="1" dirty="0">
              <a:solidFill>
                <a:srgbClr val="FF0000"/>
              </a:solidFill>
            </a:endParaRPr>
          </a:p>
        </p:txBody>
      </p:sp>
    </p:spTree>
    <p:extLst>
      <p:ext uri="{BB962C8B-B14F-4D97-AF65-F5344CB8AC3E}">
        <p14:creationId xmlns:p14="http://schemas.microsoft.com/office/powerpoint/2010/main" val="3643545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Grp="1" noChangeAspect="1" noChangeArrowheads="1"/>
          </p:cNvPicPr>
          <p:nvPr>
            <p:ph idx="1"/>
          </p:nvPr>
        </p:nvPicPr>
        <p:blipFill>
          <a:blip r:embed="rId3" cstate="print"/>
          <a:srcRect/>
          <a:stretch>
            <a:fillRect/>
          </a:stretch>
        </p:blipFill>
        <p:spPr bwMode="auto">
          <a:xfrm>
            <a:off x="-21785" y="908720"/>
            <a:ext cx="9202297" cy="6381328"/>
          </a:xfrm>
          <a:prstGeom prst="rect">
            <a:avLst/>
          </a:prstGeom>
          <a:noFill/>
          <a:ln w="9525">
            <a:noFill/>
            <a:miter lim="800000"/>
            <a:headEnd/>
            <a:tailEnd/>
          </a:ln>
        </p:spPr>
      </p:pic>
      <p:sp>
        <p:nvSpPr>
          <p:cNvPr id="4" name="TextBox 3"/>
          <p:cNvSpPr txBox="1"/>
          <p:nvPr/>
        </p:nvSpPr>
        <p:spPr>
          <a:xfrm>
            <a:off x="-51545" y="1268760"/>
            <a:ext cx="4824536" cy="6463308"/>
          </a:xfrm>
          <a:prstGeom prst="rect">
            <a:avLst/>
          </a:prstGeom>
          <a:solidFill>
            <a:schemeClr val="bg1"/>
          </a:solidFill>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8" name="TextBox 7"/>
          <p:cNvSpPr txBox="1"/>
          <p:nvPr/>
        </p:nvSpPr>
        <p:spPr>
          <a:xfrm>
            <a:off x="755576" y="6858000"/>
            <a:ext cx="2880320" cy="369332"/>
          </a:xfrm>
          <a:prstGeom prst="rect">
            <a:avLst/>
          </a:prstGeom>
          <a:solidFill>
            <a:schemeClr val="bg1"/>
          </a:solidFill>
        </p:spPr>
        <p:txBody>
          <a:bodyPr wrap="square" rtlCol="0">
            <a:spAutoFit/>
          </a:bodyPr>
          <a:lstStyle/>
          <a:p>
            <a:endParaRPr lang="en-GB" dirty="0"/>
          </a:p>
        </p:txBody>
      </p:sp>
      <p:sp>
        <p:nvSpPr>
          <p:cNvPr id="6" name="TextBox 5"/>
          <p:cNvSpPr txBox="1"/>
          <p:nvPr/>
        </p:nvSpPr>
        <p:spPr>
          <a:xfrm>
            <a:off x="452511" y="5410289"/>
            <a:ext cx="4320480" cy="1384995"/>
          </a:xfrm>
          <a:prstGeom prst="rect">
            <a:avLst/>
          </a:prstGeom>
          <a:solidFill>
            <a:srgbClr val="FFFF00"/>
          </a:solidFill>
          <a:ln>
            <a:solidFill>
              <a:srgbClr val="FF0000"/>
            </a:solidFill>
          </a:ln>
        </p:spPr>
        <p:txBody>
          <a:bodyPr wrap="square" rtlCol="0">
            <a:spAutoFit/>
          </a:bodyPr>
          <a:lstStyle/>
          <a:p>
            <a:r>
              <a:rPr lang="en-GB" sz="2800" b="1" dirty="0" smtClean="0">
                <a:solidFill>
                  <a:srgbClr val="FF0000"/>
                </a:solidFill>
              </a:rPr>
              <a:t>Separation between the 2 pathways is no longer so clearly identified!! </a:t>
            </a:r>
            <a:endParaRPr lang="en-GB" sz="2800" b="1" dirty="0">
              <a:solidFill>
                <a:srgbClr val="FF0000"/>
              </a:solidFill>
            </a:endParaRPr>
          </a:p>
        </p:txBody>
      </p:sp>
      <p:sp>
        <p:nvSpPr>
          <p:cNvPr id="9" name="Line 3"/>
          <p:cNvSpPr>
            <a:spLocks noChangeShapeType="1"/>
          </p:cNvSpPr>
          <p:nvPr/>
        </p:nvSpPr>
        <p:spPr bwMode="auto">
          <a:xfrm>
            <a:off x="361" y="764704"/>
            <a:ext cx="9144000" cy="0"/>
          </a:xfrm>
          <a:prstGeom prst="line">
            <a:avLst/>
          </a:prstGeom>
          <a:noFill/>
          <a:ln w="57150">
            <a:solidFill>
              <a:srgbClr val="FF0000"/>
            </a:solidFill>
            <a:round/>
            <a:headEnd/>
            <a:tailEnd/>
          </a:ln>
        </p:spPr>
        <p:txBody>
          <a:bodyPr>
            <a:spAutoFit/>
          </a:bodyPr>
          <a:lstStyle/>
          <a:p>
            <a:endParaRPr lang="en-GB" dirty="0"/>
          </a:p>
        </p:txBody>
      </p:sp>
      <p:sp>
        <p:nvSpPr>
          <p:cNvPr id="10" name="Rectangle 2"/>
          <p:cNvSpPr txBox="1">
            <a:spLocks noChangeArrowheads="1"/>
          </p:cNvSpPr>
          <p:nvPr/>
        </p:nvSpPr>
        <p:spPr>
          <a:xfrm>
            <a:off x="361" y="-27384"/>
            <a:ext cx="9144000" cy="764704"/>
          </a:xfrm>
          <a:prstGeom prst="rect">
            <a:avLst/>
          </a:prstGeom>
          <a:solidFill>
            <a:srgbClr val="2C22F6"/>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pPr>
            <a:endParaRPr lang="en-US" sz="4000" b="1" dirty="0" smtClean="0">
              <a:solidFill>
                <a:srgbClr val="FFFF00"/>
              </a:solidFill>
              <a:latin typeface="Arial" pitchFamily="34" charset="0"/>
              <a:ea typeface="+mn-ea"/>
              <a:cs typeface="Arial" pitchFamily="34" charset="0"/>
            </a:endParaRPr>
          </a:p>
          <a:p>
            <a:pPr>
              <a:spcBef>
                <a:spcPct val="50000"/>
              </a:spcBef>
            </a:pPr>
            <a:r>
              <a:rPr lang="en-US" b="1" dirty="0" smtClean="0">
                <a:solidFill>
                  <a:srgbClr val="FFFF00"/>
                </a:solidFill>
                <a:latin typeface="Arial" pitchFamily="34" charset="0"/>
                <a:ea typeface="+mn-ea"/>
                <a:cs typeface="Arial" pitchFamily="34" charset="0"/>
              </a:rPr>
              <a:t>Dual Pain Pathways</a:t>
            </a:r>
          </a:p>
          <a:p>
            <a:pPr>
              <a:spcBef>
                <a:spcPct val="50000"/>
              </a:spcBef>
            </a:pPr>
            <a:endParaRPr lang="en-US" sz="4000" b="1" dirty="0" smtClean="0">
              <a:solidFill>
                <a:srgbClr val="FFFF00"/>
              </a:solidFill>
              <a:latin typeface="Arial" pitchFamily="34" charset="0"/>
              <a:ea typeface="+mn-ea"/>
              <a:cs typeface="Arial" pitchFamily="34" charset="0"/>
            </a:endParaRPr>
          </a:p>
        </p:txBody>
      </p:sp>
      <p:sp>
        <p:nvSpPr>
          <p:cNvPr id="12" name="TextBox 11"/>
          <p:cNvSpPr txBox="1"/>
          <p:nvPr/>
        </p:nvSpPr>
        <p:spPr>
          <a:xfrm>
            <a:off x="107504" y="881335"/>
            <a:ext cx="5944411" cy="461665"/>
          </a:xfrm>
          <a:prstGeom prst="rect">
            <a:avLst/>
          </a:prstGeom>
          <a:solidFill>
            <a:schemeClr val="bg1"/>
          </a:solidFill>
        </p:spPr>
        <p:txBody>
          <a:bodyPr wrap="square" rtlCol="0">
            <a:spAutoFit/>
          </a:bodyPr>
          <a:lstStyle/>
          <a:p>
            <a:pPr>
              <a:buFont typeface="Wingdings" pitchFamily="2" charset="2"/>
              <a:buChar char="§"/>
            </a:pPr>
            <a:endParaRPr lang="en-GB" sz="2400" b="1" dirty="0" smtClean="0">
              <a:solidFill>
                <a:srgbClr val="F303A3"/>
              </a:solidFill>
            </a:endParaRPr>
          </a:p>
        </p:txBody>
      </p:sp>
      <p:sp>
        <p:nvSpPr>
          <p:cNvPr id="7" name="TextBox 6"/>
          <p:cNvSpPr txBox="1"/>
          <p:nvPr/>
        </p:nvSpPr>
        <p:spPr>
          <a:xfrm>
            <a:off x="361" y="856622"/>
            <a:ext cx="5796136" cy="4647426"/>
          </a:xfrm>
          <a:prstGeom prst="rect">
            <a:avLst/>
          </a:prstGeom>
          <a:noFill/>
        </p:spPr>
        <p:txBody>
          <a:bodyPr wrap="square" rtlCol="0">
            <a:spAutoFit/>
          </a:bodyPr>
          <a:lstStyle/>
          <a:p>
            <a:pPr>
              <a:buClr>
                <a:srgbClr val="F303A3"/>
              </a:buClr>
            </a:pPr>
            <a:r>
              <a:rPr lang="en-GB" sz="2800" b="1" dirty="0" smtClean="0">
                <a:solidFill>
                  <a:srgbClr val="2A0399"/>
                </a:solidFill>
              </a:rPr>
              <a:t> </a:t>
            </a:r>
            <a:r>
              <a:rPr lang="en-GB" sz="3600" b="1" dirty="0" smtClean="0">
                <a:solidFill>
                  <a:srgbClr val="3333FF"/>
                </a:solidFill>
              </a:rPr>
              <a:t>Pain signals take 2 pathways to the brain: </a:t>
            </a:r>
            <a:endParaRPr lang="en-GB" sz="2800" b="1" dirty="0" smtClean="0">
              <a:solidFill>
                <a:srgbClr val="3333FF"/>
              </a:solidFill>
            </a:endParaRPr>
          </a:p>
          <a:p>
            <a:pPr>
              <a:buClr>
                <a:srgbClr val="F303A3"/>
              </a:buClr>
              <a:buFont typeface="Wingdings" pitchFamily="2" charset="2"/>
              <a:buChar char="§"/>
            </a:pPr>
            <a:r>
              <a:rPr lang="en-GB" sz="2800" b="1" dirty="0" smtClean="0">
                <a:solidFill>
                  <a:srgbClr val="2A0399"/>
                </a:solidFill>
              </a:rPr>
              <a:t> </a:t>
            </a:r>
            <a:r>
              <a:rPr lang="en-GB" sz="2800" b="1" dirty="0" err="1" smtClean="0">
                <a:solidFill>
                  <a:srgbClr val="2A0399"/>
                </a:solidFill>
              </a:rPr>
              <a:t>Neospinothalamic</a:t>
            </a:r>
            <a:r>
              <a:rPr lang="en-GB" sz="2800" b="1" dirty="0" smtClean="0">
                <a:solidFill>
                  <a:srgbClr val="2A0399"/>
                </a:solidFill>
              </a:rPr>
              <a:t> (</a:t>
            </a:r>
            <a:r>
              <a:rPr lang="en-GB" sz="2800" b="1" dirty="0" smtClean="0">
                <a:solidFill>
                  <a:srgbClr val="00B0F0"/>
                </a:solidFill>
              </a:rPr>
              <a:t>lateral</a:t>
            </a:r>
            <a:r>
              <a:rPr lang="en-GB" sz="2800" b="1" dirty="0" smtClean="0">
                <a:solidFill>
                  <a:srgbClr val="2A0399"/>
                </a:solidFill>
              </a:rPr>
              <a:t> </a:t>
            </a:r>
            <a:r>
              <a:rPr lang="en-GB" sz="2800" b="1" dirty="0">
                <a:solidFill>
                  <a:srgbClr val="00B0F0"/>
                </a:solidFill>
              </a:rPr>
              <a:t>STT</a:t>
            </a:r>
            <a:r>
              <a:rPr lang="en-GB" sz="2800" b="1" dirty="0" smtClean="0">
                <a:solidFill>
                  <a:srgbClr val="2A0399"/>
                </a:solidFill>
              </a:rPr>
              <a:t>): </a:t>
            </a:r>
          </a:p>
          <a:p>
            <a:pPr lvl="1">
              <a:buClr>
                <a:srgbClr val="F303A3"/>
              </a:buClr>
              <a:buFont typeface="Arial" pitchFamily="34" charset="0"/>
              <a:buChar char="•"/>
            </a:pPr>
            <a:r>
              <a:rPr lang="en-GB" sz="2800" b="1" dirty="0" smtClean="0">
                <a:solidFill>
                  <a:srgbClr val="F303A3"/>
                </a:solidFill>
              </a:rPr>
              <a:t> </a:t>
            </a:r>
            <a:r>
              <a:rPr lang="en-GB" sz="2800" dirty="0" smtClean="0"/>
              <a:t>Fast pain (</a:t>
            </a:r>
            <a:r>
              <a:rPr lang="en-GB" sz="2800" b="1" dirty="0" smtClean="0"/>
              <a:t>A</a:t>
            </a:r>
            <a:r>
              <a:rPr lang="el-GR" sz="2800" b="1" dirty="0" smtClean="0"/>
              <a:t>δ</a:t>
            </a:r>
            <a:r>
              <a:rPr lang="en-GB" sz="2800" b="1" dirty="0" smtClean="0"/>
              <a:t>-type</a:t>
            </a:r>
            <a:r>
              <a:rPr lang="en-GB" sz="2800" dirty="0" smtClean="0"/>
              <a:t>) </a:t>
            </a:r>
          </a:p>
          <a:p>
            <a:pPr lvl="1">
              <a:buClr>
                <a:srgbClr val="F303A3"/>
              </a:buClr>
              <a:buFont typeface="Arial" pitchFamily="34" charset="0"/>
              <a:buChar char="•"/>
            </a:pPr>
            <a:r>
              <a:rPr lang="en-GB" sz="2800" dirty="0" smtClean="0"/>
              <a:t> Thermal pain (acute type)</a:t>
            </a:r>
          </a:p>
          <a:p>
            <a:pPr>
              <a:buClr>
                <a:srgbClr val="F303A3"/>
              </a:buClr>
              <a:buFont typeface="Wingdings" pitchFamily="2" charset="2"/>
              <a:buChar char="§"/>
            </a:pPr>
            <a:r>
              <a:rPr lang="en-GB" sz="2800" b="1" dirty="0" smtClean="0">
                <a:solidFill>
                  <a:srgbClr val="2A0399"/>
                </a:solidFill>
              </a:rPr>
              <a:t> </a:t>
            </a:r>
            <a:r>
              <a:rPr lang="en-GB" sz="2800" b="1" dirty="0" err="1" smtClean="0">
                <a:solidFill>
                  <a:srgbClr val="2A0399"/>
                </a:solidFill>
              </a:rPr>
              <a:t>Paleospinothalamic</a:t>
            </a:r>
            <a:r>
              <a:rPr lang="en-GB" sz="2800" b="1" dirty="0" smtClean="0">
                <a:solidFill>
                  <a:srgbClr val="2A0399"/>
                </a:solidFill>
              </a:rPr>
              <a:t> (</a:t>
            </a:r>
            <a:r>
              <a:rPr lang="en-GB" sz="2800" b="1" dirty="0" smtClean="0">
                <a:solidFill>
                  <a:srgbClr val="FF0000"/>
                </a:solidFill>
              </a:rPr>
              <a:t>ventral</a:t>
            </a:r>
            <a:r>
              <a:rPr lang="en-GB" sz="2800" b="1" dirty="0" smtClean="0">
                <a:solidFill>
                  <a:srgbClr val="2A0399"/>
                </a:solidFill>
              </a:rPr>
              <a:t> </a:t>
            </a:r>
            <a:r>
              <a:rPr lang="en-GB" sz="2800" b="1" dirty="0">
                <a:solidFill>
                  <a:srgbClr val="FF0000"/>
                </a:solidFill>
              </a:rPr>
              <a:t>STT</a:t>
            </a:r>
            <a:r>
              <a:rPr lang="en-GB" sz="2800" b="1" dirty="0" smtClean="0">
                <a:solidFill>
                  <a:srgbClr val="2A0399"/>
                </a:solidFill>
              </a:rPr>
              <a:t>):</a:t>
            </a:r>
          </a:p>
          <a:p>
            <a:pPr lvl="1">
              <a:buClr>
                <a:srgbClr val="F303A3"/>
              </a:buClr>
              <a:buFont typeface="Arial" pitchFamily="34" charset="0"/>
              <a:buChar char="•"/>
            </a:pPr>
            <a:r>
              <a:rPr lang="en-GB" sz="2800" b="1" dirty="0" smtClean="0">
                <a:solidFill>
                  <a:srgbClr val="FF0000"/>
                </a:solidFill>
              </a:rPr>
              <a:t> </a:t>
            </a:r>
            <a:r>
              <a:rPr lang="en-GB" sz="2800" dirty="0" smtClean="0"/>
              <a:t>Slow pain (</a:t>
            </a:r>
            <a:r>
              <a:rPr lang="en-GB" sz="2800" b="1" dirty="0" smtClean="0"/>
              <a:t>C-type</a:t>
            </a:r>
            <a:r>
              <a:rPr lang="en-GB" sz="2800" dirty="0" smtClean="0"/>
              <a:t>) plus some A</a:t>
            </a:r>
            <a:r>
              <a:rPr lang="el-GR" sz="2800" b="1" dirty="0" smtClean="0"/>
              <a:t>δ</a:t>
            </a:r>
            <a:endParaRPr lang="en-GB" sz="2800" dirty="0" smtClean="0"/>
          </a:p>
          <a:p>
            <a:pPr lvl="1">
              <a:buClr>
                <a:srgbClr val="F303A3"/>
              </a:buClr>
              <a:buFont typeface="Arial" pitchFamily="34" charset="0"/>
              <a:buChar char="•"/>
            </a:pPr>
            <a:r>
              <a:rPr lang="en-GB" sz="2800" dirty="0" smtClean="0"/>
              <a:t> Crude touch &amp; pressure</a:t>
            </a:r>
          </a:p>
          <a:p>
            <a:pPr lvl="1">
              <a:buClr>
                <a:srgbClr val="F303A3"/>
              </a:buClr>
              <a:buFont typeface="Arial" pitchFamily="34" charset="0"/>
              <a:buChar char="•"/>
            </a:pPr>
            <a:r>
              <a:rPr lang="en-GB" sz="2800" dirty="0" smtClean="0"/>
              <a:t> Itch &amp; tickle</a:t>
            </a:r>
          </a:p>
          <a:p>
            <a:pPr lvl="1">
              <a:buClr>
                <a:srgbClr val="F303A3"/>
              </a:buClr>
              <a:buFont typeface="Arial" pitchFamily="34" charset="0"/>
              <a:buChar char="•"/>
            </a:pPr>
            <a:r>
              <a:rPr lang="en-GB" sz="2800" dirty="0" smtClean="0"/>
              <a:t> Sexual sensations</a:t>
            </a:r>
            <a:endParaRPr lang="en-GB" sz="2800" dirty="0"/>
          </a:p>
        </p:txBody>
      </p:sp>
    </p:spTree>
    <p:extLst>
      <p:ext uri="{BB962C8B-B14F-4D97-AF65-F5344CB8AC3E}">
        <p14:creationId xmlns:p14="http://schemas.microsoft.com/office/powerpoint/2010/main" val="320167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 calcmode="lin" valueType="num">
                                      <p:cBhvr additive="base">
                                        <p:cTn id="3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 calcmode="lin" valueType="num">
                                      <p:cBhvr additive="base">
                                        <p:cTn id="3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 calcmode="lin" valueType="num">
                                      <p:cBhvr additive="base">
                                        <p:cTn id="43"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grpId="1" nodeType="clickEffect">
                                  <p:stCondLst>
                                    <p:cond delay="0"/>
                                  </p:stCondLst>
                                  <p:childTnLst>
                                    <p:animRot by="21600000">
                                      <p:cBhvr>
                                        <p:cTn id="54"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Grp="1" noChangeAspect="1" noChangeArrowheads="1"/>
          </p:cNvPicPr>
          <p:nvPr>
            <p:ph idx="1"/>
          </p:nvPr>
        </p:nvPicPr>
        <p:blipFill>
          <a:blip r:embed="rId3" cstate="print"/>
          <a:srcRect/>
          <a:stretch>
            <a:fillRect/>
          </a:stretch>
        </p:blipFill>
        <p:spPr bwMode="auto">
          <a:xfrm>
            <a:off x="107504" y="836712"/>
            <a:ext cx="8567936" cy="6357389"/>
          </a:xfrm>
          <a:prstGeom prst="rect">
            <a:avLst/>
          </a:prstGeom>
          <a:noFill/>
          <a:ln w="9525">
            <a:noFill/>
            <a:miter lim="800000"/>
            <a:headEnd/>
            <a:tailEnd/>
          </a:ln>
        </p:spPr>
      </p:pic>
      <p:sp>
        <p:nvSpPr>
          <p:cNvPr id="4" name="Rectangle 3"/>
          <p:cNvSpPr>
            <a:spLocks noGrp="1" noChangeArrowheads="1"/>
          </p:cNvSpPr>
          <p:nvPr>
            <p:ph type="title"/>
          </p:nvPr>
        </p:nvSpPr>
        <p:spPr>
          <a:xfrm>
            <a:off x="0" y="-1"/>
            <a:ext cx="9143526" cy="691465"/>
          </a:xfrm>
          <a:solidFill>
            <a:srgbClr val="3333FF"/>
          </a:solidFill>
        </p:spPr>
        <p:txBody>
          <a:bodyPr>
            <a:noAutofit/>
          </a:bodyPr>
          <a:lstStyle/>
          <a:p>
            <a:pPr algn="l"/>
            <a:r>
              <a:rPr lang="en-US" sz="3200" b="1" dirty="0" smtClean="0">
                <a:solidFill>
                  <a:srgbClr val="FF0000"/>
                </a:solidFill>
                <a:latin typeface="Arial" pitchFamily="34" charset="0"/>
                <a:cs typeface="Arial" pitchFamily="34" charset="0"/>
              </a:rPr>
              <a:t/>
            </a:r>
            <a:br>
              <a:rPr lang="en-US" sz="3200" b="1" dirty="0" smtClean="0">
                <a:solidFill>
                  <a:srgbClr val="FF0000"/>
                </a:solidFill>
                <a:latin typeface="Arial" pitchFamily="34" charset="0"/>
                <a:cs typeface="Arial" pitchFamily="34" charset="0"/>
              </a:rPr>
            </a:br>
            <a:r>
              <a:rPr lang="en-US" sz="4800" b="1" dirty="0" smtClean="0">
                <a:solidFill>
                  <a:srgbClr val="FFFF00"/>
                </a:solidFill>
                <a:latin typeface="Arial" pitchFamily="34" charset="0"/>
                <a:cs typeface="Arial" pitchFamily="34" charset="0"/>
              </a:rPr>
              <a:t>Nociceptive `Pain` Pathways</a:t>
            </a:r>
            <a:r>
              <a:rPr lang="en-US" sz="4800" b="1" dirty="0" smtClean="0">
                <a:solidFill>
                  <a:srgbClr val="FF0000"/>
                </a:solidFill>
                <a:latin typeface="Arial" pitchFamily="34" charset="0"/>
                <a:cs typeface="Arial" pitchFamily="34" charset="0"/>
              </a:rPr>
              <a:t/>
            </a:r>
            <a:br>
              <a:rPr lang="en-US" sz="4800" b="1" dirty="0" smtClean="0">
                <a:solidFill>
                  <a:srgbClr val="FF0000"/>
                </a:solidFill>
                <a:latin typeface="Arial" pitchFamily="34" charset="0"/>
                <a:cs typeface="Arial" pitchFamily="34" charset="0"/>
              </a:rPr>
            </a:br>
            <a:endParaRPr lang="en-US" sz="4800" b="1" dirty="0" smtClean="0">
              <a:solidFill>
                <a:srgbClr val="FF0000"/>
              </a:solidFill>
              <a:latin typeface="Arial" pitchFamily="34" charset="0"/>
              <a:cs typeface="Arial" pitchFamily="34" charset="0"/>
            </a:endParaRPr>
          </a:p>
        </p:txBody>
      </p:sp>
      <p:sp>
        <p:nvSpPr>
          <p:cNvPr id="5" name="Line 3"/>
          <p:cNvSpPr>
            <a:spLocks noChangeShapeType="1"/>
          </p:cNvSpPr>
          <p:nvPr/>
        </p:nvSpPr>
        <p:spPr bwMode="auto">
          <a:xfrm>
            <a:off x="0" y="692696"/>
            <a:ext cx="9144000" cy="0"/>
          </a:xfrm>
          <a:prstGeom prst="line">
            <a:avLst/>
          </a:prstGeom>
          <a:noFill/>
          <a:ln w="57150">
            <a:solidFill>
              <a:srgbClr val="FF0000"/>
            </a:solidFill>
            <a:round/>
            <a:headEnd/>
            <a:tailEnd/>
          </a:ln>
        </p:spPr>
        <p:txBody>
          <a:bodyPr>
            <a:spAutoFit/>
          </a:bodyPr>
          <a:lstStyle/>
          <a:p>
            <a:endParaRPr lang="en-GB" dirty="0"/>
          </a:p>
        </p:txBody>
      </p:sp>
      <p:cxnSp>
        <p:nvCxnSpPr>
          <p:cNvPr id="9" name="Straight Connector 8"/>
          <p:cNvCxnSpPr/>
          <p:nvPr/>
        </p:nvCxnSpPr>
        <p:spPr>
          <a:xfrm flipH="1" flipV="1">
            <a:off x="2051720" y="3573016"/>
            <a:ext cx="144016" cy="1584176"/>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915816" y="5226784"/>
            <a:ext cx="1800200" cy="1631216"/>
          </a:xfrm>
          <a:prstGeom prst="rect">
            <a:avLst/>
          </a:prstGeom>
        </p:spPr>
        <p:txBody>
          <a:bodyPr wrap="square">
            <a:spAutoFit/>
          </a:bodyPr>
          <a:lstStyle/>
          <a:p>
            <a:pPr>
              <a:buClr>
                <a:srgbClr val="FF0000"/>
              </a:buClr>
              <a:buFont typeface="Arial" pitchFamily="34" charset="0"/>
              <a:buChar char="•"/>
            </a:pPr>
            <a:r>
              <a:rPr lang="en-US" sz="2000" dirty="0" smtClean="0">
                <a:solidFill>
                  <a:srgbClr val="3333FF"/>
                </a:solidFill>
                <a:latin typeface="Arial Black" pitchFamily="34" charset="0"/>
              </a:rPr>
              <a:t>Fine Touch</a:t>
            </a:r>
          </a:p>
          <a:p>
            <a:pPr>
              <a:buClr>
                <a:srgbClr val="FF0000"/>
              </a:buClr>
              <a:buFont typeface="Arial" pitchFamily="34" charset="0"/>
              <a:buChar char="•"/>
            </a:pPr>
            <a:r>
              <a:rPr lang="en-US" sz="2000" dirty="0" smtClean="0">
                <a:solidFill>
                  <a:srgbClr val="3333FF"/>
                </a:solidFill>
                <a:latin typeface="Arial Black" pitchFamily="34" charset="0"/>
              </a:rPr>
              <a:t>Pressure</a:t>
            </a:r>
          </a:p>
          <a:p>
            <a:pPr>
              <a:buClr>
                <a:srgbClr val="FF0000"/>
              </a:buClr>
              <a:buFont typeface="Arial" pitchFamily="34" charset="0"/>
              <a:buChar char="•"/>
            </a:pPr>
            <a:r>
              <a:rPr lang="en-US" sz="2000" dirty="0" smtClean="0">
                <a:solidFill>
                  <a:srgbClr val="3333FF"/>
                </a:solidFill>
                <a:latin typeface="Arial Black" pitchFamily="34" charset="0"/>
              </a:rPr>
              <a:t>Vibration</a:t>
            </a:r>
          </a:p>
          <a:p>
            <a:pPr>
              <a:buClr>
                <a:srgbClr val="FF0000"/>
              </a:buClr>
              <a:buFont typeface="Arial" pitchFamily="34" charset="0"/>
              <a:buChar char="•"/>
            </a:pPr>
            <a:r>
              <a:rPr lang="en-US" sz="2000" dirty="0" smtClean="0">
                <a:solidFill>
                  <a:srgbClr val="3333FF"/>
                </a:solidFill>
                <a:latin typeface="Arial Black" pitchFamily="34" charset="0"/>
              </a:rPr>
              <a:t>Position</a:t>
            </a:r>
          </a:p>
          <a:p>
            <a:pPr>
              <a:buClr>
                <a:srgbClr val="FF0000"/>
              </a:buClr>
              <a:buFont typeface="Arial" pitchFamily="34" charset="0"/>
              <a:buChar char="•"/>
            </a:pPr>
            <a:r>
              <a:rPr lang="en-US" sz="2000" dirty="0" smtClean="0">
                <a:solidFill>
                  <a:srgbClr val="3333FF"/>
                </a:solidFill>
                <a:latin typeface="Arial Black" pitchFamily="34" charset="0"/>
              </a:rPr>
              <a:t>Movement</a:t>
            </a:r>
            <a:endParaRPr lang="en-GB" sz="2000" dirty="0">
              <a:solidFill>
                <a:srgbClr val="3333FF"/>
              </a:solidFill>
            </a:endParaRPr>
          </a:p>
        </p:txBody>
      </p:sp>
      <p:sp>
        <p:nvSpPr>
          <p:cNvPr id="2" name="TextBox 1"/>
          <p:cNvSpPr txBox="1"/>
          <p:nvPr/>
        </p:nvSpPr>
        <p:spPr>
          <a:xfrm>
            <a:off x="7668344" y="3140968"/>
            <a:ext cx="1151112" cy="369332"/>
          </a:xfrm>
          <a:prstGeom prst="rect">
            <a:avLst/>
          </a:prstGeom>
          <a:solidFill>
            <a:schemeClr val="bg1"/>
          </a:solidFill>
          <a:ln>
            <a:noFill/>
          </a:ln>
        </p:spPr>
        <p:txBody>
          <a:bodyPr wrap="square" rtlCol="0">
            <a:spAutoFit/>
          </a:bodyPr>
          <a:lstStyle/>
          <a:p>
            <a:endParaRPr lang="en-US" dirty="0"/>
          </a:p>
        </p:txBody>
      </p:sp>
      <p:sp>
        <p:nvSpPr>
          <p:cNvPr id="11" name="TextBox 10"/>
          <p:cNvSpPr txBox="1"/>
          <p:nvPr/>
        </p:nvSpPr>
        <p:spPr>
          <a:xfrm>
            <a:off x="7308304" y="4859868"/>
            <a:ext cx="1584176" cy="369332"/>
          </a:xfrm>
          <a:prstGeom prst="rect">
            <a:avLst/>
          </a:prstGeom>
          <a:solidFill>
            <a:schemeClr val="bg1"/>
          </a:solidFill>
          <a:ln>
            <a:noFill/>
          </a:ln>
        </p:spPr>
        <p:txBody>
          <a:bodyPr wrap="square" rtlCol="0">
            <a:spAutoFit/>
          </a:bodyPr>
          <a:lstStyle/>
          <a:p>
            <a:endParaRPr lang="en-US" dirty="0"/>
          </a:p>
        </p:txBody>
      </p:sp>
      <p:sp>
        <p:nvSpPr>
          <p:cNvPr id="10" name="Rectangle 5"/>
          <p:cNvSpPr>
            <a:spLocks noChangeArrowheads="1"/>
          </p:cNvSpPr>
          <p:nvPr/>
        </p:nvSpPr>
        <p:spPr bwMode="auto">
          <a:xfrm>
            <a:off x="7055294" y="3212976"/>
            <a:ext cx="2088232" cy="2232248"/>
          </a:xfrm>
          <a:prstGeom prst="rect">
            <a:avLst/>
          </a:prstGeom>
          <a:solidFill>
            <a:schemeClr val="bg1"/>
          </a:solidFill>
          <a:ln w="9525">
            <a:noFill/>
            <a:miter lim="800000"/>
            <a:headEnd/>
            <a:tailEnd/>
          </a:ln>
        </p:spPr>
        <p:txBody>
          <a:bodyPr anchor="ctr"/>
          <a:lstStyle/>
          <a:p>
            <a:pPr>
              <a:buClr>
                <a:schemeClr val="tx1"/>
              </a:buClr>
              <a:buFont typeface="Arial" pitchFamily="34" charset="0"/>
              <a:buChar char="•"/>
            </a:pPr>
            <a:r>
              <a:rPr lang="en-US" sz="2000" dirty="0" smtClean="0">
                <a:solidFill>
                  <a:srgbClr val="FF0000"/>
                </a:solidFill>
                <a:latin typeface="Arial Black" pitchFamily="34" charset="0"/>
              </a:rPr>
              <a:t>Pain</a:t>
            </a:r>
          </a:p>
          <a:p>
            <a:pPr>
              <a:buClr>
                <a:schemeClr val="tx1"/>
              </a:buClr>
              <a:buFont typeface="Arial" pitchFamily="34" charset="0"/>
              <a:buChar char="•"/>
            </a:pPr>
            <a:r>
              <a:rPr lang="en-US" sz="2000" dirty="0" smtClean="0">
                <a:solidFill>
                  <a:srgbClr val="FF0000"/>
                </a:solidFill>
                <a:latin typeface="Arial Black" pitchFamily="34" charset="0"/>
              </a:rPr>
              <a:t>Temperature</a:t>
            </a:r>
          </a:p>
          <a:p>
            <a:pPr>
              <a:buClr>
                <a:schemeClr val="tx1"/>
              </a:buClr>
              <a:buFont typeface="Arial" pitchFamily="34" charset="0"/>
              <a:buChar char="•"/>
            </a:pPr>
            <a:r>
              <a:rPr lang="en-US" sz="2000" dirty="0" smtClean="0">
                <a:solidFill>
                  <a:srgbClr val="FF0000"/>
                </a:solidFill>
                <a:latin typeface="Arial Black" pitchFamily="34" charset="0"/>
              </a:rPr>
              <a:t>Crude touch</a:t>
            </a:r>
          </a:p>
          <a:p>
            <a:pPr>
              <a:buClr>
                <a:schemeClr val="tx1"/>
              </a:buClr>
              <a:buFont typeface="Arial" pitchFamily="34" charset="0"/>
              <a:buChar char="•"/>
            </a:pPr>
            <a:r>
              <a:rPr lang="en-US" sz="2000" dirty="0" smtClean="0">
                <a:solidFill>
                  <a:srgbClr val="FF0000"/>
                </a:solidFill>
                <a:latin typeface="Arial Black" pitchFamily="34" charset="0"/>
              </a:rPr>
              <a:t>Tickle</a:t>
            </a:r>
          </a:p>
          <a:p>
            <a:pPr>
              <a:buClr>
                <a:schemeClr val="tx1"/>
              </a:buClr>
              <a:buFont typeface="Arial" pitchFamily="34" charset="0"/>
              <a:buChar char="•"/>
            </a:pPr>
            <a:r>
              <a:rPr lang="en-US" sz="2000" dirty="0" smtClean="0">
                <a:solidFill>
                  <a:srgbClr val="FF0000"/>
                </a:solidFill>
                <a:latin typeface="Arial Black" pitchFamily="34" charset="0"/>
              </a:rPr>
              <a:t>Itch</a:t>
            </a:r>
          </a:p>
          <a:p>
            <a:pPr>
              <a:buClr>
                <a:schemeClr val="tx1"/>
              </a:buClr>
              <a:buFont typeface="Arial" pitchFamily="34" charset="0"/>
              <a:buChar char="•"/>
            </a:pPr>
            <a:r>
              <a:rPr lang="en-US" sz="2000" dirty="0" smtClean="0">
                <a:solidFill>
                  <a:srgbClr val="FF0000"/>
                </a:solidFill>
                <a:latin typeface="Arial Black" pitchFamily="34" charset="0"/>
              </a:rPr>
              <a:t>Sexual sensation </a:t>
            </a:r>
            <a:endParaRPr lang="en-US" sz="2000" dirty="0">
              <a:solidFill>
                <a:srgbClr val="FF0000"/>
              </a:solidFill>
              <a:latin typeface="Arial Black" pitchFamily="34" charset="0"/>
            </a:endParaRPr>
          </a:p>
        </p:txBody>
      </p:sp>
      <p:sp>
        <p:nvSpPr>
          <p:cNvPr id="12" name="TextBox 11"/>
          <p:cNvSpPr txBox="1"/>
          <p:nvPr/>
        </p:nvSpPr>
        <p:spPr>
          <a:xfrm>
            <a:off x="342021" y="3913601"/>
            <a:ext cx="1080120" cy="830997"/>
          </a:xfrm>
          <a:prstGeom prst="rect">
            <a:avLst/>
          </a:prstGeom>
          <a:solidFill>
            <a:srgbClr val="FFFF00"/>
          </a:solidFill>
          <a:ln>
            <a:solidFill>
              <a:srgbClr val="FF0000"/>
            </a:solidFill>
          </a:ln>
        </p:spPr>
        <p:txBody>
          <a:bodyPr wrap="square" rtlCol="0">
            <a:spAutoFit/>
          </a:bodyPr>
          <a:lstStyle/>
          <a:p>
            <a:r>
              <a:rPr lang="en-GB" sz="2400" b="1" dirty="0" smtClean="0"/>
              <a:t>A </a:t>
            </a:r>
            <a:r>
              <a:rPr lang="el-GR" sz="2400" b="1" dirty="0" smtClean="0"/>
              <a:t>α</a:t>
            </a:r>
            <a:r>
              <a:rPr lang="en-GB" sz="2400" b="1" dirty="0" smtClean="0"/>
              <a:t>/</a:t>
            </a:r>
            <a:r>
              <a:rPr lang="el-GR" sz="2400" b="1" dirty="0" smtClean="0"/>
              <a:t>β</a:t>
            </a:r>
            <a:r>
              <a:rPr lang="en-US" sz="2400" b="1" dirty="0" smtClean="0"/>
              <a:t>-</a:t>
            </a:r>
            <a:r>
              <a:rPr lang="en-US" sz="2400" b="1" dirty="0" err="1" smtClean="0"/>
              <a:t>fibres</a:t>
            </a:r>
            <a:endParaRPr lang="en-GB" sz="2400" b="1" dirty="0"/>
          </a:p>
        </p:txBody>
      </p:sp>
      <p:sp>
        <p:nvSpPr>
          <p:cNvPr id="13" name="TextBox 12"/>
          <p:cNvSpPr txBox="1"/>
          <p:nvPr/>
        </p:nvSpPr>
        <p:spPr>
          <a:xfrm>
            <a:off x="6389051" y="5982379"/>
            <a:ext cx="1279294" cy="830997"/>
          </a:xfrm>
          <a:prstGeom prst="rect">
            <a:avLst/>
          </a:prstGeom>
          <a:solidFill>
            <a:srgbClr val="FFFF00"/>
          </a:solidFill>
          <a:ln>
            <a:solidFill>
              <a:srgbClr val="FF0000"/>
            </a:solidFill>
          </a:ln>
        </p:spPr>
        <p:txBody>
          <a:bodyPr wrap="square" rtlCol="0">
            <a:spAutoFit/>
          </a:bodyPr>
          <a:lstStyle/>
          <a:p>
            <a:r>
              <a:rPr lang="en-GB" sz="2400" b="1" dirty="0" smtClean="0"/>
              <a:t>C- &amp; A</a:t>
            </a:r>
            <a:r>
              <a:rPr lang="el-GR" sz="2400" b="1" dirty="0" smtClean="0"/>
              <a:t>δ</a:t>
            </a:r>
            <a:r>
              <a:rPr lang="en-GB" sz="2400" b="1" dirty="0" smtClean="0"/>
              <a:t>-fibres</a:t>
            </a:r>
            <a:endParaRPr lang="en-GB" sz="2400" b="1" dirty="0"/>
          </a:p>
        </p:txBody>
      </p:sp>
      <p:sp>
        <p:nvSpPr>
          <p:cNvPr id="14" name="Slide Number Placeholder 13"/>
          <p:cNvSpPr>
            <a:spLocks noGrp="1"/>
          </p:cNvSpPr>
          <p:nvPr>
            <p:ph type="sldNum" sz="quarter" idx="12"/>
          </p:nvPr>
        </p:nvSpPr>
        <p:spPr/>
        <p:txBody>
          <a:bodyPr/>
          <a:lstStyle/>
          <a:p>
            <a:fld id="{BE47EE19-B061-4F14-9795-760797D49564}" type="slidenum">
              <a:rPr lang="en-GB" smtClean="0"/>
              <a:pPr/>
              <a:t>22</a:t>
            </a:fld>
            <a:endParaRPr lang="en-GB"/>
          </a:p>
        </p:txBody>
      </p:sp>
    </p:spTree>
    <p:extLst>
      <p:ext uri="{BB962C8B-B14F-4D97-AF65-F5344CB8AC3E}">
        <p14:creationId xmlns:p14="http://schemas.microsoft.com/office/powerpoint/2010/main" val="150900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5476" y="1196751"/>
            <a:ext cx="5533028" cy="6096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ine 3"/>
          <p:cNvSpPr>
            <a:spLocks noChangeShapeType="1"/>
          </p:cNvSpPr>
          <p:nvPr/>
        </p:nvSpPr>
        <p:spPr bwMode="auto">
          <a:xfrm>
            <a:off x="0" y="764704"/>
            <a:ext cx="9144000" cy="0"/>
          </a:xfrm>
          <a:prstGeom prst="line">
            <a:avLst/>
          </a:prstGeom>
          <a:noFill/>
          <a:ln w="57150">
            <a:solidFill>
              <a:srgbClr val="FF0000"/>
            </a:solidFill>
            <a:round/>
            <a:headEnd/>
            <a:tailEnd/>
          </a:ln>
        </p:spPr>
        <p:txBody>
          <a:bodyPr>
            <a:spAutoFit/>
          </a:bodyPr>
          <a:lstStyle/>
          <a:p>
            <a:endParaRPr lang="en-GB" dirty="0"/>
          </a:p>
        </p:txBody>
      </p:sp>
      <p:sp>
        <p:nvSpPr>
          <p:cNvPr id="5" name="TextBox 4"/>
          <p:cNvSpPr txBox="1"/>
          <p:nvPr/>
        </p:nvSpPr>
        <p:spPr>
          <a:xfrm>
            <a:off x="143142" y="1071801"/>
            <a:ext cx="3432334" cy="5693866"/>
          </a:xfrm>
          <a:prstGeom prst="rect">
            <a:avLst/>
          </a:prstGeom>
          <a:noFill/>
        </p:spPr>
        <p:txBody>
          <a:bodyPr wrap="square" rtlCol="0">
            <a:spAutoFit/>
          </a:bodyPr>
          <a:lstStyle/>
          <a:p>
            <a:pPr>
              <a:buClr>
                <a:srgbClr val="F303A3"/>
              </a:buClr>
              <a:buFont typeface="Wingdings" pitchFamily="2" charset="2"/>
              <a:buChar char="§"/>
            </a:pPr>
            <a:r>
              <a:rPr lang="en-GB" sz="2400" dirty="0" smtClean="0"/>
              <a:t> </a:t>
            </a:r>
            <a:r>
              <a:rPr lang="en-GB" sz="2800" b="1" dirty="0" smtClean="0">
                <a:solidFill>
                  <a:srgbClr val="FF0000"/>
                </a:solidFill>
              </a:rPr>
              <a:t>Most</a:t>
            </a:r>
            <a:r>
              <a:rPr lang="en-GB" sz="2800" dirty="0" smtClean="0"/>
              <a:t> </a:t>
            </a:r>
            <a:r>
              <a:rPr lang="en-GB" sz="2800" b="1" dirty="0" smtClean="0">
                <a:solidFill>
                  <a:srgbClr val="FF0000"/>
                </a:solidFill>
              </a:rPr>
              <a:t>pain </a:t>
            </a:r>
            <a:r>
              <a:rPr lang="en-GB" sz="2800" b="1" dirty="0" err="1" smtClean="0">
                <a:solidFill>
                  <a:srgbClr val="FF0000"/>
                </a:solidFill>
              </a:rPr>
              <a:t>fibers</a:t>
            </a:r>
            <a:r>
              <a:rPr lang="en-GB" sz="2800" b="1" dirty="0" smtClean="0">
                <a:solidFill>
                  <a:srgbClr val="FF0000"/>
                </a:solidFill>
              </a:rPr>
              <a:t> of </a:t>
            </a:r>
            <a:r>
              <a:rPr lang="en-GB" sz="2800" dirty="0" smtClean="0">
                <a:solidFill>
                  <a:srgbClr val="F303A3"/>
                </a:solidFill>
              </a:rPr>
              <a:t>L-STT </a:t>
            </a:r>
            <a:r>
              <a:rPr lang="en-GB" sz="2800" dirty="0" smtClean="0"/>
              <a:t>pass all the way to thalamus:</a:t>
            </a:r>
          </a:p>
          <a:p>
            <a:pPr lvl="1">
              <a:buClr>
                <a:srgbClr val="F303A3"/>
              </a:buClr>
              <a:buFont typeface="Arial" pitchFamily="34" charset="0"/>
              <a:buChar char="•"/>
            </a:pPr>
            <a:r>
              <a:rPr lang="en-GB" sz="2800" dirty="0" smtClean="0"/>
              <a:t> VBC</a:t>
            </a:r>
          </a:p>
          <a:p>
            <a:pPr lvl="1">
              <a:buClr>
                <a:srgbClr val="F303A3"/>
              </a:buClr>
              <a:buFont typeface="Arial" pitchFamily="34" charset="0"/>
              <a:buChar char="•"/>
            </a:pPr>
            <a:r>
              <a:rPr lang="en-GB" sz="2800" dirty="0" smtClean="0"/>
              <a:t> Posterior NG</a:t>
            </a:r>
          </a:p>
          <a:p>
            <a:pPr>
              <a:buClr>
                <a:srgbClr val="F303A3"/>
              </a:buClr>
              <a:buFont typeface="Wingdings" pitchFamily="2" charset="2"/>
              <a:buChar char="§"/>
            </a:pPr>
            <a:r>
              <a:rPr lang="en-GB" sz="2800" dirty="0" smtClean="0"/>
              <a:t> </a:t>
            </a:r>
            <a:r>
              <a:rPr lang="en-GB" sz="2800" b="1" dirty="0" smtClean="0">
                <a:solidFill>
                  <a:srgbClr val="FF0000"/>
                </a:solidFill>
              </a:rPr>
              <a:t>Only few pain </a:t>
            </a:r>
            <a:r>
              <a:rPr lang="en-GB" sz="2800" b="1" dirty="0" err="1" smtClean="0">
                <a:solidFill>
                  <a:srgbClr val="FF0000"/>
                </a:solidFill>
              </a:rPr>
              <a:t>fibers</a:t>
            </a:r>
            <a:r>
              <a:rPr lang="en-GB" sz="2800" b="1" dirty="0" smtClean="0">
                <a:solidFill>
                  <a:srgbClr val="FF0000"/>
                </a:solidFill>
              </a:rPr>
              <a:t> </a:t>
            </a:r>
            <a:r>
              <a:rPr lang="en-GB" sz="2800" dirty="0" smtClean="0"/>
              <a:t>of V-STT pass all the way to thalamus:</a:t>
            </a:r>
          </a:p>
          <a:p>
            <a:pPr lvl="1">
              <a:buClr>
                <a:srgbClr val="F303A3"/>
              </a:buClr>
              <a:buFont typeface="Arial" pitchFamily="34" charset="0"/>
              <a:buChar char="•"/>
            </a:pPr>
            <a:r>
              <a:rPr lang="en-GB" sz="2800" dirty="0" smtClean="0"/>
              <a:t> Brain stem reticular formation (RF)</a:t>
            </a:r>
          </a:p>
          <a:p>
            <a:pPr lvl="1">
              <a:buClr>
                <a:srgbClr val="F303A3"/>
              </a:buClr>
              <a:buFont typeface="Arial" pitchFamily="34" charset="0"/>
              <a:buChar char="•"/>
            </a:pPr>
            <a:r>
              <a:rPr lang="en-GB" sz="2800" dirty="0"/>
              <a:t> </a:t>
            </a:r>
            <a:r>
              <a:rPr lang="en-US" sz="2800" dirty="0"/>
              <a:t>Hypothalamus &amp; adjacent region </a:t>
            </a:r>
            <a:r>
              <a:rPr lang="en-US" sz="2800" dirty="0" smtClean="0"/>
              <a:t>of</a:t>
            </a:r>
            <a:endParaRPr lang="en-GB" sz="2800" dirty="0"/>
          </a:p>
        </p:txBody>
      </p:sp>
      <p:sp>
        <p:nvSpPr>
          <p:cNvPr id="6" name="TextBox 5"/>
          <p:cNvSpPr txBox="1"/>
          <p:nvPr/>
        </p:nvSpPr>
        <p:spPr>
          <a:xfrm>
            <a:off x="3491880" y="6242447"/>
            <a:ext cx="1362874" cy="523220"/>
          </a:xfrm>
          <a:prstGeom prst="rect">
            <a:avLst/>
          </a:prstGeom>
          <a:noFill/>
        </p:spPr>
        <p:txBody>
          <a:bodyPr wrap="none" rtlCol="0">
            <a:spAutoFit/>
          </a:bodyPr>
          <a:lstStyle/>
          <a:p>
            <a:r>
              <a:rPr lang="en-GB" sz="2800" b="1" dirty="0" smtClean="0">
                <a:solidFill>
                  <a:srgbClr val="FF0000"/>
                </a:solidFill>
              </a:rPr>
              <a:t>Fig.48-3</a:t>
            </a:r>
            <a:endParaRPr lang="en-GB" sz="2800" b="1" dirty="0">
              <a:solidFill>
                <a:srgbClr val="FF0000"/>
              </a:solidFill>
            </a:endParaRPr>
          </a:p>
        </p:txBody>
      </p:sp>
      <p:sp>
        <p:nvSpPr>
          <p:cNvPr id="7" name="Rectangle 2"/>
          <p:cNvSpPr txBox="1">
            <a:spLocks noChangeArrowheads="1"/>
          </p:cNvSpPr>
          <p:nvPr/>
        </p:nvSpPr>
        <p:spPr bwMode="auto">
          <a:xfrm>
            <a:off x="-11377" y="-13147"/>
            <a:ext cx="9198918" cy="979488"/>
          </a:xfrm>
          <a:prstGeom prst="rect">
            <a:avLst/>
          </a:prstGeom>
          <a:solidFill>
            <a:srgbClr val="0421F6"/>
          </a:solidFill>
          <a:ln w="9525">
            <a:noFill/>
            <a:miter lim="800000"/>
            <a:headEnd/>
            <a:tailEnd/>
          </a:ln>
        </p:spPr>
        <p:txBody>
          <a:bodyPr anchor="ctr"/>
          <a:lstStyle/>
          <a:p>
            <a:pPr>
              <a:spcBef>
                <a:spcPct val="50000"/>
              </a:spcBef>
            </a:pPr>
            <a:r>
              <a:rPr lang="en-US" sz="2800" b="1" dirty="0" smtClean="0">
                <a:solidFill>
                  <a:srgbClr val="FFFF00"/>
                </a:solidFill>
                <a:latin typeface="Arial" pitchFamily="34" charset="0"/>
                <a:cs typeface="Arial" pitchFamily="34" charset="0"/>
              </a:rPr>
              <a:t>Where </a:t>
            </a:r>
            <a:r>
              <a:rPr lang="en-US" sz="2800" b="1" dirty="0">
                <a:solidFill>
                  <a:srgbClr val="FFFF00"/>
                </a:solidFill>
                <a:latin typeface="Arial" pitchFamily="34" charset="0"/>
                <a:cs typeface="Arial" pitchFamily="34" charset="0"/>
              </a:rPr>
              <a:t>Do Fibers of L-</a:t>
            </a:r>
            <a:r>
              <a:rPr lang="en-US" sz="2800" b="1" dirty="0" err="1">
                <a:solidFill>
                  <a:srgbClr val="FFFF00"/>
                </a:solidFill>
                <a:latin typeface="Arial" pitchFamily="34" charset="0"/>
                <a:cs typeface="Arial" pitchFamily="34" charset="0"/>
              </a:rPr>
              <a:t>STT</a:t>
            </a:r>
            <a:r>
              <a:rPr lang="en-US" sz="2800" b="1" dirty="0">
                <a:solidFill>
                  <a:srgbClr val="FFFF00"/>
                </a:solidFill>
                <a:latin typeface="Arial" pitchFamily="34" charset="0"/>
                <a:cs typeface="Arial" pitchFamily="34" charset="0"/>
              </a:rPr>
              <a:t> and V-</a:t>
            </a:r>
            <a:r>
              <a:rPr lang="en-US" sz="2800" b="1" dirty="0" err="1">
                <a:solidFill>
                  <a:srgbClr val="FFFF00"/>
                </a:solidFill>
                <a:latin typeface="Arial" pitchFamily="34" charset="0"/>
                <a:cs typeface="Arial" pitchFamily="34" charset="0"/>
              </a:rPr>
              <a:t>STT</a:t>
            </a:r>
            <a:r>
              <a:rPr lang="en-US" sz="2800" b="1" dirty="0">
                <a:solidFill>
                  <a:srgbClr val="FFFF00"/>
                </a:solidFill>
                <a:latin typeface="Arial" pitchFamily="34" charset="0"/>
                <a:cs typeface="Arial" pitchFamily="34" charset="0"/>
              </a:rPr>
              <a:t> terminate?</a:t>
            </a:r>
            <a:endParaRPr lang="en-US" sz="2800" b="1" dirty="0">
              <a:solidFill>
                <a:srgbClr val="FFFF00"/>
              </a:solidFill>
            </a:endParaRPr>
          </a:p>
        </p:txBody>
      </p:sp>
      <p:sp>
        <p:nvSpPr>
          <p:cNvPr id="8" name="Line 3"/>
          <p:cNvSpPr>
            <a:spLocks noChangeShapeType="1"/>
          </p:cNvSpPr>
          <p:nvPr/>
        </p:nvSpPr>
        <p:spPr bwMode="auto">
          <a:xfrm>
            <a:off x="16082" y="966341"/>
            <a:ext cx="9144000" cy="0"/>
          </a:xfrm>
          <a:prstGeom prst="line">
            <a:avLst/>
          </a:prstGeom>
          <a:noFill/>
          <a:ln w="57150">
            <a:solidFill>
              <a:srgbClr val="FF0000"/>
            </a:solidFill>
            <a:round/>
            <a:headEnd/>
            <a:tailEnd/>
          </a:ln>
        </p:spPr>
        <p:txBody>
          <a:bodyPr>
            <a:spAutoFit/>
          </a:bodyPr>
          <a:lstStyle/>
          <a:p>
            <a:endParaRPr lang="en-GB"/>
          </a:p>
        </p:txBody>
      </p:sp>
      <p:sp>
        <p:nvSpPr>
          <p:cNvPr id="2" name="Rectangle 1"/>
          <p:cNvSpPr/>
          <p:nvPr/>
        </p:nvSpPr>
        <p:spPr>
          <a:xfrm>
            <a:off x="6156176" y="4797152"/>
            <a:ext cx="3168352" cy="2246769"/>
          </a:xfrm>
          <a:prstGeom prst="rect">
            <a:avLst/>
          </a:prstGeom>
        </p:spPr>
        <p:txBody>
          <a:bodyPr wrap="square">
            <a:spAutoFit/>
          </a:bodyPr>
          <a:lstStyle/>
          <a:p>
            <a:pPr lvl="1">
              <a:buClr>
                <a:srgbClr val="F303A3"/>
              </a:buClr>
              <a:buFont typeface="Arial" pitchFamily="34" charset="0"/>
              <a:buChar char="•"/>
            </a:pPr>
            <a:r>
              <a:rPr lang="en-US" sz="2800" dirty="0" smtClean="0"/>
              <a:t> Impulses reaching these </a:t>
            </a:r>
            <a:r>
              <a:rPr lang="en-US" sz="2800" dirty="0"/>
              <a:t>regions have strong arousal </a:t>
            </a:r>
            <a:r>
              <a:rPr lang="en-US" sz="2800" dirty="0" smtClean="0"/>
              <a:t>effects</a:t>
            </a:r>
            <a:endParaRPr lang="en-GB" sz="2800" dirty="0"/>
          </a:p>
        </p:txBody>
      </p:sp>
    </p:spTree>
    <p:extLst>
      <p:ext uri="{BB962C8B-B14F-4D97-AF65-F5344CB8AC3E}">
        <p14:creationId xmlns:p14="http://schemas.microsoft.com/office/powerpoint/2010/main" val="142054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KandelFig24-8"/>
          <p:cNvPicPr>
            <a:picLocks noChangeAspect="1" noChangeArrowheads="1"/>
          </p:cNvPicPr>
          <p:nvPr/>
        </p:nvPicPr>
        <p:blipFill>
          <a:blip r:embed="rId3" cstate="print">
            <a:lum contrast="6000"/>
          </a:blip>
          <a:srcRect/>
          <a:stretch>
            <a:fillRect/>
          </a:stretch>
        </p:blipFill>
        <p:spPr bwMode="auto">
          <a:xfrm>
            <a:off x="251520" y="908720"/>
            <a:ext cx="8424936" cy="4371654"/>
          </a:xfrm>
          <a:prstGeom prst="rect">
            <a:avLst/>
          </a:prstGeom>
          <a:noFill/>
          <a:ln w="9525">
            <a:noFill/>
            <a:miter lim="800000"/>
            <a:headEnd/>
            <a:tailEnd/>
          </a:ln>
        </p:spPr>
      </p:pic>
      <p:sp>
        <p:nvSpPr>
          <p:cNvPr id="21507" name="Text Box 3"/>
          <p:cNvSpPr txBox="1">
            <a:spLocks noChangeArrowheads="1"/>
          </p:cNvSpPr>
          <p:nvPr/>
        </p:nvSpPr>
        <p:spPr bwMode="auto">
          <a:xfrm>
            <a:off x="0" y="0"/>
            <a:ext cx="9144000" cy="707886"/>
          </a:xfrm>
          <a:prstGeom prst="rect">
            <a:avLst/>
          </a:prstGeom>
          <a:solidFill>
            <a:srgbClr val="3333FF"/>
          </a:solidFill>
          <a:ln w="9525">
            <a:noFill/>
            <a:miter lim="800000"/>
            <a:headEnd/>
            <a:tailEnd/>
          </a:ln>
        </p:spPr>
        <p:txBody>
          <a:bodyPr wrap="square">
            <a:spAutoFit/>
          </a:bodyPr>
          <a:lstStyle/>
          <a:p>
            <a:pPr>
              <a:spcBef>
                <a:spcPct val="50000"/>
              </a:spcBef>
            </a:pPr>
            <a:r>
              <a:rPr lang="en-US" sz="4000" b="1" dirty="0" smtClean="0">
                <a:solidFill>
                  <a:srgbClr val="FFFF00"/>
                </a:solidFill>
              </a:rPr>
              <a:t>Ascending Pain Pathways</a:t>
            </a:r>
            <a:endParaRPr lang="en-US" sz="4000" b="1" dirty="0">
              <a:solidFill>
                <a:srgbClr val="FFFF00"/>
              </a:solidFill>
            </a:endParaRPr>
          </a:p>
        </p:txBody>
      </p:sp>
      <p:sp>
        <p:nvSpPr>
          <p:cNvPr id="4" name="Line 3"/>
          <p:cNvSpPr>
            <a:spLocks noChangeShapeType="1"/>
          </p:cNvSpPr>
          <p:nvPr/>
        </p:nvSpPr>
        <p:spPr bwMode="auto">
          <a:xfrm>
            <a:off x="0" y="707886"/>
            <a:ext cx="9144000" cy="0"/>
          </a:xfrm>
          <a:prstGeom prst="line">
            <a:avLst/>
          </a:prstGeom>
          <a:noFill/>
          <a:ln w="57150">
            <a:solidFill>
              <a:srgbClr val="FF0000"/>
            </a:solidFill>
            <a:round/>
            <a:headEnd/>
            <a:tailEnd/>
          </a:ln>
        </p:spPr>
        <p:txBody>
          <a:bodyPr>
            <a:spAutoFit/>
          </a:bodyPr>
          <a:lstStyle/>
          <a:p>
            <a:endParaRPr lang="en-GB" dirty="0"/>
          </a:p>
        </p:txBody>
      </p:sp>
      <p:sp>
        <p:nvSpPr>
          <p:cNvPr id="2" name="TextBox 1"/>
          <p:cNvSpPr txBox="1"/>
          <p:nvPr/>
        </p:nvSpPr>
        <p:spPr>
          <a:xfrm>
            <a:off x="107504" y="5767368"/>
            <a:ext cx="8892480" cy="954107"/>
          </a:xfrm>
          <a:prstGeom prst="rect">
            <a:avLst/>
          </a:prstGeom>
          <a:solidFill>
            <a:srgbClr val="FFFF00"/>
          </a:solidFill>
          <a:ln>
            <a:solidFill>
              <a:srgbClr val="FF0000"/>
            </a:solidFill>
          </a:ln>
        </p:spPr>
        <p:txBody>
          <a:bodyPr wrap="square" rtlCol="1">
            <a:spAutoFit/>
          </a:bodyPr>
          <a:lstStyle/>
          <a:p>
            <a:pPr lvl="1">
              <a:buClr>
                <a:srgbClr val="7030A0"/>
              </a:buClr>
            </a:pPr>
            <a:r>
              <a:rPr lang="en-US" sz="2800" b="1" dirty="0" smtClean="0">
                <a:solidFill>
                  <a:srgbClr val="C00000"/>
                </a:solidFill>
              </a:rPr>
              <a:t>Pain pathways that provide different brain </a:t>
            </a:r>
            <a:r>
              <a:rPr lang="en-US" sz="2800" b="1" dirty="0">
                <a:solidFill>
                  <a:srgbClr val="C00000"/>
                </a:solidFill>
              </a:rPr>
              <a:t>regions </a:t>
            </a:r>
            <a:r>
              <a:rPr lang="en-US" sz="2800" b="1" dirty="0" smtClean="0">
                <a:solidFill>
                  <a:srgbClr val="C00000"/>
                </a:solidFill>
              </a:rPr>
              <a:t>with information for processing different aspects of pain </a:t>
            </a:r>
            <a:endParaRPr lang="ar-SA" sz="2800" b="1" dirty="0">
              <a:solidFill>
                <a:srgbClr val="C00000"/>
              </a:solidFill>
            </a:endParaRPr>
          </a:p>
        </p:txBody>
      </p:sp>
      <p:sp>
        <p:nvSpPr>
          <p:cNvPr id="6" name="TextBox 5"/>
          <p:cNvSpPr txBox="1"/>
          <p:nvPr/>
        </p:nvSpPr>
        <p:spPr>
          <a:xfrm flipH="1">
            <a:off x="539552" y="5240287"/>
            <a:ext cx="2376264" cy="523220"/>
          </a:xfrm>
          <a:prstGeom prst="rect">
            <a:avLst/>
          </a:prstGeom>
          <a:noFill/>
        </p:spPr>
        <p:txBody>
          <a:bodyPr wrap="square" rtlCol="0">
            <a:spAutoFit/>
          </a:bodyPr>
          <a:lstStyle/>
          <a:p>
            <a:r>
              <a:rPr lang="en-GB" sz="2800" b="1" dirty="0" err="1" smtClean="0"/>
              <a:t>Spinothalamic</a:t>
            </a:r>
            <a:r>
              <a:rPr lang="en-GB" sz="2800" b="1" dirty="0" smtClean="0"/>
              <a:t> </a:t>
            </a:r>
            <a:endParaRPr lang="en-GB" sz="2800" b="1" dirty="0"/>
          </a:p>
        </p:txBody>
      </p:sp>
      <p:sp>
        <p:nvSpPr>
          <p:cNvPr id="7" name="TextBox 6"/>
          <p:cNvSpPr txBox="1"/>
          <p:nvPr/>
        </p:nvSpPr>
        <p:spPr>
          <a:xfrm flipH="1">
            <a:off x="3275856" y="5240287"/>
            <a:ext cx="2376264" cy="523220"/>
          </a:xfrm>
          <a:prstGeom prst="rect">
            <a:avLst/>
          </a:prstGeom>
          <a:noFill/>
        </p:spPr>
        <p:txBody>
          <a:bodyPr wrap="square" rtlCol="0">
            <a:spAutoFit/>
          </a:bodyPr>
          <a:lstStyle/>
          <a:p>
            <a:r>
              <a:rPr lang="en-GB" sz="2800" b="1" dirty="0" err="1" smtClean="0"/>
              <a:t>Spinoreticular</a:t>
            </a:r>
            <a:r>
              <a:rPr lang="en-GB" sz="2800" b="1" dirty="0" smtClean="0"/>
              <a:t> </a:t>
            </a:r>
            <a:endParaRPr lang="en-GB" sz="2800" b="1" dirty="0"/>
          </a:p>
        </p:txBody>
      </p:sp>
      <p:sp>
        <p:nvSpPr>
          <p:cNvPr id="8" name="TextBox 7"/>
          <p:cNvSpPr txBox="1"/>
          <p:nvPr/>
        </p:nvSpPr>
        <p:spPr>
          <a:xfrm flipH="1">
            <a:off x="5759624" y="5240287"/>
            <a:ext cx="3312368" cy="523220"/>
          </a:xfrm>
          <a:prstGeom prst="rect">
            <a:avLst/>
          </a:prstGeom>
          <a:noFill/>
        </p:spPr>
        <p:txBody>
          <a:bodyPr wrap="square" rtlCol="0">
            <a:spAutoFit/>
          </a:bodyPr>
          <a:lstStyle/>
          <a:p>
            <a:r>
              <a:rPr lang="en-GB" sz="2800" b="1" dirty="0" err="1" smtClean="0"/>
              <a:t>Spinomesencephalic</a:t>
            </a:r>
            <a:endParaRPr lang="en-GB" sz="2800" b="1" dirty="0"/>
          </a:p>
        </p:txBody>
      </p:sp>
      <p:sp>
        <p:nvSpPr>
          <p:cNvPr id="5" name="Slide Number Placeholder 4"/>
          <p:cNvSpPr>
            <a:spLocks noGrp="1"/>
          </p:cNvSpPr>
          <p:nvPr>
            <p:ph type="sldNum" sz="quarter" idx="12"/>
          </p:nvPr>
        </p:nvSpPr>
        <p:spPr/>
        <p:txBody>
          <a:bodyPr/>
          <a:lstStyle/>
          <a:p>
            <a:fld id="{BE47EE19-B061-4F14-9795-760797D49564}" type="slidenum">
              <a:rPr lang="en-GB" smtClean="0"/>
              <a:pPr/>
              <a:t>24</a:t>
            </a:fld>
            <a:endParaRPr lang="en-GB"/>
          </a:p>
        </p:txBody>
      </p:sp>
    </p:spTree>
    <p:extLst>
      <p:ext uri="{BB962C8B-B14F-4D97-AF65-F5344CB8AC3E}">
        <p14:creationId xmlns:p14="http://schemas.microsoft.com/office/powerpoint/2010/main" val="38779321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2980" y="1401248"/>
            <a:ext cx="7772400" cy="990584"/>
          </a:xfrm>
          <a:prstGeom prst="rect">
            <a:avLst/>
          </a:prstGeom>
          <a:no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GB" sz="4800" b="1" dirty="0">
              <a:solidFill>
                <a:srgbClr val="C00000"/>
              </a:solidFill>
              <a:latin typeface="+mj-lt"/>
              <a:ea typeface="+mj-ea"/>
              <a:cs typeface="+mj-cs"/>
            </a:endParaRPr>
          </a:p>
        </p:txBody>
      </p:sp>
      <p:sp>
        <p:nvSpPr>
          <p:cNvPr id="3" name="TextBox 2"/>
          <p:cNvSpPr txBox="1"/>
          <p:nvPr/>
        </p:nvSpPr>
        <p:spPr>
          <a:xfrm>
            <a:off x="125040" y="1075451"/>
            <a:ext cx="8821612" cy="2339102"/>
          </a:xfrm>
          <a:prstGeom prst="rect">
            <a:avLst/>
          </a:prstGeom>
          <a:noFill/>
        </p:spPr>
        <p:txBody>
          <a:bodyPr wrap="square" rtlCol="0">
            <a:spAutoFit/>
          </a:bodyPr>
          <a:lstStyle/>
          <a:p>
            <a:pPr algn="ctr"/>
            <a:r>
              <a:rPr lang="en-GB" sz="4800" b="1" dirty="0" smtClean="0">
                <a:solidFill>
                  <a:srgbClr val="FF0000"/>
                </a:solidFill>
              </a:rPr>
              <a:t>Question </a:t>
            </a:r>
          </a:p>
          <a:p>
            <a:r>
              <a:rPr lang="en-GB" sz="4000" b="1" dirty="0" smtClean="0">
                <a:solidFill>
                  <a:srgbClr val="FF0000"/>
                </a:solidFill>
              </a:rPr>
              <a:t>What are the qualities/types of pain you feel when you injure “cut” yourself ?</a:t>
            </a:r>
            <a:endParaRPr lang="en-GB" sz="4000" dirty="0" smtClean="0">
              <a:solidFill>
                <a:srgbClr val="FF0000"/>
              </a:solidFill>
            </a:endParaRPr>
          </a:p>
          <a:p>
            <a:endParaRPr lang="en-GB" dirty="0"/>
          </a:p>
        </p:txBody>
      </p:sp>
      <p:pic>
        <p:nvPicPr>
          <p:cNvPr id="4" name="Picture 51" descr="HH01631_"/>
          <p:cNvPicPr>
            <a:picLocks noChangeAspect="1" noChangeArrowheads="1"/>
          </p:cNvPicPr>
          <p:nvPr/>
        </p:nvPicPr>
        <p:blipFill>
          <a:blip r:embed="rId3" cstate="print"/>
          <a:srcRect/>
          <a:stretch>
            <a:fillRect/>
          </a:stretch>
        </p:blipFill>
        <p:spPr>
          <a:xfrm>
            <a:off x="5757696" y="3500438"/>
            <a:ext cx="3386335" cy="3357586"/>
          </a:xfrm>
          <a:prstGeom prst="rect">
            <a:avLst/>
          </a:prstGeom>
          <a:noFill/>
          <a:ln/>
        </p:spPr>
      </p:pic>
      <p:pic>
        <p:nvPicPr>
          <p:cNvPr id="5" name="Picture 45" descr="MMj02836540000[1]"/>
          <p:cNvPicPr>
            <a:picLocks noChangeAspect="1" noChangeArrowheads="1" noCrop="1"/>
          </p:cNvPicPr>
          <p:nvPr/>
        </p:nvPicPr>
        <p:blipFill>
          <a:blip r:embed="rId4" cstate="print"/>
          <a:srcRect/>
          <a:stretch>
            <a:fillRect/>
          </a:stretch>
        </p:blipFill>
        <p:spPr bwMode="auto">
          <a:xfrm>
            <a:off x="0" y="3217278"/>
            <a:ext cx="3357554" cy="3640722"/>
          </a:xfrm>
          <a:prstGeom prst="rect">
            <a:avLst/>
          </a:prstGeom>
          <a:noFill/>
        </p:spPr>
      </p:pic>
      <p:sp>
        <p:nvSpPr>
          <p:cNvPr id="6" name="Line 3"/>
          <p:cNvSpPr>
            <a:spLocks noChangeShapeType="1"/>
          </p:cNvSpPr>
          <p:nvPr/>
        </p:nvSpPr>
        <p:spPr bwMode="auto">
          <a:xfrm>
            <a:off x="0" y="980728"/>
            <a:ext cx="9144000" cy="0"/>
          </a:xfrm>
          <a:prstGeom prst="line">
            <a:avLst/>
          </a:prstGeom>
          <a:noFill/>
          <a:ln w="57150">
            <a:solidFill>
              <a:srgbClr val="FF0000"/>
            </a:solidFill>
            <a:round/>
            <a:headEnd/>
            <a:tailEnd/>
          </a:ln>
        </p:spPr>
        <p:txBody>
          <a:bodyPr>
            <a:spAutoFit/>
          </a:bodyPr>
          <a:lstStyle/>
          <a:p>
            <a:endParaRPr lang="en-GB" dirty="0"/>
          </a:p>
        </p:txBody>
      </p:sp>
      <p:sp>
        <p:nvSpPr>
          <p:cNvPr id="7" name="Rectangle 2"/>
          <p:cNvSpPr txBox="1">
            <a:spLocks noChangeArrowheads="1"/>
          </p:cNvSpPr>
          <p:nvPr/>
        </p:nvSpPr>
        <p:spPr bwMode="auto">
          <a:xfrm>
            <a:off x="-30944" y="-27384"/>
            <a:ext cx="9198918" cy="979488"/>
          </a:xfrm>
          <a:prstGeom prst="rect">
            <a:avLst/>
          </a:prstGeom>
          <a:solidFill>
            <a:srgbClr val="0421F6"/>
          </a:solidFill>
          <a:ln w="9525">
            <a:noFill/>
            <a:miter lim="800000"/>
            <a:headEnd/>
            <a:tailEnd/>
          </a:ln>
        </p:spPr>
        <p:txBody>
          <a:bodyPr anchor="ctr"/>
          <a:lstStyle/>
          <a:p>
            <a:pPr lvl="0" algn="ctr">
              <a:spcBef>
                <a:spcPct val="0"/>
              </a:spcBef>
              <a:defRPr/>
            </a:pPr>
            <a:r>
              <a:rPr lang="en-GB" sz="6000" b="1" dirty="0">
                <a:solidFill>
                  <a:srgbClr val="FFFF00"/>
                </a:solidFill>
              </a:rPr>
              <a:t>Types and Qualities of </a:t>
            </a:r>
            <a:r>
              <a:rPr lang="en-GB" sz="6000" b="1" dirty="0" smtClean="0">
                <a:solidFill>
                  <a:srgbClr val="FFFF00"/>
                </a:solidFill>
              </a:rPr>
              <a:t>Pain </a:t>
            </a:r>
            <a:endParaRPr lang="en-GB" sz="6000" b="1" dirty="0">
              <a:solidFill>
                <a:srgbClr val="FFFF00"/>
              </a:solidFill>
            </a:endParaRPr>
          </a:p>
        </p:txBody>
      </p:sp>
    </p:spTree>
    <p:extLst>
      <p:ext uri="{BB962C8B-B14F-4D97-AF65-F5344CB8AC3E}">
        <p14:creationId xmlns:p14="http://schemas.microsoft.com/office/powerpoint/2010/main" val="1259449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214841" y="2357430"/>
            <a:ext cx="5143504" cy="4339650"/>
          </a:xfrm>
          <a:prstGeom prst="rect">
            <a:avLst/>
          </a:prstGeom>
        </p:spPr>
        <p:txBody>
          <a:bodyPr wrap="square">
            <a:spAutoFit/>
          </a:bodyPr>
          <a:lstStyle/>
          <a:p>
            <a:r>
              <a:rPr lang="en-US" sz="3600" b="1" dirty="0" smtClean="0">
                <a:solidFill>
                  <a:srgbClr val="FF0000"/>
                </a:solidFill>
              </a:rPr>
              <a:t>Slow pain </a:t>
            </a:r>
          </a:p>
          <a:p>
            <a:pPr>
              <a:buClr>
                <a:srgbClr val="FF0000"/>
              </a:buClr>
              <a:buFont typeface="Wingdings" pitchFamily="2" charset="2"/>
              <a:buChar char="§"/>
            </a:pPr>
            <a:r>
              <a:rPr lang="en-US" sz="2400" dirty="0" smtClean="0">
                <a:latin typeface="Arial" pitchFamily="34" charset="0"/>
              </a:rPr>
              <a:t> Burning, aching, throbbing “unbearable” after </a:t>
            </a:r>
            <a:r>
              <a:rPr lang="en-US" sz="2400" b="1" dirty="0" smtClean="0">
                <a:solidFill>
                  <a:srgbClr val="4310FC"/>
                </a:solidFill>
                <a:latin typeface="Arial" pitchFamily="34" charset="0"/>
              </a:rPr>
              <a:t>1 sec </a:t>
            </a:r>
            <a:r>
              <a:rPr lang="en-US" sz="2400" dirty="0" smtClean="0">
                <a:latin typeface="Arial" pitchFamily="34" charset="0"/>
              </a:rPr>
              <a:t>or more</a:t>
            </a:r>
          </a:p>
          <a:p>
            <a:pPr>
              <a:buClr>
                <a:srgbClr val="FF0000"/>
              </a:buClr>
              <a:buFont typeface="Wingdings" pitchFamily="2" charset="2"/>
              <a:buChar char="§"/>
            </a:pPr>
            <a:r>
              <a:rPr lang="en-US" sz="2400" dirty="0" smtClean="0">
                <a:latin typeface="Arial" pitchFamily="34" charset="0"/>
              </a:rPr>
              <a:t> Associated with </a:t>
            </a:r>
            <a:r>
              <a:rPr lang="en-US" sz="2400" dirty="0" smtClean="0">
                <a:solidFill>
                  <a:srgbClr val="C00000"/>
                </a:solidFill>
                <a:latin typeface="Arial" pitchFamily="34" charset="0"/>
              </a:rPr>
              <a:t>destruction of   tissue </a:t>
            </a:r>
          </a:p>
          <a:p>
            <a:pPr>
              <a:buClr>
                <a:srgbClr val="FF0000"/>
              </a:buClr>
              <a:buFont typeface="Wingdings" pitchFamily="2" charset="2"/>
              <a:buChar char="§"/>
            </a:pPr>
            <a:r>
              <a:rPr lang="en-US" sz="2400" dirty="0" smtClean="0">
                <a:latin typeface="Arial" pitchFamily="34" charset="0"/>
              </a:rPr>
              <a:t>  Can occur in skin or any internal organ/tissue</a:t>
            </a:r>
          </a:p>
          <a:p>
            <a:pPr>
              <a:buClr>
                <a:srgbClr val="FF0000"/>
              </a:buClr>
              <a:buFont typeface="Wingdings" pitchFamily="2" charset="2"/>
              <a:buChar char="§"/>
            </a:pPr>
            <a:r>
              <a:rPr lang="en-US" sz="2400" dirty="0" smtClean="0">
                <a:latin typeface="Arial" pitchFamily="34" charset="0"/>
              </a:rPr>
              <a:t> Poorly localized and is mediated by </a:t>
            </a:r>
            <a:r>
              <a:rPr lang="en-US" sz="2400" b="1" dirty="0" smtClean="0">
                <a:solidFill>
                  <a:srgbClr val="FF0000"/>
                </a:solidFill>
                <a:latin typeface="Arial" pitchFamily="34" charset="0"/>
              </a:rPr>
              <a:t>C-fiber nociceptors</a:t>
            </a:r>
            <a:r>
              <a:rPr lang="en-US" sz="2400" dirty="0" smtClean="0">
                <a:latin typeface="Arial" pitchFamily="34" charset="0"/>
              </a:rPr>
              <a:t>: </a:t>
            </a:r>
            <a:r>
              <a:rPr lang="en-US" sz="2400" dirty="0" smtClean="0">
                <a:latin typeface="Arial" pitchFamily="34" charset="0"/>
                <a:sym typeface="Symbol" pitchFamily="18" charset="2"/>
              </a:rPr>
              <a:t> </a:t>
            </a:r>
            <a:r>
              <a:rPr lang="en-US" sz="2400" dirty="0" smtClean="0">
                <a:latin typeface="Arial" pitchFamily="34" charset="0"/>
              </a:rPr>
              <a:t>misery (responsible for  emotional aspect </a:t>
            </a:r>
          </a:p>
          <a:p>
            <a:pPr>
              <a:buClr>
                <a:srgbClr val="FF0000"/>
              </a:buClr>
            </a:pPr>
            <a:r>
              <a:rPr lang="en-US" sz="2400" dirty="0">
                <a:latin typeface="Arial" pitchFamily="34" charset="0"/>
              </a:rPr>
              <a:t> </a:t>
            </a:r>
            <a:r>
              <a:rPr lang="en-US" sz="2400" dirty="0" smtClean="0">
                <a:latin typeface="Arial" pitchFamily="34" charset="0"/>
              </a:rPr>
              <a:t>of pain)</a:t>
            </a:r>
            <a:endParaRPr lang="en-US" dirty="0">
              <a:latin typeface="Arial" pitchFamily="34" charset="0"/>
            </a:endParaRPr>
          </a:p>
        </p:txBody>
      </p:sp>
      <p:sp>
        <p:nvSpPr>
          <p:cNvPr id="13" name="Rectangle 12"/>
          <p:cNvSpPr/>
          <p:nvPr/>
        </p:nvSpPr>
        <p:spPr>
          <a:xfrm>
            <a:off x="428596" y="2357430"/>
            <a:ext cx="4214842" cy="4339650"/>
          </a:xfrm>
          <a:prstGeom prst="rect">
            <a:avLst/>
          </a:prstGeom>
        </p:spPr>
        <p:txBody>
          <a:bodyPr wrap="square">
            <a:spAutoFit/>
          </a:bodyPr>
          <a:lstStyle/>
          <a:p>
            <a:r>
              <a:rPr lang="en-US" sz="3600" b="1" dirty="0" smtClean="0">
                <a:solidFill>
                  <a:srgbClr val="FF0000"/>
                </a:solidFill>
              </a:rPr>
              <a:t>Fast pain </a:t>
            </a:r>
          </a:p>
          <a:p>
            <a:pPr>
              <a:buClr>
                <a:srgbClr val="FF0000"/>
              </a:buClr>
              <a:buFont typeface="Wingdings" pitchFamily="2" charset="2"/>
              <a:buChar char="§"/>
            </a:pPr>
            <a:r>
              <a:rPr lang="en-US" sz="2400" dirty="0" smtClean="0">
                <a:solidFill>
                  <a:schemeClr val="tx2"/>
                </a:solidFill>
                <a:latin typeface="Arial" pitchFamily="34" charset="0"/>
              </a:rPr>
              <a:t> </a:t>
            </a:r>
            <a:r>
              <a:rPr lang="en-US" sz="2400" dirty="0" smtClean="0">
                <a:latin typeface="Arial" pitchFamily="34" charset="0"/>
              </a:rPr>
              <a:t>Sharp, intense, pricking, begins without delay (felt within </a:t>
            </a:r>
            <a:r>
              <a:rPr lang="en-US" sz="2400" b="1" dirty="0" smtClean="0">
                <a:solidFill>
                  <a:srgbClr val="4310FC"/>
                </a:solidFill>
                <a:latin typeface="Arial" pitchFamily="34" charset="0"/>
              </a:rPr>
              <a:t>0.1 sec</a:t>
            </a:r>
            <a:r>
              <a:rPr lang="en-US" sz="2400" dirty="0" smtClean="0">
                <a:latin typeface="Arial" pitchFamily="34" charset="0"/>
              </a:rPr>
              <a:t>) </a:t>
            </a:r>
          </a:p>
          <a:p>
            <a:pPr>
              <a:buClr>
                <a:srgbClr val="FF0000"/>
              </a:buClr>
              <a:buFont typeface="Wingdings" pitchFamily="2" charset="2"/>
              <a:buChar char="§"/>
            </a:pPr>
            <a:r>
              <a:rPr lang="en-US" sz="2400" dirty="0" smtClean="0">
                <a:latin typeface="Arial" pitchFamily="34" charset="0"/>
              </a:rPr>
              <a:t> Associated with reflex withdrawal </a:t>
            </a:r>
          </a:p>
          <a:p>
            <a:pPr>
              <a:buClr>
                <a:srgbClr val="FF0000"/>
              </a:buClr>
              <a:buFont typeface="Wingdings" pitchFamily="2" charset="2"/>
              <a:buChar char="§"/>
            </a:pPr>
            <a:r>
              <a:rPr lang="en-US" sz="2400" dirty="0" smtClean="0">
                <a:latin typeface="Arial" pitchFamily="34" charset="0"/>
              </a:rPr>
              <a:t> Usually somatic not </a:t>
            </a:r>
          </a:p>
          <a:p>
            <a:pPr>
              <a:buClr>
                <a:srgbClr val="FF0000"/>
              </a:buClr>
            </a:pPr>
            <a:r>
              <a:rPr lang="en-US" sz="2400" dirty="0" smtClean="0">
                <a:latin typeface="Arial" pitchFamily="34" charset="0"/>
              </a:rPr>
              <a:t>   visceral</a:t>
            </a:r>
          </a:p>
          <a:p>
            <a:pPr>
              <a:buClr>
                <a:srgbClr val="FF0000"/>
              </a:buClr>
              <a:buFont typeface="Wingdings" pitchFamily="2" charset="2"/>
              <a:buChar char="§"/>
            </a:pPr>
            <a:r>
              <a:rPr lang="en-US" sz="2400" dirty="0" smtClean="0">
                <a:latin typeface="Arial" pitchFamily="34" charset="0"/>
              </a:rPr>
              <a:t> Easily localized and is mediated by </a:t>
            </a:r>
            <a:r>
              <a:rPr lang="en-US" sz="2400" b="1" dirty="0" smtClean="0">
                <a:solidFill>
                  <a:srgbClr val="FF0000"/>
                </a:solidFill>
                <a:latin typeface="Arial" pitchFamily="34" charset="0"/>
              </a:rPr>
              <a:t>A</a:t>
            </a:r>
            <a:r>
              <a:rPr lang="el-GR" sz="2400" b="1" dirty="0" smtClean="0">
                <a:solidFill>
                  <a:srgbClr val="FF0000"/>
                </a:solidFill>
                <a:latin typeface="Arial" pitchFamily="34" charset="0"/>
              </a:rPr>
              <a:t>δ</a:t>
            </a:r>
            <a:r>
              <a:rPr lang="en-US" sz="2400" b="1" dirty="0" smtClean="0">
                <a:solidFill>
                  <a:srgbClr val="FF0000"/>
                </a:solidFill>
                <a:latin typeface="Arial" pitchFamily="34" charset="0"/>
              </a:rPr>
              <a:t>-fiber </a:t>
            </a:r>
            <a:r>
              <a:rPr lang="en-US" sz="2400" b="1" dirty="0" err="1" smtClean="0">
                <a:solidFill>
                  <a:srgbClr val="FF0000"/>
                </a:solidFill>
                <a:latin typeface="Arial" pitchFamily="34" charset="0"/>
              </a:rPr>
              <a:t>nociceptors</a:t>
            </a:r>
            <a:endParaRPr lang="en-US" b="1" dirty="0">
              <a:solidFill>
                <a:srgbClr val="FF0000"/>
              </a:solidFill>
              <a:latin typeface="Arial" pitchFamily="34" charset="0"/>
            </a:endParaRPr>
          </a:p>
        </p:txBody>
      </p:sp>
      <p:grpSp>
        <p:nvGrpSpPr>
          <p:cNvPr id="2" name="Group 14"/>
          <p:cNvGrpSpPr/>
          <p:nvPr/>
        </p:nvGrpSpPr>
        <p:grpSpPr>
          <a:xfrm>
            <a:off x="251520" y="1196752"/>
            <a:ext cx="8429684" cy="1146397"/>
            <a:chOff x="285720" y="1357298"/>
            <a:chExt cx="8429684" cy="1146397"/>
          </a:xfrm>
        </p:grpSpPr>
        <p:sp>
          <p:nvSpPr>
            <p:cNvPr id="3" name="Rectangle 2"/>
            <p:cNvSpPr/>
            <p:nvPr/>
          </p:nvSpPr>
          <p:spPr>
            <a:xfrm>
              <a:off x="285720" y="1357298"/>
              <a:ext cx="8429684" cy="584775"/>
            </a:xfrm>
            <a:prstGeom prst="rect">
              <a:avLst/>
            </a:prstGeom>
          </p:spPr>
          <p:txBody>
            <a:bodyPr wrap="square">
              <a:spAutoFit/>
            </a:bodyPr>
            <a:lstStyle/>
            <a:p>
              <a:pPr>
                <a:buClr>
                  <a:srgbClr val="C00000"/>
                </a:buClr>
                <a:buFont typeface="Wingdings" pitchFamily="2" charset="2"/>
                <a:buChar char="§"/>
              </a:pPr>
              <a:r>
                <a:rPr lang="en-GB" altLang="ko-KR" sz="3000" kern="0" dirty="0" smtClean="0">
                  <a:solidFill>
                    <a:srgbClr val="00B0F0"/>
                  </a:solidFill>
                  <a:effectLst>
                    <a:outerShdw blurRad="38100" dist="38100" dir="2700000" algn="tl">
                      <a:srgbClr val="000000"/>
                    </a:outerShdw>
                  </a:effectLst>
                  <a:latin typeface="+mj-lt"/>
                  <a:ea typeface="+mj-ea"/>
                  <a:cs typeface="+mj-cs"/>
                </a:rPr>
                <a:t> </a:t>
              </a:r>
              <a:r>
                <a:rPr lang="en-GB" altLang="ko-KR" sz="3200" b="1" dirty="0" smtClean="0">
                  <a:solidFill>
                    <a:schemeClr val="tx2"/>
                  </a:solidFill>
                </a:rPr>
                <a:t>Fast/Sharp (1st) pain </a:t>
              </a:r>
              <a:r>
                <a:rPr lang="en-GB" altLang="ko-KR" sz="3200" b="1" dirty="0" err="1" smtClean="0">
                  <a:solidFill>
                    <a:schemeClr val="tx2"/>
                  </a:solidFill>
                </a:rPr>
                <a:t>vs</a:t>
              </a:r>
              <a:r>
                <a:rPr lang="en-GB" altLang="ko-KR" sz="3200" b="1" dirty="0" smtClean="0">
                  <a:solidFill>
                    <a:schemeClr val="tx2"/>
                  </a:solidFill>
                </a:rPr>
                <a:t> slow diffuse (2nd) pain</a:t>
              </a:r>
              <a:endParaRPr lang="en-GB" altLang="ko-KR" sz="3000" kern="0" dirty="0">
                <a:solidFill>
                  <a:srgbClr val="00B0F0"/>
                </a:solidFill>
                <a:effectLst>
                  <a:outerShdw blurRad="38100" dist="38100" dir="2700000" algn="tl">
                    <a:srgbClr val="000000"/>
                  </a:outerShdw>
                </a:effectLst>
                <a:latin typeface="+mj-lt"/>
                <a:ea typeface="+mj-ea"/>
                <a:cs typeface="+mj-cs"/>
              </a:endParaRPr>
            </a:p>
          </p:txBody>
        </p:sp>
        <p:sp>
          <p:nvSpPr>
            <p:cNvPr id="14" name="Rectangle 13"/>
            <p:cNvSpPr/>
            <p:nvPr/>
          </p:nvSpPr>
          <p:spPr>
            <a:xfrm>
              <a:off x="1142976" y="1857364"/>
              <a:ext cx="6215106" cy="646331"/>
            </a:xfrm>
            <a:prstGeom prst="rect">
              <a:avLst/>
            </a:prstGeom>
          </p:spPr>
          <p:txBody>
            <a:bodyPr wrap="square">
              <a:spAutoFit/>
            </a:bodyPr>
            <a:lstStyle/>
            <a:p>
              <a:r>
                <a:rPr lang="en-US" sz="3600" b="1" dirty="0" smtClean="0">
                  <a:solidFill>
                    <a:srgbClr val="C00000"/>
                  </a:solidFill>
                  <a:cs typeface="Times New Roman" pitchFamily="18" charset="0"/>
                </a:rPr>
                <a:t>Phenomenon of double-pain</a:t>
              </a:r>
              <a:endParaRPr lang="en-GB" sz="3600" b="1" dirty="0">
                <a:solidFill>
                  <a:srgbClr val="C00000"/>
                </a:solidFill>
              </a:endParaRPr>
            </a:p>
          </p:txBody>
        </p:sp>
      </p:grpSp>
      <p:sp>
        <p:nvSpPr>
          <p:cNvPr id="8" name="Line 3"/>
          <p:cNvSpPr>
            <a:spLocks noChangeShapeType="1"/>
          </p:cNvSpPr>
          <p:nvPr/>
        </p:nvSpPr>
        <p:spPr bwMode="auto">
          <a:xfrm>
            <a:off x="0" y="908720"/>
            <a:ext cx="9144000" cy="0"/>
          </a:xfrm>
          <a:prstGeom prst="line">
            <a:avLst/>
          </a:prstGeom>
          <a:noFill/>
          <a:ln w="57150">
            <a:solidFill>
              <a:srgbClr val="FF0000"/>
            </a:solidFill>
            <a:round/>
            <a:headEnd/>
            <a:tailEnd/>
          </a:ln>
        </p:spPr>
        <p:txBody>
          <a:bodyPr>
            <a:spAutoFit/>
          </a:bodyPr>
          <a:lstStyle/>
          <a:p>
            <a:endParaRPr lang="en-GB" dirty="0"/>
          </a:p>
        </p:txBody>
      </p:sp>
      <p:sp>
        <p:nvSpPr>
          <p:cNvPr id="9" name="Line 3"/>
          <p:cNvSpPr>
            <a:spLocks noChangeShapeType="1"/>
          </p:cNvSpPr>
          <p:nvPr/>
        </p:nvSpPr>
        <p:spPr bwMode="auto">
          <a:xfrm>
            <a:off x="0" y="2924944"/>
            <a:ext cx="9144000" cy="0"/>
          </a:xfrm>
          <a:prstGeom prst="line">
            <a:avLst/>
          </a:prstGeom>
          <a:noFill/>
          <a:ln w="25400">
            <a:solidFill>
              <a:srgbClr val="FF0000"/>
            </a:solidFill>
            <a:round/>
            <a:headEnd/>
            <a:tailEnd/>
          </a:ln>
        </p:spPr>
        <p:txBody>
          <a:bodyPr>
            <a:spAutoFit/>
          </a:bodyPr>
          <a:lstStyle/>
          <a:p>
            <a:endParaRPr lang="en-GB" dirty="0"/>
          </a:p>
        </p:txBody>
      </p:sp>
      <p:cxnSp>
        <p:nvCxnSpPr>
          <p:cNvPr id="11" name="Straight Connector 10"/>
          <p:cNvCxnSpPr/>
          <p:nvPr/>
        </p:nvCxnSpPr>
        <p:spPr>
          <a:xfrm>
            <a:off x="4067944" y="2420888"/>
            <a:ext cx="0" cy="44371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2"/>
          <p:cNvSpPr txBox="1">
            <a:spLocks noChangeArrowheads="1"/>
          </p:cNvSpPr>
          <p:nvPr/>
        </p:nvSpPr>
        <p:spPr bwMode="auto">
          <a:xfrm>
            <a:off x="-30944" y="-27384"/>
            <a:ext cx="9198918" cy="936104"/>
          </a:xfrm>
          <a:prstGeom prst="rect">
            <a:avLst/>
          </a:prstGeom>
          <a:solidFill>
            <a:srgbClr val="0421F6"/>
          </a:solidFill>
          <a:ln w="9525">
            <a:noFill/>
            <a:miter lim="800000"/>
            <a:headEnd/>
            <a:tailEnd/>
          </a:ln>
        </p:spPr>
        <p:txBody>
          <a:bodyPr anchor="ctr"/>
          <a:lstStyle/>
          <a:p>
            <a:pPr lvl="0" algn="ctr">
              <a:spcBef>
                <a:spcPct val="0"/>
              </a:spcBef>
              <a:defRPr/>
            </a:pPr>
            <a:r>
              <a:rPr lang="en-GB" sz="6000" b="1" dirty="0">
                <a:solidFill>
                  <a:srgbClr val="FFFF00"/>
                </a:solidFill>
              </a:rPr>
              <a:t>Types and Qualities of </a:t>
            </a:r>
            <a:r>
              <a:rPr lang="en-GB" sz="6000" b="1" dirty="0" smtClean="0">
                <a:solidFill>
                  <a:srgbClr val="FFFF00"/>
                </a:solidFill>
              </a:rPr>
              <a:t>Pain </a:t>
            </a:r>
            <a:endParaRPr lang="en-GB" sz="6000" b="1" dirty="0">
              <a:solidFill>
                <a:srgbClr val="FFFF00"/>
              </a:solidFill>
            </a:endParaRPr>
          </a:p>
        </p:txBody>
      </p:sp>
    </p:spTree>
    <p:extLst>
      <p:ext uri="{BB962C8B-B14F-4D97-AF65-F5344CB8AC3E}">
        <p14:creationId xmlns:p14="http://schemas.microsoft.com/office/powerpoint/2010/main" val="340182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3" name="Rectangle 3"/>
          <p:cNvSpPr>
            <a:spLocks noGrp="1" noChangeArrowheads="1"/>
          </p:cNvSpPr>
          <p:nvPr>
            <p:ph type="body" idx="1"/>
          </p:nvPr>
        </p:nvSpPr>
        <p:spPr>
          <a:xfrm>
            <a:off x="0" y="908720"/>
            <a:ext cx="4644008" cy="5760640"/>
          </a:xfrm>
        </p:spPr>
        <p:txBody>
          <a:bodyPr>
            <a:normAutofit fontScale="85000" lnSpcReduction="20000"/>
          </a:bodyPr>
          <a:lstStyle/>
          <a:p>
            <a:pPr marL="342900" indent="-342900">
              <a:buNone/>
            </a:pPr>
            <a:r>
              <a:rPr lang="en-US" sz="3900" b="1" dirty="0">
                <a:solidFill>
                  <a:srgbClr val="2618E2"/>
                </a:solidFill>
                <a:cs typeface="Arial" charset="0"/>
              </a:rPr>
              <a:t>Normal acute pain ‘</a:t>
            </a:r>
            <a:r>
              <a:rPr lang="en-US" sz="3900" b="1" dirty="0">
                <a:solidFill>
                  <a:srgbClr val="00B050"/>
                </a:solidFill>
                <a:cs typeface="Arial" charset="0"/>
              </a:rPr>
              <a:t>good</a:t>
            </a:r>
            <a:r>
              <a:rPr lang="en-US" sz="3900" b="1" dirty="0">
                <a:solidFill>
                  <a:srgbClr val="2618E2"/>
                </a:solidFill>
                <a:cs typeface="Arial" charset="0"/>
              </a:rPr>
              <a:t>’: protective role</a:t>
            </a:r>
          </a:p>
          <a:p>
            <a:pPr marL="742950" lvl="1" indent="-285750">
              <a:buClr>
                <a:srgbClr val="FF0000"/>
              </a:buClr>
              <a:buSzTx/>
              <a:buFont typeface="Wingdings" pitchFamily="2" charset="2"/>
              <a:buChar char="§"/>
            </a:pPr>
            <a:r>
              <a:rPr lang="en-US" sz="3800" dirty="0" smtClean="0">
                <a:ea typeface="MS Mincho" pitchFamily="49" charset="-128"/>
              </a:rPr>
              <a:t>Cause </a:t>
            </a:r>
            <a:r>
              <a:rPr lang="en-US" sz="3800" dirty="0">
                <a:ea typeface="MS Mincho" pitchFamily="49" charset="-128"/>
              </a:rPr>
              <a:t>is known and pain resolves spontaneously </a:t>
            </a:r>
          </a:p>
          <a:p>
            <a:pPr marL="742950" lvl="1" indent="-285750">
              <a:buClr>
                <a:srgbClr val="FF0000"/>
              </a:buClr>
              <a:buSzTx/>
              <a:buFont typeface="Wingdings" pitchFamily="2" charset="2"/>
              <a:buChar char="§"/>
            </a:pPr>
            <a:r>
              <a:rPr lang="en-US" sz="3800" dirty="0">
                <a:ea typeface="MS Mincho" pitchFamily="49" charset="-128"/>
              </a:rPr>
              <a:t>Somatic pain (bones, joints, muscles)</a:t>
            </a:r>
          </a:p>
          <a:p>
            <a:pPr marL="742950" lvl="1" indent="-285750">
              <a:buClr>
                <a:srgbClr val="FF0000"/>
              </a:buClr>
              <a:buSzTx/>
              <a:buFont typeface="Wingdings" pitchFamily="2" charset="2"/>
              <a:buChar char="§"/>
            </a:pPr>
            <a:r>
              <a:rPr lang="en-US" sz="3800" dirty="0">
                <a:ea typeface="MS Mincho" pitchFamily="49" charset="-128"/>
              </a:rPr>
              <a:t>Visceral pain (internal organs, e.g. stomach</a:t>
            </a:r>
            <a:r>
              <a:rPr lang="en-US" sz="3800" dirty="0" smtClean="0">
                <a:ea typeface="MS Mincho" pitchFamily="49" charset="-128"/>
              </a:rPr>
              <a:t>).</a:t>
            </a:r>
          </a:p>
          <a:p>
            <a:pPr lvl="1">
              <a:buClr>
                <a:srgbClr val="FF0000"/>
              </a:buClr>
              <a:buFont typeface="Wingdings" pitchFamily="2" charset="2"/>
              <a:buChar char="§"/>
            </a:pPr>
            <a:r>
              <a:rPr lang="en-GB" sz="3800" dirty="0" smtClean="0">
                <a:ea typeface="MS Mincho" pitchFamily="49" charset="-128"/>
              </a:rPr>
              <a:t>Activation of </a:t>
            </a:r>
            <a:r>
              <a:rPr lang="en-GB" sz="3800" dirty="0" err="1" smtClean="0">
                <a:ea typeface="MS Mincho" pitchFamily="49" charset="-128"/>
              </a:rPr>
              <a:t>nociceptors</a:t>
            </a:r>
            <a:endParaRPr lang="en-GB" sz="3800" dirty="0" smtClean="0">
              <a:ea typeface="MS Mincho" pitchFamily="49" charset="-128"/>
            </a:endParaRPr>
          </a:p>
          <a:p>
            <a:pPr lvl="1">
              <a:buClr>
                <a:srgbClr val="FF0000"/>
              </a:buClr>
              <a:buFont typeface="Wingdings" pitchFamily="2" charset="2"/>
              <a:buChar char="§"/>
            </a:pPr>
            <a:r>
              <a:rPr lang="en-GB" sz="3800" b="1" dirty="0" smtClean="0">
                <a:solidFill>
                  <a:srgbClr val="2A0399"/>
                </a:solidFill>
                <a:ea typeface="MS Mincho" pitchFamily="49" charset="-128"/>
              </a:rPr>
              <a:t>Responsive to </a:t>
            </a:r>
            <a:r>
              <a:rPr lang="en-US" sz="4000" b="1" dirty="0" smtClean="0">
                <a:solidFill>
                  <a:srgbClr val="2A0399"/>
                </a:solidFill>
                <a:ea typeface="MS Mincho" pitchFamily="49" charset="-128"/>
              </a:rPr>
              <a:t>common analgesics</a:t>
            </a:r>
            <a:endParaRPr lang="en-GB" sz="3800" dirty="0" smtClean="0">
              <a:solidFill>
                <a:srgbClr val="2A0399"/>
              </a:solidFill>
              <a:ea typeface="MS Mincho" pitchFamily="49" charset="-128"/>
            </a:endParaRPr>
          </a:p>
          <a:p>
            <a:pPr marL="742950" lvl="1" indent="-285750">
              <a:buClr>
                <a:srgbClr val="FF0000"/>
              </a:buClr>
              <a:buSzTx/>
              <a:buFont typeface="Wingdings" pitchFamily="2" charset="2"/>
              <a:buChar char="§"/>
            </a:pPr>
            <a:endParaRPr lang="en-US" sz="3800" dirty="0">
              <a:ea typeface="MS Mincho" pitchFamily="49" charset="-128"/>
            </a:endParaRPr>
          </a:p>
        </p:txBody>
      </p:sp>
      <p:sp>
        <p:nvSpPr>
          <p:cNvPr id="4" name="Line 3"/>
          <p:cNvSpPr>
            <a:spLocks noChangeShapeType="1"/>
          </p:cNvSpPr>
          <p:nvPr/>
        </p:nvSpPr>
        <p:spPr bwMode="auto">
          <a:xfrm>
            <a:off x="0" y="836712"/>
            <a:ext cx="9144000" cy="0"/>
          </a:xfrm>
          <a:prstGeom prst="line">
            <a:avLst/>
          </a:prstGeom>
          <a:noFill/>
          <a:ln w="57150">
            <a:solidFill>
              <a:srgbClr val="FF0000"/>
            </a:solidFill>
            <a:round/>
            <a:headEnd/>
            <a:tailEnd/>
          </a:ln>
        </p:spPr>
        <p:txBody>
          <a:bodyPr>
            <a:spAutoFit/>
          </a:bodyPr>
          <a:lstStyle/>
          <a:p>
            <a:endParaRPr lang="en-GB"/>
          </a:p>
        </p:txBody>
      </p:sp>
      <p:sp>
        <p:nvSpPr>
          <p:cNvPr id="5" name="Rectangle 3"/>
          <p:cNvSpPr txBox="1">
            <a:spLocks noChangeArrowheads="1"/>
          </p:cNvSpPr>
          <p:nvPr/>
        </p:nvSpPr>
        <p:spPr>
          <a:xfrm>
            <a:off x="4572000" y="908720"/>
            <a:ext cx="4572000" cy="594928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
                <a:srgbClr val="FFCC66"/>
              </a:buClr>
              <a:buSzTx/>
              <a:buFont typeface="Arial" pitchFamily="34" charset="0"/>
              <a:buNone/>
              <a:tabLst/>
              <a:defRPr/>
            </a:pPr>
            <a:r>
              <a:rPr kumimoji="0" lang="en-US" sz="3900" b="1" i="0" u="none" strike="noStrike" kern="1200" cap="none" spc="0" normalizeH="0" baseline="0" noProof="0" dirty="0" smtClean="0">
                <a:ln>
                  <a:noFill/>
                </a:ln>
                <a:solidFill>
                  <a:srgbClr val="2618E2"/>
                </a:solidFill>
                <a:effectLst/>
                <a:uLnTx/>
                <a:uFillTx/>
                <a:latin typeface="+mn-lt"/>
                <a:ea typeface="+mn-ea"/>
                <a:cs typeface="Arial" charset="0"/>
              </a:rPr>
              <a:t>Chronic pain ‘</a:t>
            </a:r>
            <a:r>
              <a:rPr kumimoji="0" lang="en-US" sz="3900" b="1" i="0" u="none" strike="noStrike" kern="1200" cap="none" spc="0" normalizeH="0" baseline="0" noProof="0" dirty="0" smtClean="0">
                <a:ln>
                  <a:noFill/>
                </a:ln>
                <a:solidFill>
                  <a:srgbClr val="FF0000"/>
                </a:solidFill>
                <a:effectLst/>
                <a:uLnTx/>
                <a:uFillTx/>
                <a:latin typeface="+mn-lt"/>
                <a:ea typeface="+mn-ea"/>
                <a:cs typeface="Arial" charset="0"/>
              </a:rPr>
              <a:t>bad</a:t>
            </a:r>
            <a:r>
              <a:rPr kumimoji="0" lang="en-US" sz="3900" b="1" i="0" u="none" strike="noStrike" kern="1200" cap="none" spc="0" normalizeH="0" baseline="0" noProof="0" dirty="0" smtClean="0">
                <a:ln>
                  <a:noFill/>
                </a:ln>
                <a:solidFill>
                  <a:srgbClr val="2618E2"/>
                </a:solidFill>
                <a:effectLst/>
                <a:uLnTx/>
                <a:uFillTx/>
                <a:latin typeface="+mn-lt"/>
                <a:ea typeface="+mn-ea"/>
                <a:cs typeface="Arial" charset="0"/>
              </a:rPr>
              <a:t>’: </a:t>
            </a:r>
            <a:r>
              <a:rPr kumimoji="0" lang="en-GB" sz="3900" b="1" i="0" u="none" strike="noStrike" kern="1200" cap="none" spc="0" normalizeH="0" baseline="0" noProof="0" dirty="0" smtClean="0">
                <a:ln>
                  <a:noFill/>
                </a:ln>
                <a:solidFill>
                  <a:srgbClr val="2618E2"/>
                </a:solidFill>
                <a:effectLst/>
                <a:uLnTx/>
                <a:uFillTx/>
                <a:latin typeface="+mn-lt"/>
                <a:ea typeface="+mn-ea"/>
                <a:cs typeface="Arial" charset="0"/>
              </a:rPr>
              <a:t>no useful function</a:t>
            </a:r>
            <a:endParaRPr kumimoji="0" lang="en-US" sz="3900" b="1" i="0" u="none" strike="noStrike" kern="1200" cap="none" spc="0" normalizeH="0" baseline="0" noProof="0" dirty="0" smtClean="0">
              <a:ln>
                <a:noFill/>
              </a:ln>
              <a:solidFill>
                <a:srgbClr val="2618E2"/>
              </a:solidFill>
              <a:effectLst/>
              <a:uLnTx/>
              <a:uFillTx/>
              <a:latin typeface="+mn-lt"/>
              <a:ea typeface="+mn-ea"/>
              <a:cs typeface="Arial" charset="0"/>
            </a:endParaRPr>
          </a:p>
          <a:p>
            <a:pPr marL="742950" marR="0" lvl="1" indent="-285750" algn="l" defTabSz="914400" rtl="0" eaLnBrk="1" fontAlgn="auto" latinLnBrk="0" hangingPunct="1">
              <a:lnSpc>
                <a:spcPct val="100000"/>
              </a:lnSpc>
              <a:spcBef>
                <a:spcPct val="20000"/>
              </a:spcBef>
              <a:spcAft>
                <a:spcPts val="0"/>
              </a:spcAft>
              <a:buClr>
                <a:srgbClr val="FF0000"/>
              </a:buClr>
              <a:buSzTx/>
              <a:buFont typeface="Wingdings" pitchFamily="2" charset="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S Mincho" pitchFamily="49" charset="-128"/>
                <a:cs typeface="+mn-cs"/>
              </a:rPr>
              <a:t>Cause often unknown</a:t>
            </a:r>
          </a:p>
          <a:p>
            <a:pPr marL="742950" marR="0" lvl="1" indent="-285750" algn="l" defTabSz="914400" rtl="0" eaLnBrk="1" fontAlgn="auto" latinLnBrk="0" hangingPunct="1">
              <a:lnSpc>
                <a:spcPct val="100000"/>
              </a:lnSpc>
              <a:spcBef>
                <a:spcPct val="20000"/>
              </a:spcBef>
              <a:spcAft>
                <a:spcPts val="0"/>
              </a:spcAft>
              <a:buClr>
                <a:srgbClr val="FF0000"/>
              </a:buClr>
              <a:buSzTx/>
              <a:buFont typeface="Wingdings" pitchFamily="2" charset="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S Mincho" pitchFamily="49" charset="-128"/>
                <a:cs typeface="+mn-cs"/>
              </a:rPr>
              <a:t>Duration &gt;6 months, c</a:t>
            </a:r>
            <a:r>
              <a:rPr kumimoji="0" lang="en-GB" sz="2800" b="0" i="0" u="none" strike="noStrike" kern="1200" cap="none" spc="0" normalizeH="0" baseline="0" noProof="0" dirty="0" smtClean="0">
                <a:ln>
                  <a:noFill/>
                </a:ln>
                <a:solidFill>
                  <a:schemeClr val="tx1"/>
                </a:solidFill>
                <a:effectLst/>
                <a:uLnTx/>
                <a:uFillTx/>
                <a:latin typeface="+mn-lt"/>
                <a:ea typeface="MS Mincho" pitchFamily="49" charset="-128"/>
                <a:cs typeface="+mn-cs"/>
              </a:rPr>
              <a:t>an last for years or life time </a:t>
            </a:r>
          </a:p>
          <a:p>
            <a:pPr marL="742950" marR="0" lvl="1" indent="-285750" algn="l" defTabSz="914400" rtl="0" eaLnBrk="1" fontAlgn="auto" latinLnBrk="0" hangingPunct="1">
              <a:lnSpc>
                <a:spcPct val="100000"/>
              </a:lnSpc>
              <a:spcBef>
                <a:spcPct val="20000"/>
              </a:spcBef>
              <a:spcAft>
                <a:spcPts val="0"/>
              </a:spcAft>
              <a:buClr>
                <a:srgbClr val="FF0000"/>
              </a:buClr>
              <a:buSzTx/>
              <a:buFont typeface="Wingdings" pitchFamily="2" charset="2"/>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S Mincho" pitchFamily="49" charset="-128"/>
                <a:cs typeface="+mn-cs"/>
              </a:rPr>
              <a:t>Affects </a:t>
            </a:r>
            <a:r>
              <a:rPr kumimoji="0" lang="en-GB" sz="2800" b="1" i="0" u="none" strike="noStrike" kern="1200" cap="none" spc="0" normalizeH="0" baseline="0" noProof="0" dirty="0" smtClean="0">
                <a:ln>
                  <a:noFill/>
                </a:ln>
                <a:solidFill>
                  <a:srgbClr val="FF0000"/>
                </a:solidFill>
                <a:effectLst/>
                <a:uLnTx/>
                <a:uFillTx/>
                <a:latin typeface="+mn-lt"/>
                <a:ea typeface="MS Mincho" pitchFamily="49" charset="-128"/>
                <a:cs typeface="+mn-cs"/>
              </a:rPr>
              <a:t>~ 20% </a:t>
            </a:r>
            <a:r>
              <a:rPr kumimoji="0" lang="en-GB" sz="2800" b="0" i="0" u="none" strike="noStrike" kern="1200" cap="none" spc="0" normalizeH="0" baseline="0" noProof="0" dirty="0" smtClean="0">
                <a:ln>
                  <a:noFill/>
                </a:ln>
                <a:solidFill>
                  <a:schemeClr val="tx1"/>
                </a:solidFill>
                <a:effectLst/>
                <a:uLnTx/>
                <a:uFillTx/>
                <a:latin typeface="+mn-lt"/>
                <a:ea typeface="MS Mincho" pitchFamily="49" charset="-128"/>
                <a:cs typeface="+mn-cs"/>
              </a:rPr>
              <a:t>of population world wide</a:t>
            </a:r>
          </a:p>
          <a:p>
            <a:pPr marL="742950" marR="0" lvl="1" indent="-285750" algn="l" defTabSz="914400" rtl="0" eaLnBrk="1" fontAlgn="auto" latinLnBrk="0" hangingPunct="1">
              <a:lnSpc>
                <a:spcPct val="100000"/>
              </a:lnSpc>
              <a:spcBef>
                <a:spcPct val="20000"/>
              </a:spcBef>
              <a:spcAft>
                <a:spcPts val="0"/>
              </a:spcAft>
              <a:buClr>
                <a:srgbClr val="FF0000"/>
              </a:buClr>
              <a:buSzTx/>
              <a:buFont typeface="Wingdings" pitchFamily="2" charset="2"/>
              <a:buChar char="§"/>
              <a:tabLst/>
              <a:defRPr/>
            </a:pPr>
            <a:r>
              <a:rPr kumimoji="0" lang="en-GB" sz="2800" b="1" i="0" u="none" strike="noStrike" kern="1200" cap="none" spc="0" normalizeH="0" baseline="0" noProof="0" dirty="0" smtClean="0">
                <a:ln>
                  <a:noFill/>
                </a:ln>
                <a:solidFill>
                  <a:srgbClr val="FF0000"/>
                </a:solidFill>
                <a:effectLst/>
                <a:uLnTx/>
                <a:uFillTx/>
                <a:latin typeface="+mn-lt"/>
                <a:ea typeface="MS Mincho" pitchFamily="49" charset="-128"/>
                <a:cs typeface="+mn-cs"/>
              </a:rPr>
              <a:t>Inflammatory (tissue injury) pain </a:t>
            </a:r>
            <a:r>
              <a:rPr kumimoji="0" lang="en-GB" sz="2800" b="0" i="0" u="none" strike="noStrike" kern="1200" cap="none" spc="0" normalizeH="0" baseline="0" noProof="0" dirty="0" smtClean="0">
                <a:ln>
                  <a:noFill/>
                </a:ln>
                <a:solidFill>
                  <a:schemeClr val="tx1"/>
                </a:solidFill>
                <a:effectLst/>
                <a:uLnTx/>
                <a:uFillTx/>
                <a:latin typeface="+mn-lt"/>
                <a:ea typeface="MS Mincho" pitchFamily="49" charset="-128"/>
                <a:cs typeface="+mn-cs"/>
              </a:rPr>
              <a:t>&amp; </a:t>
            </a:r>
            <a:r>
              <a:rPr kumimoji="0" lang="en-GB" sz="2800" b="1" i="0" u="none" strike="noStrike" kern="1200" cap="none" spc="0" normalizeH="0" baseline="0" noProof="0" dirty="0" smtClean="0">
                <a:ln>
                  <a:noFill/>
                </a:ln>
                <a:solidFill>
                  <a:srgbClr val="2A0399"/>
                </a:solidFill>
                <a:effectLst/>
                <a:uLnTx/>
                <a:uFillTx/>
                <a:latin typeface="+mn-lt"/>
                <a:ea typeface="MS Mincho" pitchFamily="49" charset="-128"/>
                <a:cs typeface="+mn-cs"/>
              </a:rPr>
              <a:t>neuropathic (nerve injury) pain</a:t>
            </a:r>
          </a:p>
          <a:p>
            <a:pPr marL="742950" lvl="1" indent="-285750">
              <a:spcBef>
                <a:spcPct val="20000"/>
              </a:spcBef>
              <a:buClr>
                <a:srgbClr val="FF0000"/>
              </a:buClr>
              <a:buFont typeface="Wingdings" pitchFamily="2" charset="2"/>
              <a:buChar char="§"/>
            </a:pPr>
            <a:r>
              <a:rPr lang="en-US" sz="3200" dirty="0" smtClean="0">
                <a:ea typeface="MS Mincho" pitchFamily="49" charset="-128"/>
              </a:rPr>
              <a:t>Abnormal impulse generation in afferent axons.</a:t>
            </a:r>
          </a:p>
          <a:p>
            <a:pPr marL="742950" lvl="1" indent="-285750">
              <a:spcBef>
                <a:spcPct val="20000"/>
              </a:spcBef>
              <a:buClr>
                <a:srgbClr val="FF0000"/>
              </a:buClr>
              <a:buFont typeface="Wingdings" pitchFamily="2" charset="2"/>
              <a:buChar char="§"/>
            </a:pPr>
            <a:r>
              <a:rPr lang="en-US" sz="3200" b="1" dirty="0" smtClean="0">
                <a:solidFill>
                  <a:srgbClr val="FF0000"/>
                </a:solidFill>
                <a:ea typeface="MS Mincho" pitchFamily="49" charset="-128"/>
              </a:rPr>
              <a:t>Often refractory to common analgesics</a:t>
            </a:r>
          </a:p>
          <a:p>
            <a:pPr marL="742950" marR="0" lvl="1" indent="-285750" algn="l" defTabSz="914400" rtl="0" eaLnBrk="1" fontAlgn="auto" latinLnBrk="0" hangingPunct="1">
              <a:lnSpc>
                <a:spcPct val="100000"/>
              </a:lnSpc>
              <a:spcBef>
                <a:spcPct val="20000"/>
              </a:spcBef>
              <a:spcAft>
                <a:spcPts val="0"/>
              </a:spcAft>
              <a:buClr>
                <a:srgbClr val="FF0000"/>
              </a:buClr>
              <a:buSzTx/>
              <a:buFont typeface="Wingdings" pitchFamily="2" charset="2"/>
              <a:buChar char="§"/>
              <a:tabLst/>
              <a:defRPr/>
            </a:pPr>
            <a:endParaRPr kumimoji="0" lang="en-US" sz="3000" b="0" i="0" u="none" strike="noStrike" kern="1200" cap="none" spc="0" normalizeH="0" baseline="0" noProof="0" dirty="0">
              <a:ln>
                <a:noFill/>
              </a:ln>
              <a:solidFill>
                <a:schemeClr val="tx1"/>
              </a:solidFill>
              <a:effectLst/>
              <a:uLnTx/>
              <a:uFillTx/>
              <a:latin typeface="+mn-lt"/>
              <a:ea typeface="MS Mincho" pitchFamily="49" charset="-128"/>
              <a:cs typeface="+mn-cs"/>
            </a:endParaRPr>
          </a:p>
        </p:txBody>
      </p:sp>
      <p:sp>
        <p:nvSpPr>
          <p:cNvPr id="6" name="Rectangle 2"/>
          <p:cNvSpPr txBox="1">
            <a:spLocks noChangeArrowheads="1"/>
          </p:cNvSpPr>
          <p:nvPr/>
        </p:nvSpPr>
        <p:spPr bwMode="auto">
          <a:xfrm>
            <a:off x="-12701" y="-22225"/>
            <a:ext cx="9174807" cy="858937"/>
          </a:xfrm>
          <a:prstGeom prst="rect">
            <a:avLst/>
          </a:prstGeom>
          <a:solidFill>
            <a:srgbClr val="3333FF"/>
          </a:solidFill>
          <a:ln w="9525">
            <a:noFill/>
            <a:miter lim="800000"/>
            <a:headEnd/>
            <a:tailEnd/>
          </a:ln>
        </p:spPr>
        <p:txBody>
          <a:bodyPr anchor="ctr"/>
          <a:lstStyle/>
          <a:p>
            <a:r>
              <a:rPr lang="en-US" sz="3200" b="1" dirty="0">
                <a:solidFill>
                  <a:srgbClr val="FFFF00"/>
                </a:solidFill>
              </a:rPr>
              <a:t>Acute “Physiologic” &amp; Chronic “Pathologic” Pain</a:t>
            </a:r>
            <a:endParaRPr lang="en-GB" sz="5400" b="1" dirty="0">
              <a:solidFill>
                <a:srgbClr val="FFFF00"/>
              </a:solidFill>
            </a:endParaRPr>
          </a:p>
        </p:txBody>
      </p:sp>
    </p:spTree>
    <p:extLst>
      <p:ext uri="{BB962C8B-B14F-4D97-AF65-F5344CB8AC3E}">
        <p14:creationId xmlns:p14="http://schemas.microsoft.com/office/powerpoint/2010/main" val="1435093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1443">
                                            <p:txEl>
                                              <p:pRg st="0" end="0"/>
                                            </p:txEl>
                                          </p:spTgt>
                                        </p:tgtEl>
                                        <p:attrNameLst>
                                          <p:attrName>style.visibility</p:attrName>
                                        </p:attrNameLst>
                                      </p:cBhvr>
                                      <p:to>
                                        <p:strVal val="visible"/>
                                      </p:to>
                                    </p:set>
                                    <p:anim calcmode="lin" valueType="num">
                                      <p:cBhvr additive="base">
                                        <p:cTn id="7" dur="500" fill="hold"/>
                                        <p:tgtEl>
                                          <p:spTgt spid="701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144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01443">
                                            <p:txEl>
                                              <p:pRg st="1" end="1"/>
                                            </p:txEl>
                                          </p:spTgt>
                                        </p:tgtEl>
                                        <p:attrNameLst>
                                          <p:attrName>style.visibility</p:attrName>
                                        </p:attrNameLst>
                                      </p:cBhvr>
                                      <p:to>
                                        <p:strVal val="visible"/>
                                      </p:to>
                                    </p:set>
                                    <p:anim calcmode="lin" valueType="num">
                                      <p:cBhvr additive="base">
                                        <p:cTn id="11" dur="500" fill="hold"/>
                                        <p:tgtEl>
                                          <p:spTgt spid="70144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0144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01443">
                                            <p:txEl>
                                              <p:pRg st="2" end="2"/>
                                            </p:txEl>
                                          </p:spTgt>
                                        </p:tgtEl>
                                        <p:attrNameLst>
                                          <p:attrName>style.visibility</p:attrName>
                                        </p:attrNameLst>
                                      </p:cBhvr>
                                      <p:to>
                                        <p:strVal val="visible"/>
                                      </p:to>
                                    </p:set>
                                    <p:anim calcmode="lin" valueType="num">
                                      <p:cBhvr additive="base">
                                        <p:cTn id="15" dur="500" fill="hold"/>
                                        <p:tgtEl>
                                          <p:spTgt spid="70144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0144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01443">
                                            <p:txEl>
                                              <p:pRg st="3" end="3"/>
                                            </p:txEl>
                                          </p:spTgt>
                                        </p:tgtEl>
                                        <p:attrNameLst>
                                          <p:attrName>style.visibility</p:attrName>
                                        </p:attrNameLst>
                                      </p:cBhvr>
                                      <p:to>
                                        <p:strVal val="visible"/>
                                      </p:to>
                                    </p:set>
                                    <p:anim calcmode="lin" valueType="num">
                                      <p:cBhvr additive="base">
                                        <p:cTn id="19" dur="500" fill="hold"/>
                                        <p:tgtEl>
                                          <p:spTgt spid="70144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144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01443">
                                            <p:txEl>
                                              <p:pRg st="4" end="4"/>
                                            </p:txEl>
                                          </p:spTgt>
                                        </p:tgtEl>
                                        <p:attrNameLst>
                                          <p:attrName>style.visibility</p:attrName>
                                        </p:attrNameLst>
                                      </p:cBhvr>
                                      <p:to>
                                        <p:strVal val="visible"/>
                                      </p:to>
                                    </p:set>
                                    <p:anim calcmode="lin" valueType="num">
                                      <p:cBhvr additive="base">
                                        <p:cTn id="23" dur="500" fill="hold"/>
                                        <p:tgtEl>
                                          <p:spTgt spid="70144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0144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01443">
                                            <p:txEl>
                                              <p:pRg st="5" end="5"/>
                                            </p:txEl>
                                          </p:spTgt>
                                        </p:tgtEl>
                                        <p:attrNameLst>
                                          <p:attrName>style.visibility</p:attrName>
                                        </p:attrNameLst>
                                      </p:cBhvr>
                                      <p:to>
                                        <p:strVal val="visible"/>
                                      </p:to>
                                    </p:set>
                                    <p:anim calcmode="lin" valueType="num">
                                      <p:cBhvr additive="base">
                                        <p:cTn id="27" dur="500" fill="hold"/>
                                        <p:tgtEl>
                                          <p:spTgt spid="70144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014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 calcmode="lin" valueType="num">
                                      <p:cBhvr additive="base">
                                        <p:cTn id="3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 calcmode="lin" valueType="num">
                                      <p:cBhvr additive="base">
                                        <p:cTn id="4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 calcmode="lin" valueType="num">
                                      <p:cBhvr additive="base">
                                        <p:cTn id="4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 calcmode="lin" valueType="num">
                                      <p:cBhvr additive="base">
                                        <p:cTn id="4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anim calcmode="lin" valueType="num">
                                      <p:cBhvr additive="base">
                                        <p:cTn id="5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anim calcmode="lin" valueType="num">
                                      <p:cBhvr additive="base">
                                        <p:cTn id="5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1"/>
          <p:cNvSpPr>
            <a:spLocks noChangeArrowheads="1"/>
          </p:cNvSpPr>
          <p:nvPr/>
        </p:nvSpPr>
        <p:spPr bwMode="auto">
          <a:xfrm>
            <a:off x="971600" y="2060848"/>
            <a:ext cx="789238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ctr" fontAlgn="base">
              <a:lnSpc>
                <a:spcPct val="100000"/>
              </a:lnSpc>
              <a:spcBef>
                <a:spcPct val="0"/>
              </a:spcBef>
              <a:spcAft>
                <a:spcPct val="0"/>
              </a:spcAft>
              <a:buClrTx/>
              <a:buSzTx/>
              <a:buFontTx/>
              <a:buNone/>
              <a:tabLst/>
            </a:pPr>
            <a:r>
              <a:rPr lang="en-GB" altLang="ko-KR" sz="6000" b="1" dirty="0" smtClean="0">
                <a:solidFill>
                  <a:srgbClr val="FF0000"/>
                </a:solidFill>
              </a:rPr>
              <a:t>Question</a:t>
            </a:r>
          </a:p>
          <a:p>
            <a:pPr lvl="0" fontAlgn="base">
              <a:spcBef>
                <a:spcPct val="0"/>
              </a:spcBef>
              <a:spcAft>
                <a:spcPct val="0"/>
              </a:spcAft>
            </a:pPr>
            <a:r>
              <a:rPr lang="en-GB" altLang="ko-KR" sz="6000" b="1" dirty="0" smtClean="0">
                <a:solidFill>
                  <a:srgbClr val="F303A3"/>
                </a:solidFill>
              </a:rPr>
              <a:t>Why does it feel better to rub a bumped skin?</a:t>
            </a:r>
          </a:p>
        </p:txBody>
      </p:sp>
      <p:sp>
        <p:nvSpPr>
          <p:cNvPr id="4" name="Line 3"/>
          <p:cNvSpPr>
            <a:spLocks noChangeShapeType="1"/>
          </p:cNvSpPr>
          <p:nvPr/>
        </p:nvSpPr>
        <p:spPr bwMode="auto">
          <a:xfrm>
            <a:off x="0" y="915641"/>
            <a:ext cx="9144000" cy="0"/>
          </a:xfrm>
          <a:prstGeom prst="line">
            <a:avLst/>
          </a:prstGeom>
          <a:noFill/>
          <a:ln w="57150">
            <a:solidFill>
              <a:srgbClr val="FF0000"/>
            </a:solidFill>
            <a:round/>
            <a:headEnd/>
            <a:tailEnd/>
          </a:ln>
        </p:spPr>
        <p:txBody>
          <a:bodyPr>
            <a:spAutoFit/>
          </a:bodyPr>
          <a:lstStyle/>
          <a:p>
            <a:endParaRPr lang="en-GB"/>
          </a:p>
        </p:txBody>
      </p:sp>
      <p:sp>
        <p:nvSpPr>
          <p:cNvPr id="5" name="Rectangle 2"/>
          <p:cNvSpPr txBox="1">
            <a:spLocks noChangeArrowheads="1"/>
          </p:cNvSpPr>
          <p:nvPr/>
        </p:nvSpPr>
        <p:spPr bwMode="auto">
          <a:xfrm>
            <a:off x="0" y="-20463"/>
            <a:ext cx="9198918" cy="936104"/>
          </a:xfrm>
          <a:prstGeom prst="rect">
            <a:avLst/>
          </a:prstGeom>
          <a:solidFill>
            <a:srgbClr val="0421F6"/>
          </a:solidFill>
          <a:ln w="9525">
            <a:noFill/>
            <a:miter lim="800000"/>
            <a:headEnd/>
            <a:tailEnd/>
          </a:ln>
        </p:spPr>
        <p:txBody>
          <a:bodyPr anchor="ctr"/>
          <a:lstStyle/>
          <a:p>
            <a:pPr lvl="0" algn="ctr">
              <a:spcBef>
                <a:spcPct val="0"/>
              </a:spcBef>
              <a:defRPr/>
            </a:pPr>
            <a:r>
              <a:rPr lang="en-GB" sz="6000" b="1" smtClean="0">
                <a:solidFill>
                  <a:srgbClr val="FFFF00"/>
                </a:solidFill>
              </a:rPr>
              <a:t>Pain Modulation</a:t>
            </a:r>
            <a:endParaRPr lang="en-GB" sz="6000" b="1" dirty="0">
              <a:solidFill>
                <a:srgbClr val="FFFF00"/>
              </a:solidFill>
            </a:endParaRPr>
          </a:p>
        </p:txBody>
      </p:sp>
    </p:spTree>
    <p:extLst>
      <p:ext uri="{BB962C8B-B14F-4D97-AF65-F5344CB8AC3E}">
        <p14:creationId xmlns:p14="http://schemas.microsoft.com/office/powerpoint/2010/main" val="1761353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467544" y="1959488"/>
            <a:ext cx="8382000" cy="4654006"/>
            <a:chOff x="432" y="776"/>
            <a:chExt cx="5280" cy="3347"/>
          </a:xfrm>
        </p:grpSpPr>
        <p:grpSp>
          <p:nvGrpSpPr>
            <p:cNvPr id="3" name="Group 6"/>
            <p:cNvGrpSpPr>
              <a:grpSpLocks/>
            </p:cNvGrpSpPr>
            <p:nvPr/>
          </p:nvGrpSpPr>
          <p:grpSpPr bwMode="auto">
            <a:xfrm>
              <a:off x="432" y="1404"/>
              <a:ext cx="4368" cy="192"/>
              <a:chOff x="240" y="912"/>
              <a:chExt cx="3120" cy="240"/>
            </a:xfrm>
          </p:grpSpPr>
          <p:sp>
            <p:nvSpPr>
              <p:cNvPr id="891911" name="Arc 7"/>
              <p:cNvSpPr>
                <a:spLocks/>
              </p:cNvSpPr>
              <p:nvPr/>
            </p:nvSpPr>
            <p:spPr bwMode="auto">
              <a:xfrm>
                <a:off x="3168" y="912"/>
                <a:ext cx="192"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endParaRPr lang="en-GB"/>
              </a:p>
            </p:txBody>
          </p:sp>
          <p:sp>
            <p:nvSpPr>
              <p:cNvPr id="891912" name="Line 8"/>
              <p:cNvSpPr>
                <a:spLocks noChangeShapeType="1"/>
              </p:cNvSpPr>
              <p:nvPr/>
            </p:nvSpPr>
            <p:spPr bwMode="auto">
              <a:xfrm flipH="1">
                <a:off x="240" y="912"/>
                <a:ext cx="2928" cy="0"/>
              </a:xfrm>
              <a:prstGeom prst="line">
                <a:avLst/>
              </a:prstGeom>
              <a:noFill/>
              <a:ln w="38100">
                <a:solidFill>
                  <a:schemeClr val="tx1"/>
                </a:solidFill>
                <a:round/>
                <a:headEnd/>
                <a:tailEnd/>
              </a:ln>
              <a:effectLst/>
            </p:spPr>
            <p:txBody>
              <a:bodyPr/>
              <a:lstStyle/>
              <a:p>
                <a:endParaRPr lang="en-GB"/>
              </a:p>
            </p:txBody>
          </p:sp>
        </p:grpSp>
        <p:grpSp>
          <p:nvGrpSpPr>
            <p:cNvPr id="4" name="Group 9"/>
            <p:cNvGrpSpPr>
              <a:grpSpLocks/>
            </p:cNvGrpSpPr>
            <p:nvPr/>
          </p:nvGrpSpPr>
          <p:grpSpPr bwMode="auto">
            <a:xfrm flipV="1">
              <a:off x="432" y="3276"/>
              <a:ext cx="4368" cy="192"/>
              <a:chOff x="240" y="912"/>
              <a:chExt cx="3120" cy="240"/>
            </a:xfrm>
          </p:grpSpPr>
          <p:sp>
            <p:nvSpPr>
              <p:cNvPr id="891914" name="Arc 10"/>
              <p:cNvSpPr>
                <a:spLocks/>
              </p:cNvSpPr>
              <p:nvPr/>
            </p:nvSpPr>
            <p:spPr bwMode="auto">
              <a:xfrm>
                <a:off x="3168" y="912"/>
                <a:ext cx="192"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endParaRPr lang="en-GB"/>
              </a:p>
            </p:txBody>
          </p:sp>
          <p:sp>
            <p:nvSpPr>
              <p:cNvPr id="891915" name="Line 11"/>
              <p:cNvSpPr>
                <a:spLocks noChangeShapeType="1"/>
              </p:cNvSpPr>
              <p:nvPr/>
            </p:nvSpPr>
            <p:spPr bwMode="auto">
              <a:xfrm flipH="1">
                <a:off x="240" y="912"/>
                <a:ext cx="2928" cy="0"/>
              </a:xfrm>
              <a:prstGeom prst="line">
                <a:avLst/>
              </a:prstGeom>
              <a:noFill/>
              <a:ln w="38100">
                <a:solidFill>
                  <a:schemeClr val="tx1"/>
                </a:solidFill>
                <a:round/>
                <a:headEnd/>
                <a:tailEnd/>
              </a:ln>
              <a:effectLst/>
            </p:spPr>
            <p:txBody>
              <a:bodyPr/>
              <a:lstStyle/>
              <a:p>
                <a:endParaRPr lang="en-GB"/>
              </a:p>
            </p:txBody>
          </p:sp>
        </p:grpSp>
        <p:sp>
          <p:nvSpPr>
            <p:cNvPr id="891916" name="Line 12"/>
            <p:cNvSpPr>
              <a:spLocks noChangeShapeType="1"/>
            </p:cNvSpPr>
            <p:nvPr/>
          </p:nvSpPr>
          <p:spPr bwMode="auto">
            <a:xfrm flipV="1">
              <a:off x="2160" y="1415"/>
              <a:ext cx="0" cy="336"/>
            </a:xfrm>
            <a:prstGeom prst="line">
              <a:avLst/>
            </a:prstGeom>
            <a:noFill/>
            <a:ln w="38100">
              <a:solidFill>
                <a:schemeClr val="tx1"/>
              </a:solidFill>
              <a:round/>
              <a:headEnd/>
              <a:tailEnd/>
            </a:ln>
            <a:effectLst/>
          </p:spPr>
          <p:txBody>
            <a:bodyPr/>
            <a:lstStyle/>
            <a:p>
              <a:endParaRPr lang="en-GB"/>
            </a:p>
          </p:txBody>
        </p:sp>
        <p:sp>
          <p:nvSpPr>
            <p:cNvPr id="891917" name="Line 13"/>
            <p:cNvSpPr>
              <a:spLocks noChangeShapeType="1"/>
            </p:cNvSpPr>
            <p:nvPr/>
          </p:nvSpPr>
          <p:spPr bwMode="auto">
            <a:xfrm flipV="1">
              <a:off x="2160" y="3164"/>
              <a:ext cx="0" cy="288"/>
            </a:xfrm>
            <a:prstGeom prst="line">
              <a:avLst/>
            </a:prstGeom>
            <a:noFill/>
            <a:ln w="38100">
              <a:solidFill>
                <a:schemeClr val="tx1"/>
              </a:solidFill>
              <a:round/>
              <a:headEnd/>
              <a:tailEnd/>
            </a:ln>
            <a:effectLst/>
          </p:spPr>
          <p:txBody>
            <a:bodyPr/>
            <a:lstStyle/>
            <a:p>
              <a:endParaRPr lang="en-GB"/>
            </a:p>
          </p:txBody>
        </p:sp>
        <p:sp>
          <p:nvSpPr>
            <p:cNvPr id="891918" name="Text Box 14"/>
            <p:cNvSpPr txBox="1">
              <a:spLocks noChangeArrowheads="1"/>
            </p:cNvSpPr>
            <p:nvPr/>
          </p:nvSpPr>
          <p:spPr bwMode="auto">
            <a:xfrm>
              <a:off x="1642" y="3791"/>
              <a:ext cx="1602" cy="332"/>
            </a:xfrm>
            <a:prstGeom prst="rect">
              <a:avLst/>
            </a:prstGeom>
            <a:noFill/>
            <a:ln w="9525">
              <a:noFill/>
              <a:miter lim="800000"/>
              <a:headEnd/>
              <a:tailEnd/>
            </a:ln>
            <a:effectLst/>
          </p:spPr>
          <p:txBody>
            <a:bodyPr wrap="square">
              <a:spAutoFit/>
            </a:bodyPr>
            <a:lstStyle/>
            <a:p>
              <a:pPr eaLnBrk="1" hangingPunct="1">
                <a:spcBef>
                  <a:spcPct val="50000"/>
                </a:spcBef>
              </a:pPr>
              <a:r>
                <a:rPr lang="en-GB" sz="2400" b="1" i="0" dirty="0" smtClean="0">
                  <a:solidFill>
                    <a:srgbClr val="00B050"/>
                  </a:solidFill>
                  <a:latin typeface="Arial" charset="0"/>
                </a:rPr>
                <a:t>A</a:t>
              </a:r>
              <a:r>
                <a:rPr lang="el-GR" sz="2400" b="1" i="0" dirty="0">
                  <a:solidFill>
                    <a:srgbClr val="00B050"/>
                  </a:solidFill>
                  <a:latin typeface="Arial" charset="0"/>
                </a:rPr>
                <a:t>β</a:t>
              </a:r>
              <a:r>
                <a:rPr lang="en-GB" sz="2400" b="1" i="0" dirty="0">
                  <a:solidFill>
                    <a:srgbClr val="00B050"/>
                  </a:solidFill>
                  <a:latin typeface="Arial" charset="0"/>
                </a:rPr>
                <a:t> </a:t>
              </a:r>
              <a:r>
                <a:rPr lang="en-GB" sz="2400" b="1" i="0" dirty="0" smtClean="0">
                  <a:solidFill>
                    <a:srgbClr val="00B050"/>
                  </a:solidFill>
                  <a:latin typeface="Arial" charset="0"/>
                </a:rPr>
                <a:t>fibre (touch)</a:t>
              </a:r>
              <a:endParaRPr lang="el-GR" sz="2400" b="1" i="0" dirty="0">
                <a:solidFill>
                  <a:srgbClr val="00B050"/>
                </a:solidFill>
                <a:latin typeface="Arial" charset="0"/>
              </a:endParaRPr>
            </a:p>
          </p:txBody>
        </p:sp>
        <p:grpSp>
          <p:nvGrpSpPr>
            <p:cNvPr id="5" name="Group 15"/>
            <p:cNvGrpSpPr>
              <a:grpSpLocks/>
            </p:cNvGrpSpPr>
            <p:nvPr/>
          </p:nvGrpSpPr>
          <p:grpSpPr bwMode="auto">
            <a:xfrm>
              <a:off x="432" y="1596"/>
              <a:ext cx="5280" cy="1680"/>
              <a:chOff x="240" y="1824"/>
              <a:chExt cx="5280" cy="1680"/>
            </a:xfrm>
          </p:grpSpPr>
          <p:grpSp>
            <p:nvGrpSpPr>
              <p:cNvPr id="6" name="Group 16"/>
              <p:cNvGrpSpPr>
                <a:grpSpLocks/>
              </p:cNvGrpSpPr>
              <p:nvPr/>
            </p:nvGrpSpPr>
            <p:grpSpPr bwMode="auto">
              <a:xfrm>
                <a:off x="4128" y="2208"/>
                <a:ext cx="1008" cy="912"/>
                <a:chOff x="3696" y="2256"/>
                <a:chExt cx="912" cy="816"/>
              </a:xfrm>
            </p:grpSpPr>
            <p:sp>
              <p:nvSpPr>
                <p:cNvPr id="891921" name="Oval 17"/>
                <p:cNvSpPr>
                  <a:spLocks noChangeArrowheads="1"/>
                </p:cNvSpPr>
                <p:nvPr/>
              </p:nvSpPr>
              <p:spPr bwMode="auto">
                <a:xfrm>
                  <a:off x="3696" y="2256"/>
                  <a:ext cx="864" cy="816"/>
                </a:xfrm>
                <a:prstGeom prst="ellipse">
                  <a:avLst/>
                </a:prstGeom>
                <a:solidFill>
                  <a:srgbClr val="FF9900"/>
                </a:solidFill>
                <a:ln w="28575">
                  <a:solidFill>
                    <a:schemeClr val="tx1"/>
                  </a:solidFill>
                  <a:round/>
                  <a:headEnd/>
                  <a:tailEnd/>
                </a:ln>
                <a:effectLst/>
              </p:spPr>
              <p:txBody>
                <a:bodyPr wrap="none" anchor="ctr"/>
                <a:lstStyle/>
                <a:p>
                  <a:endParaRPr lang="en-GB"/>
                </a:p>
              </p:txBody>
            </p:sp>
            <p:sp>
              <p:nvSpPr>
                <p:cNvPr id="891922" name="Text Box 18"/>
                <p:cNvSpPr txBox="1">
                  <a:spLocks noChangeArrowheads="1"/>
                </p:cNvSpPr>
                <p:nvPr/>
              </p:nvSpPr>
              <p:spPr bwMode="auto">
                <a:xfrm>
                  <a:off x="3696" y="2496"/>
                  <a:ext cx="912" cy="455"/>
                </a:xfrm>
                <a:prstGeom prst="rect">
                  <a:avLst/>
                </a:prstGeom>
                <a:noFill/>
                <a:ln w="28575">
                  <a:noFill/>
                  <a:miter lim="800000"/>
                  <a:headEnd/>
                  <a:tailEnd/>
                </a:ln>
                <a:effectLst/>
              </p:spPr>
              <p:txBody>
                <a:bodyPr>
                  <a:spAutoFit/>
                </a:bodyPr>
                <a:lstStyle/>
                <a:p>
                  <a:pPr algn="ctr" eaLnBrk="1" hangingPunct="1">
                    <a:spcBef>
                      <a:spcPct val="50000"/>
                    </a:spcBef>
                  </a:pPr>
                  <a:r>
                    <a:rPr lang="en-GB" sz="2000" b="1" i="0" dirty="0">
                      <a:solidFill>
                        <a:schemeClr val="tx1"/>
                      </a:solidFill>
                      <a:latin typeface="Arial" charset="0"/>
                    </a:rPr>
                    <a:t>Projection neuron</a:t>
                  </a:r>
                  <a:endParaRPr lang="en-US" sz="2000" b="1" i="0" dirty="0">
                    <a:solidFill>
                      <a:schemeClr val="tx1"/>
                    </a:solidFill>
                    <a:latin typeface="Arial" charset="0"/>
                  </a:endParaRPr>
                </a:p>
              </p:txBody>
            </p:sp>
          </p:grpSp>
          <p:sp>
            <p:nvSpPr>
              <p:cNvPr id="891923" name="AutoShape 19"/>
              <p:cNvSpPr>
                <a:spLocks noChangeArrowheads="1"/>
              </p:cNvSpPr>
              <p:nvPr/>
            </p:nvSpPr>
            <p:spPr bwMode="auto">
              <a:xfrm>
                <a:off x="4416" y="1824"/>
                <a:ext cx="384" cy="336"/>
              </a:xfrm>
              <a:prstGeom prst="triangle">
                <a:avLst>
                  <a:gd name="adj" fmla="val 50000"/>
                </a:avLst>
              </a:prstGeom>
              <a:solidFill>
                <a:schemeClr val="bg1"/>
              </a:solidFill>
              <a:ln w="28575">
                <a:solidFill>
                  <a:schemeClr val="tx1"/>
                </a:solidFill>
                <a:miter lim="800000"/>
                <a:headEnd/>
                <a:tailEnd/>
              </a:ln>
              <a:effectLst/>
            </p:spPr>
            <p:txBody>
              <a:bodyPr wrap="none" anchor="ctr"/>
              <a:lstStyle/>
              <a:p>
                <a:endParaRPr lang="en-GB"/>
              </a:p>
            </p:txBody>
          </p:sp>
          <p:sp>
            <p:nvSpPr>
              <p:cNvPr id="891924" name="Rectangle 20"/>
              <p:cNvSpPr>
                <a:spLocks noChangeArrowheads="1"/>
              </p:cNvSpPr>
              <p:nvPr/>
            </p:nvSpPr>
            <p:spPr bwMode="auto">
              <a:xfrm>
                <a:off x="1632" y="2352"/>
                <a:ext cx="672" cy="672"/>
              </a:xfrm>
              <a:prstGeom prst="ellipse">
                <a:avLst/>
              </a:prstGeom>
              <a:solidFill>
                <a:srgbClr val="3366FF"/>
              </a:solidFill>
              <a:ln w="28575">
                <a:solidFill>
                  <a:schemeClr val="tx1"/>
                </a:solidFill>
                <a:round/>
                <a:headEnd/>
                <a:tailEnd/>
              </a:ln>
              <a:effectLst/>
            </p:spPr>
            <p:txBody>
              <a:bodyPr/>
              <a:lstStyle/>
              <a:p>
                <a:pPr marL="342900" indent="-342900">
                  <a:spcBef>
                    <a:spcPct val="20000"/>
                  </a:spcBef>
                  <a:buClr>
                    <a:schemeClr val="tx2"/>
                  </a:buClr>
                  <a:buSzPct val="90000"/>
                  <a:buFont typeface="Wingdings" pitchFamily="2" charset="2"/>
                  <a:buNone/>
                </a:pPr>
                <a:endParaRPr lang="en-GB">
                  <a:solidFill>
                    <a:srgbClr val="FFFF66"/>
                  </a:solidFill>
                  <a:latin typeface="Arial" charset="0"/>
                </a:endParaRPr>
              </a:p>
            </p:txBody>
          </p:sp>
          <p:sp>
            <p:nvSpPr>
              <p:cNvPr id="891925" name="AutoShape 21"/>
              <p:cNvSpPr>
                <a:spLocks noChangeArrowheads="1"/>
              </p:cNvSpPr>
              <p:nvPr/>
            </p:nvSpPr>
            <p:spPr bwMode="auto">
              <a:xfrm>
                <a:off x="1776" y="1968"/>
                <a:ext cx="384" cy="336"/>
              </a:xfrm>
              <a:prstGeom prst="triangle">
                <a:avLst>
                  <a:gd name="adj" fmla="val 50000"/>
                </a:avLst>
              </a:prstGeom>
              <a:solidFill>
                <a:schemeClr val="tx2"/>
              </a:solidFill>
              <a:ln w="28575">
                <a:solidFill>
                  <a:schemeClr val="tx1"/>
                </a:solidFill>
                <a:miter lim="800000"/>
                <a:headEnd/>
                <a:tailEnd/>
              </a:ln>
              <a:effectLst/>
            </p:spPr>
            <p:txBody>
              <a:bodyPr wrap="none" anchor="ctr"/>
              <a:lstStyle/>
              <a:p>
                <a:endParaRPr lang="en-GB"/>
              </a:p>
            </p:txBody>
          </p:sp>
          <p:sp>
            <p:nvSpPr>
              <p:cNvPr id="891926" name="AutoShape 22"/>
              <p:cNvSpPr>
                <a:spLocks noChangeArrowheads="1"/>
              </p:cNvSpPr>
              <p:nvPr/>
            </p:nvSpPr>
            <p:spPr bwMode="auto">
              <a:xfrm rot="10800000">
                <a:off x="1776" y="3072"/>
                <a:ext cx="384" cy="336"/>
              </a:xfrm>
              <a:prstGeom prst="triangle">
                <a:avLst>
                  <a:gd name="adj" fmla="val 50000"/>
                </a:avLst>
              </a:prstGeom>
              <a:solidFill>
                <a:schemeClr val="bg1"/>
              </a:solidFill>
              <a:ln w="28575">
                <a:solidFill>
                  <a:schemeClr val="tx1"/>
                </a:solidFill>
                <a:miter lim="800000"/>
                <a:headEnd/>
                <a:tailEnd/>
              </a:ln>
              <a:effectLst/>
            </p:spPr>
            <p:txBody>
              <a:bodyPr wrap="none" anchor="ctr"/>
              <a:lstStyle/>
              <a:p>
                <a:endParaRPr lang="en-GB"/>
              </a:p>
            </p:txBody>
          </p:sp>
          <p:sp>
            <p:nvSpPr>
              <p:cNvPr id="891927" name="AutoShape 23"/>
              <p:cNvSpPr>
                <a:spLocks noChangeArrowheads="1"/>
              </p:cNvSpPr>
              <p:nvPr/>
            </p:nvSpPr>
            <p:spPr bwMode="auto">
              <a:xfrm rot="10800000">
                <a:off x="4416" y="3168"/>
                <a:ext cx="384" cy="336"/>
              </a:xfrm>
              <a:prstGeom prst="triangle">
                <a:avLst>
                  <a:gd name="adj" fmla="val 50000"/>
                </a:avLst>
              </a:prstGeom>
              <a:solidFill>
                <a:schemeClr val="bg1"/>
              </a:solidFill>
              <a:ln w="28575">
                <a:solidFill>
                  <a:schemeClr val="tx1"/>
                </a:solidFill>
                <a:miter lim="800000"/>
                <a:headEnd/>
                <a:tailEnd/>
              </a:ln>
              <a:effectLst/>
            </p:spPr>
            <p:txBody>
              <a:bodyPr wrap="none" anchor="ctr"/>
              <a:lstStyle/>
              <a:p>
                <a:endParaRPr lang="en-GB"/>
              </a:p>
            </p:txBody>
          </p:sp>
          <p:sp>
            <p:nvSpPr>
              <p:cNvPr id="891928" name="AutoShape 24"/>
              <p:cNvSpPr>
                <a:spLocks noChangeArrowheads="1"/>
              </p:cNvSpPr>
              <p:nvPr/>
            </p:nvSpPr>
            <p:spPr bwMode="auto">
              <a:xfrm rot="16200000">
                <a:off x="3720" y="2520"/>
                <a:ext cx="384" cy="336"/>
              </a:xfrm>
              <a:prstGeom prst="triangle">
                <a:avLst>
                  <a:gd name="adj" fmla="val 50000"/>
                </a:avLst>
              </a:prstGeom>
              <a:solidFill>
                <a:schemeClr val="tx2"/>
              </a:solidFill>
              <a:ln w="28575">
                <a:solidFill>
                  <a:schemeClr val="tx1"/>
                </a:solidFill>
                <a:miter lim="800000"/>
                <a:headEnd/>
                <a:tailEnd/>
              </a:ln>
              <a:effectLst/>
            </p:spPr>
            <p:txBody>
              <a:bodyPr wrap="none" anchor="ctr"/>
              <a:lstStyle/>
              <a:p>
                <a:endParaRPr lang="en-GB"/>
              </a:p>
            </p:txBody>
          </p:sp>
          <p:sp>
            <p:nvSpPr>
              <p:cNvPr id="891929" name="Line 25"/>
              <p:cNvSpPr>
                <a:spLocks noChangeShapeType="1"/>
              </p:cNvSpPr>
              <p:nvPr/>
            </p:nvSpPr>
            <p:spPr bwMode="auto">
              <a:xfrm>
                <a:off x="1440" y="2544"/>
                <a:ext cx="144" cy="48"/>
              </a:xfrm>
              <a:prstGeom prst="line">
                <a:avLst/>
              </a:prstGeom>
              <a:noFill/>
              <a:ln w="19050">
                <a:solidFill>
                  <a:schemeClr val="tx1"/>
                </a:solidFill>
                <a:round/>
                <a:headEnd/>
                <a:tailEnd/>
              </a:ln>
              <a:effectLst/>
            </p:spPr>
            <p:txBody>
              <a:bodyPr/>
              <a:lstStyle/>
              <a:p>
                <a:endParaRPr lang="en-GB"/>
              </a:p>
            </p:txBody>
          </p:sp>
          <p:sp>
            <p:nvSpPr>
              <p:cNvPr id="891930" name="Text Box 26"/>
              <p:cNvSpPr txBox="1">
                <a:spLocks noChangeArrowheads="1"/>
              </p:cNvSpPr>
              <p:nvPr/>
            </p:nvSpPr>
            <p:spPr bwMode="auto">
              <a:xfrm>
                <a:off x="240" y="2236"/>
                <a:ext cx="1296" cy="598"/>
              </a:xfrm>
              <a:prstGeom prst="rect">
                <a:avLst/>
              </a:prstGeom>
              <a:noFill/>
              <a:ln w="9525">
                <a:noFill/>
                <a:miter lim="800000"/>
                <a:headEnd/>
                <a:tailEnd/>
              </a:ln>
              <a:effectLst/>
            </p:spPr>
            <p:txBody>
              <a:bodyPr wrap="square">
                <a:spAutoFit/>
              </a:bodyPr>
              <a:lstStyle/>
              <a:p>
                <a:pPr eaLnBrk="1" hangingPunct="1">
                  <a:spcBef>
                    <a:spcPct val="50000"/>
                  </a:spcBef>
                </a:pPr>
                <a:r>
                  <a:rPr lang="en-GB" sz="2400" b="1" i="0" dirty="0">
                    <a:solidFill>
                      <a:srgbClr val="0421F6"/>
                    </a:solidFill>
                    <a:latin typeface="Arial" charset="0"/>
                  </a:rPr>
                  <a:t>Inhibitory </a:t>
                </a:r>
                <a:r>
                  <a:rPr lang="en-GB" sz="2400" b="1" i="0" dirty="0" smtClean="0">
                    <a:solidFill>
                      <a:srgbClr val="0421F6"/>
                    </a:solidFill>
                    <a:latin typeface="Arial" charset="0"/>
                  </a:rPr>
                  <a:t>interneuron:</a:t>
                </a:r>
              </a:p>
            </p:txBody>
          </p:sp>
          <p:sp>
            <p:nvSpPr>
              <p:cNvPr id="891931" name="Line 27"/>
              <p:cNvSpPr>
                <a:spLocks noChangeShapeType="1"/>
              </p:cNvSpPr>
              <p:nvPr/>
            </p:nvSpPr>
            <p:spPr bwMode="auto">
              <a:xfrm>
                <a:off x="5088" y="2688"/>
                <a:ext cx="432" cy="0"/>
              </a:xfrm>
              <a:prstGeom prst="line">
                <a:avLst/>
              </a:prstGeom>
              <a:noFill/>
              <a:ln w="38100">
                <a:solidFill>
                  <a:schemeClr val="tx1"/>
                </a:solidFill>
                <a:round/>
                <a:headEnd/>
                <a:tailEnd type="triangle" w="lg" len="lg"/>
              </a:ln>
              <a:effectLst/>
            </p:spPr>
            <p:txBody>
              <a:bodyPr/>
              <a:lstStyle/>
              <a:p>
                <a:endParaRPr lang="en-GB"/>
              </a:p>
            </p:txBody>
          </p:sp>
          <p:sp>
            <p:nvSpPr>
              <p:cNvPr id="891932" name="Line 28"/>
              <p:cNvSpPr>
                <a:spLocks noChangeShapeType="1"/>
              </p:cNvSpPr>
              <p:nvPr/>
            </p:nvSpPr>
            <p:spPr bwMode="auto">
              <a:xfrm flipH="1">
                <a:off x="2304" y="2688"/>
                <a:ext cx="1440" cy="0"/>
              </a:xfrm>
              <a:prstGeom prst="line">
                <a:avLst/>
              </a:prstGeom>
              <a:noFill/>
              <a:ln w="38100">
                <a:solidFill>
                  <a:schemeClr val="tx1"/>
                </a:solidFill>
                <a:round/>
                <a:headEnd/>
                <a:tailEnd/>
              </a:ln>
              <a:effectLst/>
            </p:spPr>
            <p:txBody>
              <a:bodyPr/>
              <a:lstStyle/>
              <a:p>
                <a:endParaRPr lang="en-GB"/>
              </a:p>
            </p:txBody>
          </p:sp>
        </p:grpSp>
        <p:sp>
          <p:nvSpPr>
            <p:cNvPr id="891933" name="AutoShape 29"/>
            <p:cNvSpPr>
              <a:spLocks noChangeArrowheads="1"/>
            </p:cNvSpPr>
            <p:nvPr/>
          </p:nvSpPr>
          <p:spPr bwMode="auto">
            <a:xfrm>
              <a:off x="1270" y="776"/>
              <a:ext cx="397" cy="390"/>
            </a:xfrm>
            <a:prstGeom prst="flowChartConnector">
              <a:avLst/>
            </a:prstGeom>
            <a:solidFill>
              <a:srgbClr val="FF0000"/>
            </a:solidFill>
            <a:ln w="28575">
              <a:solidFill>
                <a:schemeClr val="tx1"/>
              </a:solidFill>
              <a:round/>
              <a:headEnd/>
              <a:tailEnd/>
            </a:ln>
            <a:effectLst/>
          </p:spPr>
          <p:txBody>
            <a:bodyPr wrap="none" anchor="ctr"/>
            <a:lstStyle/>
            <a:p>
              <a:endParaRPr lang="en-GB"/>
            </a:p>
          </p:txBody>
        </p:sp>
        <p:sp>
          <p:nvSpPr>
            <p:cNvPr id="891934" name="Text Box 30"/>
            <p:cNvSpPr txBox="1">
              <a:spLocks noChangeArrowheads="1"/>
            </p:cNvSpPr>
            <p:nvPr/>
          </p:nvSpPr>
          <p:spPr bwMode="auto">
            <a:xfrm>
              <a:off x="1667" y="862"/>
              <a:ext cx="852" cy="376"/>
            </a:xfrm>
            <a:prstGeom prst="rect">
              <a:avLst/>
            </a:prstGeom>
            <a:noFill/>
            <a:ln w="9525">
              <a:noFill/>
              <a:miter lim="800000"/>
              <a:headEnd/>
              <a:tailEnd/>
            </a:ln>
            <a:effectLst/>
          </p:spPr>
          <p:txBody>
            <a:bodyPr wrap="square">
              <a:spAutoFit/>
            </a:bodyPr>
            <a:lstStyle/>
            <a:p>
              <a:pPr eaLnBrk="1" hangingPunct="1">
                <a:spcBef>
                  <a:spcPct val="50000"/>
                </a:spcBef>
              </a:pPr>
              <a:r>
                <a:rPr lang="en-GB" sz="2800" b="1" i="0" dirty="0" smtClean="0">
                  <a:solidFill>
                    <a:srgbClr val="FF0000"/>
                  </a:solidFill>
                  <a:latin typeface="Arial" charset="0"/>
                </a:rPr>
                <a:t>C-fibre</a:t>
              </a:r>
              <a:endParaRPr lang="en-US" sz="2800" b="1" i="0" dirty="0">
                <a:solidFill>
                  <a:srgbClr val="FF0000"/>
                </a:solidFill>
                <a:latin typeface="Arial" charset="0"/>
              </a:endParaRPr>
            </a:p>
          </p:txBody>
        </p:sp>
        <p:sp>
          <p:nvSpPr>
            <p:cNvPr id="891935" name="AutoShape 31"/>
            <p:cNvSpPr>
              <a:spLocks noChangeArrowheads="1"/>
            </p:cNvSpPr>
            <p:nvPr/>
          </p:nvSpPr>
          <p:spPr bwMode="auto">
            <a:xfrm>
              <a:off x="1270" y="3708"/>
              <a:ext cx="372" cy="380"/>
            </a:xfrm>
            <a:prstGeom prst="flowChartConnector">
              <a:avLst/>
            </a:prstGeom>
            <a:solidFill>
              <a:srgbClr val="CC99FF"/>
            </a:solidFill>
            <a:ln w="28575">
              <a:solidFill>
                <a:schemeClr val="tx1"/>
              </a:solidFill>
              <a:round/>
              <a:headEnd/>
              <a:tailEnd/>
            </a:ln>
            <a:effectLst/>
          </p:spPr>
          <p:txBody>
            <a:bodyPr wrap="none" anchor="ctr"/>
            <a:lstStyle/>
            <a:p>
              <a:endParaRPr lang="en-GB"/>
            </a:p>
          </p:txBody>
        </p:sp>
        <p:sp>
          <p:nvSpPr>
            <p:cNvPr id="891936" name="Line 32"/>
            <p:cNvSpPr>
              <a:spLocks noChangeShapeType="1"/>
            </p:cNvSpPr>
            <p:nvPr/>
          </p:nvSpPr>
          <p:spPr bwMode="auto">
            <a:xfrm>
              <a:off x="1463" y="1154"/>
              <a:ext cx="0" cy="242"/>
            </a:xfrm>
            <a:prstGeom prst="line">
              <a:avLst/>
            </a:prstGeom>
            <a:noFill/>
            <a:ln w="38100">
              <a:solidFill>
                <a:schemeClr val="tx1"/>
              </a:solidFill>
              <a:round/>
              <a:headEnd/>
              <a:tailEnd/>
            </a:ln>
            <a:effectLst/>
          </p:spPr>
          <p:txBody>
            <a:bodyPr/>
            <a:lstStyle/>
            <a:p>
              <a:endParaRPr lang="en-GB"/>
            </a:p>
          </p:txBody>
        </p:sp>
        <p:sp>
          <p:nvSpPr>
            <p:cNvPr id="891937" name="Line 33"/>
            <p:cNvSpPr>
              <a:spLocks noChangeShapeType="1"/>
            </p:cNvSpPr>
            <p:nvPr/>
          </p:nvSpPr>
          <p:spPr bwMode="auto">
            <a:xfrm>
              <a:off x="1463" y="3470"/>
              <a:ext cx="0" cy="242"/>
            </a:xfrm>
            <a:prstGeom prst="line">
              <a:avLst/>
            </a:prstGeom>
            <a:noFill/>
            <a:ln w="38100">
              <a:solidFill>
                <a:schemeClr val="tx1"/>
              </a:solidFill>
              <a:round/>
              <a:headEnd/>
              <a:tailEnd/>
            </a:ln>
            <a:effectLst/>
          </p:spPr>
          <p:txBody>
            <a:bodyPr/>
            <a:lstStyle/>
            <a:p>
              <a:endParaRPr lang="en-GB"/>
            </a:p>
          </p:txBody>
        </p:sp>
        <p:sp>
          <p:nvSpPr>
            <p:cNvPr id="891938" name="Text Box 34"/>
            <p:cNvSpPr txBox="1">
              <a:spLocks noChangeArrowheads="1"/>
            </p:cNvSpPr>
            <p:nvPr/>
          </p:nvSpPr>
          <p:spPr bwMode="auto">
            <a:xfrm>
              <a:off x="2313" y="1549"/>
              <a:ext cx="340" cy="724"/>
            </a:xfrm>
            <a:prstGeom prst="rect">
              <a:avLst/>
            </a:prstGeom>
            <a:noFill/>
            <a:ln w="9525">
              <a:noFill/>
              <a:miter lim="800000"/>
              <a:headEnd/>
              <a:tailEnd/>
            </a:ln>
            <a:effectLst/>
          </p:spPr>
          <p:txBody>
            <a:bodyPr>
              <a:spAutoFit/>
            </a:bodyPr>
            <a:lstStyle/>
            <a:p>
              <a:pPr eaLnBrk="1" hangingPunct="1">
                <a:spcBef>
                  <a:spcPct val="50000"/>
                </a:spcBef>
              </a:pPr>
              <a:r>
                <a:rPr lang="en-GB" sz="6000" b="0" i="0">
                  <a:solidFill>
                    <a:schemeClr val="tx1"/>
                  </a:solidFill>
                  <a:latin typeface="Arial" charset="0"/>
                </a:rPr>
                <a:t>-</a:t>
              </a:r>
              <a:endParaRPr lang="en-US" sz="6000" b="0" i="0">
                <a:solidFill>
                  <a:schemeClr val="tx1"/>
                </a:solidFill>
                <a:latin typeface="Arial" charset="0"/>
              </a:endParaRPr>
            </a:p>
          </p:txBody>
        </p:sp>
        <p:sp>
          <p:nvSpPr>
            <p:cNvPr id="891939" name="Text Box 35"/>
            <p:cNvSpPr txBox="1">
              <a:spLocks noChangeArrowheads="1"/>
            </p:cNvSpPr>
            <p:nvPr/>
          </p:nvSpPr>
          <p:spPr bwMode="auto">
            <a:xfrm>
              <a:off x="3991" y="1798"/>
              <a:ext cx="340" cy="724"/>
            </a:xfrm>
            <a:prstGeom prst="rect">
              <a:avLst/>
            </a:prstGeom>
            <a:noFill/>
            <a:ln w="9525">
              <a:noFill/>
              <a:miter lim="800000"/>
              <a:headEnd/>
              <a:tailEnd/>
            </a:ln>
            <a:effectLst/>
          </p:spPr>
          <p:txBody>
            <a:bodyPr>
              <a:spAutoFit/>
            </a:bodyPr>
            <a:lstStyle/>
            <a:p>
              <a:pPr eaLnBrk="1" hangingPunct="1">
                <a:spcBef>
                  <a:spcPct val="50000"/>
                </a:spcBef>
              </a:pPr>
              <a:r>
                <a:rPr lang="en-GB" sz="6000" b="0" i="0">
                  <a:solidFill>
                    <a:schemeClr val="tx1"/>
                  </a:solidFill>
                  <a:latin typeface="Arial" charset="0"/>
                </a:rPr>
                <a:t>-</a:t>
              </a:r>
              <a:endParaRPr lang="en-US" sz="6000" b="0" i="0">
                <a:solidFill>
                  <a:schemeClr val="tx1"/>
                </a:solidFill>
                <a:latin typeface="Arial" charset="0"/>
              </a:endParaRPr>
            </a:p>
          </p:txBody>
        </p:sp>
        <p:sp>
          <p:nvSpPr>
            <p:cNvPr id="891940" name="Text Box 36"/>
            <p:cNvSpPr txBox="1">
              <a:spLocks noChangeArrowheads="1"/>
            </p:cNvSpPr>
            <p:nvPr/>
          </p:nvSpPr>
          <p:spPr bwMode="auto">
            <a:xfrm>
              <a:off x="2290" y="2751"/>
              <a:ext cx="363" cy="548"/>
            </a:xfrm>
            <a:prstGeom prst="rect">
              <a:avLst/>
            </a:prstGeom>
            <a:noFill/>
            <a:ln w="9525">
              <a:noFill/>
              <a:miter lim="800000"/>
              <a:headEnd/>
              <a:tailEnd/>
            </a:ln>
            <a:effectLst/>
          </p:spPr>
          <p:txBody>
            <a:bodyPr>
              <a:spAutoFit/>
            </a:bodyPr>
            <a:lstStyle/>
            <a:p>
              <a:pPr eaLnBrk="1" hangingPunct="1">
                <a:spcBef>
                  <a:spcPct val="50000"/>
                </a:spcBef>
              </a:pPr>
              <a:r>
                <a:rPr lang="en-GB" sz="4400" b="0" i="0">
                  <a:solidFill>
                    <a:schemeClr val="tx1"/>
                  </a:solidFill>
                  <a:latin typeface="Arial" charset="0"/>
                </a:rPr>
                <a:t>+</a:t>
              </a:r>
              <a:endParaRPr lang="en-US" sz="4400" b="0" i="0">
                <a:solidFill>
                  <a:schemeClr val="tx1"/>
                </a:solidFill>
                <a:latin typeface="Arial" charset="0"/>
              </a:endParaRPr>
            </a:p>
          </p:txBody>
        </p:sp>
        <p:sp>
          <p:nvSpPr>
            <p:cNvPr id="891941" name="Rectangle 37"/>
            <p:cNvSpPr>
              <a:spLocks noChangeArrowheads="1"/>
            </p:cNvSpPr>
            <p:nvPr/>
          </p:nvSpPr>
          <p:spPr bwMode="auto">
            <a:xfrm>
              <a:off x="4871" y="1476"/>
              <a:ext cx="322" cy="548"/>
            </a:xfrm>
            <a:prstGeom prst="rect">
              <a:avLst/>
            </a:prstGeom>
            <a:noFill/>
            <a:ln w="9525">
              <a:noFill/>
              <a:miter lim="800000"/>
              <a:headEnd/>
              <a:tailEnd/>
            </a:ln>
            <a:effectLst/>
          </p:spPr>
          <p:txBody>
            <a:bodyPr wrap="none">
              <a:spAutoFit/>
            </a:bodyPr>
            <a:lstStyle/>
            <a:p>
              <a:pPr eaLnBrk="1" hangingPunct="1">
                <a:spcBef>
                  <a:spcPct val="50000"/>
                </a:spcBef>
              </a:pPr>
              <a:r>
                <a:rPr lang="en-GB" sz="4400" b="0" i="0">
                  <a:solidFill>
                    <a:schemeClr val="tx1"/>
                  </a:solidFill>
                  <a:latin typeface="Arial" charset="0"/>
                </a:rPr>
                <a:t>+</a:t>
              </a:r>
              <a:endParaRPr lang="en-US" sz="4400" b="0" i="0">
                <a:solidFill>
                  <a:schemeClr val="tx1"/>
                </a:solidFill>
                <a:latin typeface="Arial" charset="0"/>
              </a:endParaRPr>
            </a:p>
          </p:txBody>
        </p:sp>
        <p:sp>
          <p:nvSpPr>
            <p:cNvPr id="891942" name="Rectangle 38"/>
            <p:cNvSpPr>
              <a:spLocks noChangeArrowheads="1"/>
            </p:cNvSpPr>
            <p:nvPr/>
          </p:nvSpPr>
          <p:spPr bwMode="auto">
            <a:xfrm>
              <a:off x="4917" y="2863"/>
              <a:ext cx="322" cy="548"/>
            </a:xfrm>
            <a:prstGeom prst="rect">
              <a:avLst/>
            </a:prstGeom>
            <a:noFill/>
            <a:ln w="9525">
              <a:noFill/>
              <a:miter lim="800000"/>
              <a:headEnd/>
              <a:tailEnd/>
            </a:ln>
            <a:effectLst/>
          </p:spPr>
          <p:txBody>
            <a:bodyPr wrap="none">
              <a:spAutoFit/>
            </a:bodyPr>
            <a:lstStyle/>
            <a:p>
              <a:pPr eaLnBrk="1" hangingPunct="1">
                <a:spcBef>
                  <a:spcPct val="50000"/>
                </a:spcBef>
              </a:pPr>
              <a:r>
                <a:rPr lang="en-GB" sz="4400" b="0" i="0">
                  <a:solidFill>
                    <a:schemeClr val="tx1"/>
                  </a:solidFill>
                  <a:latin typeface="Arial" charset="0"/>
                </a:rPr>
                <a:t>+</a:t>
              </a:r>
              <a:endParaRPr lang="en-US" sz="4400" b="0" i="0">
                <a:solidFill>
                  <a:schemeClr val="tx1"/>
                </a:solidFill>
                <a:latin typeface="Arial" charset="0"/>
              </a:endParaRPr>
            </a:p>
          </p:txBody>
        </p:sp>
      </p:grpSp>
      <p:sp>
        <p:nvSpPr>
          <p:cNvPr id="891944" name="Rectangle 40"/>
          <p:cNvSpPr>
            <a:spLocks noChangeArrowheads="1"/>
          </p:cNvSpPr>
          <p:nvPr/>
        </p:nvSpPr>
        <p:spPr bwMode="auto">
          <a:xfrm>
            <a:off x="6192863" y="6444155"/>
            <a:ext cx="2789238" cy="336550"/>
          </a:xfrm>
          <a:prstGeom prst="rect">
            <a:avLst/>
          </a:prstGeom>
          <a:noFill/>
          <a:ln w="9525">
            <a:noFill/>
            <a:miter lim="800000"/>
            <a:headEnd/>
            <a:tailEnd/>
          </a:ln>
          <a:effectLst/>
        </p:spPr>
        <p:txBody>
          <a:bodyPr wrap="none">
            <a:spAutoFit/>
          </a:bodyPr>
          <a:lstStyle/>
          <a:p>
            <a:r>
              <a:rPr lang="en-GB" altLang="en-GB" sz="1600" b="0" i="0" dirty="0" err="1">
                <a:latin typeface="Arial Black" pitchFamily="34" charset="0"/>
              </a:rPr>
              <a:t>Melzack</a:t>
            </a:r>
            <a:r>
              <a:rPr lang="en-GB" altLang="en-GB" sz="1600" b="0" i="0" dirty="0">
                <a:latin typeface="Arial Black" pitchFamily="34" charset="0"/>
              </a:rPr>
              <a:t> and Wall, 1965</a:t>
            </a:r>
          </a:p>
        </p:txBody>
      </p:sp>
      <p:sp>
        <p:nvSpPr>
          <p:cNvPr id="39" name="TextBox 38"/>
          <p:cNvSpPr txBox="1"/>
          <p:nvPr/>
        </p:nvSpPr>
        <p:spPr>
          <a:xfrm>
            <a:off x="899592" y="4613468"/>
            <a:ext cx="1684883" cy="523220"/>
          </a:xfrm>
          <a:prstGeom prst="rect">
            <a:avLst/>
          </a:prstGeom>
          <a:noFill/>
        </p:spPr>
        <p:txBody>
          <a:bodyPr wrap="square" rtlCol="0">
            <a:spAutoFit/>
          </a:bodyPr>
          <a:lstStyle/>
          <a:p>
            <a:r>
              <a:rPr lang="en-GB" sz="2800" b="1" dirty="0" smtClean="0">
                <a:solidFill>
                  <a:srgbClr val="C00000"/>
                </a:solidFill>
                <a:latin typeface="Arial" charset="0"/>
              </a:rPr>
              <a:t>The gate</a:t>
            </a:r>
            <a:endParaRPr lang="en-GB" sz="2800" dirty="0"/>
          </a:p>
        </p:txBody>
      </p:sp>
      <p:sp>
        <p:nvSpPr>
          <p:cNvPr id="40" name="Rectangle 2"/>
          <p:cNvSpPr txBox="1">
            <a:spLocks noChangeArrowheads="1"/>
          </p:cNvSpPr>
          <p:nvPr/>
        </p:nvSpPr>
        <p:spPr bwMode="auto">
          <a:xfrm>
            <a:off x="0" y="-20463"/>
            <a:ext cx="9198918" cy="936104"/>
          </a:xfrm>
          <a:prstGeom prst="rect">
            <a:avLst/>
          </a:prstGeom>
          <a:solidFill>
            <a:srgbClr val="0421F6"/>
          </a:solidFill>
          <a:ln w="9525">
            <a:noFill/>
            <a:miter lim="800000"/>
            <a:headEnd/>
            <a:tailEnd/>
          </a:ln>
        </p:spPr>
        <p:txBody>
          <a:bodyPr anchor="ctr"/>
          <a:lstStyle/>
          <a:p>
            <a:pPr lvl="0">
              <a:spcBef>
                <a:spcPct val="0"/>
              </a:spcBef>
              <a:defRPr/>
            </a:pPr>
            <a:r>
              <a:rPr lang="en-GB" sz="4000" b="1" dirty="0" smtClean="0">
                <a:solidFill>
                  <a:srgbClr val="FFFF00"/>
                </a:solidFill>
              </a:rPr>
              <a:t>Afferent Inhibition</a:t>
            </a:r>
            <a:r>
              <a:rPr lang="en-GB" sz="4000" b="1" dirty="0">
                <a:solidFill>
                  <a:srgbClr val="FFFF00"/>
                </a:solidFill>
              </a:rPr>
              <a:t>: Gate Control Theory</a:t>
            </a:r>
          </a:p>
        </p:txBody>
      </p:sp>
      <p:sp>
        <p:nvSpPr>
          <p:cNvPr id="42" name="Line 3"/>
          <p:cNvSpPr>
            <a:spLocks noChangeShapeType="1"/>
          </p:cNvSpPr>
          <p:nvPr/>
        </p:nvSpPr>
        <p:spPr bwMode="auto">
          <a:xfrm>
            <a:off x="0" y="915641"/>
            <a:ext cx="9144000" cy="0"/>
          </a:xfrm>
          <a:prstGeom prst="line">
            <a:avLst/>
          </a:prstGeom>
          <a:noFill/>
          <a:ln w="57150">
            <a:solidFill>
              <a:srgbClr val="FF0000"/>
            </a:solidFill>
            <a:round/>
            <a:headEnd/>
            <a:tailEnd/>
          </a:ln>
        </p:spPr>
        <p:txBody>
          <a:bodyPr>
            <a:spAutoFit/>
          </a:bodyPr>
          <a:lstStyle/>
          <a:p>
            <a:endParaRPr lang="en-GB"/>
          </a:p>
        </p:txBody>
      </p:sp>
    </p:spTree>
    <p:extLst>
      <p:ext uri="{BB962C8B-B14F-4D97-AF65-F5344CB8AC3E}">
        <p14:creationId xmlns:p14="http://schemas.microsoft.com/office/powerpoint/2010/main" val="147893096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128462" y="1219064"/>
            <a:ext cx="8892480" cy="5645224"/>
          </a:xfrm>
        </p:spPr>
        <p:txBody>
          <a:bodyPr>
            <a:noAutofit/>
          </a:bodyPr>
          <a:lstStyle/>
          <a:p>
            <a:pPr marL="571500" indent="-571500">
              <a:buNone/>
            </a:pPr>
            <a:r>
              <a:rPr lang="en-US" sz="3600" dirty="0" smtClean="0"/>
              <a:t>By the end of this session students are expected to:</a:t>
            </a:r>
          </a:p>
          <a:p>
            <a:pPr>
              <a:lnSpc>
                <a:spcPct val="90000"/>
              </a:lnSpc>
              <a:buClr>
                <a:srgbClr val="F303A3"/>
              </a:buClr>
              <a:buFont typeface="Wingdings" pitchFamily="2" charset="2"/>
              <a:buChar char="§"/>
              <a:defRPr/>
            </a:pPr>
            <a:r>
              <a:rPr lang="en-GB" sz="3600" dirty="0" smtClean="0"/>
              <a:t>Differentiate between pain &amp; nociception</a:t>
            </a:r>
          </a:p>
          <a:p>
            <a:pPr>
              <a:lnSpc>
                <a:spcPct val="90000"/>
              </a:lnSpc>
              <a:buClr>
                <a:srgbClr val="F303A3"/>
              </a:buClr>
              <a:buFont typeface="Wingdings" pitchFamily="2" charset="2"/>
              <a:buChar char="§"/>
              <a:defRPr/>
            </a:pPr>
            <a:r>
              <a:rPr lang="en-GB" sz="3600" dirty="0" smtClean="0"/>
              <a:t>Describe the types of nerve fibres and receptor types that mediate pain</a:t>
            </a:r>
          </a:p>
          <a:p>
            <a:pPr>
              <a:lnSpc>
                <a:spcPct val="90000"/>
              </a:lnSpc>
              <a:buClr>
                <a:srgbClr val="F303A3"/>
              </a:buClr>
              <a:buFont typeface="Wingdings" pitchFamily="2" charset="2"/>
              <a:buChar char="§"/>
              <a:defRPr/>
            </a:pPr>
            <a:r>
              <a:rPr lang="en-GB" sz="3600" dirty="0" smtClean="0"/>
              <a:t>Describe different types of pain and pain pathways</a:t>
            </a:r>
          </a:p>
          <a:p>
            <a:pPr>
              <a:lnSpc>
                <a:spcPct val="90000"/>
              </a:lnSpc>
              <a:buClr>
                <a:srgbClr val="F303A3"/>
              </a:buClr>
              <a:buFont typeface="Wingdings" pitchFamily="2" charset="2"/>
              <a:buChar char="§"/>
              <a:defRPr/>
            </a:pPr>
            <a:r>
              <a:rPr lang="en-GB" sz="3600" dirty="0" smtClean="0"/>
              <a:t>Describe the role of thalamus and cerebral cortex in pain perception</a:t>
            </a:r>
          </a:p>
        </p:txBody>
      </p:sp>
      <p:sp>
        <p:nvSpPr>
          <p:cNvPr id="4" name="Date Placeholder 3"/>
          <p:cNvSpPr>
            <a:spLocks noGrp="1"/>
          </p:cNvSpPr>
          <p:nvPr>
            <p:ph type="dt" sz="quarter" idx="10"/>
          </p:nvPr>
        </p:nvSpPr>
        <p:spPr/>
        <p:txBody>
          <a:bodyPr/>
          <a:lstStyle/>
          <a:p>
            <a:pPr>
              <a:defRPr/>
            </a:pPr>
            <a:fld id="{A189F55C-86CB-47C7-B208-87876E41E743}" type="datetime1">
              <a:rPr lang="en-US"/>
              <a:pPr>
                <a:defRPr/>
              </a:pPr>
              <a:t>8/26/2015</a:t>
            </a:fld>
            <a:endParaRPr lang="en-US"/>
          </a:p>
        </p:txBody>
      </p:sp>
      <p:sp>
        <p:nvSpPr>
          <p:cNvPr id="5" name="Slide Number Placeholder 4"/>
          <p:cNvSpPr>
            <a:spLocks noGrp="1"/>
          </p:cNvSpPr>
          <p:nvPr>
            <p:ph type="sldNum" sz="quarter" idx="12"/>
          </p:nvPr>
        </p:nvSpPr>
        <p:spPr/>
        <p:txBody>
          <a:bodyPr/>
          <a:lstStyle/>
          <a:p>
            <a:pPr>
              <a:defRPr/>
            </a:pPr>
            <a:fld id="{86AB7DAD-118C-4F8F-8A8A-65F4384A5244}" type="slidenum">
              <a:rPr lang="ar-SA" smtClean="0"/>
              <a:pPr>
                <a:defRPr/>
              </a:pPr>
              <a:t>3</a:t>
            </a:fld>
            <a:endParaRPr lang="en-US" dirty="0"/>
          </a:p>
        </p:txBody>
      </p:sp>
      <p:sp>
        <p:nvSpPr>
          <p:cNvPr id="6" name="Line 3"/>
          <p:cNvSpPr>
            <a:spLocks noChangeShapeType="1"/>
          </p:cNvSpPr>
          <p:nvPr/>
        </p:nvSpPr>
        <p:spPr bwMode="auto">
          <a:xfrm>
            <a:off x="-12701" y="957263"/>
            <a:ext cx="9144000" cy="0"/>
          </a:xfrm>
          <a:prstGeom prst="line">
            <a:avLst/>
          </a:prstGeom>
          <a:noFill/>
          <a:ln w="57150">
            <a:solidFill>
              <a:srgbClr val="FF0000"/>
            </a:solidFill>
            <a:round/>
            <a:headEnd/>
            <a:tailEnd/>
          </a:ln>
        </p:spPr>
        <p:txBody>
          <a:bodyPr>
            <a:spAutoFit/>
          </a:bodyPr>
          <a:lstStyle/>
          <a:p>
            <a:endParaRPr lang="en-GB" dirty="0"/>
          </a:p>
        </p:txBody>
      </p:sp>
      <p:sp>
        <p:nvSpPr>
          <p:cNvPr id="8" name="Rectangle 2"/>
          <p:cNvSpPr txBox="1">
            <a:spLocks noChangeArrowheads="1"/>
          </p:cNvSpPr>
          <p:nvPr/>
        </p:nvSpPr>
        <p:spPr bwMode="auto">
          <a:xfrm>
            <a:off x="-12701" y="-22225"/>
            <a:ext cx="9174807" cy="979488"/>
          </a:xfrm>
          <a:prstGeom prst="rect">
            <a:avLst/>
          </a:prstGeom>
          <a:solidFill>
            <a:srgbClr val="3333FF"/>
          </a:solidFill>
          <a:ln w="9525">
            <a:noFill/>
            <a:miter lim="800000"/>
            <a:headEnd/>
            <a:tailEnd/>
          </a:ln>
        </p:spPr>
        <p:txBody>
          <a:bodyPr anchor="ctr"/>
          <a:lstStyle/>
          <a:p>
            <a:pPr algn="ctr"/>
            <a:r>
              <a:rPr lang="en-US" sz="5400" b="1" dirty="0" smtClean="0">
                <a:solidFill>
                  <a:srgbClr val="FFFF00"/>
                </a:solidFill>
                <a:latin typeface="Arial" pitchFamily="34" charset="0"/>
                <a:cs typeface="Arial" pitchFamily="34" charset="0"/>
              </a:rPr>
              <a:t>Objectives</a:t>
            </a:r>
            <a:endParaRPr lang="en-GB" sz="8800" b="1" dirty="0">
              <a:solidFill>
                <a:srgbClr val="FFFF00"/>
              </a:solidFill>
            </a:endParaRPr>
          </a:p>
        </p:txBody>
      </p:sp>
    </p:spTree>
    <p:extLst>
      <p:ext uri="{BB962C8B-B14F-4D97-AF65-F5344CB8AC3E}">
        <p14:creationId xmlns:p14="http://schemas.microsoft.com/office/powerpoint/2010/main" val="330462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77" y="1196752"/>
            <a:ext cx="3816424" cy="5589240"/>
          </a:xfrm>
        </p:spPr>
        <p:txBody>
          <a:bodyPr>
            <a:normAutofit fontScale="77500" lnSpcReduction="20000"/>
          </a:bodyPr>
          <a:lstStyle/>
          <a:p>
            <a:pPr>
              <a:buClr>
                <a:srgbClr val="F303A3"/>
              </a:buClr>
              <a:buFont typeface="Wingdings" pitchFamily="2" charset="2"/>
              <a:buChar char="§"/>
            </a:pPr>
            <a:r>
              <a:rPr lang="en-US" sz="4400" dirty="0" smtClean="0"/>
              <a:t>Visceral pain </a:t>
            </a:r>
            <a:r>
              <a:rPr lang="en-US" sz="4400" dirty="0"/>
              <a:t>that </a:t>
            </a:r>
            <a:r>
              <a:rPr lang="en-US" sz="4400" dirty="0" smtClean="0"/>
              <a:t>is felt at a somatic structure that can be far away from the origin site</a:t>
            </a:r>
          </a:p>
          <a:p>
            <a:pPr>
              <a:buClr>
                <a:srgbClr val="F303A3"/>
              </a:buClr>
              <a:buFont typeface="Wingdings" pitchFamily="2" charset="2"/>
              <a:buChar char="§"/>
            </a:pPr>
            <a:r>
              <a:rPr lang="en-US" sz="4400" dirty="0" smtClean="0"/>
              <a:t>Poorly </a:t>
            </a:r>
            <a:r>
              <a:rPr lang="en-US" sz="4400" dirty="0"/>
              <a:t>localized and </a:t>
            </a:r>
            <a:r>
              <a:rPr lang="en-US" sz="4400" b="1" dirty="0">
                <a:solidFill>
                  <a:srgbClr val="FF0000"/>
                </a:solidFill>
              </a:rPr>
              <a:t>is not identical in all </a:t>
            </a:r>
            <a:r>
              <a:rPr lang="en-US" sz="4400" b="1" dirty="0" smtClean="0">
                <a:solidFill>
                  <a:srgbClr val="FF0000"/>
                </a:solidFill>
              </a:rPr>
              <a:t>people: 	</a:t>
            </a:r>
          </a:p>
          <a:p>
            <a:pPr lvl="1">
              <a:buClr>
                <a:srgbClr val="F303A3"/>
              </a:buClr>
              <a:buFont typeface="Wingdings" pitchFamily="2" charset="2"/>
              <a:buChar char="§"/>
            </a:pPr>
            <a:r>
              <a:rPr lang="en-US" sz="4000" dirty="0" smtClean="0"/>
              <a:t>Heart </a:t>
            </a:r>
            <a:r>
              <a:rPr lang="en-US" sz="4000" dirty="0"/>
              <a:t>pain </a:t>
            </a:r>
            <a:r>
              <a:rPr lang="en-US" sz="4000" dirty="0" smtClean="0"/>
              <a:t>can be referred to  </a:t>
            </a:r>
            <a:r>
              <a:rPr lang="en-US" sz="4000" dirty="0"/>
              <a:t>right arm or </a:t>
            </a:r>
            <a:r>
              <a:rPr lang="en-US" sz="4000" dirty="0" smtClean="0"/>
              <a:t>neck (</a:t>
            </a:r>
            <a:r>
              <a:rPr lang="en-US" sz="4000" b="1" dirty="0" smtClean="0">
                <a:solidFill>
                  <a:srgbClr val="F303A3"/>
                </a:solidFill>
              </a:rPr>
              <a:t>in some people</a:t>
            </a:r>
            <a:r>
              <a:rPr lang="en-US" sz="4000" dirty="0" smtClean="0"/>
              <a:t>)</a:t>
            </a:r>
            <a:endParaRPr lang="en-US" sz="4000" dirty="0"/>
          </a:p>
          <a:p>
            <a:endParaRPr lang="ar-SA" dirty="0"/>
          </a:p>
        </p:txBody>
      </p:sp>
      <p:sp>
        <p:nvSpPr>
          <p:cNvPr id="5" name="Line 3"/>
          <p:cNvSpPr>
            <a:spLocks noChangeShapeType="1"/>
          </p:cNvSpPr>
          <p:nvPr/>
        </p:nvSpPr>
        <p:spPr bwMode="auto">
          <a:xfrm>
            <a:off x="0" y="936104"/>
            <a:ext cx="9144000" cy="0"/>
          </a:xfrm>
          <a:prstGeom prst="line">
            <a:avLst/>
          </a:prstGeom>
          <a:noFill/>
          <a:ln w="57150">
            <a:solidFill>
              <a:srgbClr val="FF0000"/>
            </a:solidFill>
            <a:round/>
            <a:headEnd/>
            <a:tailEnd/>
          </a:ln>
        </p:spPr>
        <p:txBody>
          <a:bodyPr>
            <a:spAutoFit/>
          </a:bodyPr>
          <a:lstStyle/>
          <a:p>
            <a:endParaRPr lang="en-GB" dirty="0"/>
          </a:p>
        </p:txBody>
      </p:sp>
      <p:pic>
        <p:nvPicPr>
          <p:cNvPr id="231426" name="Picture 2" descr="external image Image49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6657" y="1268760"/>
            <a:ext cx="5494847" cy="55892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20072" y="5517232"/>
            <a:ext cx="144016" cy="369332"/>
          </a:xfrm>
          <a:prstGeom prst="rect">
            <a:avLst/>
          </a:prstGeom>
          <a:solidFill>
            <a:schemeClr val="accent6">
              <a:lumMod val="75000"/>
            </a:schemeClr>
          </a:solidFill>
        </p:spPr>
        <p:txBody>
          <a:bodyPr wrap="square" rtlCol="0">
            <a:spAutoFit/>
          </a:bodyPr>
          <a:lstStyle/>
          <a:p>
            <a:endParaRPr lang="en-GB" dirty="0"/>
          </a:p>
        </p:txBody>
      </p:sp>
      <p:sp>
        <p:nvSpPr>
          <p:cNvPr id="7" name="Rectangle 2"/>
          <p:cNvSpPr txBox="1">
            <a:spLocks noChangeArrowheads="1"/>
          </p:cNvSpPr>
          <p:nvPr/>
        </p:nvSpPr>
        <p:spPr bwMode="auto">
          <a:xfrm>
            <a:off x="0" y="0"/>
            <a:ext cx="9198918" cy="936104"/>
          </a:xfrm>
          <a:prstGeom prst="rect">
            <a:avLst/>
          </a:prstGeom>
          <a:solidFill>
            <a:srgbClr val="0421F6"/>
          </a:solidFill>
          <a:ln w="9525">
            <a:noFill/>
            <a:miter lim="800000"/>
            <a:headEnd/>
            <a:tailEnd/>
          </a:ln>
        </p:spPr>
        <p:txBody>
          <a:bodyPr anchor="ctr"/>
          <a:lstStyle/>
          <a:p>
            <a:pPr lvl="0" algn="ctr">
              <a:spcBef>
                <a:spcPct val="0"/>
              </a:spcBef>
              <a:defRPr/>
            </a:pPr>
            <a:r>
              <a:rPr lang="en-US" sz="6000" b="1" dirty="0">
                <a:solidFill>
                  <a:srgbClr val="FFFF00"/>
                </a:solidFill>
              </a:rPr>
              <a:t>Referred </a:t>
            </a:r>
            <a:r>
              <a:rPr lang="en-GB" sz="6000" b="1" dirty="0" smtClean="0">
                <a:solidFill>
                  <a:srgbClr val="FFFF00"/>
                </a:solidFill>
              </a:rPr>
              <a:t>Pain</a:t>
            </a:r>
            <a:endParaRPr lang="en-GB" sz="6000" b="1" dirty="0">
              <a:solidFill>
                <a:srgbClr val="FFFF00"/>
              </a:solidFill>
            </a:endParaRPr>
          </a:p>
        </p:txBody>
      </p:sp>
    </p:spTree>
    <p:extLst>
      <p:ext uri="{BB962C8B-B14F-4D97-AF65-F5344CB8AC3E}">
        <p14:creationId xmlns:p14="http://schemas.microsoft.com/office/powerpoint/2010/main" val="284460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3408"/>
            <a:ext cx="8229600" cy="1143000"/>
          </a:xfrm>
        </p:spPr>
        <p:txBody>
          <a:bodyPr>
            <a:normAutofit/>
          </a:bodyPr>
          <a:lstStyle/>
          <a:p>
            <a:r>
              <a:rPr lang="en-US" sz="5400" b="1" dirty="0">
                <a:solidFill>
                  <a:srgbClr val="C00000"/>
                </a:solidFill>
              </a:rPr>
              <a:t>Basis of Referred </a:t>
            </a:r>
            <a:r>
              <a:rPr lang="en-US" sz="5400" b="1" dirty="0" smtClean="0">
                <a:solidFill>
                  <a:srgbClr val="C00000"/>
                </a:solidFill>
              </a:rPr>
              <a:t>Pain</a:t>
            </a:r>
            <a:endParaRPr lang="ar-SA" sz="5400" b="1" dirty="0">
              <a:solidFill>
                <a:srgbClr val="C00000"/>
              </a:solidFill>
            </a:endParaRPr>
          </a:p>
        </p:txBody>
      </p:sp>
      <p:pic>
        <p:nvPicPr>
          <p:cNvPr id="234498" name="Picture 2" descr="http://www.d.umn.edu/%7Ejfitzake/Lectures/DMED/Somatosensation/Somatosensation/Figures/ReferredP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310" y="1768605"/>
            <a:ext cx="4517381" cy="3380607"/>
          </a:xfrm>
          <a:prstGeom prst="rect">
            <a:avLst/>
          </a:prstGeom>
          <a:noFill/>
          <a:extLst>
            <a:ext uri="{909E8E84-426E-40DD-AFC4-6F175D3DCCD1}">
              <a14:hiddenFill xmlns:a14="http://schemas.microsoft.com/office/drawing/2010/main">
                <a:solidFill>
                  <a:srgbClr val="FFFFFF"/>
                </a:solidFill>
              </a14:hiddenFill>
            </a:ext>
          </a:extLst>
        </p:spPr>
      </p:pic>
      <p:sp>
        <p:nvSpPr>
          <p:cNvPr id="5" name="Line 3"/>
          <p:cNvSpPr>
            <a:spLocks noChangeShapeType="1"/>
          </p:cNvSpPr>
          <p:nvPr/>
        </p:nvSpPr>
        <p:spPr bwMode="auto">
          <a:xfrm>
            <a:off x="107504" y="836712"/>
            <a:ext cx="9144000" cy="0"/>
          </a:xfrm>
          <a:prstGeom prst="line">
            <a:avLst/>
          </a:prstGeom>
          <a:noFill/>
          <a:ln w="57150">
            <a:solidFill>
              <a:srgbClr val="FF0000"/>
            </a:solidFill>
            <a:round/>
            <a:headEnd/>
            <a:tailEnd/>
          </a:ln>
        </p:spPr>
        <p:txBody>
          <a:bodyPr>
            <a:spAutoFit/>
          </a:bodyPr>
          <a:lstStyle/>
          <a:p>
            <a:endParaRPr lang="en-GB" dirty="0"/>
          </a:p>
        </p:txBody>
      </p:sp>
      <p:sp>
        <p:nvSpPr>
          <p:cNvPr id="4" name="Rectangle 3"/>
          <p:cNvSpPr/>
          <p:nvPr/>
        </p:nvSpPr>
        <p:spPr>
          <a:xfrm>
            <a:off x="0" y="980728"/>
            <a:ext cx="4572000" cy="3785652"/>
          </a:xfrm>
          <a:prstGeom prst="rect">
            <a:avLst/>
          </a:prstGeom>
        </p:spPr>
        <p:txBody>
          <a:bodyPr wrap="square">
            <a:spAutoFit/>
          </a:bodyPr>
          <a:lstStyle/>
          <a:p>
            <a:pPr marL="342900" indent="-342900">
              <a:buClr>
                <a:srgbClr val="F303A3"/>
              </a:buClr>
              <a:buFont typeface="Wingdings" pitchFamily="2" charset="2"/>
              <a:buChar char="§"/>
            </a:pPr>
            <a:r>
              <a:rPr lang="en-US" sz="2400" b="1" dirty="0" smtClean="0">
                <a:solidFill>
                  <a:srgbClr val="F303A3"/>
                </a:solidFill>
              </a:rPr>
              <a:t>Convergence theory: </a:t>
            </a:r>
          </a:p>
          <a:p>
            <a:pPr>
              <a:buClr>
                <a:srgbClr val="F303A3"/>
              </a:buClr>
            </a:pPr>
            <a:r>
              <a:rPr lang="en-US" sz="2400" b="1" dirty="0">
                <a:solidFill>
                  <a:srgbClr val="F303A3"/>
                </a:solidFill>
              </a:rPr>
              <a:t> </a:t>
            </a:r>
            <a:r>
              <a:rPr lang="en-US" sz="2400" dirty="0"/>
              <a:t>Referred pain</a:t>
            </a:r>
            <a:r>
              <a:rPr lang="en-US" sz="2400" dirty="0" smtClean="0"/>
              <a:t> is </a:t>
            </a:r>
            <a:r>
              <a:rPr lang="en-US" sz="2400" dirty="0"/>
              <a:t>presumed to </a:t>
            </a:r>
            <a:r>
              <a:rPr lang="en-US" sz="2400" dirty="0" smtClean="0"/>
              <a:t>be due to </a:t>
            </a:r>
            <a:r>
              <a:rPr lang="en-US" sz="2400" dirty="0" smtClean="0">
                <a:hlinkClick r:id="rId4"/>
              </a:rPr>
              <a:t>converge</a:t>
            </a:r>
            <a:r>
              <a:rPr lang="en-US" sz="2400" dirty="0" smtClean="0"/>
              <a:t> of cutaneous and visceral </a:t>
            </a:r>
            <a:r>
              <a:rPr lang="en-US" sz="2400" dirty="0" err="1" smtClean="0"/>
              <a:t>nociceptors</a:t>
            </a:r>
            <a:r>
              <a:rPr lang="en-US" sz="2400" dirty="0" smtClean="0"/>
              <a:t> onto </a:t>
            </a:r>
            <a:r>
              <a:rPr lang="en-US" sz="2400" dirty="0"/>
              <a:t>the same </a:t>
            </a:r>
            <a:r>
              <a:rPr lang="en-US" sz="2400" dirty="0" err="1">
                <a:hlinkClick r:id="rId5"/>
              </a:rPr>
              <a:t>spinothalamic</a:t>
            </a:r>
            <a:r>
              <a:rPr lang="en-US" sz="2400" dirty="0">
                <a:hlinkClick r:id="rId5"/>
              </a:rPr>
              <a:t> tract</a:t>
            </a:r>
            <a:r>
              <a:rPr lang="en-US" sz="2400" dirty="0"/>
              <a:t> (STT) neurons </a:t>
            </a:r>
          </a:p>
          <a:p>
            <a:pPr marL="342900" indent="-342900">
              <a:buClr>
                <a:srgbClr val="F303A3"/>
              </a:buClr>
              <a:buFont typeface="Wingdings" pitchFamily="2" charset="2"/>
              <a:buChar char="§"/>
            </a:pPr>
            <a:r>
              <a:rPr lang="en-US" sz="2400" b="1" dirty="0">
                <a:solidFill>
                  <a:srgbClr val="F303A3"/>
                </a:solidFill>
              </a:rPr>
              <a:t>Facilitation </a:t>
            </a:r>
            <a:r>
              <a:rPr lang="en-US" sz="2400" b="1" dirty="0" smtClean="0">
                <a:solidFill>
                  <a:srgbClr val="F303A3"/>
                </a:solidFill>
              </a:rPr>
              <a:t>theory:</a:t>
            </a:r>
          </a:p>
          <a:p>
            <a:pPr>
              <a:buClr>
                <a:srgbClr val="F303A3"/>
              </a:buClr>
            </a:pPr>
            <a:r>
              <a:rPr lang="en-US" sz="2400" dirty="0" smtClean="0"/>
              <a:t>Pain fibers </a:t>
            </a:r>
            <a:r>
              <a:rPr lang="en-US" sz="2400" dirty="0"/>
              <a:t>from a visceral organ </a:t>
            </a:r>
            <a:r>
              <a:rPr lang="en-US" sz="2400" dirty="0" smtClean="0"/>
              <a:t>decrease </a:t>
            </a:r>
            <a:r>
              <a:rPr lang="en-US" sz="2400" dirty="0"/>
              <a:t>the threshold of STT </a:t>
            </a:r>
            <a:r>
              <a:rPr lang="en-US" sz="2400" dirty="0" smtClean="0"/>
              <a:t>neurons</a:t>
            </a:r>
            <a:r>
              <a:rPr lang="en-US" sz="2400" dirty="0"/>
              <a:t>, increasing their </a:t>
            </a:r>
            <a:r>
              <a:rPr lang="en-US" sz="2400" dirty="0" smtClean="0"/>
              <a:t>excitability.  </a:t>
            </a:r>
            <a:endParaRPr lang="en-US" sz="2400" dirty="0"/>
          </a:p>
        </p:txBody>
      </p:sp>
      <p:sp>
        <p:nvSpPr>
          <p:cNvPr id="6" name="Rectangle 5"/>
          <p:cNvSpPr/>
          <p:nvPr/>
        </p:nvSpPr>
        <p:spPr>
          <a:xfrm>
            <a:off x="97769" y="5390661"/>
            <a:ext cx="8948462" cy="1200329"/>
          </a:xfrm>
          <a:prstGeom prst="rect">
            <a:avLst/>
          </a:prstGeom>
          <a:noFill/>
          <a:ln>
            <a:solidFill>
              <a:srgbClr val="FF0000"/>
            </a:solidFill>
          </a:ln>
        </p:spPr>
        <p:txBody>
          <a:bodyPr wrap="square">
            <a:spAutoFit/>
          </a:bodyPr>
          <a:lstStyle/>
          <a:p>
            <a:r>
              <a:rPr lang="en-US" sz="2400" b="1" dirty="0" smtClean="0">
                <a:solidFill>
                  <a:srgbClr val="FF0000"/>
                </a:solidFill>
              </a:rPr>
              <a:t>The brain </a:t>
            </a:r>
            <a:r>
              <a:rPr lang="en-US" sz="2400" b="1" dirty="0">
                <a:solidFill>
                  <a:srgbClr val="FF0000"/>
                </a:solidFill>
              </a:rPr>
              <a:t>interprets the information coming from visceral </a:t>
            </a:r>
            <a:r>
              <a:rPr lang="en-US" sz="2400" b="1" dirty="0" err="1" smtClean="0">
                <a:solidFill>
                  <a:srgbClr val="FF0000"/>
                </a:solidFill>
              </a:rPr>
              <a:t>nociceptors</a:t>
            </a:r>
            <a:r>
              <a:rPr lang="en-US" sz="2400" b="1" dirty="0" smtClean="0">
                <a:solidFill>
                  <a:srgbClr val="FF0000"/>
                </a:solidFill>
              </a:rPr>
              <a:t> </a:t>
            </a:r>
            <a:r>
              <a:rPr lang="en-US" sz="2400" b="1" dirty="0">
                <a:solidFill>
                  <a:srgbClr val="FF0000"/>
                </a:solidFill>
              </a:rPr>
              <a:t>as having arisen from </a:t>
            </a:r>
            <a:r>
              <a:rPr lang="en-US" sz="2400" b="1" dirty="0" smtClean="0">
                <a:solidFill>
                  <a:srgbClr val="FF0000"/>
                </a:solidFill>
              </a:rPr>
              <a:t>cutaneous </a:t>
            </a:r>
            <a:r>
              <a:rPr lang="en-US" sz="2400" b="1" dirty="0" err="1" smtClean="0">
                <a:solidFill>
                  <a:srgbClr val="FF0000"/>
                </a:solidFill>
              </a:rPr>
              <a:t>nociceptors</a:t>
            </a:r>
            <a:r>
              <a:rPr lang="en-US" sz="2400" b="1" dirty="0" smtClean="0">
                <a:solidFill>
                  <a:srgbClr val="FF0000"/>
                </a:solidFill>
              </a:rPr>
              <a:t>, because this </a:t>
            </a:r>
            <a:r>
              <a:rPr lang="en-US" sz="2400" b="1" dirty="0">
                <a:solidFill>
                  <a:srgbClr val="FF0000"/>
                </a:solidFill>
              </a:rPr>
              <a:t>is where nociceptive stimuli originate more frequen</a:t>
            </a:r>
            <a:r>
              <a:rPr lang="en-US" sz="2000" b="1" dirty="0">
                <a:solidFill>
                  <a:srgbClr val="FF0000"/>
                </a:solidFill>
              </a:rPr>
              <a:t>tly </a:t>
            </a:r>
          </a:p>
        </p:txBody>
      </p:sp>
    </p:spTree>
    <p:extLst>
      <p:ext uri="{BB962C8B-B14F-4D97-AF65-F5344CB8AC3E}">
        <p14:creationId xmlns:p14="http://schemas.microsoft.com/office/powerpoint/2010/main" val="30280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isdomtimes.com/wp-content/uploads/2012/10/Thank-yo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92" y="0"/>
            <a:ext cx="9195192" cy="7029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4" cstate="print"/>
          <a:srcRect/>
          <a:stretch>
            <a:fillRect/>
          </a:stretch>
        </p:blipFill>
        <p:spPr bwMode="auto">
          <a:xfrm>
            <a:off x="-51192" y="4509120"/>
            <a:ext cx="3983388" cy="2520281"/>
          </a:xfrm>
          <a:prstGeom prst="rect">
            <a:avLst/>
          </a:prstGeom>
          <a:noFill/>
          <a:ln w="9525">
            <a:noFill/>
            <a:miter lim="800000"/>
            <a:headEnd/>
            <a:tailEnd/>
          </a:ln>
        </p:spPr>
      </p:pic>
    </p:spTree>
    <p:extLst>
      <p:ext uri="{BB962C8B-B14F-4D97-AF65-F5344CB8AC3E}">
        <p14:creationId xmlns:p14="http://schemas.microsoft.com/office/powerpoint/2010/main" val="134425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46" y="1113336"/>
            <a:ext cx="6472254" cy="6173878"/>
          </a:xfrm>
        </p:spPr>
        <p:txBody>
          <a:bodyPr>
            <a:normAutofit fontScale="92500" lnSpcReduction="20000"/>
          </a:bodyPr>
          <a:lstStyle/>
          <a:p>
            <a:pPr>
              <a:buClr>
                <a:srgbClr val="F303A3"/>
              </a:buClr>
              <a:buFont typeface="Wingdings" pitchFamily="2" charset="2"/>
              <a:buChar char="§"/>
            </a:pPr>
            <a:r>
              <a:rPr lang="en-GB" sz="3300" b="1" dirty="0" smtClean="0">
                <a:solidFill>
                  <a:srgbClr val="3333FF"/>
                </a:solidFill>
              </a:rPr>
              <a:t>Primary sensory (</a:t>
            </a:r>
            <a:r>
              <a:rPr lang="en-GB" sz="3300" b="1" dirty="0" smtClean="0">
                <a:solidFill>
                  <a:srgbClr val="FF0000"/>
                </a:solidFill>
              </a:rPr>
              <a:t>afferent</a:t>
            </a:r>
            <a:r>
              <a:rPr lang="en-GB" sz="3300" b="1" dirty="0" smtClean="0">
                <a:solidFill>
                  <a:srgbClr val="3333FF"/>
                </a:solidFill>
              </a:rPr>
              <a:t>) neurons</a:t>
            </a:r>
            <a:r>
              <a:rPr lang="en-GB" sz="3300" b="1" dirty="0" smtClean="0">
                <a:solidFill>
                  <a:srgbClr val="0070C0"/>
                </a:solidFill>
              </a:rPr>
              <a:t>:  </a:t>
            </a:r>
            <a:r>
              <a:rPr lang="en-GB" sz="2900" dirty="0" smtClean="0">
                <a:latin typeface="Arial" panose="020B0604020202020204" pitchFamily="34" charset="0"/>
                <a:cs typeface="Arial" panose="020B0604020202020204" pitchFamily="34" charset="0"/>
              </a:rPr>
              <a:t>first-order neurons in the sensory system responsible for transmitting sensory information from the periphery to the CNS  </a:t>
            </a:r>
          </a:p>
          <a:p>
            <a:pPr lvl="0">
              <a:buClr>
                <a:srgbClr val="F303A3"/>
              </a:buClr>
              <a:buFont typeface="Wingdings" pitchFamily="2" charset="2"/>
              <a:buChar char="§"/>
            </a:pPr>
            <a:r>
              <a:rPr lang="en-GB" sz="3000" b="1" dirty="0">
                <a:solidFill>
                  <a:srgbClr val="3333FF"/>
                </a:solidFill>
              </a:rPr>
              <a:t>Sensory receptors: </a:t>
            </a:r>
            <a:r>
              <a:rPr lang="en-GB" sz="2900" dirty="0">
                <a:latin typeface="Arial" panose="020B0604020202020204" pitchFamily="34" charset="0"/>
                <a:cs typeface="Arial" panose="020B0604020202020204" pitchFamily="34" charset="0"/>
              </a:rPr>
              <a:t>are specialized </a:t>
            </a:r>
            <a:r>
              <a:rPr lang="en-GB" sz="2900" dirty="0">
                <a:solidFill>
                  <a:srgbClr val="FF0000"/>
                </a:solidFill>
                <a:latin typeface="Arial" panose="020B0604020202020204" pitchFamily="34" charset="0"/>
                <a:cs typeface="Arial" panose="020B0604020202020204" pitchFamily="34" charset="0"/>
              </a:rPr>
              <a:t>peripheral endings </a:t>
            </a:r>
            <a:r>
              <a:rPr lang="en-GB" sz="2900" dirty="0">
                <a:latin typeface="Arial" panose="020B0604020202020204" pitchFamily="34" charset="0"/>
                <a:cs typeface="Arial" panose="020B0604020202020204" pitchFamily="34" charset="0"/>
              </a:rPr>
              <a:t>of primary afferent neurons. </a:t>
            </a:r>
          </a:p>
          <a:p>
            <a:pPr lvl="0">
              <a:lnSpc>
                <a:spcPct val="90000"/>
              </a:lnSpc>
              <a:buClr>
                <a:srgbClr val="F303A3"/>
              </a:buClr>
              <a:buFont typeface="Wingdings" pitchFamily="2" charset="2"/>
              <a:buChar char="§"/>
            </a:pPr>
            <a:r>
              <a:rPr lang="en-GB" sz="3000" b="1" dirty="0">
                <a:solidFill>
                  <a:srgbClr val="3333FF"/>
                </a:solidFill>
              </a:rPr>
              <a:t>Noxious stimulus: </a:t>
            </a:r>
            <a:r>
              <a:rPr lang="en-GB" sz="2900" dirty="0">
                <a:latin typeface="Arial" panose="020B0604020202020204" pitchFamily="34" charset="0"/>
                <a:cs typeface="Arial" panose="020B0604020202020204" pitchFamily="34" charset="0"/>
              </a:rPr>
              <a:t>any stimulus (mechanical, chemical or thermal) that produces tissue damage or threatens to do so (</a:t>
            </a:r>
            <a:r>
              <a:rPr lang="en-GB" sz="2900" b="1" dirty="0">
                <a:solidFill>
                  <a:srgbClr val="FF0000"/>
                </a:solidFill>
                <a:latin typeface="Arial" panose="020B0604020202020204" pitchFamily="34" charset="0"/>
                <a:cs typeface="Arial" panose="020B0604020202020204" pitchFamily="34" charset="0"/>
              </a:rPr>
              <a:t>≠ innocuous</a:t>
            </a:r>
            <a:r>
              <a:rPr lang="en-GB" sz="2900" dirty="0">
                <a:latin typeface="Arial" panose="020B0604020202020204" pitchFamily="34" charset="0"/>
                <a:cs typeface="Arial" panose="020B0604020202020204" pitchFamily="34" charset="0"/>
              </a:rPr>
              <a:t>).</a:t>
            </a:r>
          </a:p>
          <a:p>
            <a:pPr>
              <a:lnSpc>
                <a:spcPct val="90000"/>
              </a:lnSpc>
              <a:buClr>
                <a:srgbClr val="F303A3"/>
              </a:buClr>
              <a:buFont typeface="Wingdings" pitchFamily="2" charset="2"/>
              <a:buChar char="§"/>
            </a:pPr>
            <a:r>
              <a:rPr lang="en-GB" sz="3000" b="1" dirty="0" err="1">
                <a:solidFill>
                  <a:srgbClr val="3333FF"/>
                </a:solidFill>
              </a:rPr>
              <a:t>Nociceptors</a:t>
            </a:r>
            <a:r>
              <a:rPr lang="en-GB" sz="3000" b="1" dirty="0">
                <a:solidFill>
                  <a:srgbClr val="3333FF"/>
                </a:solidFill>
              </a:rPr>
              <a:t> (</a:t>
            </a:r>
            <a:r>
              <a:rPr lang="en-GB" sz="3000" b="1" i="1" dirty="0">
                <a:solidFill>
                  <a:srgbClr val="FF0000"/>
                </a:solidFill>
              </a:rPr>
              <a:t>pain receptors</a:t>
            </a:r>
            <a:r>
              <a:rPr lang="en-GB" sz="3000" b="1" dirty="0">
                <a:solidFill>
                  <a:srgbClr val="3333FF"/>
                </a:solidFill>
              </a:rPr>
              <a:t>): </a:t>
            </a:r>
            <a:r>
              <a:rPr lang="en-GB" sz="2900" dirty="0">
                <a:latin typeface="Arial" pitchFamily="34" charset="0"/>
              </a:rPr>
              <a:t>primary afferent receptors that respond selectively to noxious stimuli.   </a:t>
            </a:r>
          </a:p>
          <a:p>
            <a:pPr lvl="0">
              <a:buClr>
                <a:srgbClr val="F303A3"/>
              </a:buClr>
              <a:buFont typeface="Wingdings" pitchFamily="2" charset="2"/>
              <a:buChar char="§"/>
            </a:pPr>
            <a:r>
              <a:rPr lang="en-GB" sz="3000" b="1" dirty="0" err="1">
                <a:solidFill>
                  <a:srgbClr val="3333FF"/>
                </a:solidFill>
              </a:rPr>
              <a:t>Polymodal</a:t>
            </a:r>
            <a:r>
              <a:rPr lang="en-GB" sz="3000" b="1" dirty="0">
                <a:solidFill>
                  <a:srgbClr val="3333FF"/>
                </a:solidFill>
              </a:rPr>
              <a:t> </a:t>
            </a:r>
            <a:r>
              <a:rPr lang="en-GB" sz="3000" b="1" dirty="0" err="1">
                <a:solidFill>
                  <a:srgbClr val="3333FF"/>
                </a:solidFill>
              </a:rPr>
              <a:t>nociceptors</a:t>
            </a:r>
            <a:r>
              <a:rPr lang="en-GB" sz="3000" b="1" dirty="0">
                <a:solidFill>
                  <a:srgbClr val="3333FF"/>
                </a:solidFill>
              </a:rPr>
              <a:t>: </a:t>
            </a:r>
            <a:r>
              <a:rPr lang="en-GB" sz="2900" dirty="0">
                <a:latin typeface="Arial" panose="020B0604020202020204" pitchFamily="34" charset="0"/>
                <a:cs typeface="Arial" panose="020B0604020202020204" pitchFamily="34" charset="0"/>
              </a:rPr>
              <a:t>respond to various </a:t>
            </a:r>
            <a:r>
              <a:rPr lang="en-GB" sz="2900" dirty="0" smtClean="0">
                <a:latin typeface="Arial" panose="020B0604020202020204" pitchFamily="34" charset="0"/>
                <a:cs typeface="Arial" panose="020B0604020202020204" pitchFamily="34" charset="0"/>
              </a:rPr>
              <a:t>noxious stimuli.</a:t>
            </a:r>
            <a:endParaRPr lang="en-GB" sz="2900" b="1" dirty="0" smtClean="0">
              <a:solidFill>
                <a:srgbClr val="3333FF"/>
              </a:solidFill>
              <a:latin typeface="Arial" panose="020B0604020202020204" pitchFamily="34" charset="0"/>
              <a:cs typeface="Arial" panose="020B0604020202020204" pitchFamily="34" charset="0"/>
            </a:endParaRPr>
          </a:p>
          <a:p>
            <a:pPr>
              <a:buClr>
                <a:srgbClr val="F303A3"/>
              </a:buClr>
              <a:buFont typeface="Wingdings" pitchFamily="2" charset="2"/>
              <a:buChar char="§"/>
            </a:pPr>
            <a:endParaRPr lang="en-GB" dirty="0" smtClean="0"/>
          </a:p>
        </p:txBody>
      </p:sp>
      <p:sp>
        <p:nvSpPr>
          <p:cNvPr id="9" name="Line 3"/>
          <p:cNvSpPr>
            <a:spLocks noChangeShapeType="1"/>
          </p:cNvSpPr>
          <p:nvPr/>
        </p:nvSpPr>
        <p:spPr bwMode="auto">
          <a:xfrm>
            <a:off x="0" y="908720"/>
            <a:ext cx="9144000" cy="0"/>
          </a:xfrm>
          <a:prstGeom prst="line">
            <a:avLst/>
          </a:prstGeom>
          <a:noFill/>
          <a:ln w="57150">
            <a:solidFill>
              <a:srgbClr val="FF0000"/>
            </a:solidFill>
            <a:round/>
            <a:headEnd/>
            <a:tailEnd/>
          </a:ln>
        </p:spPr>
        <p:txBody>
          <a:bodyPr>
            <a:spAutoFit/>
          </a:bodyPr>
          <a:lstStyle/>
          <a:p>
            <a:endParaRPr lang="en-GB"/>
          </a:p>
        </p:txBody>
      </p:sp>
      <p:sp>
        <p:nvSpPr>
          <p:cNvPr id="10" name="Rectangle 2"/>
          <p:cNvSpPr txBox="1">
            <a:spLocks noChangeArrowheads="1"/>
          </p:cNvSpPr>
          <p:nvPr/>
        </p:nvSpPr>
        <p:spPr bwMode="auto">
          <a:xfrm>
            <a:off x="-12701" y="-22225"/>
            <a:ext cx="9174807" cy="979488"/>
          </a:xfrm>
          <a:prstGeom prst="rect">
            <a:avLst/>
          </a:prstGeom>
          <a:solidFill>
            <a:srgbClr val="3333FF"/>
          </a:solidFill>
          <a:ln w="9525">
            <a:noFill/>
            <a:miter lim="800000"/>
            <a:headEnd/>
            <a:tailEnd/>
          </a:ln>
        </p:spPr>
        <p:txBody>
          <a:bodyPr anchor="ctr"/>
          <a:lstStyle/>
          <a:p>
            <a:pPr algn="ctr"/>
            <a:r>
              <a:rPr lang="en-GB" sz="6000" b="1" dirty="0" smtClean="0">
                <a:solidFill>
                  <a:srgbClr val="FFFF00"/>
                </a:solidFill>
              </a:rPr>
              <a:t>Definitions-1</a:t>
            </a:r>
            <a:endParaRPr lang="en-GB" sz="9600" b="1" dirty="0">
              <a:solidFill>
                <a:srgbClr val="FFFF00"/>
              </a:solidFill>
            </a:endParaRPr>
          </a:p>
        </p:txBody>
      </p:sp>
      <p:sp>
        <p:nvSpPr>
          <p:cNvPr id="11" name="Line 3"/>
          <p:cNvSpPr>
            <a:spLocks noChangeShapeType="1"/>
          </p:cNvSpPr>
          <p:nvPr/>
        </p:nvSpPr>
        <p:spPr bwMode="auto">
          <a:xfrm>
            <a:off x="0" y="980728"/>
            <a:ext cx="9144000" cy="0"/>
          </a:xfrm>
          <a:prstGeom prst="line">
            <a:avLst/>
          </a:prstGeom>
          <a:noFill/>
          <a:ln w="57150">
            <a:solidFill>
              <a:srgbClr val="FF0000"/>
            </a:solidFill>
            <a:round/>
            <a:headEnd/>
            <a:tailEnd/>
          </a:ln>
        </p:spPr>
        <p:txBody>
          <a:bodyPr>
            <a:spAutoFit/>
          </a:bodyPr>
          <a:lstStyle/>
          <a:p>
            <a:endParaRPr lang="en-GB" dirty="0"/>
          </a:p>
        </p:txBody>
      </p:sp>
      <p:sp>
        <p:nvSpPr>
          <p:cNvPr id="12" name="Slide Number Placeholder 11"/>
          <p:cNvSpPr>
            <a:spLocks noGrp="1"/>
          </p:cNvSpPr>
          <p:nvPr>
            <p:ph type="sldNum" sz="quarter" idx="12"/>
          </p:nvPr>
        </p:nvSpPr>
        <p:spPr/>
        <p:txBody>
          <a:bodyPr/>
          <a:lstStyle/>
          <a:p>
            <a:fld id="{BE47EE19-B061-4F14-9795-760797D49564}" type="slidenum">
              <a:rPr lang="en-GB" smtClean="0"/>
              <a:pPr/>
              <a:t>4</a:t>
            </a:fld>
            <a:endParaRPr lang="en-GB"/>
          </a:p>
        </p:txBody>
      </p:sp>
      <p:grpSp>
        <p:nvGrpSpPr>
          <p:cNvPr id="17" name="Group 16"/>
          <p:cNvGrpSpPr/>
          <p:nvPr/>
        </p:nvGrpSpPr>
        <p:grpSpPr>
          <a:xfrm>
            <a:off x="6194425" y="1080641"/>
            <a:ext cx="2851151" cy="5716587"/>
            <a:chOff x="6292849" y="1128713"/>
            <a:chExt cx="2851151" cy="5716587"/>
          </a:xfrm>
        </p:grpSpPr>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l="57442" r="11430" b="14876"/>
            <a:stretch>
              <a:fillRect/>
            </a:stretch>
          </p:blipFill>
          <p:spPr bwMode="auto">
            <a:xfrm>
              <a:off x="6477216" y="1128713"/>
              <a:ext cx="2666784" cy="541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p:cNvPicPr>
              <a:picLocks noChangeAspect="1"/>
            </p:cNvPicPr>
            <p:nvPr/>
          </p:nvPicPr>
          <p:blipFill>
            <a:blip r:embed="rId4">
              <a:extLst>
                <a:ext uri="{28A0092B-C50C-407E-A947-70E740481C1C}">
                  <a14:useLocalDpi xmlns:a14="http://schemas.microsoft.com/office/drawing/2010/main" val="0"/>
                </a:ext>
              </a:extLst>
            </a:blip>
            <a:srcRect l="61324" t="70445" r="29475" b="11526"/>
            <a:stretch>
              <a:fillRect/>
            </a:stretch>
          </p:blipFill>
          <p:spPr bwMode="auto">
            <a:xfrm rot="5990696">
              <a:off x="6524241" y="6004298"/>
              <a:ext cx="609610" cy="1072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17804" y="4803477"/>
              <a:ext cx="393056" cy="584775"/>
            </a:xfrm>
            <a:prstGeom prst="rect">
              <a:avLst/>
            </a:prstGeom>
            <a:noFill/>
          </p:spPr>
          <p:txBody>
            <a:bodyPr wrap="none" rtlCol="0">
              <a:spAutoFit/>
            </a:bodyPr>
            <a:lstStyle/>
            <a:p>
              <a:r>
                <a:rPr lang="en-US" sz="3200" b="1" dirty="0" smtClean="0">
                  <a:solidFill>
                    <a:srgbClr val="FF0000"/>
                  </a:solidFill>
                </a:rPr>
                <a:t>1</a:t>
              </a:r>
              <a:endParaRPr lang="en-US" sz="3200" b="1" dirty="0">
                <a:solidFill>
                  <a:srgbClr val="FF0000"/>
                </a:solidFill>
              </a:endParaRPr>
            </a:p>
          </p:txBody>
        </p:sp>
        <p:sp>
          <p:nvSpPr>
            <p:cNvPr id="15" name="TextBox 14"/>
            <p:cNvSpPr txBox="1"/>
            <p:nvPr/>
          </p:nvSpPr>
          <p:spPr>
            <a:xfrm>
              <a:off x="7568810" y="5047598"/>
              <a:ext cx="393056" cy="584775"/>
            </a:xfrm>
            <a:prstGeom prst="rect">
              <a:avLst/>
            </a:prstGeom>
            <a:noFill/>
          </p:spPr>
          <p:txBody>
            <a:bodyPr wrap="none" rtlCol="0">
              <a:spAutoFit/>
            </a:bodyPr>
            <a:lstStyle/>
            <a:p>
              <a:r>
                <a:rPr lang="en-US" sz="3200" b="1" dirty="0" smtClean="0">
                  <a:solidFill>
                    <a:srgbClr val="FF0000"/>
                  </a:solidFill>
                </a:rPr>
                <a:t>2</a:t>
              </a:r>
              <a:endParaRPr lang="en-US" sz="3200" b="1" dirty="0">
                <a:solidFill>
                  <a:srgbClr val="FF0000"/>
                </a:solidFill>
              </a:endParaRPr>
            </a:p>
          </p:txBody>
        </p:sp>
        <p:sp>
          <p:nvSpPr>
            <p:cNvPr id="16" name="TextBox 15"/>
            <p:cNvSpPr txBox="1"/>
            <p:nvPr/>
          </p:nvSpPr>
          <p:spPr>
            <a:xfrm>
              <a:off x="7961295" y="2348103"/>
              <a:ext cx="393056" cy="584775"/>
            </a:xfrm>
            <a:prstGeom prst="rect">
              <a:avLst/>
            </a:prstGeom>
            <a:noFill/>
          </p:spPr>
          <p:txBody>
            <a:bodyPr wrap="none" rtlCol="0">
              <a:spAutoFit/>
            </a:bodyPr>
            <a:lstStyle/>
            <a:p>
              <a:r>
                <a:rPr lang="en-US" sz="3200" b="1" dirty="0" smtClean="0">
                  <a:solidFill>
                    <a:srgbClr val="FF0000"/>
                  </a:solidFill>
                </a:rPr>
                <a:t>3</a:t>
              </a:r>
              <a:endParaRPr lang="en-US" sz="3200" b="1" dirty="0">
                <a:solidFill>
                  <a:srgbClr val="FF0000"/>
                </a:solidFill>
              </a:endParaRPr>
            </a:p>
          </p:txBody>
        </p:sp>
      </p:grpSp>
    </p:spTree>
    <p:extLst>
      <p:ext uri="{BB962C8B-B14F-4D97-AF65-F5344CB8AC3E}">
        <p14:creationId xmlns:p14="http://schemas.microsoft.com/office/powerpoint/2010/main" val="60923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a:xfrm>
            <a:off x="0" y="976192"/>
            <a:ext cx="9036496" cy="5881808"/>
          </a:xfrm>
        </p:spPr>
        <p:txBody>
          <a:bodyPr>
            <a:noAutofit/>
          </a:bodyPr>
          <a:lstStyle/>
          <a:p>
            <a:pPr lvl="0">
              <a:buClr>
                <a:srgbClr val="F303A3"/>
              </a:buClr>
              <a:buFont typeface="Wingdings" panose="05000000000000000000" pitchFamily="2" charset="2"/>
              <a:buChar char="§"/>
              <a:defRPr/>
            </a:pPr>
            <a:r>
              <a:rPr lang="en-GB" sz="2800" b="1" dirty="0">
                <a:solidFill>
                  <a:srgbClr val="3333FF"/>
                </a:solidFill>
              </a:rPr>
              <a:t>Adequate stimulus: </a:t>
            </a:r>
            <a:r>
              <a:rPr lang="en-GB" sz="2400" dirty="0">
                <a:latin typeface="Arial" pitchFamily="34" charset="0"/>
              </a:rPr>
              <a:t>the </a:t>
            </a:r>
            <a:r>
              <a:rPr lang="en-GB" sz="2400" dirty="0" smtClean="0">
                <a:latin typeface="Arial" pitchFamily="34" charset="0"/>
              </a:rPr>
              <a:t>form </a:t>
            </a:r>
            <a:r>
              <a:rPr lang="en-GB" sz="2400" dirty="0">
                <a:latin typeface="Arial" pitchFamily="34" charset="0"/>
              </a:rPr>
              <a:t>of energy to which a </a:t>
            </a:r>
            <a:r>
              <a:rPr lang="en-GB" sz="2400" b="1" dirty="0">
                <a:solidFill>
                  <a:srgbClr val="FF0000"/>
                </a:solidFill>
                <a:latin typeface="Arial" pitchFamily="34" charset="0"/>
              </a:rPr>
              <a:t> </a:t>
            </a:r>
            <a:r>
              <a:rPr lang="en-GB" sz="2400" dirty="0">
                <a:latin typeface="Arial" pitchFamily="34" charset="0"/>
              </a:rPr>
              <a:t>specific receptor is most sensitive </a:t>
            </a:r>
            <a:endParaRPr lang="en-GB" sz="2400" dirty="0" smtClean="0">
              <a:latin typeface="Arial" pitchFamily="34" charset="0"/>
            </a:endParaRPr>
          </a:p>
          <a:p>
            <a:pPr>
              <a:buClr>
                <a:srgbClr val="F303A3"/>
              </a:buClr>
              <a:buFont typeface="Wingdings" panose="05000000000000000000" pitchFamily="2" charset="2"/>
              <a:buChar char="§"/>
              <a:defRPr/>
            </a:pPr>
            <a:r>
              <a:rPr lang="en-US" sz="2800" b="1" dirty="0" smtClean="0">
                <a:solidFill>
                  <a:srgbClr val="3333FF"/>
                </a:solidFill>
              </a:rPr>
              <a:t>Somatic </a:t>
            </a:r>
            <a:r>
              <a:rPr lang="en-US" sz="2800" b="1" dirty="0">
                <a:solidFill>
                  <a:srgbClr val="3333FF"/>
                </a:solidFill>
              </a:rPr>
              <a:t>pain</a:t>
            </a:r>
            <a:r>
              <a:rPr lang="en-US" sz="2800" dirty="0"/>
              <a:t> </a:t>
            </a:r>
            <a:r>
              <a:rPr lang="en-US" sz="2400" dirty="0"/>
              <a:t>– pain originating from skin, joints, muscles, and other deep tissues</a:t>
            </a:r>
          </a:p>
          <a:p>
            <a:pPr>
              <a:buClr>
                <a:srgbClr val="F303A3"/>
              </a:buClr>
              <a:buFont typeface="Wingdings" panose="05000000000000000000" pitchFamily="2" charset="2"/>
              <a:buChar char="§"/>
              <a:defRPr/>
            </a:pPr>
            <a:r>
              <a:rPr lang="en-US" sz="2800" b="1" dirty="0">
                <a:solidFill>
                  <a:srgbClr val="3333FF"/>
                </a:solidFill>
              </a:rPr>
              <a:t>Visceral pain </a:t>
            </a:r>
            <a:r>
              <a:rPr lang="en-US" sz="2400" dirty="0"/>
              <a:t>– </a:t>
            </a:r>
            <a:r>
              <a:rPr lang="en-US" sz="2400" dirty="0">
                <a:latin typeface="Arial" pitchFamily="34" charset="0"/>
              </a:rPr>
              <a:t>pain originating from the internal organs </a:t>
            </a:r>
            <a:endParaRPr lang="en-US" sz="2800" dirty="0">
              <a:latin typeface="Arial" pitchFamily="34" charset="0"/>
            </a:endParaRPr>
          </a:p>
          <a:p>
            <a:pPr eaLnBrk="1" hangingPunct="1">
              <a:buClr>
                <a:srgbClr val="F303A3"/>
              </a:buClr>
              <a:buFont typeface="Wingdings" panose="05000000000000000000" pitchFamily="2" charset="2"/>
              <a:buChar char="§"/>
              <a:defRPr/>
            </a:pPr>
            <a:r>
              <a:rPr lang="en-US" sz="2800" b="1" dirty="0" err="1" smtClean="0">
                <a:solidFill>
                  <a:srgbClr val="3333FF"/>
                </a:solidFill>
              </a:rPr>
              <a:t>Allodynia</a:t>
            </a:r>
            <a:r>
              <a:rPr lang="en-US" sz="2800" b="1" dirty="0" smtClean="0">
                <a:solidFill>
                  <a:srgbClr val="3333FF"/>
                </a:solidFill>
              </a:rPr>
              <a:t> </a:t>
            </a:r>
            <a:r>
              <a:rPr lang="en-US" sz="2800" dirty="0" smtClean="0"/>
              <a:t>– </a:t>
            </a:r>
            <a:r>
              <a:rPr lang="en-US" sz="2400" dirty="0">
                <a:latin typeface="Arial" pitchFamily="34" charset="0"/>
              </a:rPr>
              <a:t>pain caused by a stimulus that is not normally painful (</a:t>
            </a:r>
            <a:r>
              <a:rPr lang="en-US" sz="2400" dirty="0" smtClean="0">
                <a:latin typeface="Arial" pitchFamily="34" charset="0"/>
              </a:rPr>
              <a:t>e.g. </a:t>
            </a:r>
            <a:r>
              <a:rPr lang="en-US" sz="2400" dirty="0">
                <a:latin typeface="Arial" pitchFamily="34" charset="0"/>
              </a:rPr>
              <a:t>touch</a:t>
            </a:r>
            <a:r>
              <a:rPr lang="en-US" sz="2400" dirty="0" smtClean="0">
                <a:latin typeface="Arial" pitchFamily="34" charset="0"/>
              </a:rPr>
              <a:t>)</a:t>
            </a:r>
          </a:p>
          <a:p>
            <a:pPr eaLnBrk="1" hangingPunct="1">
              <a:buClr>
                <a:srgbClr val="F303A3"/>
              </a:buClr>
              <a:buFont typeface="Wingdings" panose="05000000000000000000" pitchFamily="2" charset="2"/>
              <a:buChar char="§"/>
              <a:defRPr/>
            </a:pPr>
            <a:r>
              <a:rPr lang="en-US" sz="2800" b="1" dirty="0" err="1" smtClean="0">
                <a:solidFill>
                  <a:srgbClr val="3333FF"/>
                </a:solidFill>
              </a:rPr>
              <a:t>Hyperalgesia</a:t>
            </a:r>
            <a:r>
              <a:rPr lang="en-US" dirty="0" smtClean="0"/>
              <a:t> </a:t>
            </a:r>
            <a:r>
              <a:rPr lang="en-US" sz="2800" dirty="0" smtClean="0"/>
              <a:t>– </a:t>
            </a:r>
            <a:r>
              <a:rPr lang="en-US" sz="2400" dirty="0" smtClean="0">
                <a:latin typeface="Arial" pitchFamily="34" charset="0"/>
              </a:rPr>
              <a:t>an increased sensitivity to a stimulus that is normally painful. </a:t>
            </a:r>
          </a:p>
          <a:p>
            <a:pPr>
              <a:buClr>
                <a:srgbClr val="F303A3"/>
              </a:buClr>
              <a:buFont typeface="Wingdings" panose="05000000000000000000" pitchFamily="2" charset="2"/>
              <a:buChar char="§"/>
              <a:defRPr/>
            </a:pPr>
            <a:r>
              <a:rPr lang="en-GB" b="1" dirty="0" smtClean="0">
                <a:solidFill>
                  <a:srgbClr val="3333FF"/>
                </a:solidFill>
              </a:rPr>
              <a:t>Spontaneous pain: </a:t>
            </a:r>
            <a:r>
              <a:rPr lang="en-GB" sz="2800" dirty="0" smtClean="0">
                <a:latin typeface="Arial" pitchFamily="34" charset="0"/>
              </a:rPr>
              <a:t>stimulus independent pain (ongoing pain) </a:t>
            </a:r>
            <a:endParaRPr lang="en-GB" sz="2800" dirty="0"/>
          </a:p>
        </p:txBody>
      </p:sp>
      <p:sp>
        <p:nvSpPr>
          <p:cNvPr id="4" name="Rectangle 2"/>
          <p:cNvSpPr txBox="1">
            <a:spLocks noChangeArrowheads="1"/>
          </p:cNvSpPr>
          <p:nvPr/>
        </p:nvSpPr>
        <p:spPr>
          <a:xfrm>
            <a:off x="0" y="0"/>
            <a:ext cx="9144000" cy="980728"/>
          </a:xfrm>
          <a:prstGeom prst="rect">
            <a:avLst/>
          </a:prstGeom>
          <a:solidFill>
            <a:srgbClr val="2C22F6"/>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ar-SA" sz="5400" b="1" dirty="0" smtClean="0">
                <a:solidFill>
                  <a:srgbClr val="FFFF00"/>
                </a:solidFill>
                <a:latin typeface="Arial" pitchFamily="34" charset="0"/>
                <a:ea typeface="+mn-ea"/>
                <a:cs typeface="Arial" pitchFamily="34" charset="0"/>
              </a:rPr>
              <a:t>Definitions-</a:t>
            </a:r>
            <a:r>
              <a:rPr lang="en-US" altLang="ar-SA" sz="5400" b="1" dirty="0" smtClean="0">
                <a:solidFill>
                  <a:srgbClr val="BBFAFD"/>
                </a:solidFill>
                <a:latin typeface="Arial" pitchFamily="34" charset="0"/>
                <a:ea typeface="+mn-ea"/>
                <a:cs typeface="Arial" pitchFamily="34" charset="0"/>
              </a:rPr>
              <a:t>2</a:t>
            </a:r>
            <a:endParaRPr lang="en-GB" sz="5400" b="1" dirty="0">
              <a:solidFill>
                <a:srgbClr val="BBFAFD"/>
              </a:solidFill>
              <a:latin typeface="Arial" pitchFamily="34" charset="0"/>
              <a:ea typeface="+mn-ea"/>
              <a:cs typeface="Arial" pitchFamily="34" charset="0"/>
            </a:endParaRPr>
          </a:p>
        </p:txBody>
      </p:sp>
      <p:sp>
        <p:nvSpPr>
          <p:cNvPr id="5" name="Line 3"/>
          <p:cNvSpPr>
            <a:spLocks noChangeShapeType="1"/>
          </p:cNvSpPr>
          <p:nvPr/>
        </p:nvSpPr>
        <p:spPr bwMode="auto">
          <a:xfrm>
            <a:off x="0" y="976192"/>
            <a:ext cx="9144000" cy="0"/>
          </a:xfrm>
          <a:prstGeom prst="line">
            <a:avLst/>
          </a:prstGeom>
          <a:noFill/>
          <a:ln w="57150">
            <a:solidFill>
              <a:srgbClr val="FF0000"/>
            </a:solidFill>
            <a:round/>
            <a:headEnd/>
            <a:tailEnd/>
          </a:ln>
        </p:spPr>
        <p:txBody>
          <a:bodyPr>
            <a:spAutoFit/>
          </a:bodyPr>
          <a:lstStyle/>
          <a:p>
            <a:endParaRPr lang="en-GB"/>
          </a:p>
        </p:txBody>
      </p:sp>
    </p:spTree>
    <p:extLst>
      <p:ext uri="{BB962C8B-B14F-4D97-AF65-F5344CB8AC3E}">
        <p14:creationId xmlns:p14="http://schemas.microsoft.com/office/powerpoint/2010/main" val="135053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 calcmode="lin" valueType="num">
                                      <p:cBhvr additive="base">
                                        <p:cTn id="7" dur="500" fill="hold"/>
                                        <p:tgtEl>
                                          <p:spTgt spid="71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xEl>
                                              <p:pRg st="1" end="1"/>
                                            </p:txEl>
                                          </p:spTgt>
                                        </p:tgtEl>
                                        <p:attrNameLst>
                                          <p:attrName>style.visibility</p:attrName>
                                        </p:attrNameLst>
                                      </p:cBhvr>
                                      <p:to>
                                        <p:strVal val="visible"/>
                                      </p:to>
                                    </p:set>
                                    <p:anim calcmode="lin" valueType="num">
                                      <p:cBhvr additive="base">
                                        <p:cTn id="13" dur="500" fill="hold"/>
                                        <p:tgtEl>
                                          <p:spTgt spid="71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0">
                                            <p:txEl>
                                              <p:pRg st="2" end="2"/>
                                            </p:txEl>
                                          </p:spTgt>
                                        </p:tgtEl>
                                        <p:attrNameLst>
                                          <p:attrName>style.visibility</p:attrName>
                                        </p:attrNameLst>
                                      </p:cBhvr>
                                      <p:to>
                                        <p:strVal val="visible"/>
                                      </p:to>
                                    </p:set>
                                    <p:anim calcmode="lin" valueType="num">
                                      <p:cBhvr additive="base">
                                        <p:cTn id="19" dur="500" fill="hold"/>
                                        <p:tgtEl>
                                          <p:spTgt spid="71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0">
                                            <p:txEl>
                                              <p:pRg st="3" end="3"/>
                                            </p:txEl>
                                          </p:spTgt>
                                        </p:tgtEl>
                                        <p:attrNameLst>
                                          <p:attrName>style.visibility</p:attrName>
                                        </p:attrNameLst>
                                      </p:cBhvr>
                                      <p:to>
                                        <p:strVal val="visible"/>
                                      </p:to>
                                    </p:set>
                                    <p:anim calcmode="lin" valueType="num">
                                      <p:cBhvr additive="base">
                                        <p:cTn id="25" dur="500" fill="hold"/>
                                        <p:tgtEl>
                                          <p:spTgt spid="71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0">
                                            <p:txEl>
                                              <p:pRg st="4" end="4"/>
                                            </p:txEl>
                                          </p:spTgt>
                                        </p:tgtEl>
                                        <p:attrNameLst>
                                          <p:attrName>style.visibility</p:attrName>
                                        </p:attrNameLst>
                                      </p:cBhvr>
                                      <p:to>
                                        <p:strVal val="visible"/>
                                      </p:to>
                                    </p:set>
                                    <p:anim calcmode="lin" valueType="num">
                                      <p:cBhvr additive="base">
                                        <p:cTn id="31" dur="500" fill="hold"/>
                                        <p:tgtEl>
                                          <p:spTgt spid="717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0">
                                            <p:txEl>
                                              <p:pRg st="5" end="5"/>
                                            </p:txEl>
                                          </p:spTgt>
                                        </p:tgtEl>
                                        <p:attrNameLst>
                                          <p:attrName>style.visibility</p:attrName>
                                        </p:attrNameLst>
                                      </p:cBhvr>
                                      <p:to>
                                        <p:strVal val="visible"/>
                                      </p:to>
                                    </p:set>
                                    <p:anim calcmode="lin" valueType="num">
                                      <p:cBhvr additive="base">
                                        <p:cTn id="37" dur="500" fill="hold"/>
                                        <p:tgtEl>
                                          <p:spTgt spid="717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1"/>
            <a:ext cx="9144000" cy="836712"/>
          </a:xfrm>
          <a:prstGeom prst="rect">
            <a:avLst/>
          </a:prstGeom>
          <a:solidFill>
            <a:srgbClr val="3333FF"/>
          </a:solidFill>
          <a:ln>
            <a:noFill/>
          </a:ln>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4400" b="1" dirty="0" smtClean="0">
                <a:solidFill>
                  <a:srgbClr val="FFFF00"/>
                </a:solidFill>
              </a:rPr>
              <a:t>Afferent &amp; Efferent Neurons</a:t>
            </a:r>
            <a:endParaRPr lang="en-GB" sz="4400" dirty="0">
              <a:solidFill>
                <a:schemeClr val="bg1"/>
              </a:solidFill>
            </a:endParaRPr>
          </a:p>
        </p:txBody>
      </p:sp>
      <p:sp>
        <p:nvSpPr>
          <p:cNvPr id="5" name="Line 3"/>
          <p:cNvSpPr>
            <a:spLocks noChangeShapeType="1"/>
          </p:cNvSpPr>
          <p:nvPr/>
        </p:nvSpPr>
        <p:spPr bwMode="auto">
          <a:xfrm>
            <a:off x="0" y="836712"/>
            <a:ext cx="91440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ar-SA"/>
          </a:p>
        </p:txBody>
      </p:sp>
      <p:sp>
        <p:nvSpPr>
          <p:cNvPr id="3" name="TextBox 2"/>
          <p:cNvSpPr txBox="1"/>
          <p:nvPr/>
        </p:nvSpPr>
        <p:spPr>
          <a:xfrm>
            <a:off x="323528" y="1772816"/>
            <a:ext cx="184731" cy="369332"/>
          </a:xfrm>
          <a:prstGeom prst="rect">
            <a:avLst/>
          </a:prstGeom>
          <a:noFill/>
        </p:spPr>
        <p:txBody>
          <a:bodyPr wrap="none" rtlCol="1">
            <a:spAutoFit/>
          </a:bodyPr>
          <a:lstStyle/>
          <a:p>
            <a:endParaRPr lang="ar-SA"/>
          </a:p>
        </p:txBody>
      </p:sp>
      <p:sp>
        <p:nvSpPr>
          <p:cNvPr id="7" name="TextBox 6"/>
          <p:cNvSpPr txBox="1"/>
          <p:nvPr/>
        </p:nvSpPr>
        <p:spPr>
          <a:xfrm>
            <a:off x="107504" y="1412776"/>
            <a:ext cx="3456384" cy="4401205"/>
          </a:xfrm>
          <a:prstGeom prst="rect">
            <a:avLst/>
          </a:prstGeom>
          <a:noFill/>
        </p:spPr>
        <p:txBody>
          <a:bodyPr wrap="square" rtlCol="0">
            <a:spAutoFit/>
          </a:bodyPr>
          <a:lstStyle/>
          <a:p>
            <a:pPr>
              <a:buClr>
                <a:srgbClr val="F303A3"/>
              </a:buClr>
              <a:buFont typeface="Wingdings" pitchFamily="2" charset="2"/>
              <a:buChar char="§"/>
            </a:pPr>
            <a:r>
              <a:rPr lang="en-GB" sz="2800" dirty="0" smtClean="0"/>
              <a:t> </a:t>
            </a:r>
            <a:r>
              <a:rPr lang="en-GB" sz="3200" b="1" dirty="0" smtClean="0"/>
              <a:t>Sensory</a:t>
            </a:r>
            <a:r>
              <a:rPr lang="en-GB" sz="3200" dirty="0" smtClean="0"/>
              <a:t> (</a:t>
            </a:r>
            <a:r>
              <a:rPr lang="en-GB" sz="3200" b="1" dirty="0" smtClean="0">
                <a:solidFill>
                  <a:srgbClr val="4310FC"/>
                </a:solidFill>
              </a:rPr>
              <a:t>afferent</a:t>
            </a:r>
            <a:r>
              <a:rPr lang="en-GB" sz="3200" dirty="0" smtClean="0"/>
              <a:t>) neurons lie mainly in PNS </a:t>
            </a:r>
          </a:p>
          <a:p>
            <a:pPr>
              <a:buClr>
                <a:srgbClr val="F303A3"/>
              </a:buClr>
              <a:buFont typeface="Wingdings" pitchFamily="2" charset="2"/>
              <a:buChar char="§"/>
            </a:pPr>
            <a:r>
              <a:rPr lang="en-GB" sz="3200" dirty="0" smtClean="0"/>
              <a:t> </a:t>
            </a:r>
            <a:r>
              <a:rPr lang="en-GB" sz="3200" b="1" dirty="0" smtClean="0"/>
              <a:t>Motor</a:t>
            </a:r>
            <a:r>
              <a:rPr lang="en-GB" sz="3200" dirty="0" smtClean="0"/>
              <a:t> (</a:t>
            </a:r>
            <a:r>
              <a:rPr lang="en-GB" sz="3200" b="1" dirty="0" smtClean="0">
                <a:solidFill>
                  <a:srgbClr val="4310FC"/>
                </a:solidFill>
              </a:rPr>
              <a:t>efferent</a:t>
            </a:r>
            <a:r>
              <a:rPr lang="en-GB" sz="3200" dirty="0" smtClean="0"/>
              <a:t>) neurons lie mainly in </a:t>
            </a:r>
            <a:r>
              <a:rPr lang="en-GB" sz="3200" b="1" dirty="0" smtClean="0">
                <a:solidFill>
                  <a:srgbClr val="C00000"/>
                </a:solidFill>
              </a:rPr>
              <a:t>CNS</a:t>
            </a:r>
          </a:p>
          <a:p>
            <a:pPr>
              <a:buClr>
                <a:srgbClr val="F303A3"/>
              </a:buClr>
              <a:buFont typeface="Wingdings" pitchFamily="2" charset="2"/>
              <a:buChar char="§"/>
            </a:pPr>
            <a:r>
              <a:rPr lang="en-GB" sz="3200" dirty="0" smtClean="0"/>
              <a:t> </a:t>
            </a:r>
            <a:r>
              <a:rPr lang="en-GB" sz="3200" b="1" dirty="0" err="1" smtClean="0"/>
              <a:t>Interneurons</a:t>
            </a:r>
            <a:r>
              <a:rPr lang="en-GB" sz="3200" b="1" dirty="0" smtClean="0"/>
              <a:t> </a:t>
            </a:r>
            <a:r>
              <a:rPr lang="en-GB" sz="2800" b="1" dirty="0" smtClean="0">
                <a:solidFill>
                  <a:srgbClr val="FF0000"/>
                </a:solidFill>
              </a:rPr>
              <a:t>(~99% of all neurons) </a:t>
            </a:r>
            <a:r>
              <a:rPr lang="en-GB" sz="2800" b="1" dirty="0" smtClean="0"/>
              <a:t>lie entirely in </a:t>
            </a:r>
            <a:r>
              <a:rPr lang="en-GB" sz="2800" b="1" dirty="0" smtClean="0">
                <a:solidFill>
                  <a:srgbClr val="00B050"/>
                </a:solidFill>
              </a:rPr>
              <a:t> CNS  </a:t>
            </a:r>
            <a:endParaRPr lang="en-GB" sz="3200" b="1" dirty="0" smtClean="0">
              <a:solidFill>
                <a:srgbClr val="00B050"/>
              </a:solidFill>
            </a:endParaRPr>
          </a:p>
        </p:txBody>
      </p:sp>
      <p:grpSp>
        <p:nvGrpSpPr>
          <p:cNvPr id="10" name="Group 9"/>
          <p:cNvGrpSpPr/>
          <p:nvPr/>
        </p:nvGrpSpPr>
        <p:grpSpPr>
          <a:xfrm>
            <a:off x="3456384" y="908720"/>
            <a:ext cx="5687616" cy="5786950"/>
            <a:chOff x="3456384" y="908720"/>
            <a:chExt cx="5687616" cy="5786950"/>
          </a:xfrm>
        </p:grpSpPr>
        <p:grpSp>
          <p:nvGrpSpPr>
            <p:cNvPr id="6" name="Group 5"/>
            <p:cNvGrpSpPr/>
            <p:nvPr/>
          </p:nvGrpSpPr>
          <p:grpSpPr>
            <a:xfrm>
              <a:off x="3456384" y="908720"/>
              <a:ext cx="5687616" cy="5688632"/>
              <a:chOff x="3092624" y="908720"/>
              <a:chExt cx="6051376" cy="5688632"/>
            </a:xfrm>
          </p:grpSpPr>
          <p:pic>
            <p:nvPicPr>
              <p:cNvPr id="6146" name="Picture 2"/>
              <p:cNvPicPr>
                <a:picLocks noChangeAspect="1" noChangeArrowheads="1"/>
              </p:cNvPicPr>
              <p:nvPr/>
            </p:nvPicPr>
            <p:blipFill>
              <a:blip r:embed="rId3" cstate="print"/>
              <a:srcRect/>
              <a:stretch>
                <a:fillRect/>
              </a:stretch>
            </p:blipFill>
            <p:spPr bwMode="auto">
              <a:xfrm>
                <a:off x="3092624" y="908720"/>
                <a:ext cx="6051376" cy="5688632"/>
              </a:xfrm>
              <a:prstGeom prst="rect">
                <a:avLst/>
              </a:prstGeom>
              <a:noFill/>
              <a:ln w="9525">
                <a:noFill/>
                <a:miter lim="800000"/>
                <a:headEnd/>
                <a:tailEnd/>
              </a:ln>
            </p:spPr>
          </p:pic>
          <p:sp>
            <p:nvSpPr>
              <p:cNvPr id="2" name="TextBox 1"/>
              <p:cNvSpPr txBox="1"/>
              <p:nvPr/>
            </p:nvSpPr>
            <p:spPr>
              <a:xfrm>
                <a:off x="7884368" y="1541983"/>
                <a:ext cx="718466" cy="461665"/>
              </a:xfrm>
              <a:prstGeom prst="rect">
                <a:avLst/>
              </a:prstGeom>
              <a:noFill/>
            </p:spPr>
            <p:txBody>
              <a:bodyPr wrap="none" rtlCol="0">
                <a:spAutoFit/>
              </a:bodyPr>
              <a:lstStyle/>
              <a:p>
                <a:r>
                  <a:rPr lang="en-US" sz="2400" b="1" dirty="0" smtClean="0">
                    <a:solidFill>
                      <a:srgbClr val="C00000"/>
                    </a:solidFill>
                  </a:rPr>
                  <a:t>Skin</a:t>
                </a:r>
                <a:endParaRPr lang="en-US" sz="2400" b="1" dirty="0">
                  <a:solidFill>
                    <a:srgbClr val="C00000"/>
                  </a:solidFill>
                </a:endParaRPr>
              </a:p>
            </p:txBody>
          </p:sp>
        </p:grpSp>
        <p:cxnSp>
          <p:nvCxnSpPr>
            <p:cNvPr id="9" name="Straight Connector 8"/>
            <p:cNvCxnSpPr/>
            <p:nvPr/>
          </p:nvCxnSpPr>
          <p:spPr>
            <a:xfrm>
              <a:off x="5436096" y="1541983"/>
              <a:ext cx="0" cy="5127376"/>
            </a:xfrm>
            <a:prstGeom prst="line">
              <a:avLst/>
            </a:prstGeom>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6614770" y="6234005"/>
              <a:ext cx="1425005" cy="461665"/>
            </a:xfrm>
            <a:prstGeom prst="rect">
              <a:avLst/>
            </a:prstGeom>
            <a:noFill/>
          </p:spPr>
          <p:txBody>
            <a:bodyPr wrap="none" rtlCol="0">
              <a:spAutoFit/>
            </a:bodyPr>
            <a:lstStyle/>
            <a:p>
              <a:r>
                <a:rPr lang="en-US" sz="2400" b="1" dirty="0" smtClean="0">
                  <a:solidFill>
                    <a:srgbClr val="C00000"/>
                  </a:solidFill>
                </a:rPr>
                <a:t>Periphery</a:t>
              </a:r>
              <a:endParaRPr lang="en-US" sz="2400" b="1" dirty="0">
                <a:solidFill>
                  <a:srgbClr val="C00000"/>
                </a:solidFill>
              </a:endParaRPr>
            </a:p>
          </p:txBody>
        </p:sp>
        <p:sp>
          <p:nvSpPr>
            <p:cNvPr id="12" name="TextBox 11"/>
            <p:cNvSpPr txBox="1"/>
            <p:nvPr/>
          </p:nvSpPr>
          <p:spPr>
            <a:xfrm>
              <a:off x="4008755" y="6184846"/>
              <a:ext cx="696024" cy="461665"/>
            </a:xfrm>
            <a:prstGeom prst="rect">
              <a:avLst/>
            </a:prstGeom>
            <a:noFill/>
          </p:spPr>
          <p:txBody>
            <a:bodyPr wrap="none" rtlCol="0">
              <a:spAutoFit/>
            </a:bodyPr>
            <a:lstStyle/>
            <a:p>
              <a:r>
                <a:rPr lang="en-US" sz="2400" b="1" dirty="0" smtClean="0">
                  <a:solidFill>
                    <a:srgbClr val="C00000"/>
                  </a:solidFill>
                </a:rPr>
                <a:t>CNS</a:t>
              </a:r>
              <a:endParaRPr lang="en-US" sz="2400" b="1" dirty="0">
                <a:solidFill>
                  <a:srgbClr val="C00000"/>
                </a:solidFill>
              </a:endParaRPr>
            </a:p>
          </p:txBody>
        </p:sp>
      </p:grpSp>
    </p:spTree>
    <p:extLst>
      <p:ext uri="{BB962C8B-B14F-4D97-AF65-F5344CB8AC3E}">
        <p14:creationId xmlns:p14="http://schemas.microsoft.com/office/powerpoint/2010/main" val="141290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567113" y="1317625"/>
            <a:ext cx="736600" cy="378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GB" altLang="ar-SA" sz="1800"/>
          </a:p>
        </p:txBody>
      </p:sp>
      <p:sp>
        <p:nvSpPr>
          <p:cNvPr id="19459" name="Rectangle 3"/>
          <p:cNvSpPr>
            <a:spLocks noChangeArrowheads="1"/>
          </p:cNvSpPr>
          <p:nvPr/>
        </p:nvSpPr>
        <p:spPr bwMode="auto">
          <a:xfrm>
            <a:off x="3351213" y="4048125"/>
            <a:ext cx="1219200" cy="876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GB" altLang="ar-SA" sz="1800"/>
          </a:p>
        </p:txBody>
      </p:sp>
      <p:sp>
        <p:nvSpPr>
          <p:cNvPr id="19460" name="Rectangle 4"/>
          <p:cNvSpPr>
            <a:spLocks noChangeArrowheads="1"/>
          </p:cNvSpPr>
          <p:nvPr/>
        </p:nvSpPr>
        <p:spPr bwMode="auto">
          <a:xfrm>
            <a:off x="3325813" y="4060825"/>
            <a:ext cx="1320800" cy="901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GB" altLang="ar-SA" sz="1800"/>
          </a:p>
        </p:txBody>
      </p:sp>
      <p:sp>
        <p:nvSpPr>
          <p:cNvPr id="19461" name="Rectangle 5"/>
          <p:cNvSpPr>
            <a:spLocks noChangeArrowheads="1"/>
          </p:cNvSpPr>
          <p:nvPr/>
        </p:nvSpPr>
        <p:spPr bwMode="auto">
          <a:xfrm>
            <a:off x="3389313" y="3743325"/>
            <a:ext cx="1231900" cy="127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GB" altLang="ar-SA" sz="1800"/>
          </a:p>
        </p:txBody>
      </p:sp>
      <p:sp>
        <p:nvSpPr>
          <p:cNvPr id="19462" name="Rectangle 6"/>
          <p:cNvSpPr>
            <a:spLocks noChangeArrowheads="1"/>
          </p:cNvSpPr>
          <p:nvPr/>
        </p:nvSpPr>
        <p:spPr bwMode="auto">
          <a:xfrm>
            <a:off x="2322513" y="669925"/>
            <a:ext cx="647700" cy="3937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GB" altLang="ar-SA" sz="1800"/>
          </a:p>
        </p:txBody>
      </p:sp>
      <p:sp>
        <p:nvSpPr>
          <p:cNvPr id="19463" name="Rectangle 7"/>
          <p:cNvSpPr>
            <a:spLocks noChangeArrowheads="1"/>
          </p:cNvSpPr>
          <p:nvPr/>
        </p:nvSpPr>
        <p:spPr bwMode="auto">
          <a:xfrm>
            <a:off x="989013" y="276225"/>
            <a:ext cx="2324100" cy="939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GB" altLang="ar-SA" sz="1800"/>
          </a:p>
        </p:txBody>
      </p:sp>
      <p:sp>
        <p:nvSpPr>
          <p:cNvPr id="19464" name="Text Box 8"/>
          <p:cNvSpPr txBox="1">
            <a:spLocks noChangeArrowheads="1"/>
          </p:cNvSpPr>
          <p:nvPr/>
        </p:nvSpPr>
        <p:spPr bwMode="auto">
          <a:xfrm>
            <a:off x="231775" y="6216650"/>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ar-SA" sz="1800">
                <a:solidFill>
                  <a:schemeClr val="bg2"/>
                </a:solidFill>
              </a:rPr>
              <a:t>Modified: Martin and Jessel (1991) Principles of Neuroscience</a:t>
            </a:r>
            <a:endParaRPr lang="en-US" altLang="ar-SA" sz="1800">
              <a:solidFill>
                <a:schemeClr val="bg2"/>
              </a:solidFill>
            </a:endParaRPr>
          </a:p>
        </p:txBody>
      </p:sp>
      <p:grpSp>
        <p:nvGrpSpPr>
          <p:cNvPr id="19465" name="Group 2"/>
          <p:cNvGrpSpPr>
            <a:grpSpLocks/>
          </p:cNvGrpSpPr>
          <p:nvPr/>
        </p:nvGrpSpPr>
        <p:grpSpPr bwMode="auto">
          <a:xfrm>
            <a:off x="231775" y="900113"/>
            <a:ext cx="7969250" cy="5227637"/>
            <a:chOff x="179511" y="764704"/>
            <a:chExt cx="7968939" cy="5228505"/>
          </a:xfrm>
        </p:grpSpPr>
        <p:graphicFrame>
          <p:nvGraphicFramePr>
            <p:cNvPr id="19491" name="Object 10"/>
            <p:cNvGraphicFramePr>
              <a:graphicFrameLocks noChangeAspect="1"/>
            </p:cNvGraphicFramePr>
            <p:nvPr/>
          </p:nvGraphicFramePr>
          <p:xfrm>
            <a:off x="4338450" y="2276872"/>
            <a:ext cx="3810000" cy="3716337"/>
          </p:xfrm>
          <a:graphic>
            <a:graphicData uri="http://schemas.openxmlformats.org/presentationml/2006/ole">
              <mc:AlternateContent xmlns:mc="http://schemas.openxmlformats.org/markup-compatibility/2006">
                <mc:Choice xmlns:v="urn:schemas-microsoft-com:vml" Requires="v">
                  <p:oleObj spid="_x0000_s228404" name="Image" r:id="rId4" imgW="5082951" imgH="4955877" progId="">
                    <p:embed/>
                  </p:oleObj>
                </mc:Choice>
                <mc:Fallback>
                  <p:oleObj name="Image" r:id="rId4" imgW="5082951" imgH="495587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450" y="2276872"/>
                          <a:ext cx="3810000" cy="371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92" name="Object 9"/>
            <p:cNvGraphicFramePr>
              <a:graphicFrameLocks noChangeAspect="1"/>
            </p:cNvGraphicFramePr>
            <p:nvPr/>
          </p:nvGraphicFramePr>
          <p:xfrm>
            <a:off x="179511" y="764704"/>
            <a:ext cx="4414713" cy="2647950"/>
          </p:xfrm>
          <a:graphic>
            <a:graphicData uri="http://schemas.openxmlformats.org/presentationml/2006/ole">
              <mc:AlternateContent xmlns:mc="http://schemas.openxmlformats.org/markup-compatibility/2006">
                <mc:Choice xmlns:v="urn:schemas-microsoft-com:vml" Requires="v">
                  <p:oleObj spid="_x0000_s228405" name="Image" r:id="rId6" imgW="4460289" imgH="3164137" progId="">
                    <p:embed/>
                  </p:oleObj>
                </mc:Choice>
                <mc:Fallback>
                  <p:oleObj name="Image" r:id="rId6" imgW="4460289" imgH="3164137"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1" y="764704"/>
                          <a:ext cx="441471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9493" name="Group 11"/>
            <p:cNvGrpSpPr>
              <a:grpSpLocks/>
            </p:cNvGrpSpPr>
            <p:nvPr/>
          </p:nvGrpSpPr>
          <p:grpSpPr bwMode="auto">
            <a:xfrm>
              <a:off x="4268459" y="2762704"/>
              <a:ext cx="2573338" cy="550863"/>
              <a:chOff x="2323" y="2352"/>
              <a:chExt cx="1621" cy="347"/>
            </a:xfrm>
          </p:grpSpPr>
          <p:sp>
            <p:nvSpPr>
              <p:cNvPr id="19494" name="Freeform 12"/>
              <p:cNvSpPr>
                <a:spLocks/>
              </p:cNvSpPr>
              <p:nvPr/>
            </p:nvSpPr>
            <p:spPr bwMode="auto">
              <a:xfrm>
                <a:off x="2323" y="2451"/>
                <a:ext cx="1621" cy="248"/>
              </a:xfrm>
              <a:custGeom>
                <a:avLst/>
                <a:gdLst>
                  <a:gd name="T0" fmla="*/ 0 w 1621"/>
                  <a:gd name="T1" fmla="*/ 3 h 248"/>
                  <a:gd name="T2" fmla="*/ 151 w 1621"/>
                  <a:gd name="T3" fmla="*/ 32 h 248"/>
                  <a:gd name="T4" fmla="*/ 774 w 1621"/>
                  <a:gd name="T5" fmla="*/ 80 h 248"/>
                  <a:gd name="T6" fmla="*/ 1418 w 1621"/>
                  <a:gd name="T7" fmla="*/ 78 h 248"/>
                  <a:gd name="T8" fmla="*/ 1558 w 1621"/>
                  <a:gd name="T9" fmla="*/ 173 h 248"/>
                  <a:gd name="T10" fmla="*/ 1548 w 1621"/>
                  <a:gd name="T11" fmla="*/ 220 h 248"/>
                  <a:gd name="T12" fmla="*/ 1530 w 1621"/>
                  <a:gd name="T13" fmla="*/ 248 h 248"/>
                  <a:gd name="T14" fmla="*/ 1539 w 1621"/>
                  <a:gd name="T15" fmla="*/ 220 h 248"/>
                  <a:gd name="T16" fmla="*/ 1558 w 1621"/>
                  <a:gd name="T17" fmla="*/ 192 h 248"/>
                  <a:gd name="T18" fmla="*/ 1586 w 1621"/>
                  <a:gd name="T19" fmla="*/ 201 h 248"/>
                  <a:gd name="T20" fmla="*/ 1615 w 1621"/>
                  <a:gd name="T21" fmla="*/ 229 h 2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21" h="248">
                    <a:moveTo>
                      <a:pt x="0" y="3"/>
                    </a:moveTo>
                    <a:cubicBezTo>
                      <a:pt x="25" y="0"/>
                      <a:pt x="22" y="19"/>
                      <a:pt x="151" y="32"/>
                    </a:cubicBezTo>
                    <a:cubicBezTo>
                      <a:pt x="280" y="45"/>
                      <a:pt x="563" y="72"/>
                      <a:pt x="774" y="80"/>
                    </a:cubicBezTo>
                    <a:cubicBezTo>
                      <a:pt x="1019" y="89"/>
                      <a:pt x="1286" y="39"/>
                      <a:pt x="1418" y="78"/>
                    </a:cubicBezTo>
                    <a:cubicBezTo>
                      <a:pt x="1549" y="93"/>
                      <a:pt x="1536" y="149"/>
                      <a:pt x="1558" y="173"/>
                    </a:cubicBezTo>
                    <a:cubicBezTo>
                      <a:pt x="1555" y="189"/>
                      <a:pt x="1554" y="205"/>
                      <a:pt x="1548" y="220"/>
                    </a:cubicBezTo>
                    <a:cubicBezTo>
                      <a:pt x="1544" y="230"/>
                      <a:pt x="1541" y="248"/>
                      <a:pt x="1530" y="248"/>
                    </a:cubicBezTo>
                    <a:cubicBezTo>
                      <a:pt x="1520" y="248"/>
                      <a:pt x="1535" y="229"/>
                      <a:pt x="1539" y="220"/>
                    </a:cubicBezTo>
                    <a:cubicBezTo>
                      <a:pt x="1544" y="210"/>
                      <a:pt x="1552" y="201"/>
                      <a:pt x="1558" y="192"/>
                    </a:cubicBezTo>
                    <a:cubicBezTo>
                      <a:pt x="1567" y="195"/>
                      <a:pt x="1579" y="194"/>
                      <a:pt x="1586" y="201"/>
                    </a:cubicBezTo>
                    <a:cubicBezTo>
                      <a:pt x="1621" y="235"/>
                      <a:pt x="1572" y="229"/>
                      <a:pt x="1615" y="229"/>
                    </a:cubicBezTo>
                  </a:path>
                </a:pathLst>
              </a:custGeom>
              <a:noFill/>
              <a:ln w="28575" cmpd="sng">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9495" name="Oval 13"/>
              <p:cNvSpPr>
                <a:spLocks noChangeArrowheads="1"/>
              </p:cNvSpPr>
              <p:nvPr/>
            </p:nvSpPr>
            <p:spPr bwMode="auto">
              <a:xfrm>
                <a:off x="3024" y="2352"/>
                <a:ext cx="96" cy="96"/>
              </a:xfrm>
              <a:prstGeom prst="ellipse">
                <a:avLst/>
              </a:prstGeom>
              <a:solidFill>
                <a:srgbClr val="CC6600"/>
              </a:solidFill>
              <a:ln w="9525">
                <a:solidFill>
                  <a:srgbClr val="CC6600"/>
                </a:solidFill>
                <a:round/>
                <a:headEnd/>
                <a:tailEnd/>
              </a:ln>
            </p:spPr>
            <p:txBody>
              <a:bodyPr wrap="none" anchor="ct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GB" altLang="ar-SA" sz="1800"/>
              </a:p>
            </p:txBody>
          </p:sp>
          <p:sp>
            <p:nvSpPr>
              <p:cNvPr id="19496" name="Line 14"/>
              <p:cNvSpPr>
                <a:spLocks noChangeShapeType="1"/>
              </p:cNvSpPr>
              <p:nvPr/>
            </p:nvSpPr>
            <p:spPr bwMode="auto">
              <a:xfrm>
                <a:off x="3072" y="2448"/>
                <a:ext cx="0" cy="96"/>
              </a:xfrm>
              <a:prstGeom prst="line">
                <a:avLst/>
              </a:prstGeom>
              <a:noFill/>
              <a:ln w="28575">
                <a:solidFill>
                  <a:srgbClr val="CC6600"/>
                </a:solidFill>
                <a:round/>
                <a:headEnd/>
                <a:tailEnd/>
              </a:ln>
              <a:extLst>
                <a:ext uri="{909E8E84-426E-40DD-AFC4-6F175D3DCCD1}">
                  <a14:hiddenFill xmlns:a14="http://schemas.microsoft.com/office/drawing/2010/main">
                    <a:noFill/>
                  </a14:hiddenFill>
                </a:ext>
              </a:extLst>
            </p:spPr>
            <p:txBody>
              <a:bodyPr/>
              <a:lstStyle/>
              <a:p>
                <a:endParaRPr lang="ar-SA"/>
              </a:p>
            </p:txBody>
          </p:sp>
        </p:grpSp>
      </p:grpSp>
      <p:sp>
        <p:nvSpPr>
          <p:cNvPr id="159761" name="Freeform 17"/>
          <p:cNvSpPr>
            <a:spLocks/>
          </p:cNvSpPr>
          <p:nvPr/>
        </p:nvSpPr>
        <p:spPr bwMode="auto">
          <a:xfrm>
            <a:off x="4646613" y="1844675"/>
            <a:ext cx="608012" cy="714375"/>
          </a:xfrm>
          <a:custGeom>
            <a:avLst/>
            <a:gdLst>
              <a:gd name="T0" fmla="*/ 2147483646 w 20000"/>
              <a:gd name="T1" fmla="*/ 2147483646 h 20000"/>
              <a:gd name="T2" fmla="*/ 2147483646 w 20000"/>
              <a:gd name="T3" fmla="*/ 2147483646 h 20000"/>
              <a:gd name="T4" fmla="*/ 2147483646 w 20000"/>
              <a:gd name="T5" fmla="*/ 2147483646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0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2147483646 w 20000"/>
              <a:gd name="T39" fmla="*/ 2147483646 h 20000"/>
              <a:gd name="T40" fmla="*/ 2147483646 w 20000"/>
              <a:gd name="T41" fmla="*/ 2147483646 h 20000"/>
              <a:gd name="T42" fmla="*/ 2147483646 w 20000"/>
              <a:gd name="T43" fmla="*/ 2147483646 h 20000"/>
              <a:gd name="T44" fmla="*/ 2147483646 w 20000"/>
              <a:gd name="T45" fmla="*/ 2147483646 h 20000"/>
              <a:gd name="T46" fmla="*/ 2147483646 w 20000"/>
              <a:gd name="T47" fmla="*/ 2147483646 h 20000"/>
              <a:gd name="T48" fmla="*/ 2147483646 w 20000"/>
              <a:gd name="T49" fmla="*/ 2147483646 h 20000"/>
              <a:gd name="T50" fmla="*/ 2147483646 w 20000"/>
              <a:gd name="T51" fmla="*/ 2147483646 h 20000"/>
              <a:gd name="T52" fmla="*/ 2147483646 w 20000"/>
              <a:gd name="T53" fmla="*/ 2147483646 h 20000"/>
              <a:gd name="T54" fmla="*/ 2147483646 w 20000"/>
              <a:gd name="T55" fmla="*/ 2147483646 h 20000"/>
              <a:gd name="T56" fmla="*/ 2147483646 w 20000"/>
              <a:gd name="T57" fmla="*/ 2147483646 h 20000"/>
              <a:gd name="T58" fmla="*/ 2147483646 w 20000"/>
              <a:gd name="T59" fmla="*/ 2147483646 h 20000"/>
              <a:gd name="T60" fmla="*/ 2147483646 w 20000"/>
              <a:gd name="T61" fmla="*/ 2147483646 h 20000"/>
              <a:gd name="T62" fmla="*/ 2147483646 w 20000"/>
              <a:gd name="T63" fmla="*/ 2147483646 h 20000"/>
              <a:gd name="T64" fmla="*/ 2147483646 w 20000"/>
              <a:gd name="T65" fmla="*/ 2147483646 h 20000"/>
              <a:gd name="T66" fmla="*/ 2147483646 w 20000"/>
              <a:gd name="T67" fmla="*/ 2147483646 h 20000"/>
              <a:gd name="T68" fmla="*/ 2147483646 w 20000"/>
              <a:gd name="T69" fmla="*/ 2147483646 h 20000"/>
              <a:gd name="T70" fmla="*/ 2147483646 w 20000"/>
              <a:gd name="T71" fmla="*/ 2147483646 h 20000"/>
              <a:gd name="T72" fmla="*/ 2147483646 w 20000"/>
              <a:gd name="T73" fmla="*/ 2147483646 h 20000"/>
              <a:gd name="T74" fmla="*/ 2147483646 w 20000"/>
              <a:gd name="T75" fmla="*/ 2147483646 h 20000"/>
              <a:gd name="T76" fmla="*/ 2147483646 w 20000"/>
              <a:gd name="T77" fmla="*/ 2147483646 h 20000"/>
              <a:gd name="T78" fmla="*/ 2147483646 w 20000"/>
              <a:gd name="T79" fmla="*/ 2147483646 h 20000"/>
              <a:gd name="T80" fmla="*/ 2147483646 w 20000"/>
              <a:gd name="T81" fmla="*/ 2147483646 h 20000"/>
              <a:gd name="T82" fmla="*/ 2147483646 w 20000"/>
              <a:gd name="T83" fmla="*/ 2147483646 h 20000"/>
              <a:gd name="T84" fmla="*/ 2147483646 w 20000"/>
              <a:gd name="T85" fmla="*/ 2147483646 h 20000"/>
              <a:gd name="T86" fmla="*/ 2147483646 w 20000"/>
              <a:gd name="T87" fmla="*/ 2147483646 h 20000"/>
              <a:gd name="T88" fmla="*/ 2147483646 w 20000"/>
              <a:gd name="T89" fmla="*/ 2147483646 h 20000"/>
              <a:gd name="T90" fmla="*/ 2147483646 w 20000"/>
              <a:gd name="T91" fmla="*/ 2147483646 h 20000"/>
              <a:gd name="T92" fmla="*/ 2147483646 w 20000"/>
              <a:gd name="T93" fmla="*/ 2147483646 h 20000"/>
              <a:gd name="T94" fmla="*/ 2147483646 w 20000"/>
              <a:gd name="T95" fmla="*/ 2147483646 h 20000"/>
              <a:gd name="T96" fmla="*/ 2147483646 w 20000"/>
              <a:gd name="T97" fmla="*/ 2147483646 h 20000"/>
              <a:gd name="T98" fmla="*/ 2147483646 w 20000"/>
              <a:gd name="T99" fmla="*/ 2147483646 h 20000"/>
              <a:gd name="T100" fmla="*/ 2147483646 w 20000"/>
              <a:gd name="T101" fmla="*/ 2147483646 h 20000"/>
              <a:gd name="T102" fmla="*/ 2147483646 w 20000"/>
              <a:gd name="T103" fmla="*/ 2147483646 h 20000"/>
              <a:gd name="T104" fmla="*/ 2147483646 w 20000"/>
              <a:gd name="T105" fmla="*/ 2147483646 h 20000"/>
              <a:gd name="T106" fmla="*/ 2147483646 w 20000"/>
              <a:gd name="T107" fmla="*/ 2147483646 h 20000"/>
              <a:gd name="T108" fmla="*/ 2147483646 w 20000"/>
              <a:gd name="T109" fmla="*/ 2147483646 h 20000"/>
              <a:gd name="T110" fmla="*/ 2147483646 w 20000"/>
              <a:gd name="T111" fmla="*/ 2147483646 h 20000"/>
              <a:gd name="T112" fmla="*/ 2147483646 w 20000"/>
              <a:gd name="T113" fmla="*/ 2147483646 h 2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00" h="20000">
                <a:moveTo>
                  <a:pt x="0" y="17943"/>
                </a:moveTo>
                <a:lnTo>
                  <a:pt x="43" y="17894"/>
                </a:lnTo>
                <a:lnTo>
                  <a:pt x="109" y="18135"/>
                </a:lnTo>
                <a:lnTo>
                  <a:pt x="154" y="16176"/>
                </a:lnTo>
                <a:lnTo>
                  <a:pt x="197" y="19043"/>
                </a:lnTo>
                <a:lnTo>
                  <a:pt x="243" y="18802"/>
                </a:lnTo>
                <a:lnTo>
                  <a:pt x="309" y="18567"/>
                </a:lnTo>
                <a:lnTo>
                  <a:pt x="354" y="18277"/>
                </a:lnTo>
                <a:lnTo>
                  <a:pt x="397" y="18135"/>
                </a:lnTo>
                <a:lnTo>
                  <a:pt x="443" y="17752"/>
                </a:lnTo>
                <a:lnTo>
                  <a:pt x="509" y="17467"/>
                </a:lnTo>
                <a:lnTo>
                  <a:pt x="552" y="17467"/>
                </a:lnTo>
                <a:lnTo>
                  <a:pt x="597" y="17467"/>
                </a:lnTo>
                <a:lnTo>
                  <a:pt x="641" y="17325"/>
                </a:lnTo>
                <a:lnTo>
                  <a:pt x="706" y="17467"/>
                </a:lnTo>
                <a:lnTo>
                  <a:pt x="752" y="17560"/>
                </a:lnTo>
                <a:lnTo>
                  <a:pt x="795" y="17609"/>
                </a:lnTo>
                <a:lnTo>
                  <a:pt x="841" y="17894"/>
                </a:lnTo>
                <a:lnTo>
                  <a:pt x="906" y="17943"/>
                </a:lnTo>
                <a:lnTo>
                  <a:pt x="952" y="17992"/>
                </a:lnTo>
                <a:lnTo>
                  <a:pt x="995" y="18135"/>
                </a:lnTo>
                <a:lnTo>
                  <a:pt x="1038" y="18228"/>
                </a:lnTo>
                <a:lnTo>
                  <a:pt x="1084" y="18468"/>
                </a:lnTo>
                <a:lnTo>
                  <a:pt x="1149" y="18375"/>
                </a:lnTo>
                <a:lnTo>
                  <a:pt x="1195" y="18419"/>
                </a:lnTo>
                <a:lnTo>
                  <a:pt x="1238" y="18326"/>
                </a:lnTo>
                <a:lnTo>
                  <a:pt x="1284" y="18326"/>
                </a:lnTo>
                <a:lnTo>
                  <a:pt x="1349" y="18228"/>
                </a:lnTo>
                <a:lnTo>
                  <a:pt x="1392" y="18228"/>
                </a:lnTo>
                <a:lnTo>
                  <a:pt x="1438" y="18228"/>
                </a:lnTo>
                <a:lnTo>
                  <a:pt x="1481" y="18228"/>
                </a:lnTo>
                <a:lnTo>
                  <a:pt x="1547" y="18184"/>
                </a:lnTo>
                <a:lnTo>
                  <a:pt x="1592" y="18085"/>
                </a:lnTo>
                <a:lnTo>
                  <a:pt x="1635" y="18277"/>
                </a:lnTo>
                <a:lnTo>
                  <a:pt x="1681" y="17992"/>
                </a:lnTo>
                <a:lnTo>
                  <a:pt x="1747" y="17992"/>
                </a:lnTo>
                <a:lnTo>
                  <a:pt x="1792" y="18085"/>
                </a:lnTo>
                <a:lnTo>
                  <a:pt x="1835" y="17992"/>
                </a:lnTo>
                <a:lnTo>
                  <a:pt x="1881" y="17894"/>
                </a:lnTo>
                <a:lnTo>
                  <a:pt x="1947" y="17752"/>
                </a:lnTo>
                <a:lnTo>
                  <a:pt x="1990" y="17467"/>
                </a:lnTo>
                <a:lnTo>
                  <a:pt x="2035" y="17226"/>
                </a:lnTo>
                <a:lnTo>
                  <a:pt x="2078" y="16608"/>
                </a:lnTo>
                <a:lnTo>
                  <a:pt x="2144" y="16083"/>
                </a:lnTo>
                <a:lnTo>
                  <a:pt x="2190" y="15317"/>
                </a:lnTo>
                <a:lnTo>
                  <a:pt x="2233" y="14458"/>
                </a:lnTo>
                <a:lnTo>
                  <a:pt x="2278" y="13364"/>
                </a:lnTo>
                <a:lnTo>
                  <a:pt x="2344" y="12073"/>
                </a:lnTo>
                <a:lnTo>
                  <a:pt x="2390" y="10498"/>
                </a:lnTo>
                <a:lnTo>
                  <a:pt x="2433" y="8353"/>
                </a:lnTo>
                <a:lnTo>
                  <a:pt x="2478" y="5678"/>
                </a:lnTo>
                <a:lnTo>
                  <a:pt x="2544" y="3528"/>
                </a:lnTo>
                <a:lnTo>
                  <a:pt x="2587" y="1718"/>
                </a:lnTo>
                <a:lnTo>
                  <a:pt x="2633" y="667"/>
                </a:lnTo>
                <a:lnTo>
                  <a:pt x="2676" y="44"/>
                </a:lnTo>
                <a:lnTo>
                  <a:pt x="2722" y="0"/>
                </a:lnTo>
                <a:lnTo>
                  <a:pt x="2787" y="235"/>
                </a:lnTo>
                <a:lnTo>
                  <a:pt x="2830" y="717"/>
                </a:lnTo>
                <a:lnTo>
                  <a:pt x="2876" y="1575"/>
                </a:lnTo>
                <a:lnTo>
                  <a:pt x="2919" y="2292"/>
                </a:lnTo>
                <a:lnTo>
                  <a:pt x="2985" y="3293"/>
                </a:lnTo>
                <a:lnTo>
                  <a:pt x="3030" y="4677"/>
                </a:lnTo>
                <a:lnTo>
                  <a:pt x="3073" y="5771"/>
                </a:lnTo>
                <a:lnTo>
                  <a:pt x="3119" y="6871"/>
                </a:lnTo>
                <a:lnTo>
                  <a:pt x="3185" y="7730"/>
                </a:lnTo>
                <a:lnTo>
                  <a:pt x="3230" y="8687"/>
                </a:lnTo>
                <a:lnTo>
                  <a:pt x="3273" y="9546"/>
                </a:lnTo>
                <a:lnTo>
                  <a:pt x="3319" y="10449"/>
                </a:lnTo>
                <a:lnTo>
                  <a:pt x="3385" y="11357"/>
                </a:lnTo>
                <a:lnTo>
                  <a:pt x="3428" y="12073"/>
                </a:lnTo>
                <a:lnTo>
                  <a:pt x="3473" y="12981"/>
                </a:lnTo>
                <a:lnTo>
                  <a:pt x="3516" y="13933"/>
                </a:lnTo>
                <a:lnTo>
                  <a:pt x="3582" y="14748"/>
                </a:lnTo>
                <a:lnTo>
                  <a:pt x="3628" y="15416"/>
                </a:lnTo>
                <a:lnTo>
                  <a:pt x="3671" y="16083"/>
                </a:lnTo>
                <a:lnTo>
                  <a:pt x="3716" y="16466"/>
                </a:lnTo>
                <a:lnTo>
                  <a:pt x="3782" y="17133"/>
                </a:lnTo>
                <a:lnTo>
                  <a:pt x="3828" y="17467"/>
                </a:lnTo>
                <a:lnTo>
                  <a:pt x="3871" y="17943"/>
                </a:lnTo>
                <a:lnTo>
                  <a:pt x="3916" y="18326"/>
                </a:lnTo>
                <a:lnTo>
                  <a:pt x="3982" y="18419"/>
                </a:lnTo>
                <a:lnTo>
                  <a:pt x="4025" y="18611"/>
                </a:lnTo>
                <a:lnTo>
                  <a:pt x="4071" y="18900"/>
                </a:lnTo>
                <a:lnTo>
                  <a:pt x="4114" y="19043"/>
                </a:lnTo>
                <a:lnTo>
                  <a:pt x="4180" y="19234"/>
                </a:lnTo>
                <a:lnTo>
                  <a:pt x="4225" y="19278"/>
                </a:lnTo>
                <a:lnTo>
                  <a:pt x="4268" y="19469"/>
                </a:lnTo>
                <a:lnTo>
                  <a:pt x="4314" y="19469"/>
                </a:lnTo>
                <a:lnTo>
                  <a:pt x="4357" y="19612"/>
                </a:lnTo>
                <a:lnTo>
                  <a:pt x="4425" y="19612"/>
                </a:lnTo>
                <a:lnTo>
                  <a:pt x="4468" y="19661"/>
                </a:lnTo>
                <a:lnTo>
                  <a:pt x="4511" y="19710"/>
                </a:lnTo>
                <a:lnTo>
                  <a:pt x="4557" y="19803"/>
                </a:lnTo>
                <a:lnTo>
                  <a:pt x="4623" y="19803"/>
                </a:lnTo>
                <a:lnTo>
                  <a:pt x="4668" y="19759"/>
                </a:lnTo>
                <a:lnTo>
                  <a:pt x="4711" y="19803"/>
                </a:lnTo>
                <a:lnTo>
                  <a:pt x="4757" y="19469"/>
                </a:lnTo>
                <a:lnTo>
                  <a:pt x="4823" y="19710"/>
                </a:lnTo>
                <a:lnTo>
                  <a:pt x="4866" y="19803"/>
                </a:lnTo>
                <a:lnTo>
                  <a:pt x="4911" y="19902"/>
                </a:lnTo>
                <a:lnTo>
                  <a:pt x="4954" y="19710"/>
                </a:lnTo>
                <a:lnTo>
                  <a:pt x="5020" y="19995"/>
                </a:lnTo>
                <a:lnTo>
                  <a:pt x="5066" y="19759"/>
                </a:lnTo>
                <a:lnTo>
                  <a:pt x="5109" y="19951"/>
                </a:lnTo>
                <a:lnTo>
                  <a:pt x="5154" y="19803"/>
                </a:lnTo>
                <a:lnTo>
                  <a:pt x="5220" y="19902"/>
                </a:lnTo>
                <a:lnTo>
                  <a:pt x="5266" y="19803"/>
                </a:lnTo>
                <a:lnTo>
                  <a:pt x="5309" y="19852"/>
                </a:lnTo>
                <a:lnTo>
                  <a:pt x="5354" y="19803"/>
                </a:lnTo>
                <a:lnTo>
                  <a:pt x="5420" y="19803"/>
                </a:lnTo>
                <a:lnTo>
                  <a:pt x="5463" y="19759"/>
                </a:lnTo>
                <a:lnTo>
                  <a:pt x="5509" y="19759"/>
                </a:lnTo>
                <a:lnTo>
                  <a:pt x="5552" y="19661"/>
                </a:lnTo>
                <a:lnTo>
                  <a:pt x="5618" y="19612"/>
                </a:lnTo>
                <a:lnTo>
                  <a:pt x="5663" y="19469"/>
                </a:lnTo>
                <a:lnTo>
                  <a:pt x="5706" y="19759"/>
                </a:lnTo>
                <a:lnTo>
                  <a:pt x="5752" y="19568"/>
                </a:lnTo>
                <a:lnTo>
                  <a:pt x="5818" y="19710"/>
                </a:lnTo>
                <a:lnTo>
                  <a:pt x="5863" y="19469"/>
                </a:lnTo>
                <a:lnTo>
                  <a:pt x="5906" y="19568"/>
                </a:lnTo>
                <a:lnTo>
                  <a:pt x="5949" y="19568"/>
                </a:lnTo>
                <a:lnTo>
                  <a:pt x="5995" y="19568"/>
                </a:lnTo>
                <a:lnTo>
                  <a:pt x="6061" y="19568"/>
                </a:lnTo>
                <a:lnTo>
                  <a:pt x="6106" y="19568"/>
                </a:lnTo>
                <a:lnTo>
                  <a:pt x="6149" y="19568"/>
                </a:lnTo>
                <a:lnTo>
                  <a:pt x="6195" y="19519"/>
                </a:lnTo>
                <a:lnTo>
                  <a:pt x="6261" y="19519"/>
                </a:lnTo>
                <a:lnTo>
                  <a:pt x="6304" y="19519"/>
                </a:lnTo>
                <a:lnTo>
                  <a:pt x="6349" y="19426"/>
                </a:lnTo>
                <a:lnTo>
                  <a:pt x="6392" y="19426"/>
                </a:lnTo>
                <a:lnTo>
                  <a:pt x="6458" y="19568"/>
                </a:lnTo>
                <a:lnTo>
                  <a:pt x="6504" y="19426"/>
                </a:lnTo>
                <a:lnTo>
                  <a:pt x="6547" y="19426"/>
                </a:lnTo>
                <a:lnTo>
                  <a:pt x="6592" y="19376"/>
                </a:lnTo>
                <a:lnTo>
                  <a:pt x="6658" y="19327"/>
                </a:lnTo>
                <a:lnTo>
                  <a:pt x="6704" y="19426"/>
                </a:lnTo>
                <a:lnTo>
                  <a:pt x="6747" y="19278"/>
                </a:lnTo>
                <a:lnTo>
                  <a:pt x="6792" y="19426"/>
                </a:lnTo>
                <a:lnTo>
                  <a:pt x="6858" y="19185"/>
                </a:lnTo>
                <a:lnTo>
                  <a:pt x="6901" y="19234"/>
                </a:lnTo>
                <a:lnTo>
                  <a:pt x="6947" y="19327"/>
                </a:lnTo>
                <a:lnTo>
                  <a:pt x="6990" y="19136"/>
                </a:lnTo>
                <a:lnTo>
                  <a:pt x="7056" y="19234"/>
                </a:lnTo>
                <a:lnTo>
                  <a:pt x="7101" y="19185"/>
                </a:lnTo>
                <a:lnTo>
                  <a:pt x="7144" y="19327"/>
                </a:lnTo>
                <a:lnTo>
                  <a:pt x="7190" y="19327"/>
                </a:lnTo>
                <a:lnTo>
                  <a:pt x="7256" y="19086"/>
                </a:lnTo>
                <a:lnTo>
                  <a:pt x="7301" y="19185"/>
                </a:lnTo>
                <a:lnTo>
                  <a:pt x="7344" y="19376"/>
                </a:lnTo>
                <a:lnTo>
                  <a:pt x="7387" y="19185"/>
                </a:lnTo>
                <a:lnTo>
                  <a:pt x="7456" y="19234"/>
                </a:lnTo>
                <a:lnTo>
                  <a:pt x="7499" y="19234"/>
                </a:lnTo>
                <a:lnTo>
                  <a:pt x="7544" y="19234"/>
                </a:lnTo>
                <a:lnTo>
                  <a:pt x="7587" y="19136"/>
                </a:lnTo>
                <a:lnTo>
                  <a:pt x="7633" y="19086"/>
                </a:lnTo>
                <a:lnTo>
                  <a:pt x="7699" y="18802"/>
                </a:lnTo>
                <a:lnTo>
                  <a:pt x="7742" y="19043"/>
                </a:lnTo>
                <a:lnTo>
                  <a:pt x="7787" y="19234"/>
                </a:lnTo>
                <a:lnTo>
                  <a:pt x="7830" y="19043"/>
                </a:lnTo>
                <a:lnTo>
                  <a:pt x="7896" y="19086"/>
                </a:lnTo>
                <a:lnTo>
                  <a:pt x="7942" y="19136"/>
                </a:lnTo>
                <a:lnTo>
                  <a:pt x="7985" y="18944"/>
                </a:lnTo>
                <a:lnTo>
                  <a:pt x="8030" y="19136"/>
                </a:lnTo>
                <a:lnTo>
                  <a:pt x="8096" y="19043"/>
                </a:lnTo>
                <a:lnTo>
                  <a:pt x="8142" y="18993"/>
                </a:lnTo>
                <a:lnTo>
                  <a:pt x="8185" y="19136"/>
                </a:lnTo>
                <a:lnTo>
                  <a:pt x="8230" y="19086"/>
                </a:lnTo>
                <a:lnTo>
                  <a:pt x="8296" y="18900"/>
                </a:lnTo>
                <a:lnTo>
                  <a:pt x="8339" y="18900"/>
                </a:lnTo>
                <a:lnTo>
                  <a:pt x="8385" y="18802"/>
                </a:lnTo>
                <a:lnTo>
                  <a:pt x="8428" y="19234"/>
                </a:lnTo>
                <a:lnTo>
                  <a:pt x="8494" y="19043"/>
                </a:lnTo>
                <a:lnTo>
                  <a:pt x="8539" y="18802"/>
                </a:lnTo>
                <a:lnTo>
                  <a:pt x="8582" y="18753"/>
                </a:lnTo>
                <a:lnTo>
                  <a:pt x="8628" y="18753"/>
                </a:lnTo>
                <a:lnTo>
                  <a:pt x="8694" y="18944"/>
                </a:lnTo>
                <a:lnTo>
                  <a:pt x="8739" y="18944"/>
                </a:lnTo>
                <a:lnTo>
                  <a:pt x="8782" y="18993"/>
                </a:lnTo>
                <a:lnTo>
                  <a:pt x="8825" y="18900"/>
                </a:lnTo>
                <a:lnTo>
                  <a:pt x="8894" y="18900"/>
                </a:lnTo>
                <a:lnTo>
                  <a:pt x="8937" y="18851"/>
                </a:lnTo>
                <a:lnTo>
                  <a:pt x="8982" y="18900"/>
                </a:lnTo>
                <a:lnTo>
                  <a:pt x="9025" y="18851"/>
                </a:lnTo>
                <a:lnTo>
                  <a:pt x="9071" y="18851"/>
                </a:lnTo>
                <a:lnTo>
                  <a:pt x="9137" y="18802"/>
                </a:lnTo>
                <a:lnTo>
                  <a:pt x="9180" y="18567"/>
                </a:lnTo>
                <a:lnTo>
                  <a:pt x="9225" y="18802"/>
                </a:lnTo>
                <a:lnTo>
                  <a:pt x="9268" y="18660"/>
                </a:lnTo>
                <a:lnTo>
                  <a:pt x="9334" y="18660"/>
                </a:lnTo>
                <a:lnTo>
                  <a:pt x="9380" y="18709"/>
                </a:lnTo>
                <a:lnTo>
                  <a:pt x="9423" y="18709"/>
                </a:lnTo>
                <a:lnTo>
                  <a:pt x="9468" y="18753"/>
                </a:lnTo>
                <a:lnTo>
                  <a:pt x="9534" y="18753"/>
                </a:lnTo>
                <a:lnTo>
                  <a:pt x="9580" y="18802"/>
                </a:lnTo>
                <a:lnTo>
                  <a:pt x="9623" y="18753"/>
                </a:lnTo>
                <a:lnTo>
                  <a:pt x="9668" y="18611"/>
                </a:lnTo>
                <a:lnTo>
                  <a:pt x="9734" y="18660"/>
                </a:lnTo>
                <a:lnTo>
                  <a:pt x="9777" y="18709"/>
                </a:lnTo>
                <a:lnTo>
                  <a:pt x="9823" y="18900"/>
                </a:lnTo>
                <a:lnTo>
                  <a:pt x="9866" y="18851"/>
                </a:lnTo>
                <a:lnTo>
                  <a:pt x="9932" y="18802"/>
                </a:lnTo>
                <a:lnTo>
                  <a:pt x="9977" y="18753"/>
                </a:lnTo>
                <a:lnTo>
                  <a:pt x="10020" y="18468"/>
                </a:lnTo>
                <a:lnTo>
                  <a:pt x="10066" y="18567"/>
                </a:lnTo>
                <a:lnTo>
                  <a:pt x="10132" y="18567"/>
                </a:lnTo>
                <a:lnTo>
                  <a:pt x="10177" y="18611"/>
                </a:lnTo>
                <a:lnTo>
                  <a:pt x="10220" y="18611"/>
                </a:lnTo>
                <a:lnTo>
                  <a:pt x="10263" y="18660"/>
                </a:lnTo>
                <a:lnTo>
                  <a:pt x="10332" y="18518"/>
                </a:lnTo>
                <a:lnTo>
                  <a:pt x="10375" y="18468"/>
                </a:lnTo>
                <a:lnTo>
                  <a:pt x="10420" y="18753"/>
                </a:lnTo>
                <a:lnTo>
                  <a:pt x="10463" y="18709"/>
                </a:lnTo>
                <a:lnTo>
                  <a:pt x="10529" y="18611"/>
                </a:lnTo>
                <a:lnTo>
                  <a:pt x="10575" y="18419"/>
                </a:lnTo>
                <a:lnTo>
                  <a:pt x="10618" y="18567"/>
                </a:lnTo>
                <a:lnTo>
                  <a:pt x="10663" y="18709"/>
                </a:lnTo>
                <a:lnTo>
                  <a:pt x="10706" y="18802"/>
                </a:lnTo>
                <a:lnTo>
                  <a:pt x="10772" y="18518"/>
                </a:lnTo>
                <a:lnTo>
                  <a:pt x="10818" y="18567"/>
                </a:lnTo>
                <a:lnTo>
                  <a:pt x="10861" y="18611"/>
                </a:lnTo>
                <a:lnTo>
                  <a:pt x="10906" y="18611"/>
                </a:lnTo>
                <a:lnTo>
                  <a:pt x="10972" y="18567"/>
                </a:lnTo>
                <a:lnTo>
                  <a:pt x="11018" y="18660"/>
                </a:lnTo>
                <a:lnTo>
                  <a:pt x="11061" y="18375"/>
                </a:lnTo>
                <a:lnTo>
                  <a:pt x="11106" y="18518"/>
                </a:lnTo>
                <a:lnTo>
                  <a:pt x="11172" y="18709"/>
                </a:lnTo>
                <a:lnTo>
                  <a:pt x="11215" y="18660"/>
                </a:lnTo>
                <a:lnTo>
                  <a:pt x="11261" y="18468"/>
                </a:lnTo>
                <a:lnTo>
                  <a:pt x="11304" y="18660"/>
                </a:lnTo>
                <a:lnTo>
                  <a:pt x="11370" y="18753"/>
                </a:lnTo>
                <a:lnTo>
                  <a:pt x="11415" y="18567"/>
                </a:lnTo>
                <a:lnTo>
                  <a:pt x="11458" y="18375"/>
                </a:lnTo>
                <a:lnTo>
                  <a:pt x="11504" y="18375"/>
                </a:lnTo>
                <a:lnTo>
                  <a:pt x="11570" y="18468"/>
                </a:lnTo>
                <a:lnTo>
                  <a:pt x="11615" y="18567"/>
                </a:lnTo>
                <a:lnTo>
                  <a:pt x="11658" y="18567"/>
                </a:lnTo>
                <a:lnTo>
                  <a:pt x="11704" y="18375"/>
                </a:lnTo>
                <a:lnTo>
                  <a:pt x="11770" y="18419"/>
                </a:lnTo>
                <a:lnTo>
                  <a:pt x="11813" y="18567"/>
                </a:lnTo>
                <a:lnTo>
                  <a:pt x="11858" y="18228"/>
                </a:lnTo>
                <a:lnTo>
                  <a:pt x="11901" y="18375"/>
                </a:lnTo>
                <a:lnTo>
                  <a:pt x="11967" y="18419"/>
                </a:lnTo>
                <a:lnTo>
                  <a:pt x="12013" y="18419"/>
                </a:lnTo>
                <a:lnTo>
                  <a:pt x="12056" y="18518"/>
                </a:lnTo>
                <a:lnTo>
                  <a:pt x="12101" y="18518"/>
                </a:lnTo>
                <a:lnTo>
                  <a:pt x="12167" y="18326"/>
                </a:lnTo>
                <a:lnTo>
                  <a:pt x="12210" y="18518"/>
                </a:lnTo>
                <a:lnTo>
                  <a:pt x="12256" y="18518"/>
                </a:lnTo>
                <a:lnTo>
                  <a:pt x="12299" y="18375"/>
                </a:lnTo>
                <a:lnTo>
                  <a:pt x="12344" y="18468"/>
                </a:lnTo>
                <a:lnTo>
                  <a:pt x="12410" y="18326"/>
                </a:lnTo>
                <a:lnTo>
                  <a:pt x="12456" y="18375"/>
                </a:lnTo>
                <a:lnTo>
                  <a:pt x="12499" y="18518"/>
                </a:lnTo>
                <a:lnTo>
                  <a:pt x="12544" y="18611"/>
                </a:lnTo>
                <a:lnTo>
                  <a:pt x="12610" y="18660"/>
                </a:lnTo>
                <a:lnTo>
                  <a:pt x="12653" y="18419"/>
                </a:lnTo>
                <a:lnTo>
                  <a:pt x="12699" y="18468"/>
                </a:lnTo>
                <a:lnTo>
                  <a:pt x="12742" y="18419"/>
                </a:lnTo>
                <a:lnTo>
                  <a:pt x="12808" y="18660"/>
                </a:lnTo>
                <a:lnTo>
                  <a:pt x="12853" y="18468"/>
                </a:lnTo>
                <a:lnTo>
                  <a:pt x="12896" y="18375"/>
                </a:lnTo>
                <a:lnTo>
                  <a:pt x="12942" y="18468"/>
                </a:lnTo>
                <a:lnTo>
                  <a:pt x="13008" y="18468"/>
                </a:lnTo>
                <a:lnTo>
                  <a:pt x="13053" y="18419"/>
                </a:lnTo>
                <a:lnTo>
                  <a:pt x="13096" y="18518"/>
                </a:lnTo>
                <a:lnTo>
                  <a:pt x="13142" y="18468"/>
                </a:lnTo>
                <a:lnTo>
                  <a:pt x="13208" y="18419"/>
                </a:lnTo>
                <a:lnTo>
                  <a:pt x="13251" y="18468"/>
                </a:lnTo>
                <a:lnTo>
                  <a:pt x="13296" y="18375"/>
                </a:lnTo>
                <a:lnTo>
                  <a:pt x="13339" y="18277"/>
                </a:lnTo>
                <a:lnTo>
                  <a:pt x="13405" y="18468"/>
                </a:lnTo>
                <a:lnTo>
                  <a:pt x="13451" y="18277"/>
                </a:lnTo>
                <a:lnTo>
                  <a:pt x="13494" y="18375"/>
                </a:lnTo>
                <a:lnTo>
                  <a:pt x="13539" y="18419"/>
                </a:lnTo>
                <a:lnTo>
                  <a:pt x="13605" y="18518"/>
                </a:lnTo>
                <a:lnTo>
                  <a:pt x="13648" y="18419"/>
                </a:lnTo>
                <a:lnTo>
                  <a:pt x="13694" y="18375"/>
                </a:lnTo>
                <a:lnTo>
                  <a:pt x="13737" y="18518"/>
                </a:lnTo>
                <a:lnTo>
                  <a:pt x="13805" y="18518"/>
                </a:lnTo>
                <a:lnTo>
                  <a:pt x="13848" y="18611"/>
                </a:lnTo>
                <a:lnTo>
                  <a:pt x="13894" y="18468"/>
                </a:lnTo>
                <a:lnTo>
                  <a:pt x="13937" y="18611"/>
                </a:lnTo>
                <a:lnTo>
                  <a:pt x="13982" y="18326"/>
                </a:lnTo>
                <a:lnTo>
                  <a:pt x="14048" y="18419"/>
                </a:lnTo>
                <a:lnTo>
                  <a:pt x="14091" y="18326"/>
                </a:lnTo>
                <a:lnTo>
                  <a:pt x="14137" y="18135"/>
                </a:lnTo>
                <a:lnTo>
                  <a:pt x="14180" y="18375"/>
                </a:lnTo>
                <a:lnTo>
                  <a:pt x="14246" y="18277"/>
                </a:lnTo>
                <a:lnTo>
                  <a:pt x="14291" y="18518"/>
                </a:lnTo>
                <a:lnTo>
                  <a:pt x="14334" y="18518"/>
                </a:lnTo>
                <a:lnTo>
                  <a:pt x="14380" y="18419"/>
                </a:lnTo>
                <a:lnTo>
                  <a:pt x="14446" y="18468"/>
                </a:lnTo>
                <a:lnTo>
                  <a:pt x="14491" y="18518"/>
                </a:lnTo>
                <a:lnTo>
                  <a:pt x="14534" y="18228"/>
                </a:lnTo>
                <a:lnTo>
                  <a:pt x="14580" y="18419"/>
                </a:lnTo>
                <a:lnTo>
                  <a:pt x="14646" y="18468"/>
                </a:lnTo>
                <a:lnTo>
                  <a:pt x="14689" y="18419"/>
                </a:lnTo>
                <a:lnTo>
                  <a:pt x="14734" y="18375"/>
                </a:lnTo>
                <a:lnTo>
                  <a:pt x="14777" y="18277"/>
                </a:lnTo>
                <a:lnTo>
                  <a:pt x="14843" y="18375"/>
                </a:lnTo>
                <a:lnTo>
                  <a:pt x="14889" y="18375"/>
                </a:lnTo>
                <a:lnTo>
                  <a:pt x="14932" y="18419"/>
                </a:lnTo>
                <a:lnTo>
                  <a:pt x="14977" y="18375"/>
                </a:lnTo>
                <a:lnTo>
                  <a:pt x="15043" y="18419"/>
                </a:lnTo>
                <a:lnTo>
                  <a:pt x="15089" y="18375"/>
                </a:lnTo>
                <a:lnTo>
                  <a:pt x="15132" y="18228"/>
                </a:lnTo>
                <a:lnTo>
                  <a:pt x="15175" y="18326"/>
                </a:lnTo>
                <a:lnTo>
                  <a:pt x="15243" y="18042"/>
                </a:lnTo>
                <a:lnTo>
                  <a:pt x="15286" y="18375"/>
                </a:lnTo>
                <a:lnTo>
                  <a:pt x="15332" y="18326"/>
                </a:lnTo>
                <a:lnTo>
                  <a:pt x="15375" y="18375"/>
                </a:lnTo>
                <a:lnTo>
                  <a:pt x="15441" y="18326"/>
                </a:lnTo>
                <a:lnTo>
                  <a:pt x="15486" y="18419"/>
                </a:lnTo>
                <a:lnTo>
                  <a:pt x="15529" y="18326"/>
                </a:lnTo>
                <a:lnTo>
                  <a:pt x="15575" y="18326"/>
                </a:lnTo>
                <a:lnTo>
                  <a:pt x="15618" y="18419"/>
                </a:lnTo>
                <a:lnTo>
                  <a:pt x="15684" y="18228"/>
                </a:lnTo>
                <a:lnTo>
                  <a:pt x="15729" y="18326"/>
                </a:lnTo>
                <a:lnTo>
                  <a:pt x="15772" y="18375"/>
                </a:lnTo>
                <a:lnTo>
                  <a:pt x="15818" y="18228"/>
                </a:lnTo>
                <a:lnTo>
                  <a:pt x="15884" y="18277"/>
                </a:lnTo>
                <a:lnTo>
                  <a:pt x="15929" y="18184"/>
                </a:lnTo>
                <a:lnTo>
                  <a:pt x="15972" y="18375"/>
                </a:lnTo>
                <a:lnTo>
                  <a:pt x="16018" y="18419"/>
                </a:lnTo>
                <a:lnTo>
                  <a:pt x="16084" y="18419"/>
                </a:lnTo>
                <a:lnTo>
                  <a:pt x="16127" y="18277"/>
                </a:lnTo>
                <a:lnTo>
                  <a:pt x="16172" y="18277"/>
                </a:lnTo>
                <a:lnTo>
                  <a:pt x="16215" y="18184"/>
                </a:lnTo>
                <a:lnTo>
                  <a:pt x="16281" y="18228"/>
                </a:lnTo>
                <a:lnTo>
                  <a:pt x="16327" y="18326"/>
                </a:lnTo>
                <a:lnTo>
                  <a:pt x="16370" y="18228"/>
                </a:lnTo>
                <a:lnTo>
                  <a:pt x="16415" y="18419"/>
                </a:lnTo>
                <a:lnTo>
                  <a:pt x="16481" y="18375"/>
                </a:lnTo>
                <a:lnTo>
                  <a:pt x="16527" y="18326"/>
                </a:lnTo>
                <a:lnTo>
                  <a:pt x="16570" y="18567"/>
                </a:lnTo>
                <a:lnTo>
                  <a:pt x="16613" y="18277"/>
                </a:lnTo>
                <a:lnTo>
                  <a:pt x="16681" y="18228"/>
                </a:lnTo>
                <a:lnTo>
                  <a:pt x="16724" y="18375"/>
                </a:lnTo>
                <a:lnTo>
                  <a:pt x="16770" y="18326"/>
                </a:lnTo>
                <a:lnTo>
                  <a:pt x="16813" y="18567"/>
                </a:lnTo>
                <a:lnTo>
                  <a:pt x="16878" y="18419"/>
                </a:lnTo>
                <a:lnTo>
                  <a:pt x="16924" y="18419"/>
                </a:lnTo>
                <a:lnTo>
                  <a:pt x="16967" y="18228"/>
                </a:lnTo>
                <a:lnTo>
                  <a:pt x="17013" y="18375"/>
                </a:lnTo>
                <a:lnTo>
                  <a:pt x="17078" y="18326"/>
                </a:lnTo>
                <a:lnTo>
                  <a:pt x="17122" y="18375"/>
                </a:lnTo>
                <a:lnTo>
                  <a:pt x="17167" y="18326"/>
                </a:lnTo>
                <a:lnTo>
                  <a:pt x="17210" y="18184"/>
                </a:lnTo>
                <a:lnTo>
                  <a:pt x="17256" y="18419"/>
                </a:lnTo>
                <a:lnTo>
                  <a:pt x="17322" y="18375"/>
                </a:lnTo>
                <a:lnTo>
                  <a:pt x="17367" y="18375"/>
                </a:lnTo>
                <a:lnTo>
                  <a:pt x="17410" y="18518"/>
                </a:lnTo>
                <a:lnTo>
                  <a:pt x="17456" y="18375"/>
                </a:lnTo>
                <a:lnTo>
                  <a:pt x="17522" y="18419"/>
                </a:lnTo>
                <a:lnTo>
                  <a:pt x="17565" y="18277"/>
                </a:lnTo>
                <a:lnTo>
                  <a:pt x="17610" y="18419"/>
                </a:lnTo>
                <a:lnTo>
                  <a:pt x="17653" y="18419"/>
                </a:lnTo>
                <a:lnTo>
                  <a:pt x="17719" y="18228"/>
                </a:lnTo>
                <a:lnTo>
                  <a:pt x="17765" y="18085"/>
                </a:lnTo>
                <a:lnTo>
                  <a:pt x="17808" y="18228"/>
                </a:lnTo>
                <a:lnTo>
                  <a:pt x="17853" y="18375"/>
                </a:lnTo>
                <a:lnTo>
                  <a:pt x="17919" y="17992"/>
                </a:lnTo>
                <a:lnTo>
                  <a:pt x="17965" y="18184"/>
                </a:lnTo>
                <a:lnTo>
                  <a:pt x="18008" y="18228"/>
                </a:lnTo>
                <a:lnTo>
                  <a:pt x="18051" y="18228"/>
                </a:lnTo>
                <a:lnTo>
                  <a:pt x="18119" y="18277"/>
                </a:lnTo>
                <a:lnTo>
                  <a:pt x="18162" y="18277"/>
                </a:lnTo>
                <a:lnTo>
                  <a:pt x="18208" y="18326"/>
                </a:lnTo>
                <a:lnTo>
                  <a:pt x="18251" y="18277"/>
                </a:lnTo>
                <a:lnTo>
                  <a:pt x="18316" y="18135"/>
                </a:lnTo>
                <a:lnTo>
                  <a:pt x="18362" y="18135"/>
                </a:lnTo>
                <a:lnTo>
                  <a:pt x="18405" y="18184"/>
                </a:lnTo>
                <a:lnTo>
                  <a:pt x="18451" y="18228"/>
                </a:lnTo>
                <a:lnTo>
                  <a:pt x="18516" y="18184"/>
                </a:lnTo>
                <a:lnTo>
                  <a:pt x="18559" y="18184"/>
                </a:lnTo>
                <a:lnTo>
                  <a:pt x="18605" y="18326"/>
                </a:lnTo>
                <a:lnTo>
                  <a:pt x="18648" y="18277"/>
                </a:lnTo>
                <a:lnTo>
                  <a:pt x="18716" y="18184"/>
                </a:lnTo>
                <a:lnTo>
                  <a:pt x="18759" y="18184"/>
                </a:lnTo>
                <a:lnTo>
                  <a:pt x="18805" y="18277"/>
                </a:lnTo>
                <a:lnTo>
                  <a:pt x="18848" y="18184"/>
                </a:lnTo>
                <a:lnTo>
                  <a:pt x="18894" y="18184"/>
                </a:lnTo>
                <a:lnTo>
                  <a:pt x="18959" y="18277"/>
                </a:lnTo>
                <a:lnTo>
                  <a:pt x="19003" y="18375"/>
                </a:lnTo>
                <a:lnTo>
                  <a:pt x="19048" y="18228"/>
                </a:lnTo>
                <a:lnTo>
                  <a:pt x="19091" y="18326"/>
                </a:lnTo>
                <a:lnTo>
                  <a:pt x="19157" y="18135"/>
                </a:lnTo>
                <a:lnTo>
                  <a:pt x="19203" y="18135"/>
                </a:lnTo>
                <a:lnTo>
                  <a:pt x="19246" y="18228"/>
                </a:lnTo>
                <a:lnTo>
                  <a:pt x="19291" y="18085"/>
                </a:lnTo>
                <a:lnTo>
                  <a:pt x="19357" y="18184"/>
                </a:lnTo>
                <a:lnTo>
                  <a:pt x="19403" y="18184"/>
                </a:lnTo>
                <a:lnTo>
                  <a:pt x="19446" y="18228"/>
                </a:lnTo>
                <a:lnTo>
                  <a:pt x="19489" y="18042"/>
                </a:lnTo>
                <a:lnTo>
                  <a:pt x="19557" y="18277"/>
                </a:lnTo>
                <a:lnTo>
                  <a:pt x="19600" y="18375"/>
                </a:lnTo>
                <a:lnTo>
                  <a:pt x="19646" y="18326"/>
                </a:lnTo>
                <a:lnTo>
                  <a:pt x="19689" y="18326"/>
                </a:lnTo>
                <a:lnTo>
                  <a:pt x="19754" y="18184"/>
                </a:lnTo>
                <a:lnTo>
                  <a:pt x="19800" y="18135"/>
                </a:lnTo>
                <a:lnTo>
                  <a:pt x="19843" y="18135"/>
                </a:lnTo>
                <a:lnTo>
                  <a:pt x="19889" y="18184"/>
                </a:lnTo>
                <a:lnTo>
                  <a:pt x="19954" y="18135"/>
                </a:lnTo>
                <a:lnTo>
                  <a:pt x="19997" y="18135"/>
                </a:lnTo>
              </a:path>
            </a:pathLst>
          </a:custGeom>
          <a:noFill/>
          <a:ln w="12700" cap="flat" cmpd="sng">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59762" name="Freeform 18"/>
          <p:cNvSpPr>
            <a:spLocks/>
          </p:cNvSpPr>
          <p:nvPr/>
        </p:nvSpPr>
        <p:spPr bwMode="auto">
          <a:xfrm>
            <a:off x="6732588" y="2047875"/>
            <a:ext cx="657225" cy="714375"/>
          </a:xfrm>
          <a:custGeom>
            <a:avLst/>
            <a:gdLst>
              <a:gd name="T0" fmla="*/ 2147483646 w 20000"/>
              <a:gd name="T1" fmla="*/ 2147483646 h 20000"/>
              <a:gd name="T2" fmla="*/ 2147483646 w 20000"/>
              <a:gd name="T3" fmla="*/ 2147483646 h 20000"/>
              <a:gd name="T4" fmla="*/ 2147483646 w 20000"/>
              <a:gd name="T5" fmla="*/ 2147483646 h 20000"/>
              <a:gd name="T6" fmla="*/ 2147483646 w 20000"/>
              <a:gd name="T7" fmla="*/ 2147483646 h 20000"/>
              <a:gd name="T8" fmla="*/ 2147483646 w 20000"/>
              <a:gd name="T9" fmla="*/ 2147483646 h 20000"/>
              <a:gd name="T10" fmla="*/ 2147483646 w 20000"/>
              <a:gd name="T11" fmla="*/ 2147483646 h 20000"/>
              <a:gd name="T12" fmla="*/ 2147483646 w 20000"/>
              <a:gd name="T13" fmla="*/ 2147483646 h 20000"/>
              <a:gd name="T14" fmla="*/ 2147483646 w 20000"/>
              <a:gd name="T15" fmla="*/ 0 h 20000"/>
              <a:gd name="T16" fmla="*/ 2147483646 w 20000"/>
              <a:gd name="T17" fmla="*/ 2147483646 h 20000"/>
              <a:gd name="T18" fmla="*/ 2147483646 w 20000"/>
              <a:gd name="T19" fmla="*/ 2147483646 h 20000"/>
              <a:gd name="T20" fmla="*/ 2147483646 w 20000"/>
              <a:gd name="T21" fmla="*/ 2147483646 h 20000"/>
              <a:gd name="T22" fmla="*/ 2147483646 w 20000"/>
              <a:gd name="T23" fmla="*/ 2147483646 h 20000"/>
              <a:gd name="T24" fmla="*/ 2147483646 w 20000"/>
              <a:gd name="T25" fmla="*/ 2147483646 h 20000"/>
              <a:gd name="T26" fmla="*/ 2147483646 w 20000"/>
              <a:gd name="T27" fmla="*/ 2147483646 h 20000"/>
              <a:gd name="T28" fmla="*/ 2147483646 w 20000"/>
              <a:gd name="T29" fmla="*/ 2147483646 h 20000"/>
              <a:gd name="T30" fmla="*/ 2147483646 w 20000"/>
              <a:gd name="T31" fmla="*/ 2147483646 h 20000"/>
              <a:gd name="T32" fmla="*/ 2147483646 w 20000"/>
              <a:gd name="T33" fmla="*/ 2147483646 h 20000"/>
              <a:gd name="T34" fmla="*/ 2147483646 w 20000"/>
              <a:gd name="T35" fmla="*/ 2147483646 h 20000"/>
              <a:gd name="T36" fmla="*/ 2147483646 w 20000"/>
              <a:gd name="T37" fmla="*/ 2147483646 h 20000"/>
              <a:gd name="T38" fmla="*/ 2147483646 w 20000"/>
              <a:gd name="T39" fmla="*/ 2147483646 h 20000"/>
              <a:gd name="T40" fmla="*/ 2147483646 w 20000"/>
              <a:gd name="T41" fmla="*/ 2147483646 h 20000"/>
              <a:gd name="T42" fmla="*/ 2147483646 w 20000"/>
              <a:gd name="T43" fmla="*/ 2147483646 h 20000"/>
              <a:gd name="T44" fmla="*/ 2147483646 w 20000"/>
              <a:gd name="T45" fmla="*/ 2147483646 h 20000"/>
              <a:gd name="T46" fmla="*/ 2147483646 w 20000"/>
              <a:gd name="T47" fmla="*/ 2147483646 h 20000"/>
              <a:gd name="T48" fmla="*/ 2147483646 w 20000"/>
              <a:gd name="T49" fmla="*/ 2147483646 h 20000"/>
              <a:gd name="T50" fmla="*/ 2147483646 w 20000"/>
              <a:gd name="T51" fmla="*/ 2147483646 h 20000"/>
              <a:gd name="T52" fmla="*/ 2147483646 w 20000"/>
              <a:gd name="T53" fmla="*/ 2147483646 h 20000"/>
              <a:gd name="T54" fmla="*/ 2147483646 w 20000"/>
              <a:gd name="T55" fmla="*/ 2147483646 h 20000"/>
              <a:gd name="T56" fmla="*/ 2147483646 w 20000"/>
              <a:gd name="T57" fmla="*/ 2147483646 h 20000"/>
              <a:gd name="T58" fmla="*/ 2147483646 w 20000"/>
              <a:gd name="T59" fmla="*/ 2147483646 h 20000"/>
              <a:gd name="T60" fmla="*/ 2147483646 w 20000"/>
              <a:gd name="T61" fmla="*/ 2147483646 h 20000"/>
              <a:gd name="T62" fmla="*/ 2147483646 w 20000"/>
              <a:gd name="T63" fmla="*/ 2147483646 h 20000"/>
              <a:gd name="T64" fmla="*/ 2147483646 w 20000"/>
              <a:gd name="T65" fmla="*/ 2147483646 h 20000"/>
              <a:gd name="T66" fmla="*/ 2147483646 w 20000"/>
              <a:gd name="T67" fmla="*/ 2147483646 h 20000"/>
              <a:gd name="T68" fmla="*/ 2147483646 w 20000"/>
              <a:gd name="T69" fmla="*/ 2147483646 h 20000"/>
              <a:gd name="T70" fmla="*/ 2147483646 w 20000"/>
              <a:gd name="T71" fmla="*/ 2147483646 h 20000"/>
              <a:gd name="T72" fmla="*/ 2147483646 w 20000"/>
              <a:gd name="T73" fmla="*/ 2147483646 h 20000"/>
              <a:gd name="T74" fmla="*/ 2147483646 w 20000"/>
              <a:gd name="T75" fmla="*/ 2147483646 h 20000"/>
              <a:gd name="T76" fmla="*/ 2147483646 w 20000"/>
              <a:gd name="T77" fmla="*/ 2147483646 h 20000"/>
              <a:gd name="T78" fmla="*/ 2147483646 w 20000"/>
              <a:gd name="T79" fmla="*/ 2147483646 h 20000"/>
              <a:gd name="T80" fmla="*/ 2147483646 w 20000"/>
              <a:gd name="T81" fmla="*/ 2147483646 h 20000"/>
              <a:gd name="T82" fmla="*/ 2147483646 w 20000"/>
              <a:gd name="T83" fmla="*/ 2147483646 h 20000"/>
              <a:gd name="T84" fmla="*/ 2147483646 w 20000"/>
              <a:gd name="T85" fmla="*/ 2147483646 h 20000"/>
              <a:gd name="T86" fmla="*/ 2147483646 w 20000"/>
              <a:gd name="T87" fmla="*/ 2147483646 h 20000"/>
              <a:gd name="T88" fmla="*/ 2147483646 w 20000"/>
              <a:gd name="T89" fmla="*/ 2147483646 h 20000"/>
              <a:gd name="T90" fmla="*/ 2147483646 w 20000"/>
              <a:gd name="T91" fmla="*/ 2147483646 h 20000"/>
              <a:gd name="T92" fmla="*/ 2147483646 w 20000"/>
              <a:gd name="T93" fmla="*/ 2147483646 h 20000"/>
              <a:gd name="T94" fmla="*/ 2147483646 w 20000"/>
              <a:gd name="T95" fmla="*/ 2147483646 h 20000"/>
              <a:gd name="T96" fmla="*/ 2147483646 w 20000"/>
              <a:gd name="T97" fmla="*/ 2147483646 h 20000"/>
              <a:gd name="T98" fmla="*/ 2147483646 w 20000"/>
              <a:gd name="T99" fmla="*/ 2147483646 h 20000"/>
              <a:gd name="T100" fmla="*/ 2147483646 w 20000"/>
              <a:gd name="T101" fmla="*/ 2147483646 h 20000"/>
              <a:gd name="T102" fmla="*/ 2147483646 w 20000"/>
              <a:gd name="T103" fmla="*/ 2147483646 h 20000"/>
              <a:gd name="T104" fmla="*/ 2147483646 w 20000"/>
              <a:gd name="T105" fmla="*/ 2147483646 h 20000"/>
              <a:gd name="T106" fmla="*/ 2147483646 w 20000"/>
              <a:gd name="T107" fmla="*/ 2147483646 h 20000"/>
              <a:gd name="T108" fmla="*/ 2147483646 w 20000"/>
              <a:gd name="T109" fmla="*/ 2147483646 h 20000"/>
              <a:gd name="T110" fmla="*/ 2147483646 w 20000"/>
              <a:gd name="T111" fmla="*/ 2147483646 h 20000"/>
              <a:gd name="T112" fmla="*/ 2147483646 w 20000"/>
              <a:gd name="T113" fmla="*/ 2147483646 h 2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00" h="20000">
                <a:moveTo>
                  <a:pt x="0" y="17943"/>
                </a:moveTo>
                <a:lnTo>
                  <a:pt x="43" y="17894"/>
                </a:lnTo>
                <a:lnTo>
                  <a:pt x="109" y="18135"/>
                </a:lnTo>
                <a:lnTo>
                  <a:pt x="154" y="16176"/>
                </a:lnTo>
                <a:lnTo>
                  <a:pt x="197" y="19043"/>
                </a:lnTo>
                <a:lnTo>
                  <a:pt x="243" y="18802"/>
                </a:lnTo>
                <a:lnTo>
                  <a:pt x="309" y="18567"/>
                </a:lnTo>
                <a:lnTo>
                  <a:pt x="354" y="18277"/>
                </a:lnTo>
                <a:lnTo>
                  <a:pt x="397" y="18135"/>
                </a:lnTo>
                <a:lnTo>
                  <a:pt x="443" y="17752"/>
                </a:lnTo>
                <a:lnTo>
                  <a:pt x="509" y="17467"/>
                </a:lnTo>
                <a:lnTo>
                  <a:pt x="552" y="17467"/>
                </a:lnTo>
                <a:lnTo>
                  <a:pt x="597" y="17467"/>
                </a:lnTo>
                <a:lnTo>
                  <a:pt x="641" y="17325"/>
                </a:lnTo>
                <a:lnTo>
                  <a:pt x="706" y="17467"/>
                </a:lnTo>
                <a:lnTo>
                  <a:pt x="752" y="17560"/>
                </a:lnTo>
                <a:lnTo>
                  <a:pt x="795" y="17609"/>
                </a:lnTo>
                <a:lnTo>
                  <a:pt x="841" y="17894"/>
                </a:lnTo>
                <a:lnTo>
                  <a:pt x="906" y="17943"/>
                </a:lnTo>
                <a:lnTo>
                  <a:pt x="952" y="17992"/>
                </a:lnTo>
                <a:lnTo>
                  <a:pt x="995" y="18135"/>
                </a:lnTo>
                <a:lnTo>
                  <a:pt x="1038" y="18228"/>
                </a:lnTo>
                <a:lnTo>
                  <a:pt x="1084" y="18468"/>
                </a:lnTo>
                <a:lnTo>
                  <a:pt x="1149" y="18375"/>
                </a:lnTo>
                <a:lnTo>
                  <a:pt x="1195" y="18419"/>
                </a:lnTo>
                <a:lnTo>
                  <a:pt x="1238" y="18326"/>
                </a:lnTo>
                <a:lnTo>
                  <a:pt x="1284" y="18326"/>
                </a:lnTo>
                <a:lnTo>
                  <a:pt x="1349" y="18228"/>
                </a:lnTo>
                <a:lnTo>
                  <a:pt x="1392" y="18228"/>
                </a:lnTo>
                <a:lnTo>
                  <a:pt x="1438" y="18228"/>
                </a:lnTo>
                <a:lnTo>
                  <a:pt x="1481" y="18228"/>
                </a:lnTo>
                <a:lnTo>
                  <a:pt x="1547" y="18184"/>
                </a:lnTo>
                <a:lnTo>
                  <a:pt x="1592" y="18085"/>
                </a:lnTo>
                <a:lnTo>
                  <a:pt x="1635" y="18277"/>
                </a:lnTo>
                <a:lnTo>
                  <a:pt x="1681" y="17992"/>
                </a:lnTo>
                <a:lnTo>
                  <a:pt x="1747" y="17992"/>
                </a:lnTo>
                <a:lnTo>
                  <a:pt x="1792" y="18085"/>
                </a:lnTo>
                <a:lnTo>
                  <a:pt x="1835" y="17992"/>
                </a:lnTo>
                <a:lnTo>
                  <a:pt x="1881" y="17894"/>
                </a:lnTo>
                <a:lnTo>
                  <a:pt x="1947" y="17752"/>
                </a:lnTo>
                <a:lnTo>
                  <a:pt x="1990" y="17467"/>
                </a:lnTo>
                <a:lnTo>
                  <a:pt x="2035" y="17226"/>
                </a:lnTo>
                <a:lnTo>
                  <a:pt x="2078" y="16608"/>
                </a:lnTo>
                <a:lnTo>
                  <a:pt x="2144" y="16083"/>
                </a:lnTo>
                <a:lnTo>
                  <a:pt x="2190" y="15317"/>
                </a:lnTo>
                <a:lnTo>
                  <a:pt x="2233" y="14458"/>
                </a:lnTo>
                <a:lnTo>
                  <a:pt x="2278" y="13364"/>
                </a:lnTo>
                <a:lnTo>
                  <a:pt x="2344" y="12073"/>
                </a:lnTo>
                <a:lnTo>
                  <a:pt x="2390" y="10498"/>
                </a:lnTo>
                <a:lnTo>
                  <a:pt x="2433" y="8353"/>
                </a:lnTo>
                <a:lnTo>
                  <a:pt x="2478" y="5678"/>
                </a:lnTo>
                <a:lnTo>
                  <a:pt x="2544" y="3528"/>
                </a:lnTo>
                <a:lnTo>
                  <a:pt x="2587" y="1718"/>
                </a:lnTo>
                <a:lnTo>
                  <a:pt x="2633" y="667"/>
                </a:lnTo>
                <a:lnTo>
                  <a:pt x="2676" y="44"/>
                </a:lnTo>
                <a:lnTo>
                  <a:pt x="2722" y="0"/>
                </a:lnTo>
                <a:lnTo>
                  <a:pt x="2787" y="235"/>
                </a:lnTo>
                <a:lnTo>
                  <a:pt x="2830" y="717"/>
                </a:lnTo>
                <a:lnTo>
                  <a:pt x="2876" y="1575"/>
                </a:lnTo>
                <a:lnTo>
                  <a:pt x="2919" y="2292"/>
                </a:lnTo>
                <a:lnTo>
                  <a:pt x="2985" y="3293"/>
                </a:lnTo>
                <a:lnTo>
                  <a:pt x="3030" y="4677"/>
                </a:lnTo>
                <a:lnTo>
                  <a:pt x="3073" y="5771"/>
                </a:lnTo>
                <a:lnTo>
                  <a:pt x="3119" y="6871"/>
                </a:lnTo>
                <a:lnTo>
                  <a:pt x="3185" y="7730"/>
                </a:lnTo>
                <a:lnTo>
                  <a:pt x="3230" y="8687"/>
                </a:lnTo>
                <a:lnTo>
                  <a:pt x="3273" y="9546"/>
                </a:lnTo>
                <a:lnTo>
                  <a:pt x="3319" y="10449"/>
                </a:lnTo>
                <a:lnTo>
                  <a:pt x="3385" y="11357"/>
                </a:lnTo>
                <a:lnTo>
                  <a:pt x="3428" y="12073"/>
                </a:lnTo>
                <a:lnTo>
                  <a:pt x="3473" y="12981"/>
                </a:lnTo>
                <a:lnTo>
                  <a:pt x="3516" y="13933"/>
                </a:lnTo>
                <a:lnTo>
                  <a:pt x="3582" y="14748"/>
                </a:lnTo>
                <a:lnTo>
                  <a:pt x="3628" y="15416"/>
                </a:lnTo>
                <a:lnTo>
                  <a:pt x="3671" y="16083"/>
                </a:lnTo>
                <a:lnTo>
                  <a:pt x="3716" y="16466"/>
                </a:lnTo>
                <a:lnTo>
                  <a:pt x="3782" y="17133"/>
                </a:lnTo>
                <a:lnTo>
                  <a:pt x="3828" y="17467"/>
                </a:lnTo>
                <a:lnTo>
                  <a:pt x="3871" y="17943"/>
                </a:lnTo>
                <a:lnTo>
                  <a:pt x="3916" y="18326"/>
                </a:lnTo>
                <a:lnTo>
                  <a:pt x="3982" y="18419"/>
                </a:lnTo>
                <a:lnTo>
                  <a:pt x="4025" y="18611"/>
                </a:lnTo>
                <a:lnTo>
                  <a:pt x="4071" y="18900"/>
                </a:lnTo>
                <a:lnTo>
                  <a:pt x="4114" y="19043"/>
                </a:lnTo>
                <a:lnTo>
                  <a:pt x="4180" y="19234"/>
                </a:lnTo>
                <a:lnTo>
                  <a:pt x="4225" y="19278"/>
                </a:lnTo>
                <a:lnTo>
                  <a:pt x="4268" y="19469"/>
                </a:lnTo>
                <a:lnTo>
                  <a:pt x="4314" y="19469"/>
                </a:lnTo>
                <a:lnTo>
                  <a:pt x="4357" y="19612"/>
                </a:lnTo>
                <a:lnTo>
                  <a:pt x="4425" y="19612"/>
                </a:lnTo>
                <a:lnTo>
                  <a:pt x="4468" y="19661"/>
                </a:lnTo>
                <a:lnTo>
                  <a:pt x="4511" y="19710"/>
                </a:lnTo>
                <a:lnTo>
                  <a:pt x="4557" y="19803"/>
                </a:lnTo>
                <a:lnTo>
                  <a:pt x="4623" y="19803"/>
                </a:lnTo>
                <a:lnTo>
                  <a:pt x="4668" y="19759"/>
                </a:lnTo>
                <a:lnTo>
                  <a:pt x="4711" y="19803"/>
                </a:lnTo>
                <a:lnTo>
                  <a:pt x="4757" y="19469"/>
                </a:lnTo>
                <a:lnTo>
                  <a:pt x="4823" y="19710"/>
                </a:lnTo>
                <a:lnTo>
                  <a:pt x="4866" y="19803"/>
                </a:lnTo>
                <a:lnTo>
                  <a:pt x="4911" y="19902"/>
                </a:lnTo>
                <a:lnTo>
                  <a:pt x="4954" y="19710"/>
                </a:lnTo>
                <a:lnTo>
                  <a:pt x="5020" y="19995"/>
                </a:lnTo>
                <a:lnTo>
                  <a:pt x="5066" y="19759"/>
                </a:lnTo>
                <a:lnTo>
                  <a:pt x="5109" y="19951"/>
                </a:lnTo>
                <a:lnTo>
                  <a:pt x="5154" y="19803"/>
                </a:lnTo>
                <a:lnTo>
                  <a:pt x="5220" y="19902"/>
                </a:lnTo>
                <a:lnTo>
                  <a:pt x="5266" y="19803"/>
                </a:lnTo>
                <a:lnTo>
                  <a:pt x="5309" y="19852"/>
                </a:lnTo>
                <a:lnTo>
                  <a:pt x="5354" y="19803"/>
                </a:lnTo>
                <a:lnTo>
                  <a:pt x="5420" y="19803"/>
                </a:lnTo>
                <a:lnTo>
                  <a:pt x="5463" y="19759"/>
                </a:lnTo>
                <a:lnTo>
                  <a:pt x="5509" y="19759"/>
                </a:lnTo>
                <a:lnTo>
                  <a:pt x="5552" y="19661"/>
                </a:lnTo>
                <a:lnTo>
                  <a:pt x="5618" y="19612"/>
                </a:lnTo>
                <a:lnTo>
                  <a:pt x="5663" y="19469"/>
                </a:lnTo>
                <a:lnTo>
                  <a:pt x="5706" y="19759"/>
                </a:lnTo>
                <a:lnTo>
                  <a:pt x="5752" y="19568"/>
                </a:lnTo>
                <a:lnTo>
                  <a:pt x="5818" y="19710"/>
                </a:lnTo>
                <a:lnTo>
                  <a:pt x="5863" y="19469"/>
                </a:lnTo>
                <a:lnTo>
                  <a:pt x="5906" y="19568"/>
                </a:lnTo>
                <a:lnTo>
                  <a:pt x="5949" y="19568"/>
                </a:lnTo>
                <a:lnTo>
                  <a:pt x="5995" y="19568"/>
                </a:lnTo>
                <a:lnTo>
                  <a:pt x="6061" y="19568"/>
                </a:lnTo>
                <a:lnTo>
                  <a:pt x="6106" y="19568"/>
                </a:lnTo>
                <a:lnTo>
                  <a:pt x="6149" y="19568"/>
                </a:lnTo>
                <a:lnTo>
                  <a:pt x="6195" y="19519"/>
                </a:lnTo>
                <a:lnTo>
                  <a:pt x="6261" y="19519"/>
                </a:lnTo>
                <a:lnTo>
                  <a:pt x="6304" y="19519"/>
                </a:lnTo>
                <a:lnTo>
                  <a:pt x="6349" y="19426"/>
                </a:lnTo>
                <a:lnTo>
                  <a:pt x="6392" y="19426"/>
                </a:lnTo>
                <a:lnTo>
                  <a:pt x="6458" y="19568"/>
                </a:lnTo>
                <a:lnTo>
                  <a:pt x="6504" y="19426"/>
                </a:lnTo>
                <a:lnTo>
                  <a:pt x="6547" y="19426"/>
                </a:lnTo>
                <a:lnTo>
                  <a:pt x="6592" y="19376"/>
                </a:lnTo>
                <a:lnTo>
                  <a:pt x="6658" y="19327"/>
                </a:lnTo>
                <a:lnTo>
                  <a:pt x="6704" y="19426"/>
                </a:lnTo>
                <a:lnTo>
                  <a:pt x="6747" y="19278"/>
                </a:lnTo>
                <a:lnTo>
                  <a:pt x="6792" y="19426"/>
                </a:lnTo>
                <a:lnTo>
                  <a:pt x="6858" y="19185"/>
                </a:lnTo>
                <a:lnTo>
                  <a:pt x="6901" y="19234"/>
                </a:lnTo>
                <a:lnTo>
                  <a:pt x="6947" y="19327"/>
                </a:lnTo>
                <a:lnTo>
                  <a:pt x="6990" y="19136"/>
                </a:lnTo>
                <a:lnTo>
                  <a:pt x="7056" y="19234"/>
                </a:lnTo>
                <a:lnTo>
                  <a:pt x="7101" y="19185"/>
                </a:lnTo>
                <a:lnTo>
                  <a:pt x="7144" y="19327"/>
                </a:lnTo>
                <a:lnTo>
                  <a:pt x="7190" y="19327"/>
                </a:lnTo>
                <a:lnTo>
                  <a:pt x="7256" y="19086"/>
                </a:lnTo>
                <a:lnTo>
                  <a:pt x="7301" y="19185"/>
                </a:lnTo>
                <a:lnTo>
                  <a:pt x="7344" y="19376"/>
                </a:lnTo>
                <a:lnTo>
                  <a:pt x="7387" y="19185"/>
                </a:lnTo>
                <a:lnTo>
                  <a:pt x="7456" y="19234"/>
                </a:lnTo>
                <a:lnTo>
                  <a:pt x="7499" y="19234"/>
                </a:lnTo>
                <a:lnTo>
                  <a:pt x="7544" y="19234"/>
                </a:lnTo>
                <a:lnTo>
                  <a:pt x="7587" y="19136"/>
                </a:lnTo>
                <a:lnTo>
                  <a:pt x="7633" y="19086"/>
                </a:lnTo>
                <a:lnTo>
                  <a:pt x="7699" y="18802"/>
                </a:lnTo>
                <a:lnTo>
                  <a:pt x="7742" y="19043"/>
                </a:lnTo>
                <a:lnTo>
                  <a:pt x="7787" y="19234"/>
                </a:lnTo>
                <a:lnTo>
                  <a:pt x="7830" y="19043"/>
                </a:lnTo>
                <a:lnTo>
                  <a:pt x="7896" y="19086"/>
                </a:lnTo>
                <a:lnTo>
                  <a:pt x="7942" y="19136"/>
                </a:lnTo>
                <a:lnTo>
                  <a:pt x="7985" y="18944"/>
                </a:lnTo>
                <a:lnTo>
                  <a:pt x="8030" y="19136"/>
                </a:lnTo>
                <a:lnTo>
                  <a:pt x="8096" y="19043"/>
                </a:lnTo>
                <a:lnTo>
                  <a:pt x="8142" y="18993"/>
                </a:lnTo>
                <a:lnTo>
                  <a:pt x="8185" y="19136"/>
                </a:lnTo>
                <a:lnTo>
                  <a:pt x="8230" y="19086"/>
                </a:lnTo>
                <a:lnTo>
                  <a:pt x="8296" y="18900"/>
                </a:lnTo>
                <a:lnTo>
                  <a:pt x="8339" y="18900"/>
                </a:lnTo>
                <a:lnTo>
                  <a:pt x="8385" y="18802"/>
                </a:lnTo>
                <a:lnTo>
                  <a:pt x="8428" y="19234"/>
                </a:lnTo>
                <a:lnTo>
                  <a:pt x="8494" y="19043"/>
                </a:lnTo>
                <a:lnTo>
                  <a:pt x="8539" y="18802"/>
                </a:lnTo>
                <a:lnTo>
                  <a:pt x="8582" y="18753"/>
                </a:lnTo>
                <a:lnTo>
                  <a:pt x="8628" y="18753"/>
                </a:lnTo>
                <a:lnTo>
                  <a:pt x="8694" y="18944"/>
                </a:lnTo>
                <a:lnTo>
                  <a:pt x="8739" y="18944"/>
                </a:lnTo>
                <a:lnTo>
                  <a:pt x="8782" y="18993"/>
                </a:lnTo>
                <a:lnTo>
                  <a:pt x="8825" y="18900"/>
                </a:lnTo>
                <a:lnTo>
                  <a:pt x="8894" y="18900"/>
                </a:lnTo>
                <a:lnTo>
                  <a:pt x="8937" y="18851"/>
                </a:lnTo>
                <a:lnTo>
                  <a:pt x="8982" y="18900"/>
                </a:lnTo>
                <a:lnTo>
                  <a:pt x="9025" y="18851"/>
                </a:lnTo>
                <a:lnTo>
                  <a:pt x="9071" y="18851"/>
                </a:lnTo>
                <a:lnTo>
                  <a:pt x="9137" y="18802"/>
                </a:lnTo>
                <a:lnTo>
                  <a:pt x="9180" y="18567"/>
                </a:lnTo>
                <a:lnTo>
                  <a:pt x="9225" y="18802"/>
                </a:lnTo>
                <a:lnTo>
                  <a:pt x="9268" y="18660"/>
                </a:lnTo>
                <a:lnTo>
                  <a:pt x="9334" y="18660"/>
                </a:lnTo>
                <a:lnTo>
                  <a:pt x="9380" y="18709"/>
                </a:lnTo>
                <a:lnTo>
                  <a:pt x="9423" y="18709"/>
                </a:lnTo>
                <a:lnTo>
                  <a:pt x="9468" y="18753"/>
                </a:lnTo>
                <a:lnTo>
                  <a:pt x="9534" y="18753"/>
                </a:lnTo>
                <a:lnTo>
                  <a:pt x="9580" y="18802"/>
                </a:lnTo>
                <a:lnTo>
                  <a:pt x="9623" y="18753"/>
                </a:lnTo>
                <a:lnTo>
                  <a:pt x="9668" y="18611"/>
                </a:lnTo>
                <a:lnTo>
                  <a:pt x="9734" y="18660"/>
                </a:lnTo>
                <a:lnTo>
                  <a:pt x="9777" y="18709"/>
                </a:lnTo>
                <a:lnTo>
                  <a:pt x="9823" y="18900"/>
                </a:lnTo>
                <a:lnTo>
                  <a:pt x="9866" y="18851"/>
                </a:lnTo>
                <a:lnTo>
                  <a:pt x="9932" y="18802"/>
                </a:lnTo>
                <a:lnTo>
                  <a:pt x="9977" y="18753"/>
                </a:lnTo>
                <a:lnTo>
                  <a:pt x="10020" y="18468"/>
                </a:lnTo>
                <a:lnTo>
                  <a:pt x="10066" y="18567"/>
                </a:lnTo>
                <a:lnTo>
                  <a:pt x="10132" y="18567"/>
                </a:lnTo>
                <a:lnTo>
                  <a:pt x="10177" y="18611"/>
                </a:lnTo>
                <a:lnTo>
                  <a:pt x="10220" y="18611"/>
                </a:lnTo>
                <a:lnTo>
                  <a:pt x="10263" y="18660"/>
                </a:lnTo>
                <a:lnTo>
                  <a:pt x="10332" y="18518"/>
                </a:lnTo>
                <a:lnTo>
                  <a:pt x="10375" y="18468"/>
                </a:lnTo>
                <a:lnTo>
                  <a:pt x="10420" y="18753"/>
                </a:lnTo>
                <a:lnTo>
                  <a:pt x="10463" y="18709"/>
                </a:lnTo>
                <a:lnTo>
                  <a:pt x="10529" y="18611"/>
                </a:lnTo>
                <a:lnTo>
                  <a:pt x="10575" y="18419"/>
                </a:lnTo>
                <a:lnTo>
                  <a:pt x="10618" y="18567"/>
                </a:lnTo>
                <a:lnTo>
                  <a:pt x="10663" y="18709"/>
                </a:lnTo>
                <a:lnTo>
                  <a:pt x="10706" y="18802"/>
                </a:lnTo>
                <a:lnTo>
                  <a:pt x="10772" y="18518"/>
                </a:lnTo>
                <a:lnTo>
                  <a:pt x="10818" y="18567"/>
                </a:lnTo>
                <a:lnTo>
                  <a:pt x="10861" y="18611"/>
                </a:lnTo>
                <a:lnTo>
                  <a:pt x="10906" y="18611"/>
                </a:lnTo>
                <a:lnTo>
                  <a:pt x="10972" y="18567"/>
                </a:lnTo>
                <a:lnTo>
                  <a:pt x="11018" y="18660"/>
                </a:lnTo>
                <a:lnTo>
                  <a:pt x="11061" y="18375"/>
                </a:lnTo>
                <a:lnTo>
                  <a:pt x="11106" y="18518"/>
                </a:lnTo>
                <a:lnTo>
                  <a:pt x="11172" y="18709"/>
                </a:lnTo>
                <a:lnTo>
                  <a:pt x="11215" y="18660"/>
                </a:lnTo>
                <a:lnTo>
                  <a:pt x="11261" y="18468"/>
                </a:lnTo>
                <a:lnTo>
                  <a:pt x="11304" y="18660"/>
                </a:lnTo>
                <a:lnTo>
                  <a:pt x="11370" y="18753"/>
                </a:lnTo>
                <a:lnTo>
                  <a:pt x="11415" y="18567"/>
                </a:lnTo>
                <a:lnTo>
                  <a:pt x="11458" y="18375"/>
                </a:lnTo>
                <a:lnTo>
                  <a:pt x="11504" y="18375"/>
                </a:lnTo>
                <a:lnTo>
                  <a:pt x="11570" y="18468"/>
                </a:lnTo>
                <a:lnTo>
                  <a:pt x="11615" y="18567"/>
                </a:lnTo>
                <a:lnTo>
                  <a:pt x="11658" y="18567"/>
                </a:lnTo>
                <a:lnTo>
                  <a:pt x="11704" y="18375"/>
                </a:lnTo>
                <a:lnTo>
                  <a:pt x="11770" y="18419"/>
                </a:lnTo>
                <a:lnTo>
                  <a:pt x="11813" y="18567"/>
                </a:lnTo>
                <a:lnTo>
                  <a:pt x="11858" y="18228"/>
                </a:lnTo>
                <a:lnTo>
                  <a:pt x="11901" y="18375"/>
                </a:lnTo>
                <a:lnTo>
                  <a:pt x="11967" y="18419"/>
                </a:lnTo>
                <a:lnTo>
                  <a:pt x="12013" y="18419"/>
                </a:lnTo>
                <a:lnTo>
                  <a:pt x="12056" y="18518"/>
                </a:lnTo>
                <a:lnTo>
                  <a:pt x="12101" y="18518"/>
                </a:lnTo>
                <a:lnTo>
                  <a:pt x="12167" y="18326"/>
                </a:lnTo>
                <a:lnTo>
                  <a:pt x="12210" y="18518"/>
                </a:lnTo>
                <a:lnTo>
                  <a:pt x="12256" y="18518"/>
                </a:lnTo>
                <a:lnTo>
                  <a:pt x="12299" y="18375"/>
                </a:lnTo>
                <a:lnTo>
                  <a:pt x="12344" y="18468"/>
                </a:lnTo>
                <a:lnTo>
                  <a:pt x="12410" y="18326"/>
                </a:lnTo>
                <a:lnTo>
                  <a:pt x="12456" y="18375"/>
                </a:lnTo>
                <a:lnTo>
                  <a:pt x="12499" y="18518"/>
                </a:lnTo>
                <a:lnTo>
                  <a:pt x="12544" y="18611"/>
                </a:lnTo>
                <a:lnTo>
                  <a:pt x="12610" y="18660"/>
                </a:lnTo>
                <a:lnTo>
                  <a:pt x="12653" y="18419"/>
                </a:lnTo>
                <a:lnTo>
                  <a:pt x="12699" y="18468"/>
                </a:lnTo>
                <a:lnTo>
                  <a:pt x="12742" y="18419"/>
                </a:lnTo>
                <a:lnTo>
                  <a:pt x="12808" y="18660"/>
                </a:lnTo>
                <a:lnTo>
                  <a:pt x="12853" y="18468"/>
                </a:lnTo>
                <a:lnTo>
                  <a:pt x="12896" y="18375"/>
                </a:lnTo>
                <a:lnTo>
                  <a:pt x="12942" y="18468"/>
                </a:lnTo>
                <a:lnTo>
                  <a:pt x="13008" y="18468"/>
                </a:lnTo>
                <a:lnTo>
                  <a:pt x="13053" y="18419"/>
                </a:lnTo>
                <a:lnTo>
                  <a:pt x="13096" y="18518"/>
                </a:lnTo>
                <a:lnTo>
                  <a:pt x="13142" y="18468"/>
                </a:lnTo>
                <a:lnTo>
                  <a:pt x="13208" y="18419"/>
                </a:lnTo>
                <a:lnTo>
                  <a:pt x="13251" y="18468"/>
                </a:lnTo>
                <a:lnTo>
                  <a:pt x="13296" y="18375"/>
                </a:lnTo>
                <a:lnTo>
                  <a:pt x="13339" y="18277"/>
                </a:lnTo>
                <a:lnTo>
                  <a:pt x="13405" y="18468"/>
                </a:lnTo>
                <a:lnTo>
                  <a:pt x="13451" y="18277"/>
                </a:lnTo>
                <a:lnTo>
                  <a:pt x="13494" y="18375"/>
                </a:lnTo>
                <a:lnTo>
                  <a:pt x="13539" y="18419"/>
                </a:lnTo>
                <a:lnTo>
                  <a:pt x="13605" y="18518"/>
                </a:lnTo>
                <a:lnTo>
                  <a:pt x="13648" y="18419"/>
                </a:lnTo>
                <a:lnTo>
                  <a:pt x="13694" y="18375"/>
                </a:lnTo>
                <a:lnTo>
                  <a:pt x="13737" y="18518"/>
                </a:lnTo>
                <a:lnTo>
                  <a:pt x="13805" y="18518"/>
                </a:lnTo>
                <a:lnTo>
                  <a:pt x="13848" y="18611"/>
                </a:lnTo>
                <a:lnTo>
                  <a:pt x="13894" y="18468"/>
                </a:lnTo>
                <a:lnTo>
                  <a:pt x="13937" y="18611"/>
                </a:lnTo>
                <a:lnTo>
                  <a:pt x="13982" y="18326"/>
                </a:lnTo>
                <a:lnTo>
                  <a:pt x="14048" y="18419"/>
                </a:lnTo>
                <a:lnTo>
                  <a:pt x="14091" y="18326"/>
                </a:lnTo>
                <a:lnTo>
                  <a:pt x="14137" y="18135"/>
                </a:lnTo>
                <a:lnTo>
                  <a:pt x="14180" y="18375"/>
                </a:lnTo>
                <a:lnTo>
                  <a:pt x="14246" y="18277"/>
                </a:lnTo>
                <a:lnTo>
                  <a:pt x="14291" y="18518"/>
                </a:lnTo>
                <a:lnTo>
                  <a:pt x="14334" y="18518"/>
                </a:lnTo>
                <a:lnTo>
                  <a:pt x="14380" y="18419"/>
                </a:lnTo>
                <a:lnTo>
                  <a:pt x="14446" y="18468"/>
                </a:lnTo>
                <a:lnTo>
                  <a:pt x="14491" y="18518"/>
                </a:lnTo>
                <a:lnTo>
                  <a:pt x="14534" y="18228"/>
                </a:lnTo>
                <a:lnTo>
                  <a:pt x="14580" y="18419"/>
                </a:lnTo>
                <a:lnTo>
                  <a:pt x="14646" y="18468"/>
                </a:lnTo>
                <a:lnTo>
                  <a:pt x="14689" y="18419"/>
                </a:lnTo>
                <a:lnTo>
                  <a:pt x="14734" y="18375"/>
                </a:lnTo>
                <a:lnTo>
                  <a:pt x="14777" y="18277"/>
                </a:lnTo>
                <a:lnTo>
                  <a:pt x="14843" y="18375"/>
                </a:lnTo>
                <a:lnTo>
                  <a:pt x="14889" y="18375"/>
                </a:lnTo>
                <a:lnTo>
                  <a:pt x="14932" y="18419"/>
                </a:lnTo>
                <a:lnTo>
                  <a:pt x="14977" y="18375"/>
                </a:lnTo>
                <a:lnTo>
                  <a:pt x="15043" y="18419"/>
                </a:lnTo>
                <a:lnTo>
                  <a:pt x="15089" y="18375"/>
                </a:lnTo>
                <a:lnTo>
                  <a:pt x="15132" y="18228"/>
                </a:lnTo>
                <a:lnTo>
                  <a:pt x="15175" y="18326"/>
                </a:lnTo>
                <a:lnTo>
                  <a:pt x="15243" y="18042"/>
                </a:lnTo>
                <a:lnTo>
                  <a:pt x="15286" y="18375"/>
                </a:lnTo>
                <a:lnTo>
                  <a:pt x="15332" y="18326"/>
                </a:lnTo>
                <a:lnTo>
                  <a:pt x="15375" y="18375"/>
                </a:lnTo>
                <a:lnTo>
                  <a:pt x="15441" y="18326"/>
                </a:lnTo>
                <a:lnTo>
                  <a:pt x="15486" y="18419"/>
                </a:lnTo>
                <a:lnTo>
                  <a:pt x="15529" y="18326"/>
                </a:lnTo>
                <a:lnTo>
                  <a:pt x="15575" y="18326"/>
                </a:lnTo>
                <a:lnTo>
                  <a:pt x="15618" y="18419"/>
                </a:lnTo>
                <a:lnTo>
                  <a:pt x="15684" y="18228"/>
                </a:lnTo>
                <a:lnTo>
                  <a:pt x="15729" y="18326"/>
                </a:lnTo>
                <a:lnTo>
                  <a:pt x="15772" y="18375"/>
                </a:lnTo>
                <a:lnTo>
                  <a:pt x="15818" y="18228"/>
                </a:lnTo>
                <a:lnTo>
                  <a:pt x="15884" y="18277"/>
                </a:lnTo>
                <a:lnTo>
                  <a:pt x="15929" y="18184"/>
                </a:lnTo>
                <a:lnTo>
                  <a:pt x="15972" y="18375"/>
                </a:lnTo>
                <a:lnTo>
                  <a:pt x="16018" y="18419"/>
                </a:lnTo>
                <a:lnTo>
                  <a:pt x="16084" y="18419"/>
                </a:lnTo>
                <a:lnTo>
                  <a:pt x="16127" y="18277"/>
                </a:lnTo>
                <a:lnTo>
                  <a:pt x="16172" y="18277"/>
                </a:lnTo>
                <a:lnTo>
                  <a:pt x="16215" y="18184"/>
                </a:lnTo>
                <a:lnTo>
                  <a:pt x="16281" y="18228"/>
                </a:lnTo>
                <a:lnTo>
                  <a:pt x="16327" y="18326"/>
                </a:lnTo>
                <a:lnTo>
                  <a:pt x="16370" y="18228"/>
                </a:lnTo>
                <a:lnTo>
                  <a:pt x="16415" y="18419"/>
                </a:lnTo>
                <a:lnTo>
                  <a:pt x="16481" y="18375"/>
                </a:lnTo>
                <a:lnTo>
                  <a:pt x="16527" y="18326"/>
                </a:lnTo>
                <a:lnTo>
                  <a:pt x="16570" y="18567"/>
                </a:lnTo>
                <a:lnTo>
                  <a:pt x="16613" y="18277"/>
                </a:lnTo>
                <a:lnTo>
                  <a:pt x="16681" y="18228"/>
                </a:lnTo>
                <a:lnTo>
                  <a:pt x="16724" y="18375"/>
                </a:lnTo>
                <a:lnTo>
                  <a:pt x="16770" y="18326"/>
                </a:lnTo>
                <a:lnTo>
                  <a:pt x="16813" y="18567"/>
                </a:lnTo>
                <a:lnTo>
                  <a:pt x="16878" y="18419"/>
                </a:lnTo>
                <a:lnTo>
                  <a:pt x="16924" y="18419"/>
                </a:lnTo>
                <a:lnTo>
                  <a:pt x="16967" y="18228"/>
                </a:lnTo>
                <a:lnTo>
                  <a:pt x="17013" y="18375"/>
                </a:lnTo>
                <a:lnTo>
                  <a:pt x="17078" y="18326"/>
                </a:lnTo>
                <a:lnTo>
                  <a:pt x="17122" y="18375"/>
                </a:lnTo>
                <a:lnTo>
                  <a:pt x="17167" y="18326"/>
                </a:lnTo>
                <a:lnTo>
                  <a:pt x="17210" y="18184"/>
                </a:lnTo>
                <a:lnTo>
                  <a:pt x="17256" y="18419"/>
                </a:lnTo>
                <a:lnTo>
                  <a:pt x="17322" y="18375"/>
                </a:lnTo>
                <a:lnTo>
                  <a:pt x="17367" y="18375"/>
                </a:lnTo>
                <a:lnTo>
                  <a:pt x="17410" y="18518"/>
                </a:lnTo>
                <a:lnTo>
                  <a:pt x="17456" y="18375"/>
                </a:lnTo>
                <a:lnTo>
                  <a:pt x="17522" y="18419"/>
                </a:lnTo>
                <a:lnTo>
                  <a:pt x="17565" y="18277"/>
                </a:lnTo>
                <a:lnTo>
                  <a:pt x="17610" y="18419"/>
                </a:lnTo>
                <a:lnTo>
                  <a:pt x="17653" y="18419"/>
                </a:lnTo>
                <a:lnTo>
                  <a:pt x="17719" y="18228"/>
                </a:lnTo>
                <a:lnTo>
                  <a:pt x="17765" y="18085"/>
                </a:lnTo>
                <a:lnTo>
                  <a:pt x="17808" y="18228"/>
                </a:lnTo>
                <a:lnTo>
                  <a:pt x="17853" y="18375"/>
                </a:lnTo>
                <a:lnTo>
                  <a:pt x="17919" y="17992"/>
                </a:lnTo>
                <a:lnTo>
                  <a:pt x="17965" y="18184"/>
                </a:lnTo>
                <a:lnTo>
                  <a:pt x="18008" y="18228"/>
                </a:lnTo>
                <a:lnTo>
                  <a:pt x="18051" y="18228"/>
                </a:lnTo>
                <a:lnTo>
                  <a:pt x="18119" y="18277"/>
                </a:lnTo>
                <a:lnTo>
                  <a:pt x="18162" y="18277"/>
                </a:lnTo>
                <a:lnTo>
                  <a:pt x="18208" y="18326"/>
                </a:lnTo>
                <a:lnTo>
                  <a:pt x="18251" y="18277"/>
                </a:lnTo>
                <a:lnTo>
                  <a:pt x="18316" y="18135"/>
                </a:lnTo>
                <a:lnTo>
                  <a:pt x="18362" y="18135"/>
                </a:lnTo>
                <a:lnTo>
                  <a:pt x="18405" y="18184"/>
                </a:lnTo>
                <a:lnTo>
                  <a:pt x="18451" y="18228"/>
                </a:lnTo>
                <a:lnTo>
                  <a:pt x="18516" y="18184"/>
                </a:lnTo>
                <a:lnTo>
                  <a:pt x="18559" y="18184"/>
                </a:lnTo>
                <a:lnTo>
                  <a:pt x="18605" y="18326"/>
                </a:lnTo>
                <a:lnTo>
                  <a:pt x="18648" y="18277"/>
                </a:lnTo>
                <a:lnTo>
                  <a:pt x="18716" y="18184"/>
                </a:lnTo>
                <a:lnTo>
                  <a:pt x="18759" y="18184"/>
                </a:lnTo>
                <a:lnTo>
                  <a:pt x="18805" y="18277"/>
                </a:lnTo>
                <a:lnTo>
                  <a:pt x="18848" y="18184"/>
                </a:lnTo>
                <a:lnTo>
                  <a:pt x="18894" y="18184"/>
                </a:lnTo>
                <a:lnTo>
                  <a:pt x="18959" y="18277"/>
                </a:lnTo>
                <a:lnTo>
                  <a:pt x="19003" y="18375"/>
                </a:lnTo>
                <a:lnTo>
                  <a:pt x="19048" y="18228"/>
                </a:lnTo>
                <a:lnTo>
                  <a:pt x="19091" y="18326"/>
                </a:lnTo>
                <a:lnTo>
                  <a:pt x="19157" y="18135"/>
                </a:lnTo>
                <a:lnTo>
                  <a:pt x="19203" y="18135"/>
                </a:lnTo>
                <a:lnTo>
                  <a:pt x="19246" y="18228"/>
                </a:lnTo>
                <a:lnTo>
                  <a:pt x="19291" y="18085"/>
                </a:lnTo>
                <a:lnTo>
                  <a:pt x="19357" y="18184"/>
                </a:lnTo>
                <a:lnTo>
                  <a:pt x="19403" y="18184"/>
                </a:lnTo>
                <a:lnTo>
                  <a:pt x="19446" y="18228"/>
                </a:lnTo>
                <a:lnTo>
                  <a:pt x="19489" y="18042"/>
                </a:lnTo>
                <a:lnTo>
                  <a:pt x="19557" y="18277"/>
                </a:lnTo>
                <a:lnTo>
                  <a:pt x="19600" y="18375"/>
                </a:lnTo>
                <a:lnTo>
                  <a:pt x="19646" y="18326"/>
                </a:lnTo>
                <a:lnTo>
                  <a:pt x="19689" y="18326"/>
                </a:lnTo>
                <a:lnTo>
                  <a:pt x="19754" y="18184"/>
                </a:lnTo>
                <a:lnTo>
                  <a:pt x="19800" y="18135"/>
                </a:lnTo>
                <a:lnTo>
                  <a:pt x="19843" y="18135"/>
                </a:lnTo>
                <a:lnTo>
                  <a:pt x="19889" y="18184"/>
                </a:lnTo>
                <a:lnTo>
                  <a:pt x="19954" y="18135"/>
                </a:lnTo>
                <a:lnTo>
                  <a:pt x="19997" y="18135"/>
                </a:lnTo>
              </a:path>
            </a:pathLst>
          </a:custGeom>
          <a:noFill/>
          <a:ln w="12700" cap="flat" cmpd="sng">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9470" name="TextBox 24"/>
          <p:cNvSpPr txBox="1">
            <a:spLocks noChangeArrowheads="1"/>
          </p:cNvSpPr>
          <p:nvPr/>
        </p:nvSpPr>
        <p:spPr bwMode="auto">
          <a:xfrm>
            <a:off x="1958975" y="3798888"/>
            <a:ext cx="35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ar-SA" sz="2800" b="1">
                <a:solidFill>
                  <a:schemeClr val="bg1"/>
                </a:solidFill>
              </a:rPr>
              <a:t>S</a:t>
            </a:r>
          </a:p>
        </p:txBody>
      </p:sp>
      <p:cxnSp>
        <p:nvCxnSpPr>
          <p:cNvPr id="26" name="Straight Arrow Connector 25"/>
          <p:cNvCxnSpPr/>
          <p:nvPr/>
        </p:nvCxnSpPr>
        <p:spPr>
          <a:xfrm flipV="1">
            <a:off x="2171700" y="4060825"/>
            <a:ext cx="254000" cy="206375"/>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472" name="TextBox 26"/>
          <p:cNvSpPr txBox="1">
            <a:spLocks noChangeArrowheads="1"/>
          </p:cNvSpPr>
          <p:nvPr/>
        </p:nvSpPr>
        <p:spPr bwMode="auto">
          <a:xfrm>
            <a:off x="2814638" y="5295900"/>
            <a:ext cx="4984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ar-SA" sz="2800" b="1">
                <a:solidFill>
                  <a:schemeClr val="bg1"/>
                </a:solidFill>
              </a:rPr>
              <a:t>M</a:t>
            </a:r>
          </a:p>
        </p:txBody>
      </p:sp>
      <p:cxnSp>
        <p:nvCxnSpPr>
          <p:cNvPr id="28" name="Straight Arrow Connector 27"/>
          <p:cNvCxnSpPr/>
          <p:nvPr/>
        </p:nvCxnSpPr>
        <p:spPr>
          <a:xfrm flipV="1">
            <a:off x="3136900" y="5645150"/>
            <a:ext cx="252413" cy="206375"/>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474" name="TextBox 28"/>
          <p:cNvSpPr txBox="1">
            <a:spLocks noChangeArrowheads="1"/>
          </p:cNvSpPr>
          <p:nvPr/>
        </p:nvSpPr>
        <p:spPr bwMode="auto">
          <a:xfrm>
            <a:off x="368300" y="5033963"/>
            <a:ext cx="338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ar-SA" sz="2800" b="1">
                <a:solidFill>
                  <a:schemeClr val="bg1"/>
                </a:solidFill>
              </a:rPr>
              <a:t>L</a:t>
            </a:r>
          </a:p>
        </p:txBody>
      </p:sp>
      <p:cxnSp>
        <p:nvCxnSpPr>
          <p:cNvPr id="30" name="Straight Arrow Connector 29"/>
          <p:cNvCxnSpPr/>
          <p:nvPr/>
        </p:nvCxnSpPr>
        <p:spPr>
          <a:xfrm flipV="1">
            <a:off x="258763" y="5080000"/>
            <a:ext cx="125412" cy="2159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476" name="TextBox 33"/>
          <p:cNvSpPr txBox="1">
            <a:spLocks noChangeArrowheads="1"/>
          </p:cNvSpPr>
          <p:nvPr/>
        </p:nvSpPr>
        <p:spPr bwMode="auto">
          <a:xfrm>
            <a:off x="5553075" y="2238375"/>
            <a:ext cx="919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ar-SA" sz="2000" b="1"/>
              <a:t>A-fibre</a:t>
            </a:r>
          </a:p>
        </p:txBody>
      </p:sp>
      <p:sp>
        <p:nvSpPr>
          <p:cNvPr id="19477" name="TextBox 34"/>
          <p:cNvSpPr txBox="1">
            <a:spLocks noChangeArrowheads="1"/>
          </p:cNvSpPr>
          <p:nvPr/>
        </p:nvSpPr>
        <p:spPr bwMode="auto">
          <a:xfrm>
            <a:off x="5102225" y="3009900"/>
            <a:ext cx="900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ar-SA" sz="2000" b="1">
                <a:solidFill>
                  <a:srgbClr val="FF0000"/>
                </a:solidFill>
              </a:rPr>
              <a:t>C-fibre</a:t>
            </a:r>
          </a:p>
        </p:txBody>
      </p:sp>
      <p:sp>
        <p:nvSpPr>
          <p:cNvPr id="19478" name="TextBox 35"/>
          <p:cNvSpPr txBox="1">
            <a:spLocks noChangeArrowheads="1"/>
          </p:cNvSpPr>
          <p:nvPr/>
        </p:nvSpPr>
        <p:spPr bwMode="auto">
          <a:xfrm>
            <a:off x="4395720" y="5718958"/>
            <a:ext cx="48830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
                <a:srgbClr val="FF0000"/>
              </a:buClr>
              <a:buFont typeface="Wingdings" panose="05000000000000000000" pitchFamily="2" charset="2"/>
              <a:buChar char="§"/>
            </a:pPr>
            <a:r>
              <a:rPr lang="en-GB" altLang="ar-SA" sz="2800" dirty="0"/>
              <a:t> </a:t>
            </a:r>
            <a:r>
              <a:rPr lang="en-GB" altLang="ar-SA" sz="2800" b="1" dirty="0" err="1" smtClean="0">
                <a:solidFill>
                  <a:srgbClr val="FF0000"/>
                </a:solidFill>
              </a:rPr>
              <a:t>Nociceptors</a:t>
            </a:r>
            <a:r>
              <a:rPr lang="en-GB" altLang="ar-SA" sz="2800" b="1" dirty="0" smtClean="0">
                <a:solidFill>
                  <a:srgbClr val="FF0000"/>
                </a:solidFill>
              </a:rPr>
              <a:t> </a:t>
            </a:r>
            <a:r>
              <a:rPr lang="en-GB" altLang="ar-SA" sz="2400" b="1" dirty="0" smtClean="0">
                <a:solidFill>
                  <a:srgbClr val="FF0000"/>
                </a:solidFill>
              </a:rPr>
              <a:t>(small/medium)</a:t>
            </a:r>
            <a:endParaRPr lang="en-GB" altLang="ar-SA" sz="2400" b="1" dirty="0">
              <a:solidFill>
                <a:srgbClr val="FF0000"/>
              </a:solidFill>
            </a:endParaRPr>
          </a:p>
          <a:p>
            <a:pPr>
              <a:spcBef>
                <a:spcPct val="0"/>
              </a:spcBef>
              <a:buClr>
                <a:srgbClr val="FF0000"/>
              </a:buClr>
              <a:buFont typeface="Wingdings" panose="05000000000000000000" pitchFamily="2" charset="2"/>
              <a:buChar char="§"/>
            </a:pPr>
            <a:r>
              <a:rPr lang="en-GB" altLang="ar-SA" sz="2800" dirty="0">
                <a:solidFill>
                  <a:srgbClr val="2618E2"/>
                </a:solidFill>
              </a:rPr>
              <a:t> </a:t>
            </a:r>
            <a:r>
              <a:rPr lang="en-GB" altLang="ar-SA" sz="2800" b="1" dirty="0" smtClean="0">
                <a:solidFill>
                  <a:srgbClr val="2618E2"/>
                </a:solidFill>
              </a:rPr>
              <a:t>Non-</a:t>
            </a:r>
            <a:r>
              <a:rPr lang="en-GB" altLang="ar-SA" sz="2800" b="1" dirty="0" err="1" smtClean="0">
                <a:solidFill>
                  <a:srgbClr val="2618E2"/>
                </a:solidFill>
              </a:rPr>
              <a:t>nociceptors</a:t>
            </a:r>
            <a:r>
              <a:rPr lang="en-GB" altLang="ar-SA" sz="2800" b="1" dirty="0" smtClean="0">
                <a:solidFill>
                  <a:srgbClr val="2618E2"/>
                </a:solidFill>
              </a:rPr>
              <a:t> (large)</a:t>
            </a:r>
            <a:endParaRPr lang="en-GB" altLang="ar-SA" sz="2800" b="1" dirty="0">
              <a:solidFill>
                <a:srgbClr val="2618E2"/>
              </a:solidFill>
            </a:endParaRPr>
          </a:p>
        </p:txBody>
      </p:sp>
      <p:grpSp>
        <p:nvGrpSpPr>
          <p:cNvPr id="19479" name="Group 34"/>
          <p:cNvGrpSpPr>
            <a:grpSpLocks/>
          </p:cNvGrpSpPr>
          <p:nvPr/>
        </p:nvGrpSpPr>
        <p:grpSpPr bwMode="auto">
          <a:xfrm>
            <a:off x="90488" y="3675063"/>
            <a:ext cx="4405312" cy="3144837"/>
            <a:chOff x="0" y="1319840"/>
            <a:chExt cx="6565574" cy="5335384"/>
          </a:xfrm>
        </p:grpSpPr>
        <p:pic>
          <p:nvPicPr>
            <p:cNvPr id="1948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319840"/>
              <a:ext cx="6565574" cy="533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Straight Arrow Connector 37"/>
            <p:cNvCxnSpPr/>
            <p:nvPr/>
          </p:nvCxnSpPr>
          <p:spPr>
            <a:xfrm>
              <a:off x="1883314" y="5023097"/>
              <a:ext cx="217670" cy="36089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486" name="TextBox 38"/>
            <p:cNvSpPr txBox="1">
              <a:spLocks noChangeArrowheads="1"/>
            </p:cNvSpPr>
            <p:nvPr/>
          </p:nvSpPr>
          <p:spPr bwMode="auto">
            <a:xfrm>
              <a:off x="1325246" y="4275080"/>
              <a:ext cx="4332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ar-SA" sz="3200" b="1">
                  <a:solidFill>
                    <a:schemeClr val="bg1"/>
                  </a:solidFill>
                </a:rPr>
                <a:t>S</a:t>
              </a:r>
            </a:p>
          </p:txBody>
        </p:sp>
        <p:cxnSp>
          <p:nvCxnSpPr>
            <p:cNvPr id="40" name="Straight Arrow Connector 39"/>
            <p:cNvCxnSpPr/>
            <p:nvPr/>
          </p:nvCxnSpPr>
          <p:spPr>
            <a:xfrm>
              <a:off x="2382534" y="3627979"/>
              <a:ext cx="217670" cy="360899"/>
            </a:xfrm>
            <a:prstGeom prst="straightConnector1">
              <a:avLst/>
            </a:prstGeom>
            <a:ln w="635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488" name="TextBox 40"/>
            <p:cNvSpPr txBox="1">
              <a:spLocks noChangeArrowheads="1"/>
            </p:cNvSpPr>
            <p:nvPr/>
          </p:nvSpPr>
          <p:spPr bwMode="auto">
            <a:xfrm>
              <a:off x="1875454" y="2766223"/>
              <a:ext cx="4332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ar-SA" sz="3200" b="1">
                  <a:solidFill>
                    <a:srgbClr val="FFFF00"/>
                  </a:solidFill>
                </a:rPr>
                <a:t>M</a:t>
              </a:r>
            </a:p>
          </p:txBody>
        </p:sp>
        <p:cxnSp>
          <p:nvCxnSpPr>
            <p:cNvPr id="42" name="Straight Arrow Connector 41"/>
            <p:cNvCxnSpPr/>
            <p:nvPr/>
          </p:nvCxnSpPr>
          <p:spPr>
            <a:xfrm flipH="1" flipV="1">
              <a:off x="3442490" y="5241254"/>
              <a:ext cx="376190" cy="142743"/>
            </a:xfrm>
            <a:prstGeom prst="straightConnector1">
              <a:avLst/>
            </a:prstGeom>
            <a:ln w="63500">
              <a:solidFill>
                <a:srgbClr val="BBFAFD"/>
              </a:solidFill>
              <a:tailEnd type="triangle"/>
            </a:ln>
          </p:spPr>
          <p:style>
            <a:lnRef idx="1">
              <a:schemeClr val="accent1"/>
            </a:lnRef>
            <a:fillRef idx="0">
              <a:schemeClr val="accent1"/>
            </a:fillRef>
            <a:effectRef idx="0">
              <a:schemeClr val="accent1"/>
            </a:effectRef>
            <a:fontRef idx="minor">
              <a:schemeClr val="tx1"/>
            </a:fontRef>
          </p:style>
        </p:cxnSp>
        <p:sp>
          <p:nvSpPr>
            <p:cNvPr id="19490" name="TextBox 42"/>
            <p:cNvSpPr txBox="1">
              <a:spLocks noChangeArrowheads="1"/>
            </p:cNvSpPr>
            <p:nvPr/>
          </p:nvSpPr>
          <p:spPr bwMode="auto">
            <a:xfrm>
              <a:off x="3788072" y="5259938"/>
              <a:ext cx="4332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ar-SA" sz="3200" b="1">
                  <a:solidFill>
                    <a:srgbClr val="BBFAFD"/>
                  </a:solidFill>
                </a:rPr>
                <a:t>L</a:t>
              </a:r>
            </a:p>
          </p:txBody>
        </p:sp>
      </p:grpSp>
      <p:sp>
        <p:nvSpPr>
          <p:cNvPr id="19480" name="TextBox 43"/>
          <p:cNvSpPr txBox="1">
            <a:spLocks noChangeArrowheads="1"/>
          </p:cNvSpPr>
          <p:nvPr/>
        </p:nvSpPr>
        <p:spPr bwMode="auto">
          <a:xfrm>
            <a:off x="3040063" y="3857625"/>
            <a:ext cx="2125662" cy="461963"/>
          </a:xfrm>
          <a:prstGeom prst="rect">
            <a:avLst/>
          </a:prstGeom>
          <a:solidFill>
            <a:srgbClr val="FF0000"/>
          </a:solidFill>
          <a:ln w="9525">
            <a:solidFill>
              <a:srgbClr val="C00000"/>
            </a:solidFill>
            <a:miter lim="800000"/>
            <a:headEnd/>
            <a:tailEnd/>
          </a:ln>
        </p:spPr>
        <p:txBody>
          <a:bodyPr>
            <a:spAutoFit/>
          </a:bodyP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ar-SA" sz="2400" b="1">
                <a:solidFill>
                  <a:schemeClr val="bg1"/>
                </a:solidFill>
              </a:rPr>
              <a:t>Small:&lt;30µm</a:t>
            </a:r>
          </a:p>
        </p:txBody>
      </p:sp>
      <p:sp>
        <p:nvSpPr>
          <p:cNvPr id="19481" name="TextBox 44"/>
          <p:cNvSpPr txBox="1">
            <a:spLocks noChangeArrowheads="1"/>
          </p:cNvSpPr>
          <p:nvPr/>
        </p:nvSpPr>
        <p:spPr bwMode="auto">
          <a:xfrm>
            <a:off x="3027363" y="4438650"/>
            <a:ext cx="2833687" cy="460375"/>
          </a:xfrm>
          <a:prstGeom prst="rect">
            <a:avLst/>
          </a:prstGeom>
          <a:solidFill>
            <a:srgbClr val="FFFF00"/>
          </a:solidFill>
          <a:ln w="9525">
            <a:solidFill>
              <a:srgbClr val="3333FF"/>
            </a:solidFill>
            <a:miter lim="800000"/>
            <a:headEnd/>
            <a:tailEnd/>
          </a:ln>
        </p:spPr>
        <p:txBody>
          <a:bodyPr>
            <a:spAutoFit/>
          </a:bodyP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ar-SA" sz="2400" b="1"/>
              <a:t>Medium: 31-40µm</a:t>
            </a:r>
          </a:p>
        </p:txBody>
      </p:sp>
      <p:sp>
        <p:nvSpPr>
          <p:cNvPr id="19482" name="TextBox 45"/>
          <p:cNvSpPr txBox="1">
            <a:spLocks noChangeArrowheads="1"/>
          </p:cNvSpPr>
          <p:nvPr/>
        </p:nvSpPr>
        <p:spPr bwMode="auto">
          <a:xfrm>
            <a:off x="3054350" y="5030788"/>
            <a:ext cx="2130425" cy="461962"/>
          </a:xfrm>
          <a:prstGeom prst="rect">
            <a:avLst/>
          </a:prstGeom>
          <a:solidFill>
            <a:srgbClr val="BBFAFD"/>
          </a:solidFill>
          <a:ln w="9525">
            <a:solidFill>
              <a:srgbClr val="3333FF"/>
            </a:solidFill>
            <a:miter lim="800000"/>
            <a:headEnd/>
            <a:tailEnd/>
          </a:ln>
        </p:spPr>
        <p:txBody>
          <a:bodyPr>
            <a:spAutoFit/>
          </a:bodyP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ar-SA" sz="2400" b="1"/>
              <a:t>Large:&gt;40µm</a:t>
            </a:r>
          </a:p>
        </p:txBody>
      </p:sp>
      <p:sp>
        <p:nvSpPr>
          <p:cNvPr id="19483" name="Rectangle 2"/>
          <p:cNvSpPr txBox="1">
            <a:spLocks noChangeArrowheads="1"/>
          </p:cNvSpPr>
          <p:nvPr/>
        </p:nvSpPr>
        <p:spPr bwMode="auto">
          <a:xfrm>
            <a:off x="-12700" y="-22225"/>
            <a:ext cx="9156700" cy="881062"/>
          </a:xfrm>
          <a:prstGeom prst="rect">
            <a:avLst/>
          </a:prstGeom>
          <a:solidFill>
            <a:srgbClr val="3A2B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ar-SA" sz="4900" b="1" dirty="0">
                <a:solidFill>
                  <a:srgbClr val="FFFF00"/>
                </a:solidFill>
              </a:rPr>
              <a:t> </a:t>
            </a:r>
            <a:r>
              <a:rPr lang="en-US" altLang="ar-SA" sz="4800" b="1" dirty="0" smtClean="0">
                <a:solidFill>
                  <a:srgbClr val="FFFF00"/>
                </a:solidFill>
              </a:rPr>
              <a:t>Afferent Neurons </a:t>
            </a:r>
            <a:r>
              <a:rPr lang="en-US" altLang="ar-SA" sz="4800" b="1" dirty="0">
                <a:solidFill>
                  <a:srgbClr val="FFFF00"/>
                </a:solidFill>
              </a:rPr>
              <a:t>&amp; Receptors</a:t>
            </a:r>
            <a:endParaRPr lang="en-GB" altLang="ar-SA" sz="5400" b="1" dirty="0">
              <a:solidFill>
                <a:srgbClr val="FFFF00"/>
              </a:solidFill>
            </a:endParaRPr>
          </a:p>
        </p:txBody>
      </p:sp>
      <p:sp>
        <p:nvSpPr>
          <p:cNvPr id="41" name="Line 3"/>
          <p:cNvSpPr>
            <a:spLocks noChangeShapeType="1"/>
          </p:cNvSpPr>
          <p:nvPr/>
        </p:nvSpPr>
        <p:spPr bwMode="auto">
          <a:xfrm>
            <a:off x="0" y="858837"/>
            <a:ext cx="9144000" cy="0"/>
          </a:xfrm>
          <a:prstGeom prst="line">
            <a:avLst/>
          </a:prstGeom>
          <a:noFill/>
          <a:ln w="57150">
            <a:solidFill>
              <a:srgbClr val="FF0000"/>
            </a:solidFill>
            <a:round/>
            <a:headEnd/>
            <a:tailEnd/>
          </a:ln>
        </p:spPr>
        <p:txBody>
          <a:bodyPr>
            <a:spAutoFit/>
          </a:bodyPr>
          <a:lstStyle/>
          <a:p>
            <a:endParaRPr lang="en-GB"/>
          </a:p>
        </p:txBody>
      </p:sp>
    </p:spTree>
    <p:extLst>
      <p:ext uri="{BB962C8B-B14F-4D97-AF65-F5344CB8AC3E}">
        <p14:creationId xmlns:p14="http://schemas.microsoft.com/office/powerpoint/2010/main" val="2655084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97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97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9478"/>
                                        </p:tgtEl>
                                        <p:attrNameLst>
                                          <p:attrName>style.visibility</p:attrName>
                                        </p:attrNameLst>
                                      </p:cBhvr>
                                      <p:to>
                                        <p:strVal val="visible"/>
                                      </p:to>
                                    </p:set>
                                    <p:anim calcmode="lin" valueType="num">
                                      <p:cBhvr additive="base">
                                        <p:cTn id="15" dur="500" fill="hold"/>
                                        <p:tgtEl>
                                          <p:spTgt spid="19478"/>
                                        </p:tgtEl>
                                        <p:attrNameLst>
                                          <p:attrName>ppt_x</p:attrName>
                                        </p:attrNameLst>
                                      </p:cBhvr>
                                      <p:tavLst>
                                        <p:tav tm="0">
                                          <p:val>
                                            <p:strVal val="#ppt_x"/>
                                          </p:val>
                                        </p:tav>
                                        <p:tav tm="100000">
                                          <p:val>
                                            <p:strVal val="#ppt_x"/>
                                          </p:val>
                                        </p:tav>
                                      </p:tavLst>
                                    </p:anim>
                                    <p:anim calcmode="lin" valueType="num">
                                      <p:cBhvr additive="base">
                                        <p:cTn id="16" dur="500" fill="hold"/>
                                        <p:tgtEl>
                                          <p:spTgt spid="194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61" grpId="0" animBg="1"/>
      <p:bldP spid="159762" grpId="0" animBg="1"/>
      <p:bldP spid="194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1"/>
            <a:ext cx="9144000" cy="1003869"/>
          </a:xfrm>
          <a:prstGeom prst="rect">
            <a:avLst/>
          </a:prstGeom>
          <a:solidFill>
            <a:srgbClr val="3333FF"/>
          </a:solidFill>
          <a:ln>
            <a:noFill/>
          </a:ln>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4800" b="1" dirty="0" smtClean="0">
                <a:solidFill>
                  <a:srgbClr val="FFFF00"/>
                </a:solidFill>
              </a:rPr>
              <a:t>Classification of Nerve fibres</a:t>
            </a:r>
            <a:endParaRPr lang="en-GB" sz="7200" b="1" dirty="0">
              <a:solidFill>
                <a:srgbClr val="FFFF00"/>
              </a:solidFill>
            </a:endParaRPr>
          </a:p>
        </p:txBody>
      </p:sp>
      <p:pic>
        <p:nvPicPr>
          <p:cNvPr id="18434" name="Picture 2"/>
          <p:cNvPicPr>
            <a:picLocks noChangeAspect="1" noChangeArrowheads="1"/>
          </p:cNvPicPr>
          <p:nvPr/>
        </p:nvPicPr>
        <p:blipFill>
          <a:blip r:embed="rId2" cstate="print"/>
          <a:srcRect/>
          <a:stretch>
            <a:fillRect/>
          </a:stretch>
        </p:blipFill>
        <p:spPr bwMode="auto">
          <a:xfrm>
            <a:off x="-684584" y="1196752"/>
            <a:ext cx="5508104" cy="4147029"/>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4788024" y="1336035"/>
            <a:ext cx="4355976" cy="3484781"/>
          </a:xfrm>
          <a:prstGeom prst="rect">
            <a:avLst/>
          </a:prstGeom>
          <a:noFill/>
          <a:ln w="9525">
            <a:noFill/>
            <a:miter lim="800000"/>
            <a:headEnd/>
            <a:tailEnd/>
          </a:ln>
        </p:spPr>
      </p:pic>
      <p:sp>
        <p:nvSpPr>
          <p:cNvPr id="7" name="TextBox 6"/>
          <p:cNvSpPr txBox="1"/>
          <p:nvPr/>
        </p:nvSpPr>
        <p:spPr>
          <a:xfrm>
            <a:off x="899592" y="6021288"/>
            <a:ext cx="184731" cy="369332"/>
          </a:xfrm>
          <a:prstGeom prst="rect">
            <a:avLst/>
          </a:prstGeom>
          <a:noFill/>
        </p:spPr>
        <p:txBody>
          <a:bodyPr wrap="none" rtlCol="0">
            <a:spAutoFit/>
          </a:bodyPr>
          <a:lstStyle/>
          <a:p>
            <a:endParaRPr lang="en-GB" dirty="0"/>
          </a:p>
        </p:txBody>
      </p:sp>
      <p:sp>
        <p:nvSpPr>
          <p:cNvPr id="8" name="TextBox 7"/>
          <p:cNvSpPr txBox="1"/>
          <p:nvPr/>
        </p:nvSpPr>
        <p:spPr>
          <a:xfrm>
            <a:off x="3995936" y="5229200"/>
            <a:ext cx="402674" cy="584775"/>
          </a:xfrm>
          <a:prstGeom prst="rect">
            <a:avLst/>
          </a:prstGeom>
          <a:noFill/>
        </p:spPr>
        <p:txBody>
          <a:bodyPr wrap="none" rtlCol="0">
            <a:spAutoFit/>
          </a:bodyPr>
          <a:lstStyle/>
          <a:p>
            <a:r>
              <a:rPr lang="en-GB" sz="3200" b="1" dirty="0" smtClean="0"/>
              <a:t>C</a:t>
            </a:r>
            <a:endParaRPr lang="en-GB" sz="3200" b="1" dirty="0"/>
          </a:p>
        </p:txBody>
      </p:sp>
      <p:sp>
        <p:nvSpPr>
          <p:cNvPr id="9" name="TextBox 8"/>
          <p:cNvSpPr txBox="1"/>
          <p:nvPr/>
        </p:nvSpPr>
        <p:spPr>
          <a:xfrm>
            <a:off x="3131840" y="5229200"/>
            <a:ext cx="651140" cy="584775"/>
          </a:xfrm>
          <a:prstGeom prst="rect">
            <a:avLst/>
          </a:prstGeom>
          <a:noFill/>
        </p:spPr>
        <p:txBody>
          <a:bodyPr wrap="none" rtlCol="0">
            <a:spAutoFit/>
          </a:bodyPr>
          <a:lstStyle/>
          <a:p>
            <a:r>
              <a:rPr lang="en-GB" sz="3200" b="1" dirty="0" smtClean="0"/>
              <a:t>A</a:t>
            </a:r>
            <a:r>
              <a:rPr lang="el-GR" sz="3200" b="1" dirty="0" smtClean="0"/>
              <a:t>δ</a:t>
            </a:r>
            <a:endParaRPr lang="en-GB" sz="3200" b="1" dirty="0"/>
          </a:p>
        </p:txBody>
      </p:sp>
      <p:sp>
        <p:nvSpPr>
          <p:cNvPr id="10" name="TextBox 9"/>
          <p:cNvSpPr txBox="1"/>
          <p:nvPr/>
        </p:nvSpPr>
        <p:spPr>
          <a:xfrm>
            <a:off x="2051720" y="5229200"/>
            <a:ext cx="657552" cy="584775"/>
          </a:xfrm>
          <a:prstGeom prst="rect">
            <a:avLst/>
          </a:prstGeom>
          <a:noFill/>
        </p:spPr>
        <p:txBody>
          <a:bodyPr wrap="none" rtlCol="0">
            <a:spAutoFit/>
          </a:bodyPr>
          <a:lstStyle/>
          <a:p>
            <a:r>
              <a:rPr lang="en-GB" sz="3200" b="1" dirty="0" smtClean="0"/>
              <a:t>A</a:t>
            </a:r>
            <a:r>
              <a:rPr lang="el-GR" sz="3200" b="1" dirty="0" smtClean="0"/>
              <a:t>β</a:t>
            </a:r>
            <a:endParaRPr lang="en-GB" sz="3200" b="1" dirty="0"/>
          </a:p>
        </p:txBody>
      </p:sp>
      <p:sp>
        <p:nvSpPr>
          <p:cNvPr id="11" name="TextBox 10"/>
          <p:cNvSpPr txBox="1"/>
          <p:nvPr/>
        </p:nvSpPr>
        <p:spPr>
          <a:xfrm>
            <a:off x="899592" y="5229200"/>
            <a:ext cx="675185" cy="584775"/>
          </a:xfrm>
          <a:prstGeom prst="rect">
            <a:avLst/>
          </a:prstGeom>
          <a:noFill/>
        </p:spPr>
        <p:txBody>
          <a:bodyPr wrap="none" rtlCol="0">
            <a:spAutoFit/>
          </a:bodyPr>
          <a:lstStyle/>
          <a:p>
            <a:r>
              <a:rPr lang="en-GB" sz="3200" b="1" dirty="0" smtClean="0"/>
              <a:t>A</a:t>
            </a:r>
            <a:r>
              <a:rPr lang="el-GR" sz="3200" b="1" dirty="0" smtClean="0"/>
              <a:t>α</a:t>
            </a:r>
            <a:endParaRPr lang="en-GB" sz="3200" b="1" dirty="0"/>
          </a:p>
        </p:txBody>
      </p:sp>
      <p:sp>
        <p:nvSpPr>
          <p:cNvPr id="12" name="TextBox 11"/>
          <p:cNvSpPr txBox="1"/>
          <p:nvPr/>
        </p:nvSpPr>
        <p:spPr>
          <a:xfrm>
            <a:off x="3923928" y="5733256"/>
            <a:ext cx="1008112" cy="523220"/>
          </a:xfrm>
          <a:prstGeom prst="rect">
            <a:avLst/>
          </a:prstGeom>
          <a:noFill/>
        </p:spPr>
        <p:txBody>
          <a:bodyPr wrap="square" rtlCol="0">
            <a:spAutoFit/>
          </a:bodyPr>
          <a:lstStyle/>
          <a:p>
            <a:r>
              <a:rPr lang="en-GB" sz="2800" b="1" dirty="0" smtClean="0">
                <a:solidFill>
                  <a:srgbClr val="2A0399"/>
                </a:solidFill>
              </a:rPr>
              <a:t>0.5-2</a:t>
            </a:r>
            <a:endParaRPr lang="en-GB" sz="2800" b="1" dirty="0">
              <a:solidFill>
                <a:srgbClr val="2A0399"/>
              </a:solidFill>
            </a:endParaRPr>
          </a:p>
        </p:txBody>
      </p:sp>
      <p:sp>
        <p:nvSpPr>
          <p:cNvPr id="13" name="TextBox 12"/>
          <p:cNvSpPr txBox="1"/>
          <p:nvPr/>
        </p:nvSpPr>
        <p:spPr>
          <a:xfrm>
            <a:off x="3119154" y="5733256"/>
            <a:ext cx="660758" cy="523220"/>
          </a:xfrm>
          <a:prstGeom prst="rect">
            <a:avLst/>
          </a:prstGeom>
          <a:noFill/>
        </p:spPr>
        <p:txBody>
          <a:bodyPr wrap="none" rtlCol="0">
            <a:spAutoFit/>
          </a:bodyPr>
          <a:lstStyle/>
          <a:p>
            <a:r>
              <a:rPr lang="en-GB" sz="2800" b="1" dirty="0" smtClean="0">
                <a:solidFill>
                  <a:srgbClr val="2A0399"/>
                </a:solidFill>
              </a:rPr>
              <a:t>2-5</a:t>
            </a:r>
            <a:endParaRPr lang="en-GB" sz="2800" b="1" dirty="0">
              <a:solidFill>
                <a:srgbClr val="2A0399"/>
              </a:solidFill>
            </a:endParaRPr>
          </a:p>
        </p:txBody>
      </p:sp>
      <p:sp>
        <p:nvSpPr>
          <p:cNvPr id="14" name="TextBox 13"/>
          <p:cNvSpPr txBox="1"/>
          <p:nvPr/>
        </p:nvSpPr>
        <p:spPr>
          <a:xfrm>
            <a:off x="2123728" y="5733256"/>
            <a:ext cx="843501" cy="523220"/>
          </a:xfrm>
          <a:prstGeom prst="rect">
            <a:avLst/>
          </a:prstGeom>
          <a:noFill/>
        </p:spPr>
        <p:txBody>
          <a:bodyPr wrap="none" rtlCol="0">
            <a:spAutoFit/>
          </a:bodyPr>
          <a:lstStyle/>
          <a:p>
            <a:r>
              <a:rPr lang="en-GB" sz="2800" b="1" dirty="0" smtClean="0">
                <a:solidFill>
                  <a:srgbClr val="2A0399"/>
                </a:solidFill>
              </a:rPr>
              <a:t>5-10</a:t>
            </a:r>
            <a:endParaRPr lang="en-GB" sz="2800" b="1" dirty="0">
              <a:solidFill>
                <a:srgbClr val="2A0399"/>
              </a:solidFill>
            </a:endParaRPr>
          </a:p>
        </p:txBody>
      </p:sp>
      <p:sp>
        <p:nvSpPr>
          <p:cNvPr id="15" name="TextBox 14"/>
          <p:cNvSpPr txBox="1"/>
          <p:nvPr/>
        </p:nvSpPr>
        <p:spPr>
          <a:xfrm>
            <a:off x="899592" y="5733256"/>
            <a:ext cx="1026243" cy="523220"/>
          </a:xfrm>
          <a:prstGeom prst="rect">
            <a:avLst/>
          </a:prstGeom>
          <a:noFill/>
        </p:spPr>
        <p:txBody>
          <a:bodyPr wrap="none" rtlCol="0">
            <a:spAutoFit/>
          </a:bodyPr>
          <a:lstStyle/>
          <a:p>
            <a:r>
              <a:rPr lang="en-GB" sz="2800" b="1" dirty="0" smtClean="0">
                <a:solidFill>
                  <a:srgbClr val="2A0399"/>
                </a:solidFill>
              </a:rPr>
              <a:t>10-20</a:t>
            </a:r>
            <a:endParaRPr lang="en-GB" sz="2800" b="1" dirty="0">
              <a:solidFill>
                <a:srgbClr val="2A0399"/>
              </a:solidFill>
            </a:endParaRPr>
          </a:p>
        </p:txBody>
      </p:sp>
      <p:sp>
        <p:nvSpPr>
          <p:cNvPr id="16" name="TextBox 15"/>
          <p:cNvSpPr txBox="1"/>
          <p:nvPr/>
        </p:nvSpPr>
        <p:spPr>
          <a:xfrm>
            <a:off x="3923928" y="6146140"/>
            <a:ext cx="1008112" cy="523220"/>
          </a:xfrm>
          <a:prstGeom prst="rect">
            <a:avLst/>
          </a:prstGeom>
          <a:noFill/>
        </p:spPr>
        <p:txBody>
          <a:bodyPr wrap="square" rtlCol="0">
            <a:spAutoFit/>
          </a:bodyPr>
          <a:lstStyle/>
          <a:p>
            <a:r>
              <a:rPr lang="en-GB" sz="2800" b="1" dirty="0" smtClean="0">
                <a:solidFill>
                  <a:srgbClr val="FF0000"/>
                </a:solidFill>
              </a:rPr>
              <a:t>0.5-2</a:t>
            </a:r>
            <a:endParaRPr lang="en-GB" sz="2800" b="1" dirty="0">
              <a:solidFill>
                <a:srgbClr val="FF0000"/>
              </a:solidFill>
            </a:endParaRPr>
          </a:p>
        </p:txBody>
      </p:sp>
      <p:sp>
        <p:nvSpPr>
          <p:cNvPr id="17" name="TextBox 16"/>
          <p:cNvSpPr txBox="1"/>
          <p:nvPr/>
        </p:nvSpPr>
        <p:spPr>
          <a:xfrm>
            <a:off x="2987824" y="6165304"/>
            <a:ext cx="1008112" cy="523220"/>
          </a:xfrm>
          <a:prstGeom prst="rect">
            <a:avLst/>
          </a:prstGeom>
          <a:noFill/>
        </p:spPr>
        <p:txBody>
          <a:bodyPr wrap="square" rtlCol="0">
            <a:spAutoFit/>
          </a:bodyPr>
          <a:lstStyle/>
          <a:p>
            <a:r>
              <a:rPr lang="en-GB" sz="2800" b="1" dirty="0" smtClean="0">
                <a:solidFill>
                  <a:srgbClr val="FF0000"/>
                </a:solidFill>
              </a:rPr>
              <a:t>5-30</a:t>
            </a:r>
            <a:endParaRPr lang="en-GB" sz="2800" b="1" dirty="0">
              <a:solidFill>
                <a:srgbClr val="FF0000"/>
              </a:solidFill>
            </a:endParaRPr>
          </a:p>
        </p:txBody>
      </p:sp>
      <p:sp>
        <p:nvSpPr>
          <p:cNvPr id="18" name="TextBox 17"/>
          <p:cNvSpPr txBox="1"/>
          <p:nvPr/>
        </p:nvSpPr>
        <p:spPr>
          <a:xfrm>
            <a:off x="1835696" y="6146140"/>
            <a:ext cx="1152128" cy="523220"/>
          </a:xfrm>
          <a:prstGeom prst="rect">
            <a:avLst/>
          </a:prstGeom>
          <a:noFill/>
        </p:spPr>
        <p:txBody>
          <a:bodyPr wrap="square" rtlCol="0">
            <a:spAutoFit/>
          </a:bodyPr>
          <a:lstStyle/>
          <a:p>
            <a:r>
              <a:rPr lang="en-GB" sz="2800" b="1" dirty="0" smtClean="0">
                <a:solidFill>
                  <a:srgbClr val="FF0000"/>
                </a:solidFill>
              </a:rPr>
              <a:t>30-70</a:t>
            </a:r>
            <a:endParaRPr lang="en-GB" sz="2800" b="1" dirty="0">
              <a:solidFill>
                <a:srgbClr val="FF0000"/>
              </a:solidFill>
            </a:endParaRPr>
          </a:p>
        </p:txBody>
      </p:sp>
      <p:sp>
        <p:nvSpPr>
          <p:cNvPr id="19" name="TextBox 18"/>
          <p:cNvSpPr txBox="1"/>
          <p:nvPr/>
        </p:nvSpPr>
        <p:spPr>
          <a:xfrm>
            <a:off x="467544" y="6165304"/>
            <a:ext cx="1368152" cy="523220"/>
          </a:xfrm>
          <a:prstGeom prst="rect">
            <a:avLst/>
          </a:prstGeom>
          <a:noFill/>
        </p:spPr>
        <p:txBody>
          <a:bodyPr wrap="square" rtlCol="0">
            <a:spAutoFit/>
          </a:bodyPr>
          <a:lstStyle/>
          <a:p>
            <a:r>
              <a:rPr lang="en-GB" sz="2800" b="1" dirty="0" smtClean="0">
                <a:solidFill>
                  <a:srgbClr val="FF0000"/>
                </a:solidFill>
              </a:rPr>
              <a:t>70-120</a:t>
            </a:r>
            <a:endParaRPr lang="en-GB" sz="2800" b="1" dirty="0">
              <a:solidFill>
                <a:srgbClr val="FF0000"/>
              </a:solidFill>
            </a:endParaRPr>
          </a:p>
        </p:txBody>
      </p:sp>
      <p:sp>
        <p:nvSpPr>
          <p:cNvPr id="21" name="TextBox 20"/>
          <p:cNvSpPr txBox="1"/>
          <p:nvPr/>
        </p:nvSpPr>
        <p:spPr>
          <a:xfrm>
            <a:off x="5004048" y="5733256"/>
            <a:ext cx="2377189" cy="523220"/>
          </a:xfrm>
          <a:prstGeom prst="rect">
            <a:avLst/>
          </a:prstGeom>
          <a:noFill/>
        </p:spPr>
        <p:txBody>
          <a:bodyPr wrap="none" rtlCol="0">
            <a:spAutoFit/>
          </a:bodyPr>
          <a:lstStyle/>
          <a:p>
            <a:r>
              <a:rPr lang="en-GB" sz="2800" b="1" u="sng" dirty="0" smtClean="0">
                <a:solidFill>
                  <a:srgbClr val="F303A3"/>
                </a:solidFill>
              </a:rPr>
              <a:t>Diameter (µm)</a:t>
            </a:r>
            <a:endParaRPr lang="en-GB" sz="2800" b="1" u="sng" dirty="0">
              <a:solidFill>
                <a:srgbClr val="F303A3"/>
              </a:solidFill>
            </a:endParaRPr>
          </a:p>
        </p:txBody>
      </p:sp>
      <p:sp>
        <p:nvSpPr>
          <p:cNvPr id="22" name="TextBox 21"/>
          <p:cNvSpPr txBox="1"/>
          <p:nvPr/>
        </p:nvSpPr>
        <p:spPr>
          <a:xfrm>
            <a:off x="5004048" y="6146140"/>
            <a:ext cx="4048737" cy="523220"/>
          </a:xfrm>
          <a:prstGeom prst="rect">
            <a:avLst/>
          </a:prstGeom>
          <a:noFill/>
        </p:spPr>
        <p:txBody>
          <a:bodyPr wrap="none" rtlCol="0">
            <a:spAutoFit/>
          </a:bodyPr>
          <a:lstStyle/>
          <a:p>
            <a:r>
              <a:rPr lang="en-GB" sz="2800" b="1" u="sng" dirty="0" smtClean="0">
                <a:solidFill>
                  <a:srgbClr val="F303A3"/>
                </a:solidFill>
              </a:rPr>
              <a:t>Conduction Velocity (m/s)</a:t>
            </a:r>
            <a:endParaRPr lang="en-GB" sz="2800" b="1" u="sng" dirty="0">
              <a:solidFill>
                <a:srgbClr val="F303A3"/>
              </a:solidFill>
            </a:endParaRPr>
          </a:p>
        </p:txBody>
      </p:sp>
      <p:sp>
        <p:nvSpPr>
          <p:cNvPr id="23" name="TextBox 22"/>
          <p:cNvSpPr txBox="1"/>
          <p:nvPr/>
        </p:nvSpPr>
        <p:spPr>
          <a:xfrm>
            <a:off x="4973729" y="5301208"/>
            <a:ext cx="894797" cy="523220"/>
          </a:xfrm>
          <a:prstGeom prst="rect">
            <a:avLst/>
          </a:prstGeom>
          <a:noFill/>
        </p:spPr>
        <p:txBody>
          <a:bodyPr wrap="none" rtlCol="0">
            <a:spAutoFit/>
          </a:bodyPr>
          <a:lstStyle/>
          <a:p>
            <a:r>
              <a:rPr lang="en-GB" sz="2800" b="1" u="sng" dirty="0" smtClean="0">
                <a:solidFill>
                  <a:srgbClr val="F303A3"/>
                </a:solidFill>
              </a:rPr>
              <a:t>Type</a:t>
            </a:r>
            <a:endParaRPr lang="en-GB" sz="2800" b="1" u="sng" dirty="0">
              <a:solidFill>
                <a:srgbClr val="F303A3"/>
              </a:solidFill>
            </a:endParaRPr>
          </a:p>
        </p:txBody>
      </p:sp>
      <p:sp>
        <p:nvSpPr>
          <p:cNvPr id="24" name="TextBox 23"/>
          <p:cNvSpPr txBox="1"/>
          <p:nvPr/>
        </p:nvSpPr>
        <p:spPr>
          <a:xfrm>
            <a:off x="-396552" y="4581128"/>
            <a:ext cx="4896544" cy="646331"/>
          </a:xfrm>
          <a:prstGeom prst="rect">
            <a:avLst/>
          </a:prstGeom>
          <a:solidFill>
            <a:schemeClr val="bg1"/>
          </a:solidFill>
        </p:spPr>
        <p:txBody>
          <a:bodyPr wrap="square" rtlCol="0">
            <a:spAutoFit/>
          </a:bodyPr>
          <a:lstStyle/>
          <a:p>
            <a:endParaRPr lang="en-GB" dirty="0" smtClean="0"/>
          </a:p>
          <a:p>
            <a:endParaRPr lang="en-GB" dirty="0"/>
          </a:p>
        </p:txBody>
      </p:sp>
      <p:sp>
        <p:nvSpPr>
          <p:cNvPr id="25" name="TextBox 24"/>
          <p:cNvSpPr txBox="1"/>
          <p:nvPr/>
        </p:nvSpPr>
        <p:spPr>
          <a:xfrm>
            <a:off x="4932040" y="4797152"/>
            <a:ext cx="894797" cy="523220"/>
          </a:xfrm>
          <a:prstGeom prst="rect">
            <a:avLst/>
          </a:prstGeom>
          <a:noFill/>
        </p:spPr>
        <p:txBody>
          <a:bodyPr wrap="none" rtlCol="0">
            <a:spAutoFit/>
          </a:bodyPr>
          <a:lstStyle/>
          <a:p>
            <a:r>
              <a:rPr lang="en-GB" sz="2800" b="1" u="sng" dirty="0" smtClean="0">
                <a:solidFill>
                  <a:srgbClr val="F303A3"/>
                </a:solidFill>
              </a:rPr>
              <a:t>Type</a:t>
            </a:r>
            <a:endParaRPr lang="en-GB" sz="2800" b="1" u="sng" dirty="0">
              <a:solidFill>
                <a:srgbClr val="F303A3"/>
              </a:solidFill>
            </a:endParaRPr>
          </a:p>
        </p:txBody>
      </p:sp>
      <p:sp>
        <p:nvSpPr>
          <p:cNvPr id="26" name="TextBox 25"/>
          <p:cNvSpPr txBox="1"/>
          <p:nvPr/>
        </p:nvSpPr>
        <p:spPr>
          <a:xfrm>
            <a:off x="4025310" y="4725144"/>
            <a:ext cx="535724" cy="584775"/>
          </a:xfrm>
          <a:prstGeom prst="rect">
            <a:avLst/>
          </a:prstGeom>
          <a:noFill/>
        </p:spPr>
        <p:txBody>
          <a:bodyPr wrap="none" rtlCol="0">
            <a:spAutoFit/>
          </a:bodyPr>
          <a:lstStyle/>
          <a:p>
            <a:r>
              <a:rPr lang="en-GB" sz="3200" b="1" dirty="0" smtClean="0"/>
              <a:t>IV</a:t>
            </a:r>
            <a:endParaRPr lang="en-GB" sz="3200" b="1" dirty="0"/>
          </a:p>
        </p:txBody>
      </p:sp>
      <p:sp>
        <p:nvSpPr>
          <p:cNvPr id="27" name="TextBox 26"/>
          <p:cNvSpPr txBox="1"/>
          <p:nvPr/>
        </p:nvSpPr>
        <p:spPr>
          <a:xfrm>
            <a:off x="3131840" y="4725144"/>
            <a:ext cx="511679" cy="584775"/>
          </a:xfrm>
          <a:prstGeom prst="rect">
            <a:avLst/>
          </a:prstGeom>
          <a:noFill/>
        </p:spPr>
        <p:txBody>
          <a:bodyPr wrap="none" rtlCol="0">
            <a:spAutoFit/>
          </a:bodyPr>
          <a:lstStyle/>
          <a:p>
            <a:r>
              <a:rPr lang="en-GB" sz="3200" b="1" dirty="0" smtClean="0"/>
              <a:t>III</a:t>
            </a:r>
            <a:endParaRPr lang="en-GB" sz="3200" b="1" dirty="0"/>
          </a:p>
        </p:txBody>
      </p:sp>
      <p:sp>
        <p:nvSpPr>
          <p:cNvPr id="28" name="TextBox 27"/>
          <p:cNvSpPr txBox="1"/>
          <p:nvPr/>
        </p:nvSpPr>
        <p:spPr>
          <a:xfrm>
            <a:off x="2123728" y="4725144"/>
            <a:ext cx="402674" cy="584775"/>
          </a:xfrm>
          <a:prstGeom prst="rect">
            <a:avLst/>
          </a:prstGeom>
          <a:noFill/>
        </p:spPr>
        <p:txBody>
          <a:bodyPr wrap="none" rtlCol="0">
            <a:spAutoFit/>
          </a:bodyPr>
          <a:lstStyle/>
          <a:p>
            <a:r>
              <a:rPr lang="en-GB" sz="3200" b="1" dirty="0" smtClean="0"/>
              <a:t>II</a:t>
            </a:r>
            <a:endParaRPr lang="en-GB" sz="3200" b="1" dirty="0"/>
          </a:p>
        </p:txBody>
      </p:sp>
      <p:sp>
        <p:nvSpPr>
          <p:cNvPr id="29" name="TextBox 28"/>
          <p:cNvSpPr txBox="1"/>
          <p:nvPr/>
        </p:nvSpPr>
        <p:spPr>
          <a:xfrm>
            <a:off x="1109978" y="4725144"/>
            <a:ext cx="293670" cy="584775"/>
          </a:xfrm>
          <a:prstGeom prst="rect">
            <a:avLst/>
          </a:prstGeom>
          <a:noFill/>
        </p:spPr>
        <p:txBody>
          <a:bodyPr wrap="none" rtlCol="0">
            <a:spAutoFit/>
          </a:bodyPr>
          <a:lstStyle/>
          <a:p>
            <a:r>
              <a:rPr lang="en-GB" sz="3200" b="1" dirty="0" smtClean="0"/>
              <a:t>I</a:t>
            </a:r>
            <a:endParaRPr lang="en-GB" sz="3200" b="1" dirty="0"/>
          </a:p>
        </p:txBody>
      </p:sp>
      <p:sp>
        <p:nvSpPr>
          <p:cNvPr id="30" name="TextBox 29"/>
          <p:cNvSpPr txBox="1"/>
          <p:nvPr/>
        </p:nvSpPr>
        <p:spPr>
          <a:xfrm>
            <a:off x="8172400" y="4509120"/>
            <a:ext cx="971600" cy="369332"/>
          </a:xfrm>
          <a:prstGeom prst="rect">
            <a:avLst/>
          </a:prstGeom>
          <a:solidFill>
            <a:schemeClr val="bg1"/>
          </a:solidFill>
        </p:spPr>
        <p:txBody>
          <a:bodyPr wrap="square" rtlCol="0">
            <a:spAutoFit/>
          </a:bodyPr>
          <a:lstStyle/>
          <a:p>
            <a:endParaRPr lang="en-GB" dirty="0"/>
          </a:p>
        </p:txBody>
      </p:sp>
      <p:sp>
        <p:nvSpPr>
          <p:cNvPr id="31" name="Line 3"/>
          <p:cNvSpPr>
            <a:spLocks noChangeShapeType="1"/>
          </p:cNvSpPr>
          <p:nvPr/>
        </p:nvSpPr>
        <p:spPr bwMode="auto">
          <a:xfrm>
            <a:off x="0" y="980728"/>
            <a:ext cx="9144000" cy="0"/>
          </a:xfrm>
          <a:prstGeom prst="line">
            <a:avLst/>
          </a:prstGeom>
          <a:noFill/>
          <a:ln w="57150">
            <a:solidFill>
              <a:srgbClr val="FF0000"/>
            </a:solidFill>
            <a:round/>
            <a:headEnd/>
            <a:tailEnd/>
          </a:ln>
        </p:spPr>
        <p:txBody>
          <a:bodyPr>
            <a:spAutoFit/>
          </a:bodyPr>
          <a:lstStyle/>
          <a:p>
            <a:endParaRPr lang="en-GB" dirty="0"/>
          </a:p>
        </p:txBody>
      </p:sp>
      <p:sp>
        <p:nvSpPr>
          <p:cNvPr id="4" name="Slide Number Placeholder 3"/>
          <p:cNvSpPr>
            <a:spLocks noGrp="1"/>
          </p:cNvSpPr>
          <p:nvPr>
            <p:ph type="sldNum" sz="quarter" idx="12"/>
          </p:nvPr>
        </p:nvSpPr>
        <p:spPr/>
        <p:txBody>
          <a:bodyPr/>
          <a:lstStyle/>
          <a:p>
            <a:fld id="{BE47EE19-B061-4F14-9795-760797D49564}" type="slidenum">
              <a:rPr lang="en-GB" smtClean="0"/>
              <a:pPr/>
              <a:t>8</a:t>
            </a:fld>
            <a:endParaRPr lang="en-GB"/>
          </a:p>
        </p:txBody>
      </p:sp>
    </p:spTree>
    <p:extLst>
      <p:ext uri="{BB962C8B-B14F-4D97-AF65-F5344CB8AC3E}">
        <p14:creationId xmlns:p14="http://schemas.microsoft.com/office/powerpoint/2010/main" val="320535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p:txBody>
          <a:bodyPr>
            <a:normAutofit fontScale="90000"/>
          </a:bodyPr>
          <a:lstStyle/>
          <a:p>
            <a:pPr algn="l"/>
            <a:r>
              <a:rPr lang="en-US" altLang="en-US"/>
              <a:t>Figure 5.28</a:t>
            </a:r>
            <a:br>
              <a:rPr lang="en-US" altLang="en-US"/>
            </a:br>
            <a:r>
              <a:rPr lang="en-US" altLang="en-US"/>
              <a:t>Page 173</a:t>
            </a:r>
          </a:p>
        </p:txBody>
      </p:sp>
      <p:pic>
        <p:nvPicPr>
          <p:cNvPr id="92166" name="Picture 6" descr="fig05_28.jpg                                                   000333DA&#10;8ball Work                     B2D540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22" y="-38574"/>
            <a:ext cx="7497763" cy="6788150"/>
          </a:xfrm>
          <a:prstGeom prst="rect">
            <a:avLst/>
          </a:prstGeom>
          <a:noFill/>
          <a:extLst>
            <a:ext uri="{909E8E84-426E-40DD-AFC4-6F175D3DCCD1}">
              <a14:hiddenFill xmlns:a14="http://schemas.microsoft.com/office/drawing/2010/main">
                <a:solidFill>
                  <a:srgbClr val="FFFFFF"/>
                </a:solidFill>
              </a14:hiddenFill>
            </a:ext>
          </a:extLst>
        </p:spPr>
      </p:pic>
      <p:sp>
        <p:nvSpPr>
          <p:cNvPr id="92167" name="Text Box 7"/>
          <p:cNvSpPr txBox="1">
            <a:spLocks noChangeArrowheads="1"/>
          </p:cNvSpPr>
          <p:nvPr/>
        </p:nvSpPr>
        <p:spPr bwMode="auto">
          <a:xfrm>
            <a:off x="266700" y="1533525"/>
            <a:ext cx="1259576"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sz="2400" b="1" dirty="0"/>
              <a:t>Cervical </a:t>
            </a:r>
          </a:p>
          <a:p>
            <a:pPr algn="l"/>
            <a:r>
              <a:rPr lang="en-US" altLang="en-US" sz="2400" b="1" dirty="0"/>
              <a:t>cord</a:t>
            </a:r>
          </a:p>
        </p:txBody>
      </p:sp>
      <p:sp>
        <p:nvSpPr>
          <p:cNvPr id="92168" name="Text Box 8"/>
          <p:cNvSpPr txBox="1">
            <a:spLocks noChangeArrowheads="1"/>
          </p:cNvSpPr>
          <p:nvPr/>
        </p:nvSpPr>
        <p:spPr bwMode="auto">
          <a:xfrm>
            <a:off x="266700" y="3152775"/>
            <a:ext cx="1322478"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sz="2400" b="1" dirty="0"/>
              <a:t>Thoracic </a:t>
            </a:r>
          </a:p>
          <a:p>
            <a:pPr algn="l"/>
            <a:r>
              <a:rPr lang="en-US" altLang="en-US" sz="2400" b="1" dirty="0"/>
              <a:t>cord</a:t>
            </a:r>
          </a:p>
        </p:txBody>
      </p:sp>
      <p:sp>
        <p:nvSpPr>
          <p:cNvPr id="92169" name="Text Box 9"/>
          <p:cNvSpPr txBox="1">
            <a:spLocks noChangeArrowheads="1"/>
          </p:cNvSpPr>
          <p:nvPr/>
        </p:nvSpPr>
        <p:spPr bwMode="auto">
          <a:xfrm>
            <a:off x="266700" y="4733925"/>
            <a:ext cx="1225015"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sz="2400" b="1" dirty="0"/>
              <a:t>Lumbar </a:t>
            </a:r>
          </a:p>
          <a:p>
            <a:pPr algn="l"/>
            <a:r>
              <a:rPr lang="en-US" altLang="en-US" sz="2400" b="1" dirty="0"/>
              <a:t>cord</a:t>
            </a:r>
          </a:p>
        </p:txBody>
      </p:sp>
      <p:sp>
        <p:nvSpPr>
          <p:cNvPr id="92170" name="Text Box 10"/>
          <p:cNvSpPr txBox="1">
            <a:spLocks noChangeArrowheads="1"/>
          </p:cNvSpPr>
          <p:nvPr/>
        </p:nvSpPr>
        <p:spPr bwMode="auto">
          <a:xfrm>
            <a:off x="266700" y="5699125"/>
            <a:ext cx="1009892"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sz="2400" b="1" dirty="0"/>
              <a:t>Sacral </a:t>
            </a:r>
          </a:p>
          <a:p>
            <a:pPr algn="l"/>
            <a:r>
              <a:rPr lang="en-US" altLang="en-US" sz="2400" b="1" dirty="0"/>
              <a:t>cord</a:t>
            </a:r>
          </a:p>
        </p:txBody>
      </p:sp>
      <p:sp>
        <p:nvSpPr>
          <p:cNvPr id="92176" name="Text Box 16"/>
          <p:cNvSpPr txBox="1">
            <a:spLocks noChangeArrowheads="1"/>
          </p:cNvSpPr>
          <p:nvPr/>
        </p:nvSpPr>
        <p:spPr bwMode="auto">
          <a:xfrm>
            <a:off x="7110413" y="1711325"/>
            <a:ext cx="145039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en-US" altLang="en-US" sz="2400" b="1" dirty="0"/>
              <a:t>Vertebrae</a:t>
            </a:r>
          </a:p>
        </p:txBody>
      </p:sp>
      <p:sp>
        <p:nvSpPr>
          <p:cNvPr id="92178" name="Rectangle 18"/>
          <p:cNvSpPr>
            <a:spLocks noChangeArrowheads="1"/>
          </p:cNvSpPr>
          <p:nvPr/>
        </p:nvSpPr>
        <p:spPr bwMode="auto">
          <a:xfrm>
            <a:off x="4191000" y="1549400"/>
            <a:ext cx="1206500" cy="623590"/>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70000"/>
              </a:lnSpc>
            </a:pPr>
            <a:endParaRPr lang="en-US" altLang="en-US" dirty="0"/>
          </a:p>
          <a:p>
            <a:pPr>
              <a:lnSpc>
                <a:spcPct val="70000"/>
              </a:lnSpc>
            </a:pPr>
            <a:endParaRPr lang="en-US" altLang="en-US" dirty="0"/>
          </a:p>
          <a:p>
            <a:pPr>
              <a:lnSpc>
                <a:spcPct val="70000"/>
              </a:lnSpc>
            </a:pPr>
            <a:r>
              <a:rPr lang="en-US" altLang="en-US" sz="2400" b="1" dirty="0"/>
              <a:t>Cervical </a:t>
            </a:r>
          </a:p>
          <a:p>
            <a:pPr>
              <a:lnSpc>
                <a:spcPct val="70000"/>
              </a:lnSpc>
            </a:pPr>
            <a:r>
              <a:rPr lang="en-US" altLang="en-US" sz="2400" b="1" dirty="0"/>
              <a:t>nerves</a:t>
            </a:r>
          </a:p>
          <a:p>
            <a:endParaRPr lang="en-US" altLang="en-US" dirty="0"/>
          </a:p>
        </p:txBody>
      </p:sp>
      <p:sp>
        <p:nvSpPr>
          <p:cNvPr id="92181" name="Rectangle 21"/>
          <p:cNvSpPr>
            <a:spLocks noChangeArrowheads="1"/>
          </p:cNvSpPr>
          <p:nvPr/>
        </p:nvSpPr>
        <p:spPr bwMode="auto">
          <a:xfrm>
            <a:off x="4191000" y="2946400"/>
            <a:ext cx="1206500" cy="673100"/>
          </a:xfrm>
          <a:prstGeom prst="rect">
            <a:avLst/>
          </a:prstGeom>
          <a:solidFill>
            <a:srgbClr val="48C24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70000"/>
              </a:lnSpc>
            </a:pPr>
            <a:endParaRPr lang="en-US" altLang="en-US" dirty="0"/>
          </a:p>
          <a:p>
            <a:pPr>
              <a:lnSpc>
                <a:spcPct val="75000"/>
              </a:lnSpc>
            </a:pPr>
            <a:endParaRPr lang="en-US" altLang="en-US" dirty="0"/>
          </a:p>
          <a:p>
            <a:pPr>
              <a:lnSpc>
                <a:spcPct val="75000"/>
              </a:lnSpc>
            </a:pPr>
            <a:endParaRPr lang="en-US" altLang="en-US" dirty="0"/>
          </a:p>
          <a:p>
            <a:pPr>
              <a:lnSpc>
                <a:spcPct val="75000"/>
              </a:lnSpc>
            </a:pPr>
            <a:r>
              <a:rPr lang="en-US" altLang="en-US" sz="2400" b="1" dirty="0"/>
              <a:t>Thoracic </a:t>
            </a:r>
          </a:p>
          <a:p>
            <a:pPr>
              <a:lnSpc>
                <a:spcPct val="75000"/>
              </a:lnSpc>
            </a:pPr>
            <a:r>
              <a:rPr lang="en-US" altLang="en-US" sz="2400" b="1" dirty="0"/>
              <a:t>nerves</a:t>
            </a:r>
          </a:p>
          <a:p>
            <a:pPr>
              <a:lnSpc>
                <a:spcPct val="75000"/>
              </a:lnSpc>
            </a:pPr>
            <a:endParaRPr lang="en-US" altLang="en-US" dirty="0"/>
          </a:p>
          <a:p>
            <a:endParaRPr lang="en-US" altLang="en-US" dirty="0"/>
          </a:p>
        </p:txBody>
      </p:sp>
      <p:sp>
        <p:nvSpPr>
          <p:cNvPr id="92182" name="Rectangle 22"/>
          <p:cNvSpPr>
            <a:spLocks noChangeArrowheads="1"/>
          </p:cNvSpPr>
          <p:nvPr/>
        </p:nvSpPr>
        <p:spPr bwMode="auto">
          <a:xfrm>
            <a:off x="4191000" y="4508500"/>
            <a:ext cx="1206500" cy="673100"/>
          </a:xfrm>
          <a:prstGeom prst="rect">
            <a:avLst/>
          </a:prstGeom>
          <a:solidFill>
            <a:srgbClr val="00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75000"/>
              </a:lnSpc>
            </a:pPr>
            <a:r>
              <a:rPr lang="en-US" altLang="en-US" sz="2400" dirty="0"/>
              <a:t>Lumbar </a:t>
            </a:r>
          </a:p>
          <a:p>
            <a:pPr>
              <a:lnSpc>
                <a:spcPct val="75000"/>
              </a:lnSpc>
            </a:pPr>
            <a:r>
              <a:rPr lang="en-US" altLang="en-US" sz="2400" dirty="0"/>
              <a:t>nerves</a:t>
            </a:r>
          </a:p>
        </p:txBody>
      </p:sp>
      <p:sp>
        <p:nvSpPr>
          <p:cNvPr id="92183" name="Rectangle 23"/>
          <p:cNvSpPr>
            <a:spLocks noChangeArrowheads="1"/>
          </p:cNvSpPr>
          <p:nvPr/>
        </p:nvSpPr>
        <p:spPr bwMode="auto">
          <a:xfrm>
            <a:off x="4191000" y="5537200"/>
            <a:ext cx="1206500" cy="571500"/>
          </a:xfrm>
          <a:prstGeom prst="rect">
            <a:avLst/>
          </a:prstGeom>
          <a:solidFill>
            <a:srgbClr val="CC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75000"/>
              </a:lnSpc>
            </a:pPr>
            <a:r>
              <a:rPr lang="en-US" altLang="en-US" sz="2400" dirty="0"/>
              <a:t>Sacral </a:t>
            </a:r>
          </a:p>
          <a:p>
            <a:pPr>
              <a:lnSpc>
                <a:spcPct val="75000"/>
              </a:lnSpc>
            </a:pPr>
            <a:r>
              <a:rPr lang="en-US" altLang="en-US" sz="2400" dirty="0"/>
              <a:t>nerves</a:t>
            </a:r>
          </a:p>
        </p:txBody>
      </p:sp>
      <p:sp>
        <p:nvSpPr>
          <p:cNvPr id="92184" name="Rectangle 24"/>
          <p:cNvSpPr>
            <a:spLocks noChangeArrowheads="1"/>
          </p:cNvSpPr>
          <p:nvPr/>
        </p:nvSpPr>
        <p:spPr bwMode="auto">
          <a:xfrm>
            <a:off x="4191000" y="6184900"/>
            <a:ext cx="1461120" cy="5715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75000"/>
              </a:lnSpc>
            </a:pPr>
            <a:r>
              <a:rPr lang="en-US" altLang="en-US" sz="2400" b="1" dirty="0">
                <a:solidFill>
                  <a:srgbClr val="FFFF00"/>
                </a:solidFill>
              </a:rPr>
              <a:t>Coccygeal</a:t>
            </a:r>
          </a:p>
          <a:p>
            <a:pPr>
              <a:lnSpc>
                <a:spcPct val="75000"/>
              </a:lnSpc>
            </a:pPr>
            <a:r>
              <a:rPr lang="en-US" altLang="en-US" sz="2400" b="1" dirty="0">
                <a:solidFill>
                  <a:srgbClr val="FFFF00"/>
                </a:solidFill>
              </a:rPr>
              <a:t>nerve</a:t>
            </a:r>
          </a:p>
        </p:txBody>
      </p:sp>
      <p:sp>
        <p:nvSpPr>
          <p:cNvPr id="92185" name="Line 25"/>
          <p:cNvSpPr>
            <a:spLocks noChangeShapeType="1"/>
          </p:cNvSpPr>
          <p:nvPr/>
        </p:nvSpPr>
        <p:spPr bwMode="auto">
          <a:xfrm flipH="1">
            <a:off x="7010400" y="1930400"/>
            <a:ext cx="152400" cy="19050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sp>
        <p:nvSpPr>
          <p:cNvPr id="92187" name="Line 27"/>
          <p:cNvSpPr>
            <a:spLocks noChangeShapeType="1"/>
          </p:cNvSpPr>
          <p:nvPr/>
        </p:nvSpPr>
        <p:spPr bwMode="auto">
          <a:xfrm>
            <a:off x="6337300" y="6527800"/>
            <a:ext cx="11811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sp>
        <p:nvSpPr>
          <p:cNvPr id="19" name="Rectangle 2"/>
          <p:cNvSpPr txBox="1">
            <a:spLocks noChangeArrowheads="1"/>
          </p:cNvSpPr>
          <p:nvPr/>
        </p:nvSpPr>
        <p:spPr>
          <a:xfrm>
            <a:off x="-767897" y="1511300"/>
            <a:ext cx="9144000" cy="609600"/>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en-US" sz="3600" b="1" dirty="0" smtClean="0">
              <a:solidFill>
                <a:srgbClr val="7030A0"/>
              </a:solidFill>
            </a:endParaRPr>
          </a:p>
        </p:txBody>
      </p:sp>
      <p:sp>
        <p:nvSpPr>
          <p:cNvPr id="17" name="Rectangle 2"/>
          <p:cNvSpPr txBox="1">
            <a:spLocks noChangeArrowheads="1"/>
          </p:cNvSpPr>
          <p:nvPr/>
        </p:nvSpPr>
        <p:spPr bwMode="auto">
          <a:xfrm>
            <a:off x="-32048" y="-21910"/>
            <a:ext cx="9174807" cy="797900"/>
          </a:xfrm>
          <a:prstGeom prst="rect">
            <a:avLst/>
          </a:prstGeom>
          <a:solidFill>
            <a:srgbClr val="3333FF"/>
          </a:solidFill>
          <a:ln w="9525">
            <a:noFill/>
            <a:miter lim="800000"/>
            <a:headEnd/>
            <a:tailEnd/>
          </a:ln>
        </p:spPr>
        <p:txBody>
          <a:bodyPr anchor="ctr"/>
          <a:lstStyle/>
          <a:p>
            <a:pPr lvl="0">
              <a:spcBef>
                <a:spcPct val="0"/>
              </a:spcBef>
              <a:defRPr/>
            </a:pPr>
            <a:r>
              <a:rPr lang="en-US" sz="3600" b="1" dirty="0">
                <a:solidFill>
                  <a:srgbClr val="FFFF00"/>
                </a:solidFill>
              </a:rPr>
              <a:t>Primary </a:t>
            </a:r>
            <a:r>
              <a:rPr lang="en-US" sz="3600" b="1" dirty="0" smtClean="0">
                <a:solidFill>
                  <a:srgbClr val="FFFF00"/>
                </a:solidFill>
              </a:rPr>
              <a:t>Afferent  Neurons</a:t>
            </a:r>
            <a:r>
              <a:rPr lang="en-US" sz="3600" b="1" dirty="0">
                <a:solidFill>
                  <a:srgbClr val="FFFF00"/>
                </a:solidFill>
              </a:rPr>
              <a:t>: Where are </a:t>
            </a:r>
            <a:r>
              <a:rPr lang="en-US" sz="3600" b="1" dirty="0" smtClean="0">
                <a:solidFill>
                  <a:srgbClr val="FFFF00"/>
                </a:solidFill>
              </a:rPr>
              <a:t>They</a:t>
            </a:r>
            <a:r>
              <a:rPr lang="en-US" sz="3600" b="1" dirty="0">
                <a:solidFill>
                  <a:srgbClr val="FFFF00"/>
                </a:solidFill>
              </a:rPr>
              <a:t>? </a:t>
            </a:r>
          </a:p>
        </p:txBody>
      </p:sp>
      <p:sp>
        <p:nvSpPr>
          <p:cNvPr id="18" name="Text Box 7"/>
          <p:cNvSpPr txBox="1">
            <a:spLocks noChangeArrowheads="1"/>
          </p:cNvSpPr>
          <p:nvPr/>
        </p:nvSpPr>
        <p:spPr bwMode="auto">
          <a:xfrm>
            <a:off x="7512217" y="2539248"/>
            <a:ext cx="1452272"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r>
              <a:rPr lang="en-US" altLang="en-US" sz="2400" b="1" dirty="0" smtClean="0">
                <a:solidFill>
                  <a:srgbClr val="FF0000"/>
                </a:solidFill>
              </a:rPr>
              <a:t>31 pairs of spinal nerves</a:t>
            </a:r>
            <a:endParaRPr lang="en-US" altLang="en-US" sz="2400" b="1" dirty="0">
              <a:solidFill>
                <a:srgbClr val="FF0000"/>
              </a:solidFill>
            </a:endParaRPr>
          </a:p>
        </p:txBody>
      </p:sp>
      <p:sp>
        <p:nvSpPr>
          <p:cNvPr id="20" name="Line 3"/>
          <p:cNvSpPr>
            <a:spLocks noChangeShapeType="1"/>
          </p:cNvSpPr>
          <p:nvPr/>
        </p:nvSpPr>
        <p:spPr bwMode="auto">
          <a:xfrm>
            <a:off x="0" y="798775"/>
            <a:ext cx="9144000" cy="0"/>
          </a:xfrm>
          <a:prstGeom prst="line">
            <a:avLst/>
          </a:prstGeom>
          <a:noFill/>
          <a:ln w="57150">
            <a:solidFill>
              <a:srgbClr val="FF0000"/>
            </a:solidFill>
            <a:round/>
            <a:headEnd/>
            <a:tailEnd/>
          </a:ln>
        </p:spPr>
        <p:txBody>
          <a:bodyPr>
            <a:spAutoFit/>
          </a:bodyPr>
          <a:lstStyle/>
          <a:p>
            <a:endParaRPr lang="en-GB" dirty="0"/>
          </a:p>
        </p:txBody>
      </p:sp>
      <p:sp>
        <p:nvSpPr>
          <p:cNvPr id="3" name="Slide Number Placeholder 2"/>
          <p:cNvSpPr>
            <a:spLocks noGrp="1"/>
          </p:cNvSpPr>
          <p:nvPr>
            <p:ph type="sldNum" sz="quarter" idx="12"/>
          </p:nvPr>
        </p:nvSpPr>
        <p:spPr/>
        <p:txBody>
          <a:bodyPr/>
          <a:lstStyle/>
          <a:p>
            <a:fld id="{BE47EE19-B061-4F14-9795-760797D49564}" type="slidenum">
              <a:rPr lang="en-GB" smtClean="0"/>
              <a:pPr/>
              <a:t>9</a:t>
            </a:fld>
            <a:endParaRPr lang="en-GB"/>
          </a:p>
        </p:txBody>
      </p:sp>
    </p:spTree>
    <p:extLst>
      <p:ext uri="{BB962C8B-B14F-4D97-AF65-F5344CB8AC3E}">
        <p14:creationId xmlns:p14="http://schemas.microsoft.com/office/powerpoint/2010/main" val="53809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11031</TotalTime>
  <Words>2126</Words>
  <Application>Microsoft Office PowerPoint</Application>
  <PresentationFormat>On-screen Show (4:3)</PresentationFormat>
  <Paragraphs>379</Paragraphs>
  <Slides>32</Slides>
  <Notes>27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6" baseType="lpstr">
      <vt:lpstr>Batang</vt:lpstr>
      <vt:lpstr>맑은 고딕</vt:lpstr>
      <vt:lpstr>MS Mincho</vt:lpstr>
      <vt:lpstr>MS PGothic</vt:lpstr>
      <vt:lpstr>Arial</vt:lpstr>
      <vt:lpstr>Arial Black</vt:lpstr>
      <vt:lpstr>Calibri</vt:lpstr>
      <vt:lpstr>Comic Sans MS</vt:lpstr>
      <vt:lpstr>Symbol</vt:lpstr>
      <vt:lpstr>Tahoma</vt:lpstr>
      <vt:lpstr>Times New Roman</vt:lpstr>
      <vt:lpstr>Wingdings</vt:lpstr>
      <vt:lpstr>Office Theme</vt:lpstr>
      <vt:lpstr>Image</vt:lpstr>
      <vt:lpstr>Physiology of Pain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5.28 Page 173</vt:lpstr>
      <vt:lpstr>PowerPoint Presentation</vt:lpstr>
      <vt:lpstr>PowerPoint Presentation</vt:lpstr>
      <vt:lpstr>PowerPoint Presentation</vt:lpstr>
      <vt:lpstr>PowerPoint Presentation</vt:lpstr>
      <vt:lpstr>PowerPoint Presentation</vt:lpstr>
      <vt:lpstr>Pain &amp; Nociception</vt:lpstr>
      <vt:lpstr>PowerPoint Presentation</vt:lpstr>
      <vt:lpstr>PowerPoint Presentation</vt:lpstr>
      <vt:lpstr>PowerPoint Presentation</vt:lpstr>
      <vt:lpstr> </vt:lpstr>
      <vt:lpstr>PowerPoint Presentation</vt:lpstr>
      <vt:lpstr>PowerPoint Presentation</vt:lpstr>
      <vt:lpstr> Nociceptive `Pain` Pathways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Basis of Referred Pain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dc:creator>
  <cp:lastModifiedBy>L.DJOUHRI</cp:lastModifiedBy>
  <cp:revision>275</cp:revision>
  <dcterms:created xsi:type="dcterms:W3CDTF">2012-06-28T21:36:15Z</dcterms:created>
  <dcterms:modified xsi:type="dcterms:W3CDTF">2015-08-26T08:58:00Z</dcterms:modified>
</cp:coreProperties>
</file>