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1" r:id="rId2"/>
    <p:sldMasterId id="2147483703" r:id="rId3"/>
    <p:sldMasterId id="2147483709" r:id="rId4"/>
    <p:sldMasterId id="2147483720" r:id="rId5"/>
    <p:sldMasterId id="2147484305" r:id="rId6"/>
    <p:sldMasterId id="2147484317" r:id="rId7"/>
  </p:sldMasterIdLst>
  <p:notesMasterIdLst>
    <p:notesMasterId r:id="rId96"/>
  </p:notesMasterIdLst>
  <p:handoutMasterIdLst>
    <p:handoutMasterId r:id="rId97"/>
  </p:handoutMasterIdLst>
  <p:sldIdLst>
    <p:sldId id="377" r:id="rId8"/>
    <p:sldId id="378" r:id="rId9"/>
    <p:sldId id="379" r:id="rId10"/>
    <p:sldId id="456" r:id="rId11"/>
    <p:sldId id="381" r:id="rId12"/>
    <p:sldId id="382" r:id="rId13"/>
    <p:sldId id="383" r:id="rId14"/>
    <p:sldId id="384" r:id="rId15"/>
    <p:sldId id="385" r:id="rId16"/>
    <p:sldId id="386" r:id="rId17"/>
    <p:sldId id="387" r:id="rId18"/>
    <p:sldId id="388" r:id="rId19"/>
    <p:sldId id="397" r:id="rId20"/>
    <p:sldId id="398" r:id="rId21"/>
    <p:sldId id="399" r:id="rId22"/>
    <p:sldId id="400" r:id="rId23"/>
    <p:sldId id="415" r:id="rId24"/>
    <p:sldId id="401" r:id="rId25"/>
    <p:sldId id="402" r:id="rId26"/>
    <p:sldId id="405" r:id="rId27"/>
    <p:sldId id="404" r:id="rId28"/>
    <p:sldId id="406" r:id="rId29"/>
    <p:sldId id="407" r:id="rId30"/>
    <p:sldId id="470" r:id="rId31"/>
    <p:sldId id="408" r:id="rId32"/>
    <p:sldId id="471" r:id="rId33"/>
    <p:sldId id="409" r:id="rId34"/>
    <p:sldId id="412" r:id="rId35"/>
    <p:sldId id="414" r:id="rId36"/>
    <p:sldId id="416" r:id="rId37"/>
    <p:sldId id="417" r:id="rId38"/>
    <p:sldId id="418" r:id="rId39"/>
    <p:sldId id="420" r:id="rId40"/>
    <p:sldId id="421" r:id="rId41"/>
    <p:sldId id="422" r:id="rId42"/>
    <p:sldId id="423" r:id="rId43"/>
    <p:sldId id="424" r:id="rId44"/>
    <p:sldId id="425" r:id="rId45"/>
    <p:sldId id="426" r:id="rId46"/>
    <p:sldId id="427" r:id="rId47"/>
    <p:sldId id="428" r:id="rId48"/>
    <p:sldId id="429" r:id="rId49"/>
    <p:sldId id="430" r:id="rId50"/>
    <p:sldId id="437" r:id="rId51"/>
    <p:sldId id="480" r:id="rId52"/>
    <p:sldId id="389" r:id="rId53"/>
    <p:sldId id="390" r:id="rId54"/>
    <p:sldId id="391" r:id="rId55"/>
    <p:sldId id="472" r:id="rId56"/>
    <p:sldId id="394" r:id="rId57"/>
    <p:sldId id="473" r:id="rId58"/>
    <p:sldId id="395" r:id="rId59"/>
    <p:sldId id="396" r:id="rId60"/>
    <p:sldId id="431" r:id="rId61"/>
    <p:sldId id="432" r:id="rId62"/>
    <p:sldId id="433" r:id="rId63"/>
    <p:sldId id="435" r:id="rId64"/>
    <p:sldId id="436" r:id="rId65"/>
    <p:sldId id="438" r:id="rId66"/>
    <p:sldId id="439" r:id="rId67"/>
    <p:sldId id="441" r:id="rId68"/>
    <p:sldId id="442" r:id="rId69"/>
    <p:sldId id="443" r:id="rId70"/>
    <p:sldId id="444" r:id="rId71"/>
    <p:sldId id="445" r:id="rId72"/>
    <p:sldId id="446" r:id="rId73"/>
    <p:sldId id="462" r:id="rId74"/>
    <p:sldId id="463" r:id="rId75"/>
    <p:sldId id="464" r:id="rId76"/>
    <p:sldId id="460" r:id="rId77"/>
    <p:sldId id="461" r:id="rId78"/>
    <p:sldId id="447" r:id="rId79"/>
    <p:sldId id="448" r:id="rId80"/>
    <p:sldId id="449" r:id="rId81"/>
    <p:sldId id="450" r:id="rId82"/>
    <p:sldId id="451" r:id="rId83"/>
    <p:sldId id="452" r:id="rId84"/>
    <p:sldId id="453" r:id="rId85"/>
    <p:sldId id="454" r:id="rId86"/>
    <p:sldId id="455" r:id="rId87"/>
    <p:sldId id="457" r:id="rId88"/>
    <p:sldId id="458" r:id="rId89"/>
    <p:sldId id="459" r:id="rId90"/>
    <p:sldId id="465" r:id="rId91"/>
    <p:sldId id="466" r:id="rId92"/>
    <p:sldId id="467" r:id="rId93"/>
    <p:sldId id="468" r:id="rId94"/>
    <p:sldId id="469" r:id="rId95"/>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r" defTabSz="914400" rtl="1" eaLnBrk="1" latinLnBrk="0" hangingPunct="1">
      <a:defRPr kern="1200">
        <a:solidFill>
          <a:schemeClr val="tx1"/>
        </a:solidFill>
        <a:latin typeface="Arial" charset="0"/>
        <a:ea typeface="+mn-ea"/>
        <a:cs typeface="Arial" charset="0"/>
      </a:defRPr>
    </a:lvl6pPr>
    <a:lvl7pPr marL="2743200" algn="r" defTabSz="914400" rtl="1" eaLnBrk="1" latinLnBrk="0" hangingPunct="1">
      <a:defRPr kern="1200">
        <a:solidFill>
          <a:schemeClr val="tx1"/>
        </a:solidFill>
        <a:latin typeface="Arial" charset="0"/>
        <a:ea typeface="+mn-ea"/>
        <a:cs typeface="Arial" charset="0"/>
      </a:defRPr>
    </a:lvl7pPr>
    <a:lvl8pPr marL="3200400" algn="r" defTabSz="914400" rtl="1" eaLnBrk="1" latinLnBrk="0" hangingPunct="1">
      <a:defRPr kern="1200">
        <a:solidFill>
          <a:schemeClr val="tx1"/>
        </a:solidFill>
        <a:latin typeface="Arial" charset="0"/>
        <a:ea typeface="+mn-ea"/>
        <a:cs typeface="Arial" charset="0"/>
      </a:defRPr>
    </a:lvl8pPr>
    <a:lvl9pPr marL="3657600" algn="r" defTabSz="914400" rtl="1"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0" autoAdjust="0"/>
  </p:normalViewPr>
  <p:slideViewPr>
    <p:cSldViewPr>
      <p:cViewPr varScale="1">
        <p:scale>
          <a:sx n="88" d="100"/>
          <a:sy n="88" d="100"/>
        </p:scale>
        <p:origin x="-96" y="-4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200">
                <a:latin typeface="Arial" pitchFamily="34" charset="0"/>
                <a:cs typeface="Arial" pitchFamily="34" charset="0"/>
              </a:defRPr>
            </a:lvl1pPr>
          </a:lstStyle>
          <a:p>
            <a:pPr>
              <a:defRPr/>
            </a:pPr>
            <a:endParaRPr lang="en-US"/>
          </a:p>
        </p:txBody>
      </p:sp>
      <p:sp>
        <p:nvSpPr>
          <p:cNvPr id="3450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200">
                <a:latin typeface="Arial" pitchFamily="34" charset="0"/>
                <a:cs typeface="Arial" pitchFamily="34" charset="0"/>
              </a:defRPr>
            </a:lvl1pPr>
          </a:lstStyle>
          <a:p>
            <a:pPr>
              <a:defRPr/>
            </a:pPr>
            <a:endParaRPr lang="en-US"/>
          </a:p>
        </p:txBody>
      </p:sp>
      <p:sp>
        <p:nvSpPr>
          <p:cNvPr id="3450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latin typeface="Arial" pitchFamily="34" charset="0"/>
                <a:cs typeface="Arial" pitchFamily="34" charset="0"/>
              </a:defRPr>
            </a:lvl1pPr>
          </a:lstStyle>
          <a:p>
            <a:pPr>
              <a:defRPr/>
            </a:pPr>
            <a:endParaRPr lang="en-US"/>
          </a:p>
        </p:txBody>
      </p:sp>
      <p:sp>
        <p:nvSpPr>
          <p:cNvPr id="3450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latin typeface="Arial" pitchFamily="34" charset="0"/>
                <a:cs typeface="Arial" pitchFamily="34" charset="0"/>
              </a:defRPr>
            </a:lvl1pPr>
          </a:lstStyle>
          <a:p>
            <a:pPr>
              <a:defRPr/>
            </a:pPr>
            <a:fld id="{24BA7C98-C21D-4BF7-921F-3E1783BB60CD}" type="slidenum">
              <a:rPr lang="ar-SA"/>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200">
                <a:latin typeface="Arial" pitchFamily="34" charset="0"/>
                <a:cs typeface="Arial" pitchFamily="34" charset="0"/>
              </a:defRPr>
            </a:lvl1pPr>
          </a:lstStyle>
          <a:p>
            <a:pPr>
              <a:defRPr/>
            </a:pPr>
            <a:endParaRPr lang="en-US"/>
          </a:p>
        </p:txBody>
      </p:sp>
      <p:sp>
        <p:nvSpPr>
          <p:cNvPr id="3440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200">
                <a:latin typeface="Arial" pitchFamily="34" charset="0"/>
                <a:cs typeface="Arial" pitchFamily="34" charset="0"/>
              </a:defRPr>
            </a:lvl1pPr>
          </a:lstStyle>
          <a:p>
            <a:pPr>
              <a:defRPr/>
            </a:pPr>
            <a:endParaRPr lang="en-US"/>
          </a:p>
        </p:txBody>
      </p:sp>
      <p:sp>
        <p:nvSpPr>
          <p:cNvPr id="48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440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40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latin typeface="Arial" pitchFamily="34" charset="0"/>
                <a:cs typeface="Arial" pitchFamily="34" charset="0"/>
              </a:defRPr>
            </a:lvl1pPr>
          </a:lstStyle>
          <a:p>
            <a:pPr>
              <a:defRPr/>
            </a:pPr>
            <a:endParaRPr lang="en-US"/>
          </a:p>
        </p:txBody>
      </p:sp>
      <p:sp>
        <p:nvSpPr>
          <p:cNvPr id="3440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latin typeface="Arial" pitchFamily="34" charset="0"/>
                <a:cs typeface="Arial" pitchFamily="34" charset="0"/>
              </a:defRPr>
            </a:lvl1pPr>
          </a:lstStyle>
          <a:p>
            <a:pPr>
              <a:defRPr/>
            </a:pPr>
            <a:fld id="{3D1BD0DE-B8F5-4D0E-89ED-C9443630DED7}" type="slidenum">
              <a:rPr lang="ar-SA"/>
              <a:pPr>
                <a:defRPr/>
              </a:pPr>
              <a:t>‹#›</a:t>
            </a:fld>
            <a:endParaRPr 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wikidoc.org/index.php/Motor_uni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wikidoc.org/index.php?title=Motor_unit_action_potential&amp;action=edit&amp;redlink=1" TargetMode="External"/><Relationship Id="rId4" Type="http://schemas.openxmlformats.org/officeDocument/2006/relationships/hyperlink" Target="http://www.wikidoc.org/index.php/Action_potentia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ikidoc.org/index.php/Motor_unit"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www.wikidoc.org/index.php?title=Motor_unit_action_potential&amp;action=edit&amp;redlink=1" TargetMode="External"/><Relationship Id="rId4" Type="http://schemas.openxmlformats.org/officeDocument/2006/relationships/hyperlink" Target="http://www.wikidoc.org/index.php/Action_potentia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wikidoc.org/index.php/Motor_unit"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www.wikidoc.org/index.php?title=Motor_unit_action_potential&amp;action=edit&amp;redlink=1" TargetMode="External"/><Relationship Id="rId4" Type="http://schemas.openxmlformats.org/officeDocument/2006/relationships/hyperlink" Target="http://www.wikidoc.org/index.php/Action_potentia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94F94753-C266-418D-9536-A4E06F61AE00}" type="slidenum">
              <a:rPr lang="en-US" smtClean="0"/>
              <a:pPr/>
              <a:t>4</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dirty="0" smtClean="0"/>
              <a:t>A </a:t>
            </a:r>
            <a:r>
              <a:rPr lang="en-US" dirty="0" smtClean="0">
                <a:hlinkClick r:id="rId3" tooltip="Motor unit"/>
              </a:rPr>
              <a:t>motor unit</a:t>
            </a:r>
            <a:r>
              <a:rPr lang="en-US" dirty="0" smtClean="0"/>
              <a:t> is defined as one motor neuron and all of the muscle fibers it innervates. When a motor unit fires, the impulse (called an </a:t>
            </a:r>
            <a:r>
              <a:rPr lang="en-US" dirty="0" smtClean="0">
                <a:hlinkClick r:id="rId4" tooltip="Action potential"/>
              </a:rPr>
              <a:t>action potential</a:t>
            </a:r>
            <a:r>
              <a:rPr lang="en-US" dirty="0" smtClean="0"/>
              <a:t>) is carried down the motor neuron to the muscle. The area where the nerve contacts the muscle is called the neuromuscular junction, or the motor end plate. After the action potential is transmitted across the neuromuscular junction, an action potential is elicited in all of the innervated muscle </a:t>
            </a:r>
            <a:r>
              <a:rPr lang="en-US" dirty="0" err="1" smtClean="0"/>
              <a:t>fibres</a:t>
            </a:r>
            <a:r>
              <a:rPr lang="en-US" dirty="0" smtClean="0"/>
              <a:t> of that particular motor unit. The sum of all this electrical activity is known as a </a:t>
            </a:r>
            <a:r>
              <a:rPr lang="en-US" i="1" dirty="0" smtClean="0">
                <a:hlinkClick r:id="rId5" tooltip="Motor unit action potential (not yet written)"/>
              </a:rPr>
              <a:t>motor unit action potential</a:t>
            </a:r>
            <a:r>
              <a:rPr lang="en-US" dirty="0" smtClean="0"/>
              <a:t> (MUAP). This </a:t>
            </a:r>
            <a:r>
              <a:rPr lang="en-US" dirty="0" err="1" smtClean="0"/>
              <a:t>electrophysiologic</a:t>
            </a:r>
            <a:r>
              <a:rPr lang="en-US" dirty="0" smtClean="0"/>
              <a:t> activity from multiple motor units is typically evaluated during an EMG. The composition of the motor unit, the number of muscle </a:t>
            </a:r>
            <a:r>
              <a:rPr lang="en-US" dirty="0" err="1" smtClean="0"/>
              <a:t>fibres</a:t>
            </a:r>
            <a:r>
              <a:rPr lang="en-US" dirty="0" smtClean="0"/>
              <a:t> per motor unit, the metabolic type of muscle </a:t>
            </a:r>
            <a:r>
              <a:rPr lang="en-US" dirty="0" err="1" smtClean="0"/>
              <a:t>fibres</a:t>
            </a:r>
            <a:r>
              <a:rPr lang="en-US" dirty="0" smtClean="0"/>
              <a:t> and many other factors affect the shape of the motor unit potentials in the </a:t>
            </a:r>
            <a:r>
              <a:rPr lang="en-US" dirty="0" err="1" smtClean="0"/>
              <a:t>myogram</a:t>
            </a:r>
            <a:r>
              <a:rPr lang="en-US" dirty="0" smtClean="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dirty="0"/>
          </a:p>
        </p:txBody>
      </p:sp>
      <p:sp>
        <p:nvSpPr>
          <p:cNvPr id="4" name="Slide Number Placeholder 3"/>
          <p:cNvSpPr>
            <a:spLocks noGrp="1"/>
          </p:cNvSpPr>
          <p:nvPr>
            <p:ph type="sldNum" sz="quarter" idx="10"/>
          </p:nvPr>
        </p:nvSpPr>
        <p:spPr/>
        <p:txBody>
          <a:bodyPr/>
          <a:lstStyle/>
          <a:p>
            <a:pPr>
              <a:defRPr/>
            </a:pPr>
            <a:fld id="{3D1BD0DE-B8F5-4D0E-89ED-C9443630DED7}" type="slidenum">
              <a:rPr lang="ar-SA" smtClean="0"/>
              <a:pPr>
                <a:defRPr/>
              </a:pPr>
              <a:t>57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Injured in shoulder dislocation</a:t>
            </a:r>
            <a:r>
              <a:rPr lang="en-US" baseline="0" dirty="0" smtClean="0"/>
              <a:t> ,wrong </a:t>
            </a:r>
            <a:r>
              <a:rPr lang="en-US" baseline="0" dirty="0" err="1" smtClean="0"/>
              <a:t>im</a:t>
            </a:r>
            <a:r>
              <a:rPr lang="en-US" baseline="0" dirty="0" smtClean="0"/>
              <a:t> injection , gunshot wound , etc . </a:t>
            </a:r>
            <a:r>
              <a:rPr lang="en-US" dirty="0" smtClean="0"/>
              <a:t> </a:t>
            </a:r>
            <a:endParaRPr lang="ar-SA" dirty="0"/>
          </a:p>
        </p:txBody>
      </p:sp>
      <p:sp>
        <p:nvSpPr>
          <p:cNvPr id="4" name="Slide Number Placeholder 3"/>
          <p:cNvSpPr>
            <a:spLocks noGrp="1"/>
          </p:cNvSpPr>
          <p:nvPr>
            <p:ph type="sldNum" sz="quarter" idx="10"/>
          </p:nvPr>
        </p:nvSpPr>
        <p:spPr/>
        <p:txBody>
          <a:bodyPr/>
          <a:lstStyle/>
          <a:p>
            <a:pPr>
              <a:defRPr/>
            </a:pPr>
            <a:fld id="{3D1BD0DE-B8F5-4D0E-89ED-C9443630DED7}" type="slidenum">
              <a:rPr lang="ar-SA" smtClean="0"/>
              <a:pPr>
                <a:defRPr/>
              </a:pPr>
              <a:t>68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err="1" smtClean="0"/>
              <a:t>Erb’s</a:t>
            </a:r>
            <a:r>
              <a:rPr lang="en-US" dirty="0" smtClean="0"/>
              <a:t> Palsy</a:t>
            </a:r>
            <a:endParaRPr lang="ar-SA" dirty="0"/>
          </a:p>
        </p:txBody>
      </p:sp>
      <p:sp>
        <p:nvSpPr>
          <p:cNvPr id="4" name="Slide Number Placeholder 3"/>
          <p:cNvSpPr>
            <a:spLocks noGrp="1"/>
          </p:cNvSpPr>
          <p:nvPr>
            <p:ph type="sldNum" sz="quarter" idx="10"/>
          </p:nvPr>
        </p:nvSpPr>
        <p:spPr/>
        <p:txBody>
          <a:bodyPr/>
          <a:lstStyle/>
          <a:p>
            <a:pPr>
              <a:defRPr/>
            </a:pPr>
            <a:fld id="{3D1BD0DE-B8F5-4D0E-89ED-C9443630DED7}" type="slidenum">
              <a:rPr lang="ar-SA" smtClean="0"/>
              <a:pPr>
                <a:defRPr/>
              </a:pPr>
              <a:t>70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err="1" smtClean="0"/>
              <a:t>Erb’s</a:t>
            </a:r>
            <a:r>
              <a:rPr lang="en-US" dirty="0" smtClean="0"/>
              <a:t> Palsy</a:t>
            </a:r>
            <a:endParaRPr lang="ar-SA" dirty="0"/>
          </a:p>
        </p:txBody>
      </p:sp>
      <p:sp>
        <p:nvSpPr>
          <p:cNvPr id="4" name="Slide Number Placeholder 3"/>
          <p:cNvSpPr>
            <a:spLocks noGrp="1"/>
          </p:cNvSpPr>
          <p:nvPr>
            <p:ph type="sldNum" sz="quarter" idx="10"/>
          </p:nvPr>
        </p:nvSpPr>
        <p:spPr/>
        <p:txBody>
          <a:bodyPr/>
          <a:lstStyle/>
          <a:p>
            <a:pPr>
              <a:defRPr/>
            </a:pPr>
            <a:fld id="{3D1BD0DE-B8F5-4D0E-89ED-C9443630DED7}" type="slidenum">
              <a:rPr lang="ar-SA" smtClean="0"/>
              <a:pPr>
                <a:defRPr/>
              </a:pPr>
              <a:t>71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34D696C-FFEB-430A-AF6B-92E570C1DDC1}" type="slidenum">
              <a:rPr lang="en-US">
                <a:latin typeface="Arial" pitchFamily="34" charset="0"/>
              </a:rPr>
              <a:pPr/>
              <a:t>75</a:t>
            </a:fld>
            <a:endParaRPr lang="en-US">
              <a:latin typeface="Arial" pitchFamily="34" charset="0"/>
            </a:endParaRPr>
          </a:p>
        </p:txBody>
      </p:sp>
      <p:sp>
        <p:nvSpPr>
          <p:cNvPr id="58371" name="Rectangle 2"/>
          <p:cNvSpPr>
            <a:spLocks noGrp="1" noRot="1" noChangeAspect="1" noChangeArrowheads="1" noTextEdit="1"/>
          </p:cNvSpPr>
          <p:nvPr>
            <p:ph type="sldImg"/>
          </p:nvPr>
        </p:nvSpPr>
        <p:spPr>
          <a:xfrm>
            <a:off x="1144588" y="687388"/>
            <a:ext cx="4568825" cy="3425825"/>
          </a:xfrm>
          <a:ln w="12700"/>
        </p:spPr>
      </p:sp>
      <p:sp>
        <p:nvSpPr>
          <p:cNvPr id="58372"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ar-SA"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5A21010-5612-4838-92D1-A275301512F9}" type="slidenum">
              <a:rPr lang="en-US">
                <a:latin typeface="Arial" pitchFamily="34" charset="0"/>
              </a:rPr>
              <a:pPr/>
              <a:t>76</a:t>
            </a:fld>
            <a:endParaRPr lang="en-US">
              <a:latin typeface="Arial" pitchFamily="34" charset="0"/>
            </a:endParaRPr>
          </a:p>
        </p:txBody>
      </p:sp>
      <p:sp>
        <p:nvSpPr>
          <p:cNvPr id="59395" name="Rectangle 2"/>
          <p:cNvSpPr>
            <a:spLocks noGrp="1" noRot="1" noChangeAspect="1" noChangeArrowheads="1" noTextEdit="1"/>
          </p:cNvSpPr>
          <p:nvPr>
            <p:ph type="sldImg"/>
          </p:nvPr>
        </p:nvSpPr>
        <p:spPr>
          <a:xfrm>
            <a:off x="1144588" y="687388"/>
            <a:ext cx="4568825" cy="3425825"/>
          </a:xfrm>
          <a:ln w="12700"/>
        </p:spPr>
      </p:sp>
      <p:sp>
        <p:nvSpPr>
          <p:cNvPr id="59396"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ar-SA"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7CEE58BC-E266-4996-A93D-EF69422A88BC}" type="slidenum">
              <a:rPr lang="en-US">
                <a:latin typeface="Arial" pitchFamily="34" charset="0"/>
              </a:rPr>
              <a:pPr/>
              <a:t>77</a:t>
            </a:fld>
            <a:endParaRPr lang="en-US">
              <a:latin typeface="Arial" pitchFamily="34" charset="0"/>
            </a:endParaRPr>
          </a:p>
        </p:txBody>
      </p:sp>
      <p:sp>
        <p:nvSpPr>
          <p:cNvPr id="60419" name="Rectangle 2"/>
          <p:cNvSpPr>
            <a:spLocks noGrp="1" noRot="1" noChangeAspect="1" noChangeArrowheads="1" noTextEdit="1"/>
          </p:cNvSpPr>
          <p:nvPr>
            <p:ph type="sldImg"/>
          </p:nvPr>
        </p:nvSpPr>
        <p:spPr>
          <a:xfrm>
            <a:off x="1144588" y="687388"/>
            <a:ext cx="4568825" cy="3425825"/>
          </a:xfrm>
          <a:ln w="12700"/>
        </p:spPr>
      </p:sp>
      <p:sp>
        <p:nvSpPr>
          <p:cNvPr id="60420"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ar-SA"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Hip </a:t>
            </a:r>
            <a:r>
              <a:rPr lang="en-US" dirty="0" err="1" smtClean="0"/>
              <a:t>Adductorsobyturator</a:t>
            </a:r>
            <a:r>
              <a:rPr lang="en-US" baseline="0" dirty="0" smtClean="0"/>
              <a:t> nerve L2,L3,L4</a:t>
            </a:r>
            <a:endParaRPr lang="ar-SA" dirty="0"/>
          </a:p>
        </p:txBody>
      </p:sp>
      <p:sp>
        <p:nvSpPr>
          <p:cNvPr id="4" name="Slide Number Placeholder 3"/>
          <p:cNvSpPr>
            <a:spLocks noGrp="1"/>
          </p:cNvSpPr>
          <p:nvPr>
            <p:ph type="sldNum" sz="quarter" idx="10"/>
          </p:nvPr>
        </p:nvSpPr>
        <p:spPr/>
        <p:txBody>
          <a:bodyPr/>
          <a:lstStyle/>
          <a:p>
            <a:pPr>
              <a:defRPr/>
            </a:pPr>
            <a:fld id="{3D1BD0DE-B8F5-4D0E-89ED-C9443630DED7}" type="slidenum">
              <a:rPr lang="ar-SA" smtClean="0"/>
              <a:pPr>
                <a:defRPr/>
              </a:pPr>
              <a:t>85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45C9DAC-3BDA-4BA5-B2C2-AD4C085793F8}" type="slidenum">
              <a:rPr lang="en-US">
                <a:latin typeface="Arial" pitchFamily="34" charset="0"/>
              </a:rPr>
              <a:pPr/>
              <a:t>14</a:t>
            </a:fld>
            <a:endParaRPr lang="en-US">
              <a:latin typeface="Arial" pitchFamily="34" charset="0"/>
            </a:endParaRPr>
          </a:p>
        </p:txBody>
      </p:sp>
      <p:sp>
        <p:nvSpPr>
          <p:cNvPr id="52227" name="Rectangle 2"/>
          <p:cNvSpPr>
            <a:spLocks noGrp="1" noRot="1" noChangeAspect="1" noChangeArrowheads="1" noTextEdit="1"/>
          </p:cNvSpPr>
          <p:nvPr>
            <p:ph type="sldImg"/>
          </p:nvPr>
        </p:nvSpPr>
        <p:spPr>
          <a:xfrm>
            <a:off x="1144588" y="687388"/>
            <a:ext cx="4568825" cy="3425825"/>
          </a:xfrm>
          <a:ln w="12700"/>
        </p:spPr>
      </p:sp>
      <p:sp>
        <p:nvSpPr>
          <p:cNvPr id="52228"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ar-SA"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832E4D9-03DF-4513-B352-A75D8AA132B8}" type="slidenum">
              <a:rPr lang="en-US">
                <a:latin typeface="Arial" pitchFamily="34" charset="0"/>
              </a:rPr>
              <a:pPr/>
              <a:t>15</a:t>
            </a:fld>
            <a:endParaRPr lang="en-US">
              <a:latin typeface="Arial" pitchFamily="34" charset="0"/>
            </a:endParaRPr>
          </a:p>
        </p:txBody>
      </p:sp>
      <p:sp>
        <p:nvSpPr>
          <p:cNvPr id="51203" name="Rectangle 2"/>
          <p:cNvSpPr>
            <a:spLocks noGrp="1" noRot="1" noChangeAspect="1" noChangeArrowheads="1" noTextEdit="1"/>
          </p:cNvSpPr>
          <p:nvPr>
            <p:ph type="sldImg"/>
          </p:nvPr>
        </p:nvSpPr>
        <p:spPr>
          <a:xfrm>
            <a:off x="1144588" y="687388"/>
            <a:ext cx="4568825" cy="3425825"/>
          </a:xfrm>
          <a:ln w="12700"/>
        </p:spPr>
      </p:sp>
      <p:sp>
        <p:nvSpPr>
          <p:cNvPr id="51204"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ar-SA"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7E9B50B-74A5-4627-B395-F4677D18F45E}" type="slidenum">
              <a:rPr lang="en-US">
                <a:latin typeface="Arial" pitchFamily="34" charset="0"/>
              </a:rPr>
              <a:pPr/>
              <a:t>16</a:t>
            </a:fld>
            <a:endParaRPr lang="en-US">
              <a:latin typeface="Arial" pitchFamily="34" charset="0"/>
            </a:endParaRPr>
          </a:p>
        </p:txBody>
      </p:sp>
      <p:sp>
        <p:nvSpPr>
          <p:cNvPr id="53251" name="Rectangle 2"/>
          <p:cNvSpPr>
            <a:spLocks noGrp="1" noRot="1" noChangeAspect="1" noChangeArrowheads="1" noTextEdit="1"/>
          </p:cNvSpPr>
          <p:nvPr>
            <p:ph type="sldImg"/>
          </p:nvPr>
        </p:nvSpPr>
        <p:spPr>
          <a:xfrm>
            <a:off x="1144588" y="687388"/>
            <a:ext cx="4568825" cy="3425825"/>
          </a:xfrm>
          <a:ln w="12700"/>
        </p:spPr>
      </p:sp>
      <p:sp>
        <p:nvSpPr>
          <p:cNvPr id="53252"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ar-SA"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dirty="0"/>
          </a:p>
        </p:txBody>
      </p:sp>
      <p:sp>
        <p:nvSpPr>
          <p:cNvPr id="4" name="Slide Number Placeholder 3"/>
          <p:cNvSpPr>
            <a:spLocks noGrp="1"/>
          </p:cNvSpPr>
          <p:nvPr>
            <p:ph type="sldNum" sz="quarter" idx="10"/>
          </p:nvPr>
        </p:nvSpPr>
        <p:spPr/>
        <p:txBody>
          <a:bodyPr/>
          <a:lstStyle/>
          <a:p>
            <a:pPr>
              <a:defRPr/>
            </a:pPr>
            <a:fld id="{3D1BD0DE-B8F5-4D0E-89ED-C9443630DED7}" type="slidenum">
              <a:rPr lang="ar-SA" smtClean="0"/>
              <a:pPr>
                <a:defRPr/>
              </a:pPr>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04B5F00-8A6B-4CBE-B48C-529523B313E1}" type="slidenum">
              <a:rPr lang="en-US">
                <a:latin typeface="Arial" pitchFamily="34" charset="0"/>
              </a:rPr>
              <a:pPr/>
              <a:t>40</a:t>
            </a:fld>
            <a:endParaRPr lang="en-US">
              <a:latin typeface="Arial" pitchFamily="34" charset="0"/>
            </a:endParaRPr>
          </a:p>
        </p:txBody>
      </p:sp>
      <p:sp>
        <p:nvSpPr>
          <p:cNvPr id="61443" name="Rectangle 2"/>
          <p:cNvSpPr>
            <a:spLocks noGrp="1" noRot="1" noChangeAspect="1" noChangeArrowheads="1" noTextEdit="1"/>
          </p:cNvSpPr>
          <p:nvPr>
            <p:ph type="sldImg"/>
          </p:nvPr>
        </p:nvSpPr>
        <p:spPr>
          <a:xfrm>
            <a:off x="1144588" y="687388"/>
            <a:ext cx="4568825" cy="3425825"/>
          </a:xfrm>
          <a:ln w="12700"/>
        </p:spPr>
      </p:sp>
      <p:sp>
        <p:nvSpPr>
          <p:cNvPr id="61444"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ar-SA"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84CD4A6-271E-4DB1-ADDF-659738FA930E}" type="slidenum">
              <a:rPr lang="en-US">
                <a:latin typeface="Arial" pitchFamily="34" charset="0"/>
              </a:rPr>
              <a:pPr/>
              <a:t>43</a:t>
            </a:fld>
            <a:endParaRPr lang="en-US">
              <a:latin typeface="Arial" pitchFamily="34" charset="0"/>
            </a:endParaRPr>
          </a:p>
        </p:txBody>
      </p:sp>
      <p:sp>
        <p:nvSpPr>
          <p:cNvPr id="57347" name="Rectangle 2"/>
          <p:cNvSpPr>
            <a:spLocks noGrp="1" noRot="1" noChangeAspect="1" noChangeArrowheads="1" noTextEdit="1"/>
          </p:cNvSpPr>
          <p:nvPr>
            <p:ph type="sldImg"/>
          </p:nvPr>
        </p:nvSpPr>
        <p:spPr>
          <a:xfrm>
            <a:off x="1144588" y="687388"/>
            <a:ext cx="4568825" cy="3425825"/>
          </a:xfrm>
          <a:ln w="12700"/>
        </p:spPr>
      </p:sp>
      <p:sp>
        <p:nvSpPr>
          <p:cNvPr id="57348"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ar-SA"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94F94753-C266-418D-9536-A4E06F61AE00}" type="slidenum">
              <a:rPr lang="en-US" smtClean="0"/>
              <a:pPr/>
              <a:t>45</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dirty="0" smtClean="0"/>
              <a:t>A </a:t>
            </a:r>
            <a:r>
              <a:rPr lang="en-US" dirty="0" smtClean="0">
                <a:hlinkClick r:id="rId3" tooltip="Motor unit"/>
              </a:rPr>
              <a:t>motor unit</a:t>
            </a:r>
            <a:r>
              <a:rPr lang="en-US" dirty="0" smtClean="0"/>
              <a:t> is defined as one motor neuron and all of the muscle fibers it innervates. When a motor unit fires, the impulse (called an </a:t>
            </a:r>
            <a:r>
              <a:rPr lang="en-US" dirty="0" smtClean="0">
                <a:hlinkClick r:id="rId4" tooltip="Action potential"/>
              </a:rPr>
              <a:t>action potential</a:t>
            </a:r>
            <a:r>
              <a:rPr lang="en-US" dirty="0" smtClean="0"/>
              <a:t>) is carried down the motor neuron to the muscle. The area where the nerve contacts the muscle is called the neuromuscular junction, or the motor end plate. After the action potential is transmitted across the neuromuscular junction, an action potential is elicited in all of the innervated muscle </a:t>
            </a:r>
            <a:r>
              <a:rPr lang="en-US" dirty="0" err="1" smtClean="0"/>
              <a:t>fibres</a:t>
            </a:r>
            <a:r>
              <a:rPr lang="en-US" dirty="0" smtClean="0"/>
              <a:t> of that particular motor unit. The sum of all this electrical activity is known as a </a:t>
            </a:r>
            <a:r>
              <a:rPr lang="en-US" i="1" dirty="0" smtClean="0">
                <a:hlinkClick r:id="rId5" tooltip="Motor unit action potential (not yet written)"/>
              </a:rPr>
              <a:t>motor unit action potential</a:t>
            </a:r>
            <a:r>
              <a:rPr lang="en-US" dirty="0" smtClean="0"/>
              <a:t> (MUAP). This </a:t>
            </a:r>
            <a:r>
              <a:rPr lang="en-US" dirty="0" err="1" smtClean="0"/>
              <a:t>electrophysiologic</a:t>
            </a:r>
            <a:r>
              <a:rPr lang="en-US" dirty="0" smtClean="0"/>
              <a:t> activity from multiple motor units is typically evaluated during an EMG. The composition of the motor unit, the number of muscle </a:t>
            </a:r>
            <a:r>
              <a:rPr lang="en-US" dirty="0" err="1" smtClean="0"/>
              <a:t>fibres</a:t>
            </a:r>
            <a:r>
              <a:rPr lang="en-US" dirty="0" smtClean="0"/>
              <a:t> per motor unit, the metabolic type of muscle </a:t>
            </a:r>
            <a:r>
              <a:rPr lang="en-US" dirty="0" err="1" smtClean="0"/>
              <a:t>fibres</a:t>
            </a:r>
            <a:r>
              <a:rPr lang="en-US" dirty="0" smtClean="0"/>
              <a:t> and many other factors affect the shape of the motor unit potentials in the </a:t>
            </a:r>
            <a:r>
              <a:rPr lang="en-US" dirty="0" err="1" smtClean="0"/>
              <a:t>myogram</a:t>
            </a:r>
            <a:r>
              <a:rPr lang="en-US" dirty="0" smtClean="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E822C9C8-7D7C-42BF-A650-78BA96EA5D42}" type="slidenum">
              <a:rPr lang="en-US" smtClean="0">
                <a:latin typeface="Arial" pitchFamily="34" charset="0"/>
                <a:cs typeface="Arial" pitchFamily="34" charset="0"/>
              </a:rPr>
              <a:pPr/>
              <a:t>55</a:t>
            </a:fld>
            <a:endParaRPr lang="en-US" smtClean="0">
              <a:latin typeface="Arial" pitchFamily="34" charset="0"/>
              <a:cs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A </a:t>
            </a:r>
            <a:r>
              <a:rPr lang="en-US" dirty="0" smtClean="0">
                <a:latin typeface="Arial" pitchFamily="34" charset="0"/>
                <a:cs typeface="Arial" pitchFamily="34" charset="0"/>
                <a:hlinkClick r:id="rId3" tooltip="Motor unit"/>
              </a:rPr>
              <a:t>motor unit</a:t>
            </a:r>
            <a:r>
              <a:rPr lang="en-US" dirty="0" smtClean="0">
                <a:latin typeface="Arial" pitchFamily="34" charset="0"/>
                <a:cs typeface="Arial" pitchFamily="34" charset="0"/>
              </a:rPr>
              <a:t> is defined as one motor neuron and all of the muscle fibers it innervates. When a motor unit fires, the impulse (called an </a:t>
            </a:r>
            <a:r>
              <a:rPr lang="en-US" dirty="0" smtClean="0">
                <a:latin typeface="Arial" pitchFamily="34" charset="0"/>
                <a:cs typeface="Arial" pitchFamily="34" charset="0"/>
                <a:hlinkClick r:id="rId4" tooltip="Action potential"/>
              </a:rPr>
              <a:t>action potential</a:t>
            </a:r>
            <a:r>
              <a:rPr lang="en-US" dirty="0" smtClean="0">
                <a:latin typeface="Arial" pitchFamily="34" charset="0"/>
                <a:cs typeface="Arial" pitchFamily="34" charset="0"/>
              </a:rPr>
              <a:t>) is carried down the motor neuron to the muscle. The area where the nerve contacts the muscle is called the neuromuscular junction, or the motor end plate. After the action potential is transmitted across the neuromuscular junction, an action potential is elicited in all of the innervated muscle </a:t>
            </a:r>
            <a:r>
              <a:rPr lang="en-US" dirty="0" err="1" smtClean="0">
                <a:latin typeface="Arial" pitchFamily="34" charset="0"/>
                <a:cs typeface="Arial" pitchFamily="34" charset="0"/>
              </a:rPr>
              <a:t>fibres</a:t>
            </a:r>
            <a:r>
              <a:rPr lang="en-US" dirty="0" smtClean="0">
                <a:latin typeface="Arial" pitchFamily="34" charset="0"/>
                <a:cs typeface="Arial" pitchFamily="34" charset="0"/>
              </a:rPr>
              <a:t> of that particular motor unit. The sum of all this electrical activity is known as a </a:t>
            </a:r>
            <a:r>
              <a:rPr lang="en-US" i="1" dirty="0" smtClean="0">
                <a:latin typeface="Arial" pitchFamily="34" charset="0"/>
                <a:cs typeface="Arial" pitchFamily="34" charset="0"/>
                <a:hlinkClick r:id="rId5" tooltip="Motor unit action potential (not yet written)"/>
              </a:rPr>
              <a:t>motor unit action potential</a:t>
            </a:r>
            <a:r>
              <a:rPr lang="en-US" dirty="0" smtClean="0">
                <a:latin typeface="Arial" pitchFamily="34" charset="0"/>
                <a:cs typeface="Arial" pitchFamily="34" charset="0"/>
              </a:rPr>
              <a:t> (MUAP). This </a:t>
            </a:r>
            <a:r>
              <a:rPr lang="en-US" dirty="0" err="1" smtClean="0">
                <a:latin typeface="Arial" pitchFamily="34" charset="0"/>
                <a:cs typeface="Arial" pitchFamily="34" charset="0"/>
              </a:rPr>
              <a:t>electrophysiologic</a:t>
            </a:r>
            <a:r>
              <a:rPr lang="en-US" dirty="0" smtClean="0">
                <a:latin typeface="Arial" pitchFamily="34" charset="0"/>
                <a:cs typeface="Arial" pitchFamily="34" charset="0"/>
              </a:rPr>
              <a:t> activity from multiple motor units is typically evaluated during an EMG. The composition of the motor unit, the number of muscle </a:t>
            </a:r>
            <a:r>
              <a:rPr lang="en-US" dirty="0" err="1" smtClean="0">
                <a:latin typeface="Arial" pitchFamily="34" charset="0"/>
                <a:cs typeface="Arial" pitchFamily="34" charset="0"/>
              </a:rPr>
              <a:t>fibres</a:t>
            </a:r>
            <a:r>
              <a:rPr lang="en-US" dirty="0" smtClean="0">
                <a:latin typeface="Arial" pitchFamily="34" charset="0"/>
                <a:cs typeface="Arial" pitchFamily="34" charset="0"/>
              </a:rPr>
              <a:t> per motor unit, the metabolic type of muscle </a:t>
            </a:r>
            <a:r>
              <a:rPr lang="en-US" dirty="0" err="1" smtClean="0">
                <a:latin typeface="Arial" pitchFamily="34" charset="0"/>
                <a:cs typeface="Arial" pitchFamily="34" charset="0"/>
              </a:rPr>
              <a:t>fibres</a:t>
            </a:r>
            <a:r>
              <a:rPr lang="en-US" dirty="0" smtClean="0">
                <a:latin typeface="Arial" pitchFamily="34" charset="0"/>
                <a:cs typeface="Arial" pitchFamily="34" charset="0"/>
              </a:rPr>
              <a:t> and many other factors affect the shape of the motor unit potentials in the </a:t>
            </a:r>
            <a:r>
              <a:rPr lang="en-US" dirty="0" err="1" smtClean="0">
                <a:latin typeface="Arial" pitchFamily="34" charset="0"/>
                <a:cs typeface="Arial" pitchFamily="34" charset="0"/>
              </a:rPr>
              <a:t>myogram</a:t>
            </a:r>
            <a:r>
              <a:rPr lang="en-US" dirty="0" smtClean="0">
                <a:latin typeface="Arial" pitchFamily="34" charset="0"/>
                <a:cs typeface="Arial" pitchFamily="34" charset="0"/>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ar-SA">
                <a:latin typeface="Arial" pitchFamily="34" charset="0"/>
                <a:cs typeface="Arial" pitchFamily="34" charset="0"/>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ar-SA">
                  <a:latin typeface="Arial" pitchFamily="34" charset="0"/>
                  <a:cs typeface="Arial" pitchFamily="34" charset="0"/>
                </a:endParaRPr>
              </a:p>
            </p:txBody>
          </p:sp>
        </p:grpSp>
      </p:grpSp>
      <p:sp>
        <p:nvSpPr>
          <p:cNvPr id="364560"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364561"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a:lvl1pPr>
          </a:lstStyle>
          <a:p>
            <a:pPr>
              <a:defRPr/>
            </a:pPr>
            <a:fld id="{B081C3AF-D815-49BC-B41B-374D82BB52E2}" type="slidenum">
              <a:rPr lang="ar-SA"/>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FD97869-7049-4F51-A2EB-AB9C8C7A7C47}"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94D5DDB-1E18-4506-87A9-4C6215F2D131}" type="slidenum">
              <a:rPr lang="ar-SA"/>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1CAADE5-7784-4BC5-8C5E-E88AD75AD37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ar-SA">
                <a:latin typeface="Arial" pitchFamily="34" charset="0"/>
                <a:cs typeface="Arial" pitchFamily="34"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ar-SA">
                <a:latin typeface="Arial" pitchFamily="34" charset="0"/>
                <a:cs typeface="Arial"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ar-SA">
                <a:latin typeface="Arial" pitchFamily="34" charset="0"/>
                <a:cs typeface="Arial" pitchFamily="34"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ar-SA">
                <a:latin typeface="Arial" pitchFamily="34" charset="0"/>
                <a:cs typeface="Arial"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ar-SA">
                  <a:latin typeface="Arial" pitchFamily="34" charset="0"/>
                  <a:cs typeface="Arial" pitchFamily="34" charset="0"/>
                </a:endParaRPr>
              </a:p>
            </p:txBody>
          </p:sp>
        </p:grpSp>
      </p:grpSp>
      <p:sp>
        <p:nvSpPr>
          <p:cNvPr id="3676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676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E0044C8-36D5-450A-B650-612EC40317D9}"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6777D0C-7153-4AFE-9EC1-637A2C70AB5F}" type="slidenum">
              <a:rPr lang="ar-SA"/>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12186A3-298C-454C-A11E-E55F9B968187}" type="slidenum">
              <a:rPr lang="ar-SA"/>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4E26401-ED2C-4FB0-8C20-2053758C43EE}" type="slidenum">
              <a:rPr lang="ar-SA"/>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5CFF1C99-E7E5-4FE5-8070-F1915FC50DA5}" type="slidenum">
              <a:rPr lang="ar-SA"/>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A1E7AFF-D1C0-4DA8-98FC-2C19529BF6AF}" type="slidenum">
              <a:rPr lang="ar-SA"/>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D4F9DCD-FF4D-438A-B2C3-E722EFB4F5C0}"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F5A6BA8-C807-45EA-A624-EE4A83BB7917}" type="slidenum">
              <a:rPr lang="ar-SA"/>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FEFAF56-B4BD-468C-96B1-818310A16D22}" type="slidenum">
              <a:rPr lang="ar-SA"/>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A8A9CD7-9A76-4BB0-B8C7-3DF0900A8129}" type="slidenum">
              <a:rPr lang="ar-SA"/>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B0B47CB-6036-4BE9-B7F2-587339F4C405}" type="slidenum">
              <a:rPr lang="ar-SA"/>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B2F48D9-1A0D-4673-8291-E1712B31DDD9}" type="slidenum">
              <a:rPr lang="ar-SA"/>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ar-SA">
              <a:latin typeface="Arial" pitchFamily="34" charset="0"/>
              <a:cs typeface="Arial" pitchFamily="34"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grpSp>
      <p:sp>
        <p:nvSpPr>
          <p:cNvPr id="370710"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370711"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A6507DDB-4541-47D9-9D23-41905BC59B78}" type="slidenum">
              <a:rPr lang="ar-SA"/>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C7875631-3BA8-4585-B737-766E1652A46E}" type="slidenum">
              <a:rPr lang="ar-SA"/>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6924254-B179-44F2-985D-21D8997307AA}" type="slidenum">
              <a:rPr lang="ar-SA"/>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5710F9EE-4ED2-4440-BB48-3022B5935E3A}" type="slidenum">
              <a:rPr lang="ar-SA"/>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DAC7C697-F78F-40BA-9C8B-57CFB7EF2D49}" type="slidenum">
              <a:rPr lang="ar-SA"/>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FE16A45D-BDF3-4F60-AB74-EAAD8AC10576}"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CB98650-F042-43B7-848E-32E920FB903A}" type="slidenum">
              <a:rPr lang="ar-SA"/>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C4F4C93A-C372-40AC-A33F-8D3D50DF25D8}" type="slidenum">
              <a:rPr lang="ar-SA"/>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9D7E274E-0425-47C7-B298-F13AA5188376}" type="slidenum">
              <a:rPr lang="ar-SA"/>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B8796B58-C509-4C11-AB61-3D04490F6063}" type="slidenum">
              <a:rPr lang="ar-SA"/>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58D4E2D-C9DC-4C1B-94CC-C615D217192C}" type="slidenum">
              <a:rPr lang="ar-SA"/>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44F7019C-B3E9-4A8D-BAD2-346392C2C943}" type="slidenum">
              <a:rPr lang="ar-SA"/>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S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791D07-5082-4A5E-B938-0C287728F880}" type="slidenum">
              <a:rPr lang="ar-SA"/>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868F3F-155B-4EE8-9B8A-B268BC112B13}" type="slidenum">
              <a:rPr lang="ar-SA"/>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4712CC-26B4-4058-8B9E-358737748AE9}" type="slidenum">
              <a:rPr lang="ar-SA"/>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6DE0D-E427-4D64-BA4A-879F65B306FF}" type="slidenum">
              <a:rPr lang="ar-SA"/>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84768C-4DBA-4433-B4A8-467FAD0E2311}" type="slidenum">
              <a:rPr lang="ar-SA"/>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04AB75B3-2816-4146-B50C-E4F482CEE0AE}" type="slidenum">
              <a:rPr lang="ar-SA"/>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BF5ED1-8DAA-4FDC-AB1A-111E9BFEC751}" type="slidenum">
              <a:rPr lang="ar-SA"/>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CBD9200-567C-4A57-8B5B-90247B918656}" type="slidenum">
              <a:rPr lang="ar-SA"/>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01DE4D-79FE-4FDD-8236-B11FD6C353B0}" type="slidenum">
              <a:rPr lang="ar-SA"/>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762161-BAC4-4E1C-84FE-75F45517E1A1}" type="slidenum">
              <a:rPr lang="ar-SA"/>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4ADBB-8909-48BB-AA35-3015AB1B29F6}" type="slidenum">
              <a:rPr lang="ar-SA"/>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4CE22F-F978-42D8-8555-5805609A38AA}" type="slidenum">
              <a:rPr lang="ar-SA"/>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 name="Group 6"/>
            <p:cNvGrpSpPr>
              <a:grpSpLocks/>
            </p:cNvGrpSpPr>
            <p:nvPr/>
          </p:nvGrpSpPr>
          <p:grpSpPr bwMode="auto">
            <a:xfrm>
              <a:off x="1312" y="186"/>
              <a:ext cx="4299" cy="3371"/>
              <a:chOff x="0" y="2"/>
              <a:chExt cx="5533" cy="4339"/>
            </a:xfrm>
          </p:grpSpPr>
          <p:grpSp>
            <p:nvGrpSpPr>
              <p:cNvPr id="22" name="Group 7"/>
              <p:cNvGrpSpPr>
                <a:grpSpLocks/>
              </p:cNvGrpSpPr>
              <p:nvPr/>
            </p:nvGrpSpPr>
            <p:grpSpPr bwMode="auto">
              <a:xfrm>
                <a:off x="0" y="2"/>
                <a:ext cx="5470" cy="4339"/>
                <a:chOff x="0" y="2"/>
                <a:chExt cx="5470" cy="4339"/>
              </a:xfrm>
            </p:grpSpPr>
            <p:grpSp>
              <p:nvGrpSpPr>
                <p:cNvPr id="33" name="Group 8"/>
                <p:cNvGrpSpPr>
                  <a:grpSpLocks/>
                </p:cNvGrpSpPr>
                <p:nvPr/>
              </p:nvGrpSpPr>
              <p:grpSpPr bwMode="auto">
                <a:xfrm>
                  <a:off x="1339" y="788"/>
                  <a:ext cx="2919" cy="2149"/>
                  <a:chOff x="1265" y="816"/>
                  <a:chExt cx="2919" cy="2149"/>
                </a:xfrm>
              </p:grpSpPr>
              <p:sp>
                <p:nvSpPr>
                  <p:cNvPr id="133" name="Oval 9"/>
                  <p:cNvSpPr>
                    <a:spLocks noChangeArrowheads="1"/>
                  </p:cNvSpPr>
                  <p:nvPr/>
                </p:nvSpPr>
                <p:spPr bwMode="hidden">
                  <a:xfrm>
                    <a:off x="1265" y="816"/>
                    <a:ext cx="2919" cy="2147"/>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134" name="Oval 10"/>
                  <p:cNvSpPr>
                    <a:spLocks noChangeArrowheads="1"/>
                  </p:cNvSpPr>
                  <p:nvPr/>
                </p:nvSpPr>
                <p:spPr bwMode="hidden">
                  <a:xfrm>
                    <a:off x="2379"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34" name="Group 11"/>
                <p:cNvGrpSpPr>
                  <a:grpSpLocks/>
                </p:cNvGrpSpPr>
                <p:nvPr/>
              </p:nvGrpSpPr>
              <p:grpSpPr bwMode="auto">
                <a:xfrm>
                  <a:off x="0" y="2"/>
                  <a:ext cx="5470" cy="4339"/>
                  <a:chOff x="0" y="2"/>
                  <a:chExt cx="5470" cy="4339"/>
                </a:xfrm>
              </p:grpSpPr>
              <p:grpSp>
                <p:nvGrpSpPr>
                  <p:cNvPr id="35" name="Group 12"/>
                  <p:cNvGrpSpPr>
                    <a:grpSpLocks/>
                  </p:cNvGrpSpPr>
                  <p:nvPr/>
                </p:nvGrpSpPr>
                <p:grpSpPr bwMode="auto">
                  <a:xfrm>
                    <a:off x="3544" y="1504"/>
                    <a:ext cx="1259" cy="2324"/>
                    <a:chOff x="3470" y="1532"/>
                    <a:chExt cx="1259" cy="2324"/>
                  </a:xfrm>
                </p:grpSpPr>
                <p:sp>
                  <p:nvSpPr>
                    <p:cNvPr id="131" name="Freeform 13"/>
                    <p:cNvSpPr>
                      <a:spLocks/>
                    </p:cNvSpPr>
                    <p:nvPr/>
                  </p:nvSpPr>
                  <p:spPr bwMode="hidden">
                    <a:xfrm rot="2711884">
                      <a:off x="2764" y="2238"/>
                      <a:ext cx="1725"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132" name="Freeform 14"/>
                    <p:cNvSpPr>
                      <a:spLocks/>
                    </p:cNvSpPr>
                    <p:nvPr/>
                  </p:nvSpPr>
                  <p:spPr bwMode="hidden">
                    <a:xfrm rot="2711884">
                      <a:off x="4023" y="3148"/>
                      <a:ext cx="923"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36" name="Group 15"/>
                  <p:cNvGrpSpPr>
                    <a:grpSpLocks/>
                  </p:cNvGrpSpPr>
                  <p:nvPr/>
                </p:nvGrpSpPr>
                <p:grpSpPr bwMode="auto">
                  <a:xfrm>
                    <a:off x="2938" y="1991"/>
                    <a:ext cx="2462" cy="1332"/>
                    <a:chOff x="2864" y="2019"/>
                    <a:chExt cx="2462" cy="1332"/>
                  </a:xfrm>
                </p:grpSpPr>
                <p:sp>
                  <p:nvSpPr>
                    <p:cNvPr id="129" name="Freeform 16"/>
                    <p:cNvSpPr>
                      <a:spLocks/>
                    </p:cNvSpPr>
                    <p:nvPr/>
                  </p:nvSpPr>
                  <p:spPr bwMode="hidden">
                    <a:xfrm rot="2104081">
                      <a:off x="2864" y="2019"/>
                      <a:ext cx="1813" cy="3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30" name="Freeform 17"/>
                    <p:cNvSpPr>
                      <a:spLocks/>
                    </p:cNvSpPr>
                    <p:nvPr/>
                  </p:nvSpPr>
                  <p:spPr bwMode="hidden">
                    <a:xfrm rot="2104081">
                      <a:off x="4352" y="2806"/>
                      <a:ext cx="974" cy="54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37" name="Group 18"/>
                  <p:cNvGrpSpPr>
                    <a:grpSpLocks/>
                  </p:cNvGrpSpPr>
                  <p:nvPr/>
                </p:nvGrpSpPr>
                <p:grpSpPr bwMode="auto">
                  <a:xfrm>
                    <a:off x="2970" y="1803"/>
                    <a:ext cx="2478" cy="1065"/>
                    <a:chOff x="2896" y="1831"/>
                    <a:chExt cx="2478" cy="1065"/>
                  </a:xfrm>
                </p:grpSpPr>
                <p:sp>
                  <p:nvSpPr>
                    <p:cNvPr id="127" name="Freeform 19"/>
                    <p:cNvSpPr>
                      <a:spLocks/>
                    </p:cNvSpPr>
                    <p:nvPr/>
                  </p:nvSpPr>
                  <p:spPr bwMode="hidden">
                    <a:xfrm rot="1582915">
                      <a:off x="2896" y="1831"/>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28" name="Freeform 20"/>
                    <p:cNvSpPr>
                      <a:spLocks/>
                    </p:cNvSpPr>
                    <p:nvPr/>
                  </p:nvSpPr>
                  <p:spPr bwMode="hidden">
                    <a:xfrm rot="1582915">
                      <a:off x="4442" y="2420"/>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26" name="Freeform 23"/>
                    <p:cNvSpPr>
                      <a:spLocks/>
                    </p:cNvSpPr>
                    <p:nvPr/>
                  </p:nvSpPr>
                  <p:spPr bwMode="hidden">
                    <a:xfrm rot="1080363">
                      <a:off x="4495" y="2037"/>
                      <a:ext cx="901" cy="52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24" name="Freeform 26"/>
                    <p:cNvSpPr>
                      <a:spLocks/>
                    </p:cNvSpPr>
                    <p:nvPr/>
                  </p:nvSpPr>
                  <p:spPr bwMode="hidden">
                    <a:xfrm rot="463793">
                      <a:off x="4469" y="1582"/>
                      <a:ext cx="830"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89"/>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22" name="Freeform 29"/>
                    <p:cNvSpPr>
                      <a:spLocks/>
                    </p:cNvSpPr>
                    <p:nvPr/>
                  </p:nvSpPr>
                  <p:spPr bwMode="hidden">
                    <a:xfrm rot="-84182">
                      <a:off x="4379" y="1271"/>
                      <a:ext cx="754" cy="34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41" name="Group 30"/>
                  <p:cNvGrpSpPr>
                    <a:grpSpLocks/>
                  </p:cNvGrpSpPr>
                  <p:nvPr/>
                </p:nvGrpSpPr>
                <p:grpSpPr bwMode="auto">
                  <a:xfrm>
                    <a:off x="3012" y="891"/>
                    <a:ext cx="1879" cy="424"/>
                    <a:chOff x="2938" y="919"/>
                    <a:chExt cx="1879" cy="424"/>
                  </a:xfrm>
                </p:grpSpPr>
                <p:sp>
                  <p:nvSpPr>
                    <p:cNvPr id="119" name="Freeform 31"/>
                    <p:cNvSpPr>
                      <a:spLocks/>
                    </p:cNvSpPr>
                    <p:nvPr/>
                  </p:nvSpPr>
                  <p:spPr bwMode="hidden">
                    <a:xfrm rot="-802576">
                      <a:off x="2938" y="1128"/>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20" name="Freeform 32"/>
                    <p:cNvSpPr>
                      <a:spLocks/>
                    </p:cNvSpPr>
                    <p:nvPr/>
                  </p:nvSpPr>
                  <p:spPr bwMode="hidden">
                    <a:xfrm rot="-802576">
                      <a:off x="4155" y="919"/>
                      <a:ext cx="662" cy="33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18" name="Freeform 35"/>
                    <p:cNvSpPr>
                      <a:spLocks/>
                    </p:cNvSpPr>
                    <p:nvPr/>
                  </p:nvSpPr>
                  <p:spPr bwMode="hidden">
                    <a:xfrm rot="18888116" flipH="1">
                      <a:off x="420" y="3270"/>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43" name="Group 36"/>
                  <p:cNvGrpSpPr>
                    <a:grpSpLocks/>
                  </p:cNvGrpSpPr>
                  <p:nvPr/>
                </p:nvGrpSpPr>
                <p:grpSpPr bwMode="auto">
                  <a:xfrm>
                    <a:off x="69" y="2168"/>
                    <a:ext cx="2461" cy="1334"/>
                    <a:chOff x="-5" y="2196"/>
                    <a:chExt cx="2461" cy="1334"/>
                  </a:xfrm>
                </p:grpSpPr>
                <p:sp>
                  <p:nvSpPr>
                    <p:cNvPr id="115" name="Freeform 37"/>
                    <p:cNvSpPr>
                      <a:spLocks/>
                    </p:cNvSpPr>
                    <p:nvPr/>
                  </p:nvSpPr>
                  <p:spPr bwMode="hidden">
                    <a:xfrm rot="19495919" flipH="1">
                      <a:off x="644" y="2196"/>
                      <a:ext cx="1812" cy="34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16" name="Freeform 38"/>
                    <p:cNvSpPr>
                      <a:spLocks/>
                    </p:cNvSpPr>
                    <p:nvPr/>
                  </p:nvSpPr>
                  <p:spPr bwMode="hidden">
                    <a:xfrm rot="19495919" flipH="1">
                      <a:off x="-5" y="2984"/>
                      <a:ext cx="973" cy="54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7"/>
                      <a:ext cx="1736" cy="30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14" name="Freeform 41"/>
                    <p:cNvSpPr>
                      <a:spLocks/>
                    </p:cNvSpPr>
                    <p:nvPr/>
                  </p:nvSpPr>
                  <p:spPr bwMode="hidden">
                    <a:xfrm rot="20017085" flipH="1">
                      <a:off x="-52" y="2594"/>
                      <a:ext cx="932"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45" name="Group 42"/>
                  <p:cNvGrpSpPr>
                    <a:grpSpLocks/>
                  </p:cNvGrpSpPr>
                  <p:nvPr/>
                </p:nvGrpSpPr>
                <p:grpSpPr bwMode="auto">
                  <a:xfrm>
                    <a:off x="0" y="1785"/>
                    <a:ext cx="2472" cy="928"/>
                    <a:chOff x="-74" y="1813"/>
                    <a:chExt cx="2472" cy="928"/>
                  </a:xfrm>
                </p:grpSpPr>
                <p:sp>
                  <p:nvSpPr>
                    <p:cNvPr id="111" name="Freeform 43"/>
                    <p:cNvSpPr>
                      <a:spLocks/>
                    </p:cNvSpPr>
                    <p:nvPr/>
                  </p:nvSpPr>
                  <p:spPr bwMode="hidden">
                    <a:xfrm rot="20519637" flipH="1">
                      <a:off x="721" y="1813"/>
                      <a:ext cx="1677" cy="33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12" name="Freeform 44"/>
                    <p:cNvSpPr>
                      <a:spLocks/>
                    </p:cNvSpPr>
                    <p:nvPr/>
                  </p:nvSpPr>
                  <p:spPr bwMode="hidden">
                    <a:xfrm rot="20519637" flipH="1">
                      <a:off x="-74" y="2214"/>
                      <a:ext cx="901" cy="52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46" name="Group 45"/>
                  <p:cNvGrpSpPr>
                    <a:grpSpLocks/>
                  </p:cNvGrpSpPr>
                  <p:nvPr/>
                </p:nvGrpSpPr>
                <p:grpSpPr bwMode="auto">
                  <a:xfrm>
                    <a:off x="97" y="1563"/>
                    <a:ext cx="2339" cy="656"/>
                    <a:chOff x="23" y="1591"/>
                    <a:chExt cx="2339" cy="656"/>
                  </a:xfrm>
                </p:grpSpPr>
                <p:sp>
                  <p:nvSpPr>
                    <p:cNvPr id="109" name="Freeform 46"/>
                    <p:cNvSpPr>
                      <a:spLocks/>
                    </p:cNvSpPr>
                    <p:nvPr/>
                  </p:nvSpPr>
                  <p:spPr bwMode="hidden">
                    <a:xfrm rot="21136207" flipH="1">
                      <a:off x="818" y="1591"/>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10" name="Freeform 47"/>
                    <p:cNvSpPr>
                      <a:spLocks/>
                    </p:cNvSpPr>
                    <p:nvPr/>
                  </p:nvSpPr>
                  <p:spPr bwMode="hidden">
                    <a:xfrm rot="21136207" flipH="1">
                      <a:off x="23" y="1759"/>
                      <a:ext cx="830" cy="4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5"/>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08" name="Freeform 50"/>
                    <p:cNvSpPr>
                      <a:spLocks/>
                    </p:cNvSpPr>
                    <p:nvPr/>
                  </p:nvSpPr>
                  <p:spPr bwMode="hidden">
                    <a:xfrm rot="84182" flipH="1">
                      <a:off x="189" y="1445"/>
                      <a:ext cx="754" cy="34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06" name="Freeform 53"/>
                    <p:cNvSpPr>
                      <a:spLocks/>
                    </p:cNvSpPr>
                    <p:nvPr/>
                  </p:nvSpPr>
                  <p:spPr bwMode="hidden">
                    <a:xfrm rot="802576" flipH="1">
                      <a:off x="505" y="1094"/>
                      <a:ext cx="662" cy="34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49" name="Group 54"/>
                  <p:cNvGrpSpPr>
                    <a:grpSpLocks/>
                  </p:cNvGrpSpPr>
                  <p:nvPr/>
                </p:nvGrpSpPr>
                <p:grpSpPr bwMode="auto">
                  <a:xfrm>
                    <a:off x="690" y="873"/>
                    <a:ext cx="1849" cy="552"/>
                    <a:chOff x="616" y="901"/>
                    <a:chExt cx="1849" cy="552"/>
                  </a:xfrm>
                </p:grpSpPr>
                <p:sp>
                  <p:nvSpPr>
                    <p:cNvPr id="103" name="Freeform 55"/>
                    <p:cNvSpPr>
                      <a:spLocks/>
                    </p:cNvSpPr>
                    <p:nvPr/>
                  </p:nvSpPr>
                  <p:spPr bwMode="hidden">
                    <a:xfrm rot="1277471" flipH="1">
                      <a:off x="1232" y="1240"/>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04" name="Freeform 56"/>
                    <p:cNvSpPr>
                      <a:spLocks/>
                    </p:cNvSpPr>
                    <p:nvPr/>
                  </p:nvSpPr>
                  <p:spPr bwMode="hidden">
                    <a:xfrm rot="1277471" flipH="1">
                      <a:off x="616" y="901"/>
                      <a:ext cx="662" cy="33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02" name="Freeform 59"/>
                    <p:cNvSpPr>
                      <a:spLocks/>
                    </p:cNvSpPr>
                    <p:nvPr/>
                  </p:nvSpPr>
                  <p:spPr bwMode="hidden">
                    <a:xfrm rot="2028410" flipH="1">
                      <a:off x="911" y="589"/>
                      <a:ext cx="662"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9"/>
                      <a:ext cx="125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100" name="Freeform 62"/>
                    <p:cNvSpPr>
                      <a:spLocks/>
                    </p:cNvSpPr>
                    <p:nvPr/>
                  </p:nvSpPr>
                  <p:spPr bwMode="hidden">
                    <a:xfrm rot="2664424" flipH="1">
                      <a:off x="1120" y="302"/>
                      <a:ext cx="67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52" name="Group 63"/>
                  <p:cNvGrpSpPr>
                    <a:grpSpLocks/>
                  </p:cNvGrpSpPr>
                  <p:nvPr/>
                </p:nvGrpSpPr>
                <p:grpSpPr bwMode="auto">
                  <a:xfrm>
                    <a:off x="1707" y="74"/>
                    <a:ext cx="778" cy="1515"/>
                    <a:chOff x="1633" y="102"/>
                    <a:chExt cx="778" cy="1515"/>
                  </a:xfrm>
                </p:grpSpPr>
                <p:sp>
                  <p:nvSpPr>
                    <p:cNvPr id="97" name="Freeform 64"/>
                    <p:cNvSpPr>
                      <a:spLocks/>
                    </p:cNvSpPr>
                    <p:nvPr/>
                  </p:nvSpPr>
                  <p:spPr bwMode="hidden">
                    <a:xfrm rot="3473776" flipH="1">
                      <a:off x="1755" y="959"/>
                      <a:ext cx="1101"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98" name="Freeform 65"/>
                    <p:cNvSpPr>
                      <a:spLocks/>
                    </p:cNvSpPr>
                    <p:nvPr/>
                  </p:nvSpPr>
                  <p:spPr bwMode="hidden">
                    <a:xfrm rot="3473776" flipH="1">
                      <a:off x="1506" y="227"/>
                      <a:ext cx="591"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53" name="Group 66"/>
                  <p:cNvGrpSpPr>
                    <a:grpSpLocks/>
                  </p:cNvGrpSpPr>
                  <p:nvPr/>
                </p:nvGrpSpPr>
                <p:grpSpPr bwMode="auto">
                  <a:xfrm>
                    <a:off x="2009" y="2"/>
                    <a:ext cx="635" cy="1534"/>
                    <a:chOff x="1935" y="30"/>
                    <a:chExt cx="635" cy="1534"/>
                  </a:xfrm>
                </p:grpSpPr>
                <p:sp>
                  <p:nvSpPr>
                    <p:cNvPr id="95" name="Freeform 67"/>
                    <p:cNvSpPr>
                      <a:spLocks/>
                    </p:cNvSpPr>
                    <p:nvPr/>
                  </p:nvSpPr>
                  <p:spPr bwMode="hidden">
                    <a:xfrm rot="4126480" flipH="1">
                      <a:off x="1931" y="927"/>
                      <a:ext cx="1062"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96" name="Freeform 68"/>
                    <p:cNvSpPr>
                      <a:spLocks/>
                    </p:cNvSpPr>
                    <p:nvPr/>
                  </p:nvSpPr>
                  <p:spPr bwMode="hidden">
                    <a:xfrm rot="4126480" flipH="1">
                      <a:off x="1819" y="148"/>
                      <a:ext cx="570"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54" name="Group 69"/>
                  <p:cNvGrpSpPr>
                    <a:grpSpLocks/>
                  </p:cNvGrpSpPr>
                  <p:nvPr/>
                </p:nvGrpSpPr>
                <p:grpSpPr bwMode="auto">
                  <a:xfrm>
                    <a:off x="2896" y="643"/>
                    <a:ext cx="1846" cy="567"/>
                    <a:chOff x="2822" y="671"/>
                    <a:chExt cx="1846" cy="567"/>
                  </a:xfrm>
                </p:grpSpPr>
                <p:sp>
                  <p:nvSpPr>
                    <p:cNvPr id="93" name="Freeform 70"/>
                    <p:cNvSpPr>
                      <a:spLocks/>
                    </p:cNvSpPr>
                    <p:nvPr/>
                  </p:nvSpPr>
                  <p:spPr bwMode="hidden">
                    <a:xfrm rot="-1325434">
                      <a:off x="2822" y="1025"/>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94" name="Freeform 71"/>
                    <p:cNvSpPr>
                      <a:spLocks/>
                    </p:cNvSpPr>
                    <p:nvPr/>
                  </p:nvSpPr>
                  <p:spPr bwMode="hidden">
                    <a:xfrm rot="-1325434">
                      <a:off x="4005" y="671"/>
                      <a:ext cx="663" cy="34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55" name="Group 72"/>
                  <p:cNvGrpSpPr>
                    <a:grpSpLocks/>
                  </p:cNvGrpSpPr>
                  <p:nvPr/>
                </p:nvGrpSpPr>
                <p:grpSpPr bwMode="auto">
                  <a:xfrm>
                    <a:off x="2757" y="417"/>
                    <a:ext cx="1783" cy="717"/>
                    <a:chOff x="2683" y="445"/>
                    <a:chExt cx="1783" cy="717"/>
                  </a:xfrm>
                </p:grpSpPr>
                <p:sp>
                  <p:nvSpPr>
                    <p:cNvPr id="91" name="Freeform 73"/>
                    <p:cNvSpPr>
                      <a:spLocks/>
                    </p:cNvSpPr>
                    <p:nvPr/>
                  </p:nvSpPr>
                  <p:spPr bwMode="hidden">
                    <a:xfrm rot="-1921064">
                      <a:off x="2683" y="945"/>
                      <a:ext cx="1233" cy="21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92" name="Freeform 74"/>
                    <p:cNvSpPr>
                      <a:spLocks/>
                    </p:cNvSpPr>
                    <p:nvPr/>
                  </p:nvSpPr>
                  <p:spPr bwMode="hidden">
                    <a:xfrm rot="-1921064">
                      <a:off x="3803" y="443"/>
                      <a:ext cx="663" cy="34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sp>
                <p:nvSpPr>
                  <p:cNvPr id="56" name="Freeform 75"/>
                  <p:cNvSpPr>
                    <a:spLocks/>
                  </p:cNvSpPr>
                  <p:nvPr/>
                </p:nvSpPr>
                <p:spPr bwMode="hidden">
                  <a:xfrm rot="4578755" flipH="1">
                    <a:off x="2176" y="949"/>
                    <a:ext cx="1026" cy="1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57" name="Freeform 76"/>
                  <p:cNvSpPr>
                    <a:spLocks/>
                  </p:cNvSpPr>
                  <p:nvPr/>
                </p:nvSpPr>
                <p:spPr bwMode="hidden">
                  <a:xfrm rot="4578755" flipH="1">
                    <a:off x="2200" y="196"/>
                    <a:ext cx="551" cy="22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nvGrpSpPr>
                  <p:cNvPr id="58" name="Group 77"/>
                  <p:cNvGrpSpPr>
                    <a:grpSpLocks/>
                  </p:cNvGrpSpPr>
                  <p:nvPr/>
                </p:nvGrpSpPr>
                <p:grpSpPr bwMode="auto">
                  <a:xfrm>
                    <a:off x="2874" y="13"/>
                    <a:ext cx="638" cy="1520"/>
                    <a:chOff x="2800" y="41"/>
                    <a:chExt cx="638" cy="1520"/>
                  </a:xfrm>
                </p:grpSpPr>
                <p:sp>
                  <p:nvSpPr>
                    <p:cNvPr id="89" name="Freeform 78"/>
                    <p:cNvSpPr>
                      <a:spLocks/>
                    </p:cNvSpPr>
                    <p:nvPr/>
                  </p:nvSpPr>
                  <p:spPr bwMode="hidden">
                    <a:xfrm rot="-3857755">
                      <a:off x="2364" y="937"/>
                      <a:ext cx="1059" cy="1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90" name="Freeform 79"/>
                    <p:cNvSpPr>
                      <a:spLocks/>
                    </p:cNvSpPr>
                    <p:nvPr/>
                  </p:nvSpPr>
                  <p:spPr bwMode="hidden">
                    <a:xfrm rot="-3857755">
                      <a:off x="3010" y="183"/>
                      <a:ext cx="569"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59" name="Group 80"/>
                  <p:cNvGrpSpPr>
                    <a:grpSpLocks/>
                  </p:cNvGrpSpPr>
                  <p:nvPr/>
                </p:nvGrpSpPr>
                <p:grpSpPr bwMode="auto">
                  <a:xfrm>
                    <a:off x="3010" y="133"/>
                    <a:ext cx="1015" cy="1464"/>
                    <a:chOff x="2936" y="161"/>
                    <a:chExt cx="1015" cy="1464"/>
                  </a:xfrm>
                </p:grpSpPr>
                <p:sp>
                  <p:nvSpPr>
                    <p:cNvPr id="87" name="Freeform 81"/>
                    <p:cNvSpPr>
                      <a:spLocks/>
                    </p:cNvSpPr>
                    <p:nvPr/>
                  </p:nvSpPr>
                  <p:spPr bwMode="hidden">
                    <a:xfrm rot="-2777260">
                      <a:off x="2494" y="912"/>
                      <a:ext cx="1156" cy="26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88" name="Freeform 82"/>
                    <p:cNvSpPr>
                      <a:spLocks/>
                    </p:cNvSpPr>
                    <p:nvPr/>
                  </p:nvSpPr>
                  <p:spPr bwMode="hidden">
                    <a:xfrm rot="-2777260">
                      <a:off x="3429" y="261"/>
                      <a:ext cx="622"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84"/>
                    <p:cNvSpPr>
                      <a:spLocks/>
                    </p:cNvSpPr>
                    <p:nvPr/>
                  </p:nvSpPr>
                  <p:spPr bwMode="hidden">
                    <a:xfrm rot="-4903748">
                      <a:off x="2297" y="962"/>
                      <a:ext cx="954" cy="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86" name="Freeform 85"/>
                    <p:cNvSpPr>
                      <a:spLocks/>
                    </p:cNvSpPr>
                    <p:nvPr/>
                  </p:nvSpPr>
                  <p:spPr bwMode="hidden">
                    <a:xfrm rot="-4903748">
                      <a:off x="2649" y="222"/>
                      <a:ext cx="512" cy="1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 name="Group 86"/>
                  <p:cNvGrpSpPr>
                    <a:grpSpLocks/>
                  </p:cNvGrpSpPr>
                  <p:nvPr/>
                </p:nvGrpSpPr>
                <p:grpSpPr bwMode="auto">
                  <a:xfrm>
                    <a:off x="1017" y="1740"/>
                    <a:ext cx="1083" cy="2450"/>
                    <a:chOff x="943" y="1768"/>
                    <a:chExt cx="1083" cy="2450"/>
                  </a:xfrm>
                </p:grpSpPr>
                <p:sp>
                  <p:nvSpPr>
                    <p:cNvPr id="83" name="Freeform 87"/>
                    <p:cNvSpPr>
                      <a:spLocks/>
                    </p:cNvSpPr>
                    <p:nvPr/>
                  </p:nvSpPr>
                  <p:spPr bwMode="hidden">
                    <a:xfrm rot="18335692" flipH="1">
                      <a:off x="1008" y="2475"/>
                      <a:ext cx="1726"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84" name="Freeform 88"/>
                    <p:cNvSpPr>
                      <a:spLocks/>
                    </p:cNvSpPr>
                    <p:nvPr/>
                  </p:nvSpPr>
                  <p:spPr bwMode="hidden">
                    <a:xfrm rot="18335692" flipH="1">
                      <a:off x="726" y="3511"/>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2" name="Group 89"/>
                  <p:cNvGrpSpPr>
                    <a:grpSpLocks/>
                  </p:cNvGrpSpPr>
                  <p:nvPr/>
                </p:nvGrpSpPr>
                <p:grpSpPr bwMode="auto">
                  <a:xfrm>
                    <a:off x="1529" y="1908"/>
                    <a:ext cx="765" cy="2372"/>
                    <a:chOff x="1455" y="1936"/>
                    <a:chExt cx="765" cy="2372"/>
                  </a:xfrm>
                </p:grpSpPr>
                <p:sp>
                  <p:nvSpPr>
                    <p:cNvPr id="81" name="Freeform 90"/>
                    <p:cNvSpPr>
                      <a:spLocks/>
                    </p:cNvSpPr>
                    <p:nvPr/>
                  </p:nvSpPr>
                  <p:spPr bwMode="hidden">
                    <a:xfrm rot="17542885" flipH="1">
                      <a:off x="1267" y="2579"/>
                      <a:ext cx="1595" cy="31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82" name="Freeform 91"/>
                    <p:cNvSpPr>
                      <a:spLocks/>
                    </p:cNvSpPr>
                    <p:nvPr/>
                  </p:nvSpPr>
                  <p:spPr bwMode="hidden">
                    <a:xfrm rot="17542885" flipH="1">
                      <a:off x="1272" y="3637"/>
                      <a:ext cx="856"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3" name="Group 92"/>
                  <p:cNvGrpSpPr>
                    <a:grpSpLocks/>
                  </p:cNvGrpSpPr>
                  <p:nvPr/>
                </p:nvGrpSpPr>
                <p:grpSpPr bwMode="auto">
                  <a:xfrm rot="88588">
                    <a:off x="2060" y="1960"/>
                    <a:ext cx="460" cy="2329"/>
                    <a:chOff x="1952" y="1988"/>
                    <a:chExt cx="493" cy="2604"/>
                  </a:xfrm>
                </p:grpSpPr>
                <p:sp>
                  <p:nvSpPr>
                    <p:cNvPr id="79" name="Freeform 93"/>
                    <p:cNvSpPr>
                      <a:spLocks/>
                    </p:cNvSpPr>
                    <p:nvPr/>
                  </p:nvSpPr>
                  <p:spPr bwMode="hidden">
                    <a:xfrm rot="16782062" flipH="1">
                      <a:off x="1436" y="2691"/>
                      <a:ext cx="1713" cy="30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80" name="Freeform 94"/>
                    <p:cNvSpPr>
                      <a:spLocks/>
                    </p:cNvSpPr>
                    <p:nvPr/>
                  </p:nvSpPr>
                  <p:spPr bwMode="hidden">
                    <a:xfrm rot="16782062" flipH="1">
                      <a:off x="1727" y="3896"/>
                      <a:ext cx="918" cy="47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78" name="Freeform 97"/>
                    <p:cNvSpPr>
                      <a:spLocks/>
                    </p:cNvSpPr>
                    <p:nvPr/>
                  </p:nvSpPr>
                  <p:spPr bwMode="hidden">
                    <a:xfrm rot="3144576">
                      <a:off x="3752" y="3435"/>
                      <a:ext cx="924"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5" name="Group 98"/>
                  <p:cNvGrpSpPr>
                    <a:grpSpLocks/>
                  </p:cNvGrpSpPr>
                  <p:nvPr/>
                </p:nvGrpSpPr>
                <p:grpSpPr bwMode="auto">
                  <a:xfrm>
                    <a:off x="3254" y="1840"/>
                    <a:ext cx="882" cy="2422"/>
                    <a:chOff x="3180" y="1868"/>
                    <a:chExt cx="882" cy="2422"/>
                  </a:xfrm>
                </p:grpSpPr>
                <p:sp>
                  <p:nvSpPr>
                    <p:cNvPr id="75" name="Freeform 99"/>
                    <p:cNvSpPr>
                      <a:spLocks/>
                    </p:cNvSpPr>
                    <p:nvPr/>
                  </p:nvSpPr>
                  <p:spPr bwMode="hidden">
                    <a:xfrm rot="3745735">
                      <a:off x="2505" y="2543"/>
                      <a:ext cx="1649" cy="30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76" name="Freeform 100"/>
                    <p:cNvSpPr>
                      <a:spLocks/>
                    </p:cNvSpPr>
                    <p:nvPr/>
                  </p:nvSpPr>
                  <p:spPr bwMode="hidden">
                    <a:xfrm rot="3745735">
                      <a:off x="3387" y="3615"/>
                      <a:ext cx="883" cy="46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6" name="Group 101"/>
                  <p:cNvGrpSpPr>
                    <a:grpSpLocks/>
                  </p:cNvGrpSpPr>
                  <p:nvPr/>
                </p:nvGrpSpPr>
                <p:grpSpPr bwMode="auto">
                  <a:xfrm>
                    <a:off x="3080" y="1956"/>
                    <a:ext cx="622" cy="2385"/>
                    <a:chOff x="3006" y="1984"/>
                    <a:chExt cx="622" cy="2385"/>
                  </a:xfrm>
                </p:grpSpPr>
                <p:sp>
                  <p:nvSpPr>
                    <p:cNvPr id="73" name="Freeform 102"/>
                    <p:cNvSpPr>
                      <a:spLocks/>
                    </p:cNvSpPr>
                    <p:nvPr/>
                  </p:nvSpPr>
                  <p:spPr bwMode="hidden">
                    <a:xfrm rot="4286818">
                      <a:off x="2329" y="2660"/>
                      <a:ext cx="160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74" name="Freeform 103"/>
                    <p:cNvSpPr>
                      <a:spLocks/>
                    </p:cNvSpPr>
                    <p:nvPr/>
                  </p:nvSpPr>
                  <p:spPr bwMode="hidden">
                    <a:xfrm rot="4286818">
                      <a:off x="3005" y="3747"/>
                      <a:ext cx="85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7" name="Group 104"/>
                  <p:cNvGrpSpPr>
                    <a:grpSpLocks/>
                  </p:cNvGrpSpPr>
                  <p:nvPr/>
                </p:nvGrpSpPr>
                <p:grpSpPr bwMode="auto">
                  <a:xfrm>
                    <a:off x="2893" y="2071"/>
                    <a:ext cx="404" cy="2221"/>
                    <a:chOff x="2819" y="2099"/>
                    <a:chExt cx="404" cy="2221"/>
                  </a:xfrm>
                </p:grpSpPr>
                <p:sp>
                  <p:nvSpPr>
                    <p:cNvPr id="71" name="Freeform 105"/>
                    <p:cNvSpPr>
                      <a:spLocks/>
                    </p:cNvSpPr>
                    <p:nvPr/>
                  </p:nvSpPr>
                  <p:spPr bwMode="hidden">
                    <a:xfrm rot="4898956">
                      <a:off x="2207" y="2711"/>
                      <a:ext cx="1470" cy="24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72" name="Freeform 106"/>
                    <p:cNvSpPr>
                      <a:spLocks/>
                    </p:cNvSpPr>
                    <p:nvPr/>
                  </p:nvSpPr>
                  <p:spPr bwMode="hidden">
                    <a:xfrm rot="4898956">
                      <a:off x="2636" y="3734"/>
                      <a:ext cx="790" cy="38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8" name="Group 107"/>
                  <p:cNvGrpSpPr>
                    <a:grpSpLocks/>
                  </p:cNvGrpSpPr>
                  <p:nvPr/>
                </p:nvGrpSpPr>
                <p:grpSpPr bwMode="auto">
                  <a:xfrm>
                    <a:off x="2372" y="2107"/>
                    <a:ext cx="429" cy="2184"/>
                    <a:chOff x="2287" y="2135"/>
                    <a:chExt cx="429" cy="2184"/>
                  </a:xfrm>
                </p:grpSpPr>
                <p:sp>
                  <p:nvSpPr>
                    <p:cNvPr id="69" name="Freeform 108"/>
                    <p:cNvSpPr>
                      <a:spLocks/>
                    </p:cNvSpPr>
                    <p:nvPr/>
                  </p:nvSpPr>
                  <p:spPr bwMode="hidden">
                    <a:xfrm rot="5755659">
                      <a:off x="1902" y="2759"/>
                      <a:ext cx="1439" cy="188"/>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70" name="Freeform 109"/>
                    <p:cNvSpPr>
                      <a:spLocks/>
                    </p:cNvSpPr>
                    <p:nvPr/>
                  </p:nvSpPr>
                  <p:spPr bwMode="hidden">
                    <a:xfrm rot="5755659">
                      <a:off x="2051" y="3784"/>
                      <a:ext cx="771" cy="29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5"/>
                    <a:ext cx="2568" cy="2048"/>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27" name="Arc 113"/>
                  <p:cNvSpPr>
                    <a:spLocks/>
                  </p:cNvSpPr>
                  <p:nvPr/>
                </p:nvSpPr>
                <p:spPr bwMode="hidden">
                  <a:xfrm flipH="1">
                    <a:off x="387" y="1602"/>
                    <a:ext cx="2017" cy="2380"/>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28" name="Arc 114"/>
                  <p:cNvSpPr>
                    <a:spLocks/>
                  </p:cNvSpPr>
                  <p:nvPr/>
                </p:nvSpPr>
                <p:spPr bwMode="hidden">
                  <a:xfrm>
                    <a:off x="3028" y="1181"/>
                    <a:ext cx="1426" cy="2380"/>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29" name="Arc 115"/>
                  <p:cNvSpPr>
                    <a:spLocks/>
                  </p:cNvSpPr>
                  <p:nvPr/>
                </p:nvSpPr>
                <p:spPr bwMode="hidden">
                  <a:xfrm flipH="1">
                    <a:off x="73" y="813"/>
                    <a:ext cx="2541" cy="2381"/>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30" name="Arc 116"/>
                  <p:cNvSpPr>
                    <a:spLocks/>
                  </p:cNvSpPr>
                  <p:nvPr/>
                </p:nvSpPr>
                <p:spPr bwMode="hidden">
                  <a:xfrm flipH="1">
                    <a:off x="789" y="313"/>
                    <a:ext cx="1851" cy="2305"/>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31" name="Arc 117"/>
                  <p:cNvSpPr>
                    <a:spLocks/>
                  </p:cNvSpPr>
                  <p:nvPr/>
                </p:nvSpPr>
                <p:spPr bwMode="hidden">
                  <a:xfrm>
                    <a:off x="2763" y="1281"/>
                    <a:ext cx="763" cy="2305"/>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ar-SA">
                      <a:latin typeface="Arial" pitchFamily="34" charset="0"/>
                      <a:cs typeface="Arial" pitchFamily="34" charset="0"/>
                    </a:endParaRPr>
                  </a:p>
                </p:txBody>
              </p:sp>
              <p:sp>
                <p:nvSpPr>
                  <p:cNvPr id="32" name="Freeform 118"/>
                  <p:cNvSpPr>
                    <a:spLocks/>
                  </p:cNvSpPr>
                  <p:nvPr/>
                </p:nvSpPr>
                <p:spPr bwMode="hidden">
                  <a:xfrm flipH="1">
                    <a:off x="1799" y="437"/>
                    <a:ext cx="418"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grpSp>
            <p:sp>
              <p:nvSpPr>
                <p:cNvPr id="25" name="Freeform 119"/>
                <p:cNvSpPr>
                  <a:spLocks/>
                </p:cNvSpPr>
                <p:nvPr/>
              </p:nvSpPr>
              <p:spPr bwMode="hidden">
                <a:xfrm rot="20253369">
                  <a:off x="3279" y="1531"/>
                  <a:ext cx="443"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ar-SA">
                    <a:latin typeface="Arial" pitchFamily="34" charset="0"/>
                    <a:cs typeface="Arial" pitchFamily="34" charset="0"/>
                  </a:endParaRPr>
                </a:p>
              </p:txBody>
            </p:sp>
          </p:grpSp>
        </p:grpSp>
        <p:grpSp>
          <p:nvGrpSpPr>
            <p:cNvPr id="7" name="Group 120"/>
            <p:cNvGrpSpPr>
              <a:grpSpLocks/>
            </p:cNvGrpSpPr>
            <p:nvPr/>
          </p:nvGrpSpPr>
          <p:grpSpPr bwMode="auto">
            <a:xfrm>
              <a:off x="1476" y="456"/>
              <a:ext cx="4040" cy="2966"/>
              <a:chOff x="210" y="337"/>
              <a:chExt cx="5198" cy="3818"/>
            </a:xfrm>
          </p:grpSpPr>
          <p:sp>
            <p:nvSpPr>
              <p:cNvPr id="8" name="Freeform 121"/>
              <p:cNvSpPr>
                <a:spLocks/>
              </p:cNvSpPr>
              <p:nvPr/>
            </p:nvSpPr>
            <p:spPr bwMode="hidden">
              <a:xfrm flipH="1">
                <a:off x="1934" y="2382"/>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9" name="Arc 122"/>
              <p:cNvSpPr>
                <a:spLocks/>
              </p:cNvSpPr>
              <p:nvPr/>
            </p:nvSpPr>
            <p:spPr bwMode="hidden">
              <a:xfrm flipH="1">
                <a:off x="1054" y="1851"/>
                <a:ext cx="2122" cy="2304"/>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10" name="Arc 123"/>
              <p:cNvSpPr>
                <a:spLocks/>
              </p:cNvSpPr>
              <p:nvPr/>
            </p:nvSpPr>
            <p:spPr bwMode="hidden">
              <a:xfrm flipH="1">
                <a:off x="1266" y="1480"/>
                <a:ext cx="1244" cy="2379"/>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11" name="Arc 124"/>
              <p:cNvSpPr>
                <a:spLocks/>
              </p:cNvSpPr>
              <p:nvPr/>
            </p:nvSpPr>
            <p:spPr bwMode="hidden">
              <a:xfrm flipH="1">
                <a:off x="210" y="1169"/>
                <a:ext cx="2376" cy="2379"/>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12" name="Arc 125"/>
              <p:cNvSpPr>
                <a:spLocks/>
              </p:cNvSpPr>
              <p:nvPr/>
            </p:nvSpPr>
            <p:spPr bwMode="hidden">
              <a:xfrm>
                <a:off x="2840" y="1503"/>
                <a:ext cx="381"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13" name="Arc 126"/>
              <p:cNvSpPr>
                <a:spLocks/>
              </p:cNvSpPr>
              <p:nvPr/>
            </p:nvSpPr>
            <p:spPr bwMode="hidden">
              <a:xfrm>
                <a:off x="2940" y="1492"/>
                <a:ext cx="1004"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14" name="Freeform 127"/>
              <p:cNvSpPr>
                <a:spLocks/>
              </p:cNvSpPr>
              <p:nvPr/>
            </p:nvSpPr>
            <p:spPr bwMode="hidden">
              <a:xfrm>
                <a:off x="3300" y="2635"/>
                <a:ext cx="485" cy="147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15" name="Freeform 128"/>
              <p:cNvSpPr>
                <a:spLocks/>
              </p:cNvSpPr>
              <p:nvPr/>
            </p:nvSpPr>
            <p:spPr bwMode="hidden">
              <a:xfrm rot="19660755" flipV="1">
                <a:off x="2547" y="2149"/>
                <a:ext cx="441" cy="83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ar-SA">
                  <a:latin typeface="Arial" pitchFamily="34" charset="0"/>
                  <a:cs typeface="Arial" pitchFamily="34" charset="0"/>
                </a:endParaRPr>
              </a:p>
            </p:txBody>
          </p:sp>
          <p:sp>
            <p:nvSpPr>
              <p:cNvPr id="16" name="Freeform 129"/>
              <p:cNvSpPr>
                <a:spLocks/>
              </p:cNvSpPr>
              <p:nvPr/>
            </p:nvSpPr>
            <p:spPr bwMode="hidden">
              <a:xfrm flipH="1">
                <a:off x="489" y="2503"/>
                <a:ext cx="1085"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17" name="Freeform 130"/>
              <p:cNvSpPr>
                <a:spLocks/>
              </p:cNvSpPr>
              <p:nvPr/>
            </p:nvSpPr>
            <p:spPr bwMode="hidden">
              <a:xfrm flipH="1">
                <a:off x="1000" y="893"/>
                <a:ext cx="696" cy="152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18" name="Freeform 131"/>
              <p:cNvSpPr>
                <a:spLocks/>
              </p:cNvSpPr>
              <p:nvPr/>
            </p:nvSpPr>
            <p:spPr bwMode="hidden">
              <a:xfrm>
                <a:off x="4401" y="2279"/>
                <a:ext cx="1007" cy="160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19" name="Freeform 132"/>
              <p:cNvSpPr>
                <a:spLocks/>
              </p:cNvSpPr>
              <p:nvPr/>
            </p:nvSpPr>
            <p:spPr bwMode="hidden">
              <a:xfrm>
                <a:off x="3878" y="1470"/>
                <a:ext cx="1518" cy="106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20" name="Freeform 133"/>
              <p:cNvSpPr>
                <a:spLocks/>
              </p:cNvSpPr>
              <p:nvPr/>
            </p:nvSpPr>
            <p:spPr bwMode="hidden">
              <a:xfrm>
                <a:off x="3934" y="337"/>
                <a:ext cx="664" cy="1434"/>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21" name="Freeform 134"/>
              <p:cNvSpPr>
                <a:spLocks/>
              </p:cNvSpPr>
              <p:nvPr/>
            </p:nvSpPr>
            <p:spPr bwMode="hidden">
              <a:xfrm rot="1346631" flipH="1">
                <a:off x="1702" y="1506"/>
                <a:ext cx="440" cy="83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ar-SA">
                  <a:latin typeface="Arial" pitchFamily="34" charset="0"/>
                  <a:cs typeface="Arial" pitchFamily="34" charset="0"/>
                </a:endParaRPr>
              </a:p>
            </p:txBody>
          </p:sp>
        </p:grpSp>
      </p:grpSp>
      <p:sp>
        <p:nvSpPr>
          <p:cNvPr id="402567"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402568"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5EB39E19-7821-475D-9979-4302E13B2CC3}" type="slidenum">
              <a:rPr lang="ar-SA"/>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89352B77-D542-4B94-8557-89DB3674ADDC}" type="slidenum">
              <a:rPr lang="ar-SA"/>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7C16FB95-5C0A-44EE-A4BB-6F7BC5B8A492}" type="slidenum">
              <a:rPr lang="ar-SA"/>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9208039C-C624-4E38-8841-89D6F7832340}"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5705852-432C-44DD-8255-6D9BA0B29503}" type="slidenum">
              <a:rPr lang="ar-SA"/>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2A988B60-5E19-45B7-9D2B-5605602039A9}" type="slidenum">
              <a:rPr lang="ar-SA"/>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485FBB06-D11D-444C-8806-139B6D27660C}" type="slidenum">
              <a:rPr lang="ar-SA"/>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31C61209-45DD-440C-9B22-988639F09482}" type="slidenum">
              <a:rPr lang="ar-SA"/>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025E58A2-63E3-4EA7-AE61-58CFDC6770BC}" type="slidenum">
              <a:rPr lang="ar-SA"/>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A3DDB59C-45A4-404C-AAA9-2785500BFED8}" type="slidenum">
              <a:rPr lang="ar-SA"/>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F8B81467-2B92-4232-ABAA-3351767D1979}" type="slidenum">
              <a:rPr lang="ar-SA"/>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09B0C222-E3DB-471C-9973-3E40A8ACDB9F}" type="slidenum">
              <a:rPr lang="ar-SA"/>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S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6552AC-D1A0-4B0B-81E2-2E6274F634F2}" type="slidenum">
              <a:rPr lang="ar-SA"/>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A4A672-B6CF-49AB-A74B-D258EB9435FF}" type="slidenum">
              <a:rPr lang="ar-SA"/>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BCBA4A-4728-4C43-AC41-6B35B366FB8A}" type="slidenum">
              <a:rPr lang="ar-SA"/>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4BE14F17-D65B-4EED-8E85-FBE515C598DA}" type="slidenum">
              <a:rPr lang="ar-SA"/>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C3E6DF-945A-4715-9275-A00560D573D8}" type="slidenum">
              <a:rPr lang="ar-SA"/>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A887C64-C55B-4413-A262-D43E12242560}" type="slidenum">
              <a:rPr lang="ar-SA"/>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A1FCD4-2E21-4628-9A70-90E31AD0987B}" type="slidenum">
              <a:rPr lang="ar-SA"/>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D03D6E-A3EB-493D-A168-60C69F4C3412}" type="slidenum">
              <a:rPr lang="ar-SA"/>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3FB47B-D3E3-4829-8E6D-8CB78E8CCA8D}" type="slidenum">
              <a:rPr lang="ar-SA"/>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22A231-57B2-40B0-9DFA-0D99B13454C7}" type="slidenum">
              <a:rPr lang="ar-SA"/>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59C0D1-51C6-40D3-84D7-4BD67A68A212}" type="slidenum">
              <a:rPr lang="ar-SA"/>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5DEB7E-0D27-4010-9175-0DC3E81BFC00}" type="slidenum">
              <a:rPr lang="ar-SA"/>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9DE77D4B-E1F0-4968-ADD2-0FBA1059073C}" type="slidenum">
              <a:rPr lang="ar-SA"/>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S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44525C-9373-4A8B-AF3F-448F44A9564C}"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C6253454-4768-4678-A353-E7A622B0E57E}" type="slidenum">
              <a:rPr lang="ar-SA"/>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0339AB-930E-4CB7-A402-0525CC7FAC37}" type="slidenum">
              <a:rPr lang="ar-SA"/>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45DC8C-1C59-4B41-B81E-E764389F173B}" type="slidenum">
              <a:rPr lang="ar-SA"/>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F61EFA-4941-4A12-9C4F-6F8078B7CA8F}" type="slidenum">
              <a:rPr lang="ar-SA"/>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A74C01-478E-428D-B936-FE6B5010097F}" type="slidenum">
              <a:rPr lang="ar-SA"/>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7BD2246-B4AB-499A-85D7-D0191306690E}" type="slidenum">
              <a:rPr lang="ar-SA"/>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3D52AD-BDCC-4C37-9E78-DAA11CB22D0B}" type="slidenum">
              <a:rPr lang="ar-SA"/>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552B3F-D8E3-46BE-AC32-1C74EC17B9A3}" type="slidenum">
              <a:rPr lang="ar-SA"/>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B0FB6B-649C-43B6-BB0E-A32D5368F1FD}" type="slidenum">
              <a:rPr lang="ar-SA"/>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DE13A8-EB09-442A-B5B5-F69488F9599A}" type="slidenum">
              <a:rPr lang="ar-SA"/>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5BD6CA-B982-412B-A567-0567590E8DFD}"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3E1D9AC-A063-4728-9648-6B8A23F4371D}"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47CD98D-E5E6-47F2-8326-6EEF63C469AC}"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6350"/>
            <a:ext cx="9140825" cy="6851650"/>
            <a:chOff x="0" y="4"/>
            <a:chExt cx="5758" cy="4316"/>
          </a:xfrm>
        </p:grpSpPr>
        <p:sp>
          <p:nvSpPr>
            <p:cNvPr id="363523"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3524"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grpSp>
          <p:nvGrpSpPr>
            <p:cNvPr id="2058" name="Group 5"/>
            <p:cNvGrpSpPr>
              <a:grpSpLocks/>
            </p:cNvGrpSpPr>
            <p:nvPr userDrawn="1"/>
          </p:nvGrpSpPr>
          <p:grpSpPr bwMode="auto">
            <a:xfrm>
              <a:off x="0" y="4"/>
              <a:ext cx="5758" cy="4316"/>
              <a:chOff x="0" y="4"/>
              <a:chExt cx="5758" cy="4316"/>
            </a:xfrm>
          </p:grpSpPr>
          <p:sp>
            <p:nvSpPr>
              <p:cNvPr id="363526"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3527"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3528"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3529"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3530"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3531"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3532"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3533"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3534"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ar-SA">
                  <a:latin typeface="Arial" pitchFamily="34" charset="0"/>
                  <a:cs typeface="Arial" pitchFamily="34" charset="0"/>
                </a:endParaRPr>
              </a:p>
            </p:txBody>
          </p:sp>
        </p:grpSp>
      </p:grpSp>
      <p:sp>
        <p:nvSpPr>
          <p:cNvPr id="363535"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3536"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3537"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00">
                <a:effectLst>
                  <a:outerShdw blurRad="38100" dist="38100" dir="2700000" algn="tl">
                    <a:srgbClr val="000000"/>
                  </a:outerShdw>
                </a:effectLst>
                <a:latin typeface="+mn-lt"/>
                <a:cs typeface="Arial" pitchFamily="34" charset="0"/>
              </a:defRPr>
            </a:lvl1pPr>
          </a:lstStyle>
          <a:p>
            <a:pPr>
              <a:defRPr/>
            </a:pPr>
            <a:endParaRPr lang="en-US"/>
          </a:p>
        </p:txBody>
      </p:sp>
      <p:sp>
        <p:nvSpPr>
          <p:cNvPr id="363538"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00">
                <a:effectLst>
                  <a:outerShdw blurRad="38100" dist="38100" dir="2700000" algn="tl">
                    <a:srgbClr val="000000"/>
                  </a:outerShdw>
                </a:effectLst>
                <a:latin typeface="+mn-lt"/>
                <a:cs typeface="Arial" pitchFamily="34" charset="0"/>
              </a:defRPr>
            </a:lvl1pPr>
          </a:lstStyle>
          <a:p>
            <a:pPr>
              <a:defRPr/>
            </a:pPr>
            <a:endParaRPr lang="en-US"/>
          </a:p>
        </p:txBody>
      </p:sp>
      <p:sp>
        <p:nvSpPr>
          <p:cNvPr id="363539"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000">
                <a:effectLst>
                  <a:outerShdw blurRad="38100" dist="38100" dir="2700000" algn="tl">
                    <a:srgbClr val="000000"/>
                  </a:outerShdw>
                </a:effectLst>
                <a:latin typeface="+mn-lt"/>
                <a:cs typeface="Arial" pitchFamily="34" charset="0"/>
              </a:defRPr>
            </a:lvl1pPr>
          </a:lstStyle>
          <a:p>
            <a:pPr>
              <a:defRPr/>
            </a:pPr>
            <a:fld id="{93642F63-977B-45AF-91AF-44A92D4822CC}" type="slidenum">
              <a:rPr lang="ar-SA"/>
              <a:pPr>
                <a:defRPr/>
              </a:pPr>
              <a:t>‹#›</a:t>
            </a:fld>
            <a:endParaRPr lang="en-US"/>
          </a:p>
        </p:txBody>
      </p:sp>
    </p:spTree>
  </p:cSld>
  <p:clrMap bg1="dk2" tx1="lt1" bg2="dk1" tx2="lt2" accent1="accent1" accent2="accent2" accent3="accent3" accent4="accent4" accent5="accent5" accent6="accent6" hlink="hlink" folHlink="folHlink"/>
  <p:sldLayoutIdLst>
    <p:sldLayoutId id="2147484418"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427" r:id="rId12"/>
  </p:sldLayoutIdLst>
  <p:txStyles>
    <p:titleStyle>
      <a:lvl1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2pPr>
      <a:lvl3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3pPr>
      <a:lvl4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4pPr>
      <a:lvl5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5pPr>
      <a:lvl6pPr marL="457200" algn="l" rtl="1"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6pPr>
      <a:lvl7pPr marL="914400" algn="l" rtl="1"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7pPr>
      <a:lvl8pPr marL="1371600" algn="l" rtl="1"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8pPr>
      <a:lvl9pPr marL="1828800" algn="l" rtl="1"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6413"/>
            <a:chOff x="0" y="0"/>
            <a:chExt cx="5760" cy="4319"/>
          </a:xfrm>
        </p:grpSpPr>
        <p:sp>
          <p:nvSpPr>
            <p:cNvPr id="3665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65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5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65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65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ar-SA">
                <a:latin typeface="Arial" pitchFamily="34" charset="0"/>
                <a:cs typeface="Arial" pitchFamily="34" charset="0"/>
              </a:endParaRPr>
            </a:p>
          </p:txBody>
        </p:sp>
        <p:sp>
          <p:nvSpPr>
            <p:cNvPr id="3666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3666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3666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66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3666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66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3666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66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66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ar-SA">
                <a:latin typeface="Arial" pitchFamily="34" charset="0"/>
                <a:cs typeface="Arial" pitchFamily="34" charset="0"/>
              </a:endParaRPr>
            </a:p>
          </p:txBody>
        </p:sp>
        <p:sp>
          <p:nvSpPr>
            <p:cNvPr id="3666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ar-SA">
                <a:latin typeface="Arial" pitchFamily="34" charset="0"/>
                <a:cs typeface="Arial" pitchFamily="34" charset="0"/>
              </a:endParaRPr>
            </a:p>
          </p:txBody>
        </p:sp>
        <p:sp>
          <p:nvSpPr>
            <p:cNvPr id="3666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ar-SA">
                <a:latin typeface="Arial" pitchFamily="34" charset="0"/>
                <a:cs typeface="Arial" pitchFamily="34" charset="0"/>
              </a:endParaRPr>
            </a:p>
          </p:txBody>
        </p:sp>
        <p:sp>
          <p:nvSpPr>
            <p:cNvPr id="3666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66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66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ar-SA">
                <a:latin typeface="Arial" pitchFamily="34" charset="0"/>
                <a:cs typeface="Arial" pitchFamily="34" charset="0"/>
              </a:endParaRPr>
            </a:p>
          </p:txBody>
        </p:sp>
        <p:sp>
          <p:nvSpPr>
            <p:cNvPr id="3666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66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66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ar-SA">
                <a:latin typeface="Arial" pitchFamily="34" charset="0"/>
                <a:cs typeface="Arial" pitchFamily="34" charset="0"/>
              </a:endParaRPr>
            </a:p>
          </p:txBody>
        </p:sp>
        <p:grpSp>
          <p:nvGrpSpPr>
            <p:cNvPr id="3116" name="Group 39"/>
            <p:cNvGrpSpPr>
              <a:grpSpLocks/>
            </p:cNvGrpSpPr>
            <p:nvPr userDrawn="1"/>
          </p:nvGrpSpPr>
          <p:grpSpPr bwMode="auto">
            <a:xfrm>
              <a:off x="0" y="1632"/>
              <a:ext cx="5758" cy="1858"/>
              <a:chOff x="0" y="1632"/>
              <a:chExt cx="5758" cy="1858"/>
            </a:xfrm>
          </p:grpSpPr>
          <p:sp>
            <p:nvSpPr>
              <p:cNvPr id="3666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ar-SA">
                  <a:latin typeface="Arial" pitchFamily="34" charset="0"/>
                  <a:cs typeface="Arial" pitchFamily="34" charset="0"/>
                </a:endParaRPr>
              </a:p>
            </p:txBody>
          </p:sp>
          <p:sp>
            <p:nvSpPr>
              <p:cNvPr id="3666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ar-SA">
                  <a:latin typeface="Arial" pitchFamily="34" charset="0"/>
                  <a:cs typeface="Arial" pitchFamily="34" charset="0"/>
                </a:endParaRPr>
              </a:p>
            </p:txBody>
          </p:sp>
        </p:grpSp>
      </p:grpSp>
      <p:sp>
        <p:nvSpPr>
          <p:cNvPr id="3666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66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66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effectLst>
                  <a:outerShdw blurRad="38100" dist="38100" dir="2700000" algn="tl">
                    <a:srgbClr val="000000"/>
                  </a:outerShdw>
                </a:effectLst>
                <a:latin typeface="Arial" pitchFamily="34" charset="0"/>
                <a:cs typeface="Arial" pitchFamily="34" charset="0"/>
              </a:defRPr>
            </a:lvl1pPr>
          </a:lstStyle>
          <a:p>
            <a:pPr>
              <a:defRPr/>
            </a:pPr>
            <a:endParaRPr lang="en-US"/>
          </a:p>
        </p:txBody>
      </p:sp>
      <p:sp>
        <p:nvSpPr>
          <p:cNvPr id="3666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a:effectLst>
                  <a:outerShdw blurRad="38100" dist="38100" dir="2700000" algn="tl">
                    <a:srgbClr val="000000"/>
                  </a:outerShdw>
                </a:effectLst>
                <a:latin typeface="Arial" pitchFamily="34" charset="0"/>
                <a:cs typeface="Arial" pitchFamily="34" charset="0"/>
              </a:defRPr>
            </a:lvl1pPr>
          </a:lstStyle>
          <a:p>
            <a:pPr>
              <a:defRPr/>
            </a:pPr>
            <a:endParaRPr lang="en-US"/>
          </a:p>
        </p:txBody>
      </p:sp>
      <p:sp>
        <p:nvSpPr>
          <p:cNvPr id="3666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effectLst>
                  <a:outerShdw blurRad="38100" dist="38100" dir="2700000" algn="tl">
                    <a:srgbClr val="000000"/>
                  </a:outerShdw>
                </a:effectLst>
                <a:latin typeface="Arial" pitchFamily="34" charset="0"/>
                <a:cs typeface="Arial" pitchFamily="34" charset="0"/>
              </a:defRPr>
            </a:lvl1pPr>
          </a:lstStyle>
          <a:p>
            <a:pPr>
              <a:defRPr/>
            </a:pPr>
            <a:fld id="{1EFBE381-EA3C-40F7-9D70-BF82C21065B6}" type="slidenum">
              <a:rPr lang="ar-SA"/>
              <a:pPr>
                <a:defRPr/>
              </a:pPr>
              <a:t>‹#›</a:t>
            </a:fld>
            <a:endParaRPr lang="en-US"/>
          </a:p>
        </p:txBody>
      </p:sp>
    </p:spTree>
  </p:cSld>
  <p:clrMap bg1="dk2" tx1="lt1" bg2="dk1" tx2="lt2" accent1="accent1" accent2="accent2" accent3="accent3" accent4="accent4" accent5="accent5" accent6="accent6" hlink="hlink" folHlink="folHlink"/>
  <p:sldLayoutIdLst>
    <p:sldLayoutId id="2147484419"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8000"/>
            <a:chOff x="0" y="0"/>
            <a:chExt cx="5760" cy="4320"/>
          </a:xfrm>
        </p:grpSpPr>
        <p:sp>
          <p:nvSpPr>
            <p:cNvPr id="36966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sp>
          <p:nvSpPr>
            <p:cNvPr id="36966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grpSp>
      <p:sp>
        <p:nvSpPr>
          <p:cNvPr id="369669"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ar-SA">
              <a:latin typeface="Arial" pitchFamily="34" charset="0"/>
              <a:cs typeface="Arial" pitchFamily="34" charset="0"/>
            </a:endParaRPr>
          </a:p>
        </p:txBody>
      </p:sp>
      <p:grpSp>
        <p:nvGrpSpPr>
          <p:cNvPr id="4100" name="Group 6"/>
          <p:cNvGrpSpPr>
            <a:grpSpLocks/>
          </p:cNvGrpSpPr>
          <p:nvPr/>
        </p:nvGrpSpPr>
        <p:grpSpPr bwMode="auto">
          <a:xfrm>
            <a:off x="0" y="6019800"/>
            <a:ext cx="7848600" cy="857250"/>
            <a:chOff x="0" y="3792"/>
            <a:chExt cx="4944" cy="540"/>
          </a:xfrm>
        </p:grpSpPr>
        <p:sp>
          <p:nvSpPr>
            <p:cNvPr id="36967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grpSp>
          <p:nvGrpSpPr>
            <p:cNvPr id="4114" name="Group 8"/>
            <p:cNvGrpSpPr>
              <a:grpSpLocks/>
            </p:cNvGrpSpPr>
            <p:nvPr userDrawn="1"/>
          </p:nvGrpSpPr>
          <p:grpSpPr bwMode="auto">
            <a:xfrm>
              <a:off x="2486" y="3792"/>
              <a:ext cx="2458" cy="540"/>
              <a:chOff x="2486" y="3792"/>
              <a:chExt cx="2458" cy="540"/>
            </a:xfrm>
          </p:grpSpPr>
          <p:sp>
            <p:nvSpPr>
              <p:cNvPr id="36967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967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967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967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967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grpSp>
        <p:sp>
          <p:nvSpPr>
            <p:cNvPr id="36967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ar-SA">
                <a:latin typeface="Arial" pitchFamily="34" charset="0"/>
                <a:cs typeface="Arial" pitchFamily="34" charset="0"/>
              </a:endParaRPr>
            </a:p>
          </p:txBody>
        </p:sp>
      </p:grpSp>
      <p:grpSp>
        <p:nvGrpSpPr>
          <p:cNvPr id="4101" name="Group 15"/>
          <p:cNvGrpSpPr>
            <a:grpSpLocks/>
          </p:cNvGrpSpPr>
          <p:nvPr/>
        </p:nvGrpSpPr>
        <p:grpSpPr bwMode="auto">
          <a:xfrm>
            <a:off x="627063" y="6021388"/>
            <a:ext cx="5684837" cy="849312"/>
            <a:chOff x="395" y="3793"/>
            <a:chExt cx="3581" cy="535"/>
          </a:xfrm>
        </p:grpSpPr>
        <p:sp>
          <p:nvSpPr>
            <p:cNvPr id="36968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968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968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968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968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sp>
          <p:nvSpPr>
            <p:cNvPr id="36968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ar-SA">
                <a:latin typeface="Arial" pitchFamily="34" charset="0"/>
                <a:cs typeface="Arial" pitchFamily="34" charset="0"/>
              </a:endParaRPr>
            </a:p>
          </p:txBody>
        </p:sp>
      </p:grpSp>
      <p:sp>
        <p:nvSpPr>
          <p:cNvPr id="369686"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3"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9688"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effectLst>
                  <a:outerShdw blurRad="38100" dist="38100" dir="2700000" algn="tl">
                    <a:srgbClr val="000000"/>
                  </a:outerShdw>
                </a:effectLst>
                <a:latin typeface="Arial" pitchFamily="34" charset="0"/>
                <a:cs typeface="Arial" pitchFamily="34" charset="0"/>
              </a:defRPr>
            </a:lvl1pPr>
          </a:lstStyle>
          <a:p>
            <a:pPr>
              <a:defRPr/>
            </a:pPr>
            <a:endParaRPr lang="en-US"/>
          </a:p>
        </p:txBody>
      </p:sp>
      <p:sp>
        <p:nvSpPr>
          <p:cNvPr id="369689"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a:effectLst>
                  <a:outerShdw blurRad="38100" dist="38100" dir="2700000" algn="tl">
                    <a:srgbClr val="000000"/>
                  </a:outerShdw>
                </a:effectLst>
                <a:latin typeface="Arial" pitchFamily="34" charset="0"/>
                <a:cs typeface="Arial" pitchFamily="34" charset="0"/>
              </a:defRPr>
            </a:lvl1pPr>
          </a:lstStyle>
          <a:p>
            <a:pPr>
              <a:defRPr/>
            </a:pPr>
            <a:endParaRPr lang="en-US"/>
          </a:p>
        </p:txBody>
      </p:sp>
      <p:sp>
        <p:nvSpPr>
          <p:cNvPr id="369690"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effectLst>
                  <a:outerShdw blurRad="38100" dist="38100" dir="2700000" algn="tl">
                    <a:srgbClr val="000000"/>
                  </a:outerShdw>
                </a:effectLst>
                <a:latin typeface="Arial" pitchFamily="34" charset="0"/>
                <a:cs typeface="Arial" pitchFamily="34" charset="0"/>
              </a:defRPr>
            </a:lvl1pPr>
          </a:lstStyle>
          <a:p>
            <a:pPr>
              <a:defRPr/>
            </a:pPr>
            <a:fld id="{D479F47C-9C2A-4E3E-B9E7-EAE496F528C1}" type="slidenum">
              <a:rPr lang="ar-SA"/>
              <a:pPr>
                <a:defRPr/>
              </a:pPr>
              <a:t>‹#›</a:t>
            </a:fld>
            <a:endParaRPr lang="en-US"/>
          </a:p>
        </p:txBody>
      </p:sp>
    </p:spTree>
  </p:cSld>
  <p:clrMap bg1="dk2" tx1="lt1" bg2="dk1" tx2="lt2" accent1="accent1" accent2="accent2" accent3="accent3" accent4="accent4" accent5="accent5" accent6="accent6" hlink="hlink" folHlink="folHlink"/>
  <p:sldLayoutIdLst>
    <p:sldLayoutId id="2147484420"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iming>
    <p:tnLst>
      <p:par>
        <p:cTn id="1" dur="indefinite" restart="never" nodeType="tmRoot"/>
      </p:par>
    </p:tnLst>
  </p:timing>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r" rtl="1" fontAlgn="base">
        <a:spcBef>
          <a:spcPct val="20000"/>
        </a:spcBef>
        <a:spcAft>
          <a:spcPct val="0"/>
        </a:spcAft>
        <a:buClr>
          <a:schemeClr val="tx2"/>
        </a:buClr>
        <a:buChar char="•"/>
        <a:defRPr sz="2000">
          <a:solidFill>
            <a:schemeClr val="tx1"/>
          </a:solidFill>
          <a:latin typeface="+mn-lt"/>
          <a:cs typeface="+mn-cs"/>
        </a:defRPr>
      </a:lvl6pPr>
      <a:lvl7pPr marL="2971800" indent="-228600" algn="r" rtl="1" fontAlgn="base">
        <a:spcBef>
          <a:spcPct val="20000"/>
        </a:spcBef>
        <a:spcAft>
          <a:spcPct val="0"/>
        </a:spcAft>
        <a:buClr>
          <a:schemeClr val="tx2"/>
        </a:buClr>
        <a:buChar char="•"/>
        <a:defRPr sz="2000">
          <a:solidFill>
            <a:schemeClr val="tx1"/>
          </a:solidFill>
          <a:latin typeface="+mn-lt"/>
          <a:cs typeface="+mn-cs"/>
        </a:defRPr>
      </a:lvl7pPr>
      <a:lvl8pPr marL="3429000" indent="-228600" algn="r" rtl="1" fontAlgn="base">
        <a:spcBef>
          <a:spcPct val="20000"/>
        </a:spcBef>
        <a:spcAft>
          <a:spcPct val="0"/>
        </a:spcAft>
        <a:buClr>
          <a:schemeClr val="tx2"/>
        </a:buClr>
        <a:buChar char="•"/>
        <a:defRPr sz="2000">
          <a:solidFill>
            <a:schemeClr val="tx1"/>
          </a:solidFill>
          <a:latin typeface="+mn-lt"/>
          <a:cs typeface="+mn-cs"/>
        </a:defRPr>
      </a:lvl8pPr>
      <a:lvl9pPr marL="3886200" indent="-228600" algn="r" rtl="1" fontAlgn="base">
        <a:spcBef>
          <a:spcPct val="20000"/>
        </a:spcBef>
        <a:spcAft>
          <a:spcPct val="0"/>
        </a:spcAft>
        <a:buClr>
          <a:schemeClr val="tx2"/>
        </a:buClr>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884"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p>
        </p:txBody>
      </p:sp>
      <p:sp>
        <p:nvSpPr>
          <p:cNvPr id="378886"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cs typeface="Arial" pitchFamily="34" charset="0"/>
              </a:defRPr>
            </a:lvl1pPr>
          </a:lstStyle>
          <a:p>
            <a:pPr>
              <a:defRPr/>
            </a:pPr>
            <a:fld id="{C89B5BFD-F93D-4B54-A7BA-081C711479A2}" type="slidenum">
              <a:rPr lang="ar-SA"/>
              <a:pPr>
                <a:defRPr/>
              </a:pPr>
              <a:t>‹#›</a:t>
            </a:fld>
            <a:endParaRPr lang="en-US"/>
          </a:p>
        </p:txBody>
      </p:sp>
    </p:spTree>
  </p:cSld>
  <p:clrMap bg1="dk2" tx1="lt1" bg2="dk1" tx2="lt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6303963" y="0"/>
            <a:ext cx="2840037" cy="3254375"/>
            <a:chOff x="3115" y="0"/>
            <a:chExt cx="2170" cy="2486"/>
          </a:xfrm>
        </p:grpSpPr>
        <p:grpSp>
          <p:nvGrpSpPr>
            <p:cNvPr id="6152" name="Group 3"/>
            <p:cNvGrpSpPr>
              <a:grpSpLocks/>
            </p:cNvGrpSpPr>
            <p:nvPr/>
          </p:nvGrpSpPr>
          <p:grpSpPr bwMode="auto">
            <a:xfrm>
              <a:off x="4080" y="1910"/>
              <a:ext cx="768" cy="576"/>
              <a:chOff x="0" y="0"/>
              <a:chExt cx="768" cy="576"/>
            </a:xfrm>
          </p:grpSpPr>
          <p:sp>
            <p:nvSpPr>
              <p:cNvPr id="401412"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413"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53" name="Group 6"/>
            <p:cNvGrpSpPr>
              <a:grpSpLocks/>
            </p:cNvGrpSpPr>
            <p:nvPr/>
          </p:nvGrpSpPr>
          <p:grpSpPr bwMode="auto">
            <a:xfrm>
              <a:off x="4257" y="1103"/>
              <a:ext cx="768" cy="576"/>
              <a:chOff x="0" y="0"/>
              <a:chExt cx="768" cy="576"/>
            </a:xfrm>
          </p:grpSpPr>
          <p:sp>
            <p:nvSpPr>
              <p:cNvPr id="401415"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416"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54" name="Group 9"/>
            <p:cNvGrpSpPr>
              <a:grpSpLocks/>
            </p:cNvGrpSpPr>
            <p:nvPr/>
          </p:nvGrpSpPr>
          <p:grpSpPr bwMode="auto">
            <a:xfrm>
              <a:off x="3134" y="0"/>
              <a:ext cx="768" cy="576"/>
              <a:chOff x="0" y="0"/>
              <a:chExt cx="768" cy="576"/>
            </a:xfrm>
          </p:grpSpPr>
          <p:sp>
            <p:nvSpPr>
              <p:cNvPr id="401418"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419"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55" name="Group 12"/>
            <p:cNvGrpSpPr>
              <a:grpSpLocks/>
            </p:cNvGrpSpPr>
            <p:nvPr/>
          </p:nvGrpSpPr>
          <p:grpSpPr bwMode="auto">
            <a:xfrm>
              <a:off x="3115" y="0"/>
              <a:ext cx="2170" cy="1702"/>
              <a:chOff x="3115" y="0"/>
              <a:chExt cx="2170" cy="1702"/>
            </a:xfrm>
          </p:grpSpPr>
          <p:grpSp>
            <p:nvGrpSpPr>
              <p:cNvPr id="6156" name="Group 13"/>
              <p:cNvGrpSpPr>
                <a:grpSpLocks/>
              </p:cNvGrpSpPr>
              <p:nvPr/>
            </p:nvGrpSpPr>
            <p:grpSpPr bwMode="auto">
              <a:xfrm>
                <a:off x="3640" y="308"/>
                <a:ext cx="1145" cy="844"/>
                <a:chOff x="1265" y="814"/>
                <a:chExt cx="2919" cy="2151"/>
              </a:xfrm>
            </p:grpSpPr>
            <p:sp>
              <p:nvSpPr>
                <p:cNvPr id="40142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42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57" name="Group 16"/>
              <p:cNvGrpSpPr>
                <a:grpSpLocks/>
              </p:cNvGrpSpPr>
              <p:nvPr/>
            </p:nvGrpSpPr>
            <p:grpSpPr bwMode="auto">
              <a:xfrm>
                <a:off x="3115" y="0"/>
                <a:ext cx="2145" cy="1702"/>
                <a:chOff x="3115" y="0"/>
                <a:chExt cx="2145" cy="1702"/>
              </a:xfrm>
            </p:grpSpPr>
            <p:grpSp>
              <p:nvGrpSpPr>
                <p:cNvPr id="6180" name="Group 17"/>
                <p:cNvGrpSpPr>
                  <a:grpSpLocks/>
                </p:cNvGrpSpPr>
                <p:nvPr/>
              </p:nvGrpSpPr>
              <p:grpSpPr bwMode="auto">
                <a:xfrm>
                  <a:off x="4505" y="589"/>
                  <a:ext cx="493" cy="912"/>
                  <a:chOff x="3471" y="1530"/>
                  <a:chExt cx="1258" cy="2327"/>
                </a:xfrm>
              </p:grpSpPr>
              <p:sp>
                <p:nvSpPr>
                  <p:cNvPr id="401426" name="Freeform 18"/>
                  <p:cNvSpPr>
                    <a:spLocks/>
                  </p:cNvSpPr>
                  <p:nvPr/>
                </p:nvSpPr>
                <p:spPr bwMode="hidden">
                  <a:xfrm rot="2711884">
                    <a:off x="2773" y="2235"/>
                    <a:ext cx="1708"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427" name="Freeform 19"/>
                  <p:cNvSpPr>
                    <a:spLocks/>
                  </p:cNvSpPr>
                  <p:nvPr/>
                </p:nvSpPr>
                <p:spPr bwMode="hidden">
                  <a:xfrm rot="2711884">
                    <a:off x="4025" y="3143"/>
                    <a:ext cx="913" cy="4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181" name="Group 20"/>
                <p:cNvGrpSpPr>
                  <a:grpSpLocks/>
                </p:cNvGrpSpPr>
                <p:nvPr/>
              </p:nvGrpSpPr>
              <p:grpSpPr bwMode="auto">
                <a:xfrm>
                  <a:off x="4267" y="781"/>
                  <a:ext cx="966" cy="522"/>
                  <a:chOff x="2864" y="2019"/>
                  <a:chExt cx="2463" cy="1332"/>
                </a:xfrm>
              </p:grpSpPr>
              <p:sp>
                <p:nvSpPr>
                  <p:cNvPr id="401429" name="Freeform 21"/>
                  <p:cNvSpPr>
                    <a:spLocks/>
                  </p:cNvSpPr>
                  <p:nvPr/>
                </p:nvSpPr>
                <p:spPr bwMode="hidden">
                  <a:xfrm rot="2104081">
                    <a:off x="2865" y="2019"/>
                    <a:ext cx="1812"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30" name="Freeform 22"/>
                  <p:cNvSpPr>
                    <a:spLocks/>
                  </p:cNvSpPr>
                  <p:nvPr/>
                </p:nvSpPr>
                <p:spPr bwMode="hidden">
                  <a:xfrm rot="2104081">
                    <a:off x="4352" y="2805"/>
                    <a:ext cx="974"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82" name="Group 23"/>
                <p:cNvGrpSpPr>
                  <a:grpSpLocks/>
                </p:cNvGrpSpPr>
                <p:nvPr/>
              </p:nvGrpSpPr>
              <p:grpSpPr bwMode="auto">
                <a:xfrm>
                  <a:off x="4280" y="707"/>
                  <a:ext cx="971" cy="417"/>
                  <a:chOff x="2897" y="1832"/>
                  <a:chExt cx="2477" cy="1064"/>
                </a:xfrm>
              </p:grpSpPr>
              <p:sp>
                <p:nvSpPr>
                  <p:cNvPr id="401432" name="Freeform 24"/>
                  <p:cNvSpPr>
                    <a:spLocks/>
                  </p:cNvSpPr>
                  <p:nvPr/>
                </p:nvSpPr>
                <p:spPr bwMode="hidden">
                  <a:xfrm rot="1582915">
                    <a:off x="2896" y="1832"/>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33" name="Freeform 25"/>
                  <p:cNvSpPr>
                    <a:spLocks/>
                  </p:cNvSpPr>
                  <p:nvPr/>
                </p:nvSpPr>
                <p:spPr bwMode="hidden">
                  <a:xfrm rot="1582915">
                    <a:off x="4443" y="2420"/>
                    <a:ext cx="931" cy="47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83" name="Group 26"/>
                <p:cNvGrpSpPr>
                  <a:grpSpLocks/>
                </p:cNvGrpSpPr>
                <p:nvPr/>
              </p:nvGrpSpPr>
              <p:grpSpPr bwMode="auto">
                <a:xfrm>
                  <a:off x="4291" y="630"/>
                  <a:ext cx="969" cy="364"/>
                  <a:chOff x="2924" y="1636"/>
                  <a:chExt cx="2472" cy="927"/>
                </a:xfrm>
              </p:grpSpPr>
              <p:sp>
                <p:nvSpPr>
                  <p:cNvPr id="401435" name="Freeform 27"/>
                  <p:cNvSpPr>
                    <a:spLocks/>
                  </p:cNvSpPr>
                  <p:nvPr/>
                </p:nvSpPr>
                <p:spPr bwMode="hidden">
                  <a:xfrm rot="1080363">
                    <a:off x="2910" y="1622"/>
                    <a:ext cx="1677" cy="34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36" name="Freeform 28"/>
                  <p:cNvSpPr>
                    <a:spLocks/>
                  </p:cNvSpPr>
                  <p:nvPr/>
                </p:nvSpPr>
                <p:spPr bwMode="hidden">
                  <a:xfrm rot="1080363">
                    <a:off x="4488" y="2030"/>
                    <a:ext cx="894" cy="51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84" name="Group 29"/>
                <p:cNvGrpSpPr>
                  <a:grpSpLocks/>
                </p:cNvGrpSpPr>
                <p:nvPr/>
              </p:nvGrpSpPr>
              <p:grpSpPr bwMode="auto">
                <a:xfrm>
                  <a:off x="4304" y="543"/>
                  <a:ext cx="918" cy="258"/>
                  <a:chOff x="2958" y="1414"/>
                  <a:chExt cx="2342" cy="657"/>
                </a:xfrm>
              </p:grpSpPr>
              <p:sp>
                <p:nvSpPr>
                  <p:cNvPr id="401438" name="Freeform 30"/>
                  <p:cNvSpPr>
                    <a:spLocks/>
                  </p:cNvSpPr>
                  <p:nvPr/>
                </p:nvSpPr>
                <p:spPr bwMode="hidden">
                  <a:xfrm rot="463793">
                    <a:off x="2957" y="1415"/>
                    <a:ext cx="1544"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39" name="Freeform 31"/>
                  <p:cNvSpPr>
                    <a:spLocks/>
                  </p:cNvSpPr>
                  <p:nvPr/>
                </p:nvSpPr>
                <p:spPr bwMode="hidden">
                  <a:xfrm rot="463793">
                    <a:off x="4470" y="1581"/>
                    <a:ext cx="829" cy="47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85" name="Group 32"/>
                <p:cNvGrpSpPr>
                  <a:grpSpLocks/>
                </p:cNvGrpSpPr>
                <p:nvPr/>
              </p:nvGrpSpPr>
              <p:grpSpPr bwMode="auto">
                <a:xfrm>
                  <a:off x="4314" y="487"/>
                  <a:ext cx="843" cy="134"/>
                  <a:chOff x="2983" y="1269"/>
                  <a:chExt cx="2150" cy="343"/>
                </a:xfrm>
              </p:grpSpPr>
              <p:sp>
                <p:nvSpPr>
                  <p:cNvPr id="401441" name="Freeform 33"/>
                  <p:cNvSpPr>
                    <a:spLocks/>
                  </p:cNvSpPr>
                  <p:nvPr/>
                </p:nvSpPr>
                <p:spPr bwMode="hidden">
                  <a:xfrm rot="-84182">
                    <a:off x="2982" y="1286"/>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42" name="Freeform 34"/>
                  <p:cNvSpPr>
                    <a:spLocks/>
                  </p:cNvSpPr>
                  <p:nvPr/>
                </p:nvSpPr>
                <p:spPr bwMode="hidden">
                  <a:xfrm rot="-84182">
                    <a:off x="4377" y="1255"/>
                    <a:ext cx="755" cy="35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86" name="Group 35"/>
                <p:cNvGrpSpPr>
                  <a:grpSpLocks/>
                </p:cNvGrpSpPr>
                <p:nvPr/>
              </p:nvGrpSpPr>
              <p:grpSpPr bwMode="auto">
                <a:xfrm>
                  <a:off x="4296" y="349"/>
                  <a:ext cx="737" cy="167"/>
                  <a:chOff x="2938" y="917"/>
                  <a:chExt cx="1879" cy="427"/>
                </a:xfrm>
              </p:grpSpPr>
              <p:sp>
                <p:nvSpPr>
                  <p:cNvPr id="401444" name="Freeform 36"/>
                  <p:cNvSpPr>
                    <a:spLocks/>
                  </p:cNvSpPr>
                  <p:nvPr/>
                </p:nvSpPr>
                <p:spPr bwMode="hidden">
                  <a:xfrm rot="-802576">
                    <a:off x="2924" y="1128"/>
                    <a:ext cx="1246" cy="2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45" name="Freeform 37"/>
                  <p:cNvSpPr>
                    <a:spLocks/>
                  </p:cNvSpPr>
                  <p:nvPr/>
                </p:nvSpPr>
                <p:spPr bwMode="hidden">
                  <a:xfrm rot="-802576">
                    <a:off x="4148" y="918"/>
                    <a:ext cx="668"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87" name="Group 38"/>
                <p:cNvGrpSpPr>
                  <a:grpSpLocks/>
                </p:cNvGrpSpPr>
                <p:nvPr/>
              </p:nvGrpSpPr>
              <p:grpSpPr bwMode="auto">
                <a:xfrm>
                  <a:off x="3394" y="637"/>
                  <a:ext cx="493" cy="912"/>
                  <a:chOff x="637" y="1653"/>
                  <a:chExt cx="1257" cy="2326"/>
                </a:xfrm>
              </p:grpSpPr>
              <p:sp>
                <p:nvSpPr>
                  <p:cNvPr id="401447" name="Freeform 39"/>
                  <p:cNvSpPr>
                    <a:spLocks/>
                  </p:cNvSpPr>
                  <p:nvPr/>
                </p:nvSpPr>
                <p:spPr bwMode="hidden">
                  <a:xfrm rot="18888116" flipH="1">
                    <a:off x="875" y="2345"/>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48" name="Freeform 40"/>
                  <p:cNvSpPr>
                    <a:spLocks/>
                  </p:cNvSpPr>
                  <p:nvPr/>
                </p:nvSpPr>
                <p:spPr bwMode="hidden">
                  <a:xfrm rot="18888116" flipH="1">
                    <a:off x="419" y="3271"/>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188" name="Group 41"/>
                <p:cNvGrpSpPr>
                  <a:grpSpLocks/>
                </p:cNvGrpSpPr>
                <p:nvPr/>
              </p:nvGrpSpPr>
              <p:grpSpPr bwMode="auto">
                <a:xfrm>
                  <a:off x="3142" y="850"/>
                  <a:ext cx="966" cy="522"/>
                  <a:chOff x="-5" y="2196"/>
                  <a:chExt cx="2463" cy="1332"/>
                </a:xfrm>
              </p:grpSpPr>
              <p:sp>
                <p:nvSpPr>
                  <p:cNvPr id="401450" name="Freeform 42"/>
                  <p:cNvSpPr>
                    <a:spLocks/>
                  </p:cNvSpPr>
                  <p:nvPr/>
                </p:nvSpPr>
                <p:spPr bwMode="hidden">
                  <a:xfrm rot="19495919" flipH="1">
                    <a:off x="644" y="2196"/>
                    <a:ext cx="1800" cy="3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51" name="Freeform 43"/>
                  <p:cNvSpPr>
                    <a:spLocks/>
                  </p:cNvSpPr>
                  <p:nvPr/>
                </p:nvSpPr>
                <p:spPr bwMode="hidden">
                  <a:xfrm rot="19495919" flipH="1">
                    <a:off x="-6" y="2982"/>
                    <a:ext cx="968" cy="54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189" name="Group 44"/>
                <p:cNvGrpSpPr>
                  <a:grpSpLocks/>
                </p:cNvGrpSpPr>
                <p:nvPr/>
              </p:nvGrpSpPr>
              <p:grpSpPr bwMode="auto">
                <a:xfrm>
                  <a:off x="3124" y="777"/>
                  <a:ext cx="971" cy="417"/>
                  <a:chOff x="-52" y="2009"/>
                  <a:chExt cx="2477" cy="1064"/>
                </a:xfrm>
              </p:grpSpPr>
              <p:sp>
                <p:nvSpPr>
                  <p:cNvPr id="401453" name="Freeform 45"/>
                  <p:cNvSpPr>
                    <a:spLocks/>
                  </p:cNvSpPr>
                  <p:nvPr/>
                </p:nvSpPr>
                <p:spPr bwMode="hidden">
                  <a:xfrm rot="20017085" flipH="1">
                    <a:off x="689" y="2010"/>
                    <a:ext cx="1736" cy="30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54" name="Freeform 46"/>
                  <p:cNvSpPr>
                    <a:spLocks/>
                  </p:cNvSpPr>
                  <p:nvPr/>
                </p:nvSpPr>
                <p:spPr bwMode="hidden">
                  <a:xfrm rot="20017085" flipH="1">
                    <a:off x="-53" y="2598"/>
                    <a:ext cx="931" cy="46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190" name="Group 47"/>
                <p:cNvGrpSpPr>
                  <a:grpSpLocks/>
                </p:cNvGrpSpPr>
                <p:nvPr/>
              </p:nvGrpSpPr>
              <p:grpSpPr bwMode="auto">
                <a:xfrm>
                  <a:off x="3115" y="700"/>
                  <a:ext cx="969" cy="363"/>
                  <a:chOff x="-74" y="1813"/>
                  <a:chExt cx="2472" cy="927"/>
                </a:xfrm>
              </p:grpSpPr>
              <p:sp>
                <p:nvSpPr>
                  <p:cNvPr id="401456" name="Freeform 48"/>
                  <p:cNvSpPr>
                    <a:spLocks/>
                  </p:cNvSpPr>
                  <p:nvPr/>
                </p:nvSpPr>
                <p:spPr bwMode="hidden">
                  <a:xfrm rot="20519637" flipH="1">
                    <a:off x="721" y="1812"/>
                    <a:ext cx="1677" cy="325"/>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57" name="Freeform 49"/>
                  <p:cNvSpPr>
                    <a:spLocks/>
                  </p:cNvSpPr>
                  <p:nvPr/>
                </p:nvSpPr>
                <p:spPr bwMode="hidden">
                  <a:xfrm rot="20519637" flipH="1">
                    <a:off x="-74" y="2212"/>
                    <a:ext cx="900" cy="51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191" name="Group 50"/>
                <p:cNvGrpSpPr>
                  <a:grpSpLocks/>
                </p:cNvGrpSpPr>
                <p:nvPr/>
              </p:nvGrpSpPr>
              <p:grpSpPr bwMode="auto">
                <a:xfrm>
                  <a:off x="3153" y="613"/>
                  <a:ext cx="918" cy="257"/>
                  <a:chOff x="22" y="1591"/>
                  <a:chExt cx="2342" cy="657"/>
                </a:xfrm>
              </p:grpSpPr>
              <p:sp>
                <p:nvSpPr>
                  <p:cNvPr id="401459" name="Freeform 51"/>
                  <p:cNvSpPr>
                    <a:spLocks/>
                  </p:cNvSpPr>
                  <p:nvPr/>
                </p:nvSpPr>
                <p:spPr bwMode="hidden">
                  <a:xfrm rot="21136207" flipH="1">
                    <a:off x="819" y="1577"/>
                    <a:ext cx="154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60" name="Freeform 52"/>
                  <p:cNvSpPr>
                    <a:spLocks/>
                  </p:cNvSpPr>
                  <p:nvPr/>
                </p:nvSpPr>
                <p:spPr bwMode="hidden">
                  <a:xfrm rot="21136207" flipH="1">
                    <a:off x="21" y="1757"/>
                    <a:ext cx="829" cy="490"/>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192" name="Group 53"/>
                <p:cNvGrpSpPr>
                  <a:grpSpLocks/>
                </p:cNvGrpSpPr>
                <p:nvPr/>
              </p:nvGrpSpPr>
              <p:grpSpPr bwMode="auto">
                <a:xfrm>
                  <a:off x="3218" y="556"/>
                  <a:ext cx="843" cy="134"/>
                  <a:chOff x="189" y="1446"/>
                  <a:chExt cx="2150" cy="343"/>
                </a:xfrm>
              </p:grpSpPr>
              <p:sp>
                <p:nvSpPr>
                  <p:cNvPr id="401462" name="Freeform 54"/>
                  <p:cNvSpPr>
                    <a:spLocks/>
                  </p:cNvSpPr>
                  <p:nvPr/>
                </p:nvSpPr>
                <p:spPr bwMode="hidden">
                  <a:xfrm rot="84182" flipH="1">
                    <a:off x="935" y="1463"/>
                    <a:ext cx="1404" cy="22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63" name="Freeform 55"/>
                  <p:cNvSpPr>
                    <a:spLocks/>
                  </p:cNvSpPr>
                  <p:nvPr/>
                </p:nvSpPr>
                <p:spPr bwMode="hidden">
                  <a:xfrm rot="84182" flipH="1">
                    <a:off x="189" y="1432"/>
                    <a:ext cx="755" cy="35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193" name="Group 56"/>
                <p:cNvGrpSpPr>
                  <a:grpSpLocks/>
                </p:cNvGrpSpPr>
                <p:nvPr/>
              </p:nvGrpSpPr>
              <p:grpSpPr bwMode="auto">
                <a:xfrm>
                  <a:off x="3342" y="418"/>
                  <a:ext cx="737" cy="167"/>
                  <a:chOff x="505" y="1094"/>
                  <a:chExt cx="1879" cy="427"/>
                </a:xfrm>
              </p:grpSpPr>
              <p:sp>
                <p:nvSpPr>
                  <p:cNvPr id="401465" name="Freeform 57"/>
                  <p:cNvSpPr>
                    <a:spLocks/>
                  </p:cNvSpPr>
                  <p:nvPr/>
                </p:nvSpPr>
                <p:spPr bwMode="hidden">
                  <a:xfrm rot="802576" flipH="1">
                    <a:off x="1151" y="1306"/>
                    <a:ext cx="1234"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66" name="Freeform 58"/>
                  <p:cNvSpPr>
                    <a:spLocks/>
                  </p:cNvSpPr>
                  <p:nvPr/>
                </p:nvSpPr>
                <p:spPr bwMode="hidden">
                  <a:xfrm rot="802576" flipH="1">
                    <a:off x="505" y="1095"/>
                    <a:ext cx="662" cy="335"/>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94" name="Group 59"/>
                <p:cNvGrpSpPr>
                  <a:grpSpLocks/>
                </p:cNvGrpSpPr>
                <p:nvPr/>
              </p:nvGrpSpPr>
              <p:grpSpPr bwMode="auto">
                <a:xfrm>
                  <a:off x="3386" y="341"/>
                  <a:ext cx="725" cy="218"/>
                  <a:chOff x="616" y="899"/>
                  <a:chExt cx="1850" cy="554"/>
                </a:xfrm>
              </p:grpSpPr>
              <p:sp>
                <p:nvSpPr>
                  <p:cNvPr id="401468" name="Freeform 60"/>
                  <p:cNvSpPr>
                    <a:spLocks/>
                  </p:cNvSpPr>
                  <p:nvPr/>
                </p:nvSpPr>
                <p:spPr bwMode="hidden">
                  <a:xfrm rot="1277471" flipH="1">
                    <a:off x="1231" y="1237"/>
                    <a:ext cx="1235"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69" name="Freeform 61"/>
                  <p:cNvSpPr>
                    <a:spLocks/>
                  </p:cNvSpPr>
                  <p:nvPr/>
                </p:nvSpPr>
                <p:spPr bwMode="hidden">
                  <a:xfrm rot="1277471" flipH="1">
                    <a:off x="615" y="898"/>
                    <a:ext cx="662"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95" name="Group 62"/>
                <p:cNvGrpSpPr>
                  <a:grpSpLocks/>
                </p:cNvGrpSpPr>
                <p:nvPr/>
              </p:nvGrpSpPr>
              <p:grpSpPr bwMode="auto">
                <a:xfrm>
                  <a:off x="3472" y="231"/>
                  <a:ext cx="693" cy="291"/>
                  <a:chOff x="3472" y="231"/>
                  <a:chExt cx="693" cy="291"/>
                </a:xfrm>
              </p:grpSpPr>
              <p:sp>
                <p:nvSpPr>
                  <p:cNvPr id="401471" name="Freeform 63"/>
                  <p:cNvSpPr>
                    <a:spLocks/>
                  </p:cNvSpPr>
                  <p:nvPr/>
                </p:nvSpPr>
                <p:spPr bwMode="hidden">
                  <a:xfrm rot="2028410" flipH="1">
                    <a:off x="3679" y="438"/>
                    <a:ext cx="483"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72" name="Freeform 64"/>
                  <p:cNvSpPr>
                    <a:spLocks/>
                  </p:cNvSpPr>
                  <p:nvPr/>
                </p:nvSpPr>
                <p:spPr bwMode="hidden">
                  <a:xfrm rot="2028410" flipH="1">
                    <a:off x="3472" y="228"/>
                    <a:ext cx="260" cy="13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96" name="Group 65"/>
                <p:cNvGrpSpPr>
                  <a:grpSpLocks/>
                </p:cNvGrpSpPr>
                <p:nvPr/>
              </p:nvGrpSpPr>
              <p:grpSpPr bwMode="auto">
                <a:xfrm>
                  <a:off x="3554" y="118"/>
                  <a:ext cx="664" cy="349"/>
                  <a:chOff x="3554" y="118"/>
                  <a:chExt cx="664" cy="349"/>
                </a:xfrm>
              </p:grpSpPr>
              <p:sp>
                <p:nvSpPr>
                  <p:cNvPr id="401474" name="Freeform 66"/>
                  <p:cNvSpPr>
                    <a:spLocks/>
                  </p:cNvSpPr>
                  <p:nvPr/>
                </p:nvSpPr>
                <p:spPr bwMode="hidden">
                  <a:xfrm rot="2664424" flipH="1">
                    <a:off x="3728" y="383"/>
                    <a:ext cx="490" cy="8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75" name="Freeform 67"/>
                  <p:cNvSpPr>
                    <a:spLocks/>
                  </p:cNvSpPr>
                  <p:nvPr/>
                </p:nvSpPr>
                <p:spPr bwMode="hidden">
                  <a:xfrm rot="2664424" flipH="1">
                    <a:off x="3554" y="118"/>
                    <a:ext cx="263" cy="13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97" name="Group 68"/>
                <p:cNvGrpSpPr>
                  <a:grpSpLocks/>
                </p:cNvGrpSpPr>
                <p:nvPr/>
              </p:nvGrpSpPr>
              <p:grpSpPr bwMode="auto">
                <a:xfrm>
                  <a:off x="3784" y="30"/>
                  <a:ext cx="305" cy="593"/>
                  <a:chOff x="1633" y="104"/>
                  <a:chExt cx="778" cy="1512"/>
                </a:xfrm>
              </p:grpSpPr>
              <p:sp>
                <p:nvSpPr>
                  <p:cNvPr id="401477" name="Freeform 69"/>
                  <p:cNvSpPr>
                    <a:spLocks/>
                  </p:cNvSpPr>
                  <p:nvPr/>
                </p:nvSpPr>
                <p:spPr bwMode="hidden">
                  <a:xfrm rot="3473776" flipH="1">
                    <a:off x="1752" y="958"/>
                    <a:ext cx="1101" cy="21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78" name="Freeform 70"/>
                  <p:cNvSpPr>
                    <a:spLocks/>
                  </p:cNvSpPr>
                  <p:nvPr/>
                </p:nvSpPr>
                <p:spPr bwMode="hidden">
                  <a:xfrm rot="3473776" flipH="1">
                    <a:off x="1505" y="231"/>
                    <a:ext cx="591"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98" name="Group 71"/>
                <p:cNvGrpSpPr>
                  <a:grpSpLocks/>
                </p:cNvGrpSpPr>
                <p:nvPr/>
              </p:nvGrpSpPr>
              <p:grpSpPr bwMode="auto">
                <a:xfrm>
                  <a:off x="3903" y="0"/>
                  <a:ext cx="248" cy="601"/>
                  <a:chOff x="1935" y="28"/>
                  <a:chExt cx="634" cy="1534"/>
                </a:xfrm>
              </p:grpSpPr>
              <p:sp>
                <p:nvSpPr>
                  <p:cNvPr id="401480" name="Freeform 72"/>
                  <p:cNvSpPr>
                    <a:spLocks/>
                  </p:cNvSpPr>
                  <p:nvPr/>
                </p:nvSpPr>
                <p:spPr bwMode="hidden">
                  <a:xfrm rot="4126480" flipH="1">
                    <a:off x="1939" y="918"/>
                    <a:ext cx="1046" cy="21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81" name="Freeform 73"/>
                  <p:cNvSpPr>
                    <a:spLocks/>
                  </p:cNvSpPr>
                  <p:nvPr/>
                </p:nvSpPr>
                <p:spPr bwMode="hidden">
                  <a:xfrm rot="4126480" flipH="1">
                    <a:off x="1820" y="144"/>
                    <a:ext cx="570" cy="33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199" name="Group 74"/>
                <p:cNvGrpSpPr>
                  <a:grpSpLocks/>
                </p:cNvGrpSpPr>
                <p:nvPr/>
              </p:nvGrpSpPr>
              <p:grpSpPr bwMode="auto">
                <a:xfrm>
                  <a:off x="4251" y="252"/>
                  <a:ext cx="723" cy="222"/>
                  <a:chOff x="2822" y="672"/>
                  <a:chExt cx="1845" cy="566"/>
                </a:xfrm>
              </p:grpSpPr>
              <p:sp>
                <p:nvSpPr>
                  <p:cNvPr id="401483" name="Freeform 75"/>
                  <p:cNvSpPr>
                    <a:spLocks/>
                  </p:cNvSpPr>
                  <p:nvPr/>
                </p:nvSpPr>
                <p:spPr bwMode="hidden">
                  <a:xfrm rot="-1325434">
                    <a:off x="2808" y="1022"/>
                    <a:ext cx="1232"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84" name="Freeform 76"/>
                  <p:cNvSpPr>
                    <a:spLocks/>
                  </p:cNvSpPr>
                  <p:nvPr/>
                </p:nvSpPr>
                <p:spPr bwMode="hidden">
                  <a:xfrm rot="-1325434">
                    <a:off x="4003" y="673"/>
                    <a:ext cx="650" cy="337"/>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200" name="Group 77"/>
                <p:cNvGrpSpPr>
                  <a:grpSpLocks/>
                </p:cNvGrpSpPr>
                <p:nvPr/>
              </p:nvGrpSpPr>
              <p:grpSpPr bwMode="auto">
                <a:xfrm>
                  <a:off x="4196" y="163"/>
                  <a:ext cx="699" cy="282"/>
                  <a:chOff x="2683" y="445"/>
                  <a:chExt cx="1781" cy="717"/>
                </a:xfrm>
              </p:grpSpPr>
              <p:sp>
                <p:nvSpPr>
                  <p:cNvPr id="401486" name="Freeform 78"/>
                  <p:cNvSpPr>
                    <a:spLocks/>
                  </p:cNvSpPr>
                  <p:nvPr/>
                </p:nvSpPr>
                <p:spPr bwMode="hidden">
                  <a:xfrm rot="-1921064">
                    <a:off x="2682" y="946"/>
                    <a:ext cx="1227" cy="21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87" name="Freeform 79"/>
                  <p:cNvSpPr>
                    <a:spLocks/>
                  </p:cNvSpPr>
                  <p:nvPr/>
                </p:nvSpPr>
                <p:spPr bwMode="hidden">
                  <a:xfrm rot="-1921064">
                    <a:off x="3801" y="444"/>
                    <a:ext cx="649" cy="33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sp>
              <p:nvSpPr>
                <p:cNvPr id="401488" name="Freeform 80"/>
                <p:cNvSpPr>
                  <a:spLocks/>
                </p:cNvSpPr>
                <p:nvPr/>
              </p:nvSpPr>
              <p:spPr bwMode="hidden">
                <a:xfrm rot="4578755" flipH="1">
                  <a:off x="3968" y="372"/>
                  <a:ext cx="403" cy="5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489" name="Freeform 81"/>
                <p:cNvSpPr>
                  <a:spLocks/>
                </p:cNvSpPr>
                <p:nvPr/>
              </p:nvSpPr>
              <p:spPr bwMode="hidden">
                <a:xfrm rot="4578755" flipH="1">
                  <a:off x="3977" y="77"/>
                  <a:ext cx="216" cy="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nvGrpSpPr>
                <p:cNvPr id="6203" name="Group 82"/>
                <p:cNvGrpSpPr>
                  <a:grpSpLocks/>
                </p:cNvGrpSpPr>
                <p:nvPr/>
              </p:nvGrpSpPr>
              <p:grpSpPr bwMode="auto">
                <a:xfrm>
                  <a:off x="4242" y="5"/>
                  <a:ext cx="251" cy="596"/>
                  <a:chOff x="2800" y="41"/>
                  <a:chExt cx="640" cy="1520"/>
                </a:xfrm>
              </p:grpSpPr>
              <p:sp>
                <p:nvSpPr>
                  <p:cNvPr id="401491" name="Freeform 83"/>
                  <p:cNvSpPr>
                    <a:spLocks/>
                  </p:cNvSpPr>
                  <p:nvPr/>
                </p:nvSpPr>
                <p:spPr bwMode="hidden">
                  <a:xfrm rot="-3857755">
                    <a:off x="2368" y="930"/>
                    <a:ext cx="1048"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92" name="Freeform 84"/>
                  <p:cNvSpPr>
                    <a:spLocks/>
                  </p:cNvSpPr>
                  <p:nvPr/>
                </p:nvSpPr>
                <p:spPr bwMode="hidden">
                  <a:xfrm rot="-3857755">
                    <a:off x="3013" y="180"/>
                    <a:ext cx="566" cy="288"/>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204" name="Group 85"/>
                <p:cNvGrpSpPr>
                  <a:grpSpLocks/>
                </p:cNvGrpSpPr>
                <p:nvPr/>
              </p:nvGrpSpPr>
              <p:grpSpPr bwMode="auto">
                <a:xfrm>
                  <a:off x="4295" y="53"/>
                  <a:ext cx="398" cy="574"/>
                  <a:chOff x="2934" y="163"/>
                  <a:chExt cx="1017" cy="1464"/>
                </a:xfrm>
              </p:grpSpPr>
              <p:sp>
                <p:nvSpPr>
                  <p:cNvPr id="401494" name="Freeform 86"/>
                  <p:cNvSpPr>
                    <a:spLocks/>
                  </p:cNvSpPr>
                  <p:nvPr/>
                </p:nvSpPr>
                <p:spPr bwMode="hidden">
                  <a:xfrm rot="-2777260">
                    <a:off x="2493" y="915"/>
                    <a:ext cx="1154" cy="270"/>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95" name="Freeform 87"/>
                  <p:cNvSpPr>
                    <a:spLocks/>
                  </p:cNvSpPr>
                  <p:nvPr/>
                </p:nvSpPr>
                <p:spPr bwMode="hidden">
                  <a:xfrm rot="-2777260">
                    <a:off x="3431" y="262"/>
                    <a:ext cx="619" cy="422"/>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205" name="Group 88"/>
                <p:cNvGrpSpPr>
                  <a:grpSpLocks/>
                </p:cNvGrpSpPr>
                <p:nvPr/>
              </p:nvGrpSpPr>
              <p:grpSpPr bwMode="auto">
                <a:xfrm>
                  <a:off x="4215" y="2"/>
                  <a:ext cx="95" cy="567"/>
                  <a:chOff x="2730" y="32"/>
                  <a:chExt cx="243" cy="1448"/>
                </a:xfrm>
              </p:grpSpPr>
              <p:sp>
                <p:nvSpPr>
                  <p:cNvPr id="401497" name="Freeform 89"/>
                  <p:cNvSpPr>
                    <a:spLocks/>
                  </p:cNvSpPr>
                  <p:nvPr/>
                </p:nvSpPr>
                <p:spPr bwMode="hidden">
                  <a:xfrm rot="-4903748">
                    <a:off x="2297" y="959"/>
                    <a:ext cx="954" cy="8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498" name="Freeform 90"/>
                  <p:cNvSpPr>
                    <a:spLocks/>
                  </p:cNvSpPr>
                  <p:nvPr/>
                </p:nvSpPr>
                <p:spPr bwMode="hidden">
                  <a:xfrm rot="-4903748">
                    <a:off x="2650" y="222"/>
                    <a:ext cx="511" cy="133"/>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206" name="Group 91"/>
                <p:cNvGrpSpPr>
                  <a:grpSpLocks/>
                </p:cNvGrpSpPr>
                <p:nvPr/>
              </p:nvGrpSpPr>
              <p:grpSpPr bwMode="auto">
                <a:xfrm>
                  <a:off x="3514" y="683"/>
                  <a:ext cx="425" cy="960"/>
                  <a:chOff x="943" y="1769"/>
                  <a:chExt cx="1085" cy="2450"/>
                </a:xfrm>
              </p:grpSpPr>
              <p:sp>
                <p:nvSpPr>
                  <p:cNvPr id="401500" name="Freeform 92"/>
                  <p:cNvSpPr>
                    <a:spLocks/>
                  </p:cNvSpPr>
                  <p:nvPr/>
                </p:nvSpPr>
                <p:spPr bwMode="hidden">
                  <a:xfrm rot="18335692" flipH="1">
                    <a:off x="1009" y="2474"/>
                    <a:ext cx="172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501" name="Freeform 93"/>
                  <p:cNvSpPr>
                    <a:spLocks/>
                  </p:cNvSpPr>
                  <p:nvPr/>
                </p:nvSpPr>
                <p:spPr bwMode="hidden">
                  <a:xfrm rot="18335692" flipH="1">
                    <a:off x="725" y="3497"/>
                    <a:ext cx="92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207" name="Group 94"/>
                <p:cNvGrpSpPr>
                  <a:grpSpLocks/>
                </p:cNvGrpSpPr>
                <p:nvPr/>
              </p:nvGrpSpPr>
              <p:grpSpPr bwMode="auto">
                <a:xfrm>
                  <a:off x="3715" y="748"/>
                  <a:ext cx="300" cy="930"/>
                  <a:chOff x="1455" y="1936"/>
                  <a:chExt cx="766" cy="2373"/>
                </a:xfrm>
              </p:grpSpPr>
              <p:sp>
                <p:nvSpPr>
                  <p:cNvPr id="401503" name="Freeform 95"/>
                  <p:cNvSpPr>
                    <a:spLocks/>
                  </p:cNvSpPr>
                  <p:nvPr/>
                </p:nvSpPr>
                <p:spPr bwMode="hidden">
                  <a:xfrm rot="17542885" flipH="1">
                    <a:off x="1268" y="2577"/>
                    <a:ext cx="1594" cy="313"/>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504" name="Freeform 96"/>
                  <p:cNvSpPr>
                    <a:spLocks/>
                  </p:cNvSpPr>
                  <p:nvPr/>
                </p:nvSpPr>
                <p:spPr bwMode="hidden">
                  <a:xfrm rot="17542885" flipH="1">
                    <a:off x="1278" y="3627"/>
                    <a:ext cx="845" cy="48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208" name="Group 97"/>
                <p:cNvGrpSpPr>
                  <a:grpSpLocks/>
                </p:cNvGrpSpPr>
                <p:nvPr/>
              </p:nvGrpSpPr>
              <p:grpSpPr bwMode="auto">
                <a:xfrm rot="88588">
                  <a:off x="3923" y="769"/>
                  <a:ext cx="180" cy="913"/>
                  <a:chOff x="1956" y="1990"/>
                  <a:chExt cx="492" cy="2604"/>
                </a:xfrm>
              </p:grpSpPr>
              <p:sp>
                <p:nvSpPr>
                  <p:cNvPr id="401506" name="Freeform 98"/>
                  <p:cNvSpPr>
                    <a:spLocks/>
                  </p:cNvSpPr>
                  <p:nvPr/>
                </p:nvSpPr>
                <p:spPr bwMode="hidden">
                  <a:xfrm rot="16782062" flipH="1">
                    <a:off x="1425" y="2679"/>
                    <a:ext cx="1712" cy="30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sp>
                <p:nvSpPr>
                  <p:cNvPr id="401507" name="Freeform 99"/>
                  <p:cNvSpPr>
                    <a:spLocks/>
                  </p:cNvSpPr>
                  <p:nvPr/>
                </p:nvSpPr>
                <p:spPr bwMode="hidden">
                  <a:xfrm rot="16782062" flipH="1">
                    <a:off x="1717" y="3884"/>
                    <a:ext cx="917" cy="47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209" name="Group 100"/>
                <p:cNvGrpSpPr>
                  <a:grpSpLocks/>
                </p:cNvGrpSpPr>
                <p:nvPr/>
              </p:nvGrpSpPr>
              <p:grpSpPr bwMode="auto">
                <a:xfrm>
                  <a:off x="4451" y="662"/>
                  <a:ext cx="442" cy="951"/>
                  <a:chOff x="3334" y="1717"/>
                  <a:chExt cx="1125" cy="2426"/>
                </a:xfrm>
              </p:grpSpPr>
              <p:sp>
                <p:nvSpPr>
                  <p:cNvPr id="401509" name="Freeform 101"/>
                  <p:cNvSpPr>
                    <a:spLocks/>
                  </p:cNvSpPr>
                  <p:nvPr/>
                </p:nvSpPr>
                <p:spPr bwMode="hidden">
                  <a:xfrm rot="3144576">
                    <a:off x="2627" y="2423"/>
                    <a:ext cx="1723" cy="312"/>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510" name="Freeform 102"/>
                  <p:cNvSpPr>
                    <a:spLocks/>
                  </p:cNvSpPr>
                  <p:nvPr/>
                </p:nvSpPr>
                <p:spPr bwMode="hidden">
                  <a:xfrm rot="3144576">
                    <a:off x="3752" y="3435"/>
                    <a:ext cx="925" cy="491"/>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210" name="Group 103"/>
                <p:cNvGrpSpPr>
                  <a:grpSpLocks/>
                </p:cNvGrpSpPr>
                <p:nvPr/>
              </p:nvGrpSpPr>
              <p:grpSpPr bwMode="auto">
                <a:xfrm>
                  <a:off x="4391" y="721"/>
                  <a:ext cx="347" cy="951"/>
                  <a:chOff x="3181" y="1866"/>
                  <a:chExt cx="883" cy="2426"/>
                </a:xfrm>
              </p:grpSpPr>
              <p:sp>
                <p:nvSpPr>
                  <p:cNvPr id="401512" name="Freeform 104"/>
                  <p:cNvSpPr>
                    <a:spLocks/>
                  </p:cNvSpPr>
                  <p:nvPr/>
                </p:nvSpPr>
                <p:spPr bwMode="hidden">
                  <a:xfrm rot="3745735">
                    <a:off x="2506" y="2527"/>
                    <a:ext cx="1649" cy="299"/>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513" name="Freeform 105"/>
                  <p:cNvSpPr>
                    <a:spLocks/>
                  </p:cNvSpPr>
                  <p:nvPr/>
                </p:nvSpPr>
                <p:spPr bwMode="hidden">
                  <a:xfrm rot="3745735">
                    <a:off x="3387" y="3600"/>
                    <a:ext cx="885" cy="469"/>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a:effectLst/>
                </p:spPr>
                <p:txBody>
                  <a:bodyPr wrap="none" anchor="ctr"/>
                  <a:lstStyle/>
                  <a:p>
                    <a:pPr>
                      <a:defRPr/>
                    </a:pPr>
                    <a:endParaRPr lang="ar-SA">
                      <a:latin typeface="Arial" pitchFamily="34" charset="0"/>
                      <a:cs typeface="Arial" pitchFamily="34" charset="0"/>
                    </a:endParaRPr>
                  </a:p>
                </p:txBody>
              </p:sp>
            </p:grpSp>
            <p:grpSp>
              <p:nvGrpSpPr>
                <p:cNvPr id="6211" name="Group 106"/>
                <p:cNvGrpSpPr>
                  <a:grpSpLocks/>
                </p:cNvGrpSpPr>
                <p:nvPr/>
              </p:nvGrpSpPr>
              <p:grpSpPr bwMode="auto">
                <a:xfrm>
                  <a:off x="4323" y="767"/>
                  <a:ext cx="243" cy="935"/>
                  <a:chOff x="3006" y="1983"/>
                  <a:chExt cx="619" cy="2386"/>
                </a:xfrm>
              </p:grpSpPr>
              <p:sp>
                <p:nvSpPr>
                  <p:cNvPr id="401515" name="Freeform 107"/>
                  <p:cNvSpPr>
                    <a:spLocks/>
                  </p:cNvSpPr>
                  <p:nvPr/>
                </p:nvSpPr>
                <p:spPr bwMode="hidden">
                  <a:xfrm rot="4286818">
                    <a:off x="2328" y="2647"/>
                    <a:ext cx="1600" cy="244"/>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516" name="Freeform 108"/>
                  <p:cNvSpPr>
                    <a:spLocks/>
                  </p:cNvSpPr>
                  <p:nvPr/>
                </p:nvSpPr>
                <p:spPr bwMode="hidden">
                  <a:xfrm rot="4286818">
                    <a:off x="3003" y="3733"/>
                    <a:ext cx="857"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212" name="Group 109"/>
                <p:cNvGrpSpPr>
                  <a:grpSpLocks/>
                </p:cNvGrpSpPr>
                <p:nvPr/>
              </p:nvGrpSpPr>
              <p:grpSpPr bwMode="auto">
                <a:xfrm>
                  <a:off x="4249" y="813"/>
                  <a:ext cx="159" cy="870"/>
                  <a:chOff x="2819" y="2101"/>
                  <a:chExt cx="405" cy="2219"/>
                </a:xfrm>
              </p:grpSpPr>
              <p:sp>
                <p:nvSpPr>
                  <p:cNvPr id="401518" name="Freeform 110"/>
                  <p:cNvSpPr>
                    <a:spLocks/>
                  </p:cNvSpPr>
                  <p:nvPr/>
                </p:nvSpPr>
                <p:spPr bwMode="hidden">
                  <a:xfrm rot="4898956">
                    <a:off x="2214" y="2705"/>
                    <a:ext cx="1457" cy="247"/>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519" name="Freeform 111"/>
                  <p:cNvSpPr>
                    <a:spLocks/>
                  </p:cNvSpPr>
                  <p:nvPr/>
                </p:nvSpPr>
                <p:spPr bwMode="hidden">
                  <a:xfrm rot="4898956">
                    <a:off x="2637" y="3718"/>
                    <a:ext cx="789" cy="386"/>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nvGrpSpPr>
                <p:cNvPr id="6213" name="Group 112"/>
                <p:cNvGrpSpPr>
                  <a:grpSpLocks/>
                </p:cNvGrpSpPr>
                <p:nvPr/>
              </p:nvGrpSpPr>
              <p:grpSpPr bwMode="auto">
                <a:xfrm>
                  <a:off x="4045" y="826"/>
                  <a:ext cx="167" cy="857"/>
                  <a:chOff x="2287" y="2135"/>
                  <a:chExt cx="426" cy="2185"/>
                </a:xfrm>
              </p:grpSpPr>
              <p:sp>
                <p:nvSpPr>
                  <p:cNvPr id="401521" name="Freeform 113"/>
                  <p:cNvSpPr>
                    <a:spLocks/>
                  </p:cNvSpPr>
                  <p:nvPr/>
                </p:nvSpPr>
                <p:spPr bwMode="hidden">
                  <a:xfrm rot="5755659">
                    <a:off x="1903" y="2758"/>
                    <a:ext cx="1432" cy="186"/>
                  </a:xfrm>
                  <a:custGeom>
                    <a:avLst/>
                    <a:gdLst/>
                    <a:ahLst/>
                    <a:cxnLst>
                      <a:cxn ang="0">
                        <a:pos x="0" y="504"/>
                      </a:cxn>
                      <a:cxn ang="0">
                        <a:pos x="864" y="168"/>
                      </a:cxn>
                      <a:cxn ang="0">
                        <a:pos x="1776" y="24"/>
                      </a:cxn>
                      <a:cxn ang="0">
                        <a:pos x="2736" y="24"/>
                      </a:cxn>
                      <a:cxn ang="0">
                        <a:pos x="2720" y="103"/>
                      </a:cxn>
                      <a:cxn ang="0">
                        <a:pos x="1764" y="103"/>
                      </a:cxn>
                      <a:cxn ang="0">
                        <a:pos x="654" y="292"/>
                      </a:cxn>
                      <a:cxn ang="0">
                        <a:pos x="0" y="504"/>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sp>
                <p:nvSpPr>
                  <p:cNvPr id="401522" name="Freeform 114"/>
                  <p:cNvSpPr>
                    <a:spLocks/>
                  </p:cNvSpPr>
                  <p:nvPr/>
                </p:nvSpPr>
                <p:spPr bwMode="hidden">
                  <a:xfrm rot="5755659">
                    <a:off x="2051" y="3775"/>
                    <a:ext cx="767" cy="294"/>
                  </a:xfrm>
                  <a:custGeom>
                    <a:avLst/>
                    <a:gdLst/>
                    <a:ahLst/>
                    <a:cxnLst>
                      <a:cxn ang="0">
                        <a:pos x="5" y="8"/>
                      </a:cxn>
                      <a:cxn ang="0">
                        <a:pos x="485" y="56"/>
                      </a:cxn>
                      <a:cxn ang="0">
                        <a:pos x="1157" y="200"/>
                      </a:cxn>
                      <a:cxn ang="0">
                        <a:pos x="1611" y="432"/>
                      </a:cxn>
                      <a:cxn ang="0">
                        <a:pos x="1756" y="609"/>
                      </a:cxn>
                      <a:cxn ang="0">
                        <a:pos x="1689" y="787"/>
                      </a:cxn>
                      <a:cxn ang="0">
                        <a:pos x="1589" y="632"/>
                      </a:cxn>
                      <a:cxn ang="0">
                        <a:pos x="1389" y="454"/>
                      </a:cxn>
                      <a:cxn ang="0">
                        <a:pos x="1109" y="296"/>
                      </a:cxn>
                      <a:cxn ang="0">
                        <a:pos x="581" y="152"/>
                      </a:cxn>
                      <a:cxn ang="0">
                        <a:pos x="0" y="76"/>
                      </a:cxn>
                      <a:cxn ang="0">
                        <a:pos x="5" y="8"/>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a:effectLst/>
                </p:spPr>
                <p:txBody>
                  <a:bodyPr wrap="none" anchor="ctr"/>
                  <a:lstStyle/>
                  <a:p>
                    <a:pPr>
                      <a:defRPr/>
                    </a:pPr>
                    <a:endParaRPr lang="ar-SA">
                      <a:latin typeface="Arial" pitchFamily="34" charset="0"/>
                      <a:cs typeface="Arial" pitchFamily="34" charset="0"/>
                    </a:endParaRPr>
                  </a:p>
                </p:txBody>
              </p:sp>
            </p:grpSp>
          </p:grpSp>
          <p:sp>
            <p:nvSpPr>
              <p:cNvPr id="401523" name="Freeform 115"/>
              <p:cNvSpPr>
                <a:spLocks/>
              </p:cNvSpPr>
              <p:nvPr/>
            </p:nvSpPr>
            <p:spPr bwMode="hidden">
              <a:xfrm flipH="1">
                <a:off x="3873" y="934"/>
                <a:ext cx="190"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24" name="Arc 116"/>
              <p:cNvSpPr>
                <a:spLocks/>
              </p:cNvSpPr>
              <p:nvPr/>
            </p:nvSpPr>
            <p:spPr bwMode="hidden">
              <a:xfrm flipH="1">
                <a:off x="3527" y="725"/>
                <a:ext cx="832" cy="900"/>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25" name="Arc 117"/>
              <p:cNvSpPr>
                <a:spLocks/>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26" name="Arc 118"/>
              <p:cNvSpPr>
                <a:spLocks/>
              </p:cNvSpPr>
              <p:nvPr/>
            </p:nvSpPr>
            <p:spPr bwMode="hidden">
              <a:xfrm flipH="1">
                <a:off x="3612" y="580"/>
                <a:ext cx="485"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27" name="Arc 119"/>
              <p:cNvSpPr>
                <a:spLocks/>
              </p:cNvSpPr>
              <p:nvPr/>
            </p:nvSpPr>
            <p:spPr bwMode="hidden">
              <a:xfrm flipH="1">
                <a:off x="3267" y="628"/>
                <a:ext cx="791" cy="928"/>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28" name="Arc 120"/>
              <p:cNvSpPr>
                <a:spLocks/>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29" name="Arc 121"/>
              <p:cNvSpPr>
                <a:spLocks/>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0" name="Arc 122"/>
              <p:cNvSpPr>
                <a:spLocks/>
              </p:cNvSpPr>
              <p:nvPr/>
            </p:nvSpPr>
            <p:spPr bwMode="hidden">
              <a:xfrm>
                <a:off x="4269" y="585"/>
                <a:ext cx="393"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1" name="Arc 123"/>
              <p:cNvSpPr>
                <a:spLocks/>
              </p:cNvSpPr>
              <p:nvPr/>
            </p:nvSpPr>
            <p:spPr bwMode="hidden">
              <a:xfrm>
                <a:off x="4302" y="463"/>
                <a:ext cx="558"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2" name="Freeform 124"/>
              <p:cNvSpPr>
                <a:spLocks/>
              </p:cNvSpPr>
              <p:nvPr/>
            </p:nvSpPr>
            <p:spPr bwMode="hidden">
              <a:xfrm>
                <a:off x="4410" y="1033"/>
                <a:ext cx="188" cy="58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3" name="Freeform 125"/>
              <p:cNvSpPr>
                <a:spLocks/>
              </p:cNvSpPr>
              <p:nvPr/>
            </p:nvSpPr>
            <p:spPr bwMode="hidden">
              <a:xfrm rot="19660755" flipV="1">
                <a:off x="4114" y="843"/>
                <a:ext cx="171" cy="326"/>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4" name="Arc 126"/>
              <p:cNvSpPr>
                <a:spLocks/>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5" name="Arc 127"/>
              <p:cNvSpPr>
                <a:spLocks/>
              </p:cNvSpPr>
              <p:nvPr/>
            </p:nvSpPr>
            <p:spPr bwMode="hidden">
              <a:xfrm flipH="1">
                <a:off x="3426" y="122"/>
                <a:ext cx="724" cy="899"/>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6" name="Arc 128"/>
              <p:cNvSpPr>
                <a:spLocks/>
              </p:cNvSpPr>
              <p:nvPr/>
            </p:nvSpPr>
            <p:spPr bwMode="hidden">
              <a:xfrm>
                <a:off x="4199" y="502"/>
                <a:ext cx="297" cy="901"/>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7" name="Freeform 129"/>
              <p:cNvSpPr>
                <a:spLocks/>
              </p:cNvSpPr>
              <p:nvPr/>
            </p:nvSpPr>
            <p:spPr bwMode="hidden">
              <a:xfrm flipH="1">
                <a:off x="3307" y="981"/>
                <a:ext cx="426" cy="59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8" name="Freeform 130"/>
              <p:cNvSpPr>
                <a:spLocks/>
              </p:cNvSpPr>
              <p:nvPr/>
            </p:nvSpPr>
            <p:spPr bwMode="hidden">
              <a:xfrm flipH="1">
                <a:off x="3507" y="350"/>
                <a:ext cx="273"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39" name="Freeform 131"/>
              <p:cNvSpPr>
                <a:spLocks/>
              </p:cNvSpPr>
              <p:nvPr/>
            </p:nvSpPr>
            <p:spPr bwMode="hidden">
              <a:xfrm flipH="1">
                <a:off x="3821" y="172"/>
                <a:ext cx="164" cy="59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40" name="Freeform 132"/>
              <p:cNvSpPr>
                <a:spLocks/>
              </p:cNvSpPr>
              <p:nvPr/>
            </p:nvSpPr>
            <p:spPr bwMode="hidden">
              <a:xfrm>
                <a:off x="4841" y="894"/>
                <a:ext cx="395" cy="628"/>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41" name="Freeform 133"/>
              <p:cNvSpPr>
                <a:spLocks/>
              </p:cNvSpPr>
              <p:nvPr/>
            </p:nvSpPr>
            <p:spPr bwMode="hidden">
              <a:xfrm>
                <a:off x="4636" y="576"/>
                <a:ext cx="594" cy="417"/>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42" name="Freeform 134"/>
              <p:cNvSpPr>
                <a:spLocks/>
              </p:cNvSpPr>
              <p:nvPr/>
            </p:nvSpPr>
            <p:spPr bwMode="hidden">
              <a:xfrm>
                <a:off x="4658" y="132"/>
                <a:ext cx="260" cy="55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43" name="Freeform 135"/>
              <p:cNvSpPr>
                <a:spLocks/>
              </p:cNvSpPr>
              <p:nvPr/>
            </p:nvSpPr>
            <p:spPr bwMode="hidden">
              <a:xfrm rot="20253369">
                <a:off x="4401" y="599"/>
                <a:ext cx="175" cy="329"/>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ar-SA">
                  <a:latin typeface="Arial" pitchFamily="34" charset="0"/>
                  <a:cs typeface="Arial" pitchFamily="34" charset="0"/>
                </a:endParaRPr>
              </a:p>
            </p:txBody>
          </p:sp>
          <p:sp>
            <p:nvSpPr>
              <p:cNvPr id="401544" name="Freeform 136"/>
              <p:cNvSpPr>
                <a:spLocks/>
              </p:cNvSpPr>
              <p:nvPr/>
            </p:nvSpPr>
            <p:spPr bwMode="hidden">
              <a:xfrm rot="1346631" flipH="1">
                <a:off x="3783" y="589"/>
                <a:ext cx="172" cy="330"/>
              </a:xfrm>
              <a:custGeom>
                <a:avLst/>
                <a:gdLst/>
                <a:ahLst/>
                <a:cxnLst>
                  <a:cxn ang="0">
                    <a:pos x="0" y="64"/>
                  </a:cxn>
                  <a:cxn ang="0">
                    <a:pos x="240" y="16"/>
                  </a:cxn>
                  <a:cxn ang="0">
                    <a:pos x="96" y="160"/>
                  </a:cxn>
                  <a:cxn ang="0">
                    <a:pos x="336" y="160"/>
                  </a:cxn>
                  <a:cxn ang="0">
                    <a:pos x="192" y="304"/>
                  </a:cxn>
                  <a:cxn ang="0">
                    <a:pos x="384" y="352"/>
                  </a:cxn>
                  <a:cxn ang="0">
                    <a:pos x="288" y="448"/>
                  </a:cxn>
                  <a:cxn ang="0">
                    <a:pos x="480" y="496"/>
                  </a:cxn>
                  <a:cxn ang="0">
                    <a:pos x="384" y="592"/>
                  </a:cxn>
                  <a:cxn ang="0">
                    <a:pos x="528" y="640"/>
                  </a:cxn>
                  <a:cxn ang="0">
                    <a:pos x="480" y="736"/>
                  </a:cxn>
                  <a:cxn ang="0">
                    <a:pos x="576" y="832"/>
                  </a:cxn>
                  <a:cxn ang="0">
                    <a:pos x="576" y="928"/>
                  </a:cxn>
                  <a:cxn ang="0">
                    <a:pos x="672" y="1072"/>
                  </a:cxn>
                  <a:cxn ang="0">
                    <a:pos x="624" y="1216"/>
                  </a:cxn>
                  <a:cxn ang="0">
                    <a:pos x="720" y="1312"/>
                  </a:cxn>
                  <a:cxn ang="0">
                    <a:pos x="672" y="1456"/>
                  </a:cxn>
                  <a:cxn ang="0">
                    <a:pos x="720" y="1600"/>
                  </a:cxn>
                  <a:cxn ang="0">
                    <a:pos x="672" y="1696"/>
                  </a:cxn>
                  <a:cxn ang="0">
                    <a:pos x="768" y="1840"/>
                  </a:cxn>
                  <a:cxn ang="0">
                    <a:pos x="720" y="1984"/>
                  </a:cxn>
                  <a:cxn ang="0">
                    <a:pos x="768" y="2176"/>
                  </a:cxn>
                  <a:cxn ang="0">
                    <a:pos x="720" y="2224"/>
                  </a:cxn>
                  <a:cxn ang="0">
                    <a:pos x="768" y="2368"/>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p:spPr>
            <p:txBody>
              <a:bodyPr wrap="none" anchor="ctr"/>
              <a:lstStyle/>
              <a:p>
                <a:pPr>
                  <a:defRPr/>
                </a:pPr>
                <a:endParaRPr lang="ar-SA">
                  <a:latin typeface="Arial" pitchFamily="34" charset="0"/>
                  <a:cs typeface="Arial" pitchFamily="34" charset="0"/>
                </a:endParaRPr>
              </a:p>
            </p:txBody>
          </p:sp>
        </p:grpSp>
      </p:grpSp>
      <p:sp>
        <p:nvSpPr>
          <p:cNvPr id="6147" name="Rectangle 137"/>
          <p:cNvSpPr>
            <a:spLocks noGrp="1" noChangeArrowheads="1"/>
          </p:cNvSpPr>
          <p:nvPr>
            <p:ph type="title"/>
          </p:nvPr>
        </p:nvSpPr>
        <p:spPr bwMode="auto">
          <a:xfrm>
            <a:off x="685800" y="301625"/>
            <a:ext cx="7772400" cy="146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13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1547"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a:latin typeface="+mn-lt"/>
                <a:cs typeface="Arial" pitchFamily="34" charset="0"/>
              </a:defRPr>
            </a:lvl1pPr>
          </a:lstStyle>
          <a:p>
            <a:pPr>
              <a:defRPr/>
            </a:pPr>
            <a:endParaRPr lang="en-US"/>
          </a:p>
        </p:txBody>
      </p:sp>
      <p:sp>
        <p:nvSpPr>
          <p:cNvPr id="401548"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a:latin typeface="+mn-lt"/>
                <a:cs typeface="Arial" pitchFamily="34" charset="0"/>
              </a:defRPr>
            </a:lvl1pPr>
          </a:lstStyle>
          <a:p>
            <a:pPr>
              <a:defRPr/>
            </a:pPr>
            <a:endParaRPr lang="en-US"/>
          </a:p>
        </p:txBody>
      </p:sp>
      <p:sp>
        <p:nvSpPr>
          <p:cNvPr id="401549"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a:latin typeface="+mn-lt"/>
                <a:cs typeface="Arial" pitchFamily="34" charset="0"/>
              </a:defRPr>
            </a:lvl1pPr>
          </a:lstStyle>
          <a:p>
            <a:pPr>
              <a:defRPr/>
            </a:pPr>
            <a:fld id="{3F89D749-1269-4051-AE74-2993E14F71C0}" type="slidenum">
              <a:rPr lang="ar-SA"/>
              <a:pPr>
                <a:defRPr/>
              </a:pPr>
              <a:t>‹#›</a:t>
            </a:fld>
            <a:endParaRPr lang="en-US"/>
          </a:p>
        </p:txBody>
      </p:sp>
    </p:spTree>
  </p:cSld>
  <p:clrMap bg1="dk2" tx1="lt1" bg2="dk1" tx2="lt2" accent1="accent1" accent2="accent2" accent3="accent3" accent4="accent4" accent5="accent5" accent6="accent6" hlink="hlink" folHlink="folHlink"/>
  <p:sldLayoutIdLst>
    <p:sldLayoutId id="2147484421"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Arial Black" pitchFamily="34" charset="0"/>
          <a:cs typeface="Arial" pitchFamily="34" charset="0"/>
        </a:defRPr>
      </a:lvl2pPr>
      <a:lvl3pPr algn="l" rtl="1" eaLnBrk="0" fontAlgn="base" hangingPunct="0">
        <a:spcBef>
          <a:spcPct val="0"/>
        </a:spcBef>
        <a:spcAft>
          <a:spcPct val="0"/>
        </a:spcAft>
        <a:defRPr sz="4400">
          <a:solidFill>
            <a:schemeClr val="tx2"/>
          </a:solidFill>
          <a:latin typeface="Arial Black" pitchFamily="34" charset="0"/>
          <a:cs typeface="Arial" pitchFamily="34" charset="0"/>
        </a:defRPr>
      </a:lvl3pPr>
      <a:lvl4pPr algn="l" rtl="1" eaLnBrk="0" fontAlgn="base" hangingPunct="0">
        <a:spcBef>
          <a:spcPct val="0"/>
        </a:spcBef>
        <a:spcAft>
          <a:spcPct val="0"/>
        </a:spcAft>
        <a:defRPr sz="4400">
          <a:solidFill>
            <a:schemeClr val="tx2"/>
          </a:solidFill>
          <a:latin typeface="Arial Black" pitchFamily="34" charset="0"/>
          <a:cs typeface="Arial" pitchFamily="34" charset="0"/>
        </a:defRPr>
      </a:lvl4pPr>
      <a:lvl5pPr algn="l" rtl="1" eaLnBrk="0" fontAlgn="base" hangingPunct="0">
        <a:spcBef>
          <a:spcPct val="0"/>
        </a:spcBef>
        <a:spcAft>
          <a:spcPct val="0"/>
        </a:spcAft>
        <a:defRPr sz="4400">
          <a:solidFill>
            <a:schemeClr val="tx2"/>
          </a:solidFill>
          <a:latin typeface="Arial Black" pitchFamily="34" charset="0"/>
          <a:cs typeface="Arial" pitchFamily="34" charset="0"/>
        </a:defRPr>
      </a:lvl5pPr>
      <a:lvl6pPr marL="457200" algn="l" rtl="1" fontAlgn="base">
        <a:spcBef>
          <a:spcPct val="0"/>
        </a:spcBef>
        <a:spcAft>
          <a:spcPct val="0"/>
        </a:spcAft>
        <a:defRPr sz="4400">
          <a:solidFill>
            <a:schemeClr val="tx2"/>
          </a:solidFill>
          <a:latin typeface="Arial Black" pitchFamily="34" charset="0"/>
          <a:cs typeface="Arial" pitchFamily="34" charset="0"/>
        </a:defRPr>
      </a:lvl6pPr>
      <a:lvl7pPr marL="914400" algn="l" rtl="1" fontAlgn="base">
        <a:spcBef>
          <a:spcPct val="0"/>
        </a:spcBef>
        <a:spcAft>
          <a:spcPct val="0"/>
        </a:spcAft>
        <a:defRPr sz="4400">
          <a:solidFill>
            <a:schemeClr val="tx2"/>
          </a:solidFill>
          <a:latin typeface="Arial Black" pitchFamily="34" charset="0"/>
          <a:cs typeface="Arial" pitchFamily="34" charset="0"/>
        </a:defRPr>
      </a:lvl7pPr>
      <a:lvl8pPr marL="1371600" algn="l" rtl="1" fontAlgn="base">
        <a:spcBef>
          <a:spcPct val="0"/>
        </a:spcBef>
        <a:spcAft>
          <a:spcPct val="0"/>
        </a:spcAft>
        <a:defRPr sz="4400">
          <a:solidFill>
            <a:schemeClr val="tx2"/>
          </a:solidFill>
          <a:latin typeface="Arial Black" pitchFamily="34" charset="0"/>
          <a:cs typeface="Arial" pitchFamily="34" charset="0"/>
        </a:defRPr>
      </a:lvl8pPr>
      <a:lvl9pPr marL="1828800" algn="l" rtl="1" fontAlgn="base">
        <a:spcBef>
          <a:spcPct val="0"/>
        </a:spcBef>
        <a:spcAft>
          <a:spcPct val="0"/>
        </a:spcAft>
        <a:defRPr sz="4400">
          <a:solidFill>
            <a:schemeClr val="tx2"/>
          </a:solidFill>
          <a:latin typeface="Arial Black"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folHlink"/>
        </a:buClr>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Font typeface="Times New Roman" pitchFamily="18" charset="0"/>
        <a:buChar char="−"/>
        <a:defRPr sz="2000">
          <a:solidFill>
            <a:schemeClr val="tx1"/>
          </a:solidFill>
          <a:latin typeface="+mn-lt"/>
          <a:cs typeface="+mn-cs"/>
        </a:defRPr>
      </a:lvl4pPr>
      <a:lvl5pPr marL="2057400" indent="-228600" algn="r" rtl="1" eaLnBrk="0" fontAlgn="base" hangingPunct="0">
        <a:spcBef>
          <a:spcPct val="20000"/>
        </a:spcBef>
        <a:spcAft>
          <a:spcPct val="0"/>
        </a:spcAft>
        <a:buFont typeface="Times New Roman" pitchFamily="18" charset="0"/>
        <a:buChar char="–"/>
        <a:defRPr sz="2000">
          <a:solidFill>
            <a:schemeClr val="tx1"/>
          </a:solidFill>
          <a:latin typeface="+mn-lt"/>
          <a:cs typeface="+mn-cs"/>
        </a:defRPr>
      </a:lvl5pPr>
      <a:lvl6pPr marL="2514600" indent="-228600" algn="r" rtl="1" fontAlgn="base">
        <a:spcBef>
          <a:spcPct val="20000"/>
        </a:spcBef>
        <a:spcAft>
          <a:spcPct val="0"/>
        </a:spcAft>
        <a:buFont typeface="Times New Roman" pitchFamily="18" charset="0"/>
        <a:buChar char="–"/>
        <a:defRPr sz="2000">
          <a:solidFill>
            <a:schemeClr val="tx1"/>
          </a:solidFill>
          <a:latin typeface="+mn-lt"/>
          <a:cs typeface="+mn-cs"/>
        </a:defRPr>
      </a:lvl6pPr>
      <a:lvl7pPr marL="2971800" indent="-228600" algn="r" rtl="1" fontAlgn="base">
        <a:spcBef>
          <a:spcPct val="20000"/>
        </a:spcBef>
        <a:spcAft>
          <a:spcPct val="0"/>
        </a:spcAft>
        <a:buFont typeface="Times New Roman" pitchFamily="18" charset="0"/>
        <a:buChar char="–"/>
        <a:defRPr sz="2000">
          <a:solidFill>
            <a:schemeClr val="tx1"/>
          </a:solidFill>
          <a:latin typeface="+mn-lt"/>
          <a:cs typeface="+mn-cs"/>
        </a:defRPr>
      </a:lvl7pPr>
      <a:lvl8pPr marL="3429000" indent="-228600" algn="r" rtl="1" fontAlgn="base">
        <a:spcBef>
          <a:spcPct val="20000"/>
        </a:spcBef>
        <a:spcAft>
          <a:spcPct val="0"/>
        </a:spcAft>
        <a:buFont typeface="Times New Roman" pitchFamily="18" charset="0"/>
        <a:buChar char="–"/>
        <a:defRPr sz="2000">
          <a:solidFill>
            <a:schemeClr val="tx1"/>
          </a:solidFill>
          <a:latin typeface="+mn-lt"/>
          <a:cs typeface="+mn-cs"/>
        </a:defRPr>
      </a:lvl8pPr>
      <a:lvl9pPr marL="3886200" indent="-228600" algn="r" rtl="1" fontAlgn="base">
        <a:spcBef>
          <a:spcPct val="20000"/>
        </a:spcBef>
        <a:spcAft>
          <a:spcPct val="0"/>
        </a:spcAft>
        <a:buFont typeface="Times New Roman" pitchFamily="18" charset="0"/>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smtClean="0">
                <a:solidFill>
                  <a:schemeClr val="tx1">
                    <a:tint val="75000"/>
                  </a:schemeClr>
                </a:solidFill>
                <a:latin typeface="Arial" pitchFamily="34" charset="0"/>
                <a:cs typeface="Arial" pitchFamily="34" charset="0"/>
              </a:defRPr>
            </a:lvl1pPr>
          </a:lstStyle>
          <a:p>
            <a:pPr>
              <a:defRPr/>
            </a:pPr>
            <a:fld id="{0621BA1A-FD70-4706-9272-7C8AD63153E7}"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25" r:id="rId12"/>
  </p:sldLayoutIdLst>
  <p:txStyles>
    <p:titleStyle>
      <a:lvl1pPr algn="ctr" rtl="1" fontAlgn="base">
        <a:spcBef>
          <a:spcPct val="0"/>
        </a:spcBef>
        <a:spcAft>
          <a:spcPct val="0"/>
        </a:spcAft>
        <a:defRPr sz="4400" kern="1200">
          <a:solidFill>
            <a:schemeClr val="tx1"/>
          </a:solidFill>
          <a:latin typeface="+mj-lt"/>
          <a:ea typeface="+mj-ea"/>
          <a:cs typeface="+mj-cs"/>
        </a:defRPr>
      </a:lvl1pPr>
      <a:lvl2pPr algn="ctr" rtl="1" fontAlgn="base">
        <a:spcBef>
          <a:spcPct val="0"/>
        </a:spcBef>
        <a:spcAft>
          <a:spcPct val="0"/>
        </a:spcAft>
        <a:defRPr sz="4400">
          <a:solidFill>
            <a:schemeClr val="tx1"/>
          </a:solidFill>
          <a:latin typeface="Calibri" pitchFamily="34" charset="0"/>
          <a:cs typeface="Times New Roman" pitchFamily="18" charset="0"/>
        </a:defRPr>
      </a:lvl2pPr>
      <a:lvl3pPr algn="ctr" rtl="1" fontAlgn="base">
        <a:spcBef>
          <a:spcPct val="0"/>
        </a:spcBef>
        <a:spcAft>
          <a:spcPct val="0"/>
        </a:spcAft>
        <a:defRPr sz="4400">
          <a:solidFill>
            <a:schemeClr val="tx1"/>
          </a:solidFill>
          <a:latin typeface="Calibri" pitchFamily="34" charset="0"/>
          <a:cs typeface="Times New Roman" pitchFamily="18" charset="0"/>
        </a:defRPr>
      </a:lvl3pPr>
      <a:lvl4pPr algn="ctr" rtl="1" fontAlgn="base">
        <a:spcBef>
          <a:spcPct val="0"/>
        </a:spcBef>
        <a:spcAft>
          <a:spcPct val="0"/>
        </a:spcAft>
        <a:defRPr sz="4400">
          <a:solidFill>
            <a:schemeClr val="tx1"/>
          </a:solidFill>
          <a:latin typeface="Calibri" pitchFamily="34" charset="0"/>
          <a:cs typeface="Times New Roman" pitchFamily="18" charset="0"/>
        </a:defRPr>
      </a:lvl4pPr>
      <a:lvl5pPr algn="ctr" rtl="1" fontAlgn="base">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smtClean="0">
                <a:solidFill>
                  <a:schemeClr val="tx1">
                    <a:tint val="75000"/>
                  </a:schemeClr>
                </a:solidFill>
                <a:latin typeface="Arial" pitchFamily="34" charset="0"/>
                <a:cs typeface="Arial" pitchFamily="34" charset="0"/>
              </a:defRPr>
            </a:lvl1pPr>
          </a:lstStyle>
          <a:p>
            <a:pPr>
              <a:defRPr/>
            </a:pPr>
            <a:fld id="{D15E40C4-C65E-46FD-AE45-94A79449C53A}"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1" fontAlgn="base">
        <a:spcBef>
          <a:spcPct val="0"/>
        </a:spcBef>
        <a:spcAft>
          <a:spcPct val="0"/>
        </a:spcAft>
        <a:defRPr sz="4400" kern="1200">
          <a:solidFill>
            <a:schemeClr val="tx1"/>
          </a:solidFill>
          <a:latin typeface="+mj-lt"/>
          <a:ea typeface="+mj-ea"/>
          <a:cs typeface="+mj-cs"/>
        </a:defRPr>
      </a:lvl1pPr>
      <a:lvl2pPr algn="ctr" rtl="1" fontAlgn="base">
        <a:spcBef>
          <a:spcPct val="0"/>
        </a:spcBef>
        <a:spcAft>
          <a:spcPct val="0"/>
        </a:spcAft>
        <a:defRPr sz="4400">
          <a:solidFill>
            <a:schemeClr val="tx1"/>
          </a:solidFill>
          <a:latin typeface="Calibri" pitchFamily="34" charset="0"/>
          <a:cs typeface="Times New Roman" pitchFamily="18" charset="0"/>
        </a:defRPr>
      </a:lvl2pPr>
      <a:lvl3pPr algn="ctr" rtl="1" fontAlgn="base">
        <a:spcBef>
          <a:spcPct val="0"/>
        </a:spcBef>
        <a:spcAft>
          <a:spcPct val="0"/>
        </a:spcAft>
        <a:defRPr sz="4400">
          <a:solidFill>
            <a:schemeClr val="tx1"/>
          </a:solidFill>
          <a:latin typeface="Calibri" pitchFamily="34" charset="0"/>
          <a:cs typeface="Times New Roman" pitchFamily="18" charset="0"/>
        </a:defRPr>
      </a:lvl3pPr>
      <a:lvl4pPr algn="ctr" rtl="1" fontAlgn="base">
        <a:spcBef>
          <a:spcPct val="0"/>
        </a:spcBef>
        <a:spcAft>
          <a:spcPct val="0"/>
        </a:spcAft>
        <a:defRPr sz="4400">
          <a:solidFill>
            <a:schemeClr val="tx1"/>
          </a:solidFill>
          <a:latin typeface="Calibri" pitchFamily="34" charset="0"/>
          <a:cs typeface="Times New Roman" pitchFamily="18" charset="0"/>
        </a:defRPr>
      </a:lvl4pPr>
      <a:lvl5pPr algn="ctr" rtl="1" fontAlgn="base">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1.xml"/><Relationship Id="rId5" Type="http://schemas.openxmlformats.org/officeDocument/2006/relationships/image" Target="../media/image36.pn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40.png"/><Relationship Id="rId4" Type="http://schemas.openxmlformats.org/officeDocument/2006/relationships/image" Target="../media/image39.jpeg"/></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8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323528" y="-459432"/>
            <a:ext cx="8820472" cy="5031432"/>
          </a:xfrm>
        </p:spPr>
        <p:txBody>
          <a:bodyPr/>
          <a:lstStyle/>
          <a:p>
            <a:pPr eaLnBrk="1" hangingPunct="1"/>
            <a:r>
              <a:rPr lang="en-US" sz="3600" b="1" dirty="0" smtClean="0">
                <a:latin typeface="Comic Sans MS" pitchFamily="66" charset="0"/>
                <a:cs typeface="Times New Roman" pitchFamily="18" charset="0"/>
              </a:rPr>
              <a:t>Applied Nerve &amp; Muscle Physiology </a:t>
            </a:r>
            <a:r>
              <a:rPr lang="ar-SA" sz="3600" b="1" dirty="0" smtClean="0">
                <a:latin typeface="Comic Sans MS" pitchFamily="66" charset="0"/>
                <a:cs typeface="Times New Roman" pitchFamily="18" charset="0"/>
              </a:rPr>
              <a:t> </a:t>
            </a:r>
            <a:r>
              <a:rPr lang="en-US" sz="3600" dirty="0" smtClean="0">
                <a:latin typeface="Comic Sans MS" pitchFamily="66" charset="0"/>
                <a:cs typeface="Times New Roman" pitchFamily="18" charset="0"/>
              </a:rPr>
              <a:t/>
            </a:r>
            <a:br>
              <a:rPr lang="en-US" sz="3600" dirty="0" smtClean="0">
                <a:latin typeface="Comic Sans MS" pitchFamily="66" charset="0"/>
                <a:cs typeface="Times New Roman" pitchFamily="18" charset="0"/>
              </a:rPr>
            </a:br>
            <a:r>
              <a:rPr lang="en-US" sz="4000" dirty="0" smtClean="0">
                <a:solidFill>
                  <a:srgbClr val="FFFF00"/>
                </a:solidFill>
                <a:latin typeface="Comic Sans MS" pitchFamily="66" charset="0"/>
                <a:cs typeface="Times New Roman" pitchFamily="18" charset="0"/>
              </a:rPr>
              <a:t> 31.8.2</a:t>
            </a:r>
            <a:r>
              <a:rPr lang="en-US" sz="4000" dirty="0" smtClean="0">
                <a:latin typeface="Comic Sans MS" pitchFamily="66" charset="0"/>
                <a:cs typeface="Times New Roman" pitchFamily="18" charset="0"/>
              </a:rPr>
              <a:t>015 </a:t>
            </a:r>
            <a:r>
              <a:rPr lang="en-US" sz="3200" dirty="0" smtClean="0">
                <a:cs typeface="Times New Roman" pitchFamily="18" charset="0"/>
              </a:rPr>
              <a:t/>
            </a:r>
            <a:br>
              <a:rPr lang="en-US" sz="3200" dirty="0" smtClean="0">
                <a:cs typeface="Times New Roman" pitchFamily="18" charset="0"/>
              </a:rPr>
            </a:br>
            <a:r>
              <a:rPr lang="en-US" sz="3200" dirty="0" smtClean="0">
                <a:cs typeface="Times New Roman" pitchFamily="18" charset="0"/>
              </a:rPr>
              <a:t>Nerve Conduction Study ( NCS) )and </a:t>
            </a:r>
            <a:r>
              <a:rPr lang="en-US" sz="2800" dirty="0" smtClean="0">
                <a:cs typeface="Times New Roman" pitchFamily="18" charset="0"/>
              </a:rPr>
              <a:t>Electromyography ( EMG)</a:t>
            </a:r>
          </a:p>
        </p:txBody>
      </p:sp>
      <p:sp>
        <p:nvSpPr>
          <p:cNvPr id="3075" name="Rectangle 3"/>
          <p:cNvSpPr>
            <a:spLocks noGrp="1" noChangeArrowheads="1"/>
          </p:cNvSpPr>
          <p:nvPr>
            <p:ph type="subTitle" sz="quarter" idx="1"/>
          </p:nvPr>
        </p:nvSpPr>
        <p:spPr>
          <a:xfrm>
            <a:off x="1447800" y="4724400"/>
            <a:ext cx="6400800" cy="1752600"/>
          </a:xfrm>
        </p:spPr>
        <p:txBody>
          <a:bodyPr rtlCol="0">
            <a:normAutofit/>
          </a:bodyPr>
          <a:lstStyle/>
          <a:p>
            <a:pPr eaLnBrk="1" fontAlgn="auto" hangingPunct="1">
              <a:spcAft>
                <a:spcPts val="0"/>
              </a:spcAft>
              <a:defRPr/>
            </a:pPr>
            <a:r>
              <a:rPr lang="en-US" dirty="0" smtClean="0">
                <a:solidFill>
                  <a:schemeClr val="tx1">
                    <a:lumMod val="95000"/>
                    <a:lumOff val="5000"/>
                  </a:schemeClr>
                </a:solidFill>
              </a:rPr>
              <a:t>Dr </a:t>
            </a:r>
            <a:r>
              <a:rPr lang="en-US" dirty="0" err="1" smtClean="0">
                <a:solidFill>
                  <a:schemeClr val="tx1">
                    <a:lumMod val="95000"/>
                    <a:lumOff val="5000"/>
                  </a:schemeClr>
                </a:solidFill>
              </a:rPr>
              <a:t>Taha</a:t>
            </a:r>
            <a:r>
              <a:rPr lang="en-US" dirty="0" smtClean="0">
                <a:solidFill>
                  <a:schemeClr val="tx1">
                    <a:lumMod val="95000"/>
                    <a:lumOff val="5000"/>
                  </a:schemeClr>
                </a:solidFill>
              </a:rPr>
              <a:t> </a:t>
            </a:r>
            <a:r>
              <a:rPr lang="en-US" dirty="0" err="1" smtClean="0">
                <a:solidFill>
                  <a:schemeClr val="tx1">
                    <a:lumMod val="95000"/>
                    <a:lumOff val="5000"/>
                  </a:schemeClr>
                </a:solidFill>
              </a:rPr>
              <a:t>Sadig</a:t>
            </a:r>
            <a:r>
              <a:rPr lang="en-US" dirty="0" smtClean="0">
                <a:solidFill>
                  <a:schemeClr val="tx1">
                    <a:lumMod val="95000"/>
                    <a:lumOff val="5000"/>
                  </a:schemeClr>
                </a:solidFill>
              </a:rPr>
              <a:t> Ahmed </a:t>
            </a:r>
          </a:p>
          <a:p>
            <a:pPr eaLnBrk="1" fontAlgn="auto" hangingPunct="1">
              <a:spcAft>
                <a:spcPts val="0"/>
              </a:spcAft>
              <a:defRPr/>
            </a:pPr>
            <a:r>
              <a:rPr lang="en-US" sz="2400" b="1" dirty="0" smtClean="0">
                <a:solidFill>
                  <a:schemeClr val="tx1">
                    <a:lumMod val="95000"/>
                    <a:lumOff val="5000"/>
                  </a:schemeClr>
                </a:solidFill>
              </a:rPr>
              <a:t>Physiology Department , College of Medicine , King Saud University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67544" y="116632"/>
            <a:ext cx="8229600" cy="1143000"/>
          </a:xfrm>
        </p:spPr>
        <p:txBody>
          <a:bodyPr/>
          <a:lstStyle/>
          <a:p>
            <a:pPr eaLnBrk="1" hangingPunct="1"/>
            <a:r>
              <a:rPr lang="en-US" altLang="en-US" smtClean="0"/>
              <a:t>Procedure EMG </a:t>
            </a:r>
          </a:p>
        </p:txBody>
      </p:sp>
      <p:sp>
        <p:nvSpPr>
          <p:cNvPr id="13316" name="Rectangle 3"/>
          <p:cNvSpPr>
            <a:spLocks noGrp="1" noChangeArrowheads="1"/>
          </p:cNvSpPr>
          <p:nvPr>
            <p:ph idx="1"/>
          </p:nvPr>
        </p:nvSpPr>
        <p:spPr/>
        <p:txBody>
          <a:bodyPr/>
          <a:lstStyle/>
          <a:p>
            <a:pPr algn="l" rtl="0" eaLnBrk="1" hangingPunct="1"/>
            <a:r>
              <a:rPr lang="en-US" altLang="en-US" dirty="0" smtClean="0">
                <a:cs typeface="Times New Roman" pitchFamily="18" charset="0"/>
              </a:rPr>
              <a:t>Select a volunteer and explain him the procedure.</a:t>
            </a:r>
          </a:p>
          <a:p>
            <a:pPr algn="l" rtl="0" eaLnBrk="1" hangingPunct="1"/>
            <a:r>
              <a:rPr lang="en-US" altLang="en-US" dirty="0" smtClean="0">
                <a:cs typeface="Times New Roman" pitchFamily="18" charset="0"/>
              </a:rPr>
              <a:t>Put the ground electrode over the forearm after soaking with saline.</a:t>
            </a:r>
          </a:p>
          <a:p>
            <a:pPr algn="l" rtl="0" eaLnBrk="1" hangingPunct="1"/>
            <a:r>
              <a:rPr lang="en-US" altLang="en-US" dirty="0" smtClean="0">
                <a:cs typeface="Times New Roman" pitchFamily="18" charset="0"/>
              </a:rPr>
              <a:t>Clean the skin over the selected muscle.</a:t>
            </a:r>
          </a:p>
          <a:p>
            <a:pPr algn="l" rtl="0" eaLnBrk="1" hangingPunct="1"/>
            <a:r>
              <a:rPr lang="en-US" altLang="en-US" dirty="0" smtClean="0">
                <a:cs typeface="Times New Roman" pitchFamily="18" charset="0"/>
              </a:rPr>
              <a:t>Apply the surface electrodes with the electrode jelly and reference electrode </a:t>
            </a:r>
            <a:r>
              <a:rPr lang="en-US" altLang="en-US" dirty="0" smtClean="0">
                <a:solidFill>
                  <a:srgbClr val="000000"/>
                </a:solidFill>
                <a:cs typeface="Times New Roman" pitchFamily="18" charset="0"/>
              </a:rPr>
              <a:t>over bony point at least 3 cm apart.</a:t>
            </a:r>
          </a:p>
        </p:txBody>
      </p:sp>
      <p:sp>
        <p:nvSpPr>
          <p:cNvPr id="13314" name="Slide Number Placeholder 5"/>
          <p:cNvSpPr>
            <a:spLocks noGrp="1"/>
          </p:cNvSpPr>
          <p:nvPr>
            <p:ph type="sldNum" sz="quarter" idx="12"/>
          </p:nvPr>
        </p:nvSpPr>
        <p:spPr>
          <a:noFill/>
        </p:spPr>
        <p:txBody>
          <a:bodyPr/>
          <a:lstStyle/>
          <a:p>
            <a:fld id="{6176F5B1-244F-429F-8E59-4887342ECAD2}" type="slidenum">
              <a:rPr lang="en-US" altLang="en-US" smtClean="0"/>
              <a:pPr/>
              <a:t>10</a:t>
            </a:fld>
            <a:endParaRPr lang="en-US" altLang="en-US"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algn="l" eaLnBrk="1" hangingPunct="1"/>
            <a:r>
              <a:rPr lang="en-US" altLang="en-US" smtClean="0"/>
              <a:t>Cont… </a:t>
            </a:r>
          </a:p>
        </p:txBody>
      </p:sp>
      <p:sp>
        <p:nvSpPr>
          <p:cNvPr id="14340" name="Rectangle 3"/>
          <p:cNvSpPr>
            <a:spLocks noGrp="1" noChangeArrowheads="1"/>
          </p:cNvSpPr>
          <p:nvPr>
            <p:ph idx="1"/>
          </p:nvPr>
        </p:nvSpPr>
        <p:spPr>
          <a:xfrm>
            <a:off x="457200" y="1219200"/>
            <a:ext cx="8229600" cy="5105400"/>
          </a:xfrm>
        </p:spPr>
        <p:txBody>
          <a:bodyPr/>
          <a:lstStyle/>
          <a:p>
            <a:pPr algn="l" rtl="0" eaLnBrk="1" hangingPunct="1"/>
            <a:r>
              <a:rPr lang="en-US" altLang="en-US" dirty="0" smtClean="0">
                <a:cs typeface="Times New Roman" pitchFamily="18" charset="0"/>
              </a:rPr>
              <a:t>Ask the subject to relax to evaluate any resting activity.</a:t>
            </a:r>
          </a:p>
          <a:p>
            <a:pPr algn="l" rtl="0" eaLnBrk="1" hangingPunct="1"/>
            <a:r>
              <a:rPr lang="en-US" altLang="en-US" dirty="0" smtClean="0">
                <a:cs typeface="Times New Roman" pitchFamily="18" charset="0"/>
              </a:rPr>
              <a:t>Ask the subject to exert mild voluntary effort then moderate effort while continue recording.</a:t>
            </a:r>
          </a:p>
          <a:p>
            <a:pPr algn="l" rtl="0" eaLnBrk="1" hangingPunct="1"/>
            <a:r>
              <a:rPr lang="en-US" altLang="en-US" dirty="0" smtClean="0">
                <a:cs typeface="Times New Roman" pitchFamily="18" charset="0"/>
              </a:rPr>
              <a:t>Change the sweep speed to 100msec/cm and then ask the subject to exert maximum effort to determine </a:t>
            </a:r>
            <a:r>
              <a:rPr lang="en-US" altLang="en-US" b="1" i="1" dirty="0" smtClean="0">
                <a:cs typeface="Times New Roman" pitchFamily="18" charset="0"/>
              </a:rPr>
              <a:t>interference pattern.</a:t>
            </a:r>
            <a:r>
              <a:rPr lang="en-US" altLang="en-US" dirty="0" smtClean="0">
                <a:cs typeface="Times New Roman" pitchFamily="18" charset="0"/>
              </a:rPr>
              <a:t> Put the sweep run (continuous).</a:t>
            </a:r>
          </a:p>
          <a:p>
            <a:pPr eaLnBrk="1" hangingPunct="1"/>
            <a:endParaRPr lang="en-US" altLang="en-US" b="1" i="1" dirty="0" smtClean="0">
              <a:solidFill>
                <a:srgbClr val="000000"/>
              </a:solidFill>
              <a:cs typeface="Times New Roman" pitchFamily="18" charset="0"/>
            </a:endParaRPr>
          </a:p>
        </p:txBody>
      </p:sp>
      <p:sp>
        <p:nvSpPr>
          <p:cNvPr id="14338" name="Slide Number Placeholder 5"/>
          <p:cNvSpPr>
            <a:spLocks noGrp="1"/>
          </p:cNvSpPr>
          <p:nvPr>
            <p:ph type="sldNum" sz="quarter" idx="12"/>
          </p:nvPr>
        </p:nvSpPr>
        <p:spPr>
          <a:noFill/>
        </p:spPr>
        <p:txBody>
          <a:bodyPr/>
          <a:lstStyle/>
          <a:p>
            <a:fld id="{1EB69832-6653-4403-A7B4-EC16BDC9BE34}" type="slidenum">
              <a:rPr lang="en-US" altLang="en-US" smtClean="0"/>
              <a:pPr/>
              <a:t>11</a:t>
            </a:fld>
            <a:endParaRPr lang="en-US" altLang="en-US"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smtClean="0"/>
              <a:t>Analysis</a:t>
            </a:r>
          </a:p>
        </p:txBody>
      </p:sp>
      <p:sp>
        <p:nvSpPr>
          <p:cNvPr id="15364" name="Rectangle 3"/>
          <p:cNvSpPr>
            <a:spLocks noGrp="1" noChangeArrowheads="1"/>
          </p:cNvSpPr>
          <p:nvPr>
            <p:ph idx="1"/>
          </p:nvPr>
        </p:nvSpPr>
        <p:spPr/>
        <p:txBody>
          <a:bodyPr/>
          <a:lstStyle/>
          <a:p>
            <a:pPr algn="l" rtl="0" eaLnBrk="1" hangingPunct="1">
              <a:buFontTx/>
              <a:buNone/>
            </a:pPr>
            <a:r>
              <a:rPr lang="en-US" altLang="en-US" dirty="0" smtClean="0"/>
              <a:t>EMG </a:t>
            </a:r>
          </a:p>
          <a:p>
            <a:pPr algn="l" rtl="0" eaLnBrk="1" hangingPunct="1"/>
            <a:r>
              <a:rPr lang="en-US" altLang="en-US" dirty="0" smtClean="0"/>
              <a:t>Spontaneous activity</a:t>
            </a:r>
          </a:p>
          <a:p>
            <a:pPr lvl="1" algn="l" rtl="0" eaLnBrk="1" hangingPunct="1"/>
            <a:r>
              <a:rPr lang="en-US" altLang="en-US" dirty="0" smtClean="0"/>
              <a:t>The normal skeletal muscle is silent at rest, hence </a:t>
            </a:r>
            <a:r>
              <a:rPr lang="en-US" altLang="en-US" u="sng" dirty="0" smtClean="0"/>
              <a:t>spontaneous activity is absent</a:t>
            </a:r>
            <a:r>
              <a:rPr lang="en-US" altLang="en-US" dirty="0" smtClean="0"/>
              <a:t>.</a:t>
            </a:r>
          </a:p>
          <a:p>
            <a:pPr eaLnBrk="1" hangingPunct="1">
              <a:buFontTx/>
              <a:buNone/>
            </a:pPr>
            <a:endParaRPr lang="en-US" altLang="en-US" dirty="0" smtClean="0"/>
          </a:p>
        </p:txBody>
      </p:sp>
      <p:sp>
        <p:nvSpPr>
          <p:cNvPr id="15362" name="Slide Number Placeholder 5"/>
          <p:cNvSpPr>
            <a:spLocks noGrp="1"/>
          </p:cNvSpPr>
          <p:nvPr>
            <p:ph type="sldNum" sz="quarter" idx="12"/>
          </p:nvPr>
        </p:nvSpPr>
        <p:spPr>
          <a:noFill/>
        </p:spPr>
        <p:txBody>
          <a:bodyPr/>
          <a:lstStyle/>
          <a:p>
            <a:fld id="{A82E6611-610C-4194-A673-C44FEB784E84}" type="slidenum">
              <a:rPr lang="en-US" altLang="en-US" smtClean="0"/>
              <a:pPr/>
              <a:t>12</a:t>
            </a:fld>
            <a:endParaRPr lang="en-US" altLang="en-US"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l" eaLnBrk="1" hangingPunct="1"/>
            <a:r>
              <a:rPr lang="en-US" sz="4000" dirty="0">
                <a:solidFill>
                  <a:schemeClr val="tx2"/>
                </a:solidFill>
                <a:latin typeface="Comic Sans MS" pitchFamily="66" charset="0"/>
              </a:rPr>
              <a:t>Types of nerve conduction studies</a:t>
            </a:r>
          </a:p>
        </p:txBody>
      </p:sp>
      <p:sp>
        <p:nvSpPr>
          <p:cNvPr id="10243" name="Rectangle 5"/>
          <p:cNvSpPr>
            <a:spLocks noChangeArrowheads="1"/>
          </p:cNvSpPr>
          <p:nvPr/>
        </p:nvSpPr>
        <p:spPr bwMode="auto">
          <a:xfrm>
            <a:off x="0" y="1124744"/>
            <a:ext cx="4032448" cy="4114800"/>
          </a:xfrm>
          <a:prstGeom prst="rect">
            <a:avLst/>
          </a:prstGeom>
          <a:noFill/>
          <a:ln w="9525">
            <a:noFill/>
            <a:miter lim="800000"/>
            <a:headEnd/>
            <a:tailEnd/>
          </a:ln>
        </p:spPr>
        <p:txBody>
          <a:bodyPr/>
          <a:lstStyle/>
          <a:p>
            <a:pPr marL="342900" indent="-342900" algn="l" rtl="0" eaLnBrk="1" hangingPunct="1">
              <a:spcBef>
                <a:spcPct val="20000"/>
              </a:spcBef>
              <a:buClr>
                <a:schemeClr val="folHlink"/>
              </a:buClr>
              <a:buSzPct val="60000"/>
              <a:buFont typeface="Wingdings" pitchFamily="2" charset="2"/>
              <a:buChar char="n"/>
            </a:pPr>
            <a:r>
              <a:rPr lang="en-US" sz="2400" dirty="0">
                <a:latin typeface="Comic Sans MS" pitchFamily="66" charset="0"/>
              </a:rPr>
              <a:t>Sensory: typically </a:t>
            </a:r>
            <a:r>
              <a:rPr lang="en-US" sz="2400" dirty="0" err="1">
                <a:latin typeface="Comic Sans MS" pitchFamily="66" charset="0"/>
              </a:rPr>
              <a:t>antidromic</a:t>
            </a:r>
            <a:endParaRPr lang="en-US" sz="2400" dirty="0">
              <a:latin typeface="Comic Sans MS" pitchFamily="66" charset="0"/>
            </a:endParaRPr>
          </a:p>
          <a:p>
            <a:pPr marL="342900" indent="-342900" algn="l" rtl="0" eaLnBrk="1" hangingPunct="1">
              <a:spcBef>
                <a:spcPct val="20000"/>
              </a:spcBef>
              <a:buClr>
                <a:schemeClr val="folHlink"/>
              </a:buClr>
              <a:buSzPct val="60000"/>
              <a:buFont typeface="Wingdings" pitchFamily="2" charset="2"/>
              <a:buChar char="n"/>
            </a:pPr>
            <a:r>
              <a:rPr lang="en-US" sz="2400" dirty="0">
                <a:latin typeface="Comic Sans MS" pitchFamily="66" charset="0"/>
              </a:rPr>
              <a:t>Typical nerves examined: </a:t>
            </a:r>
            <a:r>
              <a:rPr lang="en-US" sz="2400" dirty="0" err="1">
                <a:latin typeface="Comic Sans MS" pitchFamily="66" charset="0"/>
              </a:rPr>
              <a:t>Sural</a:t>
            </a:r>
            <a:r>
              <a:rPr lang="en-US" sz="2400" dirty="0">
                <a:latin typeface="Comic Sans MS" pitchFamily="66" charset="0"/>
              </a:rPr>
              <a:t>, </a:t>
            </a:r>
            <a:r>
              <a:rPr lang="en-US" sz="2400" dirty="0" err="1">
                <a:latin typeface="Comic Sans MS" pitchFamily="66" charset="0"/>
              </a:rPr>
              <a:t>ulnar</a:t>
            </a:r>
            <a:r>
              <a:rPr lang="en-US" sz="2400" dirty="0">
                <a:latin typeface="Comic Sans MS" pitchFamily="66" charset="0"/>
              </a:rPr>
              <a:t>, median, occasionally radial or superficial </a:t>
            </a:r>
            <a:r>
              <a:rPr lang="en-US" sz="2400" dirty="0" err="1">
                <a:latin typeface="Comic Sans MS" pitchFamily="66" charset="0"/>
              </a:rPr>
              <a:t>peroneal</a:t>
            </a:r>
            <a:endParaRPr lang="en-US" sz="2400" dirty="0">
              <a:latin typeface="Comic Sans MS" pitchFamily="66" charset="0"/>
            </a:endParaRPr>
          </a:p>
          <a:p>
            <a:pPr marL="342900" indent="-342900" eaLnBrk="1" hangingPunct="1">
              <a:spcBef>
                <a:spcPct val="20000"/>
              </a:spcBef>
              <a:buClr>
                <a:schemeClr val="folHlink"/>
              </a:buClr>
              <a:buSzPct val="60000"/>
              <a:buFont typeface="Wingdings" pitchFamily="2" charset="2"/>
              <a:buNone/>
            </a:pPr>
            <a:endParaRPr lang="en-US" sz="2800" dirty="0"/>
          </a:p>
        </p:txBody>
      </p:sp>
      <p:pic>
        <p:nvPicPr>
          <p:cNvPr id="10244" name="Picture 6" descr="ULset"/>
          <p:cNvPicPr>
            <a:picLocks noChangeAspect="1" noChangeArrowheads="1"/>
          </p:cNvPicPr>
          <p:nvPr/>
        </p:nvPicPr>
        <p:blipFill>
          <a:blip r:embed="rId2" cstate="print"/>
          <a:srcRect/>
          <a:stretch>
            <a:fillRect/>
          </a:stretch>
        </p:blipFill>
        <p:spPr bwMode="auto">
          <a:xfrm>
            <a:off x="4120147" y="1196752"/>
            <a:ext cx="5023853" cy="3528392"/>
          </a:xfrm>
          <a:prstGeom prst="rect">
            <a:avLst/>
          </a:prstGeom>
          <a:noFill/>
          <a:ln w="9525">
            <a:noFill/>
            <a:miter lim="800000"/>
            <a:headEnd/>
            <a:tailEnd/>
          </a:ln>
        </p:spPr>
      </p:pic>
      <p:sp>
        <p:nvSpPr>
          <p:cNvPr id="9" name="TextBox 8"/>
          <p:cNvSpPr txBox="1"/>
          <p:nvPr/>
        </p:nvSpPr>
        <p:spPr>
          <a:xfrm>
            <a:off x="7308304" y="4941168"/>
            <a:ext cx="1835696" cy="461665"/>
          </a:xfrm>
          <a:prstGeom prst="rect">
            <a:avLst/>
          </a:prstGeom>
          <a:noFill/>
        </p:spPr>
        <p:txBody>
          <a:bodyPr wrap="square" rtlCol="1">
            <a:spAutoFit/>
          </a:bodyPr>
          <a:lstStyle/>
          <a:p>
            <a:r>
              <a:rPr lang="en-US" sz="2400" dirty="0" smtClean="0"/>
              <a:t>Stimulation</a:t>
            </a:r>
            <a:endParaRPr lang="ar-SA" sz="2400" dirty="0"/>
          </a:p>
        </p:txBody>
      </p:sp>
      <p:sp>
        <p:nvSpPr>
          <p:cNvPr id="10" name="TextBox 9"/>
          <p:cNvSpPr txBox="1"/>
          <p:nvPr/>
        </p:nvSpPr>
        <p:spPr>
          <a:xfrm>
            <a:off x="4067944" y="4797152"/>
            <a:ext cx="1835696" cy="461665"/>
          </a:xfrm>
          <a:prstGeom prst="rect">
            <a:avLst/>
          </a:prstGeom>
          <a:noFill/>
        </p:spPr>
        <p:txBody>
          <a:bodyPr wrap="square" rtlCol="1">
            <a:spAutoFit/>
          </a:bodyPr>
          <a:lstStyle/>
          <a:p>
            <a:r>
              <a:rPr lang="en-US" sz="2400" smtClean="0"/>
              <a:t>Recording</a:t>
            </a:r>
            <a:endParaRPr lang="ar-SA" sz="2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p:spPr>
        <p:txBody>
          <a:bodyPr lIns="92075" tIns="46038" rIns="92075" bIns="46038" anchor="ctr"/>
          <a:lstStyle/>
          <a:p>
            <a:r>
              <a:rPr lang="en-US" smtClean="0"/>
              <a:t>Normal Median Sensory Study</a:t>
            </a:r>
          </a:p>
        </p:txBody>
      </p:sp>
      <p:sp>
        <p:nvSpPr>
          <p:cNvPr id="12291" name="Rectangle 3"/>
          <p:cNvSpPr>
            <a:spLocks noChangeArrowheads="1"/>
          </p:cNvSpPr>
          <p:nvPr/>
        </p:nvSpPr>
        <p:spPr bwMode="auto">
          <a:xfrm>
            <a:off x="6689725" y="1965325"/>
            <a:ext cx="1511300" cy="457200"/>
          </a:xfrm>
          <a:prstGeom prst="rect">
            <a:avLst/>
          </a:prstGeom>
          <a:noFill/>
          <a:ln w="9525">
            <a:noFill/>
            <a:miter lim="800000"/>
            <a:headEnd/>
            <a:tailEnd/>
          </a:ln>
        </p:spPr>
        <p:txBody>
          <a:bodyPr wrap="none" lIns="92075" tIns="46038" rIns="92075" bIns="46038">
            <a:spAutoFit/>
          </a:bodyPr>
          <a:lstStyle/>
          <a:p>
            <a:r>
              <a:rPr lang="en-US" sz="2400">
                <a:latin typeface="Times New Roman" pitchFamily="18" charset="0"/>
              </a:rPr>
              <a:t>1 msec/div</a:t>
            </a:r>
          </a:p>
        </p:txBody>
      </p:sp>
      <p:sp>
        <p:nvSpPr>
          <p:cNvPr id="12292" name="Rectangle 4"/>
          <p:cNvSpPr>
            <a:spLocks noChangeArrowheads="1"/>
          </p:cNvSpPr>
          <p:nvPr/>
        </p:nvSpPr>
        <p:spPr bwMode="auto">
          <a:xfrm>
            <a:off x="3184525" y="4708525"/>
            <a:ext cx="4230688" cy="1187450"/>
          </a:xfrm>
          <a:prstGeom prst="rect">
            <a:avLst/>
          </a:prstGeom>
          <a:noFill/>
          <a:ln w="9525">
            <a:noFill/>
            <a:miter lim="800000"/>
            <a:headEnd/>
            <a:tailEnd/>
          </a:ln>
        </p:spPr>
        <p:txBody>
          <a:bodyPr wrap="none" lIns="92075" tIns="46038" rIns="92075" bIns="46038">
            <a:spAutoFit/>
          </a:bodyPr>
          <a:lstStyle/>
          <a:p>
            <a:r>
              <a:rPr lang="en-US" sz="2400">
                <a:latin typeface="Times New Roman" pitchFamily="18" charset="0"/>
              </a:rPr>
              <a:t>                  Latency  CV      Amp</a:t>
            </a:r>
          </a:p>
          <a:p>
            <a:r>
              <a:rPr lang="en-US" sz="2400">
                <a:latin typeface="Times New Roman" pitchFamily="18" charset="0"/>
              </a:rPr>
              <a:t>                   (msec) (m/s)    (uV)</a:t>
            </a:r>
          </a:p>
          <a:p>
            <a:r>
              <a:rPr lang="en-US" sz="2400">
                <a:latin typeface="Times New Roman" pitchFamily="18" charset="0"/>
              </a:rPr>
              <a:t>Wrist-D2      2.2      58        44.1  </a:t>
            </a:r>
          </a:p>
        </p:txBody>
      </p:sp>
      <p:pic>
        <p:nvPicPr>
          <p:cNvPr id="1026" name="Picture 2" descr="C:\Users\USER\Desktop\New Picture (1).png"/>
          <p:cNvPicPr>
            <a:picLocks noChangeAspect="1" noChangeArrowheads="1"/>
          </p:cNvPicPr>
          <p:nvPr/>
        </p:nvPicPr>
        <p:blipFill>
          <a:blip r:embed="rId3" cstate="print"/>
          <a:srcRect/>
          <a:stretch>
            <a:fillRect/>
          </a:stretch>
        </p:blipFill>
        <p:spPr bwMode="auto">
          <a:xfrm>
            <a:off x="395536" y="1556792"/>
            <a:ext cx="5719763" cy="2627313"/>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p:spPr>
        <p:txBody>
          <a:bodyPr lIns="92075" tIns="46038" rIns="92075" bIns="46038"/>
          <a:lstStyle/>
          <a:p>
            <a:r>
              <a:rPr lang="en-US" smtClean="0"/>
              <a:t>Sensory NCS Parameters</a:t>
            </a:r>
          </a:p>
        </p:txBody>
      </p:sp>
      <p:sp>
        <p:nvSpPr>
          <p:cNvPr id="11267" name="Rectangle 3"/>
          <p:cNvSpPr>
            <a:spLocks noGrp="1" noChangeArrowheads="1"/>
          </p:cNvSpPr>
          <p:nvPr>
            <p:ph idx="1"/>
          </p:nvPr>
        </p:nvSpPr>
        <p:spPr>
          <a:xfrm>
            <a:off x="1830388" y="2225675"/>
            <a:ext cx="7124700" cy="3906838"/>
          </a:xfrm>
          <a:noFill/>
        </p:spPr>
        <p:txBody>
          <a:bodyPr lIns="92075" tIns="46038" rIns="92075" bIns="46038"/>
          <a:lstStyle/>
          <a:p>
            <a:pPr algn="l" rtl="0"/>
            <a:r>
              <a:rPr lang="en-US" dirty="0" smtClean="0">
                <a:latin typeface="Comic Sans MS" pitchFamily="66" charset="0"/>
              </a:rPr>
              <a:t>Onset and peak latencies</a:t>
            </a:r>
          </a:p>
          <a:p>
            <a:pPr algn="l" rtl="0"/>
            <a:r>
              <a:rPr lang="en-US" dirty="0" smtClean="0">
                <a:latin typeface="Comic Sans MS" pitchFamily="66" charset="0"/>
              </a:rPr>
              <a:t>Conduction velocity</a:t>
            </a:r>
          </a:p>
          <a:p>
            <a:pPr lvl="1" algn="l" rtl="0"/>
            <a:r>
              <a:rPr lang="en-US" dirty="0" smtClean="0">
                <a:latin typeface="Comic Sans MS" pitchFamily="66" charset="0"/>
              </a:rPr>
              <a:t>determined by velocity of a very few fast fibers</a:t>
            </a:r>
          </a:p>
          <a:p>
            <a:pPr algn="l" rtl="0"/>
            <a:r>
              <a:rPr lang="en-US" dirty="0" smtClean="0">
                <a:latin typeface="Comic Sans MS" pitchFamily="66" charset="0"/>
              </a:rPr>
              <a:t>Amplitude</a:t>
            </a:r>
          </a:p>
          <a:p>
            <a:pPr lvl="1" algn="l" rtl="0"/>
            <a:r>
              <a:rPr lang="en-US" dirty="0" smtClean="0">
                <a:latin typeface="Comic Sans MS" pitchFamily="66" charset="0"/>
              </a:rPr>
              <a:t>determined by the number of large sensory fibers activated</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7544" y="0"/>
            <a:ext cx="8229600" cy="490066"/>
          </a:xfrm>
          <a:noFill/>
        </p:spPr>
        <p:txBody>
          <a:bodyPr lIns="92075" tIns="46038" rIns="92075" bIns="46038"/>
          <a:lstStyle/>
          <a:p>
            <a:r>
              <a:rPr lang="en-US" sz="4000" dirty="0" smtClean="0"/>
              <a:t>Motor NCS Parameters</a:t>
            </a:r>
          </a:p>
        </p:txBody>
      </p:sp>
      <p:sp>
        <p:nvSpPr>
          <p:cNvPr id="13315" name="Rectangle 3"/>
          <p:cNvSpPr>
            <a:spLocks noGrp="1" noChangeArrowheads="1"/>
          </p:cNvSpPr>
          <p:nvPr>
            <p:ph idx="1"/>
          </p:nvPr>
        </p:nvSpPr>
        <p:spPr>
          <a:xfrm>
            <a:off x="0" y="1124744"/>
            <a:ext cx="8811072" cy="5733256"/>
          </a:xfrm>
          <a:noFill/>
        </p:spPr>
        <p:txBody>
          <a:bodyPr lIns="92075" tIns="46038" rIns="92075" bIns="46038"/>
          <a:lstStyle/>
          <a:p>
            <a:pPr algn="l" rtl="0"/>
            <a:r>
              <a:rPr lang="en-US" sz="3600" dirty="0" smtClean="0">
                <a:latin typeface="Comic Sans MS" pitchFamily="66" charset="0"/>
              </a:rPr>
              <a:t>Distal Latency</a:t>
            </a:r>
          </a:p>
          <a:p>
            <a:pPr lvl="1" algn="l" rtl="0"/>
            <a:r>
              <a:rPr lang="en-US" sz="3200" dirty="0" smtClean="0">
                <a:latin typeface="Comic Sans MS" pitchFamily="66" charset="0"/>
              </a:rPr>
              <a:t>determined by conduction velocity of the nerve,  neuromuscular junction &amp; muscle</a:t>
            </a:r>
          </a:p>
          <a:p>
            <a:pPr algn="l" rtl="0"/>
            <a:r>
              <a:rPr lang="en-US" sz="3600" dirty="0" smtClean="0">
                <a:latin typeface="Comic Sans MS" pitchFamily="66" charset="0"/>
              </a:rPr>
              <a:t>Amplitude</a:t>
            </a:r>
          </a:p>
          <a:p>
            <a:pPr lvl="1" algn="l" rtl="0"/>
            <a:r>
              <a:rPr lang="en-US" sz="3200" dirty="0" smtClean="0">
                <a:latin typeface="Comic Sans MS" pitchFamily="66" charset="0"/>
              </a:rPr>
              <a:t>determined by number of muscle fibers</a:t>
            </a:r>
            <a:r>
              <a:rPr lang="en-US" sz="3200" b="1" dirty="0" smtClean="0">
                <a:latin typeface="Comic Sans MS" pitchFamily="66" charset="0"/>
              </a:rPr>
              <a:t> </a:t>
            </a:r>
            <a:r>
              <a:rPr lang="en-US" sz="3200" dirty="0" smtClean="0">
                <a:latin typeface="Comic Sans MS" pitchFamily="66" charset="0"/>
              </a:rPr>
              <a:t>activated</a:t>
            </a:r>
          </a:p>
          <a:p>
            <a:pPr algn="l" rtl="0"/>
            <a:r>
              <a:rPr lang="en-US" sz="3600" dirty="0" smtClean="0">
                <a:latin typeface="Comic Sans MS" pitchFamily="66" charset="0"/>
              </a:rPr>
              <a:t>Proximal conduction velocity</a:t>
            </a:r>
          </a:p>
          <a:p>
            <a:pPr lvl="1" algn="l" rtl="0"/>
            <a:r>
              <a:rPr lang="en-US" sz="3200" dirty="0" smtClean="0">
                <a:latin typeface="Comic Sans MS" pitchFamily="66" charset="0"/>
              </a:rPr>
              <a:t>determined by conduction velocity of the </a:t>
            </a:r>
            <a:r>
              <a:rPr lang="en-US" sz="3200" dirty="0" smtClean="0"/>
              <a:t>fastest fibers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4" name="Rectangle 3"/>
          <p:cNvSpPr>
            <a:spLocks noGrp="1" noChangeArrowheads="1"/>
          </p:cNvSpPr>
          <p:nvPr>
            <p:ph sz="half" idx="1"/>
          </p:nvPr>
        </p:nvSpPr>
        <p:spPr>
          <a:xfrm>
            <a:off x="0" y="0"/>
            <a:ext cx="4716016" cy="6858000"/>
          </a:xfrm>
        </p:spPr>
        <p:txBody>
          <a:bodyPr/>
          <a:lstStyle/>
          <a:p>
            <a:pPr algn="l" rtl="0" eaLnBrk="1" hangingPunct="1"/>
            <a:r>
              <a:rPr lang="en-US" sz="2400" dirty="0" smtClean="0">
                <a:latin typeface="Comic Sans MS" pitchFamily="66" charset="0"/>
              </a:rPr>
              <a:t>The stimulus duration is adjusted to 0.2 ms  and stimulus frequency to 1 / sec.</a:t>
            </a:r>
          </a:p>
          <a:p>
            <a:pPr algn="l" rtl="0" eaLnBrk="1" hangingPunct="1"/>
            <a:r>
              <a:rPr lang="en-US" sz="2400" dirty="0" smtClean="0">
                <a:latin typeface="Comic Sans MS" pitchFamily="66" charset="0"/>
              </a:rPr>
              <a:t>Apply the stimulus and record the response from stimulation at the wrist .</a:t>
            </a:r>
          </a:p>
          <a:p>
            <a:pPr algn="l" rtl="0" eaLnBrk="1" hangingPunct="1"/>
            <a:r>
              <a:rPr lang="en-US" sz="2400" dirty="0" smtClean="0">
                <a:latin typeface="Comic Sans MS" pitchFamily="66" charset="0"/>
              </a:rPr>
              <a:t>Store the CMAP ( compound muscle action potential ) in the first channel of the oscilloscope .</a:t>
            </a:r>
          </a:p>
          <a:p>
            <a:pPr algn="l" rtl="0" eaLnBrk="1" hangingPunct="1"/>
            <a:r>
              <a:rPr lang="en-US" sz="2400" dirty="0" smtClean="0">
                <a:latin typeface="Comic Sans MS" pitchFamily="66" charset="0"/>
              </a:rPr>
              <a:t>Change the stimulating site from wrist to </a:t>
            </a:r>
            <a:r>
              <a:rPr lang="en-US" sz="2400" dirty="0" err="1" smtClean="0">
                <a:latin typeface="Comic Sans MS" pitchFamily="66" charset="0"/>
              </a:rPr>
              <a:t>antecubital</a:t>
            </a:r>
            <a:r>
              <a:rPr lang="en-US" sz="2400" dirty="0" smtClean="0">
                <a:latin typeface="Comic Sans MS" pitchFamily="66" charset="0"/>
              </a:rPr>
              <a:t> </a:t>
            </a:r>
            <a:r>
              <a:rPr lang="en-US" sz="2400" dirty="0" err="1" smtClean="0">
                <a:latin typeface="Comic Sans MS" pitchFamily="66" charset="0"/>
              </a:rPr>
              <a:t>fossa</a:t>
            </a:r>
            <a:r>
              <a:rPr lang="en-US" sz="2400" dirty="0" smtClean="0">
                <a:latin typeface="Comic Sans MS" pitchFamily="66" charset="0"/>
              </a:rPr>
              <a:t> ( elbow ) .</a:t>
            </a:r>
          </a:p>
          <a:p>
            <a:pPr algn="l" rtl="0" eaLnBrk="1" hangingPunct="1"/>
            <a:r>
              <a:rPr lang="en-US" sz="2400" dirty="0" smtClean="0">
                <a:latin typeface="Comic Sans MS" pitchFamily="66" charset="0"/>
              </a:rPr>
              <a:t>Stimulate the nerve &amp; record the CMAP for median nerve stimulation at the elbow .  </a:t>
            </a:r>
          </a:p>
        </p:txBody>
      </p:sp>
      <p:pic>
        <p:nvPicPr>
          <p:cNvPr id="6" name="Picture 2" descr="C:\Users\USER\Desktop\New Picture.png"/>
          <p:cNvPicPr>
            <a:picLocks noGrp="1" noChangeAspect="1" noChangeArrowheads="1"/>
          </p:cNvPicPr>
          <p:nvPr>
            <p:ph sz="half" idx="2"/>
          </p:nvPr>
        </p:nvPicPr>
        <p:blipFill>
          <a:blip r:embed="rId2" cstate="print"/>
          <a:srcRect/>
          <a:stretch>
            <a:fillRect/>
          </a:stretch>
        </p:blipFill>
        <p:spPr bwMode="auto">
          <a:xfrm>
            <a:off x="5580112" y="0"/>
            <a:ext cx="3312368" cy="3141152"/>
          </a:xfrm>
          <a:prstGeom prst="rect">
            <a:avLst/>
          </a:prstGeom>
          <a:noFill/>
        </p:spPr>
      </p:pic>
      <p:pic>
        <p:nvPicPr>
          <p:cNvPr id="2050" name="Picture 2" descr="C:\Users\USER\Desktop\New Picture (1).png"/>
          <p:cNvPicPr>
            <a:picLocks noChangeAspect="1" noChangeArrowheads="1"/>
          </p:cNvPicPr>
          <p:nvPr/>
        </p:nvPicPr>
        <p:blipFill>
          <a:blip r:embed="rId3" cstate="print"/>
          <a:srcRect/>
          <a:stretch>
            <a:fillRect/>
          </a:stretch>
        </p:blipFill>
        <p:spPr bwMode="auto">
          <a:xfrm>
            <a:off x="5220072" y="3429000"/>
            <a:ext cx="3645991" cy="2321985"/>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7772400" cy="659160"/>
          </a:xfrm>
          <a:prstGeom prst="rect">
            <a:avLst/>
          </a:prstGeom>
          <a:noFill/>
          <a:ln w="9525">
            <a:noFill/>
            <a:miter lim="800000"/>
            <a:headEnd/>
            <a:tailEnd/>
          </a:ln>
        </p:spPr>
        <p:txBody>
          <a:bodyPr lIns="92075" tIns="46038" rIns="92075" bIns="46038" anchor="ctr"/>
          <a:lstStyle/>
          <a:p>
            <a:pPr eaLnBrk="1" hangingPunct="1"/>
            <a:r>
              <a:rPr lang="en-US" sz="3600" dirty="0">
                <a:solidFill>
                  <a:srgbClr val="FFFF00"/>
                </a:solidFill>
                <a:latin typeface="Comic Sans MS" pitchFamily="66" charset="0"/>
              </a:rPr>
              <a:t>Mo</a:t>
            </a:r>
            <a:r>
              <a:rPr lang="en-US" sz="4000" dirty="0">
                <a:solidFill>
                  <a:srgbClr val="FFFF00"/>
                </a:solidFill>
                <a:latin typeface="Comic Sans MS" pitchFamily="66" charset="0"/>
              </a:rPr>
              <a:t>tor Nerve Conductions</a:t>
            </a:r>
          </a:p>
        </p:txBody>
      </p:sp>
      <p:sp>
        <p:nvSpPr>
          <p:cNvPr id="14339" name="Rectangle 3"/>
          <p:cNvSpPr>
            <a:spLocks noChangeArrowheads="1"/>
          </p:cNvSpPr>
          <p:nvPr/>
        </p:nvSpPr>
        <p:spPr bwMode="auto">
          <a:xfrm>
            <a:off x="0" y="692696"/>
            <a:ext cx="3810000" cy="4114800"/>
          </a:xfrm>
          <a:prstGeom prst="rect">
            <a:avLst/>
          </a:prstGeom>
          <a:noFill/>
          <a:ln w="9525">
            <a:noFill/>
            <a:miter lim="800000"/>
            <a:headEnd/>
            <a:tailEnd/>
          </a:ln>
        </p:spPr>
        <p:txBody>
          <a:bodyPr/>
          <a:lstStyle/>
          <a:p>
            <a:pPr marL="342900" indent="-342900" algn="l" rtl="0" eaLnBrk="1" hangingPunct="1">
              <a:lnSpc>
                <a:spcPct val="80000"/>
              </a:lnSpc>
              <a:spcBef>
                <a:spcPct val="20000"/>
              </a:spcBef>
              <a:buClr>
                <a:schemeClr val="folHlink"/>
              </a:buClr>
              <a:buSzPct val="60000"/>
              <a:buFont typeface="Wingdings" pitchFamily="2" charset="2"/>
              <a:buChar char="n"/>
            </a:pPr>
            <a:r>
              <a:rPr lang="en-US" sz="2400" dirty="0">
                <a:latin typeface="Comic Sans MS" pitchFamily="66" charset="0"/>
              </a:rPr>
              <a:t>Vital part of EDX as </a:t>
            </a:r>
            <a:endParaRPr lang="en-US" sz="2400" dirty="0" smtClean="0">
              <a:latin typeface="Comic Sans MS" pitchFamily="66" charset="0"/>
            </a:endParaRPr>
          </a:p>
          <a:p>
            <a:pPr marL="342900" indent="-342900" algn="l" rtl="0" eaLnBrk="1" hangingPunct="1">
              <a:lnSpc>
                <a:spcPct val="80000"/>
              </a:lnSpc>
              <a:spcBef>
                <a:spcPct val="20000"/>
              </a:spcBef>
              <a:buClr>
                <a:schemeClr val="folHlink"/>
              </a:buClr>
              <a:buSzPct val="60000"/>
            </a:pPr>
            <a:r>
              <a:rPr lang="en-US" sz="2400" dirty="0" smtClean="0">
                <a:latin typeface="Comic Sans MS" pitchFamily="66" charset="0"/>
              </a:rPr>
              <a:t>this </a:t>
            </a:r>
            <a:r>
              <a:rPr lang="en-US" sz="2400" dirty="0">
                <a:latin typeface="Comic Sans MS" pitchFamily="66" charset="0"/>
              </a:rPr>
              <a:t>important for </a:t>
            </a:r>
            <a:endParaRPr lang="en-US" sz="2400" dirty="0" smtClean="0">
              <a:latin typeface="Comic Sans MS" pitchFamily="66" charset="0"/>
            </a:endParaRPr>
          </a:p>
          <a:p>
            <a:pPr marL="342900" indent="-342900" algn="l" rtl="0" eaLnBrk="1" hangingPunct="1">
              <a:lnSpc>
                <a:spcPct val="80000"/>
              </a:lnSpc>
              <a:spcBef>
                <a:spcPct val="20000"/>
              </a:spcBef>
              <a:buClr>
                <a:schemeClr val="folHlink"/>
              </a:buClr>
              <a:buSzPct val="60000"/>
            </a:pPr>
            <a:r>
              <a:rPr lang="en-US" sz="2400" dirty="0" smtClean="0">
                <a:latin typeface="Comic Sans MS" pitchFamily="66" charset="0"/>
              </a:rPr>
              <a:t>identifying </a:t>
            </a:r>
          </a:p>
          <a:p>
            <a:pPr marL="342900" indent="-342900" algn="l" rtl="0" eaLnBrk="1" hangingPunct="1">
              <a:lnSpc>
                <a:spcPct val="80000"/>
              </a:lnSpc>
              <a:spcBef>
                <a:spcPct val="20000"/>
              </a:spcBef>
              <a:buClr>
                <a:schemeClr val="folHlink"/>
              </a:buClr>
              <a:buSzPct val="60000"/>
            </a:pPr>
            <a:r>
              <a:rPr lang="en-US" sz="2400" dirty="0" err="1" smtClean="0">
                <a:latin typeface="Comic Sans MS" pitchFamily="66" charset="0"/>
              </a:rPr>
              <a:t>demyelination</a:t>
            </a:r>
            <a:r>
              <a:rPr lang="en-US" sz="2400" dirty="0">
                <a:latin typeface="Comic Sans MS" pitchFamily="66" charset="0"/>
              </a:rPr>
              <a:t>, </a:t>
            </a:r>
            <a:r>
              <a:rPr lang="en-US" sz="2400" dirty="0" smtClean="0">
                <a:latin typeface="Comic Sans MS" pitchFamily="66" charset="0"/>
              </a:rPr>
              <a:t>and axonal</a:t>
            </a:r>
          </a:p>
          <a:p>
            <a:pPr marL="342900" indent="-342900" algn="l" rtl="0" eaLnBrk="1" hangingPunct="1">
              <a:lnSpc>
                <a:spcPct val="80000"/>
              </a:lnSpc>
              <a:spcBef>
                <a:spcPct val="20000"/>
              </a:spcBef>
              <a:buClr>
                <a:schemeClr val="folHlink"/>
              </a:buClr>
              <a:buSzPct val="60000"/>
            </a:pPr>
            <a:r>
              <a:rPr lang="en-US" sz="2400" dirty="0" smtClean="0">
                <a:latin typeface="Comic Sans MS" pitchFamily="66" charset="0"/>
              </a:rPr>
              <a:t>degeneration .</a:t>
            </a:r>
            <a:endParaRPr lang="en-US" sz="2400" dirty="0">
              <a:latin typeface="Comic Sans MS" pitchFamily="66" charset="0"/>
            </a:endParaRPr>
          </a:p>
          <a:p>
            <a:pPr marL="342900" indent="-342900" algn="l" rtl="0" eaLnBrk="1" hangingPunct="1">
              <a:lnSpc>
                <a:spcPct val="80000"/>
              </a:lnSpc>
              <a:spcBef>
                <a:spcPct val="20000"/>
              </a:spcBef>
              <a:buClr>
                <a:schemeClr val="folHlink"/>
              </a:buClr>
              <a:buSzPct val="60000"/>
              <a:buFont typeface="Wingdings" pitchFamily="2" charset="2"/>
              <a:buChar char="n"/>
            </a:pPr>
            <a:r>
              <a:rPr lang="en-US" sz="2400" dirty="0">
                <a:latin typeface="Comic Sans MS" pitchFamily="66" charset="0"/>
              </a:rPr>
              <a:t>Need to do </a:t>
            </a:r>
            <a:r>
              <a:rPr lang="en-US" sz="2400" dirty="0" smtClean="0">
                <a:latin typeface="Comic Sans MS" pitchFamily="66" charset="0"/>
              </a:rPr>
              <a:t>proximal</a:t>
            </a:r>
          </a:p>
          <a:p>
            <a:pPr marL="342900" indent="-342900" algn="l" rtl="0" eaLnBrk="1" hangingPunct="1">
              <a:lnSpc>
                <a:spcPct val="80000"/>
              </a:lnSpc>
              <a:spcBef>
                <a:spcPct val="20000"/>
              </a:spcBef>
              <a:buClr>
                <a:schemeClr val="folHlink"/>
              </a:buClr>
              <a:buSzPct val="60000"/>
            </a:pPr>
            <a:r>
              <a:rPr lang="en-US" sz="2400" dirty="0" smtClean="0">
                <a:latin typeface="Comic Sans MS" pitchFamily="66" charset="0"/>
              </a:rPr>
              <a:t>and </a:t>
            </a:r>
            <a:r>
              <a:rPr lang="en-US" sz="2400" dirty="0">
                <a:latin typeface="Comic Sans MS" pitchFamily="66" charset="0"/>
              </a:rPr>
              <a:t>distal </a:t>
            </a:r>
            <a:r>
              <a:rPr lang="en-US" sz="2400" dirty="0" smtClean="0">
                <a:latin typeface="Comic Sans MS" pitchFamily="66" charset="0"/>
              </a:rPr>
              <a:t>stimulation </a:t>
            </a:r>
          </a:p>
          <a:p>
            <a:pPr marL="342900" indent="-342900" algn="l" rtl="0" eaLnBrk="1" hangingPunct="1">
              <a:lnSpc>
                <a:spcPct val="80000"/>
              </a:lnSpc>
              <a:spcBef>
                <a:spcPct val="20000"/>
              </a:spcBef>
              <a:buClr>
                <a:schemeClr val="folHlink"/>
              </a:buClr>
              <a:buSzPct val="60000"/>
            </a:pPr>
            <a:r>
              <a:rPr lang="en-US" sz="2400" dirty="0" smtClean="0">
                <a:latin typeface="Comic Sans MS" pitchFamily="66" charset="0"/>
              </a:rPr>
              <a:t>studies </a:t>
            </a:r>
            <a:r>
              <a:rPr lang="en-US" sz="2400" dirty="0">
                <a:latin typeface="Comic Sans MS" pitchFamily="66" charset="0"/>
              </a:rPr>
              <a:t>to evaluate </a:t>
            </a:r>
            <a:r>
              <a:rPr lang="en-US" sz="2400" dirty="0" smtClean="0">
                <a:latin typeface="Comic Sans MS" pitchFamily="66" charset="0"/>
              </a:rPr>
              <a:t>for</a:t>
            </a:r>
          </a:p>
          <a:p>
            <a:pPr marL="342900" indent="-342900" algn="l" rtl="0" eaLnBrk="1" hangingPunct="1">
              <a:lnSpc>
                <a:spcPct val="80000"/>
              </a:lnSpc>
              <a:spcBef>
                <a:spcPct val="20000"/>
              </a:spcBef>
              <a:buClr>
                <a:schemeClr val="folHlink"/>
              </a:buClr>
              <a:buSzPct val="60000"/>
            </a:pPr>
            <a:r>
              <a:rPr lang="en-US" sz="2400" dirty="0" smtClean="0">
                <a:latin typeface="Comic Sans MS" pitchFamily="66" charset="0"/>
              </a:rPr>
              <a:t>conduction </a:t>
            </a:r>
            <a:r>
              <a:rPr lang="en-US" sz="2400" dirty="0">
                <a:latin typeface="Comic Sans MS" pitchFamily="66" charset="0"/>
              </a:rPr>
              <a:t>velocity, </a:t>
            </a:r>
            <a:endParaRPr lang="en-US" sz="2400" dirty="0" smtClean="0">
              <a:latin typeface="Comic Sans MS" pitchFamily="66" charset="0"/>
            </a:endParaRPr>
          </a:p>
          <a:p>
            <a:pPr marL="342900" indent="-342900" algn="l" rtl="0" eaLnBrk="1" hangingPunct="1">
              <a:lnSpc>
                <a:spcPct val="80000"/>
              </a:lnSpc>
              <a:spcBef>
                <a:spcPct val="20000"/>
              </a:spcBef>
              <a:buClr>
                <a:schemeClr val="folHlink"/>
              </a:buClr>
              <a:buSzPct val="60000"/>
            </a:pPr>
            <a:r>
              <a:rPr lang="en-US" sz="2400" dirty="0" smtClean="0">
                <a:latin typeface="Comic Sans MS" pitchFamily="66" charset="0"/>
              </a:rPr>
              <a:t>conduction </a:t>
            </a:r>
            <a:r>
              <a:rPr lang="en-US" sz="2400" dirty="0">
                <a:latin typeface="Comic Sans MS" pitchFamily="66" charset="0"/>
              </a:rPr>
              <a:t>block, </a:t>
            </a:r>
            <a:endParaRPr lang="en-US" sz="2400" dirty="0" smtClean="0">
              <a:latin typeface="Comic Sans MS" pitchFamily="66" charset="0"/>
            </a:endParaRPr>
          </a:p>
          <a:p>
            <a:pPr marL="342900" indent="-342900" algn="l" rtl="0" eaLnBrk="1" hangingPunct="1">
              <a:lnSpc>
                <a:spcPct val="80000"/>
              </a:lnSpc>
              <a:spcBef>
                <a:spcPct val="20000"/>
              </a:spcBef>
              <a:buClr>
                <a:schemeClr val="folHlink"/>
              </a:buClr>
              <a:buSzPct val="60000"/>
            </a:pPr>
            <a:r>
              <a:rPr lang="en-US" sz="2400" dirty="0" smtClean="0">
                <a:latin typeface="Comic Sans MS" pitchFamily="66" charset="0"/>
              </a:rPr>
              <a:t>temporal </a:t>
            </a:r>
            <a:r>
              <a:rPr lang="en-US" sz="2400" dirty="0">
                <a:latin typeface="Comic Sans MS" pitchFamily="66" charset="0"/>
              </a:rPr>
              <a:t>dispersion</a:t>
            </a:r>
          </a:p>
          <a:p>
            <a:pPr marL="342900" indent="-342900" algn="l" rtl="0" eaLnBrk="1" hangingPunct="1">
              <a:lnSpc>
                <a:spcPct val="80000"/>
              </a:lnSpc>
              <a:spcBef>
                <a:spcPct val="20000"/>
              </a:spcBef>
              <a:buClr>
                <a:schemeClr val="folHlink"/>
              </a:buClr>
              <a:buSzPct val="60000"/>
              <a:buFont typeface="Wingdings" pitchFamily="2" charset="2"/>
              <a:buChar char="n"/>
            </a:pPr>
            <a:r>
              <a:rPr lang="en-US" sz="2400" dirty="0">
                <a:latin typeface="Comic Sans MS" pitchFamily="66" charset="0"/>
              </a:rPr>
              <a:t>Typical nerves: </a:t>
            </a:r>
            <a:r>
              <a:rPr lang="en-US" sz="2400" dirty="0" smtClean="0">
                <a:latin typeface="Comic Sans MS" pitchFamily="66" charset="0"/>
              </a:rPr>
              <a:t>are</a:t>
            </a:r>
          </a:p>
          <a:p>
            <a:pPr marL="342900" indent="-342900" algn="l" rtl="0" eaLnBrk="1" hangingPunct="1">
              <a:lnSpc>
                <a:spcPct val="80000"/>
              </a:lnSpc>
              <a:spcBef>
                <a:spcPct val="20000"/>
              </a:spcBef>
              <a:buClr>
                <a:schemeClr val="folHlink"/>
              </a:buClr>
              <a:buSzPct val="60000"/>
              <a:buFont typeface="Wingdings" pitchFamily="2" charset="2"/>
              <a:buChar char="n"/>
            </a:pPr>
            <a:r>
              <a:rPr lang="en-US" sz="2400" dirty="0" err="1" smtClean="0">
                <a:latin typeface="Comic Sans MS" pitchFamily="66" charset="0"/>
              </a:rPr>
              <a:t>ulnar</a:t>
            </a:r>
            <a:r>
              <a:rPr lang="en-US" sz="2400" dirty="0">
                <a:latin typeface="Comic Sans MS" pitchFamily="66" charset="0"/>
              </a:rPr>
              <a:t>, median, </a:t>
            </a:r>
            <a:r>
              <a:rPr lang="en-US" sz="2400" dirty="0" err="1">
                <a:latin typeface="Comic Sans MS" pitchFamily="66" charset="0"/>
              </a:rPr>
              <a:t>peroneal</a:t>
            </a:r>
            <a:r>
              <a:rPr lang="en-US" sz="2400" dirty="0">
                <a:latin typeface="Comic Sans MS" pitchFamily="66" charset="0"/>
              </a:rPr>
              <a:t>, </a:t>
            </a:r>
            <a:r>
              <a:rPr lang="en-US" sz="2400" dirty="0" err="1">
                <a:latin typeface="Comic Sans MS" pitchFamily="66" charset="0"/>
              </a:rPr>
              <a:t>tibial</a:t>
            </a:r>
            <a:r>
              <a:rPr lang="en-US" sz="2400" dirty="0">
                <a:latin typeface="Comic Sans MS" pitchFamily="66" charset="0"/>
              </a:rPr>
              <a:t>.</a:t>
            </a:r>
          </a:p>
          <a:p>
            <a:pPr marL="342900" indent="-342900" algn="l" rtl="0" eaLnBrk="1" hangingPunct="1">
              <a:lnSpc>
                <a:spcPct val="80000"/>
              </a:lnSpc>
              <a:spcBef>
                <a:spcPct val="20000"/>
              </a:spcBef>
              <a:buClr>
                <a:schemeClr val="folHlink"/>
              </a:buClr>
              <a:buSzPct val="60000"/>
              <a:buFont typeface="Wingdings" pitchFamily="2" charset="2"/>
              <a:buChar char="n"/>
            </a:pPr>
            <a:r>
              <a:rPr lang="en-US" sz="2000" dirty="0">
                <a:latin typeface="Comic Sans MS" pitchFamily="66" charset="0"/>
              </a:rPr>
              <a:t>Less common: </a:t>
            </a:r>
            <a:r>
              <a:rPr lang="en-US" sz="2000" dirty="0" smtClean="0">
                <a:latin typeface="Comic Sans MS" pitchFamily="66" charset="0"/>
              </a:rPr>
              <a:t>radial, femoral</a:t>
            </a:r>
            <a:r>
              <a:rPr lang="en-US" sz="2000" dirty="0">
                <a:latin typeface="Comic Sans MS" pitchFamily="66" charset="0"/>
              </a:rPr>
              <a:t>, </a:t>
            </a:r>
            <a:r>
              <a:rPr lang="en-US" sz="2000" dirty="0" err="1">
                <a:latin typeface="Comic Sans MS" pitchFamily="66" charset="0"/>
              </a:rPr>
              <a:t>phrenic</a:t>
            </a:r>
            <a:r>
              <a:rPr lang="en-US" sz="2000" dirty="0">
                <a:latin typeface="Comic Sans MS" pitchFamily="66" charset="0"/>
              </a:rPr>
              <a:t>, spinal accessory</a:t>
            </a:r>
            <a:r>
              <a:rPr lang="en-US" sz="2400" dirty="0"/>
              <a:t>, facial</a:t>
            </a:r>
          </a:p>
        </p:txBody>
      </p:sp>
      <p:pic>
        <p:nvPicPr>
          <p:cNvPr id="2050" name="Picture 2" descr="C:\Users\USER\Desktop\New Picture (2).png"/>
          <p:cNvPicPr>
            <a:picLocks noChangeAspect="1" noChangeArrowheads="1"/>
          </p:cNvPicPr>
          <p:nvPr/>
        </p:nvPicPr>
        <p:blipFill>
          <a:blip r:embed="rId2" cstate="print"/>
          <a:srcRect/>
          <a:stretch>
            <a:fillRect/>
          </a:stretch>
        </p:blipFill>
        <p:spPr bwMode="auto">
          <a:xfrm>
            <a:off x="3896953" y="620688"/>
            <a:ext cx="5247048" cy="4752528"/>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USER\Desktop\New Picture.png"/>
          <p:cNvPicPr>
            <a:picLocks noChangeAspect="1" noChangeArrowheads="1"/>
          </p:cNvPicPr>
          <p:nvPr/>
        </p:nvPicPr>
        <p:blipFill>
          <a:blip r:embed="rId2" cstate="print"/>
          <a:srcRect/>
          <a:stretch>
            <a:fillRect/>
          </a:stretch>
        </p:blipFill>
        <p:spPr bwMode="auto">
          <a:xfrm>
            <a:off x="395536" y="0"/>
            <a:ext cx="7812360" cy="6777222"/>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1066800" y="304801"/>
            <a:ext cx="7543800" cy="387896"/>
          </a:xfrm>
        </p:spPr>
        <p:txBody>
          <a:bodyPr/>
          <a:lstStyle/>
          <a:p>
            <a:pPr algn="ctr" eaLnBrk="1" hangingPunct="1"/>
            <a:r>
              <a:rPr lang="en-US" dirty="0" smtClean="0">
                <a:latin typeface="Comic Sans MS" pitchFamily="66" charset="0"/>
                <a:cs typeface="Times New Roman" pitchFamily="18" charset="0"/>
              </a:rPr>
              <a:t>Objective</a:t>
            </a:r>
            <a:r>
              <a:rPr lang="en-US" dirty="0" smtClean="0">
                <a:cs typeface="Times New Roman" pitchFamily="18" charset="0"/>
              </a:rPr>
              <a:t>s</a:t>
            </a:r>
            <a:endParaRPr lang="ar-SA" dirty="0" smtClean="0"/>
          </a:p>
        </p:txBody>
      </p:sp>
      <p:sp>
        <p:nvSpPr>
          <p:cNvPr id="6147" name="Content Placeholder 2"/>
          <p:cNvSpPr>
            <a:spLocks noGrp="1"/>
          </p:cNvSpPr>
          <p:nvPr>
            <p:ph idx="1"/>
          </p:nvPr>
        </p:nvSpPr>
        <p:spPr>
          <a:xfrm>
            <a:off x="0" y="836712"/>
            <a:ext cx="9144000" cy="6021288"/>
          </a:xfrm>
        </p:spPr>
        <p:txBody>
          <a:bodyPr/>
          <a:lstStyle/>
          <a:p>
            <a:pPr algn="l" rtl="0"/>
            <a:r>
              <a:rPr lang="en-US" sz="3600" dirty="0" smtClean="0">
                <a:latin typeface="Comic Sans MS" pitchFamily="66" charset="0"/>
                <a:cs typeface="Arial" pitchFamily="34" charset="0"/>
              </a:rPr>
              <a:t>Define what is nerve conduction study (NCS) and electromyography ( </a:t>
            </a:r>
            <a:r>
              <a:rPr lang="en-US" sz="3600" dirty="0" err="1" smtClean="0">
                <a:latin typeface="Comic Sans MS" pitchFamily="66" charset="0"/>
                <a:cs typeface="Arial" pitchFamily="34" charset="0"/>
              </a:rPr>
              <a:t>emg</a:t>
            </a:r>
            <a:r>
              <a:rPr lang="en-US" sz="3600" dirty="0" smtClean="0">
                <a:latin typeface="Comic Sans MS" pitchFamily="66" charset="0"/>
                <a:cs typeface="Arial" pitchFamily="34" charset="0"/>
              </a:rPr>
              <a:t>) .</a:t>
            </a:r>
          </a:p>
          <a:p>
            <a:pPr algn="l" rtl="0" eaLnBrk="1" hangingPunct="1"/>
            <a:r>
              <a:rPr lang="en-US" sz="3600" smtClean="0">
                <a:latin typeface="Comic Sans MS" pitchFamily="66" charset="0"/>
                <a:cs typeface="Arial" pitchFamily="34" charset="0"/>
              </a:rPr>
              <a:t>Explain </a:t>
            </a:r>
            <a:r>
              <a:rPr lang="en-US" sz="3600" dirty="0" smtClean="0">
                <a:latin typeface="Comic Sans MS" pitchFamily="66" charset="0"/>
                <a:cs typeface="Arial" pitchFamily="34" charset="0"/>
              </a:rPr>
              <a:t>the procedure of NCS using Abductor </a:t>
            </a:r>
            <a:r>
              <a:rPr lang="en-US" sz="3600" dirty="0" err="1" smtClean="0">
                <a:latin typeface="Comic Sans MS" pitchFamily="66" charset="0"/>
                <a:cs typeface="Arial" pitchFamily="34" charset="0"/>
              </a:rPr>
              <a:t>Pollicicis</a:t>
            </a:r>
            <a:r>
              <a:rPr lang="en-US" sz="3600" dirty="0" smtClean="0">
                <a:latin typeface="Comic Sans MS" pitchFamily="66" charset="0"/>
                <a:cs typeface="Arial" pitchFamily="34" charset="0"/>
              </a:rPr>
              <a:t> </a:t>
            </a:r>
            <a:r>
              <a:rPr lang="en-US" sz="3600" dirty="0" err="1" smtClean="0">
                <a:latin typeface="Comic Sans MS" pitchFamily="66" charset="0"/>
                <a:cs typeface="Arial" pitchFamily="34" charset="0"/>
              </a:rPr>
              <a:t>Brevis</a:t>
            </a:r>
            <a:r>
              <a:rPr lang="en-US" sz="3600" dirty="0" smtClean="0">
                <a:latin typeface="Comic Sans MS" pitchFamily="66" charset="0"/>
                <a:cs typeface="Arial" pitchFamily="34" charset="0"/>
              </a:rPr>
              <a:t> muscle .</a:t>
            </a:r>
          </a:p>
          <a:p>
            <a:pPr algn="l" rtl="0" eaLnBrk="1" hangingPunct="1"/>
            <a:r>
              <a:rPr lang="en-US" sz="3600" dirty="0" smtClean="0">
                <a:latin typeface="Comic Sans MS" pitchFamily="66" charset="0"/>
                <a:cs typeface="Arial" pitchFamily="34" charset="0"/>
              </a:rPr>
              <a:t>Define the normal conduction velocity in upper limb and lower limb nerves .</a:t>
            </a:r>
          </a:p>
          <a:p>
            <a:pPr algn="l" rtl="0" eaLnBrk="1" hangingPunct="1"/>
            <a:r>
              <a:rPr lang="en-US" sz="3600" dirty="0" smtClean="0">
                <a:latin typeface="Comic Sans MS" pitchFamily="66" charset="0"/>
                <a:cs typeface="Arial" pitchFamily="34" charset="0"/>
              </a:rPr>
              <a:t>Define the motor unit potentials ( MUPs) and how they are changed in muscles .</a:t>
            </a:r>
            <a:endParaRPr lang="ar-SA" sz="3600" dirty="0" smtClean="0">
              <a:latin typeface="Comic Sans MS" pitchFamily="66"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0"/>
            <a:ext cx="8229600" cy="944562"/>
          </a:xfrm>
        </p:spPr>
        <p:txBody>
          <a:bodyPr rtlCol="0">
            <a:noAutofit/>
          </a:bodyPr>
          <a:lstStyle/>
          <a:p>
            <a:pPr eaLnBrk="1" fontAlgn="auto" hangingPunct="1">
              <a:spcAft>
                <a:spcPts val="0"/>
              </a:spcAft>
              <a:defRPr/>
            </a:pPr>
            <a:r>
              <a:rPr lang="en-US" sz="2800" dirty="0" smtClean="0"/>
              <a:t>Nerve Conduction Study </a:t>
            </a:r>
            <a:br>
              <a:rPr lang="en-US" sz="2800" dirty="0" smtClean="0"/>
            </a:br>
            <a:r>
              <a:rPr lang="en-US" sz="2400" dirty="0" smtClean="0"/>
              <a:t>( NCS)</a:t>
            </a:r>
            <a:endParaRPr lang="ar-SA" sz="2400" dirty="0"/>
          </a:p>
        </p:txBody>
      </p:sp>
      <p:sp>
        <p:nvSpPr>
          <p:cNvPr id="6" name="Content Placeholder 5"/>
          <p:cNvSpPr>
            <a:spLocks noGrp="1"/>
          </p:cNvSpPr>
          <p:nvPr>
            <p:ph idx="1"/>
          </p:nvPr>
        </p:nvSpPr>
        <p:spPr>
          <a:xfrm>
            <a:off x="1" y="836712"/>
            <a:ext cx="9144000" cy="6021288"/>
          </a:xfrm>
        </p:spPr>
        <p:txBody>
          <a:bodyPr/>
          <a:lstStyle/>
          <a:p>
            <a:pPr algn="l" rtl="0" eaLnBrk="1" hangingPunct="1"/>
            <a:r>
              <a:rPr lang="en-US" sz="2800" dirty="0" smtClean="0">
                <a:solidFill>
                  <a:srgbClr val="FFFF00"/>
                </a:solidFill>
                <a:latin typeface="Comic Sans MS" pitchFamily="66" charset="0"/>
                <a:cs typeface="Arial" pitchFamily="34" charset="0"/>
              </a:rPr>
              <a:t>(2) sensory nerve conduction study ( for SNAP , sensory nerve action potential ) </a:t>
            </a:r>
            <a:r>
              <a:rPr lang="en-US" sz="2800" dirty="0" smtClean="0">
                <a:latin typeface="Comic Sans MS" pitchFamily="66" charset="0"/>
                <a:cs typeface="Arial" pitchFamily="34" charset="0"/>
              </a:rPr>
              <a:t>or </a:t>
            </a:r>
          </a:p>
          <a:p>
            <a:pPr algn="l" rtl="0" eaLnBrk="1" hangingPunct="1"/>
            <a:r>
              <a:rPr lang="en-US" sz="2800" dirty="0" smtClean="0">
                <a:solidFill>
                  <a:srgbClr val="FFFF00"/>
                </a:solidFill>
                <a:latin typeface="Comic Sans MS" pitchFamily="66" charset="0"/>
                <a:cs typeface="Arial" pitchFamily="34" charset="0"/>
              </a:rPr>
              <a:t>(3) mixed nerve conduction study .</a:t>
            </a:r>
          </a:p>
          <a:p>
            <a:pPr algn="l" rtl="0" eaLnBrk="1" hangingPunct="1"/>
            <a:r>
              <a:rPr lang="en-US" sz="2800" dirty="0" smtClean="0">
                <a:latin typeface="Comic Sans MS" pitchFamily="66" charset="0"/>
                <a:cs typeface="Arial" pitchFamily="34" charset="0"/>
              </a:rPr>
              <a:t>Because of the time constraints, in this </a:t>
            </a:r>
            <a:r>
              <a:rPr lang="en-US" sz="2800" smtClean="0">
                <a:latin typeface="Comic Sans MS" pitchFamily="66" charset="0"/>
                <a:cs typeface="Arial" pitchFamily="34" charset="0"/>
              </a:rPr>
              <a:t>lecture , </a:t>
            </a:r>
            <a:r>
              <a:rPr lang="en-US" sz="2800" dirty="0" smtClean="0">
                <a:latin typeface="Comic Sans MS" pitchFamily="66" charset="0"/>
                <a:cs typeface="Arial" pitchFamily="34" charset="0"/>
              </a:rPr>
              <a:t>only motor nerve conduction study will be discussed </a:t>
            </a:r>
          </a:p>
          <a:p>
            <a:pPr algn="l" rtl="0" eaLnBrk="1" hangingPunct="1"/>
            <a:r>
              <a:rPr lang="en-US" sz="2800" dirty="0" smtClean="0">
                <a:latin typeface="Comic Sans MS" pitchFamily="66" charset="0"/>
                <a:cs typeface="Arial" pitchFamily="34" charset="0"/>
              </a:rPr>
              <a:t>In the motor test the recorded response is the muscle CMAP ( compound muscle action potential ) </a:t>
            </a:r>
          </a:p>
          <a:p>
            <a:pPr eaLnBrk="1" hangingPunct="1">
              <a:buFont typeface="Arial" pitchFamily="34" charset="0"/>
              <a:buNone/>
            </a:pPr>
            <a:endParaRPr lang="en-US" dirty="0" smtClean="0">
              <a:cs typeface="Arial" pitchFamily="34" charset="0"/>
            </a:endParaRPr>
          </a:p>
        </p:txBody>
      </p:sp>
      <p:sp>
        <p:nvSpPr>
          <p:cNvPr id="3" name="Slide Number Placeholder 2"/>
          <p:cNvSpPr>
            <a:spLocks noGrp="1"/>
          </p:cNvSpPr>
          <p:nvPr>
            <p:ph type="sldNum" sz="quarter" idx="12"/>
          </p:nvPr>
        </p:nvSpPr>
        <p:spPr/>
        <p:txBody>
          <a:bodyPr/>
          <a:lstStyle/>
          <a:p>
            <a:pPr>
              <a:defRPr/>
            </a:pPr>
            <a:fld id="{090CA2E7-5429-4F19-8500-EE1966588043}" type="slidenum">
              <a:rPr lang="en-US"/>
              <a:pPr>
                <a:defRPr/>
              </a:pPr>
              <a:t>20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0"/>
            <a:ext cx="8229600" cy="944562"/>
          </a:xfrm>
        </p:spPr>
        <p:txBody>
          <a:bodyPr rtlCol="0">
            <a:noAutofit/>
          </a:bodyPr>
          <a:lstStyle/>
          <a:p>
            <a:pPr eaLnBrk="1" fontAlgn="auto" hangingPunct="1">
              <a:spcAft>
                <a:spcPts val="0"/>
              </a:spcAft>
              <a:defRPr/>
            </a:pPr>
            <a:r>
              <a:rPr lang="en-US" sz="2800" dirty="0" smtClean="0"/>
              <a:t>Nerve Conduction Study </a:t>
            </a:r>
            <a:br>
              <a:rPr lang="en-US" sz="2800" dirty="0" smtClean="0"/>
            </a:br>
            <a:r>
              <a:rPr lang="en-US" sz="2400" dirty="0" smtClean="0"/>
              <a:t>( NCS)</a:t>
            </a:r>
            <a:endParaRPr lang="ar-SA" sz="2400" dirty="0"/>
          </a:p>
        </p:txBody>
      </p:sp>
      <p:sp>
        <p:nvSpPr>
          <p:cNvPr id="6" name="Content Placeholder 5"/>
          <p:cNvSpPr>
            <a:spLocks noGrp="1"/>
          </p:cNvSpPr>
          <p:nvPr>
            <p:ph idx="1"/>
          </p:nvPr>
        </p:nvSpPr>
        <p:spPr>
          <a:xfrm>
            <a:off x="1" y="836712"/>
            <a:ext cx="9144000" cy="6021288"/>
          </a:xfrm>
        </p:spPr>
        <p:txBody>
          <a:bodyPr/>
          <a:lstStyle/>
          <a:p>
            <a:pPr algn="l" rtl="0" eaLnBrk="1" hangingPunct="1"/>
            <a:r>
              <a:rPr lang="en-US" sz="2800" dirty="0" smtClean="0">
                <a:latin typeface="Comic Sans MS" pitchFamily="66" charset="0"/>
                <a:cs typeface="Arial" pitchFamily="34" charset="0"/>
              </a:rPr>
              <a:t>Nerve conduction study </a:t>
            </a:r>
            <a:r>
              <a:rPr lang="en-US" sz="2800" dirty="0" smtClean="0">
                <a:solidFill>
                  <a:srgbClr val="FFFF00"/>
                </a:solidFill>
                <a:latin typeface="Comic Sans MS" pitchFamily="66" charset="0"/>
                <a:cs typeface="Arial" pitchFamily="34" charset="0"/>
              </a:rPr>
              <a:t>(NCS) </a:t>
            </a:r>
            <a:r>
              <a:rPr lang="en-US" sz="2800" dirty="0" smtClean="0">
                <a:latin typeface="Comic Sans MS" pitchFamily="66" charset="0"/>
                <a:cs typeface="Arial" pitchFamily="34" charset="0"/>
              </a:rPr>
              <a:t>is an electrophysiology test </a:t>
            </a:r>
            <a:r>
              <a:rPr lang="en-US" sz="2800" dirty="0" err="1" smtClean="0">
                <a:latin typeface="Comic Sans MS" pitchFamily="66" charset="0"/>
                <a:cs typeface="Arial" pitchFamily="34" charset="0"/>
              </a:rPr>
              <a:t>test</a:t>
            </a:r>
            <a:r>
              <a:rPr lang="en-US" sz="2800" dirty="0" smtClean="0">
                <a:latin typeface="Comic Sans MS" pitchFamily="66" charset="0"/>
                <a:cs typeface="Arial" pitchFamily="34" charset="0"/>
              </a:rPr>
              <a:t> commonly used to evaluate the function of peripheral nerves .</a:t>
            </a:r>
          </a:p>
          <a:p>
            <a:pPr algn="l" rtl="0" eaLnBrk="1" hangingPunct="1"/>
            <a:r>
              <a:rPr lang="en-US" sz="2800" dirty="0" smtClean="0">
                <a:latin typeface="Comic Sans MS" pitchFamily="66" charset="0"/>
                <a:cs typeface="Arial" pitchFamily="34" charset="0"/>
              </a:rPr>
              <a:t>It could  be </a:t>
            </a:r>
            <a:r>
              <a:rPr lang="en-US" sz="2800" dirty="0" smtClean="0">
                <a:latin typeface="Comic Sans MS" pitchFamily="66" charset="0"/>
                <a:cs typeface="Arial" pitchFamily="34" charset="0"/>
                <a:sym typeface="Wingdings" pitchFamily="2" charset="2"/>
              </a:rPr>
              <a:t></a:t>
            </a:r>
          </a:p>
          <a:p>
            <a:pPr algn="l" rtl="0" eaLnBrk="1" hangingPunct="1"/>
            <a:r>
              <a:rPr lang="en-US" sz="2800" dirty="0" smtClean="0">
                <a:latin typeface="Comic Sans MS" pitchFamily="66" charset="0"/>
                <a:cs typeface="Arial" pitchFamily="34" charset="0"/>
              </a:rPr>
              <a:t>(</a:t>
            </a:r>
            <a:r>
              <a:rPr lang="en-US" sz="2800" u="sng" dirty="0" smtClean="0">
                <a:solidFill>
                  <a:srgbClr val="FFFF00"/>
                </a:solidFill>
                <a:latin typeface="Comic Sans MS" pitchFamily="66" charset="0"/>
                <a:cs typeface="Arial" pitchFamily="34" charset="0"/>
              </a:rPr>
              <a:t>1) motor conduction study </a:t>
            </a:r>
            <a:r>
              <a:rPr lang="en-US" sz="2800" dirty="0" smtClean="0">
                <a:latin typeface="Comic Sans MS" pitchFamily="66" charset="0"/>
                <a:cs typeface="Arial" pitchFamily="34" charset="0"/>
              </a:rPr>
              <a:t>( stimulating a nerve and recording the response ( CMAP) of the muscle innervated by that nerve </a:t>
            </a:r>
            <a:r>
              <a:rPr lang="en-US" sz="2800" dirty="0" err="1" smtClean="0">
                <a:latin typeface="Comic Sans MS" pitchFamily="66" charset="0"/>
                <a:cs typeface="Arial" pitchFamily="34" charset="0"/>
              </a:rPr>
              <a:t>e.g.stimulating</a:t>
            </a:r>
            <a:r>
              <a:rPr lang="en-US" sz="2800" dirty="0" smtClean="0">
                <a:latin typeface="Comic Sans MS" pitchFamily="66" charset="0"/>
                <a:cs typeface="Arial" pitchFamily="34" charset="0"/>
              </a:rPr>
              <a:t> the </a:t>
            </a:r>
            <a:r>
              <a:rPr lang="en-US" sz="2800" dirty="0" smtClean="0">
                <a:solidFill>
                  <a:srgbClr val="FFC000"/>
                </a:solidFill>
                <a:latin typeface="Comic Sans MS" pitchFamily="66" charset="0"/>
                <a:cs typeface="Arial" pitchFamily="34" charset="0"/>
              </a:rPr>
              <a:t>median </a:t>
            </a:r>
            <a:r>
              <a:rPr lang="en-US" sz="2800" dirty="0" smtClean="0">
                <a:latin typeface="Comic Sans MS" pitchFamily="66" charset="0"/>
                <a:cs typeface="Arial" pitchFamily="34" charset="0"/>
              </a:rPr>
              <a:t>nerve and recording the CMAP from </a:t>
            </a:r>
            <a:r>
              <a:rPr lang="en-US" sz="2800" dirty="0" smtClean="0">
                <a:solidFill>
                  <a:srgbClr val="FFFF00"/>
                </a:solidFill>
                <a:latin typeface="Comic Sans MS" pitchFamily="66" charset="0"/>
                <a:cs typeface="Arial" pitchFamily="34" charset="0"/>
              </a:rPr>
              <a:t>Abductor </a:t>
            </a:r>
            <a:r>
              <a:rPr lang="en-US" sz="2800" dirty="0" err="1" smtClean="0">
                <a:solidFill>
                  <a:srgbClr val="FFFF00"/>
                </a:solidFill>
                <a:latin typeface="Comic Sans MS" pitchFamily="66" charset="0"/>
                <a:cs typeface="Arial" pitchFamily="34" charset="0"/>
              </a:rPr>
              <a:t>Pollicis</a:t>
            </a:r>
            <a:r>
              <a:rPr lang="en-US" sz="2800" dirty="0" smtClean="0">
                <a:solidFill>
                  <a:srgbClr val="FFFF00"/>
                </a:solidFill>
                <a:latin typeface="Comic Sans MS" pitchFamily="66" charset="0"/>
                <a:cs typeface="Arial" pitchFamily="34" charset="0"/>
              </a:rPr>
              <a:t> </a:t>
            </a:r>
            <a:r>
              <a:rPr lang="en-US" sz="2800" dirty="0" err="1" smtClean="0">
                <a:solidFill>
                  <a:srgbClr val="FFFF00"/>
                </a:solidFill>
                <a:latin typeface="Comic Sans MS" pitchFamily="66" charset="0"/>
                <a:cs typeface="Arial" pitchFamily="34" charset="0"/>
              </a:rPr>
              <a:t>Brevis</a:t>
            </a:r>
            <a:r>
              <a:rPr lang="en-US" sz="2800" dirty="0" smtClean="0">
                <a:latin typeface="Comic Sans MS" pitchFamily="66" charset="0"/>
                <a:cs typeface="Arial" pitchFamily="34" charset="0"/>
              </a:rPr>
              <a:t> muscle</a:t>
            </a:r>
            <a:r>
              <a:rPr lang="en-US" sz="2800" dirty="0" smtClean="0">
                <a:solidFill>
                  <a:srgbClr val="FFFF00"/>
                </a:solidFill>
                <a:latin typeface="Comic Sans MS" pitchFamily="66" charset="0"/>
                <a:cs typeface="Arial" pitchFamily="34" charset="0"/>
              </a:rPr>
              <a:t>( APB ) </a:t>
            </a:r>
            <a:r>
              <a:rPr lang="en-US" sz="2800" dirty="0" smtClean="0">
                <a:latin typeface="Comic Sans MS" pitchFamily="66" charset="0"/>
                <a:cs typeface="Arial" pitchFamily="34" charset="0"/>
              </a:rPr>
              <a:t>.or stimulating the </a:t>
            </a:r>
            <a:r>
              <a:rPr lang="en-US" sz="2800" dirty="0" err="1" smtClean="0">
                <a:solidFill>
                  <a:srgbClr val="FFC000"/>
                </a:solidFill>
                <a:latin typeface="Comic Sans MS" pitchFamily="66" charset="0"/>
                <a:cs typeface="Arial" pitchFamily="34" charset="0"/>
              </a:rPr>
              <a:t>ulna</a:t>
            </a:r>
            <a:r>
              <a:rPr lang="en-US" sz="2800" dirty="0" err="1" smtClean="0">
                <a:latin typeface="Comic Sans MS" pitchFamily="66" charset="0"/>
                <a:cs typeface="Arial" pitchFamily="34" charset="0"/>
              </a:rPr>
              <a:t>r</a:t>
            </a:r>
            <a:r>
              <a:rPr lang="en-US" sz="2800" dirty="0" smtClean="0">
                <a:latin typeface="Comic Sans MS" pitchFamily="66" charset="0"/>
                <a:cs typeface="Arial" pitchFamily="34" charset="0"/>
              </a:rPr>
              <a:t> nerve and recording the response of </a:t>
            </a:r>
            <a:r>
              <a:rPr lang="en-US" sz="2800" dirty="0" err="1" smtClean="0">
                <a:solidFill>
                  <a:srgbClr val="FFFF00"/>
                </a:solidFill>
                <a:latin typeface="Comic Sans MS" pitchFamily="66" charset="0"/>
                <a:cs typeface="Arial" pitchFamily="34" charset="0"/>
              </a:rPr>
              <a:t>Abducor</a:t>
            </a:r>
            <a:r>
              <a:rPr lang="en-US" sz="2800" dirty="0" smtClean="0">
                <a:solidFill>
                  <a:srgbClr val="FFFF00"/>
                </a:solidFill>
                <a:latin typeface="Comic Sans MS" pitchFamily="66" charset="0"/>
                <a:cs typeface="Arial" pitchFamily="34" charset="0"/>
              </a:rPr>
              <a:t> </a:t>
            </a:r>
            <a:r>
              <a:rPr lang="en-US" sz="2800" dirty="0" err="1" smtClean="0">
                <a:solidFill>
                  <a:srgbClr val="FFFF00"/>
                </a:solidFill>
                <a:latin typeface="Comic Sans MS" pitchFamily="66" charset="0"/>
                <a:cs typeface="Arial" pitchFamily="34" charset="0"/>
              </a:rPr>
              <a:t>Digiti</a:t>
            </a:r>
            <a:r>
              <a:rPr lang="en-US" sz="2800" dirty="0" smtClean="0">
                <a:solidFill>
                  <a:srgbClr val="FFFF00"/>
                </a:solidFill>
                <a:latin typeface="Comic Sans MS" pitchFamily="66" charset="0"/>
                <a:cs typeface="Arial" pitchFamily="34" charset="0"/>
              </a:rPr>
              <a:t> </a:t>
            </a:r>
            <a:r>
              <a:rPr lang="en-US" sz="2800" dirty="0" err="1" smtClean="0">
                <a:solidFill>
                  <a:srgbClr val="FFFF00"/>
                </a:solidFill>
                <a:latin typeface="Comic Sans MS" pitchFamily="66" charset="0"/>
                <a:cs typeface="Arial" pitchFamily="34" charset="0"/>
              </a:rPr>
              <a:t>Minimi</a:t>
            </a:r>
            <a:r>
              <a:rPr lang="en-US" sz="2800" dirty="0" smtClean="0">
                <a:solidFill>
                  <a:srgbClr val="FFFF00"/>
                </a:solidFill>
                <a:latin typeface="Comic Sans MS" pitchFamily="66" charset="0"/>
                <a:cs typeface="Arial" pitchFamily="34" charset="0"/>
              </a:rPr>
              <a:t> muscle ( ADM) .</a:t>
            </a:r>
          </a:p>
        </p:txBody>
      </p:sp>
      <p:sp>
        <p:nvSpPr>
          <p:cNvPr id="3" name="Slide Number Placeholder 2"/>
          <p:cNvSpPr>
            <a:spLocks noGrp="1"/>
          </p:cNvSpPr>
          <p:nvPr>
            <p:ph type="sldNum" sz="quarter" idx="12"/>
          </p:nvPr>
        </p:nvSpPr>
        <p:spPr/>
        <p:txBody>
          <a:bodyPr/>
          <a:lstStyle/>
          <a:p>
            <a:pPr>
              <a:defRPr/>
            </a:pPr>
            <a:fld id="{090CA2E7-5429-4F19-8500-EE1966588043}" type="slidenum">
              <a:rPr lang="en-US"/>
              <a:pPr>
                <a:defRPr/>
              </a:pPr>
              <a:t>21</a:t>
            </a:fld>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0" y="0"/>
            <a:ext cx="3707904" cy="980727"/>
          </a:xfrm>
        </p:spPr>
        <p:txBody>
          <a:bodyPr rtlCol="0">
            <a:normAutofit/>
          </a:bodyPr>
          <a:lstStyle/>
          <a:p>
            <a:pPr algn="ctr" eaLnBrk="1" fontAlgn="auto" hangingPunct="1">
              <a:spcAft>
                <a:spcPts val="0"/>
              </a:spcAft>
              <a:defRPr/>
            </a:pPr>
            <a:r>
              <a:rPr lang="ar-SA" sz="1600" dirty="0" smtClean="0">
                <a:solidFill>
                  <a:srgbClr val="FFFF00"/>
                </a:solidFill>
              </a:rPr>
              <a:t>’</a:t>
            </a:r>
            <a:r>
              <a:rPr lang="en-US" sz="2400" dirty="0" smtClean="0">
                <a:solidFill>
                  <a:srgbClr val="FFFF00"/>
                </a:solidFill>
              </a:rPr>
              <a:t>Motor Nerve Conduction Veloci</a:t>
            </a:r>
            <a:r>
              <a:rPr lang="en-US" sz="1600" dirty="0" smtClean="0">
                <a:solidFill>
                  <a:srgbClr val="FFFF00"/>
                </a:solidFill>
              </a:rPr>
              <a:t>ty</a:t>
            </a:r>
            <a:endParaRPr lang="en-US" sz="3200" dirty="0" smtClean="0"/>
          </a:p>
        </p:txBody>
      </p:sp>
      <p:sp>
        <p:nvSpPr>
          <p:cNvPr id="30724" name="Rectangle 3"/>
          <p:cNvSpPr>
            <a:spLocks noGrp="1" noChangeArrowheads="1"/>
          </p:cNvSpPr>
          <p:nvPr>
            <p:ph idx="1"/>
          </p:nvPr>
        </p:nvSpPr>
        <p:spPr>
          <a:xfrm>
            <a:off x="0" y="1004887"/>
            <a:ext cx="9144000" cy="5853113"/>
          </a:xfrm>
        </p:spPr>
        <p:txBody>
          <a:bodyPr/>
          <a:lstStyle/>
          <a:p>
            <a:pPr algn="l" rtl="0" eaLnBrk="1" hangingPunct="1"/>
            <a:r>
              <a:rPr lang="en-US" sz="2400" dirty="0" smtClean="0">
                <a:latin typeface="Comic Sans MS" pitchFamily="66" charset="0"/>
                <a:cs typeface="Arial" pitchFamily="34" charset="0"/>
              </a:rPr>
              <a:t>An electrical stimulus is applied over the median nerve </a:t>
            </a:r>
          </a:p>
          <a:p>
            <a:pPr algn="l" rtl="0" eaLnBrk="1" hangingPunct="1">
              <a:buNone/>
            </a:pPr>
            <a:r>
              <a:rPr lang="en-US" sz="2400" dirty="0" smtClean="0">
                <a:latin typeface="Comic Sans MS" pitchFamily="66" charset="0"/>
                <a:cs typeface="Arial" pitchFamily="34" charset="0"/>
              </a:rPr>
              <a:t>and a recording electrode is place over APB  muscle ( which is</a:t>
            </a:r>
          </a:p>
          <a:p>
            <a:pPr algn="l" rtl="0" eaLnBrk="1" hangingPunct="1">
              <a:buNone/>
            </a:pPr>
            <a:r>
              <a:rPr lang="en-US" sz="2400" dirty="0" smtClean="0">
                <a:latin typeface="Comic Sans MS" pitchFamily="66" charset="0"/>
                <a:cs typeface="Arial" pitchFamily="34" charset="0"/>
              </a:rPr>
              <a:t>one of the muscles supplied </a:t>
            </a:r>
            <a:r>
              <a:rPr lang="en-US" sz="2400" dirty="0" err="1" smtClean="0">
                <a:latin typeface="Comic Sans MS" pitchFamily="66" charset="0"/>
                <a:cs typeface="Arial" pitchFamily="34" charset="0"/>
              </a:rPr>
              <a:t>suppllied</a:t>
            </a:r>
            <a:r>
              <a:rPr lang="en-US" sz="2400" dirty="0" smtClean="0">
                <a:latin typeface="Comic Sans MS" pitchFamily="66" charset="0"/>
                <a:cs typeface="Arial" pitchFamily="34" charset="0"/>
              </a:rPr>
              <a:t> by the median nerve ).</a:t>
            </a:r>
          </a:p>
          <a:p>
            <a:pPr algn="l" rtl="0" eaLnBrk="1" hangingPunct="1"/>
            <a:r>
              <a:rPr lang="en-US" sz="2400" dirty="0" smtClean="0">
                <a:latin typeface="Comic Sans MS" pitchFamily="66" charset="0"/>
                <a:cs typeface="Arial" pitchFamily="34" charset="0"/>
              </a:rPr>
              <a:t>The stimulus is applied at two sites </a:t>
            </a:r>
            <a:r>
              <a:rPr lang="en-US" sz="2400" dirty="0" smtClean="0">
                <a:latin typeface="Comic Sans MS" pitchFamily="66" charset="0"/>
                <a:cs typeface="Arial" pitchFamily="34" charset="0"/>
                <a:sym typeface="Wingdings" pitchFamily="2" charset="2"/>
              </a:rPr>
              <a:t> (1)</a:t>
            </a:r>
            <a:r>
              <a:rPr lang="en-US" sz="2400" dirty="0" smtClean="0">
                <a:latin typeface="Comic Sans MS" pitchFamily="66" charset="0"/>
                <a:cs typeface="Arial" pitchFamily="34" charset="0"/>
              </a:rPr>
              <a:t> a distal site </a:t>
            </a:r>
          </a:p>
          <a:p>
            <a:pPr algn="l" rtl="0" eaLnBrk="1" hangingPunct="1">
              <a:buFont typeface="Arial" pitchFamily="34" charset="0"/>
              <a:buNone/>
            </a:pPr>
            <a:r>
              <a:rPr lang="en-US" sz="2400" dirty="0" smtClean="0">
                <a:latin typeface="Comic Sans MS" pitchFamily="66" charset="0"/>
                <a:cs typeface="Arial" pitchFamily="34" charset="0"/>
              </a:rPr>
              <a:t>( wrist ) and a (2) proximal one ( </a:t>
            </a:r>
            <a:r>
              <a:rPr lang="en-US" sz="2400" dirty="0" err="1" smtClean="0">
                <a:latin typeface="Comic Sans MS" pitchFamily="66" charset="0"/>
                <a:cs typeface="Arial" pitchFamily="34" charset="0"/>
              </a:rPr>
              <a:t>antecubital</a:t>
            </a:r>
            <a:r>
              <a:rPr lang="en-US" sz="2400" dirty="0" smtClean="0">
                <a:latin typeface="Comic Sans MS" pitchFamily="66" charset="0"/>
                <a:cs typeface="Arial" pitchFamily="34" charset="0"/>
              </a:rPr>
              <a:t> </a:t>
            </a:r>
            <a:r>
              <a:rPr lang="en-US" sz="2400" dirty="0" err="1" smtClean="0">
                <a:latin typeface="Comic Sans MS" pitchFamily="66" charset="0"/>
                <a:cs typeface="Arial" pitchFamily="34" charset="0"/>
              </a:rPr>
              <a:t>fossa</a:t>
            </a:r>
            <a:r>
              <a:rPr lang="en-US" sz="2400" dirty="0" smtClean="0">
                <a:latin typeface="Comic Sans MS" pitchFamily="66" charset="0"/>
                <a:cs typeface="Arial" pitchFamily="34" charset="0"/>
              </a:rPr>
              <a:t> , elbow) .</a:t>
            </a:r>
          </a:p>
          <a:p>
            <a:pPr algn="l" rtl="0" eaLnBrk="1" hangingPunct="1"/>
            <a:r>
              <a:rPr lang="en-US" sz="2400" dirty="0" smtClean="0">
                <a:latin typeface="Comic Sans MS" pitchFamily="66" charset="0"/>
                <a:cs typeface="Arial" pitchFamily="34" charset="0"/>
              </a:rPr>
              <a:t>The muscle usually chosen in this routine test in the upper </a:t>
            </a:r>
          </a:p>
          <a:p>
            <a:pPr algn="l" rtl="0" eaLnBrk="1" hangingPunct="1">
              <a:buNone/>
            </a:pPr>
            <a:r>
              <a:rPr lang="en-US" sz="2400" dirty="0" smtClean="0">
                <a:latin typeface="Comic Sans MS" pitchFamily="66" charset="0"/>
                <a:cs typeface="Arial" pitchFamily="34" charset="0"/>
              </a:rPr>
              <a:t>limb is the </a:t>
            </a:r>
            <a:r>
              <a:rPr lang="en-US" sz="2400" dirty="0" smtClean="0">
                <a:solidFill>
                  <a:srgbClr val="FFFF00"/>
                </a:solidFill>
                <a:latin typeface="Comic Sans MS" pitchFamily="66" charset="0"/>
                <a:cs typeface="Arial" pitchFamily="34" charset="0"/>
              </a:rPr>
              <a:t>Abductor </a:t>
            </a:r>
            <a:r>
              <a:rPr lang="en-US" sz="2400" dirty="0" err="1" smtClean="0">
                <a:solidFill>
                  <a:srgbClr val="FFFF00"/>
                </a:solidFill>
                <a:latin typeface="Comic Sans MS" pitchFamily="66" charset="0"/>
                <a:cs typeface="Arial" pitchFamily="34" charset="0"/>
              </a:rPr>
              <a:t>Pollicis</a:t>
            </a:r>
            <a:r>
              <a:rPr lang="en-US" sz="2400" dirty="0" smtClean="0">
                <a:solidFill>
                  <a:srgbClr val="FFFF00"/>
                </a:solidFill>
                <a:latin typeface="Comic Sans MS" pitchFamily="66" charset="0"/>
                <a:cs typeface="Arial" pitchFamily="34" charset="0"/>
              </a:rPr>
              <a:t> </a:t>
            </a:r>
            <a:r>
              <a:rPr lang="en-US" sz="2400" dirty="0" err="1" smtClean="0">
                <a:solidFill>
                  <a:srgbClr val="FFFF00"/>
                </a:solidFill>
                <a:latin typeface="Comic Sans MS" pitchFamily="66" charset="0"/>
                <a:cs typeface="Arial" pitchFamily="34" charset="0"/>
              </a:rPr>
              <a:t>Brevis</a:t>
            </a:r>
            <a:r>
              <a:rPr lang="en-US" sz="2400" dirty="0" smtClean="0">
                <a:solidFill>
                  <a:srgbClr val="FFFF00"/>
                </a:solidFill>
                <a:latin typeface="Comic Sans MS" pitchFamily="66" charset="0"/>
                <a:cs typeface="Arial" pitchFamily="34" charset="0"/>
              </a:rPr>
              <a:t> </a:t>
            </a:r>
          </a:p>
          <a:p>
            <a:pPr algn="l" rtl="0" eaLnBrk="1" hangingPunct="1"/>
            <a:r>
              <a:rPr lang="en-US" sz="2400" dirty="0" smtClean="0">
                <a:latin typeface="Comic Sans MS" pitchFamily="66" charset="0"/>
                <a:cs typeface="Arial" pitchFamily="34" charset="0"/>
              </a:rPr>
              <a:t>The active recording </a:t>
            </a:r>
            <a:r>
              <a:rPr lang="en-US" sz="2400" u="sng" dirty="0" smtClean="0">
                <a:solidFill>
                  <a:srgbClr val="FFC000"/>
                </a:solidFill>
                <a:latin typeface="Comic Sans MS" pitchFamily="66" charset="0"/>
                <a:cs typeface="Arial" pitchFamily="34" charset="0"/>
              </a:rPr>
              <a:t>electrode (G1) </a:t>
            </a:r>
            <a:r>
              <a:rPr lang="en-US" sz="2400" dirty="0" smtClean="0">
                <a:latin typeface="Comic Sans MS" pitchFamily="66" charset="0"/>
                <a:cs typeface="Arial" pitchFamily="34" charset="0"/>
              </a:rPr>
              <a:t>is place over the</a:t>
            </a:r>
          </a:p>
          <a:p>
            <a:pPr algn="l" rtl="0" eaLnBrk="1" hangingPunct="1">
              <a:buNone/>
            </a:pPr>
            <a:r>
              <a:rPr lang="en-US" sz="2400" dirty="0" err="1" smtClean="0">
                <a:latin typeface="Comic Sans MS" pitchFamily="66" charset="0"/>
                <a:cs typeface="Arial" pitchFamily="34" charset="0"/>
              </a:rPr>
              <a:t>thenar</a:t>
            </a:r>
            <a:r>
              <a:rPr lang="en-US" sz="2400" dirty="0" smtClean="0">
                <a:latin typeface="Comic Sans MS" pitchFamily="66" charset="0"/>
                <a:cs typeface="Arial" pitchFamily="34" charset="0"/>
              </a:rPr>
              <a:t> eminence which overlies the muscle .</a:t>
            </a:r>
          </a:p>
          <a:p>
            <a:pPr algn="l" rtl="0" eaLnBrk="1" hangingPunct="1"/>
            <a:r>
              <a:rPr lang="en-US" sz="2400" dirty="0" smtClean="0">
                <a:latin typeface="Comic Sans MS" pitchFamily="66" charset="0"/>
                <a:cs typeface="Arial" pitchFamily="34" charset="0"/>
              </a:rPr>
              <a:t>And </a:t>
            </a:r>
            <a:r>
              <a:rPr lang="en-US" sz="2400" u="sng" dirty="0" smtClean="0">
                <a:solidFill>
                  <a:srgbClr val="FFC000"/>
                </a:solidFill>
                <a:latin typeface="Comic Sans MS" pitchFamily="66" charset="0"/>
                <a:cs typeface="Arial" pitchFamily="34" charset="0"/>
              </a:rPr>
              <a:t>the reference recording electrode (G2) about 3</a:t>
            </a:r>
          </a:p>
          <a:p>
            <a:pPr algn="l" rtl="0" eaLnBrk="1" hangingPunct="1">
              <a:buNone/>
            </a:pPr>
            <a:r>
              <a:rPr lang="en-US" sz="2400" u="sng" dirty="0" smtClean="0">
                <a:solidFill>
                  <a:srgbClr val="FFC000"/>
                </a:solidFill>
                <a:latin typeface="Comic Sans MS" pitchFamily="66" charset="0"/>
                <a:cs typeface="Arial" pitchFamily="34" charset="0"/>
              </a:rPr>
              <a:t>cm away .</a:t>
            </a:r>
          </a:p>
          <a:p>
            <a:pPr algn="l" rtl="0" eaLnBrk="1" hangingPunct="1"/>
            <a:r>
              <a:rPr lang="en-US" sz="2400" dirty="0" smtClean="0">
                <a:latin typeface="Comic Sans MS" pitchFamily="66" charset="0"/>
                <a:cs typeface="Arial" pitchFamily="34" charset="0"/>
              </a:rPr>
              <a:t>The oscilloscope ( CRO) sweep speed is adjusted to </a:t>
            </a:r>
            <a:r>
              <a:rPr lang="en-US" sz="2400" u="sng" dirty="0" smtClean="0">
                <a:solidFill>
                  <a:srgbClr val="FFFF00"/>
                </a:solidFill>
                <a:latin typeface="Comic Sans MS" pitchFamily="66" charset="0"/>
                <a:cs typeface="Arial" pitchFamily="34" charset="0"/>
              </a:rPr>
              <a:t>2 ms / </a:t>
            </a:r>
          </a:p>
          <a:p>
            <a:pPr algn="l" rtl="0" eaLnBrk="1" hangingPunct="1">
              <a:buNone/>
            </a:pPr>
            <a:r>
              <a:rPr lang="en-US" sz="2400" u="sng" dirty="0" smtClean="0">
                <a:solidFill>
                  <a:srgbClr val="FFFF00"/>
                </a:solidFill>
                <a:latin typeface="Comic Sans MS" pitchFamily="66" charset="0"/>
                <a:cs typeface="Arial" pitchFamily="34" charset="0"/>
              </a:rPr>
              <a:t>cm</a:t>
            </a:r>
            <a:r>
              <a:rPr lang="en-US" u="sng" dirty="0" smtClean="0">
                <a:solidFill>
                  <a:srgbClr val="FFFF00"/>
                </a:solidFill>
                <a:latin typeface="Comic Sans MS" pitchFamily="66" charset="0"/>
                <a:cs typeface="Arial" pitchFamily="34" charset="0"/>
              </a:rPr>
              <a:t>.</a:t>
            </a:r>
          </a:p>
        </p:txBody>
      </p:sp>
      <p:pic>
        <p:nvPicPr>
          <p:cNvPr id="7" name="Picture 5" descr="C:\Users\USER\Desktop\New Picture (3).png"/>
          <p:cNvPicPr>
            <a:picLocks noChangeAspect="1" noChangeArrowheads="1"/>
          </p:cNvPicPr>
          <p:nvPr/>
        </p:nvPicPr>
        <p:blipFill>
          <a:blip r:embed="rId3" cstate="print"/>
          <a:srcRect/>
          <a:stretch>
            <a:fillRect/>
          </a:stretch>
        </p:blipFill>
        <p:spPr bwMode="auto">
          <a:xfrm>
            <a:off x="3851920" y="0"/>
            <a:ext cx="3528392" cy="1079139"/>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sz="half" idx="1"/>
          </p:nvPr>
        </p:nvSpPr>
        <p:spPr>
          <a:xfrm>
            <a:off x="0" y="0"/>
            <a:ext cx="9144000" cy="6858000"/>
          </a:xfrm>
        </p:spPr>
        <p:txBody>
          <a:bodyPr/>
          <a:lstStyle/>
          <a:p>
            <a:pPr algn="l" rtl="0" eaLnBrk="1" hangingPunct="1"/>
            <a:r>
              <a:rPr lang="en-US" sz="2400" dirty="0" smtClean="0">
                <a:latin typeface="Comic Sans MS" pitchFamily="66" charset="0"/>
                <a:cs typeface="Arial" pitchFamily="34" charset="0"/>
              </a:rPr>
              <a:t>The stimulus duration used is 0.2 ms  and stimulus frequency to 1 / sec.</a:t>
            </a:r>
          </a:p>
          <a:p>
            <a:pPr algn="l" rtl="0" eaLnBrk="1" hangingPunct="1"/>
            <a:r>
              <a:rPr lang="en-US" sz="2400" dirty="0" smtClean="0">
                <a:latin typeface="Comic Sans MS" pitchFamily="66" charset="0"/>
                <a:cs typeface="Arial" pitchFamily="34" charset="0"/>
              </a:rPr>
              <a:t>Apply the stimulus and record the response from stimulation at the wrist .</a:t>
            </a:r>
          </a:p>
          <a:p>
            <a:pPr algn="l" rtl="0" eaLnBrk="1" hangingPunct="1"/>
            <a:r>
              <a:rPr lang="en-US" sz="2400" dirty="0" smtClean="0">
                <a:latin typeface="Comic Sans MS" pitchFamily="66" charset="0"/>
                <a:cs typeface="Arial" pitchFamily="34" charset="0"/>
              </a:rPr>
              <a:t>Store the </a:t>
            </a:r>
            <a:r>
              <a:rPr lang="en-US" sz="2400" dirty="0" smtClean="0">
                <a:solidFill>
                  <a:srgbClr val="FFFF00"/>
                </a:solidFill>
                <a:latin typeface="Comic Sans MS" pitchFamily="66" charset="0"/>
                <a:cs typeface="Arial" pitchFamily="34" charset="0"/>
              </a:rPr>
              <a:t>CMAP ( compound muscle action potential ) </a:t>
            </a:r>
            <a:r>
              <a:rPr lang="en-US" sz="2400" dirty="0" smtClean="0">
                <a:latin typeface="Comic Sans MS" pitchFamily="66" charset="0"/>
                <a:cs typeface="Arial" pitchFamily="34" charset="0"/>
              </a:rPr>
              <a:t>in the first channel of the oscilloscope .</a:t>
            </a:r>
          </a:p>
          <a:p>
            <a:pPr algn="l" rtl="0" eaLnBrk="1" hangingPunct="1"/>
            <a:r>
              <a:rPr lang="en-US" sz="2400" dirty="0" smtClean="0">
                <a:latin typeface="Comic Sans MS" pitchFamily="66" charset="0"/>
                <a:cs typeface="Arial" pitchFamily="34" charset="0"/>
              </a:rPr>
              <a:t>Change the stimulating site from wrist to </a:t>
            </a:r>
            <a:r>
              <a:rPr lang="en-US" sz="2400" dirty="0" err="1" smtClean="0">
                <a:latin typeface="Comic Sans MS" pitchFamily="66" charset="0"/>
                <a:cs typeface="Arial" pitchFamily="34" charset="0"/>
              </a:rPr>
              <a:t>antecubital</a:t>
            </a:r>
            <a:r>
              <a:rPr lang="en-US" sz="2400" dirty="0" smtClean="0">
                <a:latin typeface="Comic Sans MS" pitchFamily="66" charset="0"/>
                <a:cs typeface="Arial" pitchFamily="34" charset="0"/>
              </a:rPr>
              <a:t> </a:t>
            </a:r>
            <a:r>
              <a:rPr lang="en-US" sz="2400" dirty="0" err="1" smtClean="0">
                <a:latin typeface="Comic Sans MS" pitchFamily="66" charset="0"/>
                <a:cs typeface="Arial" pitchFamily="34" charset="0"/>
              </a:rPr>
              <a:t>fossa</a:t>
            </a:r>
            <a:r>
              <a:rPr lang="en-US" sz="2400" dirty="0" smtClean="0">
                <a:latin typeface="Comic Sans MS" pitchFamily="66" charset="0"/>
                <a:cs typeface="Arial" pitchFamily="34" charset="0"/>
              </a:rPr>
              <a:t> ( elbow ) .</a:t>
            </a:r>
          </a:p>
          <a:p>
            <a:pPr algn="l" rtl="0" eaLnBrk="1" hangingPunct="1"/>
            <a:r>
              <a:rPr lang="en-US" sz="2400" dirty="0" smtClean="0">
                <a:latin typeface="Comic Sans MS" pitchFamily="66" charset="0"/>
                <a:cs typeface="Arial" pitchFamily="34" charset="0"/>
              </a:rPr>
              <a:t>Stimulate the nerve &amp; record the CMAP for median nerve stimulation at the elbow .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4" name="Rectangle 3"/>
          <p:cNvSpPr>
            <a:spLocks noGrp="1" noChangeArrowheads="1"/>
          </p:cNvSpPr>
          <p:nvPr>
            <p:ph idx="1"/>
          </p:nvPr>
        </p:nvSpPr>
        <p:spPr>
          <a:xfrm>
            <a:off x="0" y="2060848"/>
            <a:ext cx="8964613" cy="4797152"/>
          </a:xfrm>
        </p:spPr>
        <p:txBody>
          <a:bodyPr/>
          <a:lstStyle/>
          <a:p>
            <a:pPr algn="l" rtl="0" eaLnBrk="1" hangingPunct="1"/>
            <a:endParaRPr lang="en-US" sz="2800" dirty="0" smtClean="0">
              <a:latin typeface="Comic Sans MS" pitchFamily="66" charset="0"/>
              <a:cs typeface="Arial" pitchFamily="34" charset="0"/>
            </a:endParaRPr>
          </a:p>
          <a:p>
            <a:pPr algn="l" rtl="0" eaLnBrk="1" hangingPunct="1"/>
            <a:endParaRPr lang="en-US" sz="2800" dirty="0" smtClean="0">
              <a:latin typeface="Comic Sans MS" pitchFamily="66" charset="0"/>
              <a:cs typeface="Arial" pitchFamily="34" charset="0"/>
            </a:endParaRPr>
          </a:p>
          <a:p>
            <a:pPr algn="l" rtl="0" eaLnBrk="1" hangingPunct="1">
              <a:buNone/>
            </a:pPr>
            <a:endParaRPr lang="en-US" sz="2800" dirty="0" smtClean="0">
              <a:latin typeface="Comic Sans MS" pitchFamily="66" charset="0"/>
              <a:cs typeface="Arial" pitchFamily="34" charset="0"/>
            </a:endParaRPr>
          </a:p>
          <a:p>
            <a:pPr algn="l" rtl="0" eaLnBrk="1" hangingPunct="1"/>
            <a:endParaRPr lang="en-US" sz="2000" dirty="0" smtClean="0">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(1) Measure the latency ( time </a:t>
            </a:r>
            <a:r>
              <a:rPr lang="ar-SA" sz="2000" dirty="0" smtClean="0">
                <a:solidFill>
                  <a:srgbClr val="FFFF00"/>
                </a:solidFill>
                <a:latin typeface="Comic Sans MS" pitchFamily="66" charset="0"/>
                <a:cs typeface="Arial" pitchFamily="34" charset="0"/>
              </a:rPr>
              <a:t>الفترة الزمنية </a:t>
            </a:r>
            <a:r>
              <a:rPr lang="en-US" sz="2000" dirty="0" smtClean="0">
                <a:latin typeface="Comic Sans MS" pitchFamily="66" charset="0"/>
                <a:cs typeface="Arial" pitchFamily="34" charset="0"/>
              </a:rPr>
              <a:t>) of the first CMAP </a:t>
            </a:r>
            <a:r>
              <a:rPr lang="ar-SA" sz="2000" dirty="0" err="1" smtClean="0">
                <a:solidFill>
                  <a:srgbClr val="FFFF00"/>
                </a:solidFill>
                <a:latin typeface="Comic Sans MS" pitchFamily="66" charset="0"/>
                <a:cs typeface="Arial" pitchFamily="34" charset="0"/>
              </a:rPr>
              <a:t>الأستجابة</a:t>
            </a:r>
            <a:r>
              <a:rPr lang="ar-SA" sz="2000" dirty="0" smtClean="0">
                <a:solidFill>
                  <a:srgbClr val="FFFF00"/>
                </a:solidFill>
                <a:latin typeface="Comic Sans MS" pitchFamily="66" charset="0"/>
                <a:cs typeface="Arial" pitchFamily="34" charset="0"/>
              </a:rPr>
              <a:t> الأولي</a:t>
            </a:r>
            <a:endParaRPr lang="en-US" sz="2000" dirty="0" smtClean="0">
              <a:solidFill>
                <a:srgbClr val="FFFF00"/>
              </a:solidFill>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 wrist) and 2</a:t>
            </a:r>
            <a:r>
              <a:rPr lang="en-US" sz="2000" baseline="30000" dirty="0" smtClean="0">
                <a:latin typeface="Comic Sans MS" pitchFamily="66" charset="0"/>
                <a:cs typeface="Arial" pitchFamily="34" charset="0"/>
              </a:rPr>
              <a:t>nd</a:t>
            </a:r>
            <a:r>
              <a:rPr lang="en-US" sz="2000" dirty="0" smtClean="0">
                <a:latin typeface="Comic Sans MS" pitchFamily="66" charset="0"/>
                <a:cs typeface="Arial" pitchFamily="34" charset="0"/>
              </a:rPr>
              <a:t> CMAP (</a:t>
            </a:r>
            <a:r>
              <a:rPr lang="ar-SA" sz="2000" dirty="0" err="1" smtClean="0">
                <a:solidFill>
                  <a:srgbClr val="FFFF00"/>
                </a:solidFill>
                <a:latin typeface="Comic Sans MS" pitchFamily="66" charset="0"/>
                <a:cs typeface="Arial" pitchFamily="34" charset="0"/>
              </a:rPr>
              <a:t>الأستجابة</a:t>
            </a:r>
            <a:r>
              <a:rPr lang="ar-SA" sz="2000" dirty="0" smtClean="0">
                <a:solidFill>
                  <a:srgbClr val="FFFF00"/>
                </a:solidFill>
                <a:latin typeface="Comic Sans MS" pitchFamily="66" charset="0"/>
                <a:cs typeface="Arial" pitchFamily="34" charset="0"/>
              </a:rPr>
              <a:t> الثانية </a:t>
            </a:r>
            <a:r>
              <a:rPr lang="en-US" sz="2000" dirty="0" smtClean="0">
                <a:latin typeface="Comic Sans MS" pitchFamily="66" charset="0"/>
                <a:cs typeface="Arial" pitchFamily="34" charset="0"/>
              </a:rPr>
              <a:t>elbow)</a:t>
            </a:r>
          </a:p>
          <a:p>
            <a:pPr algn="l" rtl="0" eaLnBrk="1" hangingPunct="1">
              <a:buNone/>
            </a:pPr>
            <a:r>
              <a:rPr lang="en-US" sz="2000" dirty="0" smtClean="0">
                <a:latin typeface="Comic Sans MS" pitchFamily="66" charset="0"/>
                <a:cs typeface="Arial" pitchFamily="34" charset="0"/>
              </a:rPr>
              <a:t>(2) </a:t>
            </a:r>
            <a:r>
              <a:rPr lang="ar-SA" sz="2000" dirty="0" smtClean="0">
                <a:solidFill>
                  <a:srgbClr val="FFFF00"/>
                </a:solidFill>
                <a:latin typeface="Comic Sans MS" pitchFamily="66" charset="0"/>
                <a:cs typeface="Arial" pitchFamily="34" charset="0"/>
              </a:rPr>
              <a:t>قس المسافة الفعلية بين مكاني </a:t>
            </a:r>
            <a:r>
              <a:rPr lang="ar-SA" sz="2000" dirty="0" err="1" smtClean="0">
                <a:solidFill>
                  <a:srgbClr val="FFFF00"/>
                </a:solidFill>
                <a:latin typeface="Comic Sans MS" pitchFamily="66" charset="0"/>
                <a:cs typeface="Arial" pitchFamily="34" charset="0"/>
              </a:rPr>
              <a:t>التحفييز</a:t>
            </a:r>
            <a:r>
              <a:rPr lang="ar-SA" sz="2000" dirty="0" smtClean="0">
                <a:solidFill>
                  <a:srgbClr val="FFFF00"/>
                </a:solidFill>
                <a:latin typeface="Comic Sans MS" pitchFamily="66" charset="0"/>
                <a:cs typeface="Arial" pitchFamily="34" charset="0"/>
              </a:rPr>
              <a:t> ( بين الكوع </a:t>
            </a:r>
            <a:r>
              <a:rPr lang="ar-SA" sz="2000" dirty="0" err="1" smtClean="0">
                <a:solidFill>
                  <a:srgbClr val="FFFF00"/>
                </a:solidFill>
                <a:latin typeface="Comic Sans MS" pitchFamily="66" charset="0"/>
                <a:cs typeface="Arial" pitchFamily="34" charset="0"/>
              </a:rPr>
              <a:t>و</a:t>
            </a:r>
            <a:r>
              <a:rPr lang="ar-SA" sz="2000" dirty="0" smtClean="0">
                <a:solidFill>
                  <a:srgbClr val="FFFF00"/>
                </a:solidFill>
                <a:latin typeface="Comic Sans MS" pitchFamily="66" charset="0"/>
                <a:cs typeface="Arial" pitchFamily="34" charset="0"/>
              </a:rPr>
              <a:t> الرسغ )</a:t>
            </a:r>
            <a:endParaRPr lang="en-US" sz="2000" dirty="0" smtClean="0">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with a </a:t>
            </a:r>
            <a:r>
              <a:rPr lang="en-US" sz="2000" dirty="0" err="1" smtClean="0">
                <a:latin typeface="Comic Sans MS" pitchFamily="66" charset="0"/>
                <a:cs typeface="Arial" pitchFamily="34" charset="0"/>
              </a:rPr>
              <a:t>measuringtape</a:t>
            </a:r>
            <a:r>
              <a:rPr lang="en-US" sz="2000" dirty="0" smtClean="0">
                <a:latin typeface="Comic Sans MS" pitchFamily="66" charset="0"/>
                <a:cs typeface="Arial" pitchFamily="34" charset="0"/>
              </a:rPr>
              <a:t>.</a:t>
            </a:r>
          </a:p>
          <a:p>
            <a:pPr algn="l" rtl="0" eaLnBrk="1" hangingPunct="1">
              <a:buNone/>
            </a:pPr>
            <a:r>
              <a:rPr lang="en-US" sz="2000" dirty="0" smtClean="0">
                <a:latin typeface="Comic Sans MS" pitchFamily="66" charset="0"/>
                <a:cs typeface="Arial" pitchFamily="34" charset="0"/>
              </a:rPr>
              <a:t>(3) Enter the distance between the elbow and wrist in the machine </a:t>
            </a:r>
            <a:endParaRPr lang="ar-SA" sz="2000" dirty="0" smtClean="0">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computer  </a:t>
            </a:r>
            <a:r>
              <a:rPr lang="ar-SA" sz="2000" dirty="0" smtClean="0">
                <a:solidFill>
                  <a:srgbClr val="FFFF00"/>
                </a:solidFill>
                <a:latin typeface="Comic Sans MS" pitchFamily="66" charset="0"/>
                <a:cs typeface="Arial" pitchFamily="34" charset="0"/>
              </a:rPr>
              <a:t>ادخل البيانات في الجهاز</a:t>
            </a:r>
            <a:r>
              <a:rPr lang="en-US" sz="2800" dirty="0" smtClean="0">
                <a:solidFill>
                  <a:srgbClr val="FFFF00"/>
                </a:solidFill>
                <a:latin typeface="Comic Sans MS" pitchFamily="66" charset="0"/>
                <a:cs typeface="Arial" pitchFamily="34" charset="0"/>
              </a:rPr>
              <a:t>.</a:t>
            </a:r>
          </a:p>
          <a:p>
            <a:pPr algn="l" rtl="0" eaLnBrk="1" hangingPunct="1">
              <a:buFont typeface="Arial" pitchFamily="34" charset="0"/>
              <a:buNone/>
            </a:pPr>
            <a:endParaRPr lang="en-US" dirty="0" smtClean="0">
              <a:latin typeface="Comic Sans MS" pitchFamily="66" charset="0"/>
              <a:cs typeface="Arial" pitchFamily="34" charset="0"/>
            </a:endParaRPr>
          </a:p>
          <a:p>
            <a:pPr eaLnBrk="1" hangingPunct="1"/>
            <a:endParaRPr lang="en-US" dirty="0" smtClean="0">
              <a:latin typeface="Comic Sans MS" pitchFamily="66" charset="0"/>
              <a:cs typeface="Arial" pitchFamily="34" charset="0"/>
            </a:endParaRPr>
          </a:p>
        </p:txBody>
      </p:sp>
      <p:cxnSp>
        <p:nvCxnSpPr>
          <p:cNvPr id="6" name="Straight Arrow Connector 5"/>
          <p:cNvCxnSpPr/>
          <p:nvPr/>
        </p:nvCxnSpPr>
        <p:spPr>
          <a:xfrm rot="10800000">
            <a:off x="539552" y="1556792"/>
            <a:ext cx="2952328" cy="15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2" descr="C:\Users\USER\Desktop\New Picture.png"/>
          <p:cNvPicPr>
            <a:picLocks noChangeAspect="1" noChangeArrowheads="1"/>
          </p:cNvPicPr>
          <p:nvPr/>
        </p:nvPicPr>
        <p:blipFill>
          <a:blip r:embed="rId2" cstate="print"/>
          <a:srcRect/>
          <a:stretch>
            <a:fillRect/>
          </a:stretch>
        </p:blipFill>
        <p:spPr bwMode="auto">
          <a:xfrm flipH="1">
            <a:off x="0" y="0"/>
            <a:ext cx="6012160" cy="1383151"/>
          </a:xfrm>
          <a:prstGeom prst="rect">
            <a:avLst/>
          </a:prstGeom>
          <a:noFill/>
          <a:ln w="9525">
            <a:noFill/>
            <a:miter lim="800000"/>
            <a:headEnd/>
            <a:tailEnd/>
          </a:ln>
          <a:effectLst/>
        </p:spPr>
      </p:pic>
      <p:pic>
        <p:nvPicPr>
          <p:cNvPr id="5" name="Picture 2" descr="C:\Users\USER\Desktop\New Picture.png"/>
          <p:cNvPicPr>
            <a:picLocks noChangeAspect="1" noChangeArrowheads="1"/>
          </p:cNvPicPr>
          <p:nvPr/>
        </p:nvPicPr>
        <p:blipFill>
          <a:blip r:embed="rId2" cstate="print"/>
          <a:stretch>
            <a:fillRect/>
          </a:stretch>
        </p:blipFill>
        <p:spPr bwMode="auto">
          <a:xfrm>
            <a:off x="0" y="1844824"/>
            <a:ext cx="5868144" cy="1496312"/>
          </a:xfrm>
          <a:prstGeom prst="rect">
            <a:avLst/>
          </a:prstGeom>
          <a:noFill/>
          <a:ln w="9525">
            <a:noFill/>
            <a:miter lim="800000"/>
            <a:headEnd/>
            <a:tailEnd/>
          </a:ln>
          <a:effectLst/>
        </p:spPr>
      </p:pic>
      <p:cxnSp>
        <p:nvCxnSpPr>
          <p:cNvPr id="7" name="Straight Arrow Connector 6"/>
          <p:cNvCxnSpPr/>
          <p:nvPr/>
        </p:nvCxnSpPr>
        <p:spPr>
          <a:xfrm rot="10800000">
            <a:off x="2555776" y="3573016"/>
            <a:ext cx="2880320" cy="7200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2" descr="C:\Users\USER\Desktop\New Picture.png"/>
          <p:cNvPicPr>
            <a:picLocks noChangeAspect="1" noChangeArrowheads="1"/>
          </p:cNvPicPr>
          <p:nvPr/>
        </p:nvPicPr>
        <p:blipFill>
          <a:blip r:embed="rId3" cstate="print"/>
          <a:srcRect/>
          <a:stretch>
            <a:fillRect/>
          </a:stretch>
        </p:blipFill>
        <p:spPr bwMode="auto">
          <a:xfrm>
            <a:off x="6156176" y="404664"/>
            <a:ext cx="2448272" cy="240342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idx="1"/>
          </p:nvPr>
        </p:nvSpPr>
        <p:spPr>
          <a:xfrm>
            <a:off x="0" y="2060848"/>
            <a:ext cx="8964613" cy="4797152"/>
          </a:xfrm>
        </p:spPr>
        <p:txBody>
          <a:bodyPr/>
          <a:lstStyle/>
          <a:p>
            <a:pPr algn="l" rtl="0" eaLnBrk="1" hangingPunct="1">
              <a:buNone/>
            </a:pPr>
            <a:endParaRPr lang="en-US" sz="2800" dirty="0" smtClean="0">
              <a:latin typeface="Comic Sans MS" pitchFamily="66" charset="0"/>
              <a:cs typeface="Arial" pitchFamily="34" charset="0"/>
            </a:endParaRPr>
          </a:p>
          <a:p>
            <a:pPr algn="l" rtl="0" eaLnBrk="1" hangingPunct="1"/>
            <a:endParaRPr lang="en-US" sz="2000" dirty="0" smtClean="0">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(1) Measure the latency ( time </a:t>
            </a:r>
            <a:r>
              <a:rPr lang="ar-SA" sz="2000" dirty="0" smtClean="0">
                <a:solidFill>
                  <a:srgbClr val="FFFF00"/>
                </a:solidFill>
                <a:latin typeface="Comic Sans MS" pitchFamily="66" charset="0"/>
                <a:cs typeface="Arial" pitchFamily="34" charset="0"/>
              </a:rPr>
              <a:t>الفترة الزمنية </a:t>
            </a:r>
            <a:r>
              <a:rPr lang="en-US" sz="2000" dirty="0" smtClean="0">
                <a:latin typeface="Comic Sans MS" pitchFamily="66" charset="0"/>
                <a:cs typeface="Arial" pitchFamily="34" charset="0"/>
              </a:rPr>
              <a:t>) of the first CMAP </a:t>
            </a:r>
            <a:r>
              <a:rPr lang="ar-SA" sz="2000" dirty="0" err="1" smtClean="0">
                <a:solidFill>
                  <a:srgbClr val="FFFF00"/>
                </a:solidFill>
                <a:latin typeface="Comic Sans MS" pitchFamily="66" charset="0"/>
                <a:cs typeface="Arial" pitchFamily="34" charset="0"/>
              </a:rPr>
              <a:t>الأستجابة</a:t>
            </a:r>
            <a:r>
              <a:rPr lang="ar-SA" sz="2000" dirty="0" smtClean="0">
                <a:solidFill>
                  <a:srgbClr val="FFFF00"/>
                </a:solidFill>
                <a:latin typeface="Comic Sans MS" pitchFamily="66" charset="0"/>
                <a:cs typeface="Arial" pitchFamily="34" charset="0"/>
              </a:rPr>
              <a:t> الأولي</a:t>
            </a:r>
            <a:endParaRPr lang="en-US" sz="2000" dirty="0" smtClean="0">
              <a:solidFill>
                <a:srgbClr val="FFFF00"/>
              </a:solidFill>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 wrist) and 2</a:t>
            </a:r>
            <a:r>
              <a:rPr lang="en-US" sz="2000" baseline="30000" dirty="0" smtClean="0">
                <a:latin typeface="Comic Sans MS" pitchFamily="66" charset="0"/>
                <a:cs typeface="Arial" pitchFamily="34" charset="0"/>
              </a:rPr>
              <a:t>nd</a:t>
            </a:r>
            <a:r>
              <a:rPr lang="en-US" sz="2000" dirty="0" smtClean="0">
                <a:latin typeface="Comic Sans MS" pitchFamily="66" charset="0"/>
                <a:cs typeface="Arial" pitchFamily="34" charset="0"/>
              </a:rPr>
              <a:t> CMAP (</a:t>
            </a:r>
            <a:r>
              <a:rPr lang="ar-SA" sz="2000" dirty="0" err="1" smtClean="0">
                <a:solidFill>
                  <a:srgbClr val="FFFF00"/>
                </a:solidFill>
                <a:latin typeface="Comic Sans MS" pitchFamily="66" charset="0"/>
                <a:cs typeface="Arial" pitchFamily="34" charset="0"/>
              </a:rPr>
              <a:t>الأستجابة</a:t>
            </a:r>
            <a:r>
              <a:rPr lang="ar-SA" sz="2000" dirty="0" smtClean="0">
                <a:solidFill>
                  <a:srgbClr val="FFFF00"/>
                </a:solidFill>
                <a:latin typeface="Comic Sans MS" pitchFamily="66" charset="0"/>
                <a:cs typeface="Arial" pitchFamily="34" charset="0"/>
              </a:rPr>
              <a:t> الثانية </a:t>
            </a:r>
            <a:r>
              <a:rPr lang="en-US" sz="2000" dirty="0" smtClean="0">
                <a:latin typeface="Comic Sans MS" pitchFamily="66" charset="0"/>
                <a:cs typeface="Arial" pitchFamily="34" charset="0"/>
              </a:rPr>
              <a:t>elbow)</a:t>
            </a:r>
          </a:p>
          <a:p>
            <a:pPr algn="l" rtl="0" eaLnBrk="1" hangingPunct="1">
              <a:buNone/>
            </a:pPr>
            <a:r>
              <a:rPr lang="en-US" sz="2000" dirty="0" smtClean="0">
                <a:latin typeface="Comic Sans MS" pitchFamily="66" charset="0"/>
                <a:cs typeface="Arial" pitchFamily="34" charset="0"/>
              </a:rPr>
              <a:t>(2) </a:t>
            </a:r>
            <a:r>
              <a:rPr lang="ar-SA" sz="2000" dirty="0" smtClean="0">
                <a:solidFill>
                  <a:srgbClr val="FFFF00"/>
                </a:solidFill>
                <a:latin typeface="Comic Sans MS" pitchFamily="66" charset="0"/>
                <a:cs typeface="Arial" pitchFamily="34" charset="0"/>
              </a:rPr>
              <a:t>قس المسافة الفعلية بين مكاني </a:t>
            </a:r>
            <a:r>
              <a:rPr lang="ar-SA" sz="2000" dirty="0" err="1" smtClean="0">
                <a:solidFill>
                  <a:srgbClr val="FFFF00"/>
                </a:solidFill>
                <a:latin typeface="Comic Sans MS" pitchFamily="66" charset="0"/>
                <a:cs typeface="Arial" pitchFamily="34" charset="0"/>
              </a:rPr>
              <a:t>التحفييز</a:t>
            </a:r>
            <a:r>
              <a:rPr lang="ar-SA" sz="2000" dirty="0" smtClean="0">
                <a:solidFill>
                  <a:srgbClr val="FFFF00"/>
                </a:solidFill>
                <a:latin typeface="Comic Sans MS" pitchFamily="66" charset="0"/>
                <a:cs typeface="Arial" pitchFamily="34" charset="0"/>
              </a:rPr>
              <a:t> ( بين الكوع </a:t>
            </a:r>
            <a:r>
              <a:rPr lang="ar-SA" sz="2000" dirty="0" err="1" smtClean="0">
                <a:solidFill>
                  <a:srgbClr val="FFFF00"/>
                </a:solidFill>
                <a:latin typeface="Comic Sans MS" pitchFamily="66" charset="0"/>
                <a:cs typeface="Arial" pitchFamily="34" charset="0"/>
              </a:rPr>
              <a:t>و</a:t>
            </a:r>
            <a:r>
              <a:rPr lang="ar-SA" sz="2000" dirty="0" smtClean="0">
                <a:solidFill>
                  <a:srgbClr val="FFFF00"/>
                </a:solidFill>
                <a:latin typeface="Comic Sans MS" pitchFamily="66" charset="0"/>
                <a:cs typeface="Arial" pitchFamily="34" charset="0"/>
              </a:rPr>
              <a:t> الرسغ )</a:t>
            </a:r>
            <a:endParaRPr lang="en-US" sz="2000" dirty="0" smtClean="0">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with a </a:t>
            </a:r>
            <a:r>
              <a:rPr lang="en-US" sz="2000" dirty="0" err="1" smtClean="0">
                <a:latin typeface="Comic Sans MS" pitchFamily="66" charset="0"/>
                <a:cs typeface="Arial" pitchFamily="34" charset="0"/>
              </a:rPr>
              <a:t>measuringtape</a:t>
            </a:r>
            <a:r>
              <a:rPr lang="en-US" sz="2000" dirty="0" smtClean="0">
                <a:latin typeface="Comic Sans MS" pitchFamily="66" charset="0"/>
                <a:cs typeface="Arial" pitchFamily="34" charset="0"/>
              </a:rPr>
              <a:t>.</a:t>
            </a:r>
          </a:p>
          <a:p>
            <a:pPr algn="l" rtl="0" eaLnBrk="1" hangingPunct="1">
              <a:buNone/>
            </a:pPr>
            <a:r>
              <a:rPr lang="en-US" sz="2000" dirty="0" smtClean="0">
                <a:latin typeface="Comic Sans MS" pitchFamily="66" charset="0"/>
                <a:cs typeface="Arial" pitchFamily="34" charset="0"/>
              </a:rPr>
              <a:t>(3) Enter the distance between the elbow and wrist in the machine </a:t>
            </a:r>
            <a:endParaRPr lang="ar-SA" sz="2000" dirty="0" smtClean="0">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computer  </a:t>
            </a:r>
            <a:r>
              <a:rPr lang="ar-SA" sz="2000" dirty="0" smtClean="0">
                <a:solidFill>
                  <a:srgbClr val="FFFF00"/>
                </a:solidFill>
                <a:latin typeface="Comic Sans MS" pitchFamily="66" charset="0"/>
                <a:cs typeface="Arial" pitchFamily="34" charset="0"/>
              </a:rPr>
              <a:t>ادخل البيانات في الجهاز</a:t>
            </a:r>
            <a:r>
              <a:rPr lang="en-US" sz="2800" dirty="0" smtClean="0">
                <a:solidFill>
                  <a:srgbClr val="FFFF00"/>
                </a:solidFill>
                <a:latin typeface="Comic Sans MS" pitchFamily="66" charset="0"/>
                <a:cs typeface="Arial" pitchFamily="34" charset="0"/>
              </a:rPr>
              <a:t>.</a:t>
            </a:r>
          </a:p>
          <a:p>
            <a:pPr algn="l" rtl="0" eaLnBrk="1" hangingPunct="1">
              <a:buFont typeface="Arial" pitchFamily="34" charset="0"/>
              <a:buNone/>
            </a:pPr>
            <a:endParaRPr lang="en-US" dirty="0" smtClean="0">
              <a:latin typeface="Comic Sans MS" pitchFamily="66" charset="0"/>
              <a:cs typeface="Arial" pitchFamily="34" charset="0"/>
            </a:endParaRPr>
          </a:p>
          <a:p>
            <a:pPr eaLnBrk="1" hangingPunct="1"/>
            <a:endParaRPr lang="en-US" dirty="0" smtClean="0">
              <a:latin typeface="Comic Sans MS" pitchFamily="66" charset="0"/>
              <a:cs typeface="Arial" pitchFamily="34" charset="0"/>
            </a:endParaRPr>
          </a:p>
        </p:txBody>
      </p:sp>
      <p:pic>
        <p:nvPicPr>
          <p:cNvPr id="5" name="Picture 2" descr="C:\Users\USER\Desktop\New Picture.png"/>
          <p:cNvPicPr>
            <a:picLocks noChangeAspect="1" noChangeArrowheads="1"/>
          </p:cNvPicPr>
          <p:nvPr/>
        </p:nvPicPr>
        <p:blipFill>
          <a:blip r:embed="rId2" cstate="print"/>
          <a:stretch>
            <a:fillRect/>
          </a:stretch>
        </p:blipFill>
        <p:spPr bwMode="auto">
          <a:xfrm>
            <a:off x="0" y="332656"/>
            <a:ext cx="5868144" cy="1496312"/>
          </a:xfrm>
          <a:prstGeom prst="rect">
            <a:avLst/>
          </a:prstGeom>
          <a:noFill/>
          <a:ln w="9525">
            <a:noFill/>
            <a:miter lim="800000"/>
            <a:headEnd/>
            <a:tailEnd/>
          </a:ln>
          <a:effectLst/>
        </p:spPr>
      </p:pic>
      <p:cxnSp>
        <p:nvCxnSpPr>
          <p:cNvPr id="7" name="Straight Arrow Connector 6"/>
          <p:cNvCxnSpPr/>
          <p:nvPr/>
        </p:nvCxnSpPr>
        <p:spPr>
          <a:xfrm rot="10800000">
            <a:off x="2483768" y="2204864"/>
            <a:ext cx="2880320" cy="7200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Documents and Settings\Dr Taha\Desktop\New Picture.png"/>
          <p:cNvPicPr>
            <a:picLocks noChangeAspect="1" noChangeArrowheads="1"/>
          </p:cNvPicPr>
          <p:nvPr/>
        </p:nvPicPr>
        <p:blipFill>
          <a:blip r:embed="rId3" cstate="print"/>
          <a:srcRect/>
          <a:stretch>
            <a:fillRect/>
          </a:stretch>
        </p:blipFill>
        <p:spPr bwMode="auto">
          <a:xfrm>
            <a:off x="6686550" y="116632"/>
            <a:ext cx="2457450" cy="2420937"/>
          </a:xfrm>
          <a:prstGeom prst="rect">
            <a:avLst/>
          </a:prstGeom>
          <a:noFill/>
        </p:spPr>
      </p:pic>
      <p:cxnSp>
        <p:nvCxnSpPr>
          <p:cNvPr id="12" name="Straight Arrow Connector 11"/>
          <p:cNvCxnSpPr/>
          <p:nvPr/>
        </p:nvCxnSpPr>
        <p:spPr>
          <a:xfrm flipV="1">
            <a:off x="2555776" y="908720"/>
            <a:ext cx="4392488" cy="7200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203848" y="1916832"/>
            <a:ext cx="4392488" cy="7200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idx="1"/>
          </p:nvPr>
        </p:nvSpPr>
        <p:spPr>
          <a:xfrm>
            <a:off x="0" y="2060848"/>
            <a:ext cx="8964613" cy="4797152"/>
          </a:xfrm>
        </p:spPr>
        <p:txBody>
          <a:bodyPr/>
          <a:lstStyle/>
          <a:p>
            <a:pPr algn="l" rtl="0" eaLnBrk="1" hangingPunct="1">
              <a:buNone/>
            </a:pPr>
            <a:endParaRPr lang="en-US" sz="2800" dirty="0" smtClean="0">
              <a:latin typeface="Comic Sans MS" pitchFamily="66" charset="0"/>
              <a:cs typeface="Arial" pitchFamily="34" charset="0"/>
            </a:endParaRPr>
          </a:p>
          <a:p>
            <a:pPr algn="l" rtl="0" eaLnBrk="1" hangingPunct="1"/>
            <a:endParaRPr lang="en-US" sz="2000" dirty="0" smtClean="0">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(1) Measure the latency ( time </a:t>
            </a:r>
            <a:r>
              <a:rPr lang="ar-SA" sz="2000" dirty="0" smtClean="0">
                <a:solidFill>
                  <a:srgbClr val="FFFF00"/>
                </a:solidFill>
                <a:latin typeface="Comic Sans MS" pitchFamily="66" charset="0"/>
                <a:cs typeface="Arial" pitchFamily="34" charset="0"/>
              </a:rPr>
              <a:t>الفترة الزمنية </a:t>
            </a:r>
            <a:r>
              <a:rPr lang="en-US" sz="2000" dirty="0" smtClean="0">
                <a:latin typeface="Comic Sans MS" pitchFamily="66" charset="0"/>
                <a:cs typeface="Arial" pitchFamily="34" charset="0"/>
              </a:rPr>
              <a:t>) of the first CMAP </a:t>
            </a:r>
            <a:r>
              <a:rPr lang="ar-SA" sz="2000" dirty="0" err="1" smtClean="0">
                <a:solidFill>
                  <a:srgbClr val="FFFF00"/>
                </a:solidFill>
                <a:latin typeface="Comic Sans MS" pitchFamily="66" charset="0"/>
                <a:cs typeface="Arial" pitchFamily="34" charset="0"/>
              </a:rPr>
              <a:t>الأستجابة</a:t>
            </a:r>
            <a:r>
              <a:rPr lang="ar-SA" sz="2000" dirty="0" smtClean="0">
                <a:solidFill>
                  <a:srgbClr val="FFFF00"/>
                </a:solidFill>
                <a:latin typeface="Comic Sans MS" pitchFamily="66" charset="0"/>
                <a:cs typeface="Arial" pitchFamily="34" charset="0"/>
              </a:rPr>
              <a:t> الأولي</a:t>
            </a:r>
            <a:endParaRPr lang="en-US" sz="2000" dirty="0" smtClean="0">
              <a:solidFill>
                <a:srgbClr val="FFFF00"/>
              </a:solidFill>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 wrist) and 2</a:t>
            </a:r>
            <a:r>
              <a:rPr lang="en-US" sz="2000" baseline="30000" dirty="0" smtClean="0">
                <a:latin typeface="Comic Sans MS" pitchFamily="66" charset="0"/>
                <a:cs typeface="Arial" pitchFamily="34" charset="0"/>
              </a:rPr>
              <a:t>nd</a:t>
            </a:r>
            <a:r>
              <a:rPr lang="en-US" sz="2000" dirty="0" smtClean="0">
                <a:latin typeface="Comic Sans MS" pitchFamily="66" charset="0"/>
                <a:cs typeface="Arial" pitchFamily="34" charset="0"/>
              </a:rPr>
              <a:t> CMAP (</a:t>
            </a:r>
            <a:r>
              <a:rPr lang="ar-SA" sz="2000" dirty="0" err="1" smtClean="0">
                <a:solidFill>
                  <a:srgbClr val="FFFF00"/>
                </a:solidFill>
                <a:latin typeface="Comic Sans MS" pitchFamily="66" charset="0"/>
                <a:cs typeface="Arial" pitchFamily="34" charset="0"/>
              </a:rPr>
              <a:t>الأستجابة</a:t>
            </a:r>
            <a:r>
              <a:rPr lang="ar-SA" sz="2000" dirty="0" smtClean="0">
                <a:solidFill>
                  <a:srgbClr val="FFFF00"/>
                </a:solidFill>
                <a:latin typeface="Comic Sans MS" pitchFamily="66" charset="0"/>
                <a:cs typeface="Arial" pitchFamily="34" charset="0"/>
              </a:rPr>
              <a:t> الثانية </a:t>
            </a:r>
            <a:r>
              <a:rPr lang="en-US" sz="2000" dirty="0" smtClean="0">
                <a:latin typeface="Comic Sans MS" pitchFamily="66" charset="0"/>
                <a:cs typeface="Arial" pitchFamily="34" charset="0"/>
              </a:rPr>
              <a:t>elbow)</a:t>
            </a:r>
          </a:p>
          <a:p>
            <a:pPr algn="l" rtl="0" eaLnBrk="1" hangingPunct="1">
              <a:buNone/>
            </a:pPr>
            <a:r>
              <a:rPr lang="en-US" sz="2000" dirty="0" smtClean="0">
                <a:latin typeface="Comic Sans MS" pitchFamily="66" charset="0"/>
                <a:cs typeface="Arial" pitchFamily="34" charset="0"/>
              </a:rPr>
              <a:t>(2) </a:t>
            </a:r>
            <a:r>
              <a:rPr lang="ar-SA" sz="2000" dirty="0" smtClean="0">
                <a:solidFill>
                  <a:srgbClr val="FFFF00"/>
                </a:solidFill>
                <a:latin typeface="Comic Sans MS" pitchFamily="66" charset="0"/>
                <a:cs typeface="Arial" pitchFamily="34" charset="0"/>
              </a:rPr>
              <a:t>قس المسافة الفعلية بين مكاني </a:t>
            </a:r>
            <a:r>
              <a:rPr lang="ar-SA" sz="2000" dirty="0" err="1" smtClean="0">
                <a:solidFill>
                  <a:srgbClr val="FFFF00"/>
                </a:solidFill>
                <a:latin typeface="Comic Sans MS" pitchFamily="66" charset="0"/>
                <a:cs typeface="Arial" pitchFamily="34" charset="0"/>
              </a:rPr>
              <a:t>التحفييز</a:t>
            </a:r>
            <a:r>
              <a:rPr lang="ar-SA" sz="2000" dirty="0" smtClean="0">
                <a:solidFill>
                  <a:srgbClr val="FFFF00"/>
                </a:solidFill>
                <a:latin typeface="Comic Sans MS" pitchFamily="66" charset="0"/>
                <a:cs typeface="Arial" pitchFamily="34" charset="0"/>
              </a:rPr>
              <a:t> ( بين الكوع </a:t>
            </a:r>
            <a:r>
              <a:rPr lang="ar-SA" sz="2000" dirty="0" err="1" smtClean="0">
                <a:solidFill>
                  <a:srgbClr val="FFFF00"/>
                </a:solidFill>
                <a:latin typeface="Comic Sans MS" pitchFamily="66" charset="0"/>
                <a:cs typeface="Arial" pitchFamily="34" charset="0"/>
              </a:rPr>
              <a:t>و</a:t>
            </a:r>
            <a:r>
              <a:rPr lang="ar-SA" sz="2000" dirty="0" smtClean="0">
                <a:solidFill>
                  <a:srgbClr val="FFFF00"/>
                </a:solidFill>
                <a:latin typeface="Comic Sans MS" pitchFamily="66" charset="0"/>
                <a:cs typeface="Arial" pitchFamily="34" charset="0"/>
              </a:rPr>
              <a:t> الرسغ )</a:t>
            </a:r>
            <a:endParaRPr lang="en-US" sz="2000" dirty="0" smtClean="0">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with a </a:t>
            </a:r>
            <a:r>
              <a:rPr lang="en-US" sz="2000" dirty="0" err="1" smtClean="0">
                <a:latin typeface="Comic Sans MS" pitchFamily="66" charset="0"/>
                <a:cs typeface="Arial" pitchFamily="34" charset="0"/>
              </a:rPr>
              <a:t>measuringtape</a:t>
            </a:r>
            <a:r>
              <a:rPr lang="en-US" sz="2000" dirty="0" smtClean="0">
                <a:latin typeface="Comic Sans MS" pitchFamily="66" charset="0"/>
                <a:cs typeface="Arial" pitchFamily="34" charset="0"/>
              </a:rPr>
              <a:t>.</a:t>
            </a:r>
          </a:p>
          <a:p>
            <a:pPr algn="l" rtl="0" eaLnBrk="1" hangingPunct="1">
              <a:buNone/>
            </a:pPr>
            <a:r>
              <a:rPr lang="en-US" sz="2000" dirty="0" smtClean="0">
                <a:latin typeface="Comic Sans MS" pitchFamily="66" charset="0"/>
                <a:cs typeface="Arial" pitchFamily="34" charset="0"/>
              </a:rPr>
              <a:t>(3) Enter the distance between the elbow and wrist in the machine </a:t>
            </a:r>
            <a:endParaRPr lang="ar-SA" sz="2000" dirty="0" smtClean="0">
              <a:latin typeface="Comic Sans MS" pitchFamily="66" charset="0"/>
              <a:cs typeface="Arial" pitchFamily="34" charset="0"/>
            </a:endParaRPr>
          </a:p>
          <a:p>
            <a:pPr algn="l" rtl="0" eaLnBrk="1" hangingPunct="1">
              <a:buNone/>
            </a:pPr>
            <a:r>
              <a:rPr lang="en-US" sz="2000" dirty="0" smtClean="0">
                <a:latin typeface="Comic Sans MS" pitchFamily="66" charset="0"/>
                <a:cs typeface="Arial" pitchFamily="34" charset="0"/>
              </a:rPr>
              <a:t>computer  </a:t>
            </a:r>
            <a:r>
              <a:rPr lang="ar-SA" sz="2000" dirty="0" smtClean="0">
                <a:solidFill>
                  <a:srgbClr val="FFFF00"/>
                </a:solidFill>
                <a:latin typeface="Comic Sans MS" pitchFamily="66" charset="0"/>
                <a:cs typeface="Arial" pitchFamily="34" charset="0"/>
              </a:rPr>
              <a:t>ادخل البيانات في الجهاز</a:t>
            </a:r>
            <a:r>
              <a:rPr lang="en-US" sz="2800" dirty="0" smtClean="0">
                <a:solidFill>
                  <a:srgbClr val="FFFF00"/>
                </a:solidFill>
                <a:latin typeface="Comic Sans MS" pitchFamily="66" charset="0"/>
                <a:cs typeface="Arial" pitchFamily="34" charset="0"/>
              </a:rPr>
              <a:t>.</a:t>
            </a:r>
          </a:p>
          <a:p>
            <a:pPr algn="l" rtl="0" eaLnBrk="1" hangingPunct="1">
              <a:buFont typeface="Arial" pitchFamily="34" charset="0"/>
              <a:buNone/>
            </a:pPr>
            <a:endParaRPr lang="en-US" dirty="0" smtClean="0">
              <a:latin typeface="Comic Sans MS" pitchFamily="66" charset="0"/>
              <a:cs typeface="Arial" pitchFamily="34" charset="0"/>
            </a:endParaRPr>
          </a:p>
          <a:p>
            <a:pPr eaLnBrk="1" hangingPunct="1"/>
            <a:endParaRPr lang="en-US" dirty="0" smtClean="0">
              <a:latin typeface="Comic Sans MS" pitchFamily="66" charset="0"/>
              <a:cs typeface="Arial" pitchFamily="34" charset="0"/>
            </a:endParaRPr>
          </a:p>
        </p:txBody>
      </p:sp>
      <p:pic>
        <p:nvPicPr>
          <p:cNvPr id="5" name="Picture 2" descr="C:\Users\USER\Desktop\New Picture.png"/>
          <p:cNvPicPr>
            <a:picLocks noChangeAspect="1" noChangeArrowheads="1"/>
          </p:cNvPicPr>
          <p:nvPr/>
        </p:nvPicPr>
        <p:blipFill>
          <a:blip r:embed="rId2" cstate="print"/>
          <a:stretch>
            <a:fillRect/>
          </a:stretch>
        </p:blipFill>
        <p:spPr bwMode="auto">
          <a:xfrm>
            <a:off x="0" y="332656"/>
            <a:ext cx="5868144" cy="1496312"/>
          </a:xfrm>
          <a:prstGeom prst="rect">
            <a:avLst/>
          </a:prstGeom>
          <a:noFill/>
          <a:ln w="9525">
            <a:noFill/>
            <a:miter lim="800000"/>
            <a:headEnd/>
            <a:tailEnd/>
          </a:ln>
          <a:effectLst/>
        </p:spPr>
      </p:pic>
      <p:cxnSp>
        <p:nvCxnSpPr>
          <p:cNvPr id="7" name="Straight Arrow Connector 6"/>
          <p:cNvCxnSpPr/>
          <p:nvPr/>
        </p:nvCxnSpPr>
        <p:spPr>
          <a:xfrm rot="10800000">
            <a:off x="2483768" y="2204864"/>
            <a:ext cx="2880320" cy="7200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Documents and Settings\Dr Taha\Desktop\New Picture.png"/>
          <p:cNvPicPr>
            <a:picLocks noChangeAspect="1" noChangeArrowheads="1"/>
          </p:cNvPicPr>
          <p:nvPr/>
        </p:nvPicPr>
        <p:blipFill>
          <a:blip r:embed="rId3" cstate="print"/>
          <a:srcRect/>
          <a:stretch>
            <a:fillRect/>
          </a:stretch>
        </p:blipFill>
        <p:spPr bwMode="auto">
          <a:xfrm>
            <a:off x="6686550" y="116632"/>
            <a:ext cx="2457450" cy="2420937"/>
          </a:xfrm>
          <a:prstGeom prst="rect">
            <a:avLst/>
          </a:prstGeom>
          <a:noFill/>
        </p:spPr>
      </p:pic>
      <p:cxnSp>
        <p:nvCxnSpPr>
          <p:cNvPr id="12" name="Straight Arrow Connector 11"/>
          <p:cNvCxnSpPr/>
          <p:nvPr/>
        </p:nvCxnSpPr>
        <p:spPr>
          <a:xfrm flipV="1">
            <a:off x="2555776" y="908720"/>
            <a:ext cx="4464496" cy="216024"/>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436096" y="1700808"/>
            <a:ext cx="2232248" cy="7042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6" name="Text Box 7"/>
          <p:cNvSpPr txBox="1">
            <a:spLocks noChangeArrowheads="1"/>
          </p:cNvSpPr>
          <p:nvPr/>
        </p:nvSpPr>
        <p:spPr bwMode="auto">
          <a:xfrm>
            <a:off x="2667000" y="5638800"/>
            <a:ext cx="2049016" cy="1061829"/>
          </a:xfrm>
          <a:prstGeom prst="rect">
            <a:avLst/>
          </a:prstGeom>
          <a:noFill/>
          <a:ln w="9525">
            <a:noFill/>
            <a:miter lim="800000"/>
            <a:headEnd/>
            <a:tailEnd/>
          </a:ln>
        </p:spPr>
        <p:txBody>
          <a:bodyPr wrap="square">
            <a:spAutoFit/>
          </a:bodyPr>
          <a:lstStyle/>
          <a:p>
            <a:pPr algn="ctr">
              <a:spcBef>
                <a:spcPct val="50000"/>
              </a:spcBef>
            </a:pPr>
            <a:r>
              <a:rPr lang="en-US" b="1" dirty="0"/>
              <a:t>L1 Latency </a:t>
            </a:r>
            <a:r>
              <a:rPr lang="en-US" b="1" dirty="0" smtClean="0"/>
              <a:t>At </a:t>
            </a:r>
            <a:r>
              <a:rPr lang="ar-SA" b="1" dirty="0" smtClean="0"/>
              <a:t> </a:t>
            </a:r>
            <a:r>
              <a:rPr lang="ar-SA" b="1" dirty="0" smtClean="0">
                <a:solidFill>
                  <a:srgbClr val="FFFF00"/>
                </a:solidFill>
              </a:rPr>
              <a:t>الزمن في الرسغ </a:t>
            </a:r>
            <a:r>
              <a:rPr lang="en-US" b="1" dirty="0" smtClean="0"/>
              <a:t>wrist</a:t>
            </a:r>
            <a:endParaRPr lang="en-US" b="1" dirty="0"/>
          </a:p>
          <a:p>
            <a:pPr algn="ctr">
              <a:spcBef>
                <a:spcPct val="50000"/>
              </a:spcBef>
            </a:pPr>
            <a:r>
              <a:rPr lang="en-US" b="1" dirty="0"/>
              <a:t>= 3.5 ms</a:t>
            </a:r>
          </a:p>
        </p:txBody>
      </p:sp>
      <p:sp>
        <p:nvSpPr>
          <p:cNvPr id="10247" name="Text Box 8"/>
          <p:cNvSpPr txBox="1">
            <a:spLocks noChangeArrowheads="1"/>
          </p:cNvSpPr>
          <p:nvPr/>
        </p:nvSpPr>
        <p:spPr bwMode="auto">
          <a:xfrm>
            <a:off x="6477000" y="5486400"/>
            <a:ext cx="2209800" cy="1062038"/>
          </a:xfrm>
          <a:prstGeom prst="rect">
            <a:avLst/>
          </a:prstGeom>
          <a:noFill/>
          <a:ln w="9525">
            <a:noFill/>
            <a:miter lim="800000"/>
            <a:headEnd/>
            <a:tailEnd/>
          </a:ln>
        </p:spPr>
        <p:txBody>
          <a:bodyPr>
            <a:spAutoFit/>
          </a:bodyPr>
          <a:lstStyle/>
          <a:p>
            <a:pPr algn="ctr">
              <a:spcBef>
                <a:spcPct val="50000"/>
              </a:spcBef>
            </a:pPr>
            <a:r>
              <a:rPr lang="en-US" b="1" dirty="0"/>
              <a:t>L2 Latency At </a:t>
            </a:r>
            <a:r>
              <a:rPr lang="ar-SA" b="1" dirty="0" smtClean="0"/>
              <a:t> </a:t>
            </a:r>
            <a:r>
              <a:rPr lang="ar-SA" b="1" dirty="0" smtClean="0">
                <a:solidFill>
                  <a:srgbClr val="FFFF00"/>
                </a:solidFill>
              </a:rPr>
              <a:t>الزمن في الكوع </a:t>
            </a:r>
            <a:r>
              <a:rPr lang="en-US" b="1" dirty="0" smtClean="0"/>
              <a:t>elbow</a:t>
            </a:r>
            <a:endParaRPr lang="en-US" b="1" dirty="0"/>
          </a:p>
          <a:p>
            <a:pPr algn="ctr">
              <a:spcBef>
                <a:spcPct val="50000"/>
              </a:spcBef>
            </a:pPr>
            <a:r>
              <a:rPr lang="en-US" b="1" dirty="0"/>
              <a:t>= 8.5 ms</a:t>
            </a:r>
          </a:p>
        </p:txBody>
      </p:sp>
      <p:sp>
        <p:nvSpPr>
          <p:cNvPr id="10248" name="Text Box 9"/>
          <p:cNvSpPr txBox="1">
            <a:spLocks noChangeArrowheads="1"/>
          </p:cNvSpPr>
          <p:nvPr/>
        </p:nvSpPr>
        <p:spPr bwMode="auto">
          <a:xfrm>
            <a:off x="0" y="2780929"/>
            <a:ext cx="2373313" cy="2169825"/>
          </a:xfrm>
          <a:prstGeom prst="rect">
            <a:avLst/>
          </a:prstGeom>
          <a:noFill/>
          <a:ln w="9525">
            <a:noFill/>
            <a:miter lim="800000"/>
            <a:headEnd/>
            <a:tailEnd/>
          </a:ln>
        </p:spPr>
        <p:txBody>
          <a:bodyPr wrap="square">
            <a:spAutoFit/>
          </a:bodyPr>
          <a:lstStyle/>
          <a:p>
            <a:pPr algn="ctr">
              <a:spcBef>
                <a:spcPct val="50000"/>
              </a:spcBef>
            </a:pPr>
            <a:r>
              <a:rPr lang="en-US" b="1" dirty="0" smtClean="0">
                <a:solidFill>
                  <a:srgbClr val="FFFF00"/>
                </a:solidFill>
                <a:latin typeface="Comic Sans MS" pitchFamily="66" charset="0"/>
              </a:rPr>
              <a:t>Latency </a:t>
            </a:r>
            <a:r>
              <a:rPr lang="en-US" b="1" dirty="0" err="1" smtClean="0">
                <a:solidFill>
                  <a:srgbClr val="FFFF00"/>
                </a:solidFill>
                <a:latin typeface="Comic Sans MS" pitchFamily="66" charset="0"/>
              </a:rPr>
              <a:t>differencee</a:t>
            </a:r>
            <a:r>
              <a:rPr lang="en-US" b="1" dirty="0" smtClean="0">
                <a:solidFill>
                  <a:srgbClr val="FFFF00"/>
                </a:solidFill>
                <a:latin typeface="Comic Sans MS" pitchFamily="66" charset="0"/>
              </a:rPr>
              <a:t>= 8.5-3.5 = 5.5 ms </a:t>
            </a:r>
            <a:endParaRPr lang="ar-SA" b="1" dirty="0" smtClean="0">
              <a:solidFill>
                <a:srgbClr val="FFFF00"/>
              </a:solidFill>
              <a:latin typeface="Comic Sans MS" pitchFamily="66" charset="0"/>
            </a:endParaRPr>
          </a:p>
          <a:p>
            <a:pPr algn="ctr">
              <a:spcBef>
                <a:spcPct val="50000"/>
              </a:spcBef>
            </a:pPr>
            <a:endParaRPr lang="ar-SA" b="1" dirty="0" smtClean="0">
              <a:solidFill>
                <a:srgbClr val="FFFF00"/>
              </a:solidFill>
              <a:latin typeface="Comic Sans MS" pitchFamily="66" charset="0"/>
            </a:endParaRPr>
          </a:p>
          <a:p>
            <a:pPr algn="ctr">
              <a:spcBef>
                <a:spcPct val="50000"/>
              </a:spcBef>
            </a:pPr>
            <a:r>
              <a:rPr lang="en-US" b="1" dirty="0" smtClean="0">
                <a:solidFill>
                  <a:srgbClr val="FFFF00"/>
                </a:solidFill>
                <a:latin typeface="Comic Sans MS" pitchFamily="66" charset="0"/>
              </a:rPr>
              <a:t>Distance</a:t>
            </a:r>
            <a:endParaRPr lang="en-US" b="1" dirty="0">
              <a:solidFill>
                <a:srgbClr val="FFFF00"/>
              </a:solidFill>
              <a:latin typeface="Comic Sans MS" pitchFamily="66" charset="0"/>
            </a:endParaRPr>
          </a:p>
          <a:p>
            <a:pPr algn="ctr">
              <a:spcBef>
                <a:spcPct val="50000"/>
              </a:spcBef>
            </a:pPr>
            <a:r>
              <a:rPr lang="en-US" b="1" dirty="0">
                <a:solidFill>
                  <a:srgbClr val="FFFF00"/>
                </a:solidFill>
                <a:latin typeface="Comic Sans MS" pitchFamily="66" charset="0"/>
              </a:rPr>
              <a:t>d = 284 mm</a:t>
            </a:r>
          </a:p>
        </p:txBody>
      </p:sp>
      <p:sp>
        <p:nvSpPr>
          <p:cNvPr id="9" name="TextBox 8"/>
          <p:cNvSpPr txBox="1"/>
          <p:nvPr/>
        </p:nvSpPr>
        <p:spPr>
          <a:xfrm>
            <a:off x="0" y="5085184"/>
            <a:ext cx="2267744" cy="1477328"/>
          </a:xfrm>
          <a:prstGeom prst="rect">
            <a:avLst/>
          </a:prstGeom>
          <a:noFill/>
        </p:spPr>
        <p:txBody>
          <a:bodyPr wrap="square" rtlCol="1">
            <a:spAutoFit/>
          </a:bodyPr>
          <a:lstStyle/>
          <a:p>
            <a:pPr algn="l"/>
            <a:r>
              <a:rPr lang="ar-SA" dirty="0" smtClean="0">
                <a:solidFill>
                  <a:srgbClr val="FFFF00"/>
                </a:solidFill>
                <a:latin typeface="Comic Sans MS" pitchFamily="66" charset="0"/>
              </a:rPr>
              <a:t>]ه</a:t>
            </a:r>
            <a:r>
              <a:rPr lang="en-US" dirty="0" smtClean="0">
                <a:solidFill>
                  <a:srgbClr val="FFFF00"/>
                </a:solidFill>
                <a:latin typeface="Comic Sans MS" pitchFamily="66" charset="0"/>
              </a:rPr>
              <a:t>Distance ( 284 mm ) divided by latency difference ( 5.5  ms) gives CV  = 51 m/per second</a:t>
            </a:r>
            <a:endParaRPr lang="ar-SA" dirty="0">
              <a:solidFill>
                <a:srgbClr val="FFFF00"/>
              </a:solidFill>
              <a:latin typeface="Comic Sans MS" pitchFamily="66" charset="0"/>
            </a:endParaRPr>
          </a:p>
        </p:txBody>
      </p:sp>
      <p:cxnSp>
        <p:nvCxnSpPr>
          <p:cNvPr id="10" name="Straight Arrow Connector 9"/>
          <p:cNvCxnSpPr/>
          <p:nvPr/>
        </p:nvCxnSpPr>
        <p:spPr>
          <a:xfrm flipH="1">
            <a:off x="3491880" y="2780928"/>
            <a:ext cx="4104456" cy="7200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C:\Users\USER\Desktop\New Picture (1).png"/>
          <p:cNvPicPr>
            <a:picLocks noChangeAspect="1" noChangeArrowheads="1"/>
          </p:cNvPicPr>
          <p:nvPr/>
        </p:nvPicPr>
        <p:blipFill>
          <a:blip r:embed="rId2" cstate="print"/>
          <a:srcRect/>
          <a:stretch>
            <a:fillRect/>
          </a:stretch>
        </p:blipFill>
        <p:spPr bwMode="auto">
          <a:xfrm>
            <a:off x="2555776" y="2996952"/>
            <a:ext cx="2390775" cy="2532063"/>
          </a:xfrm>
          <a:prstGeom prst="rect">
            <a:avLst/>
          </a:prstGeom>
          <a:noFill/>
        </p:spPr>
      </p:pic>
      <p:pic>
        <p:nvPicPr>
          <p:cNvPr id="3076" name="Picture 4" descr="C:\Users\USER\Desktop\New Picture (2).png"/>
          <p:cNvPicPr>
            <a:picLocks noChangeAspect="1" noChangeArrowheads="1"/>
          </p:cNvPicPr>
          <p:nvPr/>
        </p:nvPicPr>
        <p:blipFill>
          <a:blip r:embed="rId3" cstate="print"/>
          <a:srcRect/>
          <a:stretch>
            <a:fillRect/>
          </a:stretch>
        </p:blipFill>
        <p:spPr bwMode="auto">
          <a:xfrm>
            <a:off x="6228184" y="2852936"/>
            <a:ext cx="2317750" cy="2451100"/>
          </a:xfrm>
          <a:prstGeom prst="rect">
            <a:avLst/>
          </a:prstGeom>
          <a:noFill/>
        </p:spPr>
      </p:pic>
      <p:pic>
        <p:nvPicPr>
          <p:cNvPr id="3077" name="Picture 5" descr="C:\Users\USER\Desktop\New Picture (3).png"/>
          <p:cNvPicPr>
            <a:picLocks noChangeAspect="1" noChangeArrowheads="1"/>
          </p:cNvPicPr>
          <p:nvPr/>
        </p:nvPicPr>
        <p:blipFill>
          <a:blip r:embed="rId4" cstate="print"/>
          <a:srcRect/>
          <a:stretch>
            <a:fillRect/>
          </a:stretch>
        </p:blipFill>
        <p:spPr bwMode="auto">
          <a:xfrm>
            <a:off x="288925" y="0"/>
            <a:ext cx="8855075" cy="27082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8">
                                            <p:txEl>
                                              <p:pRg st="0" end="0"/>
                                            </p:txEl>
                                          </p:spTgt>
                                        </p:tgtEl>
                                        <p:attrNameLst>
                                          <p:attrName>style.visibility</p:attrName>
                                        </p:attrNameLst>
                                      </p:cBhvr>
                                      <p:to>
                                        <p:strVal val="visible"/>
                                      </p:to>
                                    </p:set>
                                    <p:anim calcmode="lin" valueType="num">
                                      <p:cBhvr additive="base">
                                        <p:cTn id="7" dur="500" fill="hold"/>
                                        <p:tgtEl>
                                          <p:spTgt spid="102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8">
                                            <p:txEl>
                                              <p:pRg st="2" end="2"/>
                                            </p:txEl>
                                          </p:spTgt>
                                        </p:tgtEl>
                                        <p:attrNameLst>
                                          <p:attrName>style.visibility</p:attrName>
                                        </p:attrNameLst>
                                      </p:cBhvr>
                                      <p:to>
                                        <p:strVal val="visible"/>
                                      </p:to>
                                    </p:set>
                                    <p:anim calcmode="lin" valueType="num">
                                      <p:cBhvr additive="base">
                                        <p:cTn id="13" dur="500" fill="hold"/>
                                        <p:tgtEl>
                                          <p:spTgt spid="102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8">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48">
                                            <p:txEl>
                                              <p:pRg st="3" end="3"/>
                                            </p:txEl>
                                          </p:spTgt>
                                        </p:tgtEl>
                                        <p:attrNameLst>
                                          <p:attrName>style.visibility</p:attrName>
                                        </p:attrNameLst>
                                      </p:cBhvr>
                                      <p:to>
                                        <p:strVal val="visible"/>
                                      </p:to>
                                    </p:set>
                                    <p:anim calcmode="lin" valueType="num">
                                      <p:cBhvr additive="base">
                                        <p:cTn id="17" dur="500" fill="hold"/>
                                        <p:tgtEl>
                                          <p:spTgt spid="1024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cs typeface="Times New Roman" pitchFamily="18" charset="0"/>
              </a:rPr>
              <a:t>MNCV</a:t>
            </a:r>
          </a:p>
        </p:txBody>
      </p:sp>
      <p:sp>
        <p:nvSpPr>
          <p:cNvPr id="12291" name="Rectangle 3"/>
          <p:cNvSpPr>
            <a:spLocks noGrp="1" noChangeArrowheads="1"/>
          </p:cNvSpPr>
          <p:nvPr>
            <p:ph type="body" sz="half" idx="1"/>
          </p:nvPr>
        </p:nvSpPr>
        <p:spPr>
          <a:xfrm>
            <a:off x="0" y="1268760"/>
            <a:ext cx="4038600" cy="4525963"/>
          </a:xfrm>
        </p:spPr>
        <p:txBody>
          <a:bodyPr>
            <a:normAutofit lnSpcReduction="10000"/>
          </a:bodyPr>
          <a:lstStyle/>
          <a:p>
            <a:pPr algn="l" rtl="0" eaLnBrk="1" hangingPunct="1"/>
            <a:r>
              <a:rPr lang="en-US" sz="2800" dirty="0" smtClean="0">
                <a:cs typeface="Arial" pitchFamily="34" charset="0"/>
              </a:rPr>
              <a:t>MNCV will appear.</a:t>
            </a:r>
          </a:p>
          <a:p>
            <a:pPr algn="l" rtl="0" eaLnBrk="1" hangingPunct="1"/>
            <a:r>
              <a:rPr lang="en-US" sz="2800" dirty="0" smtClean="0">
                <a:cs typeface="Arial" pitchFamily="34" charset="0"/>
              </a:rPr>
              <a:t>It can also be calculated by formula </a:t>
            </a:r>
          </a:p>
          <a:p>
            <a:pPr algn="l" rtl="0" eaLnBrk="1" hangingPunct="1"/>
            <a:endParaRPr lang="en-US" sz="2800" dirty="0" smtClean="0">
              <a:cs typeface="Arial" pitchFamily="34" charset="0"/>
            </a:endParaRPr>
          </a:p>
          <a:p>
            <a:pPr algn="l" rtl="0" eaLnBrk="1" hangingPunct="1"/>
            <a:r>
              <a:rPr lang="en-US" sz="2800" dirty="0" smtClean="0">
                <a:cs typeface="Arial" pitchFamily="34" charset="0"/>
              </a:rPr>
              <a:t>MNCV (m/sec)=</a:t>
            </a:r>
          </a:p>
          <a:p>
            <a:pPr algn="l" rtl="0" eaLnBrk="1" hangingPunct="1"/>
            <a:endParaRPr lang="en-US" sz="2800" dirty="0" smtClean="0">
              <a:cs typeface="Arial" pitchFamily="34" charset="0"/>
            </a:endParaRPr>
          </a:p>
          <a:p>
            <a:pPr algn="l" rtl="0" eaLnBrk="1" hangingPunct="1"/>
            <a:r>
              <a:rPr lang="en-US" sz="2800" dirty="0" smtClean="0">
                <a:cs typeface="Arial" pitchFamily="34" charset="0"/>
              </a:rPr>
              <a:t>L1 = latency at wrist </a:t>
            </a:r>
          </a:p>
          <a:p>
            <a:pPr algn="l" rtl="0" eaLnBrk="1" hangingPunct="1"/>
            <a:r>
              <a:rPr lang="en-US" sz="2800" dirty="0" smtClean="0">
                <a:cs typeface="Arial" pitchFamily="34" charset="0"/>
              </a:rPr>
              <a:t>L2 = latency at elbow </a:t>
            </a:r>
          </a:p>
          <a:p>
            <a:pPr algn="l" rtl="0" eaLnBrk="1" hangingPunct="1"/>
            <a:r>
              <a:rPr lang="en-US" sz="2800" dirty="0" smtClean="0">
                <a:cs typeface="Arial" pitchFamily="34" charset="0"/>
              </a:rPr>
              <a:t>8.5-3.5 =5.5</a:t>
            </a:r>
          </a:p>
        </p:txBody>
      </p:sp>
      <p:sp>
        <p:nvSpPr>
          <p:cNvPr id="1027" name="Slide Number Placeholder 7"/>
          <p:cNvSpPr>
            <a:spLocks noGrp="1"/>
          </p:cNvSpPr>
          <p:nvPr>
            <p:ph type="sldNum" sz="quarter" idx="12"/>
          </p:nvPr>
        </p:nvSpPr>
        <p:spPr/>
        <p:txBody>
          <a:bodyPr/>
          <a:lstStyle/>
          <a:p>
            <a:pPr>
              <a:defRPr/>
            </a:pPr>
            <a:fld id="{B5D905B8-F1FB-4304-A0A7-A4F8437D3322}" type="slidenum">
              <a:rPr lang="en-US" smtClean="0">
                <a:latin typeface="Arial" pitchFamily="34" charset="0"/>
                <a:cs typeface="Arial" pitchFamily="34" charset="0"/>
              </a:rPr>
              <a:pPr>
                <a:defRPr/>
              </a:pPr>
              <a:t>28</a:t>
            </a:fld>
            <a:endParaRPr lang="en-US" smtClean="0">
              <a:latin typeface="Arial" pitchFamily="34" charset="0"/>
              <a:cs typeface="Arial" pitchFamily="34" charset="0"/>
            </a:endParaRPr>
          </a:p>
        </p:txBody>
      </p:sp>
      <p:sp>
        <p:nvSpPr>
          <p:cNvPr id="12293" name="TextBox 7"/>
          <p:cNvSpPr txBox="1">
            <a:spLocks noChangeArrowheads="1"/>
          </p:cNvSpPr>
          <p:nvPr/>
        </p:nvSpPr>
        <p:spPr bwMode="auto">
          <a:xfrm>
            <a:off x="2915816" y="3068960"/>
            <a:ext cx="2376487" cy="923925"/>
          </a:xfrm>
          <a:prstGeom prst="rect">
            <a:avLst/>
          </a:prstGeom>
          <a:noFill/>
          <a:ln w="9525">
            <a:noFill/>
            <a:miter lim="800000"/>
            <a:headEnd/>
            <a:tailEnd/>
          </a:ln>
        </p:spPr>
        <p:txBody>
          <a:bodyPr>
            <a:spAutoFit/>
          </a:bodyPr>
          <a:lstStyle/>
          <a:p>
            <a:pPr algn="ctr"/>
            <a:r>
              <a:rPr lang="en-US" b="1" dirty="0"/>
              <a:t>Distance (mm)</a:t>
            </a:r>
          </a:p>
          <a:p>
            <a:r>
              <a:rPr lang="en-US" b="1" dirty="0"/>
              <a:t>--------------------------</a:t>
            </a:r>
          </a:p>
          <a:p>
            <a:pPr algn="ctr"/>
            <a:r>
              <a:rPr lang="en-US" b="1" dirty="0"/>
              <a:t>L2-L1 (ms) </a:t>
            </a:r>
            <a:endParaRPr lang="ar-SA"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4000" smtClean="0">
                <a:cs typeface="Times New Roman" pitchFamily="18" charset="0"/>
              </a:rPr>
              <a:t>Normal values for conduction velocity</a:t>
            </a:r>
          </a:p>
        </p:txBody>
      </p:sp>
      <p:sp>
        <p:nvSpPr>
          <p:cNvPr id="14339" name="Rectangle 3"/>
          <p:cNvSpPr>
            <a:spLocks noGrp="1" noChangeArrowheads="1"/>
          </p:cNvSpPr>
          <p:nvPr>
            <p:ph idx="1"/>
          </p:nvPr>
        </p:nvSpPr>
        <p:spPr/>
        <p:txBody>
          <a:bodyPr/>
          <a:lstStyle/>
          <a:p>
            <a:pPr algn="l" rtl="0" eaLnBrk="1" hangingPunct="1">
              <a:buFont typeface="Wingdings" pitchFamily="2" charset="2"/>
              <a:buChar char="ü"/>
            </a:pPr>
            <a:r>
              <a:rPr lang="en-US" dirty="0" smtClean="0">
                <a:cs typeface="Arial" pitchFamily="34" charset="0"/>
              </a:rPr>
              <a:t>In arm </a:t>
            </a:r>
          </a:p>
          <a:p>
            <a:pPr lvl="1" algn="l" rtl="0" eaLnBrk="1" hangingPunct="1"/>
            <a:r>
              <a:rPr lang="en-US" dirty="0" smtClean="0">
                <a:cs typeface="Arial" pitchFamily="34" charset="0"/>
              </a:rPr>
              <a:t>50 – 70 m / sec.</a:t>
            </a:r>
          </a:p>
          <a:p>
            <a:pPr algn="l" rtl="0" eaLnBrk="1" hangingPunct="1">
              <a:buFont typeface="Wingdings" pitchFamily="2" charset="2"/>
              <a:buChar char="ü"/>
            </a:pPr>
            <a:r>
              <a:rPr lang="en-US" dirty="0" smtClean="0">
                <a:cs typeface="Arial" pitchFamily="34" charset="0"/>
              </a:rPr>
              <a:t>In leg </a:t>
            </a:r>
          </a:p>
          <a:p>
            <a:pPr lvl="1" algn="l" rtl="0" eaLnBrk="1" hangingPunct="1"/>
            <a:r>
              <a:rPr lang="en-US" dirty="0" smtClean="0">
                <a:cs typeface="Arial" pitchFamily="34" charset="0"/>
              </a:rPr>
              <a:t>40 – 60 m / sec.</a:t>
            </a:r>
          </a:p>
        </p:txBody>
      </p:sp>
      <p:sp>
        <p:nvSpPr>
          <p:cNvPr id="39938" name="Slide Number Placeholder 5"/>
          <p:cNvSpPr>
            <a:spLocks noGrp="1"/>
          </p:cNvSpPr>
          <p:nvPr>
            <p:ph type="sldNum" sz="quarter" idx="12"/>
          </p:nvPr>
        </p:nvSpPr>
        <p:spPr/>
        <p:txBody>
          <a:bodyPr/>
          <a:lstStyle/>
          <a:p>
            <a:pPr>
              <a:defRPr/>
            </a:pPr>
            <a:fld id="{38862AA4-A1FD-4D5A-8ADE-FC79A537B7B8}" type="slidenum">
              <a:rPr lang="en-US">
                <a:latin typeface="Arial" pitchFamily="34" charset="0"/>
                <a:cs typeface="Arial" pitchFamily="34" charset="0"/>
              </a:rPr>
              <a:pPr>
                <a:defRPr/>
              </a:pPr>
              <a:t>29</a:t>
            </a:fld>
            <a:endParaRPr lang="en-US">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Rectangle 2"/>
          <p:cNvSpPr>
            <a:spLocks noGrp="1" noChangeArrowheads="1"/>
          </p:cNvSpPr>
          <p:nvPr>
            <p:ph idx="1"/>
          </p:nvPr>
        </p:nvSpPr>
        <p:spPr>
          <a:xfrm>
            <a:off x="457200" y="533400"/>
            <a:ext cx="8229600" cy="4525963"/>
          </a:xfrm>
        </p:spPr>
        <p:txBody>
          <a:bodyPr/>
          <a:lstStyle/>
          <a:p>
            <a:pPr algn="l" rtl="0" eaLnBrk="1" hangingPunct="1"/>
            <a:r>
              <a:rPr lang="en-US" altLang="en-US" dirty="0" smtClean="0"/>
              <a:t>In the patients of muscular weakness, muscle atrophy, traumatic or metabolic neuropathy, these tests are considered as an extension of the physical examination rather than a simple laboratory procedure. </a:t>
            </a:r>
          </a:p>
        </p:txBody>
      </p:sp>
      <p:sp>
        <p:nvSpPr>
          <p:cNvPr id="8194" name="Slide Number Placeholder 5"/>
          <p:cNvSpPr>
            <a:spLocks noGrp="1"/>
          </p:cNvSpPr>
          <p:nvPr>
            <p:ph type="sldNum" sz="quarter" idx="12"/>
          </p:nvPr>
        </p:nvSpPr>
        <p:spPr>
          <a:noFill/>
        </p:spPr>
        <p:txBody>
          <a:bodyPr/>
          <a:lstStyle/>
          <a:p>
            <a:fld id="{A8524B53-5D1B-4ACA-841B-FD3640BC9EA5}" type="slidenum">
              <a:rPr lang="en-US" altLang="en-US" smtClean="0"/>
              <a:pPr/>
              <a:t>3</a:t>
            </a:fld>
            <a:endParaRPr lang="en-US" altLang="en-US" smtClean="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4" name="Rectangle 3"/>
          <p:cNvSpPr>
            <a:spLocks noGrp="1" noChangeArrowheads="1"/>
          </p:cNvSpPr>
          <p:nvPr>
            <p:ph sz="half" idx="4294967295"/>
          </p:nvPr>
        </p:nvSpPr>
        <p:spPr>
          <a:xfrm>
            <a:off x="0" y="0"/>
            <a:ext cx="9144000" cy="6858000"/>
          </a:xfrm>
        </p:spPr>
        <p:txBody>
          <a:bodyPr/>
          <a:lstStyle/>
          <a:p>
            <a:pPr algn="l" rtl="0" eaLnBrk="1" hangingPunct="1"/>
            <a:r>
              <a:rPr lang="en-US" sz="2400" dirty="0" smtClean="0">
                <a:latin typeface="Comic Sans MS" pitchFamily="66" charset="0"/>
              </a:rPr>
              <a:t>The stimulus duration is adjusted to 0.2 ms  and stimulus frequency to 1 / sec.</a:t>
            </a:r>
          </a:p>
          <a:p>
            <a:pPr algn="l" rtl="0" eaLnBrk="1" hangingPunct="1"/>
            <a:r>
              <a:rPr lang="en-US" sz="2400" dirty="0" smtClean="0">
                <a:latin typeface="Comic Sans MS" pitchFamily="66" charset="0"/>
              </a:rPr>
              <a:t>Apply the stimulus and record the response from stimulation at the wrist .</a:t>
            </a:r>
          </a:p>
          <a:p>
            <a:pPr algn="l" rtl="0" eaLnBrk="1" hangingPunct="1"/>
            <a:r>
              <a:rPr lang="en-US" sz="2400" dirty="0" smtClean="0">
                <a:latin typeface="Comic Sans MS" pitchFamily="66" charset="0"/>
              </a:rPr>
              <a:t>Store the CMAP ( compound muscle action potential ) in the first channel of the oscilloscope .</a:t>
            </a:r>
          </a:p>
          <a:p>
            <a:pPr algn="l" rtl="0" eaLnBrk="1" hangingPunct="1"/>
            <a:r>
              <a:rPr lang="en-US" sz="2400" dirty="0" smtClean="0">
                <a:latin typeface="Comic Sans MS" pitchFamily="66" charset="0"/>
              </a:rPr>
              <a:t>Change the stimulating site from wrist to </a:t>
            </a:r>
            <a:r>
              <a:rPr lang="en-US" sz="2400" dirty="0" err="1" smtClean="0">
                <a:latin typeface="Comic Sans MS" pitchFamily="66" charset="0"/>
              </a:rPr>
              <a:t>antecubital</a:t>
            </a:r>
            <a:r>
              <a:rPr lang="en-US" sz="2400" dirty="0" smtClean="0">
                <a:latin typeface="Comic Sans MS" pitchFamily="66" charset="0"/>
              </a:rPr>
              <a:t> </a:t>
            </a:r>
            <a:r>
              <a:rPr lang="en-US" sz="2400" dirty="0" err="1" smtClean="0">
                <a:latin typeface="Comic Sans MS" pitchFamily="66" charset="0"/>
              </a:rPr>
              <a:t>fossa</a:t>
            </a:r>
            <a:r>
              <a:rPr lang="en-US" sz="2400" dirty="0" smtClean="0">
                <a:latin typeface="Comic Sans MS" pitchFamily="66" charset="0"/>
              </a:rPr>
              <a:t> ( elbow ) .</a:t>
            </a:r>
          </a:p>
          <a:p>
            <a:pPr algn="l" rtl="0" eaLnBrk="1" hangingPunct="1"/>
            <a:r>
              <a:rPr lang="en-US" sz="2400" dirty="0" smtClean="0">
                <a:latin typeface="Comic Sans MS" pitchFamily="66" charset="0"/>
              </a:rPr>
              <a:t>Stimulate the nerve &amp; record the CMAP for median nerve stimulation at the elbow .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4" name="Rectangle 3"/>
          <p:cNvSpPr>
            <a:spLocks noGrp="1" noChangeArrowheads="1"/>
          </p:cNvSpPr>
          <p:nvPr>
            <p:ph idx="1"/>
          </p:nvPr>
        </p:nvSpPr>
        <p:spPr>
          <a:xfrm>
            <a:off x="323528" y="404664"/>
            <a:ext cx="8640960" cy="6019800"/>
          </a:xfrm>
        </p:spPr>
        <p:txBody>
          <a:bodyPr/>
          <a:lstStyle/>
          <a:p>
            <a:pPr algn="l" rtl="0" eaLnBrk="1" hangingPunct="1"/>
            <a:r>
              <a:rPr lang="en-US" dirty="0" smtClean="0">
                <a:latin typeface="Comic Sans MS" pitchFamily="66" charset="0"/>
              </a:rPr>
              <a:t>Measure the distance from elbow to wrist with a measuring tape.</a:t>
            </a:r>
          </a:p>
          <a:p>
            <a:pPr algn="l" rtl="0" eaLnBrk="1" hangingPunct="1"/>
            <a:r>
              <a:rPr lang="en-US" dirty="0" smtClean="0">
                <a:latin typeface="Comic Sans MS" pitchFamily="66" charset="0"/>
              </a:rPr>
              <a:t>Measure the latency in first CMAP &amp; in the next CAMP.</a:t>
            </a:r>
          </a:p>
          <a:p>
            <a:pPr algn="l" rtl="0" eaLnBrk="1" hangingPunct="1"/>
            <a:r>
              <a:rPr lang="en-US" dirty="0" smtClean="0">
                <a:latin typeface="Comic Sans MS" pitchFamily="66" charset="0"/>
              </a:rPr>
              <a:t>Enter the distance between the elbow and wrist .</a:t>
            </a:r>
          </a:p>
          <a:p>
            <a:pPr algn="l" rtl="0" eaLnBrk="1" hangingPunct="1"/>
            <a:r>
              <a:rPr lang="en-US" dirty="0" smtClean="0">
                <a:latin typeface="Comic Sans MS" pitchFamily="66" charset="0"/>
              </a:rPr>
              <a:t>284mm /5 ms =  56.8 m/s</a:t>
            </a:r>
          </a:p>
          <a:p>
            <a:pPr algn="l" rtl="0" eaLnBrk="1" hangingPunct="1">
              <a:buNone/>
            </a:pPr>
            <a:endParaRPr lang="en-US" dirty="0" smtClean="0">
              <a:latin typeface="Comic Sans MS" pitchFamily="66" charset="0"/>
            </a:endParaRPr>
          </a:p>
          <a:p>
            <a:pPr algn="l" rtl="0" eaLnBrk="1" hangingPunct="1"/>
            <a:endParaRPr lang="en-US" dirty="0" smtClean="0">
              <a:latin typeface="Comic Sans MS" pitchFamily="66" charset="0"/>
            </a:endParaRPr>
          </a:p>
        </p:txBody>
      </p:sp>
      <p:sp>
        <p:nvSpPr>
          <p:cNvPr id="30722" name="Slide Number Placeholder 5"/>
          <p:cNvSpPr>
            <a:spLocks noGrp="1"/>
          </p:cNvSpPr>
          <p:nvPr>
            <p:ph type="sldNum" sz="quarter" idx="12"/>
          </p:nvPr>
        </p:nvSpPr>
        <p:spPr>
          <a:noFill/>
        </p:spPr>
        <p:txBody>
          <a:bodyPr/>
          <a:lstStyle/>
          <a:p>
            <a:fld id="{B703D65E-03DF-44BA-BB3E-1483DB48CF0B}" type="slidenum">
              <a:rPr lang="en-US" smtClean="0">
                <a:latin typeface="Arial" pitchFamily="34" charset="0"/>
                <a:cs typeface="Arial" pitchFamily="34" charset="0"/>
              </a:rPr>
              <a:pPr/>
              <a:t>31</a:t>
            </a:fld>
            <a:endParaRPr lang="en-US"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4">
                                            <p:txEl>
                                              <p:pRg st="3" end="3"/>
                                            </p:txEl>
                                          </p:spTgt>
                                        </p:tgtEl>
                                        <p:attrNameLst>
                                          <p:attrName>style.visibility</p:attrName>
                                        </p:attrNameLst>
                                      </p:cBhvr>
                                      <p:to>
                                        <p:strVal val="visible"/>
                                      </p:to>
                                    </p:set>
                                    <p:anim calcmode="lin" valueType="num">
                                      <p:cBhvr additive="base">
                                        <p:cTn id="7" dur="500" fill="hold"/>
                                        <p:tgtEl>
                                          <p:spTgt spid="3072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smtClean="0"/>
              <a:t>MNCV</a:t>
            </a:r>
          </a:p>
        </p:txBody>
      </p:sp>
      <p:sp>
        <p:nvSpPr>
          <p:cNvPr id="1029" name="Rectangle 3"/>
          <p:cNvSpPr>
            <a:spLocks noGrp="1" noChangeArrowheads="1"/>
          </p:cNvSpPr>
          <p:nvPr>
            <p:ph type="body" sz="half" idx="1"/>
          </p:nvPr>
        </p:nvSpPr>
        <p:spPr/>
        <p:txBody>
          <a:bodyPr/>
          <a:lstStyle/>
          <a:p>
            <a:pPr algn="l" rtl="0" eaLnBrk="1" hangingPunct="1"/>
            <a:r>
              <a:rPr lang="en-US" sz="2800" dirty="0" smtClean="0"/>
              <a:t>MNCV will appear.</a:t>
            </a:r>
          </a:p>
          <a:p>
            <a:pPr algn="l" rtl="0" eaLnBrk="1" hangingPunct="1"/>
            <a:r>
              <a:rPr lang="en-US" sz="2800" dirty="0" smtClean="0"/>
              <a:t>It can also be calculated by formula </a:t>
            </a:r>
          </a:p>
          <a:p>
            <a:pPr algn="l" rtl="0" eaLnBrk="1" hangingPunct="1"/>
            <a:endParaRPr lang="en-US" sz="2800" dirty="0" smtClean="0"/>
          </a:p>
          <a:p>
            <a:pPr algn="l" rtl="0" eaLnBrk="1" hangingPunct="1"/>
            <a:r>
              <a:rPr lang="en-US" sz="2800" dirty="0" smtClean="0"/>
              <a:t>MNCV (m/sec)=</a:t>
            </a:r>
          </a:p>
          <a:p>
            <a:pPr algn="l" rtl="0" eaLnBrk="1" hangingPunct="1"/>
            <a:endParaRPr lang="en-US" sz="2800" dirty="0" smtClean="0"/>
          </a:p>
          <a:p>
            <a:pPr algn="l" rtl="0" eaLnBrk="1" hangingPunct="1"/>
            <a:r>
              <a:rPr lang="en-US" sz="2800" dirty="0" smtClean="0"/>
              <a:t>L1 = latency at wrist </a:t>
            </a:r>
          </a:p>
          <a:p>
            <a:pPr algn="l" rtl="0" eaLnBrk="1" hangingPunct="1"/>
            <a:r>
              <a:rPr lang="en-US" sz="2800" dirty="0" smtClean="0"/>
              <a:t>L2 = latency at elbow </a:t>
            </a:r>
          </a:p>
        </p:txBody>
      </p:sp>
      <p:sp>
        <p:nvSpPr>
          <p:cNvPr id="1027" name="Slide Number Placeholder 7"/>
          <p:cNvSpPr>
            <a:spLocks noGrp="1"/>
          </p:cNvSpPr>
          <p:nvPr>
            <p:ph type="sldNum" sz="quarter" idx="12"/>
          </p:nvPr>
        </p:nvSpPr>
        <p:spPr>
          <a:noFill/>
        </p:spPr>
        <p:txBody>
          <a:bodyPr/>
          <a:lstStyle/>
          <a:p>
            <a:fld id="{E69C1A8E-1748-4669-BACD-52E0AFBF0209}" type="slidenum">
              <a:rPr lang="en-US" smtClean="0">
                <a:latin typeface="Arial" pitchFamily="34" charset="0"/>
                <a:cs typeface="Arial" pitchFamily="34" charset="0"/>
              </a:rPr>
              <a:pPr/>
              <a:t>32</a:t>
            </a:fld>
            <a:endParaRPr lang="en-US" smtClean="0">
              <a:latin typeface="Arial" pitchFamily="34" charset="0"/>
              <a:cs typeface="Arial" pitchFamily="34" charset="0"/>
            </a:endParaRPr>
          </a:p>
        </p:txBody>
      </p:sp>
      <p:sp>
        <p:nvSpPr>
          <p:cNvPr id="8" name="TextBox 7"/>
          <p:cNvSpPr txBox="1"/>
          <p:nvPr/>
        </p:nvSpPr>
        <p:spPr>
          <a:xfrm>
            <a:off x="3347864" y="3429000"/>
            <a:ext cx="2376264" cy="923330"/>
          </a:xfrm>
          <a:prstGeom prst="rect">
            <a:avLst/>
          </a:prstGeom>
          <a:noFill/>
        </p:spPr>
        <p:txBody>
          <a:bodyPr wrap="square" rtlCol="1">
            <a:spAutoFit/>
          </a:bodyPr>
          <a:lstStyle/>
          <a:p>
            <a:pPr algn="ctr"/>
            <a:r>
              <a:rPr lang="en-US" b="1" dirty="0" smtClean="0"/>
              <a:t>Distance (mm)</a:t>
            </a:r>
          </a:p>
          <a:p>
            <a:r>
              <a:rPr lang="en-US" b="1" dirty="0" smtClean="0"/>
              <a:t>--------------------------</a:t>
            </a:r>
          </a:p>
          <a:p>
            <a:pPr algn="ctr"/>
            <a:r>
              <a:rPr lang="en-US" b="1" dirty="0" smtClean="0"/>
              <a:t>L2-L1 (ms) </a:t>
            </a:r>
            <a:endParaRPr lang="ar-SA"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r>
              <a:rPr lang="en-US" sz="4000" dirty="0" smtClean="0"/>
              <a:t>Normal values for conduction velocity</a:t>
            </a:r>
          </a:p>
        </p:txBody>
      </p:sp>
      <p:sp>
        <p:nvSpPr>
          <p:cNvPr id="39940" name="Rectangle 3"/>
          <p:cNvSpPr>
            <a:spLocks noGrp="1" noChangeArrowheads="1"/>
          </p:cNvSpPr>
          <p:nvPr>
            <p:ph idx="1"/>
          </p:nvPr>
        </p:nvSpPr>
        <p:spPr/>
        <p:txBody>
          <a:bodyPr/>
          <a:lstStyle/>
          <a:p>
            <a:pPr algn="l" rtl="0" eaLnBrk="1" hangingPunct="1">
              <a:buFont typeface="Wingdings" pitchFamily="2" charset="2"/>
              <a:buChar char="ü"/>
            </a:pPr>
            <a:r>
              <a:rPr lang="en-US" dirty="0" smtClean="0"/>
              <a:t>In arm </a:t>
            </a:r>
          </a:p>
          <a:p>
            <a:pPr lvl="1" algn="l" rtl="0" eaLnBrk="1" hangingPunct="1"/>
            <a:r>
              <a:rPr lang="en-US" dirty="0" smtClean="0"/>
              <a:t>50 – 70 m / sec.</a:t>
            </a:r>
          </a:p>
          <a:p>
            <a:pPr algn="l" rtl="0" eaLnBrk="1" hangingPunct="1">
              <a:buFont typeface="Wingdings" pitchFamily="2" charset="2"/>
              <a:buChar char="ü"/>
            </a:pPr>
            <a:r>
              <a:rPr lang="en-US" dirty="0" smtClean="0"/>
              <a:t>In leg </a:t>
            </a:r>
          </a:p>
          <a:p>
            <a:pPr lvl="1" algn="l" rtl="0" eaLnBrk="1" hangingPunct="1"/>
            <a:r>
              <a:rPr lang="en-US" dirty="0" smtClean="0"/>
              <a:t>40 – 60 m / sec.</a:t>
            </a:r>
          </a:p>
        </p:txBody>
      </p:sp>
      <p:sp>
        <p:nvSpPr>
          <p:cNvPr id="39938" name="Slide Number Placeholder 5"/>
          <p:cNvSpPr>
            <a:spLocks noGrp="1"/>
          </p:cNvSpPr>
          <p:nvPr>
            <p:ph type="sldNum" sz="quarter" idx="12"/>
          </p:nvPr>
        </p:nvSpPr>
        <p:spPr>
          <a:noFill/>
        </p:spPr>
        <p:txBody>
          <a:bodyPr/>
          <a:lstStyle/>
          <a:p>
            <a:fld id="{02EBD857-91D7-49C5-B693-F9A03AA545B1}" type="slidenum">
              <a:rPr lang="en-US" smtClean="0">
                <a:latin typeface="Arial" pitchFamily="34" charset="0"/>
                <a:cs typeface="Arial" pitchFamily="34" charset="0"/>
              </a:rPr>
              <a:pPr/>
              <a:t>33</a:t>
            </a:fld>
            <a:endParaRPr lang="en-US"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600" smtClean="0"/>
              <a:t>Common Mononeuropathies</a:t>
            </a:r>
          </a:p>
        </p:txBody>
      </p:sp>
      <p:sp>
        <p:nvSpPr>
          <p:cNvPr id="27651" name="Rectangle 3"/>
          <p:cNvSpPr>
            <a:spLocks noGrp="1" noChangeArrowheads="1"/>
          </p:cNvSpPr>
          <p:nvPr>
            <p:ph idx="1"/>
          </p:nvPr>
        </p:nvSpPr>
        <p:spPr>
          <a:xfrm>
            <a:off x="683568" y="1844824"/>
            <a:ext cx="7772400" cy="3282950"/>
          </a:xfrm>
        </p:spPr>
        <p:txBody>
          <a:bodyPr/>
          <a:lstStyle/>
          <a:p>
            <a:pPr algn="l" rtl="0" eaLnBrk="1" hangingPunct="1"/>
            <a:r>
              <a:rPr lang="en-US" sz="4000" dirty="0" smtClean="0"/>
              <a:t>Median at the Wrist (CTS)</a:t>
            </a:r>
          </a:p>
          <a:p>
            <a:pPr algn="l" rtl="0" eaLnBrk="1" hangingPunct="1"/>
            <a:r>
              <a:rPr lang="en-US" sz="4000" dirty="0" err="1" smtClean="0"/>
              <a:t>Ulnar</a:t>
            </a:r>
            <a:r>
              <a:rPr lang="en-US" sz="4000" dirty="0" smtClean="0"/>
              <a:t> at the Elbow</a:t>
            </a:r>
          </a:p>
          <a:p>
            <a:pPr algn="l" rtl="0" eaLnBrk="1" hangingPunct="1"/>
            <a:r>
              <a:rPr lang="en-US" sz="4000" dirty="0" err="1" smtClean="0"/>
              <a:t>Peroneal</a:t>
            </a:r>
            <a:r>
              <a:rPr lang="en-US" sz="4000" dirty="0" smtClean="0"/>
              <a:t> Palsy at the Fibular Head</a:t>
            </a:r>
          </a:p>
          <a:p>
            <a:pPr eaLnBrk="1" hangingPunct="1">
              <a:buFont typeface="Wingdings" pitchFamily="2" charset="2"/>
              <a:buNone/>
            </a:pPr>
            <a:endParaRPr lang="en-US" dirty="0" smtClean="0"/>
          </a:p>
          <a:p>
            <a:pPr eaLnBrk="1" hangingPunct="1">
              <a:buFont typeface="Wingdings" pitchFamily="2" charset="2"/>
              <a:buNone/>
            </a:pPr>
            <a:endParaRPr 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Case 1</a:t>
            </a:r>
          </a:p>
        </p:txBody>
      </p:sp>
      <p:sp>
        <p:nvSpPr>
          <p:cNvPr id="28675" name="Rectangle 3"/>
          <p:cNvSpPr>
            <a:spLocks noGrp="1" noChangeArrowheads="1"/>
          </p:cNvSpPr>
          <p:nvPr>
            <p:ph idx="1"/>
          </p:nvPr>
        </p:nvSpPr>
        <p:spPr/>
        <p:txBody>
          <a:bodyPr/>
          <a:lstStyle/>
          <a:p>
            <a:pPr algn="l" rtl="0" eaLnBrk="1" hangingPunct="1">
              <a:lnSpc>
                <a:spcPct val="90000"/>
              </a:lnSpc>
            </a:pPr>
            <a:r>
              <a:rPr lang="en-US" sz="2800" dirty="0" smtClean="0"/>
              <a:t>63 year old woman</a:t>
            </a:r>
          </a:p>
          <a:p>
            <a:pPr algn="l" rtl="0" eaLnBrk="1" hangingPunct="1">
              <a:lnSpc>
                <a:spcPct val="90000"/>
              </a:lnSpc>
            </a:pPr>
            <a:r>
              <a:rPr lang="en-US" sz="2800" dirty="0" smtClean="0"/>
              <a:t>Numbness, tingling, pain of entire right hand X 4 months</a:t>
            </a:r>
          </a:p>
          <a:p>
            <a:pPr algn="l" rtl="0" eaLnBrk="1" hangingPunct="1">
              <a:lnSpc>
                <a:spcPct val="90000"/>
              </a:lnSpc>
            </a:pPr>
            <a:r>
              <a:rPr lang="en-US" sz="2800" dirty="0" smtClean="0"/>
              <a:t>Awakens her at night.</a:t>
            </a:r>
          </a:p>
          <a:p>
            <a:pPr algn="l" rtl="0" eaLnBrk="1" hangingPunct="1">
              <a:lnSpc>
                <a:spcPct val="90000"/>
              </a:lnSpc>
            </a:pPr>
            <a:r>
              <a:rPr lang="en-US" sz="2800" dirty="0" smtClean="0"/>
              <a:t>Drops objects from right hand</a:t>
            </a:r>
          </a:p>
          <a:p>
            <a:pPr algn="l" rtl="0" eaLnBrk="1" hangingPunct="1">
              <a:lnSpc>
                <a:spcPct val="90000"/>
              </a:lnSpc>
            </a:pPr>
            <a:r>
              <a:rPr lang="en-US" sz="2800" dirty="0" smtClean="0"/>
              <a:t>Works as sander in furniture factory.</a:t>
            </a:r>
          </a:p>
          <a:p>
            <a:pPr algn="l" rtl="0" eaLnBrk="1" hangingPunct="1">
              <a:lnSpc>
                <a:spcPct val="90000"/>
              </a:lnSpc>
            </a:pPr>
            <a:r>
              <a:rPr lang="en-US" sz="2800" dirty="0" smtClean="0"/>
              <a:t>Borderline diabetic</a:t>
            </a:r>
          </a:p>
          <a:p>
            <a:pPr algn="l" rtl="0" eaLnBrk="1" hangingPunct="1">
              <a:lnSpc>
                <a:spcPct val="90000"/>
              </a:lnSpc>
            </a:pPr>
            <a:r>
              <a:rPr lang="en-US" sz="2800" dirty="0" smtClean="0"/>
              <a:t>Examination: Decreased cold entire right hand, normal strength, positive </a:t>
            </a:r>
            <a:r>
              <a:rPr lang="en-US" sz="2800" dirty="0" err="1" smtClean="0"/>
              <a:t>Tinel’s</a:t>
            </a:r>
            <a:r>
              <a:rPr lang="en-US" sz="2800" dirty="0" smtClean="0"/>
              <a:t> right wrist, normal reflexes in the RUE</a:t>
            </a:r>
          </a:p>
          <a:p>
            <a:pPr eaLnBrk="1" hangingPunct="1">
              <a:lnSpc>
                <a:spcPct val="90000"/>
              </a:lnSpc>
            </a:pPr>
            <a:endParaRPr lang="en-US" sz="2800" dirty="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noFill/>
        </p:spPr>
        <p:txBody>
          <a:bodyPr/>
          <a:lstStyle/>
          <a:p>
            <a:r>
              <a:rPr lang="en-US">
                <a:latin typeface="Tahoma" pitchFamily="34" charset="0"/>
              </a:rPr>
              <a:t>Dawson,Hallett, Millender, 1990</a:t>
            </a:r>
          </a:p>
        </p:txBody>
      </p:sp>
      <p:sp>
        <p:nvSpPr>
          <p:cNvPr id="29699" name="Rectangle 2"/>
          <p:cNvSpPr>
            <a:spLocks noGrp="1" noChangeArrowheads="1"/>
          </p:cNvSpPr>
          <p:nvPr>
            <p:ph type="title" idx="4294967295"/>
          </p:nvPr>
        </p:nvSpPr>
        <p:spPr>
          <a:xfrm>
            <a:off x="1600200" y="0"/>
            <a:ext cx="7543800" cy="1431925"/>
          </a:xfrm>
        </p:spPr>
        <p:txBody>
          <a:bodyPr/>
          <a:lstStyle/>
          <a:p>
            <a:pPr eaLnBrk="1" hangingPunct="1"/>
            <a:r>
              <a:rPr lang="en-US" sz="4000" dirty="0" smtClean="0"/>
              <a:t>Carpal Tunnel Syndrome</a:t>
            </a:r>
            <a:br>
              <a:rPr lang="en-US" sz="4000" dirty="0" smtClean="0"/>
            </a:br>
            <a:r>
              <a:rPr lang="en-US" sz="3200" dirty="0" smtClean="0">
                <a:solidFill>
                  <a:srgbClr val="FFFF00"/>
                </a:solidFill>
              </a:rPr>
              <a:t>Atrophy of APB Muscle</a:t>
            </a:r>
          </a:p>
        </p:txBody>
      </p:sp>
      <p:pic>
        <p:nvPicPr>
          <p:cNvPr id="29701" name="Picture 4" descr="~AUT0012"/>
          <p:cNvPicPr>
            <a:picLocks noChangeAspect="1" noChangeArrowheads="1"/>
          </p:cNvPicPr>
          <p:nvPr/>
        </p:nvPicPr>
        <p:blipFill>
          <a:blip r:embed="rId2" cstate="print"/>
          <a:srcRect/>
          <a:stretch>
            <a:fillRect/>
          </a:stretch>
        </p:blipFill>
        <p:spPr bwMode="auto">
          <a:xfrm>
            <a:off x="0" y="1484784"/>
            <a:ext cx="8748464" cy="502438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1143000" y="304800"/>
            <a:ext cx="7162800" cy="1295400"/>
          </a:xfrm>
        </p:spPr>
        <p:txBody>
          <a:bodyPr/>
          <a:lstStyle/>
          <a:p>
            <a:pPr eaLnBrk="1" hangingPunct="1"/>
            <a:r>
              <a:rPr lang="en-US" smtClean="0"/>
              <a:t>Ulnar Neuropathy</a:t>
            </a:r>
            <a:br>
              <a:rPr lang="en-US" smtClean="0"/>
            </a:br>
            <a:r>
              <a:rPr lang="en-US" sz="3200" smtClean="0">
                <a:solidFill>
                  <a:srgbClr val="FF0000"/>
                </a:solidFill>
              </a:rPr>
              <a:t>Claw Hand</a:t>
            </a:r>
          </a:p>
        </p:txBody>
      </p:sp>
      <p:sp>
        <p:nvSpPr>
          <p:cNvPr id="34818" name="Footer Placeholder 3"/>
          <p:cNvSpPr>
            <a:spLocks noGrp="1"/>
          </p:cNvSpPr>
          <p:nvPr>
            <p:ph type="ftr" sz="quarter" idx="11"/>
          </p:nvPr>
        </p:nvSpPr>
        <p:spPr>
          <a:noFill/>
        </p:spPr>
        <p:txBody>
          <a:bodyPr/>
          <a:lstStyle/>
          <a:p>
            <a:r>
              <a:rPr lang="en-US">
                <a:latin typeface="Tahoma" pitchFamily="34" charset="0"/>
              </a:rPr>
              <a:t>Haymaker, Woodhall, 1953</a:t>
            </a:r>
          </a:p>
        </p:txBody>
      </p:sp>
      <p:pic>
        <p:nvPicPr>
          <p:cNvPr id="34820" name="Picture 3" descr="~AUT0016"/>
          <p:cNvPicPr>
            <a:picLocks noChangeAspect="1" noChangeArrowheads="1"/>
          </p:cNvPicPr>
          <p:nvPr/>
        </p:nvPicPr>
        <p:blipFill>
          <a:blip r:embed="rId2" cstate="print"/>
          <a:srcRect/>
          <a:stretch>
            <a:fillRect/>
          </a:stretch>
        </p:blipFill>
        <p:spPr bwMode="auto">
          <a:xfrm>
            <a:off x="1981200" y="1828800"/>
            <a:ext cx="5638800" cy="370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7"/>
          <p:cNvSpPr>
            <a:spLocks noGrp="1" noChangeArrowheads="1"/>
          </p:cNvSpPr>
          <p:nvPr>
            <p:ph type="title"/>
          </p:nvPr>
        </p:nvSpPr>
        <p:spPr/>
        <p:txBody>
          <a:bodyPr/>
          <a:lstStyle/>
          <a:p>
            <a:pPr eaLnBrk="1" hangingPunct="1"/>
            <a:r>
              <a:rPr lang="en-US" smtClean="0"/>
              <a:t>Guillain-Barre Syndrome</a:t>
            </a:r>
            <a:br>
              <a:rPr lang="en-US" smtClean="0"/>
            </a:br>
            <a:r>
              <a:rPr lang="en-US" sz="3600" smtClean="0">
                <a:solidFill>
                  <a:schemeClr val="hlink"/>
                </a:solidFill>
              </a:rPr>
              <a:t>Conduction Block</a:t>
            </a:r>
          </a:p>
        </p:txBody>
      </p:sp>
      <p:pic>
        <p:nvPicPr>
          <p:cNvPr id="39939" name="Picture 6" descr="GBS model"/>
          <p:cNvPicPr>
            <a:picLocks noGrp="1" noChangeAspect="1" noChangeArrowheads="1"/>
          </p:cNvPicPr>
          <p:nvPr>
            <p:ph sz="half" idx="1"/>
          </p:nvPr>
        </p:nvPicPr>
        <p:blipFill>
          <a:blip r:embed="rId2" cstate="print"/>
          <a:srcRect/>
          <a:stretch>
            <a:fillRect/>
          </a:stretch>
        </p:blipFill>
        <p:spPr>
          <a:xfrm>
            <a:off x="0" y="2743200"/>
            <a:ext cx="2705100" cy="4114800"/>
          </a:xfrm>
          <a:noFill/>
        </p:spPr>
      </p:pic>
      <p:pic>
        <p:nvPicPr>
          <p:cNvPr id="39940" name="Picture 9" descr="GBS Cond Block2"/>
          <p:cNvPicPr>
            <a:picLocks noGrp="1" noChangeAspect="1" noChangeArrowheads="1"/>
          </p:cNvPicPr>
          <p:nvPr>
            <p:ph sz="half" idx="2"/>
          </p:nvPr>
        </p:nvPicPr>
        <p:blipFill>
          <a:blip r:embed="rId3" cstate="print"/>
          <a:srcRect/>
          <a:stretch>
            <a:fillRect/>
          </a:stretch>
        </p:blipFill>
        <p:spPr>
          <a:xfrm>
            <a:off x="3587780" y="2725738"/>
            <a:ext cx="5367308" cy="3799606"/>
          </a:xfr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What to Expect From an </a:t>
            </a:r>
            <a:br>
              <a:rPr lang="en-US" smtClean="0"/>
            </a:br>
            <a:r>
              <a:rPr lang="en-US" smtClean="0"/>
              <a:t>EMG Report</a:t>
            </a:r>
          </a:p>
        </p:txBody>
      </p:sp>
      <p:sp>
        <p:nvSpPr>
          <p:cNvPr id="47107" name="Rectangle 3"/>
          <p:cNvSpPr>
            <a:spLocks noGrp="1" noChangeArrowheads="1"/>
          </p:cNvSpPr>
          <p:nvPr>
            <p:ph idx="1"/>
          </p:nvPr>
        </p:nvSpPr>
        <p:spPr>
          <a:xfrm>
            <a:off x="1182688" y="2433638"/>
            <a:ext cx="7772400" cy="3532187"/>
          </a:xfrm>
        </p:spPr>
        <p:txBody>
          <a:bodyPr/>
          <a:lstStyle/>
          <a:p>
            <a:pPr algn="l" rtl="0" eaLnBrk="1" hangingPunct="1">
              <a:lnSpc>
                <a:spcPct val="90000"/>
              </a:lnSpc>
            </a:pPr>
            <a:r>
              <a:rPr lang="en-US" dirty="0" smtClean="0"/>
              <a:t>A clinically and physiologically relevant  interpretation/diagnosis</a:t>
            </a:r>
          </a:p>
          <a:p>
            <a:pPr algn="l" rtl="0" eaLnBrk="1" hangingPunct="1">
              <a:lnSpc>
                <a:spcPct val="90000"/>
              </a:lnSpc>
            </a:pPr>
            <a:r>
              <a:rPr lang="en-US" dirty="0" smtClean="0"/>
              <a:t>An outline of the localization, severity, and acuity of the process</a:t>
            </a:r>
          </a:p>
          <a:p>
            <a:pPr algn="l" rtl="0" eaLnBrk="1" hangingPunct="1">
              <a:lnSpc>
                <a:spcPct val="90000"/>
              </a:lnSpc>
            </a:pPr>
            <a:r>
              <a:rPr lang="en-US" dirty="0" smtClean="0"/>
              <a:t>Notation of other diagnoses that are detected/excluded</a:t>
            </a:r>
          </a:p>
          <a:p>
            <a:pPr algn="l" rtl="0" eaLnBrk="1" hangingPunct="1">
              <a:lnSpc>
                <a:spcPct val="90000"/>
              </a:lnSpc>
            </a:pPr>
            <a:r>
              <a:rPr lang="en-US" dirty="0" smtClean="0"/>
              <a:t>Explanation of any technical problems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609600" y="381000"/>
            <a:ext cx="8229600" cy="1600200"/>
          </a:xfrm>
        </p:spPr>
        <p:txBody>
          <a:bodyPr/>
          <a:lstStyle/>
          <a:p>
            <a:pPr algn="l" rtl="0" eaLnBrk="1" hangingPunct="1"/>
            <a:r>
              <a:rPr lang="en-US" dirty="0" smtClean="0">
                <a:latin typeface="Comic Sans MS" pitchFamily="66" charset="0"/>
                <a:cs typeface="Arial" pitchFamily="34" charset="0"/>
              </a:rPr>
              <a:t>A motor unit is defined as one motor neuron and all of the muscle fibers it innervates. </a:t>
            </a:r>
          </a:p>
        </p:txBody>
      </p:sp>
      <p:sp>
        <p:nvSpPr>
          <p:cNvPr id="6146" name="Slide Number Placeholder 5"/>
          <p:cNvSpPr>
            <a:spLocks noGrp="1"/>
          </p:cNvSpPr>
          <p:nvPr>
            <p:ph type="sldNum" sz="quarter" idx="12"/>
          </p:nvPr>
        </p:nvSpPr>
        <p:spPr/>
        <p:txBody>
          <a:bodyPr/>
          <a:lstStyle/>
          <a:p>
            <a:pPr>
              <a:defRPr/>
            </a:pPr>
            <a:fld id="{BE1BF0FF-37A6-4AEC-9971-15646D8F45C2}" type="slidenum">
              <a:rPr lang="en-US">
                <a:latin typeface="Arial" pitchFamily="34" charset="0"/>
                <a:cs typeface="Arial" pitchFamily="34" charset="0"/>
              </a:rPr>
              <a:pPr>
                <a:defRPr/>
              </a:pPr>
              <a:t>4</a:t>
            </a:fld>
            <a:endParaRPr lang="en-US">
              <a:latin typeface="Arial" pitchFamily="34" charset="0"/>
              <a:cs typeface="Arial" pitchFamily="34" charset="0"/>
            </a:endParaRPr>
          </a:p>
        </p:txBody>
      </p:sp>
      <p:pic>
        <p:nvPicPr>
          <p:cNvPr id="1026" name="Picture 2" descr="C:\Users\USER\Desktop\New Picture.png"/>
          <p:cNvPicPr>
            <a:picLocks noChangeAspect="1" noChangeArrowheads="1"/>
          </p:cNvPicPr>
          <p:nvPr/>
        </p:nvPicPr>
        <p:blipFill>
          <a:blip r:embed="rId3" cstate="print"/>
          <a:srcRect/>
          <a:stretch>
            <a:fillRect/>
          </a:stretch>
        </p:blipFill>
        <p:spPr bwMode="auto">
          <a:xfrm>
            <a:off x="1259632" y="1844824"/>
            <a:ext cx="5472608" cy="448574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06400" y="457200"/>
            <a:ext cx="8399463" cy="838200"/>
          </a:xfrm>
          <a:noFill/>
        </p:spPr>
        <p:txBody>
          <a:bodyPr lIns="92075" tIns="46038" rIns="92075" bIns="46038" anchor="ctr"/>
          <a:lstStyle/>
          <a:p>
            <a:pPr eaLnBrk="1" hangingPunct="1"/>
            <a:r>
              <a:rPr lang="en-US" b="1" smtClean="0">
                <a:solidFill>
                  <a:schemeClr val="tx1"/>
                </a:solidFill>
              </a:rPr>
              <a:t>Summary: Utility of EMG/NCS</a:t>
            </a:r>
            <a:endParaRPr lang="en-US" smtClean="0">
              <a:solidFill>
                <a:schemeClr val="tx1"/>
              </a:solidFill>
            </a:endParaRPr>
          </a:p>
        </p:txBody>
      </p:sp>
      <p:sp>
        <p:nvSpPr>
          <p:cNvPr id="48131" name="Rectangle 3"/>
          <p:cNvSpPr>
            <a:spLocks noGrp="1" noChangeArrowheads="1"/>
          </p:cNvSpPr>
          <p:nvPr>
            <p:ph idx="1"/>
          </p:nvPr>
        </p:nvSpPr>
        <p:spPr>
          <a:xfrm>
            <a:off x="381000" y="1828800"/>
            <a:ext cx="8602663" cy="4876800"/>
          </a:xfrm>
          <a:noFill/>
        </p:spPr>
        <p:txBody>
          <a:bodyPr lIns="92075" tIns="46038" rIns="92075" bIns="46038"/>
          <a:lstStyle/>
          <a:p>
            <a:pPr algn="l" rtl="0" eaLnBrk="1" hangingPunct="1"/>
            <a:r>
              <a:rPr lang="en-US" sz="2000" b="1" dirty="0" smtClean="0"/>
              <a:t>Highly sensitive indicator of early nerve injury</a:t>
            </a:r>
          </a:p>
          <a:p>
            <a:pPr algn="l" rtl="0" eaLnBrk="1" hangingPunct="1"/>
            <a:r>
              <a:rPr lang="en-US" sz="2000" b="1" dirty="0" smtClean="0"/>
              <a:t>Detects dynamic and functional injury missed by MRI</a:t>
            </a:r>
          </a:p>
          <a:p>
            <a:pPr algn="l" rtl="0" eaLnBrk="1" hangingPunct="1"/>
            <a:r>
              <a:rPr lang="en-US" sz="2000" b="1" dirty="0" smtClean="0"/>
              <a:t>Provides information regarding </a:t>
            </a:r>
            <a:r>
              <a:rPr lang="en-US" sz="2000" b="1" dirty="0" err="1" smtClean="0"/>
              <a:t>chronicity</a:t>
            </a:r>
            <a:r>
              <a:rPr lang="en-US" sz="2000" b="1" dirty="0" smtClean="0"/>
              <a:t> of nerve injury</a:t>
            </a:r>
          </a:p>
          <a:p>
            <a:pPr algn="l" rtl="0" eaLnBrk="1" hangingPunct="1"/>
            <a:r>
              <a:rPr lang="en-US" sz="2000" b="1" dirty="0" smtClean="0"/>
              <a:t>Provides prognostic data</a:t>
            </a:r>
          </a:p>
          <a:p>
            <a:pPr algn="l" rtl="0" eaLnBrk="1" hangingPunct="1"/>
            <a:r>
              <a:rPr lang="en-US" sz="2000" b="1" dirty="0" smtClean="0"/>
              <a:t>Highly localizing</a:t>
            </a:r>
          </a:p>
          <a:p>
            <a:pPr algn="l" rtl="0" eaLnBrk="1" hangingPunct="1"/>
            <a:r>
              <a:rPr lang="en-US" sz="2000" b="1" dirty="0" smtClean="0"/>
              <a:t>Clarifies clinical scenarios when one disorder mimics another</a:t>
            </a:r>
          </a:p>
          <a:p>
            <a:pPr algn="l" rtl="0" eaLnBrk="1" hangingPunct="1"/>
            <a:r>
              <a:rPr lang="en-US" sz="2000" b="1" dirty="0" smtClean="0"/>
              <a:t>Identifies combined multi-site injury, avoiding missed diagnoses</a:t>
            </a:r>
          </a:p>
          <a:p>
            <a:pPr algn="l" rtl="0" eaLnBrk="1" hangingPunct="1"/>
            <a:r>
              <a:rPr lang="en-US" sz="2000" b="1" dirty="0" smtClean="0"/>
              <a:t>Identifies more global neuromuscular injury with focal onset</a:t>
            </a:r>
          </a:p>
          <a:p>
            <a:pPr algn="l" rtl="0" eaLnBrk="1" hangingPunct="1"/>
            <a:r>
              <a:rPr lang="en-US" sz="2000" b="1" dirty="0" smtClean="0"/>
              <a:t>Provides longitudinal data for charting course, response to therapy</a:t>
            </a:r>
          </a:p>
          <a:p>
            <a:pPr algn="l" rtl="0" eaLnBrk="1" hangingPunct="1"/>
            <a:r>
              <a:rPr lang="en-US" sz="2000" b="1" u="sng" dirty="0" smtClean="0"/>
              <a:t>** All dependent on a reliable laboratory with full repertoire of techniques</a:t>
            </a:r>
          </a:p>
          <a:p>
            <a:pPr algn="l" rtl="0" eaLnBrk="1" hangingPunct="1"/>
            <a:endParaRPr lang="en-US" sz="2000" dirty="0" smtClean="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mtClean="0"/>
              <a:t>EMG “Pearls”</a:t>
            </a:r>
          </a:p>
        </p:txBody>
      </p:sp>
      <p:sp>
        <p:nvSpPr>
          <p:cNvPr id="49155" name="Rectangle 3"/>
          <p:cNvSpPr>
            <a:spLocks noGrp="1" noChangeArrowheads="1"/>
          </p:cNvSpPr>
          <p:nvPr>
            <p:ph idx="1"/>
          </p:nvPr>
        </p:nvSpPr>
        <p:spPr>
          <a:xfrm>
            <a:off x="0" y="1052736"/>
            <a:ext cx="9144000" cy="5805264"/>
          </a:xfrm>
        </p:spPr>
        <p:txBody>
          <a:bodyPr/>
          <a:lstStyle/>
          <a:p>
            <a:pPr algn="l" rtl="0" eaLnBrk="1" hangingPunct="1">
              <a:lnSpc>
                <a:spcPct val="90000"/>
              </a:lnSpc>
            </a:pPr>
            <a:r>
              <a:rPr lang="en-US" dirty="0" err="1" smtClean="0">
                <a:latin typeface="Comic Sans MS" pitchFamily="66" charset="0"/>
              </a:rPr>
              <a:t>Electrodiagnostic</a:t>
            </a:r>
            <a:r>
              <a:rPr lang="en-US" dirty="0" smtClean="0">
                <a:latin typeface="Comic Sans MS" pitchFamily="66" charset="0"/>
              </a:rPr>
              <a:t> studies are a supplement to, and not a replacement, for the history and physical examination  </a:t>
            </a:r>
          </a:p>
          <a:p>
            <a:pPr algn="l" rtl="0" eaLnBrk="1" hangingPunct="1">
              <a:lnSpc>
                <a:spcPct val="90000"/>
              </a:lnSpc>
            </a:pPr>
            <a:r>
              <a:rPr lang="en-US" dirty="0" err="1" smtClean="0">
                <a:latin typeface="Comic Sans MS" pitchFamily="66" charset="0"/>
              </a:rPr>
              <a:t>Electrodiagnostic</a:t>
            </a:r>
            <a:r>
              <a:rPr lang="en-US" dirty="0" smtClean="0">
                <a:latin typeface="Comic Sans MS" pitchFamily="66" charset="0"/>
              </a:rPr>
              <a:t> results are often time-dependent   </a:t>
            </a:r>
          </a:p>
          <a:p>
            <a:pPr algn="l" rtl="0" eaLnBrk="1" hangingPunct="1">
              <a:lnSpc>
                <a:spcPct val="90000"/>
              </a:lnSpc>
            </a:pPr>
            <a:r>
              <a:rPr lang="en-US" dirty="0" err="1" smtClean="0">
                <a:latin typeface="Comic Sans MS" pitchFamily="66" charset="0"/>
              </a:rPr>
              <a:t>Electrodiagnostic</a:t>
            </a:r>
            <a:r>
              <a:rPr lang="en-US" dirty="0" smtClean="0">
                <a:latin typeface="Comic Sans MS" pitchFamily="66" charset="0"/>
              </a:rPr>
              <a:t> studies are not “standardized” investigations and may be modified by the practitioner to answer the diagnostic question</a:t>
            </a:r>
          </a:p>
          <a:p>
            <a:pPr algn="l" rtl="0" eaLnBrk="1" hangingPunct="1">
              <a:lnSpc>
                <a:spcPct val="90000"/>
              </a:lnSpc>
            </a:pPr>
            <a:endParaRPr lang="en-US" dirty="0" smtClean="0">
              <a:latin typeface="Comic Sans MS" pitchFamily="66" charset="0"/>
            </a:endParaRPr>
          </a:p>
          <a:p>
            <a:pPr eaLnBrk="1" hangingPunct="1">
              <a:lnSpc>
                <a:spcPct val="90000"/>
              </a:lnSpc>
            </a:pPr>
            <a:endParaRPr lang="en-US" dirty="0" smtClean="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rtlCol="0">
            <a:normAutofit fontScale="90000"/>
          </a:bodyPr>
          <a:lstStyle/>
          <a:p>
            <a:pPr eaLnBrk="1" fontAlgn="auto" hangingPunct="1">
              <a:spcAft>
                <a:spcPts val="0"/>
              </a:spcAft>
              <a:defRPr/>
            </a:pPr>
            <a:r>
              <a:rPr lang="en-US" sz="6000" b="1" dirty="0" smtClean="0"/>
              <a:t>Electromyography ( EMG)</a:t>
            </a:r>
            <a:r>
              <a:rPr lang="en-US" dirty="0" smtClean="0"/>
              <a:t> </a:t>
            </a:r>
            <a:endParaRPr lang="ar-SA"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304800"/>
            <a:ext cx="9144000" cy="914400"/>
          </a:xfrm>
          <a:noFill/>
        </p:spPr>
        <p:txBody>
          <a:bodyPr lIns="92075" tIns="46038" rIns="92075" bIns="46038"/>
          <a:lstStyle/>
          <a:p>
            <a:pPr eaLnBrk="1" hangingPunct="1"/>
            <a:r>
              <a:rPr lang="en-US" sz="4000" b="1" smtClean="0"/>
              <a:t>Needle Electromyography: Techniques</a:t>
            </a:r>
          </a:p>
        </p:txBody>
      </p:sp>
      <p:sp>
        <p:nvSpPr>
          <p:cNvPr id="20483" name="Rectangle 3"/>
          <p:cNvSpPr>
            <a:spLocks noGrp="1" noChangeArrowheads="1"/>
          </p:cNvSpPr>
          <p:nvPr>
            <p:ph idx="1"/>
          </p:nvPr>
        </p:nvSpPr>
        <p:spPr>
          <a:xfrm>
            <a:off x="236538" y="2057400"/>
            <a:ext cx="8907462" cy="3200400"/>
          </a:xfrm>
          <a:noFill/>
        </p:spPr>
        <p:txBody>
          <a:bodyPr lIns="92075" tIns="46038" rIns="92075" bIns="46038"/>
          <a:lstStyle/>
          <a:p>
            <a:pPr algn="l" rtl="0" eaLnBrk="1" hangingPunct="1"/>
            <a:r>
              <a:rPr lang="en-US" sz="2800" b="1" dirty="0" smtClean="0">
                <a:latin typeface="Comic Sans MS" pitchFamily="66" charset="0"/>
              </a:rPr>
              <a:t>Needle electrode is inserted into the muscle</a:t>
            </a:r>
          </a:p>
          <a:p>
            <a:pPr lvl="1" algn="l" rtl="0" eaLnBrk="1" hangingPunct="1"/>
            <a:r>
              <a:rPr lang="en-US" sz="2400" dirty="0" smtClean="0">
                <a:latin typeface="Comic Sans MS" pitchFamily="66" charset="0"/>
              </a:rPr>
              <a:t>Needle is disposable, single use</a:t>
            </a:r>
          </a:p>
          <a:p>
            <a:pPr algn="l" rtl="0" eaLnBrk="1" hangingPunct="1"/>
            <a:r>
              <a:rPr lang="en-US" sz="2800" b="1" dirty="0" smtClean="0">
                <a:latin typeface="Comic Sans MS" pitchFamily="66" charset="0"/>
              </a:rPr>
              <a:t>Multiple muscles are accessible for examination</a:t>
            </a:r>
          </a:p>
          <a:p>
            <a:pPr algn="l" rtl="0" eaLnBrk="1" hangingPunct="1"/>
            <a:r>
              <a:rPr lang="en-US" sz="2800" b="1" dirty="0" smtClean="0">
                <a:latin typeface="Comic Sans MS" pitchFamily="66" charset="0"/>
              </a:rPr>
              <a:t>Combination of muscles tested</a:t>
            </a:r>
          </a:p>
          <a:p>
            <a:pPr lvl="1" algn="l" rtl="0" eaLnBrk="1" hangingPunct="1"/>
            <a:r>
              <a:rPr lang="en-US" sz="2400" dirty="0" smtClean="0">
                <a:latin typeface="Comic Sans MS" pitchFamily="66" charset="0"/>
              </a:rPr>
              <a:t>Dependent upon clinical question</a:t>
            </a:r>
          </a:p>
          <a:p>
            <a:pPr algn="l" rtl="0" eaLnBrk="1" hangingPunct="1"/>
            <a:r>
              <a:rPr lang="en-US" sz="2800" b="1" dirty="0" smtClean="0">
                <a:latin typeface="Comic Sans MS" pitchFamily="66" charset="0"/>
              </a:rPr>
              <a:t>Level of discomfort is mild</a:t>
            </a:r>
          </a:p>
          <a:p>
            <a:pPr lvl="1" algn="l" rtl="0" eaLnBrk="1" hangingPunct="1"/>
            <a:endParaRPr lang="en-US" b="1" dirty="0" smtClean="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3" name="Picture 3" descr="C:\Documents and Settings\Dr Taha\Desktop\EMG total\PP\WP\Basic emg (7).jpg"/>
          <p:cNvPicPr>
            <a:picLocks noChangeAspect="1" noChangeArrowheads="1"/>
          </p:cNvPicPr>
          <p:nvPr/>
        </p:nvPicPr>
        <p:blipFill>
          <a:blip r:embed="rId2" cstate="print"/>
          <a:srcRect/>
          <a:stretch>
            <a:fillRect/>
          </a:stretch>
        </p:blipFill>
        <p:spPr bwMode="auto">
          <a:xfrm>
            <a:off x="1547664" y="0"/>
            <a:ext cx="5991286" cy="6770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609600" y="381000"/>
            <a:ext cx="8229600" cy="1600200"/>
          </a:xfrm>
        </p:spPr>
        <p:txBody>
          <a:bodyPr/>
          <a:lstStyle/>
          <a:p>
            <a:pPr algn="l" rtl="0" eaLnBrk="1" hangingPunct="1"/>
            <a:r>
              <a:rPr lang="en-US" dirty="0" smtClean="0">
                <a:latin typeface="Comic Sans MS" pitchFamily="66" charset="0"/>
                <a:cs typeface="Arial" pitchFamily="34" charset="0"/>
              </a:rPr>
              <a:t>A motor unit is defined as one motor neuron and all of the muscle fibers it innervates. </a:t>
            </a:r>
          </a:p>
        </p:txBody>
      </p:sp>
      <p:sp>
        <p:nvSpPr>
          <p:cNvPr id="6146" name="Slide Number Placeholder 5"/>
          <p:cNvSpPr>
            <a:spLocks noGrp="1"/>
          </p:cNvSpPr>
          <p:nvPr>
            <p:ph type="sldNum" sz="quarter" idx="12"/>
          </p:nvPr>
        </p:nvSpPr>
        <p:spPr/>
        <p:txBody>
          <a:bodyPr/>
          <a:lstStyle/>
          <a:p>
            <a:pPr>
              <a:defRPr/>
            </a:pPr>
            <a:fld id="{BE1BF0FF-37A6-4AEC-9971-15646D8F45C2}" type="slidenum">
              <a:rPr lang="en-US">
                <a:latin typeface="Arial" pitchFamily="34" charset="0"/>
                <a:cs typeface="Arial" pitchFamily="34" charset="0"/>
              </a:rPr>
              <a:pPr>
                <a:defRPr/>
              </a:pPr>
              <a:t>45</a:t>
            </a:fld>
            <a:endParaRPr lang="en-US">
              <a:latin typeface="Arial" pitchFamily="34" charset="0"/>
              <a:cs typeface="Arial" pitchFamily="34" charset="0"/>
            </a:endParaRPr>
          </a:p>
        </p:txBody>
      </p:sp>
      <p:pic>
        <p:nvPicPr>
          <p:cNvPr id="1026" name="Picture 2" descr="C:\Users\USER\Desktop\New Picture.png"/>
          <p:cNvPicPr>
            <a:picLocks noChangeAspect="1" noChangeArrowheads="1"/>
          </p:cNvPicPr>
          <p:nvPr/>
        </p:nvPicPr>
        <p:blipFill>
          <a:blip r:embed="rId3" cstate="print"/>
          <a:srcRect/>
          <a:stretch>
            <a:fillRect/>
          </a:stretch>
        </p:blipFill>
        <p:spPr bwMode="auto">
          <a:xfrm>
            <a:off x="1259632" y="1844824"/>
            <a:ext cx="5472608" cy="448574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smtClean="0"/>
              <a:t>Normal MUPs</a:t>
            </a:r>
          </a:p>
        </p:txBody>
      </p:sp>
      <p:sp>
        <p:nvSpPr>
          <p:cNvPr id="16388" name="Rectangle 3"/>
          <p:cNvSpPr>
            <a:spLocks noGrp="1" noChangeArrowheads="1"/>
          </p:cNvSpPr>
          <p:nvPr>
            <p:ph idx="1"/>
          </p:nvPr>
        </p:nvSpPr>
        <p:spPr/>
        <p:txBody>
          <a:bodyPr/>
          <a:lstStyle/>
          <a:p>
            <a:pPr algn="l" rtl="0" eaLnBrk="1" hangingPunct="1"/>
            <a:r>
              <a:rPr lang="en-US" altLang="en-US" dirty="0" smtClean="0"/>
              <a:t>Bi – </a:t>
            </a:r>
            <a:r>
              <a:rPr lang="en-US" altLang="en-US" dirty="0" err="1" smtClean="0"/>
              <a:t>Triphasic</a:t>
            </a:r>
            <a:endParaRPr lang="en-US" altLang="en-US" dirty="0" smtClean="0"/>
          </a:p>
          <a:p>
            <a:pPr algn="l" rtl="0" eaLnBrk="1" hangingPunct="1"/>
            <a:r>
              <a:rPr lang="en-US" altLang="en-US" dirty="0" smtClean="0"/>
              <a:t>Duration    3 – 15 </a:t>
            </a:r>
            <a:r>
              <a:rPr lang="en-US" altLang="en-US" dirty="0" err="1" smtClean="0"/>
              <a:t>mSec.</a:t>
            </a:r>
            <a:endParaRPr lang="en-US" altLang="en-US" dirty="0" smtClean="0"/>
          </a:p>
          <a:p>
            <a:pPr algn="l" rtl="0" eaLnBrk="1" hangingPunct="1"/>
            <a:endParaRPr lang="en-US" altLang="en-US" dirty="0" smtClean="0"/>
          </a:p>
          <a:p>
            <a:pPr algn="l" rtl="0" eaLnBrk="1" hangingPunct="1"/>
            <a:r>
              <a:rPr lang="en-US" altLang="en-US" dirty="0" smtClean="0"/>
              <a:t>Amplitude    300</a:t>
            </a:r>
            <a:r>
              <a:rPr lang="el-GR" altLang="en-US" dirty="0" smtClean="0"/>
              <a:t>μ</a:t>
            </a:r>
            <a:r>
              <a:rPr lang="en-US" altLang="en-US" dirty="0" smtClean="0"/>
              <a:t>V – 5 mV</a:t>
            </a:r>
          </a:p>
        </p:txBody>
      </p:sp>
      <p:sp>
        <p:nvSpPr>
          <p:cNvPr id="16386" name="Slide Number Placeholder 5"/>
          <p:cNvSpPr>
            <a:spLocks noGrp="1"/>
          </p:cNvSpPr>
          <p:nvPr>
            <p:ph type="sldNum" sz="quarter" idx="12"/>
          </p:nvPr>
        </p:nvSpPr>
        <p:spPr>
          <a:noFill/>
        </p:spPr>
        <p:txBody>
          <a:bodyPr/>
          <a:lstStyle/>
          <a:p>
            <a:fld id="{008E844C-AD9B-4971-88B9-6025B17B62DC}" type="slidenum">
              <a:rPr lang="en-US" altLang="en-US" smtClean="0"/>
              <a:pPr/>
              <a:t>46</a:t>
            </a:fld>
            <a:endParaRPr lang="en-US" altLang="en-US" smtClean="0"/>
          </a:p>
        </p:txBody>
      </p:sp>
      <p:cxnSp>
        <p:nvCxnSpPr>
          <p:cNvPr id="6" name="Straight Arrow Connector 5"/>
          <p:cNvCxnSpPr/>
          <p:nvPr/>
        </p:nvCxnSpPr>
        <p:spPr>
          <a:xfrm>
            <a:off x="2483768" y="2492896"/>
            <a:ext cx="288032" cy="15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771800" y="3645024"/>
            <a:ext cx="288032" cy="15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MUPs</a:t>
            </a:r>
            <a:endParaRPr lang="en-US" dirty="0"/>
          </a:p>
        </p:txBody>
      </p:sp>
      <p:pic>
        <p:nvPicPr>
          <p:cNvPr id="1026" name="Picture 2" descr="C:\Documents and Settings\Dr Taha\Desktop\New Picture.png"/>
          <p:cNvPicPr>
            <a:picLocks noChangeAspect="1" noChangeArrowheads="1"/>
          </p:cNvPicPr>
          <p:nvPr/>
        </p:nvPicPr>
        <p:blipFill>
          <a:blip r:embed="rId2" cstate="print"/>
          <a:srcRect/>
          <a:stretch>
            <a:fillRect/>
          </a:stretch>
        </p:blipFill>
        <p:spPr bwMode="auto">
          <a:xfrm>
            <a:off x="-7938" y="1211263"/>
            <a:ext cx="9159876" cy="4433887"/>
          </a:xfrm>
          <a:prstGeom prst="rect">
            <a:avLst/>
          </a:prstGeom>
          <a:noFill/>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a:xfrm>
            <a:off x="685800" y="301625"/>
            <a:ext cx="7772400" cy="463079"/>
          </a:xfrm>
          <a:noFill/>
        </p:spPr>
        <p:txBody>
          <a:bodyPr/>
          <a:lstStyle/>
          <a:p>
            <a:pPr eaLnBrk="1" hangingPunct="1"/>
            <a:r>
              <a:rPr lang="en-US" altLang="en-US" sz="3600" dirty="0" smtClean="0">
                <a:latin typeface="Comic Sans MS" pitchFamily="66" charset="0"/>
              </a:rPr>
              <a:t>Abnormal MUPs</a:t>
            </a:r>
            <a:endParaRPr lang="en-US" altLang="en-US" dirty="0" smtClean="0">
              <a:latin typeface="Comic Sans MS" pitchFamily="66" charset="0"/>
            </a:endParaRPr>
          </a:p>
        </p:txBody>
      </p:sp>
      <p:sp>
        <p:nvSpPr>
          <p:cNvPr id="19459" name="Rectangle 3"/>
          <p:cNvSpPr>
            <a:spLocks noGrp="1" noChangeArrowheads="1"/>
          </p:cNvSpPr>
          <p:nvPr>
            <p:ph idx="1"/>
          </p:nvPr>
        </p:nvSpPr>
        <p:spPr>
          <a:xfrm>
            <a:off x="107504" y="980728"/>
            <a:ext cx="9252520" cy="4114800"/>
          </a:xfrm>
        </p:spPr>
        <p:txBody>
          <a:bodyPr/>
          <a:lstStyle/>
          <a:p>
            <a:pPr marL="609600" indent="-609600" algn="l" rtl="0" eaLnBrk="1" hangingPunct="1">
              <a:buFont typeface="Wingdings" pitchFamily="2" charset="2"/>
              <a:buChar char="§"/>
            </a:pPr>
            <a:r>
              <a:rPr lang="en-US" altLang="en-US" dirty="0" smtClean="0">
                <a:latin typeface="Comic Sans MS" pitchFamily="66" charset="0"/>
              </a:rPr>
              <a:t>In </a:t>
            </a:r>
            <a:r>
              <a:rPr lang="en-US" altLang="en-US" dirty="0" err="1" smtClean="0">
                <a:latin typeface="Comic Sans MS" pitchFamily="66" charset="0"/>
              </a:rPr>
              <a:t>neurogenic</a:t>
            </a:r>
            <a:r>
              <a:rPr lang="en-US" altLang="en-US" dirty="0" smtClean="0">
                <a:latin typeface="Comic Sans MS" pitchFamily="66" charset="0"/>
              </a:rPr>
              <a:t> lesion ( nerve disease )  </a:t>
            </a:r>
          </a:p>
          <a:p>
            <a:pPr marL="609600" indent="-609600" algn="l" rtl="0" eaLnBrk="1" hangingPunct="1">
              <a:buFont typeface="Wingdings" pitchFamily="2" charset="2"/>
              <a:buNone/>
            </a:pPr>
            <a:r>
              <a:rPr lang="en-US" altLang="en-US" dirty="0" smtClean="0">
                <a:latin typeface="Comic Sans MS" pitchFamily="66" charset="0"/>
              </a:rPr>
              <a:t>spontaneous activity </a:t>
            </a:r>
            <a:r>
              <a:rPr lang="ar-SA" altLang="en-US" dirty="0" smtClean="0">
                <a:latin typeface="Comic Sans MS" pitchFamily="66" charset="0"/>
              </a:rPr>
              <a:t>نشاط تلقائي من غير أي محفز خارجي </a:t>
            </a:r>
          </a:p>
          <a:p>
            <a:pPr marL="609600" indent="-609600" algn="l" rtl="0" eaLnBrk="1" hangingPunct="1">
              <a:buFont typeface="Wingdings" pitchFamily="2" charset="2"/>
              <a:buNone/>
            </a:pPr>
            <a:r>
              <a:rPr lang="en-US" altLang="en-US" dirty="0" smtClean="0">
                <a:latin typeface="Comic Sans MS" pitchFamily="66" charset="0"/>
              </a:rPr>
              <a:t>are noted</a:t>
            </a:r>
            <a:r>
              <a:rPr lang="ar-SA" altLang="en-US" dirty="0" smtClean="0">
                <a:latin typeface="Comic Sans MS" pitchFamily="66" charset="0"/>
              </a:rPr>
              <a:t> </a:t>
            </a:r>
            <a:r>
              <a:rPr lang="en-US" altLang="en-US" dirty="0" smtClean="0">
                <a:latin typeface="Comic Sans MS" pitchFamily="66" charset="0"/>
                <a:sym typeface="Wingdings" pitchFamily="2" charset="2"/>
              </a:rPr>
              <a:t></a:t>
            </a:r>
          </a:p>
          <a:p>
            <a:pPr marL="609600" indent="-609600" algn="l" rtl="0" eaLnBrk="1" hangingPunct="1"/>
            <a:r>
              <a:rPr lang="en-US" altLang="en-US" dirty="0" smtClean="0">
                <a:latin typeface="Comic Sans MS" pitchFamily="66" charset="0"/>
                <a:sym typeface="Wingdings" pitchFamily="2" charset="2"/>
              </a:rPr>
              <a:t>Types of spontaneous activity are </a:t>
            </a:r>
            <a:r>
              <a:rPr lang="en-US" altLang="en-US" dirty="0" smtClean="0">
                <a:latin typeface="Comic Sans MS" pitchFamily="66" charset="0"/>
                <a:sym typeface="Wingdings" pitchFamily="2" charset="2"/>
              </a:rPr>
              <a:t></a:t>
            </a:r>
          </a:p>
          <a:p>
            <a:pPr marL="609600" lvl="2" indent="-609600" algn="l" rtl="0" eaLnBrk="1" hangingPunct="1">
              <a:buClr>
                <a:schemeClr val="hlink"/>
              </a:buClr>
            </a:pPr>
            <a:r>
              <a:rPr lang="en-US" altLang="en-US" dirty="0" smtClean="0">
                <a:latin typeface="Comic Sans MS" pitchFamily="66" charset="0"/>
                <a:sym typeface="Wingdings" pitchFamily="2" charset="2"/>
              </a:rPr>
              <a:t>(1) PSW ( positive Sharp Waves ) </a:t>
            </a:r>
            <a:r>
              <a:rPr lang="en-US" altLang="en-US" dirty="0" smtClean="0">
                <a:latin typeface="Comic Sans MS" pitchFamily="66" charset="0"/>
              </a:rPr>
              <a:t>A small potential of 50 to 100 µV, 5 to 10 </a:t>
            </a:r>
            <a:r>
              <a:rPr lang="en-US" altLang="en-US" dirty="0" err="1" smtClean="0">
                <a:latin typeface="Comic Sans MS" pitchFamily="66" charset="0"/>
              </a:rPr>
              <a:t>msec</a:t>
            </a:r>
            <a:r>
              <a:rPr lang="en-US" altLang="en-US" dirty="0" smtClean="0">
                <a:latin typeface="Comic Sans MS" pitchFamily="66" charset="0"/>
              </a:rPr>
              <a:t> duration with abrupt onset and slow outset.</a:t>
            </a:r>
          </a:p>
          <a:p>
            <a:pPr marL="609600" indent="-609600" algn="l" rtl="0" eaLnBrk="1" hangingPunct="1"/>
            <a:endParaRPr lang="en-US" altLang="en-US" dirty="0" smtClean="0">
              <a:latin typeface="Comic Sans MS" pitchFamily="66" charset="0"/>
              <a:sym typeface="Wingdings" pitchFamily="2" charset="2"/>
            </a:endParaRPr>
          </a:p>
          <a:p>
            <a:pPr marL="609600" indent="-609600" algn="l" rtl="0" eaLnBrk="1" hangingPunct="1"/>
            <a:endParaRPr lang="en-US" altLang="en-US" dirty="0" smtClean="0">
              <a:latin typeface="Comic Sans MS" pitchFamily="66" charset="0"/>
            </a:endParaRPr>
          </a:p>
          <a:p>
            <a:pPr marL="609600" indent="-609600" algn="l" rtl="0" eaLnBrk="1" hangingPunct="1"/>
            <a:endParaRPr lang="en-US" altLang="en-US" u="sng" dirty="0" smtClean="0">
              <a:latin typeface="Comic Sans MS" pitchFamily="66" charset="0"/>
            </a:endParaRPr>
          </a:p>
        </p:txBody>
      </p:sp>
      <p:sp>
        <p:nvSpPr>
          <p:cNvPr id="19458" name="Slide Number Placeholder 5"/>
          <p:cNvSpPr>
            <a:spLocks noGrp="1"/>
          </p:cNvSpPr>
          <p:nvPr>
            <p:ph type="sldNum" sz="quarter" idx="12"/>
          </p:nvPr>
        </p:nvSpPr>
        <p:spPr>
          <a:noFill/>
        </p:spPr>
        <p:txBody>
          <a:bodyPr/>
          <a:lstStyle/>
          <a:p>
            <a:fld id="{306CDCEF-C294-4D97-B20B-D9458ED1D13A}" type="slidenum">
              <a:rPr lang="en-US" altLang="en-US" smtClean="0"/>
              <a:pPr/>
              <a:t>48</a:t>
            </a:fld>
            <a:endParaRPr lang="en-US" altLang="en-US" smtClean="0"/>
          </a:p>
        </p:txBody>
      </p:sp>
      <p:pic>
        <p:nvPicPr>
          <p:cNvPr id="5" name="Picture 2" descr="C:\Documents and Settings\Dr Taha\Desktop\New Picture (1).png"/>
          <p:cNvPicPr>
            <a:picLocks noChangeAspect="1" noChangeArrowheads="1"/>
          </p:cNvPicPr>
          <p:nvPr/>
        </p:nvPicPr>
        <p:blipFill>
          <a:blip r:embed="rId2" cstate="print"/>
          <a:srcRect/>
          <a:stretch>
            <a:fillRect/>
          </a:stretch>
        </p:blipFill>
        <p:spPr bwMode="auto">
          <a:xfrm>
            <a:off x="179512" y="5085184"/>
            <a:ext cx="8640960" cy="8116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3" end="3"/>
                                            </p:txEl>
                                          </p:spTgt>
                                        </p:tgtEl>
                                        <p:attrNameLst>
                                          <p:attrName>style.visibility</p:attrName>
                                        </p:attrNameLst>
                                      </p:cBhvr>
                                      <p:to>
                                        <p:strVal val="visible"/>
                                      </p:to>
                                    </p:set>
                                    <p:anim calcmode="lin" valueType="num">
                                      <p:cBhvr additive="base">
                                        <p:cTn id="7"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59">
                                            <p:txEl>
                                              <p:pRg st="4" end="4"/>
                                            </p:txEl>
                                          </p:spTgt>
                                        </p:tgtEl>
                                        <p:attrNameLst>
                                          <p:attrName>style.visibility</p:attrName>
                                        </p:attrNameLst>
                                      </p:cBhvr>
                                      <p:to>
                                        <p:strVal val="visible"/>
                                      </p:to>
                                    </p:set>
                                    <p:anim calcmode="lin" valueType="num">
                                      <p:cBhvr additive="base">
                                        <p:cTn id="1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omic Sans MS" pitchFamily="66" charset="0"/>
              </a:rPr>
              <a:t>Fibrillation Potential</a:t>
            </a:r>
            <a:endParaRPr lang="en-US" dirty="0">
              <a:latin typeface="Comic Sans MS" pitchFamily="66" charset="0"/>
            </a:endParaRPr>
          </a:p>
        </p:txBody>
      </p:sp>
      <p:sp>
        <p:nvSpPr>
          <p:cNvPr id="5" name="Content Placeholder 4"/>
          <p:cNvSpPr>
            <a:spLocks noGrp="1"/>
          </p:cNvSpPr>
          <p:nvPr>
            <p:ph sz="half" idx="1"/>
          </p:nvPr>
        </p:nvSpPr>
        <p:spPr>
          <a:xfrm>
            <a:off x="0" y="1600200"/>
            <a:ext cx="4495800" cy="4530725"/>
          </a:xfrm>
        </p:spPr>
        <p:txBody>
          <a:bodyPr/>
          <a:lstStyle/>
          <a:p>
            <a:pPr algn="l" rtl="0"/>
            <a:r>
              <a:rPr lang="en-US" altLang="en-US" sz="2000" dirty="0" smtClean="0">
                <a:latin typeface="Comic Sans MS" pitchFamily="66" charset="0"/>
              </a:rPr>
              <a:t>these are randomly occurring small amplitude potentials or may appear in runs. </a:t>
            </a:r>
          </a:p>
          <a:p>
            <a:pPr algn="l" rtl="0"/>
            <a:r>
              <a:rPr lang="en-US" altLang="en-US" sz="2000" dirty="0" smtClean="0">
                <a:latin typeface="Comic Sans MS" pitchFamily="66" charset="0"/>
              </a:rPr>
              <a:t>The </a:t>
            </a:r>
            <a:r>
              <a:rPr lang="en-US" altLang="en-US" sz="2000" dirty="0" err="1" smtClean="0">
                <a:latin typeface="Comic Sans MS" pitchFamily="66" charset="0"/>
              </a:rPr>
              <a:t>audioamplifier</a:t>
            </a:r>
            <a:r>
              <a:rPr lang="en-US" altLang="en-US" sz="2000" dirty="0" smtClean="0">
                <a:latin typeface="Comic Sans MS" pitchFamily="66" charset="0"/>
              </a:rPr>
              <a:t> gives sounds, as if somebody listen sounds of rains in a tin shade house. </a:t>
            </a:r>
          </a:p>
          <a:p>
            <a:pPr algn="l" rtl="0"/>
            <a:r>
              <a:rPr lang="en-US" altLang="en-US" sz="2000" dirty="0" smtClean="0">
                <a:latin typeface="Comic Sans MS" pitchFamily="66" charset="0"/>
              </a:rPr>
              <a:t>These potentials are generated from the single </a:t>
            </a:r>
            <a:r>
              <a:rPr lang="en-US" altLang="en-US" sz="2000" dirty="0" err="1" smtClean="0">
                <a:latin typeface="Comic Sans MS" pitchFamily="66" charset="0"/>
              </a:rPr>
              <a:t>denervated</a:t>
            </a:r>
            <a:r>
              <a:rPr lang="en-US" altLang="en-US" sz="2000" dirty="0" smtClean="0">
                <a:latin typeface="Comic Sans MS" pitchFamily="66" charset="0"/>
              </a:rPr>
              <a:t> muscle fiber </a:t>
            </a:r>
            <a:r>
              <a:rPr lang="en-US" altLang="en-US" sz="2000" dirty="0" smtClean="0">
                <a:latin typeface="Comic Sans MS" pitchFamily="66" charset="0"/>
                <a:sym typeface="Wingdings" pitchFamily="2" charset="2"/>
              </a:rPr>
              <a:t> they are due to</a:t>
            </a:r>
            <a:r>
              <a:rPr lang="en-US" altLang="en-US" sz="2000" dirty="0" smtClean="0">
                <a:latin typeface="Comic Sans MS" pitchFamily="66" charset="0"/>
              </a:rPr>
              <a:t> </a:t>
            </a:r>
            <a:r>
              <a:rPr lang="en-US" altLang="en-US" sz="2000" dirty="0" err="1" smtClean="0">
                <a:latin typeface="Comic Sans MS" pitchFamily="66" charset="0"/>
              </a:rPr>
              <a:t>denervation</a:t>
            </a:r>
            <a:r>
              <a:rPr lang="en-US" altLang="en-US" sz="2000" dirty="0" smtClean="0">
                <a:latin typeface="Comic Sans MS" pitchFamily="66" charset="0"/>
              </a:rPr>
              <a:t> hypersensitivity to acetyl </a:t>
            </a:r>
            <a:r>
              <a:rPr lang="en-US" altLang="en-US" sz="2000" dirty="0" err="1" smtClean="0">
                <a:latin typeface="Comic Sans MS" pitchFamily="66" charset="0"/>
              </a:rPr>
              <a:t>choline</a:t>
            </a:r>
            <a:endParaRPr lang="en-US" sz="2000" dirty="0">
              <a:latin typeface="Comic Sans MS" pitchFamily="66" charset="0"/>
            </a:endParaRPr>
          </a:p>
        </p:txBody>
      </p:sp>
      <p:pic>
        <p:nvPicPr>
          <p:cNvPr id="1026" name="Picture 2" descr="C:\Documents and Settings\Dr Taha\My Documents\Downloads\fibs1.jpg"/>
          <p:cNvPicPr>
            <a:picLocks noGrp="1" noChangeAspect="1" noChangeArrowheads="1"/>
          </p:cNvPicPr>
          <p:nvPr>
            <p:ph sz="half" idx="2"/>
          </p:nvPr>
        </p:nvPicPr>
        <p:blipFill>
          <a:blip r:embed="rId2" cstate="print"/>
          <a:srcRect/>
          <a:stretch>
            <a:fillRect/>
          </a:stretch>
        </p:blipFill>
        <p:spPr bwMode="auto">
          <a:xfrm>
            <a:off x="4648200" y="2982118"/>
            <a:ext cx="4038600" cy="17668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Rectangle 5"/>
          <p:cNvSpPr>
            <a:spLocks noGrp="1" noChangeArrowheads="1"/>
          </p:cNvSpPr>
          <p:nvPr>
            <p:ph type="title"/>
          </p:nvPr>
        </p:nvSpPr>
        <p:spPr/>
        <p:txBody>
          <a:bodyPr/>
          <a:lstStyle/>
          <a:p>
            <a:pPr eaLnBrk="1" hangingPunct="1"/>
            <a:r>
              <a:rPr lang="en-US" altLang="en-US" smtClean="0"/>
              <a:t>Motor nerve conduction velocity</a:t>
            </a:r>
          </a:p>
        </p:txBody>
      </p:sp>
      <p:sp>
        <p:nvSpPr>
          <p:cNvPr id="7170" name="Slide Number Placeholder 4"/>
          <p:cNvSpPr>
            <a:spLocks noGrp="1"/>
          </p:cNvSpPr>
          <p:nvPr>
            <p:ph type="sldNum" sz="quarter" idx="12"/>
          </p:nvPr>
        </p:nvSpPr>
        <p:spPr>
          <a:noFill/>
        </p:spPr>
        <p:txBody>
          <a:bodyPr/>
          <a:lstStyle/>
          <a:p>
            <a:fld id="{7B9073E5-1B2F-4F22-94E2-1E9AD0A1CAB5}" type="slidenum">
              <a:rPr lang="en-US" altLang="en-US" smtClean="0"/>
              <a:pPr/>
              <a:t>5</a:t>
            </a:fld>
            <a:endParaRPr lang="en-US" altLang="en-US" smtClean="0"/>
          </a:p>
        </p:txBody>
      </p:sp>
      <p:sp>
        <p:nvSpPr>
          <p:cNvPr id="7172" name="Rectangle 3"/>
          <p:cNvSpPr>
            <a:spLocks noGrp="1" noChangeArrowheads="1"/>
          </p:cNvSpPr>
          <p:nvPr>
            <p:ph type="body" idx="4294967295"/>
          </p:nvPr>
        </p:nvSpPr>
        <p:spPr>
          <a:xfrm>
            <a:off x="0" y="1828800"/>
            <a:ext cx="8229600" cy="4495800"/>
          </a:xfrm>
        </p:spPr>
        <p:txBody>
          <a:bodyPr/>
          <a:lstStyle/>
          <a:p>
            <a:pPr algn="l" rtl="0" eaLnBrk="1" hangingPunct="1">
              <a:lnSpc>
                <a:spcPct val="90000"/>
              </a:lnSpc>
            </a:pPr>
            <a:r>
              <a:rPr lang="en-US" altLang="en-US" dirty="0" smtClean="0"/>
              <a:t>Motor nerve conduction velocity of peripheral nerves may be closely correlated to their functional integrity or to their structural abnormalities. </a:t>
            </a:r>
          </a:p>
          <a:p>
            <a:pPr algn="l" rtl="0" eaLnBrk="1" hangingPunct="1">
              <a:lnSpc>
                <a:spcPct val="90000"/>
              </a:lnSpc>
            </a:pPr>
            <a:r>
              <a:rPr lang="en-US" altLang="en-US" dirty="0" smtClean="0"/>
              <a:t>Based on the nature of conduction abnormalities two principal types of peripheral nerve lesions can be identified: </a:t>
            </a:r>
            <a:r>
              <a:rPr lang="en-US" altLang="en-US" b="1" i="1" u="sng" dirty="0" smtClean="0"/>
              <a:t>Axonal Degeneration </a:t>
            </a:r>
            <a:r>
              <a:rPr lang="en-US" altLang="en-US" b="1" i="1" dirty="0" smtClean="0"/>
              <a:t>and </a:t>
            </a:r>
            <a:r>
              <a:rPr lang="en-US" altLang="en-US" b="1" i="1" u="sng" dirty="0" smtClean="0"/>
              <a:t>Segmental </a:t>
            </a:r>
            <a:r>
              <a:rPr lang="en-US" altLang="en-US" b="1" i="1" u="sng" dirty="0" err="1" smtClean="0"/>
              <a:t>Demyelination</a:t>
            </a:r>
            <a:r>
              <a:rPr lang="en-US" altLang="en-US" b="1" i="1" u="sng" dirty="0" smtClean="0"/>
              <a:t>.</a:t>
            </a:r>
          </a:p>
          <a:p>
            <a:pPr eaLnBrk="1" hangingPunct="1">
              <a:lnSpc>
                <a:spcPct val="90000"/>
              </a:lnSpc>
              <a:buFontTx/>
              <a:buNone/>
            </a:pPr>
            <a:endParaRPr lang="en-US" altLang="en-US" b="1" i="1" u="sng"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p:cNvSpPr>
            <a:spLocks noGrp="1" noChangeArrowheads="1"/>
          </p:cNvSpPr>
          <p:nvPr>
            <p:ph sz="half" idx="1"/>
          </p:nvPr>
        </p:nvSpPr>
        <p:spPr>
          <a:xfrm>
            <a:off x="107504" y="0"/>
            <a:ext cx="9036496" cy="6297563"/>
          </a:xfrm>
        </p:spPr>
        <p:txBody>
          <a:bodyPr/>
          <a:lstStyle/>
          <a:p>
            <a:pPr marL="609600" indent="-609600" algn="l" rtl="0" eaLnBrk="1" hangingPunct="1">
              <a:buFont typeface="Wingdings" pitchFamily="2" charset="2"/>
              <a:buChar char="q"/>
            </a:pPr>
            <a:r>
              <a:rPr lang="en-US" altLang="en-US" dirty="0" smtClean="0">
                <a:latin typeface="Comic Sans MS" pitchFamily="66" charset="0"/>
              </a:rPr>
              <a:t>Fasciculation potentials: </a:t>
            </a:r>
          </a:p>
          <a:p>
            <a:pPr marL="1371600" lvl="2" indent="-457200" algn="l" rtl="0" eaLnBrk="1" hangingPunct="1">
              <a:buFont typeface="Wingdings" pitchFamily="2" charset="2"/>
              <a:buChar char="q"/>
            </a:pPr>
            <a:r>
              <a:rPr lang="en-US" altLang="en-US" dirty="0" smtClean="0">
                <a:latin typeface="Comic Sans MS" pitchFamily="66" charset="0"/>
              </a:rPr>
              <a:t>These are high voltage, </a:t>
            </a:r>
            <a:r>
              <a:rPr lang="en-US" altLang="en-US" dirty="0" err="1" smtClean="0">
                <a:latin typeface="Comic Sans MS" pitchFamily="66" charset="0"/>
              </a:rPr>
              <a:t>polyphasic</a:t>
            </a:r>
            <a:r>
              <a:rPr lang="en-US" altLang="en-US" dirty="0" smtClean="0">
                <a:latin typeface="Comic Sans MS" pitchFamily="66" charset="0"/>
              </a:rPr>
              <a:t>, long duration potentials appear spontaneously associated with visible contraction of the muscle. </a:t>
            </a:r>
          </a:p>
          <a:p>
            <a:pPr marL="1371600" lvl="2" indent="-457200" algn="l" rtl="0" eaLnBrk="1" hangingPunct="1">
              <a:buFont typeface="Wingdings" pitchFamily="2" charset="2"/>
              <a:buChar char="q"/>
            </a:pPr>
            <a:r>
              <a:rPr lang="en-US" altLang="en-US" dirty="0" smtClean="0">
                <a:latin typeface="Comic Sans MS" pitchFamily="66" charset="0"/>
              </a:rPr>
              <a:t>They originate from a large motor unit which is formed due to </a:t>
            </a:r>
            <a:r>
              <a:rPr lang="en-US" altLang="en-US" dirty="0" err="1" smtClean="0">
                <a:latin typeface="Comic Sans MS" pitchFamily="66" charset="0"/>
              </a:rPr>
              <a:t>reinnervation</a:t>
            </a:r>
            <a:r>
              <a:rPr lang="en-US" altLang="en-US" dirty="0" smtClean="0">
                <a:latin typeface="Comic Sans MS" pitchFamily="66" charset="0"/>
              </a:rPr>
              <a:t> of another motor unit from the neighboring motor unit.</a:t>
            </a:r>
          </a:p>
          <a:p>
            <a:pPr marL="609600" indent="-609600" eaLnBrk="1" hangingPunct="1">
              <a:buFontTx/>
              <a:buNone/>
            </a:pPr>
            <a:endParaRPr lang="en-US" altLang="en-US" dirty="0" smtClean="0"/>
          </a:p>
        </p:txBody>
      </p:sp>
      <p:sp>
        <p:nvSpPr>
          <p:cNvPr id="22530" name="Slide Number Placeholder 5"/>
          <p:cNvSpPr>
            <a:spLocks noGrp="1"/>
          </p:cNvSpPr>
          <p:nvPr>
            <p:ph type="sldNum" sz="quarter" idx="12"/>
          </p:nvPr>
        </p:nvSpPr>
        <p:spPr>
          <a:noFill/>
        </p:spPr>
        <p:txBody>
          <a:bodyPr/>
          <a:lstStyle/>
          <a:p>
            <a:fld id="{39E352ED-AD93-4DA2-874E-9A8AA5651F51}" type="slidenum">
              <a:rPr lang="en-US" altLang="en-US" smtClean="0"/>
              <a:pPr/>
              <a:t>50</a:t>
            </a:fld>
            <a:endParaRPr lang="en-US" altLang="en-US" smtClean="0"/>
          </a:p>
        </p:txBody>
      </p:sp>
      <p:pic>
        <p:nvPicPr>
          <p:cNvPr id="6" name="Picture 2" descr="C:\Documents and Settings\Dr Taha\Desktop\Copy (2) of New Picture (1).png"/>
          <p:cNvPicPr>
            <a:picLocks noGrp="1" noChangeAspect="1" noChangeArrowheads="1"/>
          </p:cNvPicPr>
          <p:nvPr>
            <p:ph sz="half" idx="2"/>
          </p:nvPr>
        </p:nvPicPr>
        <p:blipFill>
          <a:blip r:embed="rId2" cstate="print"/>
          <a:srcRect/>
          <a:stretch>
            <a:fillRect/>
          </a:stretch>
        </p:blipFill>
        <p:spPr bwMode="auto">
          <a:xfrm>
            <a:off x="1403648" y="3456815"/>
            <a:ext cx="7920880" cy="34011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2">
                                            <p:txEl>
                                              <p:pRg st="2" end="2"/>
                                            </p:txEl>
                                          </p:spTgt>
                                        </p:tgtEl>
                                        <p:attrNameLst>
                                          <p:attrName>style.visibility</p:attrName>
                                        </p:attrNameLst>
                                      </p:cBhvr>
                                      <p:to>
                                        <p:strVal val="visible"/>
                                      </p:to>
                                    </p:set>
                                    <p:anim calcmode="lin" valueType="num">
                                      <p:cBhvr additive="base">
                                        <p:cTn id="13" dur="500" fill="hold"/>
                                        <p:tgtEl>
                                          <p:spTgt spid="2253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Documents and Settings\Dr Taha\My Documents\Downloads\image3.png"/>
          <p:cNvPicPr>
            <a:picLocks noChangeAspect="1" noChangeArrowheads="1"/>
          </p:cNvPicPr>
          <p:nvPr/>
        </p:nvPicPr>
        <p:blipFill>
          <a:blip r:embed="rId2" cstate="print"/>
          <a:srcRect/>
          <a:stretch>
            <a:fillRect/>
          </a:stretch>
        </p:blipFill>
        <p:spPr bwMode="auto">
          <a:xfrm>
            <a:off x="971600" y="628650"/>
            <a:ext cx="7400925" cy="6229350"/>
          </a:xfrm>
          <a:prstGeom prst="rect">
            <a:avLst/>
          </a:prstGeom>
          <a:noFill/>
        </p:spPr>
      </p:pic>
      <p:sp>
        <p:nvSpPr>
          <p:cNvPr id="8" name="TextBox 7"/>
          <p:cNvSpPr txBox="1"/>
          <p:nvPr/>
        </p:nvSpPr>
        <p:spPr>
          <a:xfrm>
            <a:off x="1619672" y="0"/>
            <a:ext cx="6264696" cy="369332"/>
          </a:xfrm>
          <a:prstGeom prst="rect">
            <a:avLst/>
          </a:prstGeom>
          <a:noFill/>
        </p:spPr>
        <p:txBody>
          <a:bodyPr wrap="square" rtlCol="0">
            <a:spAutoFit/>
          </a:bodyPr>
          <a:lstStyle/>
          <a:p>
            <a:pPr algn="ctr"/>
            <a:r>
              <a:rPr lang="en-US" dirty="0" smtClean="0">
                <a:solidFill>
                  <a:srgbClr val="FFFF00"/>
                </a:solidFill>
              </a:rPr>
              <a:t>Types of Spontaneous Activity</a:t>
            </a:r>
            <a:endParaRPr lang="en-US" dirty="0">
              <a:solidFill>
                <a:srgbClr val="FFFF00"/>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Myopathic</a:t>
            </a:r>
            <a:r>
              <a:rPr lang="en-US" dirty="0" smtClean="0"/>
              <a:t> MUPs</a:t>
            </a:r>
            <a:endParaRPr lang="en-US" dirty="0"/>
          </a:p>
        </p:txBody>
      </p:sp>
      <p:pic>
        <p:nvPicPr>
          <p:cNvPr id="3074" name="Picture 2" descr="C:\Documents and Settings\Dr Taha\Desktop\New Picture (2).png"/>
          <p:cNvPicPr>
            <a:picLocks noGrp="1" noChangeAspect="1" noChangeArrowheads="1"/>
          </p:cNvPicPr>
          <p:nvPr>
            <p:ph idx="1"/>
          </p:nvPr>
        </p:nvPicPr>
        <p:blipFill>
          <a:blip r:embed="rId2" cstate="print"/>
          <a:stretch>
            <a:fillRect/>
          </a:stretch>
        </p:blipFill>
        <p:spPr bwMode="auto">
          <a:xfrm>
            <a:off x="457200" y="1769243"/>
            <a:ext cx="8229600" cy="4187877"/>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Documents and Settings\Dr Taha\Desktop\New Picture (3).png"/>
          <p:cNvPicPr>
            <a:picLocks noGrp="1" noChangeAspect="1" noChangeArrowheads="1"/>
          </p:cNvPicPr>
          <p:nvPr>
            <p:ph idx="1"/>
          </p:nvPr>
        </p:nvPicPr>
        <p:blipFill>
          <a:blip r:embed="rId2" cstate="print"/>
          <a:srcRect/>
          <a:stretch>
            <a:fillRect/>
          </a:stretch>
        </p:blipFill>
        <p:spPr bwMode="auto">
          <a:xfrm>
            <a:off x="467544" y="1160748"/>
            <a:ext cx="7596336" cy="5697252"/>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251520" y="404664"/>
            <a:ext cx="8496944" cy="6120680"/>
          </a:xfrm>
        </p:spPr>
        <p:txBody>
          <a:bodyPr/>
          <a:lstStyle/>
          <a:p>
            <a:pPr algn="l" rtl="0" eaLnBrk="1" hangingPunct="1"/>
            <a:r>
              <a:rPr lang="en-US" sz="2800" dirty="0" smtClean="0"/>
              <a:t>Electromyography (EMG) is a technique for evaluating and recording physiologic properties of muscles at rest and while contracting. </a:t>
            </a:r>
          </a:p>
          <a:p>
            <a:pPr algn="l" rtl="0" eaLnBrk="1" hangingPunct="1"/>
            <a:r>
              <a:rPr lang="en-US" sz="2800" dirty="0" smtClean="0">
                <a:latin typeface="Comic Sans MS" pitchFamily="66" charset="0"/>
              </a:rPr>
              <a:t>It’s a recording of electrical activity of the muscle by inserting needle electrode in the belly of the muscles ( needle </a:t>
            </a:r>
            <a:r>
              <a:rPr lang="en-US" sz="2800" dirty="0" err="1" smtClean="0">
                <a:latin typeface="Comic Sans MS" pitchFamily="66" charset="0"/>
              </a:rPr>
              <a:t>emg</a:t>
            </a:r>
            <a:r>
              <a:rPr lang="en-US" sz="2800" dirty="0" smtClean="0">
                <a:latin typeface="Comic Sans MS" pitchFamily="66" charset="0"/>
              </a:rPr>
              <a:t> ) or by applying the surface electrodes ( surface </a:t>
            </a:r>
            <a:r>
              <a:rPr lang="en-US" sz="2800" dirty="0" err="1" smtClean="0">
                <a:latin typeface="Comic Sans MS" pitchFamily="66" charset="0"/>
              </a:rPr>
              <a:t>emg</a:t>
            </a:r>
            <a:r>
              <a:rPr lang="en-US" sz="2800" dirty="0" smtClean="0">
                <a:latin typeface="Comic Sans MS" pitchFamily="66" charset="0"/>
              </a:rPr>
              <a:t> ) </a:t>
            </a:r>
          </a:p>
          <a:p>
            <a:pPr algn="l" rtl="0" eaLnBrk="1" hangingPunct="1"/>
            <a:r>
              <a:rPr lang="en-US" sz="2800" dirty="0" smtClean="0">
                <a:latin typeface="Comic Sans MS" pitchFamily="66" charset="0"/>
              </a:rPr>
              <a:t>The potentials recorded are derived from motor units of the muscle, hence known as motor unit potentials (MUPs). </a:t>
            </a:r>
          </a:p>
          <a:p>
            <a:pPr algn="l" rtl="0" eaLnBrk="1" hangingPunct="1"/>
            <a:r>
              <a:rPr lang="en-US" sz="2800" dirty="0" smtClean="0">
                <a:latin typeface="Comic Sans MS" pitchFamily="66" charset="0"/>
              </a:rPr>
              <a:t>Q: Define what is a “ motor unit ”?</a:t>
            </a:r>
          </a:p>
        </p:txBody>
      </p:sp>
      <p:sp>
        <p:nvSpPr>
          <p:cNvPr id="4098" name="Slide Number Placeholder 5"/>
          <p:cNvSpPr>
            <a:spLocks noGrp="1"/>
          </p:cNvSpPr>
          <p:nvPr>
            <p:ph type="sldNum" sz="quarter" idx="12"/>
          </p:nvPr>
        </p:nvSpPr>
        <p:spPr>
          <a:noFill/>
        </p:spPr>
        <p:txBody>
          <a:bodyPr/>
          <a:lstStyle/>
          <a:p>
            <a:fld id="{871D6BC0-71FD-42F1-9D74-2C93C85327D9}" type="slidenum">
              <a:rPr lang="en-US" smtClean="0">
                <a:latin typeface="Arial" pitchFamily="34" charset="0"/>
                <a:cs typeface="Arial" pitchFamily="34" charset="0"/>
              </a:rPr>
              <a:pPr/>
              <a:t>54</a:t>
            </a:fld>
            <a:endParaRPr lang="en-US" dirty="0"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 calcmode="lin" valueType="num">
                                      <p:cBhvr additive="base">
                                        <p:cTn id="7" dur="500" fill="hold"/>
                                        <p:tgtEl>
                                          <p:spTgt spid="4100">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 calcmode="lin" valueType="num">
                                      <p:cBhvr additive="base">
                                        <p:cTn id="13" dur="500" fill="hold"/>
                                        <p:tgtEl>
                                          <p:spTgt spid="410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0">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anim calcmode="lin" valueType="num">
                                      <p:cBhvr additive="base">
                                        <p:cTn id="17" dur="500" fill="hold"/>
                                        <p:tgtEl>
                                          <p:spTgt spid="4100">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609600" y="381000"/>
            <a:ext cx="8229600" cy="1600200"/>
          </a:xfrm>
        </p:spPr>
        <p:txBody>
          <a:bodyPr/>
          <a:lstStyle/>
          <a:p>
            <a:pPr algn="l" rtl="0" eaLnBrk="1" hangingPunct="1"/>
            <a:r>
              <a:rPr lang="en-US" dirty="0" smtClean="0">
                <a:latin typeface="Comic Sans MS" pitchFamily="66" charset="0"/>
              </a:rPr>
              <a:t>A motor unit is defined as one motor neuron and all of the muscle fibers it innervates. </a:t>
            </a:r>
          </a:p>
        </p:txBody>
      </p:sp>
      <p:sp>
        <p:nvSpPr>
          <p:cNvPr id="6146" name="Slide Number Placeholder 5"/>
          <p:cNvSpPr>
            <a:spLocks noGrp="1"/>
          </p:cNvSpPr>
          <p:nvPr>
            <p:ph type="sldNum" sz="quarter" idx="12"/>
          </p:nvPr>
        </p:nvSpPr>
        <p:spPr>
          <a:noFill/>
        </p:spPr>
        <p:txBody>
          <a:bodyPr/>
          <a:lstStyle/>
          <a:p>
            <a:fld id="{81CB1A45-CFF9-4B5F-A9EE-E13B386A3AC8}" type="slidenum">
              <a:rPr lang="en-US" smtClean="0">
                <a:latin typeface="Arial" pitchFamily="34" charset="0"/>
                <a:cs typeface="Arial" pitchFamily="34" charset="0"/>
              </a:rPr>
              <a:pPr/>
              <a:t>55</a:t>
            </a:fld>
            <a:endParaRPr lang="en-US" smtClean="0">
              <a:latin typeface="Arial" pitchFamily="34" charset="0"/>
              <a:cs typeface="Arial" pitchFamily="34" charset="0"/>
            </a:endParaRPr>
          </a:p>
        </p:txBody>
      </p:sp>
      <p:pic>
        <p:nvPicPr>
          <p:cNvPr id="6148" name="Picture 4" descr="motorunit"/>
          <p:cNvPicPr>
            <a:picLocks noChangeAspect="1" noChangeArrowheads="1"/>
          </p:cNvPicPr>
          <p:nvPr/>
        </p:nvPicPr>
        <p:blipFill>
          <a:blip r:embed="rId3" cstate="print"/>
          <a:srcRect/>
          <a:stretch>
            <a:fillRect/>
          </a:stretch>
        </p:blipFill>
        <p:spPr bwMode="auto">
          <a:xfrm>
            <a:off x="1447800" y="2076450"/>
            <a:ext cx="5562600" cy="4552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2" name="Rectangle 2"/>
          <p:cNvSpPr>
            <a:spLocks noGrp="1" noChangeArrowheads="1"/>
          </p:cNvSpPr>
          <p:nvPr>
            <p:ph type="title"/>
          </p:nvPr>
        </p:nvSpPr>
        <p:spPr/>
        <p:txBody>
          <a:bodyPr/>
          <a:lstStyle/>
          <a:p>
            <a:pPr eaLnBrk="1" hangingPunct="1">
              <a:defRPr/>
            </a:pPr>
            <a:r>
              <a:rPr lang="en-US" sz="4000" dirty="0" smtClean="0"/>
              <a:t>Contraindications for Needle EMG </a:t>
            </a:r>
          </a:p>
        </p:txBody>
      </p:sp>
      <p:sp>
        <p:nvSpPr>
          <p:cNvPr id="94213" name="Rectangle 3"/>
          <p:cNvSpPr>
            <a:spLocks noGrp="1" noChangeArrowheads="1"/>
          </p:cNvSpPr>
          <p:nvPr>
            <p:ph idx="1"/>
          </p:nvPr>
        </p:nvSpPr>
        <p:spPr/>
        <p:txBody>
          <a:bodyPr/>
          <a:lstStyle/>
          <a:p>
            <a:pPr algn="l" rtl="0" eaLnBrk="1" hangingPunct="1">
              <a:defRPr/>
            </a:pPr>
            <a:r>
              <a:rPr lang="en-US" sz="2800" dirty="0" smtClean="0">
                <a:effectLst/>
                <a:latin typeface="Comic Sans MS" pitchFamily="66" charset="0"/>
              </a:rPr>
              <a:t>(1) Pregnant women, </a:t>
            </a:r>
          </a:p>
          <a:p>
            <a:pPr algn="l" rtl="0" eaLnBrk="1" hangingPunct="1">
              <a:defRPr/>
            </a:pPr>
            <a:r>
              <a:rPr lang="en-US" sz="2800" dirty="0" smtClean="0">
                <a:effectLst/>
                <a:latin typeface="Comic Sans MS" pitchFamily="66" charset="0"/>
              </a:rPr>
              <a:t>(2) severe cardiac patients, and</a:t>
            </a:r>
          </a:p>
          <a:p>
            <a:pPr algn="l" rtl="0" eaLnBrk="1" hangingPunct="1">
              <a:defRPr/>
            </a:pPr>
            <a:r>
              <a:rPr lang="en-US" sz="2800" dirty="0" smtClean="0">
                <a:effectLst/>
                <a:latin typeface="Comic Sans MS" pitchFamily="66" charset="0"/>
              </a:rPr>
              <a:t>(3) </a:t>
            </a:r>
            <a:r>
              <a:rPr lang="en-US" sz="2800" dirty="0" err="1" smtClean="0">
                <a:effectLst/>
                <a:latin typeface="Comic Sans MS" pitchFamily="66" charset="0"/>
              </a:rPr>
              <a:t>haemophilia</a:t>
            </a:r>
            <a:r>
              <a:rPr lang="en-US" sz="2800" dirty="0" smtClean="0">
                <a:effectLst/>
                <a:latin typeface="Comic Sans MS" pitchFamily="66" charset="0"/>
              </a:rPr>
              <a:t> &amp; </a:t>
            </a:r>
            <a:r>
              <a:rPr lang="en-US" sz="2800" dirty="0" err="1" smtClean="0">
                <a:effectLst/>
                <a:latin typeface="Comic Sans MS" pitchFamily="66" charset="0"/>
              </a:rPr>
              <a:t>coagulopathy</a:t>
            </a:r>
            <a:r>
              <a:rPr lang="en-US" sz="2800" dirty="0" smtClean="0">
                <a:effectLst/>
                <a:latin typeface="Comic Sans MS" pitchFamily="66" charset="0"/>
              </a:rPr>
              <a:t> patients,</a:t>
            </a:r>
          </a:p>
          <a:p>
            <a:pPr algn="l" rtl="0" eaLnBrk="1" hangingPunct="1">
              <a:defRPr/>
            </a:pPr>
            <a:r>
              <a:rPr lang="en-US" sz="2800" dirty="0" smtClean="0">
                <a:effectLst/>
                <a:latin typeface="Comic Sans MS" pitchFamily="66" charset="0"/>
              </a:rPr>
              <a:t>(4) </a:t>
            </a:r>
            <a:r>
              <a:rPr lang="en-US" sz="2800" dirty="0" err="1" smtClean="0">
                <a:effectLst/>
                <a:latin typeface="Comic Sans MS" pitchFamily="66" charset="0"/>
              </a:rPr>
              <a:t>lymphedema</a:t>
            </a:r>
            <a:r>
              <a:rPr lang="en-US" sz="2800" dirty="0" smtClean="0">
                <a:effectLst/>
                <a:latin typeface="Comic Sans MS" pitchFamily="66" charset="0"/>
              </a:rPr>
              <a:t>, </a:t>
            </a:r>
          </a:p>
          <a:p>
            <a:pPr algn="l" rtl="0" eaLnBrk="1" hangingPunct="1">
              <a:defRPr/>
            </a:pPr>
            <a:r>
              <a:rPr lang="en-US" sz="2800" dirty="0" smtClean="0">
                <a:effectLst/>
                <a:latin typeface="Comic Sans MS" pitchFamily="66" charset="0"/>
              </a:rPr>
              <a:t>(5) soft tissue infections</a:t>
            </a:r>
          </a:p>
          <a:p>
            <a:pPr algn="l" rtl="0" eaLnBrk="1" hangingPunct="1">
              <a:buFont typeface="Wingdings" pitchFamily="2" charset="2"/>
              <a:buNone/>
              <a:defRPr/>
            </a:pPr>
            <a:endParaRPr lang="en-US" dirty="0" smtClean="0"/>
          </a:p>
        </p:txBody>
      </p:sp>
      <p:sp>
        <p:nvSpPr>
          <p:cNvPr id="94210" name="Date Placeholder 3"/>
          <p:cNvSpPr>
            <a:spLocks noGrp="1"/>
          </p:cNvSpPr>
          <p:nvPr>
            <p:ph type="dt" sz="half" idx="10"/>
          </p:nvPr>
        </p:nvSpPr>
        <p:spPr/>
        <p:txBody>
          <a:bodyPr/>
          <a:lstStyle/>
          <a:p>
            <a:pPr>
              <a:defRPr/>
            </a:pPr>
            <a:fld id="{377D8CAC-CD82-43D5-B257-129D4BD413B7}" type="datetime1">
              <a:rPr lang="en-US" smtClean="0"/>
              <a:pPr>
                <a:defRPr/>
              </a:pPr>
              <a:t>8/31/2015</a:t>
            </a:fld>
            <a:endParaRPr lang="en-US" smtClean="0"/>
          </a:p>
        </p:txBody>
      </p:sp>
      <p:sp>
        <p:nvSpPr>
          <p:cNvPr id="94211" name="Slide Number Placeholder 5"/>
          <p:cNvSpPr>
            <a:spLocks noGrp="1"/>
          </p:cNvSpPr>
          <p:nvPr>
            <p:ph type="sldNum" sz="quarter" idx="12"/>
          </p:nvPr>
        </p:nvSpPr>
        <p:spPr/>
        <p:txBody>
          <a:bodyPr/>
          <a:lstStyle/>
          <a:p>
            <a:pPr>
              <a:defRPr/>
            </a:pPr>
            <a:fld id="{CCF836BA-9E43-403A-AAB4-6406DB30C925}" type="slidenum">
              <a:rPr lang="ar-SA" smtClean="0"/>
              <a:pPr>
                <a:defRPr/>
              </a:pPr>
              <a:t>56</a:t>
            </a:fld>
            <a:endParaRPr lang="en-US" smtClean="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ctrTitle" sz="quarter"/>
          </p:nvPr>
        </p:nvSpPr>
        <p:spPr>
          <a:xfrm>
            <a:off x="1259632" y="1052736"/>
            <a:ext cx="5602560" cy="4268688"/>
          </a:xfrm>
        </p:spPr>
        <p:txBody>
          <a:bodyPr/>
          <a:lstStyle/>
          <a:p>
            <a:pPr>
              <a:defRPr/>
            </a:pPr>
            <a:r>
              <a:rPr lang="en-US" dirty="0" smtClean="0">
                <a:solidFill>
                  <a:schemeClr val="tx1">
                    <a:lumMod val="95000"/>
                    <a:lumOff val="5000"/>
                  </a:schemeClr>
                </a:solidFill>
                <a:latin typeface="Comic Sans MS" pitchFamily="66" charset="0"/>
              </a:rPr>
              <a:t>Abnormal Spontaneous Activity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3" descr="C:\Documents and Settings\Dr Taha\Desktop\EMG total\PP\WP\New Folder\Copy of Basic emg (5).jpg"/>
          <p:cNvPicPr>
            <a:picLocks noChangeAspect="1" noChangeArrowheads="1"/>
          </p:cNvPicPr>
          <p:nvPr/>
        </p:nvPicPr>
        <p:blipFill>
          <a:blip r:embed="rId2" cstate="print"/>
          <a:srcRect/>
          <a:stretch>
            <a:fillRect/>
          </a:stretch>
        </p:blipFill>
        <p:spPr bwMode="auto">
          <a:xfrm>
            <a:off x="3397250" y="0"/>
            <a:ext cx="5746750" cy="6858000"/>
          </a:xfrm>
          <a:prstGeom prst="rect">
            <a:avLst/>
          </a:prstGeom>
          <a:noFill/>
          <a:ln w="9525">
            <a:noFill/>
            <a:miter lim="800000"/>
            <a:headEnd/>
            <a:tailEnd/>
          </a:ln>
        </p:spPr>
      </p:pic>
      <p:sp>
        <p:nvSpPr>
          <p:cNvPr id="32771" name="TextBox 5"/>
          <p:cNvSpPr txBox="1">
            <a:spLocks noChangeArrowheads="1"/>
          </p:cNvSpPr>
          <p:nvPr/>
        </p:nvSpPr>
        <p:spPr bwMode="auto">
          <a:xfrm>
            <a:off x="0" y="152400"/>
            <a:ext cx="2819400" cy="2862263"/>
          </a:xfrm>
          <a:prstGeom prst="rect">
            <a:avLst/>
          </a:prstGeom>
          <a:noFill/>
          <a:ln w="9525">
            <a:noFill/>
            <a:miter lim="800000"/>
            <a:headEnd/>
            <a:tailEnd/>
          </a:ln>
        </p:spPr>
        <p:txBody>
          <a:bodyPr>
            <a:spAutoFit/>
          </a:bodyPr>
          <a:lstStyle/>
          <a:p>
            <a:pPr algn="l" rtl="0"/>
            <a:r>
              <a:rPr lang="en-US" dirty="0">
                <a:latin typeface="Comic Sans MS" pitchFamily="66" charset="0"/>
              </a:rPr>
              <a:t>(4) While the pt is completely relaxed and the muscle at rest </a:t>
            </a:r>
            <a:r>
              <a:rPr lang="en-US" dirty="0">
                <a:latin typeface="Comic Sans MS" pitchFamily="66" charset="0"/>
                <a:sym typeface="Wingdings" pitchFamily="2" charset="2"/>
              </a:rPr>
              <a:t> l</a:t>
            </a:r>
            <a:r>
              <a:rPr lang="en-US" dirty="0">
                <a:latin typeface="Comic Sans MS" pitchFamily="66" charset="0"/>
              </a:rPr>
              <a:t>ook for </a:t>
            </a:r>
            <a:r>
              <a:rPr lang="en-US" dirty="0">
                <a:solidFill>
                  <a:schemeClr val="tx1">
                    <a:lumMod val="95000"/>
                    <a:lumOff val="5000"/>
                  </a:schemeClr>
                </a:solidFill>
                <a:latin typeface="Comic Sans MS" pitchFamily="66" charset="0"/>
              </a:rPr>
              <a:t>abnormal spontaneous activity </a:t>
            </a:r>
            <a:r>
              <a:rPr lang="en-US" dirty="0">
                <a:solidFill>
                  <a:schemeClr val="tx1">
                    <a:lumMod val="95000"/>
                    <a:lumOff val="5000"/>
                  </a:schemeClr>
                </a:solidFill>
                <a:latin typeface="Comic Sans MS" pitchFamily="66" charset="0"/>
                <a:sym typeface="Wingdings" pitchFamily="2" charset="2"/>
              </a:rPr>
              <a:t></a:t>
            </a:r>
          </a:p>
          <a:p>
            <a:pPr algn="l" rtl="0">
              <a:buFont typeface="Wingdings" pitchFamily="2" charset="2"/>
              <a:buChar char="ü"/>
            </a:pPr>
            <a:r>
              <a:rPr lang="en-US" dirty="0">
                <a:latin typeface="Comic Sans MS" pitchFamily="66" charset="0"/>
                <a:sym typeface="Wingdings" pitchFamily="2" charset="2"/>
              </a:rPr>
              <a:t>NB : </a:t>
            </a:r>
            <a:r>
              <a:rPr lang="en-US" u="sng" dirty="0">
                <a:latin typeface="Comic Sans MS" pitchFamily="66" charset="0"/>
                <a:sym typeface="Wingdings" pitchFamily="2" charset="2"/>
              </a:rPr>
              <a:t>a</a:t>
            </a:r>
            <a:r>
              <a:rPr lang="en-US" u="sng" dirty="0">
                <a:latin typeface="Comic Sans MS" pitchFamily="66" charset="0"/>
              </a:rPr>
              <a:t> normal muscle should be silent at rest </a:t>
            </a:r>
            <a:r>
              <a:rPr lang="en-US" dirty="0">
                <a:latin typeface="Comic Sans MS" pitchFamily="66" charset="0"/>
              </a:rPr>
              <a:t>.</a:t>
            </a:r>
          </a:p>
          <a:p>
            <a:pPr algn="l" rtl="0">
              <a:buFont typeface="Wingdings" pitchFamily="2" charset="2"/>
              <a:buChar char="ü"/>
            </a:pPr>
            <a:r>
              <a:rPr lang="en-US" dirty="0">
                <a:latin typeface="Comic Sans MS" pitchFamily="66" charset="0"/>
              </a:rPr>
              <a:t>If there is spontaneous activity , determine its type </a:t>
            </a:r>
            <a:r>
              <a:rPr lang="en-US" dirty="0">
                <a:latin typeface="Comic Sans MS" pitchFamily="66" charset="0"/>
                <a:sym typeface="Wingdings" pitchFamily="2" charset="2"/>
              </a:rPr>
              <a:t></a:t>
            </a:r>
            <a:endParaRPr lang="en-US" dirty="0">
              <a:latin typeface="Comic Sans MS" pitchFamily="66" charset="0"/>
            </a:endParaRPr>
          </a:p>
        </p:txBody>
      </p:sp>
      <p:cxnSp>
        <p:nvCxnSpPr>
          <p:cNvPr id="8" name="Straight Arrow Connector 7"/>
          <p:cNvCxnSpPr/>
          <p:nvPr/>
        </p:nvCxnSpPr>
        <p:spPr>
          <a:xfrm rot="5400000" flipH="1" flipV="1">
            <a:off x="1905000" y="1295400"/>
            <a:ext cx="2057400" cy="838200"/>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1" descr="C:\Documents and Settings\Dr Taha\Desktop\EMG total\PP\WP\New Folder\Basic emg (8).jpg"/>
          <p:cNvPicPr>
            <a:picLocks noChangeAspect="1" noChangeArrowheads="1"/>
          </p:cNvPicPr>
          <p:nvPr/>
        </p:nvPicPr>
        <p:blipFill>
          <a:blip r:embed="rId2" cstate="print"/>
          <a:srcRect/>
          <a:stretch>
            <a:fillRect/>
          </a:stretch>
        </p:blipFill>
        <p:spPr bwMode="auto">
          <a:xfrm>
            <a:off x="1447800" y="0"/>
            <a:ext cx="4951413" cy="6781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algn="l" eaLnBrk="1" hangingPunct="1"/>
            <a:r>
              <a:rPr lang="en-US" altLang="en-US" smtClean="0"/>
              <a:t>OBJECTIVES</a:t>
            </a:r>
          </a:p>
        </p:txBody>
      </p:sp>
      <p:sp>
        <p:nvSpPr>
          <p:cNvPr id="9220" name="Rectangle 3"/>
          <p:cNvSpPr>
            <a:spLocks noGrp="1" noChangeArrowheads="1"/>
          </p:cNvSpPr>
          <p:nvPr>
            <p:ph idx="1"/>
          </p:nvPr>
        </p:nvSpPr>
        <p:spPr/>
        <p:txBody>
          <a:bodyPr/>
          <a:lstStyle/>
          <a:p>
            <a:pPr algn="l" rtl="0" eaLnBrk="1" hangingPunct="1">
              <a:buFontTx/>
              <a:buNone/>
            </a:pPr>
            <a:r>
              <a:rPr lang="en-US" altLang="en-US" dirty="0" smtClean="0"/>
              <a:t>At the end of the session the students should be able to:</a:t>
            </a:r>
          </a:p>
          <a:p>
            <a:pPr algn="l" rtl="0" eaLnBrk="1" hangingPunct="1"/>
            <a:r>
              <a:rPr lang="en-US" altLang="en-US" dirty="0" smtClean="0"/>
              <a:t>Acquire a skill to perform the test by themselves.</a:t>
            </a:r>
          </a:p>
          <a:p>
            <a:pPr algn="l" rtl="0" eaLnBrk="1" hangingPunct="1"/>
            <a:r>
              <a:rPr lang="en-US" altLang="en-US" dirty="0" smtClean="0"/>
              <a:t>Analyze the motor unit potentials and states their uses in health and diseases.</a:t>
            </a:r>
          </a:p>
          <a:p>
            <a:pPr algn="l" rtl="0" eaLnBrk="1" hangingPunct="1"/>
            <a:r>
              <a:rPr lang="en-US" altLang="en-US" dirty="0" smtClean="0"/>
              <a:t>Determine and calculate motor conduction velocities of the peripheral nerves.</a:t>
            </a:r>
          </a:p>
          <a:p>
            <a:pPr eaLnBrk="1" hangingPunct="1"/>
            <a:endParaRPr lang="en-US" altLang="en-US" dirty="0" smtClean="0"/>
          </a:p>
        </p:txBody>
      </p:sp>
      <p:sp>
        <p:nvSpPr>
          <p:cNvPr id="9218" name="Slide Number Placeholder 5"/>
          <p:cNvSpPr>
            <a:spLocks noGrp="1"/>
          </p:cNvSpPr>
          <p:nvPr>
            <p:ph type="sldNum" sz="quarter" idx="12"/>
          </p:nvPr>
        </p:nvSpPr>
        <p:spPr>
          <a:noFill/>
        </p:spPr>
        <p:txBody>
          <a:bodyPr/>
          <a:lstStyle/>
          <a:p>
            <a:fld id="{C5D5EE36-1885-40AD-8D04-2531E1ECA2E4}" type="slidenum">
              <a:rPr lang="en-US" altLang="en-US" smtClean="0"/>
              <a:pPr/>
              <a:t>6</a:t>
            </a:fld>
            <a:endParaRPr lang="en-US" altLang="en-US"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457200" y="0"/>
            <a:ext cx="8229600" cy="407988"/>
          </a:xfrm>
        </p:spPr>
        <p:txBody>
          <a:bodyPr>
            <a:normAutofit fontScale="90000"/>
          </a:bodyPr>
          <a:lstStyle/>
          <a:p>
            <a:pPr eaLnBrk="1" hangingPunct="1">
              <a:defRPr/>
            </a:pPr>
            <a:r>
              <a:rPr lang="en-US" sz="3200" smtClean="0">
                <a:cs typeface="Times New Roman" pitchFamily="18" charset="0"/>
              </a:rPr>
              <a:t>Abnormal Spon taneous Activity</a:t>
            </a:r>
          </a:p>
        </p:txBody>
      </p:sp>
      <p:sp>
        <p:nvSpPr>
          <p:cNvPr id="20483" name="Rectangle 3"/>
          <p:cNvSpPr>
            <a:spLocks noGrp="1" noChangeArrowheads="1"/>
          </p:cNvSpPr>
          <p:nvPr>
            <p:ph idx="1"/>
          </p:nvPr>
        </p:nvSpPr>
        <p:spPr>
          <a:xfrm>
            <a:off x="0" y="533400"/>
            <a:ext cx="9144000" cy="6324600"/>
          </a:xfrm>
        </p:spPr>
        <p:txBody>
          <a:bodyPr rtlCol="1">
            <a:normAutofit fontScale="92500" lnSpcReduction="10000"/>
          </a:bodyPr>
          <a:lstStyle/>
          <a:p>
            <a:pPr marL="609600" indent="-609600" algn="l" rtl="0" eaLnBrk="1" fontAlgn="auto" hangingPunct="1">
              <a:spcAft>
                <a:spcPts val="0"/>
              </a:spcAft>
              <a:buFont typeface="Wingdings" pitchFamily="2" charset="2"/>
              <a:buChar char="§"/>
              <a:defRPr/>
            </a:pPr>
            <a:r>
              <a:rPr lang="en-US" sz="3000" dirty="0" smtClean="0">
                <a:latin typeface="Comic Sans MS" pitchFamily="66" charset="0"/>
              </a:rPr>
              <a:t>Occur in </a:t>
            </a:r>
            <a:r>
              <a:rPr lang="en-US" sz="3000" dirty="0" err="1" smtClean="0">
                <a:latin typeface="Comic Sans MS" pitchFamily="66" charset="0"/>
              </a:rPr>
              <a:t>neurogenic</a:t>
            </a:r>
            <a:r>
              <a:rPr lang="en-US" sz="3000" dirty="0" smtClean="0">
                <a:latin typeface="Comic Sans MS" pitchFamily="66" charset="0"/>
              </a:rPr>
              <a:t> lesion or in active </a:t>
            </a:r>
            <a:r>
              <a:rPr lang="en-US" sz="3000" dirty="0" err="1" smtClean="0">
                <a:latin typeface="Comic Sans MS" pitchFamily="66" charset="0"/>
              </a:rPr>
              <a:t>myositis</a:t>
            </a:r>
            <a:r>
              <a:rPr lang="en-US" sz="3000" dirty="0" smtClean="0">
                <a:latin typeface="Comic Sans MS" pitchFamily="66" charset="0"/>
              </a:rPr>
              <a:t>, the following spontaneous activity is noted</a:t>
            </a:r>
          </a:p>
          <a:p>
            <a:pPr marL="609600" indent="-609600" algn="l" rtl="0" eaLnBrk="1" fontAlgn="auto" hangingPunct="1">
              <a:spcAft>
                <a:spcPts val="0"/>
              </a:spcAft>
              <a:buFont typeface="Wingdings" pitchFamily="2" charset="2"/>
              <a:buChar char="q"/>
              <a:defRPr/>
            </a:pPr>
            <a:r>
              <a:rPr lang="en-US" sz="3000" u="sng" dirty="0" smtClean="0">
                <a:latin typeface="Comic Sans MS" pitchFamily="66" charset="0"/>
              </a:rPr>
              <a:t>Positive Sharp Waves (PSWs)  :</a:t>
            </a:r>
          </a:p>
          <a:p>
            <a:pPr marL="1371600" lvl="2" indent="-457200" algn="l" rtl="0" eaLnBrk="1" fontAlgn="auto" hangingPunct="1">
              <a:spcAft>
                <a:spcPts val="0"/>
              </a:spcAft>
              <a:buFont typeface="Wingdings" pitchFamily="2" charset="2"/>
              <a:buChar char="q"/>
              <a:defRPr/>
            </a:pPr>
            <a:r>
              <a:rPr lang="en-US" sz="3000" dirty="0" smtClean="0">
                <a:latin typeface="Comic Sans MS" pitchFamily="66" charset="0"/>
              </a:rPr>
              <a:t>A small potential of 50 to 100 µV, 5 to 10 ms duration with abrupt onset and slow outset</a:t>
            </a:r>
            <a:endParaRPr lang="en-US" sz="3000" dirty="0" smtClean="0"/>
          </a:p>
          <a:p>
            <a:pPr marL="609600" indent="-609600" algn="l" rtl="0" eaLnBrk="1" fontAlgn="auto" hangingPunct="1">
              <a:spcAft>
                <a:spcPts val="0"/>
              </a:spcAft>
              <a:buFont typeface="Wingdings" pitchFamily="2" charset="2"/>
              <a:buChar char="q"/>
              <a:defRPr/>
            </a:pPr>
            <a:r>
              <a:rPr lang="en-US" sz="3000" u="sng" dirty="0">
                <a:latin typeface="Comic Sans MS" pitchFamily="66" charset="0"/>
              </a:rPr>
              <a:t>Fibrillation </a:t>
            </a:r>
            <a:r>
              <a:rPr lang="en-US" sz="3000" u="sng" dirty="0" smtClean="0">
                <a:latin typeface="Comic Sans MS" pitchFamily="66" charset="0"/>
              </a:rPr>
              <a:t>Potentials : </a:t>
            </a:r>
            <a:endParaRPr lang="en-US" sz="3000" u="sng" dirty="0">
              <a:latin typeface="Comic Sans MS" pitchFamily="66" charset="0"/>
            </a:endParaRPr>
          </a:p>
          <a:p>
            <a:pPr marL="1371600" lvl="2" indent="-457200" algn="l" rtl="0" eaLnBrk="1" fontAlgn="auto" hangingPunct="1">
              <a:spcAft>
                <a:spcPts val="0"/>
              </a:spcAft>
              <a:buFont typeface="Wingdings" pitchFamily="2" charset="2"/>
              <a:buChar char="q"/>
              <a:defRPr/>
            </a:pPr>
            <a:r>
              <a:rPr lang="en-US" sz="3000" dirty="0">
                <a:latin typeface="Comic Sans MS" pitchFamily="66" charset="0"/>
              </a:rPr>
              <a:t>these are randomly occurring small amplitude potentials or may appear in runs. The </a:t>
            </a:r>
            <a:r>
              <a:rPr lang="en-US" sz="3000" dirty="0" err="1">
                <a:latin typeface="Comic Sans MS" pitchFamily="66" charset="0"/>
              </a:rPr>
              <a:t>audioamplifier</a:t>
            </a:r>
            <a:r>
              <a:rPr lang="en-US" sz="3000" dirty="0">
                <a:latin typeface="Comic Sans MS" pitchFamily="66" charset="0"/>
              </a:rPr>
              <a:t> gives sounds, as if somebody listen sounds of rains in a tin shade house. These potentials are generated from the single muscle fiber of a </a:t>
            </a:r>
            <a:r>
              <a:rPr lang="en-US" sz="3000" dirty="0" err="1">
                <a:latin typeface="Comic Sans MS" pitchFamily="66" charset="0"/>
              </a:rPr>
              <a:t>denervated</a:t>
            </a:r>
            <a:r>
              <a:rPr lang="en-US" sz="3000" dirty="0">
                <a:latin typeface="Comic Sans MS" pitchFamily="66" charset="0"/>
              </a:rPr>
              <a:t> muscle, possibly due to </a:t>
            </a:r>
            <a:r>
              <a:rPr lang="en-US" sz="3000" dirty="0" err="1">
                <a:latin typeface="Comic Sans MS" pitchFamily="66" charset="0"/>
              </a:rPr>
              <a:t>denervation</a:t>
            </a:r>
            <a:r>
              <a:rPr lang="en-US" sz="3000" dirty="0">
                <a:latin typeface="Comic Sans MS" pitchFamily="66" charset="0"/>
              </a:rPr>
              <a:t> hypersensitivity to acetyl </a:t>
            </a:r>
            <a:r>
              <a:rPr lang="en-US" sz="3000" dirty="0" err="1">
                <a:latin typeface="Comic Sans MS" pitchFamily="66" charset="0"/>
              </a:rPr>
              <a:t>choline</a:t>
            </a:r>
            <a:r>
              <a:rPr lang="en-US" sz="3000" dirty="0">
                <a:latin typeface="Comic Sans MS" pitchFamily="66" charset="0"/>
              </a:rPr>
              <a:t>.</a:t>
            </a:r>
          </a:p>
          <a:p>
            <a:pPr marL="609600" indent="-609600" algn="l" rtl="0" eaLnBrk="1" fontAlgn="auto" hangingPunct="1">
              <a:spcAft>
                <a:spcPts val="0"/>
              </a:spcAft>
              <a:defRPr/>
            </a:pPr>
            <a:endParaRPr lang="en-US" dirty="0" smtClean="0"/>
          </a:p>
        </p:txBody>
      </p:sp>
      <p:sp>
        <p:nvSpPr>
          <p:cNvPr id="20482" name="Slide Number Placeholder 5"/>
          <p:cNvSpPr>
            <a:spLocks noGrp="1"/>
          </p:cNvSpPr>
          <p:nvPr>
            <p:ph type="sldNum" sz="quarter" idx="12"/>
          </p:nvPr>
        </p:nvSpPr>
        <p:spPr/>
        <p:txBody>
          <a:bodyPr/>
          <a:lstStyle/>
          <a:p>
            <a:pPr>
              <a:defRPr/>
            </a:pPr>
            <a:fld id="{9EC9B6B6-19E2-42E0-95B3-34C5EF318DAE}" type="slidenum">
              <a:rPr lang="en-US"/>
              <a:pPr>
                <a:defRPr/>
              </a:pPr>
              <a:t>60</a:t>
            </a:fld>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3" descr="D:\EMG Summaries 15.8.2012\Aaaa PP\The test itself\W in P\New Picture.png"/>
          <p:cNvPicPr>
            <a:picLocks noChangeAspect="1" noChangeArrowheads="1"/>
          </p:cNvPicPr>
          <p:nvPr/>
        </p:nvPicPr>
        <p:blipFill>
          <a:blip r:embed="rId2" cstate="print"/>
          <a:srcRect/>
          <a:stretch>
            <a:fillRect/>
          </a:stretch>
        </p:blipFill>
        <p:spPr bwMode="auto">
          <a:xfrm>
            <a:off x="1143000" y="0"/>
            <a:ext cx="6480175" cy="675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971600" y="548680"/>
            <a:ext cx="2209800" cy="338138"/>
          </a:xfrm>
          <a:prstGeom prst="rect">
            <a:avLst/>
          </a:prstGeom>
          <a:noFill/>
          <a:ln w="9525">
            <a:noFill/>
            <a:miter lim="800000"/>
            <a:headEnd/>
            <a:tailEnd/>
          </a:ln>
        </p:spPr>
        <p:txBody>
          <a:bodyPr>
            <a:spAutoFit/>
          </a:bodyPr>
          <a:lstStyle/>
          <a:p>
            <a:pPr algn="ctr"/>
            <a:r>
              <a:rPr lang="en-US" sz="1600" dirty="0">
                <a:solidFill>
                  <a:schemeClr val="tx1">
                    <a:lumMod val="95000"/>
                    <a:lumOff val="5000"/>
                  </a:schemeClr>
                </a:solidFill>
                <a:latin typeface="Comic Sans MS" pitchFamily="66" charset="0"/>
              </a:rPr>
              <a:t>During Mild Effort</a:t>
            </a:r>
            <a:endParaRPr lang="en-US" sz="2800" dirty="0">
              <a:solidFill>
                <a:schemeClr val="tx1">
                  <a:lumMod val="95000"/>
                  <a:lumOff val="5000"/>
                </a:schemeClr>
              </a:solidFill>
              <a:latin typeface="Comic Sans MS" pitchFamily="66" charset="0"/>
            </a:endParaRPr>
          </a:p>
        </p:txBody>
      </p:sp>
      <p:sp>
        <p:nvSpPr>
          <p:cNvPr id="23555" name="TextBox 2"/>
          <p:cNvSpPr txBox="1">
            <a:spLocks noChangeArrowheads="1"/>
          </p:cNvSpPr>
          <p:nvPr/>
        </p:nvSpPr>
        <p:spPr bwMode="auto">
          <a:xfrm>
            <a:off x="0" y="6019800"/>
            <a:ext cx="3733800" cy="523875"/>
          </a:xfrm>
          <a:prstGeom prst="rect">
            <a:avLst/>
          </a:prstGeom>
          <a:noFill/>
          <a:ln w="9525">
            <a:noFill/>
            <a:miter lim="800000"/>
            <a:headEnd/>
            <a:tailEnd/>
          </a:ln>
        </p:spPr>
        <p:txBody>
          <a:bodyPr>
            <a:spAutoFit/>
          </a:bodyPr>
          <a:lstStyle/>
          <a:p>
            <a:pPr algn="ctr"/>
            <a:r>
              <a:rPr lang="en-US" sz="1400" b="1" dirty="0">
                <a:solidFill>
                  <a:schemeClr val="tx1">
                    <a:lumMod val="95000"/>
                    <a:lumOff val="5000"/>
                  </a:schemeClr>
                </a:solidFill>
                <a:latin typeface="Comic Sans MS" pitchFamily="66" charset="0"/>
              </a:rPr>
              <a:t>During Moderate  Effort </a:t>
            </a:r>
            <a:r>
              <a:rPr lang="en-US" sz="1400" b="1" dirty="0">
                <a:solidFill>
                  <a:schemeClr val="tx1">
                    <a:lumMod val="95000"/>
                    <a:lumOff val="5000"/>
                  </a:schemeClr>
                </a:solidFill>
                <a:latin typeface="Comic Sans MS" pitchFamily="66" charset="0"/>
                <a:sym typeface="Wingdings" pitchFamily="2" charset="2"/>
              </a:rPr>
              <a:t> </a:t>
            </a:r>
            <a:r>
              <a:rPr lang="en-US" sz="1400" b="1" dirty="0">
                <a:solidFill>
                  <a:schemeClr val="tx1">
                    <a:lumMod val="95000"/>
                    <a:lumOff val="5000"/>
                  </a:schemeClr>
                </a:solidFill>
                <a:latin typeface="Comic Sans MS" pitchFamily="66" charset="0"/>
              </a:rPr>
              <a:t>note recruitment of additional </a:t>
            </a:r>
            <a:r>
              <a:rPr lang="en-US" sz="1400" b="1" dirty="0" err="1">
                <a:solidFill>
                  <a:schemeClr val="tx1">
                    <a:lumMod val="95000"/>
                    <a:lumOff val="5000"/>
                  </a:schemeClr>
                </a:solidFill>
                <a:latin typeface="Comic Sans MS" pitchFamily="66" charset="0"/>
              </a:rPr>
              <a:t>motoneurons</a:t>
            </a:r>
            <a:r>
              <a:rPr lang="en-US" sz="1400" b="1" dirty="0">
                <a:solidFill>
                  <a:schemeClr val="tx1">
                    <a:lumMod val="95000"/>
                    <a:lumOff val="5000"/>
                  </a:schemeClr>
                </a:solidFill>
                <a:latin typeface="Comic Sans MS" pitchFamily="66" charset="0"/>
              </a:rPr>
              <a:t> </a:t>
            </a:r>
            <a:endParaRPr lang="en-US" sz="2400" b="1" dirty="0">
              <a:solidFill>
                <a:schemeClr val="tx1">
                  <a:lumMod val="95000"/>
                  <a:lumOff val="5000"/>
                </a:schemeClr>
              </a:solidFill>
              <a:latin typeface="Comic Sans MS" pitchFamily="66" charset="0"/>
            </a:endParaRPr>
          </a:p>
        </p:txBody>
      </p:sp>
      <p:sp>
        <p:nvSpPr>
          <p:cNvPr id="23556" name="TextBox 2"/>
          <p:cNvSpPr txBox="1">
            <a:spLocks noChangeArrowheads="1"/>
          </p:cNvSpPr>
          <p:nvPr/>
        </p:nvSpPr>
        <p:spPr bwMode="auto">
          <a:xfrm>
            <a:off x="4355976" y="5733256"/>
            <a:ext cx="4114800" cy="923330"/>
          </a:xfrm>
          <a:prstGeom prst="rect">
            <a:avLst/>
          </a:prstGeom>
          <a:noFill/>
          <a:ln w="9525">
            <a:noFill/>
            <a:miter lim="800000"/>
            <a:headEnd/>
            <a:tailEnd/>
          </a:ln>
        </p:spPr>
        <p:txBody>
          <a:bodyPr>
            <a:spAutoFit/>
          </a:bodyPr>
          <a:lstStyle/>
          <a:p>
            <a:pPr algn="ctr"/>
            <a:r>
              <a:rPr lang="en-US" b="1" dirty="0">
                <a:solidFill>
                  <a:schemeClr val="tx1">
                    <a:lumMod val="95000"/>
                    <a:lumOff val="5000"/>
                  </a:schemeClr>
                </a:solidFill>
                <a:latin typeface="Comic Sans MS" pitchFamily="66" charset="0"/>
              </a:rPr>
              <a:t>During Full Voluntary Effort . There is </a:t>
            </a:r>
            <a:r>
              <a:rPr lang="en-US" b="1" dirty="0" smtClean="0">
                <a:solidFill>
                  <a:schemeClr val="tx1">
                    <a:lumMod val="95000"/>
                    <a:lumOff val="5000"/>
                  </a:schemeClr>
                </a:solidFill>
                <a:latin typeface="Comic Sans MS" pitchFamily="66" charset="0"/>
              </a:rPr>
              <a:t>full  recruitment  ( you can not see the </a:t>
            </a:r>
            <a:r>
              <a:rPr lang="en-US" sz="1600" b="1" dirty="0" smtClean="0">
                <a:solidFill>
                  <a:schemeClr val="tx1">
                    <a:lumMod val="95000"/>
                    <a:lumOff val="5000"/>
                  </a:schemeClr>
                </a:solidFill>
                <a:latin typeface="Comic Sans MS" pitchFamily="66" charset="0"/>
              </a:rPr>
              <a:t>baseline ) </a:t>
            </a:r>
            <a:endParaRPr lang="en-US" sz="2800" b="1" dirty="0">
              <a:solidFill>
                <a:schemeClr val="tx1">
                  <a:lumMod val="95000"/>
                  <a:lumOff val="5000"/>
                </a:schemeClr>
              </a:solidFill>
              <a:latin typeface="Comic Sans MS" pitchFamily="66" charset="0"/>
            </a:endParaRPr>
          </a:p>
        </p:txBody>
      </p:sp>
      <p:pic>
        <p:nvPicPr>
          <p:cNvPr id="23557" name="Picture 2" descr="F:\EMG total\PP\WP\Basic emg.jpg"/>
          <p:cNvPicPr>
            <a:picLocks noChangeAspect="1" noChangeArrowheads="1"/>
          </p:cNvPicPr>
          <p:nvPr/>
        </p:nvPicPr>
        <p:blipFill>
          <a:blip r:embed="rId2" cstate="print"/>
          <a:srcRect/>
          <a:stretch>
            <a:fillRect/>
          </a:stretch>
        </p:blipFill>
        <p:spPr bwMode="auto">
          <a:xfrm>
            <a:off x="4648200" y="381000"/>
            <a:ext cx="4035425" cy="2228850"/>
          </a:xfrm>
          <a:prstGeom prst="rect">
            <a:avLst/>
          </a:prstGeom>
          <a:noFill/>
          <a:ln w="9525">
            <a:noFill/>
            <a:miter lim="800000"/>
            <a:headEnd/>
            <a:tailEnd/>
          </a:ln>
        </p:spPr>
      </p:pic>
      <p:pic>
        <p:nvPicPr>
          <p:cNvPr id="23558" name="Picture 9" descr="F:\EMG total\PP\WP\New Picture.png"/>
          <p:cNvPicPr>
            <a:picLocks noChangeAspect="1" noChangeArrowheads="1"/>
          </p:cNvPicPr>
          <p:nvPr/>
        </p:nvPicPr>
        <p:blipFill>
          <a:blip r:embed="rId3" cstate="print"/>
          <a:srcRect/>
          <a:stretch>
            <a:fillRect/>
          </a:stretch>
        </p:blipFill>
        <p:spPr bwMode="auto">
          <a:xfrm>
            <a:off x="609600" y="990600"/>
            <a:ext cx="2805113" cy="1579563"/>
          </a:xfrm>
          <a:prstGeom prst="rect">
            <a:avLst/>
          </a:prstGeom>
          <a:noFill/>
          <a:ln w="9525">
            <a:noFill/>
            <a:miter lim="800000"/>
            <a:headEnd/>
            <a:tailEnd/>
          </a:ln>
        </p:spPr>
      </p:pic>
      <p:pic>
        <p:nvPicPr>
          <p:cNvPr id="23559" name="Picture 3" descr="F:\EMG total\PP\WP\New Picture.png"/>
          <p:cNvPicPr>
            <a:picLocks noChangeAspect="1" noChangeArrowheads="1"/>
          </p:cNvPicPr>
          <p:nvPr/>
        </p:nvPicPr>
        <p:blipFill>
          <a:blip r:embed="rId4" cstate="print"/>
          <a:srcRect/>
          <a:stretch>
            <a:fillRect/>
          </a:stretch>
        </p:blipFill>
        <p:spPr bwMode="auto">
          <a:xfrm>
            <a:off x="4283968" y="2996953"/>
            <a:ext cx="4357688" cy="2808312"/>
          </a:xfrm>
          <a:prstGeom prst="rect">
            <a:avLst/>
          </a:prstGeom>
          <a:noFill/>
          <a:ln w="9525">
            <a:noFill/>
            <a:miter lim="800000"/>
            <a:headEnd/>
            <a:tailEnd/>
          </a:ln>
        </p:spPr>
      </p:pic>
      <p:cxnSp>
        <p:nvCxnSpPr>
          <p:cNvPr id="14" name="Straight Arrow Connector 13"/>
          <p:cNvCxnSpPr/>
          <p:nvPr/>
        </p:nvCxnSpPr>
        <p:spPr>
          <a:xfrm rot="5400000">
            <a:off x="6058694" y="2856706"/>
            <a:ext cx="381000" cy="1588"/>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561" name="TextBox 2"/>
          <p:cNvSpPr txBox="1">
            <a:spLocks noChangeArrowheads="1"/>
          </p:cNvSpPr>
          <p:nvPr/>
        </p:nvSpPr>
        <p:spPr bwMode="auto">
          <a:xfrm>
            <a:off x="1447800" y="0"/>
            <a:ext cx="7086600" cy="338138"/>
          </a:xfrm>
          <a:prstGeom prst="rect">
            <a:avLst/>
          </a:prstGeom>
          <a:noFill/>
          <a:ln w="9525">
            <a:noFill/>
            <a:miter lim="800000"/>
            <a:headEnd/>
            <a:tailEnd/>
          </a:ln>
        </p:spPr>
        <p:txBody>
          <a:bodyPr>
            <a:spAutoFit/>
          </a:bodyPr>
          <a:lstStyle/>
          <a:p>
            <a:pPr algn="ctr"/>
            <a:r>
              <a:rPr lang="en-US" sz="1600" dirty="0">
                <a:solidFill>
                  <a:schemeClr val="tx1">
                    <a:lumMod val="95000"/>
                    <a:lumOff val="5000"/>
                  </a:schemeClr>
                </a:solidFill>
                <a:latin typeface="Comic Sans MS" pitchFamily="66" charset="0"/>
              </a:rPr>
              <a:t>MUPs  (2) </a:t>
            </a:r>
            <a:endParaRPr lang="en-US" sz="2800" dirty="0">
              <a:solidFill>
                <a:schemeClr val="tx1">
                  <a:lumMod val="95000"/>
                  <a:lumOff val="5000"/>
                </a:schemeClr>
              </a:solidFill>
              <a:latin typeface="Comic Sans MS" pitchFamily="66" charset="0"/>
            </a:endParaRPr>
          </a:p>
        </p:txBody>
      </p:sp>
      <p:pic>
        <p:nvPicPr>
          <p:cNvPr id="23562" name="Picture 11" descr="F:\EMG total\PP\WP\New Picture.png"/>
          <p:cNvPicPr>
            <a:picLocks noChangeAspect="1" noChangeArrowheads="1"/>
          </p:cNvPicPr>
          <p:nvPr/>
        </p:nvPicPr>
        <p:blipFill>
          <a:blip r:embed="rId5" cstate="print"/>
          <a:srcRect/>
          <a:stretch>
            <a:fillRect/>
          </a:stretch>
        </p:blipFill>
        <p:spPr bwMode="auto">
          <a:xfrm>
            <a:off x="228600" y="2819400"/>
            <a:ext cx="394335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noFill/>
        </p:spPr>
        <p:txBody>
          <a:bodyPr/>
          <a:lstStyle/>
          <a:p>
            <a:pPr eaLnBrk="1" hangingPunct="1"/>
            <a:r>
              <a:rPr lang="en-US" b="1" dirty="0" smtClean="0"/>
              <a:t>Abnormal MUPs</a:t>
            </a:r>
          </a:p>
        </p:txBody>
      </p:sp>
      <p:sp>
        <p:nvSpPr>
          <p:cNvPr id="20483" name="Rectangle 3"/>
          <p:cNvSpPr>
            <a:spLocks noGrp="1" noChangeArrowheads="1"/>
          </p:cNvSpPr>
          <p:nvPr>
            <p:ph idx="1"/>
          </p:nvPr>
        </p:nvSpPr>
        <p:spPr/>
        <p:txBody>
          <a:bodyPr>
            <a:normAutofit fontScale="92500"/>
          </a:bodyPr>
          <a:lstStyle/>
          <a:p>
            <a:pPr marL="609600" indent="-609600" algn="l" rtl="0" eaLnBrk="1" hangingPunct="1">
              <a:buFont typeface="Wingdings" pitchFamily="2" charset="2"/>
              <a:buNone/>
            </a:pPr>
            <a:r>
              <a:rPr lang="en-US" sz="3600" dirty="0" smtClean="0">
                <a:latin typeface="Comic Sans MS" pitchFamily="66" charset="0"/>
              </a:rPr>
              <a:t>In </a:t>
            </a:r>
            <a:r>
              <a:rPr lang="en-US" sz="3600" dirty="0" err="1" smtClean="0">
                <a:latin typeface="Comic Sans MS" pitchFamily="66" charset="0"/>
              </a:rPr>
              <a:t>neurogenic</a:t>
            </a:r>
            <a:r>
              <a:rPr lang="en-US" sz="3600" dirty="0" smtClean="0">
                <a:latin typeface="Comic Sans MS" pitchFamily="66" charset="0"/>
              </a:rPr>
              <a:t> lesion or in active </a:t>
            </a:r>
            <a:r>
              <a:rPr lang="en-US" sz="3600" dirty="0" err="1" smtClean="0">
                <a:latin typeface="Comic Sans MS" pitchFamily="66" charset="0"/>
              </a:rPr>
              <a:t>myositis</a:t>
            </a:r>
            <a:r>
              <a:rPr lang="en-US" sz="3600" dirty="0" smtClean="0">
                <a:latin typeface="Comic Sans MS" pitchFamily="66" charset="0"/>
              </a:rPr>
              <a:t>, the following spontaneous activity is noted</a:t>
            </a:r>
          </a:p>
          <a:p>
            <a:pPr marL="609600" indent="-609600" algn="l" rtl="0" eaLnBrk="1" hangingPunct="1">
              <a:buFont typeface="Wingdings" pitchFamily="2" charset="2"/>
              <a:buChar char="q"/>
            </a:pPr>
            <a:r>
              <a:rPr lang="en-US" sz="3600" dirty="0" smtClean="0">
                <a:latin typeface="Comic Sans MS" pitchFamily="66" charset="0"/>
              </a:rPr>
              <a:t>Positive sharp wave:</a:t>
            </a:r>
          </a:p>
          <a:p>
            <a:pPr marL="1371600" lvl="2" indent="-457200" algn="l" rtl="0" eaLnBrk="1" hangingPunct="1">
              <a:buFont typeface="Wingdings" pitchFamily="2" charset="2"/>
              <a:buChar char="q"/>
            </a:pPr>
            <a:r>
              <a:rPr lang="en-US" sz="3600" dirty="0" smtClean="0">
                <a:latin typeface="Comic Sans MS" pitchFamily="66" charset="0"/>
              </a:rPr>
              <a:t>A small potential of 50 to 100 µV, 5 to 10 </a:t>
            </a:r>
            <a:r>
              <a:rPr lang="en-US" sz="3600" dirty="0" err="1" smtClean="0">
                <a:latin typeface="Comic Sans MS" pitchFamily="66" charset="0"/>
              </a:rPr>
              <a:t>msec</a:t>
            </a:r>
            <a:r>
              <a:rPr lang="en-US" sz="3600" dirty="0" smtClean="0">
                <a:latin typeface="Comic Sans MS" pitchFamily="66" charset="0"/>
              </a:rPr>
              <a:t> duration with abrupt onset and slow outset</a:t>
            </a:r>
            <a:r>
              <a:rPr lang="en-US" sz="2800" b="1" dirty="0" smtClean="0">
                <a:latin typeface="Comic Sans MS" pitchFamily="66" charset="0"/>
              </a:rPr>
              <a:t>.</a:t>
            </a:r>
          </a:p>
          <a:p>
            <a:pPr marL="609600" indent="-609600" eaLnBrk="1" hangingPunct="1"/>
            <a:endParaRPr lang="en-US" dirty="0" smtClean="0"/>
          </a:p>
        </p:txBody>
      </p:sp>
      <p:sp>
        <p:nvSpPr>
          <p:cNvPr id="20482" name="Slide Number Placeholder 5"/>
          <p:cNvSpPr>
            <a:spLocks noGrp="1"/>
          </p:cNvSpPr>
          <p:nvPr>
            <p:ph type="sldNum" sz="quarter" idx="12"/>
          </p:nvPr>
        </p:nvSpPr>
        <p:spPr>
          <a:noFill/>
        </p:spPr>
        <p:txBody>
          <a:bodyPr/>
          <a:lstStyle/>
          <a:p>
            <a:fld id="{FFECB98C-C7D7-492F-A05C-8A3BFEAFBF6C}" type="slidenum">
              <a:rPr lang="en-US" smtClean="0">
                <a:latin typeface="Arial" pitchFamily="34" charset="0"/>
                <a:cs typeface="Arial" pitchFamily="34" charset="0"/>
              </a:rPr>
              <a:pPr/>
              <a:t>63</a:t>
            </a:fld>
            <a:endParaRPr lang="en-US"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p:txBody>
          <a:bodyPr>
            <a:normAutofit fontScale="77500" lnSpcReduction="20000"/>
          </a:bodyPr>
          <a:lstStyle/>
          <a:p>
            <a:pPr marL="609600" indent="-609600" algn="ctr" rtl="0" eaLnBrk="1" hangingPunct="1">
              <a:buFont typeface="Wingdings" pitchFamily="2" charset="2"/>
              <a:buChar char="q"/>
            </a:pPr>
            <a:r>
              <a:rPr lang="en-US" sz="4200" u="sng" dirty="0" smtClean="0">
                <a:latin typeface="Comic Sans MS" pitchFamily="66" charset="0"/>
              </a:rPr>
              <a:t>Fibrillation Potentials : </a:t>
            </a:r>
          </a:p>
          <a:p>
            <a:pPr marL="1371600" lvl="2" indent="-457200" algn="l" rtl="0" eaLnBrk="1" hangingPunct="1">
              <a:buFont typeface="Wingdings" pitchFamily="2" charset="2"/>
              <a:buChar char="q"/>
            </a:pPr>
            <a:r>
              <a:rPr lang="en-US" sz="3200" b="1" dirty="0" smtClean="0">
                <a:latin typeface="Comic Sans MS" pitchFamily="66" charset="0"/>
              </a:rPr>
              <a:t>These are randomly occurring small amplitude potentials or may appear in runs. </a:t>
            </a:r>
          </a:p>
          <a:p>
            <a:pPr marL="1371600" lvl="2" indent="-457200" algn="l" rtl="0" eaLnBrk="1" hangingPunct="1">
              <a:buFont typeface="Wingdings" pitchFamily="2" charset="2"/>
              <a:buChar char="q"/>
            </a:pPr>
            <a:r>
              <a:rPr lang="en-US" sz="3200" b="1" dirty="0" smtClean="0">
                <a:latin typeface="Comic Sans MS" pitchFamily="66" charset="0"/>
              </a:rPr>
              <a:t>The </a:t>
            </a:r>
            <a:r>
              <a:rPr lang="en-US" sz="3200" b="1" dirty="0" err="1" smtClean="0">
                <a:latin typeface="Comic Sans MS" pitchFamily="66" charset="0"/>
              </a:rPr>
              <a:t>audioamplifier</a:t>
            </a:r>
            <a:r>
              <a:rPr lang="en-US" sz="3200" b="1" dirty="0" smtClean="0">
                <a:latin typeface="Comic Sans MS" pitchFamily="66" charset="0"/>
              </a:rPr>
              <a:t> gives sounds, as if somebody listen sounds of rains in a tin shade house. </a:t>
            </a:r>
          </a:p>
          <a:p>
            <a:pPr marL="1371600" lvl="2" indent="-457200" algn="l" rtl="0" eaLnBrk="1" hangingPunct="1">
              <a:buFont typeface="Wingdings" pitchFamily="2" charset="2"/>
              <a:buChar char="q"/>
            </a:pPr>
            <a:r>
              <a:rPr lang="en-US" sz="3200" b="1" dirty="0" smtClean="0">
                <a:latin typeface="Comic Sans MS" pitchFamily="66" charset="0"/>
              </a:rPr>
              <a:t>These potentials are generated from the single muscle fiber of a </a:t>
            </a:r>
            <a:r>
              <a:rPr lang="en-US" sz="3200" b="1" dirty="0" err="1" smtClean="0">
                <a:latin typeface="Comic Sans MS" pitchFamily="66" charset="0"/>
              </a:rPr>
              <a:t>denervated</a:t>
            </a:r>
            <a:r>
              <a:rPr lang="en-US" sz="3200" b="1" dirty="0" smtClean="0">
                <a:latin typeface="Comic Sans MS" pitchFamily="66" charset="0"/>
              </a:rPr>
              <a:t> muscle, possibly due to </a:t>
            </a:r>
            <a:r>
              <a:rPr lang="en-US" sz="3200" b="1" dirty="0" err="1" smtClean="0">
                <a:latin typeface="Comic Sans MS" pitchFamily="66" charset="0"/>
              </a:rPr>
              <a:t>denervation</a:t>
            </a:r>
            <a:r>
              <a:rPr lang="en-US" sz="3200" b="1" dirty="0" smtClean="0">
                <a:latin typeface="Comic Sans MS" pitchFamily="66" charset="0"/>
              </a:rPr>
              <a:t> hypersensitivity to acetyl </a:t>
            </a:r>
            <a:r>
              <a:rPr lang="en-US" sz="3200" b="1" dirty="0" err="1" smtClean="0">
                <a:latin typeface="Comic Sans MS" pitchFamily="66" charset="0"/>
              </a:rPr>
              <a:t>choline</a:t>
            </a:r>
            <a:r>
              <a:rPr lang="en-US" sz="3200" b="1" dirty="0" smtClean="0">
                <a:latin typeface="Comic Sans MS" pitchFamily="66" charset="0"/>
              </a:rPr>
              <a:t>.</a:t>
            </a:r>
          </a:p>
          <a:p>
            <a:pPr marL="609600" indent="-609600" eaLnBrk="1" hangingPunct="1"/>
            <a:endParaRPr lang="en-US" dirty="0" smtClean="0"/>
          </a:p>
        </p:txBody>
      </p:sp>
      <p:sp>
        <p:nvSpPr>
          <p:cNvPr id="21506" name="Slide Number Placeholder 5"/>
          <p:cNvSpPr>
            <a:spLocks noGrp="1"/>
          </p:cNvSpPr>
          <p:nvPr>
            <p:ph type="sldNum" sz="quarter" idx="12"/>
          </p:nvPr>
        </p:nvSpPr>
        <p:spPr>
          <a:noFill/>
        </p:spPr>
        <p:txBody>
          <a:bodyPr/>
          <a:lstStyle/>
          <a:p>
            <a:fld id="{72A69E23-CF38-46C9-9395-8535A35D216C}" type="slidenum">
              <a:rPr lang="en-US" smtClean="0">
                <a:latin typeface="Arial" pitchFamily="34" charset="0"/>
                <a:cs typeface="Arial" pitchFamily="34" charset="0"/>
              </a:rPr>
              <a:pPr/>
              <a:t>64</a:t>
            </a:fld>
            <a:endParaRPr lang="en-US"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anim calcmode="lin" valueType="num">
                                      <p:cBhvr additive="base">
                                        <p:cTn id="7"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3" end="3"/>
                                            </p:txEl>
                                          </p:spTgt>
                                        </p:tgtEl>
                                        <p:attrNameLst>
                                          <p:attrName>style.visibility</p:attrName>
                                        </p:attrNameLst>
                                      </p:cBhvr>
                                      <p:to>
                                        <p:strVal val="visible"/>
                                      </p:to>
                                    </p:set>
                                    <p:anim calcmode="lin" valueType="num">
                                      <p:cBhvr additive="base">
                                        <p:cTn id="13"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467544" y="1340768"/>
            <a:ext cx="8229600" cy="4525963"/>
          </a:xfrm>
        </p:spPr>
        <p:txBody>
          <a:bodyPr>
            <a:normAutofit fontScale="92500"/>
          </a:bodyPr>
          <a:lstStyle/>
          <a:p>
            <a:pPr marL="609600" indent="-609600" algn="l" rtl="0" eaLnBrk="1" hangingPunct="1">
              <a:buFont typeface="Wingdings" pitchFamily="2" charset="2"/>
              <a:buChar char="q"/>
            </a:pPr>
            <a:r>
              <a:rPr lang="en-US" sz="4000" b="1" dirty="0" smtClean="0">
                <a:latin typeface="Comic Sans MS" pitchFamily="66" charset="0"/>
              </a:rPr>
              <a:t>Fasciculation potentials: </a:t>
            </a:r>
          </a:p>
          <a:p>
            <a:pPr marL="1371600" lvl="2" indent="-457200" algn="l" rtl="0" eaLnBrk="1" hangingPunct="1">
              <a:buFont typeface="Wingdings" pitchFamily="2" charset="2"/>
              <a:buChar char="q"/>
            </a:pPr>
            <a:r>
              <a:rPr lang="en-US" sz="3200" b="1" dirty="0" smtClean="0">
                <a:latin typeface="Comic Sans MS" pitchFamily="66" charset="0"/>
              </a:rPr>
              <a:t>These are high voltage, </a:t>
            </a:r>
            <a:r>
              <a:rPr lang="en-US" sz="3200" b="1" dirty="0" err="1" smtClean="0">
                <a:latin typeface="Comic Sans MS" pitchFamily="66" charset="0"/>
              </a:rPr>
              <a:t>polyphasic</a:t>
            </a:r>
            <a:r>
              <a:rPr lang="en-US" sz="3200" b="1" dirty="0" smtClean="0">
                <a:latin typeface="Comic Sans MS" pitchFamily="66" charset="0"/>
              </a:rPr>
              <a:t>, long duration potentials appear spontaneously associated with visible contraction of the muscle.</a:t>
            </a:r>
          </a:p>
          <a:p>
            <a:pPr marL="1371600" lvl="2" indent="-457200" algn="l" rtl="0" eaLnBrk="1" hangingPunct="1">
              <a:buFont typeface="Wingdings" pitchFamily="2" charset="2"/>
              <a:buChar char="q"/>
            </a:pPr>
            <a:r>
              <a:rPr lang="en-US" sz="3200" b="1" dirty="0" smtClean="0">
                <a:latin typeface="Comic Sans MS" pitchFamily="66" charset="0"/>
              </a:rPr>
              <a:t>They originate from a large motor unit which is formed due to </a:t>
            </a:r>
            <a:r>
              <a:rPr lang="en-US" sz="3200" b="1" dirty="0" err="1" smtClean="0">
                <a:latin typeface="Comic Sans MS" pitchFamily="66" charset="0"/>
              </a:rPr>
              <a:t>reinnervation</a:t>
            </a:r>
            <a:r>
              <a:rPr lang="en-US" sz="3200" b="1" dirty="0" smtClean="0">
                <a:latin typeface="Comic Sans MS" pitchFamily="66" charset="0"/>
              </a:rPr>
              <a:t> of another motor unit from the neighboring motor unit.</a:t>
            </a:r>
          </a:p>
          <a:p>
            <a:pPr marL="609600" indent="-609600" eaLnBrk="1" hangingPunct="1">
              <a:buFontTx/>
              <a:buNone/>
            </a:pPr>
            <a:endParaRPr lang="en-US" dirty="0" smtClean="0"/>
          </a:p>
        </p:txBody>
      </p:sp>
      <p:sp>
        <p:nvSpPr>
          <p:cNvPr id="23554" name="Slide Number Placeholder 5"/>
          <p:cNvSpPr>
            <a:spLocks noGrp="1"/>
          </p:cNvSpPr>
          <p:nvPr>
            <p:ph type="sldNum" sz="quarter" idx="12"/>
          </p:nvPr>
        </p:nvSpPr>
        <p:spPr>
          <a:noFill/>
        </p:spPr>
        <p:txBody>
          <a:bodyPr/>
          <a:lstStyle/>
          <a:p>
            <a:fld id="{383B96DA-30DF-426D-8B36-FE08E2BD383A}" type="slidenum">
              <a:rPr lang="en-US" smtClean="0">
                <a:latin typeface="Arial" pitchFamily="34" charset="0"/>
                <a:cs typeface="Arial" pitchFamily="34" charset="0"/>
              </a:rPr>
              <a:pPr/>
              <a:t>65</a:t>
            </a:fld>
            <a:endParaRPr lang="en-US"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6">
                                            <p:txEl>
                                              <p:pRg st="2" end="2"/>
                                            </p:txEl>
                                          </p:spTgt>
                                        </p:tgtEl>
                                        <p:attrNameLst>
                                          <p:attrName>style.visibility</p:attrName>
                                        </p:attrNameLst>
                                      </p:cBhvr>
                                      <p:to>
                                        <p:strVal val="visible"/>
                                      </p:to>
                                    </p:set>
                                    <p:anim calcmode="lin" valueType="num">
                                      <p:cBhvr additive="base">
                                        <p:cTn id="7" dur="500" fill="hold"/>
                                        <p:tgtEl>
                                          <p:spTgt spid="2355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88" name="Rectangle 165"/>
          <p:cNvSpPr>
            <a:spLocks noGrp="1" noChangeArrowheads="1"/>
          </p:cNvSpPr>
          <p:nvPr>
            <p:ph type="title"/>
          </p:nvPr>
        </p:nvSpPr>
        <p:spPr>
          <a:xfrm>
            <a:off x="467544" y="0"/>
            <a:ext cx="8229600" cy="1143000"/>
          </a:xfrm>
        </p:spPr>
        <p:txBody>
          <a:bodyPr>
            <a:normAutofit/>
          </a:bodyPr>
          <a:lstStyle/>
          <a:p>
            <a:pPr eaLnBrk="1" hangingPunct="1"/>
            <a:r>
              <a:rPr lang="en-US" sz="3200" b="1" dirty="0" smtClean="0"/>
              <a:t>Analysis of a motor unit potential (MUP)</a:t>
            </a:r>
          </a:p>
        </p:txBody>
      </p:sp>
      <p:sp>
        <p:nvSpPr>
          <p:cNvPr id="27650" name="Slide Number Placeholder 4"/>
          <p:cNvSpPr>
            <a:spLocks noGrp="1"/>
          </p:cNvSpPr>
          <p:nvPr>
            <p:ph type="sldNum" sz="quarter" idx="12"/>
          </p:nvPr>
        </p:nvSpPr>
        <p:spPr>
          <a:noFill/>
        </p:spPr>
        <p:txBody>
          <a:bodyPr/>
          <a:lstStyle/>
          <a:p>
            <a:fld id="{12C2908C-AA9F-4535-B46E-1DB88E84A8C9}" type="slidenum">
              <a:rPr lang="en-US" smtClean="0">
                <a:latin typeface="Arial" pitchFamily="34" charset="0"/>
                <a:cs typeface="Arial" pitchFamily="34" charset="0"/>
              </a:rPr>
              <a:pPr/>
              <a:t>66</a:t>
            </a:fld>
            <a:endParaRPr lang="en-US" smtClean="0">
              <a:latin typeface="Arial" pitchFamily="34" charset="0"/>
              <a:cs typeface="Arial" pitchFamily="34" charset="0"/>
            </a:endParaRPr>
          </a:p>
        </p:txBody>
      </p:sp>
      <p:graphicFrame>
        <p:nvGraphicFramePr>
          <p:cNvPr id="33959" name="Group 167"/>
          <p:cNvGraphicFramePr>
            <a:graphicFrameLocks noGrp="1"/>
          </p:cNvGraphicFramePr>
          <p:nvPr/>
        </p:nvGraphicFramePr>
        <p:xfrm>
          <a:off x="152400" y="1196752"/>
          <a:ext cx="8991600" cy="5141913"/>
        </p:xfrm>
        <a:graphic>
          <a:graphicData uri="http://schemas.openxmlformats.org/drawingml/2006/table">
            <a:tbl>
              <a:tblPr/>
              <a:tblGrid>
                <a:gridCol w="1914525"/>
                <a:gridCol w="2649091"/>
                <a:gridCol w="2180084"/>
                <a:gridCol w="2247900"/>
              </a:tblGrid>
              <a:tr h="6746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Comic Sans MS" pitchFamily="66" charset="0"/>
                          <a:cs typeface="Times New Roman" pitchFamily="18" charset="0"/>
                        </a:rPr>
                        <a:t>MUP</a:t>
                      </a:r>
                      <a:endParaRPr kumimoji="0" lang="en-US" sz="40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NORMAL</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omic Sans MS" pitchFamily="66" charset="0"/>
                          <a:cs typeface="Times New Roman" pitchFamily="18" charset="0"/>
                        </a:rPr>
                        <a:t>NEUROGENIC</a:t>
                      </a:r>
                      <a:endParaRPr kumimoji="0" lang="en-US" sz="40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MYOPATHIC</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112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Duration msec.</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Comic Sans MS" pitchFamily="66" charset="0"/>
                          <a:cs typeface="Times New Roman" pitchFamily="18" charset="0"/>
                        </a:rPr>
                        <a:t>3 – 15 </a:t>
                      </a:r>
                      <a:r>
                        <a:rPr kumimoji="0" lang="en-US" sz="2400" b="1" i="0" u="none" strike="noStrike" cap="none" normalizeH="0" baseline="0" dirty="0" err="1" smtClean="0">
                          <a:ln>
                            <a:noFill/>
                          </a:ln>
                          <a:solidFill>
                            <a:srgbClr val="FFFF00"/>
                          </a:solidFill>
                          <a:effectLst/>
                          <a:latin typeface="Comic Sans MS" pitchFamily="66" charset="0"/>
                          <a:cs typeface="Times New Roman" pitchFamily="18" charset="0"/>
                        </a:rPr>
                        <a:t>msec</a:t>
                      </a:r>
                      <a:endParaRPr kumimoji="0" lang="en-US" sz="3600" b="1" i="0" u="none" strike="noStrike" cap="none" normalizeH="0" baseline="0" dirty="0" smtClean="0">
                        <a:ln>
                          <a:noFill/>
                        </a:ln>
                        <a:solidFill>
                          <a:srgbClr val="FFFF00"/>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longer</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Shorter</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96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Amplitude</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Comic Sans MS" pitchFamily="66" charset="0"/>
                          <a:cs typeface="Times New Roman" pitchFamily="18" charset="0"/>
                        </a:rPr>
                        <a:t>300 µV –  5 mV </a:t>
                      </a:r>
                      <a:endParaRPr kumimoji="0" lang="en-US" sz="3600" b="1" i="0" u="none" strike="noStrike" cap="none" normalizeH="0" baseline="0" dirty="0" smtClean="0">
                        <a:ln>
                          <a:noFill/>
                        </a:ln>
                        <a:solidFill>
                          <a:srgbClr val="FFFF00"/>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Larger</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Smaller</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96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Phases</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Biphasic or  </a:t>
                      </a:r>
                      <a:r>
                        <a:rPr kumimoji="0" lang="en-US" sz="2400" b="1" i="0" u="none" strike="noStrike" cap="none" normalizeH="0" baseline="0" dirty="0" err="1" smtClean="0">
                          <a:ln>
                            <a:noFill/>
                          </a:ln>
                          <a:solidFill>
                            <a:schemeClr val="tx1"/>
                          </a:solidFill>
                          <a:effectLst/>
                          <a:latin typeface="Comic Sans MS" pitchFamily="66" charset="0"/>
                          <a:cs typeface="Times New Roman" pitchFamily="18" charset="0"/>
                        </a:rPr>
                        <a:t>triphasic</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C000"/>
                          </a:solidFill>
                          <a:effectLst/>
                          <a:latin typeface="Comic Sans MS" pitchFamily="66" charset="0"/>
                          <a:cs typeface="Times New Roman" pitchFamily="18" charset="0"/>
                        </a:rPr>
                        <a:t>Polyphasic</a:t>
                      </a:r>
                      <a:endParaRPr kumimoji="0" lang="en-US" sz="3600" b="1" i="0" u="none" strike="noStrike" cap="none" normalizeH="0" baseline="0" dirty="0" smtClean="0">
                        <a:ln>
                          <a:noFill/>
                        </a:ln>
                        <a:solidFill>
                          <a:srgbClr val="FFC000"/>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C000"/>
                          </a:solidFill>
                          <a:effectLst/>
                          <a:latin typeface="Comic Sans MS" pitchFamily="66" charset="0"/>
                          <a:cs typeface="Times New Roman" pitchFamily="18" charset="0"/>
                        </a:rPr>
                        <a:t>May be </a:t>
                      </a:r>
                      <a:r>
                        <a:rPr kumimoji="0" lang="en-US" sz="2400" b="1" i="0" u="none" strike="noStrike" cap="none" normalizeH="0" baseline="0" dirty="0" err="1" smtClean="0">
                          <a:ln>
                            <a:noFill/>
                          </a:ln>
                          <a:solidFill>
                            <a:srgbClr val="FFC000"/>
                          </a:solidFill>
                          <a:effectLst/>
                          <a:latin typeface="Comic Sans MS" pitchFamily="66" charset="0"/>
                          <a:cs typeface="Times New Roman" pitchFamily="18" charset="0"/>
                        </a:rPr>
                        <a:t>polyphasic</a:t>
                      </a:r>
                      <a:endParaRPr kumimoji="0" lang="en-US" sz="3600" b="1" i="0" u="none" strike="noStrike" cap="none" normalizeH="0" baseline="0" dirty="0" smtClean="0">
                        <a:ln>
                          <a:noFill/>
                        </a:ln>
                        <a:solidFill>
                          <a:srgbClr val="FFC000"/>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96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Resting</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Activity</a:t>
                      </a: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Absent </a:t>
                      </a: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Present</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Comic Sans MS" pitchFamily="66" charset="0"/>
                        <a:cs typeface="Times New Roman" pitchFamily="18"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Present</a:t>
                      </a: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96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Interference pattern</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full</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Comic Sans MS" pitchFamily="66" charset="0"/>
                          <a:cs typeface="Times New Roman" pitchFamily="18" charset="0"/>
                        </a:rPr>
                        <a:t>Partial</a:t>
                      </a:r>
                      <a:endParaRPr kumimoji="0" lang="en-US" sz="3600" b="1" i="0" u="none" strike="noStrike" cap="none" normalizeH="0" baseline="0" dirty="0" smtClean="0">
                        <a:ln>
                          <a:noFill/>
                        </a:ln>
                        <a:solidFill>
                          <a:srgbClr val="FFFF00"/>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cs typeface="Times New Roman" pitchFamily="18" charset="0"/>
                        </a:rPr>
                        <a:t>Full</a:t>
                      </a:r>
                      <a:endParaRPr kumimoji="0" lang="en-US" sz="3600" b="1" i="0" u="none" strike="noStrike" cap="none" normalizeH="0" baseline="0" dirty="0" smtClean="0">
                        <a:ln>
                          <a:noFill/>
                        </a:ln>
                        <a:solidFill>
                          <a:schemeClr val="tx1"/>
                        </a:solidFill>
                        <a:effectLst/>
                        <a:latin typeface="Comic Sans MS"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D:\NCS Summaries 2.11.2013\LL &amp; Gait\LL Figs for NCSs\Copy of Duchenne plusilepsy.jpg"/>
          <p:cNvPicPr>
            <a:picLocks noChangeAspect="1" noChangeArrowheads="1"/>
          </p:cNvPicPr>
          <p:nvPr/>
        </p:nvPicPr>
        <p:blipFill>
          <a:blip r:embed="rId2" cstate="print"/>
          <a:srcRect/>
          <a:stretch>
            <a:fillRect/>
          </a:stretch>
        </p:blipFill>
        <p:spPr bwMode="auto">
          <a:xfrm>
            <a:off x="0" y="1052737"/>
            <a:ext cx="9323140" cy="5805264"/>
          </a:xfrm>
          <a:prstGeom prst="rect">
            <a:avLst/>
          </a:prstGeom>
          <a:noFill/>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NCS Summaries 2.11.2013\UL, &amp;  trunk\Axilla &amp; Br Plexus\Figs\Rec Deltoid Stimat Erb point.jpg"/>
          <p:cNvPicPr>
            <a:picLocks noGrp="1" noChangeAspect="1" noChangeArrowheads="1"/>
          </p:cNvPicPr>
          <p:nvPr>
            <p:ph idx="1"/>
          </p:nvPr>
        </p:nvPicPr>
        <p:blipFill>
          <a:blip r:embed="rId3" cstate="print"/>
          <a:stretch>
            <a:fillRect/>
          </a:stretch>
        </p:blipFill>
        <p:spPr bwMode="auto">
          <a:xfrm>
            <a:off x="1559712" y="1600200"/>
            <a:ext cx="6024576" cy="4525963"/>
          </a:xfrm>
          <a:prstGeom prst="rect">
            <a:avLst/>
          </a:prstGeom>
          <a:noFill/>
        </p:spPr>
      </p:pic>
      <p:pic>
        <p:nvPicPr>
          <p:cNvPr id="1027" name="Picture 3" descr="D:\NCS Summaries 2.11.2013\UL, &amp;  trunk\Axilla &amp; Br Plexus\Figs\Wasting Rt Deltoid.jpg"/>
          <p:cNvPicPr>
            <a:picLocks noChangeAspect="1" noChangeArrowheads="1"/>
          </p:cNvPicPr>
          <p:nvPr/>
        </p:nvPicPr>
        <p:blipFill>
          <a:blip r:embed="rId4" cstate="print"/>
          <a:srcRect/>
          <a:stretch>
            <a:fillRect/>
          </a:stretch>
        </p:blipFill>
        <p:spPr bwMode="auto">
          <a:xfrm>
            <a:off x="0" y="0"/>
            <a:ext cx="3105150" cy="3295650"/>
          </a:xfrm>
          <a:prstGeom prst="rect">
            <a:avLst/>
          </a:prstGeom>
          <a:noFill/>
        </p:spPr>
      </p:pic>
      <p:sp>
        <p:nvSpPr>
          <p:cNvPr id="6" name="TextBox 5"/>
          <p:cNvSpPr txBox="1"/>
          <p:nvPr/>
        </p:nvSpPr>
        <p:spPr>
          <a:xfrm>
            <a:off x="3275856" y="0"/>
            <a:ext cx="5544616" cy="954107"/>
          </a:xfrm>
          <a:prstGeom prst="rect">
            <a:avLst/>
          </a:prstGeom>
          <a:noFill/>
        </p:spPr>
        <p:txBody>
          <a:bodyPr wrap="square" rtlCol="1">
            <a:spAutoFit/>
          </a:bodyPr>
          <a:lstStyle/>
          <a:p>
            <a:r>
              <a:rPr lang="en-US" sz="2800" dirty="0" smtClean="0">
                <a:solidFill>
                  <a:srgbClr val="FFFF00"/>
                </a:solidFill>
                <a:latin typeface="Comic Sans MS" pitchFamily="66" charset="0"/>
              </a:rPr>
              <a:t>Testing Deltoid ( </a:t>
            </a:r>
            <a:r>
              <a:rPr lang="en-US" sz="2800" dirty="0" err="1" smtClean="0">
                <a:solidFill>
                  <a:srgbClr val="FFFF00"/>
                </a:solidFill>
                <a:latin typeface="Comic Sans MS" pitchFamily="66" charset="0"/>
              </a:rPr>
              <a:t>Axillary</a:t>
            </a:r>
            <a:r>
              <a:rPr lang="en-US" sz="2800" dirty="0" smtClean="0">
                <a:solidFill>
                  <a:srgbClr val="FFFF00"/>
                </a:solidFill>
                <a:latin typeface="Comic Sans MS" pitchFamily="66" charset="0"/>
              </a:rPr>
              <a:t> , Circumflex nerve </a:t>
            </a:r>
            <a:endParaRPr lang="ar-SA" sz="2800" dirty="0">
              <a:solidFill>
                <a:srgbClr val="FFFF00"/>
              </a:solidFill>
              <a:latin typeface="Comic Sans MS" pitchFamily="66" charset="0"/>
            </a:endParaRPr>
          </a:p>
        </p:txBody>
      </p:sp>
      <p:pic>
        <p:nvPicPr>
          <p:cNvPr id="7" name="Picture 5" descr="New Picture"/>
          <p:cNvPicPr>
            <a:picLocks noChangeAspect="1" noChangeArrowheads="1"/>
          </p:cNvPicPr>
          <p:nvPr/>
        </p:nvPicPr>
        <p:blipFill>
          <a:blip r:embed="rId5" cstate="print"/>
          <a:srcRect/>
          <a:stretch>
            <a:fillRect/>
          </a:stretch>
        </p:blipFill>
        <p:spPr bwMode="auto">
          <a:xfrm>
            <a:off x="0" y="3789040"/>
            <a:ext cx="3313671" cy="28476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96536" cy="1431925"/>
          </a:xfrm>
        </p:spPr>
        <p:txBody>
          <a:bodyPr/>
          <a:lstStyle/>
          <a:p>
            <a:r>
              <a:rPr lang="ar-SA" dirty="0" smtClean="0"/>
              <a:t>) </a:t>
            </a:r>
            <a:r>
              <a:rPr lang="en-US" sz="2400" b="0" dirty="0" smtClean="0">
                <a:solidFill>
                  <a:srgbClr val="FFFF00"/>
                </a:solidFill>
                <a:effectLst/>
                <a:latin typeface="Comic Sans MS" pitchFamily="66" charset="0"/>
              </a:rPr>
              <a:t>Testing </a:t>
            </a:r>
            <a:r>
              <a:rPr lang="en-US" sz="2400" b="0" dirty="0" err="1" smtClean="0">
                <a:solidFill>
                  <a:srgbClr val="FFFF00"/>
                </a:solidFill>
                <a:effectLst/>
                <a:latin typeface="Comic Sans MS" pitchFamily="66" charset="0"/>
              </a:rPr>
              <a:t>Serratus</a:t>
            </a:r>
            <a:r>
              <a:rPr lang="en-US" sz="2400" b="0" dirty="0" smtClean="0">
                <a:solidFill>
                  <a:srgbClr val="FFFF00"/>
                </a:solidFill>
                <a:effectLst/>
                <a:latin typeface="Comic Sans MS" pitchFamily="66" charset="0"/>
              </a:rPr>
              <a:t> Anterior Long Thoracic Nerve ( C5,C6,C7), Winging of Scapula  </a:t>
            </a:r>
            <a:endParaRPr lang="ar-SA" sz="2400" b="0" dirty="0">
              <a:solidFill>
                <a:srgbClr val="FFFF00"/>
              </a:solidFill>
              <a:effectLst/>
              <a:latin typeface="Comic Sans MS" pitchFamily="66" charset="0"/>
            </a:endParaRPr>
          </a:p>
        </p:txBody>
      </p:sp>
      <p:pic>
        <p:nvPicPr>
          <p:cNvPr id="4" name="Picture 2" descr="Copy (2) of 15"/>
          <p:cNvPicPr>
            <a:picLocks noGrp="1" noChangeAspect="1" noChangeArrowheads="1"/>
          </p:cNvPicPr>
          <p:nvPr>
            <p:ph idx="1"/>
          </p:nvPr>
        </p:nvPicPr>
        <p:blipFill>
          <a:blip r:embed="rId2" cstate="print"/>
          <a:srcRect/>
          <a:stretch>
            <a:fillRect/>
          </a:stretch>
        </p:blipFill>
        <p:spPr bwMode="auto">
          <a:xfrm>
            <a:off x="2987824" y="1412776"/>
            <a:ext cx="1822704" cy="3523488"/>
          </a:xfrm>
          <a:prstGeom prst="rect">
            <a:avLst/>
          </a:prstGeom>
          <a:noFill/>
          <a:ln w="9525">
            <a:noFill/>
            <a:miter lim="800000"/>
            <a:headEnd/>
            <a:tailEnd/>
          </a:ln>
        </p:spPr>
      </p:pic>
      <p:pic>
        <p:nvPicPr>
          <p:cNvPr id="2050" name="Picture 2" descr="D:\NCS Summaries 2.11.2013\UL, &amp;  trunk\EDX Upper Brachial Plexus\Long Thoracic n\Serratus &amp; latissimus dorsi 2 - Copy.jpg"/>
          <p:cNvPicPr>
            <a:picLocks noChangeAspect="1" noChangeArrowheads="1"/>
          </p:cNvPicPr>
          <p:nvPr/>
        </p:nvPicPr>
        <p:blipFill>
          <a:blip r:embed="rId3" cstate="print"/>
          <a:srcRect/>
          <a:stretch>
            <a:fillRect/>
          </a:stretch>
        </p:blipFill>
        <p:spPr bwMode="auto">
          <a:xfrm>
            <a:off x="0" y="1484784"/>
            <a:ext cx="2865437" cy="3455987"/>
          </a:xfrm>
          <a:prstGeom prst="rect">
            <a:avLst/>
          </a:prstGeom>
          <a:noFill/>
        </p:spPr>
      </p:pic>
      <p:pic>
        <p:nvPicPr>
          <p:cNvPr id="6" name="Picture 5" descr="Copy of Serratus Anterior3"/>
          <p:cNvPicPr>
            <a:picLocks noChangeAspect="1" noChangeArrowheads="1"/>
          </p:cNvPicPr>
          <p:nvPr/>
        </p:nvPicPr>
        <p:blipFill>
          <a:blip r:embed="rId4" cstate="print"/>
          <a:srcRect/>
          <a:stretch>
            <a:fillRect/>
          </a:stretch>
        </p:blipFill>
        <p:spPr bwMode="auto">
          <a:xfrm>
            <a:off x="1" y="5117502"/>
            <a:ext cx="4860031" cy="174049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algn="l" eaLnBrk="1" hangingPunct="1"/>
            <a:r>
              <a:rPr lang="en-US" altLang="en-US" smtClean="0"/>
              <a:t>Requirements</a:t>
            </a:r>
          </a:p>
        </p:txBody>
      </p:sp>
      <p:sp>
        <p:nvSpPr>
          <p:cNvPr id="10244" name="Rectangle 3"/>
          <p:cNvSpPr>
            <a:spLocks noGrp="1" noChangeArrowheads="1"/>
          </p:cNvSpPr>
          <p:nvPr>
            <p:ph idx="1"/>
          </p:nvPr>
        </p:nvSpPr>
        <p:spPr/>
        <p:txBody>
          <a:bodyPr/>
          <a:lstStyle/>
          <a:p>
            <a:pPr algn="l" rtl="0" eaLnBrk="1" hangingPunct="1"/>
            <a:r>
              <a:rPr lang="en-US" altLang="en-US" dirty="0" smtClean="0"/>
              <a:t>Machine.</a:t>
            </a:r>
          </a:p>
          <a:p>
            <a:pPr algn="l" rtl="0" eaLnBrk="1" hangingPunct="1"/>
            <a:r>
              <a:rPr lang="en-US" altLang="en-US" dirty="0" smtClean="0"/>
              <a:t>Electrodes.</a:t>
            </a:r>
          </a:p>
          <a:p>
            <a:pPr algn="l" rtl="0" eaLnBrk="1" hangingPunct="1"/>
            <a:r>
              <a:rPr lang="en-US" altLang="en-US" dirty="0" smtClean="0"/>
              <a:t>Electrode jelly</a:t>
            </a:r>
          </a:p>
          <a:p>
            <a:pPr algn="l" rtl="0" eaLnBrk="1" hangingPunct="1"/>
            <a:r>
              <a:rPr lang="en-US" altLang="en-US" dirty="0" smtClean="0"/>
              <a:t>Adhesive tape</a:t>
            </a:r>
          </a:p>
          <a:p>
            <a:pPr algn="l" rtl="0" eaLnBrk="1" hangingPunct="1"/>
            <a:r>
              <a:rPr lang="en-US" altLang="en-US" dirty="0" smtClean="0"/>
              <a:t>Saline &amp; antiseptic (70 % alcohol)</a:t>
            </a:r>
          </a:p>
        </p:txBody>
      </p:sp>
      <p:sp>
        <p:nvSpPr>
          <p:cNvPr id="10242" name="Slide Number Placeholder 5"/>
          <p:cNvSpPr>
            <a:spLocks noGrp="1"/>
          </p:cNvSpPr>
          <p:nvPr>
            <p:ph type="sldNum" sz="quarter" idx="12"/>
          </p:nvPr>
        </p:nvSpPr>
        <p:spPr>
          <a:noFill/>
        </p:spPr>
        <p:txBody>
          <a:bodyPr/>
          <a:lstStyle/>
          <a:p>
            <a:fld id="{7E15B3BA-E1FD-4D3E-BE41-C3B368EB95D2}" type="slidenum">
              <a:rPr lang="en-US" altLang="en-US" smtClean="0"/>
              <a:pPr/>
              <a:t>7</a:t>
            </a:fld>
            <a:endParaRPr lang="en-US" altLang="en-US" smtClean="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NCS Summaries 2.11.2013\UL, &amp;  trunk\Axilla &amp; Br Plexus\Figs\JPEG0k41 (15) - Copy.tif"/>
          <p:cNvPicPr>
            <a:picLocks noGrp="1" noChangeAspect="1" noChangeArrowheads="1"/>
          </p:cNvPicPr>
          <p:nvPr>
            <p:ph idx="4294967295"/>
          </p:nvPr>
        </p:nvPicPr>
        <p:blipFill>
          <a:blip r:embed="rId3" cstate="print"/>
          <a:srcRect/>
          <a:stretch>
            <a:fillRect/>
          </a:stretch>
        </p:blipFill>
        <p:spPr bwMode="auto">
          <a:xfrm>
            <a:off x="0" y="0"/>
            <a:ext cx="3097213" cy="68580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D:\NCS Summaries 2.11.2013\UL, &amp;  trunk\Axilla &amp; Br Plexus\Figs\JPEG0k41 (15) - Copy.tif"/>
          <p:cNvPicPr>
            <a:picLocks noGrp="1" noChangeAspect="1" noChangeArrowheads="1"/>
          </p:cNvPicPr>
          <p:nvPr>
            <p:ph idx="4294967295"/>
          </p:nvPr>
        </p:nvPicPr>
        <p:blipFill>
          <a:blip r:embed="rId3" cstate="print"/>
          <a:srcRect/>
          <a:stretch>
            <a:fillRect/>
          </a:stretch>
        </p:blipFill>
        <p:spPr bwMode="auto">
          <a:xfrm>
            <a:off x="0" y="0"/>
            <a:ext cx="3097213" cy="6858000"/>
          </a:xfrm>
          <a:prstGeom prst="rect">
            <a:avLst/>
          </a:prstGeom>
          <a:noFill/>
        </p:spPr>
      </p:pic>
      <p:sp>
        <p:nvSpPr>
          <p:cNvPr id="3" name="TextBox 2"/>
          <p:cNvSpPr txBox="1"/>
          <p:nvPr/>
        </p:nvSpPr>
        <p:spPr>
          <a:xfrm>
            <a:off x="2987824" y="3717032"/>
            <a:ext cx="6156176" cy="5324535"/>
          </a:xfrm>
          <a:prstGeom prst="rect">
            <a:avLst/>
          </a:prstGeom>
          <a:noFill/>
        </p:spPr>
        <p:txBody>
          <a:bodyPr wrap="square" rtlCol="1">
            <a:spAutoFit/>
          </a:bodyPr>
          <a:lstStyle/>
          <a:p>
            <a:pPr algn="l" rtl="0"/>
            <a:r>
              <a:rPr lang="en-US" sz="2800" dirty="0" err="1" smtClean="0">
                <a:latin typeface="Comic Sans MS" pitchFamily="66" charset="0"/>
              </a:rPr>
              <a:t>Erb’s</a:t>
            </a:r>
            <a:r>
              <a:rPr lang="en-US" sz="2800" dirty="0" smtClean="0">
                <a:latin typeface="Comic Sans MS" pitchFamily="66" charset="0"/>
              </a:rPr>
              <a:t> Palsy: injury to the upper group of the arm main nerves, specifically the upper  trunk ( C5-C6) nerves . These form part of the Brachial Plexus, </a:t>
            </a:r>
            <a:r>
              <a:rPr lang="en-US" sz="2800" dirty="0" err="1" smtClean="0">
                <a:latin typeface="Comic Sans MS" pitchFamily="66" charset="0"/>
              </a:rPr>
              <a:t>compring</a:t>
            </a:r>
            <a:r>
              <a:rPr lang="en-US" sz="2800" dirty="0" smtClean="0">
                <a:latin typeface="Comic Sans MS" pitchFamily="66" charset="0"/>
              </a:rPr>
              <a:t> the ventral </a:t>
            </a:r>
            <a:r>
              <a:rPr lang="en-US" sz="2800" dirty="0" err="1" smtClean="0">
                <a:latin typeface="Comic Sans MS" pitchFamily="66" charset="0"/>
              </a:rPr>
              <a:t>rami</a:t>
            </a:r>
            <a:r>
              <a:rPr lang="en-US" sz="2800" dirty="0" smtClean="0">
                <a:latin typeface="Comic Sans MS" pitchFamily="66" charset="0"/>
              </a:rPr>
              <a:t> of C5-C8 and T1 nerves.</a:t>
            </a:r>
          </a:p>
          <a:p>
            <a:pPr algn="l" rtl="0"/>
            <a:endParaRPr lang="en-US" sz="3600" dirty="0" smtClean="0">
              <a:latin typeface="Comic Sans MS" pitchFamily="66" charset="0"/>
            </a:endParaRPr>
          </a:p>
          <a:p>
            <a:pPr algn="l" rtl="0"/>
            <a:endParaRPr lang="en-US" sz="3600" dirty="0" smtClean="0">
              <a:latin typeface="Comic Sans MS" pitchFamily="66" charset="0"/>
            </a:endParaRPr>
          </a:p>
          <a:p>
            <a:pPr algn="l" rtl="0"/>
            <a:endParaRPr lang="en-US" sz="3600" dirty="0" smtClean="0">
              <a:latin typeface="Comic Sans MS" pitchFamily="66" charset="0"/>
            </a:endParaRPr>
          </a:p>
          <a:p>
            <a:pPr algn="l" rtl="0"/>
            <a:r>
              <a:rPr lang="en-US" sz="3600" dirty="0" smtClean="0">
                <a:latin typeface="Comic Sans MS" pitchFamily="66" charset="0"/>
              </a:rPr>
              <a:t>s,. </a:t>
            </a:r>
          </a:p>
        </p:txBody>
      </p:sp>
      <p:cxnSp>
        <p:nvCxnSpPr>
          <p:cNvPr id="5" name="Straight Arrow Connector 4"/>
          <p:cNvCxnSpPr/>
          <p:nvPr/>
        </p:nvCxnSpPr>
        <p:spPr>
          <a:xfrm flipV="1">
            <a:off x="2483768" y="1700808"/>
            <a:ext cx="1800200" cy="50405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55976" y="1484784"/>
            <a:ext cx="3384376" cy="646331"/>
          </a:xfrm>
          <a:prstGeom prst="rect">
            <a:avLst/>
          </a:prstGeom>
          <a:noFill/>
        </p:spPr>
        <p:txBody>
          <a:bodyPr wrap="square" rtlCol="1">
            <a:spAutoFit/>
          </a:bodyPr>
          <a:lstStyle/>
          <a:p>
            <a:pPr algn="l" rtl="0"/>
            <a:r>
              <a:rPr lang="en-US" dirty="0" smtClean="0">
                <a:solidFill>
                  <a:srgbClr val="FFFF00"/>
                </a:solidFill>
              </a:rPr>
              <a:t>Surgical  scar </a:t>
            </a:r>
          </a:p>
          <a:p>
            <a:pPr algn="l" rtl="0"/>
            <a:endParaRPr lang="ar-SA"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568" y="1772816"/>
            <a:ext cx="7772400" cy="1362075"/>
          </a:xfrm>
        </p:spPr>
        <p:txBody>
          <a:bodyPr/>
          <a:lstStyle/>
          <a:p>
            <a:pPr algn="ctr"/>
            <a:r>
              <a:rPr lang="en-US" sz="8000" dirty="0" smtClean="0"/>
              <a:t>Thanks</a:t>
            </a:r>
            <a:endParaRPr lang="ar-SA" sz="8000" dirty="0"/>
          </a:p>
        </p:txBody>
      </p:sp>
      <p:sp>
        <p:nvSpPr>
          <p:cNvPr id="33794" name="Content Placeholder 2"/>
          <p:cNvSpPr>
            <a:spLocks noGrp="1"/>
          </p:cNvSpPr>
          <p:nvPr>
            <p:ph type="body" idx="1"/>
          </p:nvPr>
        </p:nvSpPr>
        <p:spPr/>
        <p:txBody>
          <a:bodyPr/>
          <a:lstStyle/>
          <a:p>
            <a:pPr algn="l" rtl="0"/>
            <a:r>
              <a:rPr lang="en-US" sz="2400" smtClean="0">
                <a:cs typeface="Arial" charset="0"/>
              </a:rPr>
              <a:t>v</a:t>
            </a:r>
            <a:endParaRPr lang="ar-SA" sz="24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8593138" cy="1752600"/>
          </a:xfrm>
        </p:spPr>
        <p:txBody>
          <a:bodyPr/>
          <a:lstStyle/>
          <a:p>
            <a:pPr eaLnBrk="1" hangingPunct="1"/>
            <a:r>
              <a:rPr lang="en-US" b="1" dirty="0" smtClean="0">
                <a:latin typeface="Comic Sans MS" pitchFamily="66" charset="0"/>
              </a:rPr>
              <a:t>Needle Electromyography: Data</a:t>
            </a:r>
          </a:p>
        </p:txBody>
      </p:sp>
      <p:sp>
        <p:nvSpPr>
          <p:cNvPr id="21507" name="Rectangle 3"/>
          <p:cNvSpPr>
            <a:spLocks noGrp="1" noChangeArrowheads="1"/>
          </p:cNvSpPr>
          <p:nvPr>
            <p:ph idx="1"/>
          </p:nvPr>
        </p:nvSpPr>
        <p:spPr>
          <a:xfrm>
            <a:off x="0" y="2295525"/>
            <a:ext cx="9144000" cy="4562475"/>
          </a:xfrm>
        </p:spPr>
        <p:txBody>
          <a:bodyPr/>
          <a:lstStyle/>
          <a:p>
            <a:pPr algn="l" rtl="0" eaLnBrk="1" hangingPunct="1">
              <a:buClr>
                <a:schemeClr val="tx1"/>
              </a:buClr>
            </a:pPr>
            <a:r>
              <a:rPr lang="en-US" sz="4400" b="1" dirty="0" err="1" smtClean="0">
                <a:latin typeface="Comic Sans MS" pitchFamily="66" charset="0"/>
              </a:rPr>
              <a:t>Insertional</a:t>
            </a:r>
            <a:r>
              <a:rPr lang="en-US" sz="4400" b="1" dirty="0" smtClean="0">
                <a:latin typeface="Comic Sans MS" pitchFamily="66" charset="0"/>
              </a:rPr>
              <a:t> Activity</a:t>
            </a:r>
          </a:p>
          <a:p>
            <a:pPr algn="l" rtl="0" eaLnBrk="1" hangingPunct="1">
              <a:buClr>
                <a:schemeClr val="tx1"/>
              </a:buClr>
            </a:pPr>
            <a:r>
              <a:rPr lang="en-US" sz="4400" b="1" dirty="0" smtClean="0">
                <a:latin typeface="Comic Sans MS" pitchFamily="66" charset="0"/>
              </a:rPr>
              <a:t>Spontaneous Activity</a:t>
            </a:r>
          </a:p>
          <a:p>
            <a:pPr algn="l" rtl="0" eaLnBrk="1" hangingPunct="1">
              <a:buClr>
                <a:schemeClr val="tx1"/>
              </a:buClr>
            </a:pPr>
            <a:r>
              <a:rPr lang="en-US" sz="4400" b="1" dirty="0" smtClean="0">
                <a:latin typeface="Comic Sans MS" pitchFamily="66" charset="0"/>
              </a:rPr>
              <a:t>Motor Unit Configuration</a:t>
            </a:r>
          </a:p>
          <a:p>
            <a:pPr algn="l" rtl="0" eaLnBrk="1" hangingPunct="1">
              <a:buClr>
                <a:schemeClr val="tx1"/>
              </a:buClr>
            </a:pPr>
            <a:r>
              <a:rPr lang="en-US" sz="4400" b="1" dirty="0" smtClean="0">
                <a:latin typeface="Comic Sans MS" pitchFamily="66" charset="0"/>
              </a:rPr>
              <a:t>Motor Unit Recruitment</a:t>
            </a:r>
          </a:p>
          <a:p>
            <a:pPr algn="l" rtl="0" eaLnBrk="1" hangingPunct="1">
              <a:buClr>
                <a:schemeClr val="tx1"/>
              </a:buClr>
            </a:pPr>
            <a:r>
              <a:rPr lang="en-US" sz="4400" b="1" dirty="0" smtClean="0">
                <a:latin typeface="Comic Sans MS" pitchFamily="66" charset="0"/>
              </a:rPr>
              <a:t>Interference Pattern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166813" y="252413"/>
            <a:ext cx="7696200" cy="1268412"/>
          </a:xfrm>
        </p:spPr>
        <p:txBody>
          <a:bodyPr/>
          <a:lstStyle/>
          <a:p>
            <a:pPr eaLnBrk="1" hangingPunct="1"/>
            <a:r>
              <a:rPr lang="en-US" b="1" smtClean="0"/>
              <a:t>Needle Electromyography: Data</a:t>
            </a:r>
          </a:p>
        </p:txBody>
      </p:sp>
      <p:sp>
        <p:nvSpPr>
          <p:cNvPr id="22531" name="Rectangle 3"/>
          <p:cNvSpPr>
            <a:spLocks noGrp="1" noChangeArrowheads="1"/>
          </p:cNvSpPr>
          <p:nvPr>
            <p:ph idx="1"/>
          </p:nvPr>
        </p:nvSpPr>
        <p:spPr>
          <a:xfrm>
            <a:off x="323528" y="1828800"/>
            <a:ext cx="8820472" cy="5029200"/>
          </a:xfrm>
        </p:spPr>
        <p:txBody>
          <a:bodyPr/>
          <a:lstStyle/>
          <a:p>
            <a:pPr algn="l" rtl="0" eaLnBrk="1" hangingPunct="1">
              <a:lnSpc>
                <a:spcPct val="90000"/>
              </a:lnSpc>
              <a:buClr>
                <a:schemeClr val="tx1"/>
              </a:buClr>
            </a:pPr>
            <a:r>
              <a:rPr lang="en-US" sz="2800" b="1" u="sng" dirty="0" smtClean="0"/>
              <a:t>Motor Unit Configuration</a:t>
            </a:r>
          </a:p>
          <a:p>
            <a:pPr lvl="1" algn="l" rtl="0" eaLnBrk="1" hangingPunct="1">
              <a:lnSpc>
                <a:spcPct val="90000"/>
              </a:lnSpc>
              <a:buClr>
                <a:schemeClr val="tx1"/>
              </a:buClr>
            </a:pPr>
            <a:r>
              <a:rPr lang="en-US" sz="2000" b="1" dirty="0" smtClean="0"/>
              <a:t>Single motor unit:  		A motor axon and all its muscle fibers</a:t>
            </a:r>
          </a:p>
          <a:p>
            <a:pPr lvl="1" algn="l" rtl="0" eaLnBrk="1" hangingPunct="1">
              <a:lnSpc>
                <a:spcPct val="90000"/>
              </a:lnSpc>
              <a:buClr>
                <a:schemeClr val="tx1"/>
              </a:buClr>
            </a:pPr>
            <a:r>
              <a:rPr lang="en-US" sz="2000" b="1" dirty="0" smtClean="0"/>
              <a:t>Motor Unit Configuration:  	Amplitude, Duration, Morphology</a:t>
            </a:r>
          </a:p>
          <a:p>
            <a:pPr lvl="1" algn="l" rtl="0" eaLnBrk="1" hangingPunct="1">
              <a:lnSpc>
                <a:spcPct val="90000"/>
              </a:lnSpc>
              <a:buClr>
                <a:schemeClr val="tx1"/>
              </a:buClr>
            </a:pPr>
            <a:r>
              <a:rPr lang="en-US" sz="2000" b="1" dirty="0" smtClean="0"/>
              <a:t>Muscle is volitionally activated at different force levels</a:t>
            </a:r>
          </a:p>
          <a:p>
            <a:pPr lvl="1" algn="l" rtl="0" eaLnBrk="1" hangingPunct="1">
              <a:lnSpc>
                <a:spcPct val="90000"/>
              </a:lnSpc>
              <a:buClr>
                <a:schemeClr val="tx1"/>
              </a:buClr>
            </a:pPr>
            <a:r>
              <a:rPr lang="en-US" sz="2000" b="1" dirty="0" smtClean="0"/>
              <a:t>Needle recording properties enable assessment of single MUs</a:t>
            </a:r>
          </a:p>
          <a:p>
            <a:pPr algn="l" rtl="0" eaLnBrk="1" hangingPunct="1">
              <a:lnSpc>
                <a:spcPct val="90000"/>
              </a:lnSpc>
              <a:buClr>
                <a:schemeClr val="tx1"/>
              </a:buClr>
            </a:pPr>
            <a:r>
              <a:rPr lang="en-US" sz="2800" b="1" u="sng" dirty="0" smtClean="0"/>
              <a:t>Motor Unit Recruitment</a:t>
            </a:r>
          </a:p>
          <a:p>
            <a:pPr lvl="1" algn="l" rtl="0" eaLnBrk="1" hangingPunct="1">
              <a:lnSpc>
                <a:spcPct val="90000"/>
              </a:lnSpc>
              <a:buClr>
                <a:schemeClr val="tx1"/>
              </a:buClr>
            </a:pPr>
            <a:r>
              <a:rPr lang="en-US" sz="2000" b="1" dirty="0" smtClean="0"/>
              <a:t>Pattern of motor unit activation with increasing volitional activation</a:t>
            </a:r>
            <a:endParaRPr lang="en-US" sz="2000" b="1" u="sng" dirty="0" smtClean="0"/>
          </a:p>
          <a:p>
            <a:pPr algn="l" rtl="0" eaLnBrk="1" hangingPunct="1">
              <a:lnSpc>
                <a:spcPct val="90000"/>
              </a:lnSpc>
              <a:buClr>
                <a:schemeClr val="tx1"/>
              </a:buClr>
            </a:pPr>
            <a:r>
              <a:rPr lang="en-US" sz="2800" b="1" u="sng" dirty="0" smtClean="0"/>
              <a:t>Interference Patterns</a:t>
            </a:r>
            <a:r>
              <a:rPr lang="en-US" b="1" dirty="0" smtClean="0"/>
              <a:t> </a:t>
            </a:r>
          </a:p>
          <a:p>
            <a:pPr lvl="1" algn="l" rtl="0" eaLnBrk="1" hangingPunct="1">
              <a:lnSpc>
                <a:spcPct val="90000"/>
              </a:lnSpc>
              <a:buClr>
                <a:schemeClr val="tx1"/>
              </a:buClr>
            </a:pPr>
            <a:r>
              <a:rPr lang="en-US" sz="2400" b="1" dirty="0" smtClean="0"/>
              <a:t>Motor unit pattern with full voluntary activation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38138" y="609600"/>
            <a:ext cx="8534400" cy="1066800"/>
          </a:xfrm>
          <a:noFill/>
        </p:spPr>
        <p:txBody>
          <a:bodyPr lIns="92075" tIns="46038" rIns="92075" bIns="46038" anchor="ctr"/>
          <a:lstStyle/>
          <a:p>
            <a:pPr eaLnBrk="1" hangingPunct="1"/>
            <a:r>
              <a:rPr lang="en-US" b="1" smtClean="0"/>
              <a:t>EMG:  Spontaneous Activity</a:t>
            </a:r>
          </a:p>
        </p:txBody>
      </p:sp>
      <p:sp>
        <p:nvSpPr>
          <p:cNvPr id="23555" name="Rectangle 3"/>
          <p:cNvSpPr>
            <a:spLocks noChangeArrowheads="1"/>
          </p:cNvSpPr>
          <p:nvPr/>
        </p:nvSpPr>
        <p:spPr bwMode="auto">
          <a:xfrm>
            <a:off x="323528" y="1981200"/>
            <a:ext cx="3672210" cy="954750"/>
          </a:xfrm>
          <a:prstGeom prst="rect">
            <a:avLst/>
          </a:prstGeom>
          <a:noFill/>
          <a:ln w="9525">
            <a:noFill/>
            <a:miter lim="800000"/>
            <a:headEnd/>
            <a:tailEnd/>
          </a:ln>
        </p:spPr>
        <p:txBody>
          <a:bodyPr wrap="square" lIns="92075" tIns="46038" rIns="92075" bIns="46038">
            <a:spAutoFit/>
          </a:bodyPr>
          <a:lstStyle/>
          <a:p>
            <a:pPr algn="ctr"/>
            <a:r>
              <a:rPr lang="en-US" sz="2800" b="1" u="sng" dirty="0">
                <a:latin typeface="Arial" pitchFamily="34" charset="0"/>
              </a:rPr>
              <a:t>Fibrillation Potentials</a:t>
            </a:r>
          </a:p>
        </p:txBody>
      </p:sp>
      <p:sp>
        <p:nvSpPr>
          <p:cNvPr id="23556" name="Rectangle 4"/>
          <p:cNvSpPr>
            <a:spLocks noChangeArrowheads="1"/>
          </p:cNvSpPr>
          <p:nvPr/>
        </p:nvSpPr>
        <p:spPr bwMode="auto">
          <a:xfrm>
            <a:off x="4724400" y="2209800"/>
            <a:ext cx="3883025" cy="519113"/>
          </a:xfrm>
          <a:prstGeom prst="rect">
            <a:avLst/>
          </a:prstGeom>
          <a:noFill/>
          <a:ln w="9525">
            <a:noFill/>
            <a:miter lim="800000"/>
            <a:headEnd/>
            <a:tailEnd/>
          </a:ln>
        </p:spPr>
        <p:txBody>
          <a:bodyPr wrap="none" lIns="92075" tIns="46038" rIns="92075" bIns="46038">
            <a:spAutoFit/>
          </a:bodyPr>
          <a:lstStyle/>
          <a:p>
            <a:pPr algn="ctr"/>
            <a:r>
              <a:rPr lang="en-US" sz="2800" b="1" u="sng" dirty="0">
                <a:latin typeface="Arial" pitchFamily="34" charset="0"/>
              </a:rPr>
              <a:t>Positive Sharp</a:t>
            </a:r>
            <a:r>
              <a:rPr lang="en-US" sz="2800" b="1" u="sng" dirty="0">
                <a:solidFill>
                  <a:srgbClr val="FF0000"/>
                </a:solidFill>
                <a:latin typeface="Arial" pitchFamily="34" charset="0"/>
              </a:rPr>
              <a:t> </a:t>
            </a:r>
            <a:r>
              <a:rPr lang="en-US" sz="2800" b="1" u="sng" dirty="0">
                <a:latin typeface="Arial" pitchFamily="34" charset="0"/>
              </a:rPr>
              <a:t>Waves</a:t>
            </a:r>
          </a:p>
        </p:txBody>
      </p:sp>
      <p:pic>
        <p:nvPicPr>
          <p:cNvPr id="23557" name="Picture 5"/>
          <p:cNvPicPr>
            <a:picLocks noChangeAspect="1" noChangeArrowheads="1"/>
          </p:cNvPicPr>
          <p:nvPr/>
        </p:nvPicPr>
        <p:blipFill>
          <a:blip r:embed="rId3" cstate="print"/>
          <a:srcRect/>
          <a:stretch>
            <a:fillRect/>
          </a:stretch>
        </p:blipFill>
        <p:spPr bwMode="auto">
          <a:xfrm>
            <a:off x="533400" y="3048000"/>
            <a:ext cx="3276600" cy="2590800"/>
          </a:xfrm>
          <a:prstGeom prst="rect">
            <a:avLst/>
          </a:prstGeom>
          <a:noFill/>
          <a:ln w="12700">
            <a:noFill/>
            <a:miter lim="800000"/>
            <a:headEnd type="none" w="sm" len="sm"/>
            <a:tailEnd type="none" w="sm" len="sm"/>
          </a:ln>
        </p:spPr>
      </p:pic>
      <p:pic>
        <p:nvPicPr>
          <p:cNvPr id="23558" name="Picture 6"/>
          <p:cNvPicPr>
            <a:picLocks noChangeAspect="1" noChangeArrowheads="1"/>
          </p:cNvPicPr>
          <p:nvPr/>
        </p:nvPicPr>
        <p:blipFill>
          <a:blip r:embed="rId4" cstate="print"/>
          <a:srcRect/>
          <a:stretch>
            <a:fillRect/>
          </a:stretch>
        </p:blipFill>
        <p:spPr bwMode="auto">
          <a:xfrm>
            <a:off x="4800600" y="3048000"/>
            <a:ext cx="3505200" cy="2667000"/>
          </a:xfrm>
          <a:prstGeom prst="rect">
            <a:avLst/>
          </a:prstGeom>
          <a:noFill/>
          <a:ln w="12700">
            <a:noFill/>
            <a:miter lim="800000"/>
            <a:headEnd type="none" w="sm" len="sm"/>
            <a:tailEnd type="none" w="sm" len="sm"/>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p:spPr>
        <p:txBody>
          <a:bodyPr lIns="92075" tIns="46038" rIns="92075" bIns="46038" anchor="ctr"/>
          <a:lstStyle/>
          <a:p>
            <a:pPr eaLnBrk="1" hangingPunct="1"/>
            <a:r>
              <a:rPr lang="en-US" b="1" smtClean="0"/>
              <a:t>EMG:  Spontaneous Activity</a:t>
            </a:r>
          </a:p>
        </p:txBody>
      </p:sp>
      <p:pic>
        <p:nvPicPr>
          <p:cNvPr id="24579" name="Picture 3"/>
          <p:cNvPicPr>
            <a:picLocks noGrp="1" noChangeAspect="1" noChangeArrowheads="1"/>
          </p:cNvPicPr>
          <p:nvPr>
            <p:ph idx="1"/>
          </p:nvPr>
        </p:nvPicPr>
        <p:blipFill>
          <a:blip r:embed="rId3" cstate="print"/>
          <a:srcRect/>
          <a:stretch>
            <a:fillRect/>
          </a:stretch>
        </p:blipFill>
        <p:spPr>
          <a:xfrm>
            <a:off x="2362200" y="1905000"/>
            <a:ext cx="4413250" cy="3927475"/>
          </a:xfrm>
          <a:noFill/>
        </p:spPr>
      </p:pic>
      <p:sp>
        <p:nvSpPr>
          <p:cNvPr id="24580" name="Rectangle 4"/>
          <p:cNvSpPr>
            <a:spLocks noChangeArrowheads="1"/>
          </p:cNvSpPr>
          <p:nvPr/>
        </p:nvSpPr>
        <p:spPr bwMode="auto">
          <a:xfrm>
            <a:off x="2913063" y="5789613"/>
            <a:ext cx="3609975" cy="519112"/>
          </a:xfrm>
          <a:prstGeom prst="rect">
            <a:avLst/>
          </a:prstGeom>
          <a:noFill/>
          <a:ln w="9525">
            <a:noFill/>
            <a:miter lim="800000"/>
            <a:headEnd/>
            <a:tailEnd/>
          </a:ln>
        </p:spPr>
        <p:txBody>
          <a:bodyPr wrap="none">
            <a:spAutoFit/>
          </a:bodyPr>
          <a:lstStyle/>
          <a:p>
            <a:pPr>
              <a:spcBef>
                <a:spcPct val="20000"/>
              </a:spcBef>
            </a:pPr>
            <a:r>
              <a:rPr lang="en-US" sz="2800" b="1" u="sng">
                <a:latin typeface="Arial" pitchFamily="34" charset="0"/>
              </a:rPr>
              <a:t>Fasciculation Potential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lIns="92075" tIns="46038" rIns="92075" bIns="46038" anchor="ctr"/>
          <a:lstStyle/>
          <a:p>
            <a:pPr eaLnBrk="1" hangingPunct="1"/>
            <a:r>
              <a:rPr lang="en-US" b="1" smtClean="0"/>
              <a:t>EMG:  Neurogenic Motor Unit</a:t>
            </a:r>
          </a:p>
        </p:txBody>
      </p:sp>
      <p:sp>
        <p:nvSpPr>
          <p:cNvPr id="25603" name="Rectangle 3"/>
          <p:cNvSpPr>
            <a:spLocks noChangeArrowheads="1"/>
          </p:cNvSpPr>
          <p:nvPr/>
        </p:nvSpPr>
        <p:spPr bwMode="auto">
          <a:xfrm>
            <a:off x="4725011" y="2346325"/>
            <a:ext cx="3869714" cy="1570303"/>
          </a:xfrm>
          <a:prstGeom prst="rect">
            <a:avLst/>
          </a:prstGeom>
          <a:noFill/>
          <a:ln w="9525">
            <a:noFill/>
            <a:miter lim="800000"/>
            <a:headEnd/>
            <a:tailEnd/>
          </a:ln>
        </p:spPr>
        <p:txBody>
          <a:bodyPr wrap="none" lIns="92075" tIns="46038" rIns="92075" bIns="46038">
            <a:spAutoFit/>
          </a:bodyPr>
          <a:lstStyle/>
          <a:p>
            <a:r>
              <a:rPr lang="en-US" sz="3200" dirty="0">
                <a:latin typeface="Times New Roman" pitchFamily="18" charset="0"/>
              </a:rPr>
              <a:t>10 </a:t>
            </a:r>
            <a:r>
              <a:rPr lang="en-US" sz="3200" dirty="0" err="1">
                <a:latin typeface="Times New Roman" pitchFamily="18" charset="0"/>
              </a:rPr>
              <a:t>msec</a:t>
            </a:r>
            <a:r>
              <a:rPr lang="en-US" sz="3200" dirty="0">
                <a:latin typeface="Times New Roman" pitchFamily="18" charset="0"/>
              </a:rPr>
              <a:t>/div, </a:t>
            </a:r>
            <a:r>
              <a:rPr lang="en-US" sz="3200" dirty="0" err="1">
                <a:latin typeface="Times New Roman" pitchFamily="18" charset="0"/>
              </a:rPr>
              <a:t>timebase</a:t>
            </a:r>
            <a:endParaRPr lang="en-US" sz="3200" dirty="0">
              <a:latin typeface="Times New Roman" pitchFamily="18" charset="0"/>
            </a:endParaRPr>
          </a:p>
          <a:p>
            <a:endParaRPr lang="en-US" sz="3200" dirty="0">
              <a:latin typeface="Times New Roman" pitchFamily="18" charset="0"/>
            </a:endParaRPr>
          </a:p>
          <a:p>
            <a:r>
              <a:rPr lang="en-US" sz="3200" dirty="0">
                <a:latin typeface="Times New Roman" pitchFamily="18" charset="0"/>
              </a:rPr>
              <a:t>2MV/vertical segment</a:t>
            </a:r>
            <a:endParaRPr lang="en-US" sz="2400" dirty="0">
              <a:latin typeface="Times New Roman" pitchFamily="18" charset="0"/>
            </a:endParaRPr>
          </a:p>
        </p:txBody>
      </p:sp>
      <p:pic>
        <p:nvPicPr>
          <p:cNvPr id="25604" name="Picture 4"/>
          <p:cNvPicPr>
            <a:picLocks noChangeAspect="1" noChangeArrowheads="1"/>
          </p:cNvPicPr>
          <p:nvPr/>
        </p:nvPicPr>
        <p:blipFill>
          <a:blip r:embed="rId3" cstate="print"/>
          <a:srcRect/>
          <a:stretch>
            <a:fillRect/>
          </a:stretch>
        </p:blipFill>
        <p:spPr bwMode="auto">
          <a:xfrm>
            <a:off x="0" y="2636912"/>
            <a:ext cx="4191000" cy="3352800"/>
          </a:xfrm>
          <a:prstGeom prst="rect">
            <a:avLst/>
          </a:prstGeom>
          <a:noFill/>
          <a:ln w="12700">
            <a:noFill/>
            <a:miter lim="800000"/>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New Picture (1).png"/>
          <p:cNvPicPr>
            <a:picLocks noGrp="1" noChangeAspect="1" noChangeArrowheads="1"/>
          </p:cNvPicPr>
          <p:nvPr>
            <p:ph idx="4294967295"/>
          </p:nvPr>
        </p:nvPicPr>
        <p:blipFill>
          <a:blip r:embed="rId2" cstate="print"/>
          <a:srcRect/>
          <a:stretch>
            <a:fillRect/>
          </a:stretch>
        </p:blipFill>
        <p:spPr bwMode="auto">
          <a:xfrm>
            <a:off x="0" y="0"/>
            <a:ext cx="6996113" cy="68580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250825" y="404813"/>
            <a:ext cx="8497888" cy="6119812"/>
          </a:xfrm>
        </p:spPr>
        <p:txBody>
          <a:bodyPr/>
          <a:lstStyle/>
          <a:p>
            <a:pPr algn="l" rtl="0" eaLnBrk="1" hangingPunct="1"/>
            <a:r>
              <a:rPr lang="en-US" sz="2800" dirty="0" smtClean="0">
                <a:cs typeface="Arial" pitchFamily="34" charset="0"/>
              </a:rPr>
              <a:t>Electromyography (EMG) is a technique for evaluating and recording physiologic properties of muscles at rest and while contracting. </a:t>
            </a:r>
          </a:p>
          <a:p>
            <a:pPr algn="l" rtl="0" eaLnBrk="1" hangingPunct="1"/>
            <a:r>
              <a:rPr lang="en-US" sz="2800" dirty="0" smtClean="0">
                <a:latin typeface="Comic Sans MS" pitchFamily="66" charset="0"/>
                <a:cs typeface="Arial" pitchFamily="34" charset="0"/>
              </a:rPr>
              <a:t>It’s a recording of electrical activity of the muscle by inserting needle electrode in the belly muscles .</a:t>
            </a:r>
          </a:p>
          <a:p>
            <a:pPr algn="l" rtl="0" eaLnBrk="1" hangingPunct="1"/>
            <a:r>
              <a:rPr lang="en-US" sz="2800" dirty="0" smtClean="0">
                <a:latin typeface="Comic Sans MS" pitchFamily="66" charset="0"/>
                <a:cs typeface="Arial" pitchFamily="34" charset="0"/>
              </a:rPr>
              <a:t>The potentials recorded in needle </a:t>
            </a:r>
            <a:r>
              <a:rPr lang="en-US" sz="2800" dirty="0" err="1" smtClean="0">
                <a:latin typeface="Comic Sans MS" pitchFamily="66" charset="0"/>
                <a:cs typeface="Arial" pitchFamily="34" charset="0"/>
              </a:rPr>
              <a:t>emg</a:t>
            </a:r>
            <a:r>
              <a:rPr lang="en-US" sz="2800" dirty="0" smtClean="0">
                <a:latin typeface="Comic Sans MS" pitchFamily="66" charset="0"/>
                <a:cs typeface="Arial" pitchFamily="34" charset="0"/>
              </a:rPr>
              <a:t> are derived from motor units of the muscle, hence known as motor unit potentials (MUPs). </a:t>
            </a:r>
          </a:p>
          <a:p>
            <a:pPr algn="l" rtl="0" eaLnBrk="1" hangingPunct="1"/>
            <a:r>
              <a:rPr lang="en-US" sz="2800" dirty="0" smtClean="0">
                <a:latin typeface="Comic Sans MS" pitchFamily="66" charset="0"/>
                <a:cs typeface="Arial" pitchFamily="34" charset="0"/>
              </a:rPr>
              <a:t>Q: Define what is a “ motor unit ”?</a:t>
            </a:r>
          </a:p>
        </p:txBody>
      </p:sp>
      <p:sp>
        <p:nvSpPr>
          <p:cNvPr id="4098" name="Slide Number Placeholder 5"/>
          <p:cNvSpPr>
            <a:spLocks noGrp="1"/>
          </p:cNvSpPr>
          <p:nvPr>
            <p:ph type="sldNum" sz="quarter" idx="12"/>
          </p:nvPr>
        </p:nvSpPr>
        <p:spPr/>
        <p:txBody>
          <a:bodyPr/>
          <a:lstStyle/>
          <a:p>
            <a:pPr>
              <a:defRPr/>
            </a:pPr>
            <a:fld id="{BFA6BEA4-616D-41B7-9B49-5A26DB13CB05}" type="slidenum">
              <a:rPr lang="en-US">
                <a:latin typeface="Arial" pitchFamily="34" charset="0"/>
                <a:cs typeface="Arial" pitchFamily="34" charset="0"/>
              </a:rPr>
              <a:pPr>
                <a:defRPr/>
              </a:pPr>
              <a:t>79</a:t>
            </a:fld>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 calcmode="lin" valueType="num">
                                      <p:cBhvr additive="base">
                                        <p:cTn id="7" dur="500" fill="hold"/>
                                        <p:tgtEl>
                                          <p:spTgt spid="4100">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 calcmode="lin" valueType="num">
                                      <p:cBhvr additive="base">
                                        <p:cTn id="13" dur="500" fill="hold"/>
                                        <p:tgtEl>
                                          <p:spTgt spid="410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0">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anim calcmode="lin" valueType="num">
                                      <p:cBhvr additive="base">
                                        <p:cTn id="17" dur="500" fill="hold"/>
                                        <p:tgtEl>
                                          <p:spTgt spid="4100">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smtClean="0"/>
              <a:t>Instrument set up</a:t>
            </a:r>
          </a:p>
        </p:txBody>
      </p:sp>
      <p:sp>
        <p:nvSpPr>
          <p:cNvPr id="11268" name="Rectangle 3"/>
          <p:cNvSpPr>
            <a:spLocks noGrp="1" noChangeArrowheads="1"/>
          </p:cNvSpPr>
          <p:nvPr>
            <p:ph idx="1"/>
          </p:nvPr>
        </p:nvSpPr>
        <p:spPr/>
        <p:txBody>
          <a:bodyPr/>
          <a:lstStyle/>
          <a:p>
            <a:pPr algn="l" rtl="0" eaLnBrk="1" hangingPunct="1">
              <a:buFontTx/>
              <a:buNone/>
            </a:pPr>
            <a:r>
              <a:rPr lang="en-US" altLang="en-US" dirty="0" smtClean="0"/>
              <a:t>EMG </a:t>
            </a:r>
            <a:endParaRPr lang="en-US" altLang="en-US" sz="2800" dirty="0" smtClean="0">
              <a:latin typeface="Comic Sans MS" pitchFamily="66" charset="0"/>
            </a:endParaRPr>
          </a:p>
          <a:p>
            <a:pPr algn="l" rtl="0" eaLnBrk="1" hangingPunct="1"/>
            <a:r>
              <a:rPr lang="en-US" altLang="en-US" sz="2800" dirty="0" smtClean="0">
                <a:latin typeface="Comic Sans MS" pitchFamily="66" charset="0"/>
              </a:rPr>
              <a:t>Sweep time 	10msec / cm</a:t>
            </a:r>
          </a:p>
          <a:p>
            <a:pPr algn="l" rtl="0" eaLnBrk="1" hangingPunct="1"/>
            <a:r>
              <a:rPr lang="en-US" altLang="en-US" sz="2800" dirty="0" smtClean="0">
                <a:latin typeface="Comic Sans MS" pitchFamily="66" charset="0"/>
              </a:rPr>
              <a:t>Amplitude 	1µV / cm</a:t>
            </a:r>
          </a:p>
          <a:p>
            <a:pPr algn="l" rtl="0" eaLnBrk="1" hangingPunct="1"/>
            <a:r>
              <a:rPr lang="en-US" altLang="en-US" sz="2800" dirty="0" err="1" smtClean="0">
                <a:latin typeface="Comic Sans MS" pitchFamily="66" charset="0"/>
              </a:rPr>
              <a:t>Audioamplifier</a:t>
            </a:r>
            <a:r>
              <a:rPr lang="en-US" altLang="en-US" sz="2800" dirty="0" smtClean="0">
                <a:latin typeface="Comic Sans MS" pitchFamily="66" charset="0"/>
              </a:rPr>
              <a:t>	 on</a:t>
            </a:r>
            <a:endParaRPr lang="en-US" altLang="en-US" dirty="0" smtClean="0">
              <a:latin typeface="Comic Sans MS" pitchFamily="66" charset="0"/>
            </a:endParaRPr>
          </a:p>
        </p:txBody>
      </p:sp>
      <p:sp>
        <p:nvSpPr>
          <p:cNvPr id="11266" name="Slide Number Placeholder 5"/>
          <p:cNvSpPr>
            <a:spLocks noGrp="1"/>
          </p:cNvSpPr>
          <p:nvPr>
            <p:ph type="sldNum" sz="quarter" idx="12"/>
          </p:nvPr>
        </p:nvSpPr>
        <p:spPr>
          <a:noFill/>
        </p:spPr>
        <p:txBody>
          <a:bodyPr/>
          <a:lstStyle/>
          <a:p>
            <a:fld id="{355A961E-2C00-4367-98DF-BC6742E18B67}" type="slidenum">
              <a:rPr lang="en-US" altLang="en-US" smtClean="0"/>
              <a:pPr/>
              <a:t>8</a:t>
            </a:fld>
            <a:endParaRPr lang="en-US" altLang="en-US" smtClean="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250825" y="404813"/>
            <a:ext cx="8497888" cy="6119812"/>
          </a:xfrm>
        </p:spPr>
        <p:txBody>
          <a:bodyPr/>
          <a:lstStyle/>
          <a:p>
            <a:pPr algn="l" rtl="0" eaLnBrk="1" hangingPunct="1"/>
            <a:r>
              <a:rPr lang="en-US" sz="2800" dirty="0" smtClean="0">
                <a:cs typeface="Arial" pitchFamily="34" charset="0"/>
              </a:rPr>
              <a:t>Electromyography (EMG) is a technique for evaluating and recording physiologic properties of muscles at rest and while contracting. </a:t>
            </a:r>
          </a:p>
          <a:p>
            <a:pPr algn="l" rtl="0" eaLnBrk="1" hangingPunct="1"/>
            <a:r>
              <a:rPr lang="en-US" sz="2800" dirty="0" smtClean="0">
                <a:latin typeface="Comic Sans MS" pitchFamily="66" charset="0"/>
                <a:cs typeface="Arial" pitchFamily="34" charset="0"/>
              </a:rPr>
              <a:t>It’s a recording of electrical activity of the muscle by inserting needle electrode in the belly of the muscles ( needle </a:t>
            </a:r>
            <a:r>
              <a:rPr lang="en-US" sz="2800" dirty="0" err="1" smtClean="0">
                <a:latin typeface="Comic Sans MS" pitchFamily="66" charset="0"/>
                <a:cs typeface="Arial" pitchFamily="34" charset="0"/>
              </a:rPr>
              <a:t>emg</a:t>
            </a:r>
            <a:r>
              <a:rPr lang="en-US" sz="2800" dirty="0" smtClean="0">
                <a:latin typeface="Comic Sans MS" pitchFamily="66" charset="0"/>
                <a:cs typeface="Arial" pitchFamily="34" charset="0"/>
              </a:rPr>
              <a:t> ) or by applying the surface electrodes ( surface </a:t>
            </a:r>
            <a:r>
              <a:rPr lang="en-US" sz="2800" dirty="0" err="1" smtClean="0">
                <a:latin typeface="Comic Sans MS" pitchFamily="66" charset="0"/>
                <a:cs typeface="Arial" pitchFamily="34" charset="0"/>
              </a:rPr>
              <a:t>emg</a:t>
            </a:r>
            <a:r>
              <a:rPr lang="en-US" sz="2800" dirty="0" smtClean="0">
                <a:latin typeface="Comic Sans MS" pitchFamily="66" charset="0"/>
                <a:cs typeface="Arial" pitchFamily="34" charset="0"/>
              </a:rPr>
              <a:t> ) </a:t>
            </a:r>
          </a:p>
          <a:p>
            <a:pPr algn="l" rtl="0" eaLnBrk="1" hangingPunct="1"/>
            <a:r>
              <a:rPr lang="en-US" sz="2800" dirty="0" smtClean="0">
                <a:latin typeface="Comic Sans MS" pitchFamily="66" charset="0"/>
                <a:cs typeface="Arial" pitchFamily="34" charset="0"/>
              </a:rPr>
              <a:t>The potentials recorded in needle </a:t>
            </a:r>
            <a:r>
              <a:rPr lang="en-US" sz="2800" dirty="0" err="1" smtClean="0">
                <a:latin typeface="Comic Sans MS" pitchFamily="66" charset="0"/>
                <a:cs typeface="Arial" pitchFamily="34" charset="0"/>
              </a:rPr>
              <a:t>emg</a:t>
            </a:r>
            <a:r>
              <a:rPr lang="en-US" sz="2800" dirty="0" smtClean="0">
                <a:latin typeface="Comic Sans MS" pitchFamily="66" charset="0"/>
                <a:cs typeface="Arial" pitchFamily="34" charset="0"/>
              </a:rPr>
              <a:t> are derived from motor units of the muscle, hence known as motor unit potentials (MUPs). </a:t>
            </a:r>
          </a:p>
          <a:p>
            <a:pPr algn="l" rtl="0" eaLnBrk="1" hangingPunct="1"/>
            <a:r>
              <a:rPr lang="en-US" sz="2800" dirty="0" smtClean="0">
                <a:latin typeface="Comic Sans MS" pitchFamily="66" charset="0"/>
                <a:cs typeface="Arial" pitchFamily="34" charset="0"/>
              </a:rPr>
              <a:t>Q: Define what is a “ motor unit ”?</a:t>
            </a:r>
          </a:p>
        </p:txBody>
      </p:sp>
      <p:sp>
        <p:nvSpPr>
          <p:cNvPr id="4098" name="Slide Number Placeholder 5"/>
          <p:cNvSpPr>
            <a:spLocks noGrp="1"/>
          </p:cNvSpPr>
          <p:nvPr>
            <p:ph type="sldNum" sz="quarter" idx="12"/>
          </p:nvPr>
        </p:nvSpPr>
        <p:spPr/>
        <p:txBody>
          <a:bodyPr/>
          <a:lstStyle/>
          <a:p>
            <a:pPr>
              <a:defRPr/>
            </a:pPr>
            <a:fld id="{BFA6BEA4-616D-41B7-9B49-5A26DB13CB05}" type="slidenum">
              <a:rPr lang="en-US">
                <a:latin typeface="Arial" pitchFamily="34" charset="0"/>
                <a:cs typeface="Arial" pitchFamily="34" charset="0"/>
              </a:rPr>
              <a:pPr>
                <a:defRPr/>
              </a:pPr>
              <a:t>80</a:t>
            </a:fld>
            <a:endParaRPr lang="en-US"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00">
                                            <p:txEl>
                                              <p:pRg st="1" end="1"/>
                                            </p:txEl>
                                          </p:spTgt>
                                        </p:tgtEl>
                                        <p:attrNameLst>
                                          <p:attrName>style.visibility</p:attrName>
                                        </p:attrNameLst>
                                      </p:cBhvr>
                                      <p:to>
                                        <p:strVal val="visible"/>
                                      </p:to>
                                    </p:set>
                                    <p:anim calcmode="lin" valueType="num">
                                      <p:cBhvr additive="base">
                                        <p:cTn id="7" dur="500" fill="hold"/>
                                        <p:tgtEl>
                                          <p:spTgt spid="4100">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 calcmode="lin" valueType="num">
                                      <p:cBhvr additive="base">
                                        <p:cTn id="13" dur="500" fill="hold"/>
                                        <p:tgtEl>
                                          <p:spTgt spid="410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0">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100">
                                            <p:txEl>
                                              <p:pRg st="3" end="3"/>
                                            </p:txEl>
                                          </p:spTgt>
                                        </p:tgtEl>
                                        <p:attrNameLst>
                                          <p:attrName>style.visibility</p:attrName>
                                        </p:attrNameLst>
                                      </p:cBhvr>
                                      <p:to>
                                        <p:strVal val="visible"/>
                                      </p:to>
                                    </p:set>
                                    <p:anim calcmode="lin" valueType="num">
                                      <p:cBhvr additive="base">
                                        <p:cTn id="17" dur="500" fill="hold"/>
                                        <p:tgtEl>
                                          <p:spTgt spid="4100">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sz="5400" b="1" dirty="0" smtClean="0">
                <a:cs typeface="Times New Roman" pitchFamily="18" charset="0"/>
              </a:rPr>
              <a:t>Normal MUPs</a:t>
            </a:r>
          </a:p>
        </p:txBody>
      </p:sp>
      <p:sp>
        <p:nvSpPr>
          <p:cNvPr id="18435" name="Rectangle 3"/>
          <p:cNvSpPr>
            <a:spLocks noGrp="1" noChangeArrowheads="1"/>
          </p:cNvSpPr>
          <p:nvPr>
            <p:ph idx="1"/>
          </p:nvPr>
        </p:nvSpPr>
        <p:spPr>
          <a:xfrm>
            <a:off x="304800" y="1600200"/>
            <a:ext cx="8610600" cy="4525963"/>
          </a:xfrm>
        </p:spPr>
        <p:txBody>
          <a:bodyPr/>
          <a:lstStyle/>
          <a:p>
            <a:pPr algn="l" rtl="0" eaLnBrk="1" hangingPunct="1"/>
            <a:r>
              <a:rPr lang="en-US" sz="4000" b="1" dirty="0" smtClean="0">
                <a:latin typeface="Comic Sans MS" pitchFamily="66" charset="0"/>
                <a:cs typeface="Arial" pitchFamily="34" charset="0"/>
              </a:rPr>
              <a:t>Amplitude : 300 </a:t>
            </a:r>
            <a:r>
              <a:rPr lang="el-GR" sz="4000" b="1" dirty="0" smtClean="0">
                <a:latin typeface="Comic Sans MS" pitchFamily="66" charset="0"/>
                <a:cs typeface="Arial" pitchFamily="34" charset="0"/>
              </a:rPr>
              <a:t>μ</a:t>
            </a:r>
            <a:r>
              <a:rPr lang="en-US" sz="4000" b="1" dirty="0" smtClean="0">
                <a:latin typeface="Comic Sans MS" pitchFamily="66" charset="0"/>
                <a:cs typeface="Arial" pitchFamily="34" charset="0"/>
              </a:rPr>
              <a:t>V ( microvolt) – 5 mV ( </a:t>
            </a:r>
            <a:r>
              <a:rPr lang="en-US" sz="4000" b="1" dirty="0" err="1" smtClean="0">
                <a:latin typeface="Comic Sans MS" pitchFamily="66" charset="0"/>
                <a:cs typeface="Arial" pitchFamily="34" charset="0"/>
              </a:rPr>
              <a:t>millivolts</a:t>
            </a:r>
            <a:r>
              <a:rPr lang="en-US" sz="4000" b="1" dirty="0" smtClean="0">
                <a:latin typeface="Comic Sans MS" pitchFamily="66" charset="0"/>
                <a:cs typeface="Arial" pitchFamily="34" charset="0"/>
              </a:rPr>
              <a:t>)</a:t>
            </a:r>
          </a:p>
          <a:p>
            <a:pPr algn="l" rtl="0" eaLnBrk="1" hangingPunct="1"/>
            <a:endParaRPr lang="en-US" sz="4000" b="1" dirty="0" smtClean="0">
              <a:latin typeface="Comic Sans MS" pitchFamily="66" charset="0"/>
              <a:cs typeface="Arial" pitchFamily="34" charset="0"/>
            </a:endParaRPr>
          </a:p>
          <a:p>
            <a:pPr algn="l" rtl="0" eaLnBrk="1" hangingPunct="1"/>
            <a:r>
              <a:rPr lang="en-US" sz="4000" b="1" dirty="0" smtClean="0">
                <a:latin typeface="Comic Sans MS" pitchFamily="66" charset="0"/>
                <a:cs typeface="Arial" pitchFamily="34" charset="0"/>
              </a:rPr>
              <a:t>Duration : 3 – 15 ms(milliseconds )</a:t>
            </a:r>
          </a:p>
          <a:p>
            <a:pPr eaLnBrk="1" hangingPunct="1"/>
            <a:endParaRPr lang="en-US" b="1" dirty="0" smtClean="0">
              <a:latin typeface="Comic Sans MS" pitchFamily="66" charset="0"/>
              <a:cs typeface="Arial" pitchFamily="34" charset="0"/>
            </a:endParaRPr>
          </a:p>
        </p:txBody>
      </p:sp>
      <p:sp>
        <p:nvSpPr>
          <p:cNvPr id="17410" name="Slide Number Placeholder 5"/>
          <p:cNvSpPr>
            <a:spLocks noGrp="1"/>
          </p:cNvSpPr>
          <p:nvPr>
            <p:ph type="sldNum" sz="quarter" idx="12"/>
          </p:nvPr>
        </p:nvSpPr>
        <p:spPr/>
        <p:txBody>
          <a:bodyPr/>
          <a:lstStyle/>
          <a:p>
            <a:pPr>
              <a:defRPr/>
            </a:pPr>
            <a:fld id="{1D70662A-618B-4902-8C26-3917BA125039}" type="slidenum">
              <a:rPr lang="en-US">
                <a:latin typeface="Arial" pitchFamily="34" charset="0"/>
                <a:cs typeface="Arial" pitchFamily="34" charset="0"/>
              </a:rPr>
              <a:pPr>
                <a:defRPr/>
              </a:pPr>
              <a:t>81</a:t>
            </a:fld>
            <a:endParaRPr lang="en-US">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971550" y="549275"/>
            <a:ext cx="2209800" cy="338138"/>
          </a:xfrm>
          <a:prstGeom prst="rect">
            <a:avLst/>
          </a:prstGeom>
          <a:noFill/>
          <a:ln w="9525">
            <a:noFill/>
            <a:miter lim="800000"/>
            <a:headEnd/>
            <a:tailEnd/>
          </a:ln>
        </p:spPr>
        <p:txBody>
          <a:bodyPr>
            <a:spAutoFit/>
          </a:bodyPr>
          <a:lstStyle/>
          <a:p>
            <a:pPr algn="ctr">
              <a:defRPr/>
            </a:pPr>
            <a:r>
              <a:rPr lang="en-US" sz="1600" dirty="0">
                <a:solidFill>
                  <a:schemeClr val="tx1">
                    <a:lumMod val="95000"/>
                    <a:lumOff val="5000"/>
                  </a:schemeClr>
                </a:solidFill>
                <a:latin typeface="Comic Sans MS" pitchFamily="66" charset="0"/>
                <a:cs typeface="Arial" charset="0"/>
              </a:rPr>
              <a:t>During Mild Effort</a:t>
            </a:r>
            <a:endParaRPr lang="en-US" sz="2800" dirty="0">
              <a:solidFill>
                <a:schemeClr val="tx1">
                  <a:lumMod val="95000"/>
                  <a:lumOff val="5000"/>
                </a:schemeClr>
              </a:solidFill>
              <a:latin typeface="Comic Sans MS" pitchFamily="66" charset="0"/>
              <a:cs typeface="Arial" charset="0"/>
            </a:endParaRPr>
          </a:p>
        </p:txBody>
      </p:sp>
      <p:sp>
        <p:nvSpPr>
          <p:cNvPr id="23555" name="TextBox 2"/>
          <p:cNvSpPr txBox="1">
            <a:spLocks noChangeArrowheads="1"/>
          </p:cNvSpPr>
          <p:nvPr/>
        </p:nvSpPr>
        <p:spPr bwMode="auto">
          <a:xfrm>
            <a:off x="0" y="6019800"/>
            <a:ext cx="3733800" cy="523875"/>
          </a:xfrm>
          <a:prstGeom prst="rect">
            <a:avLst/>
          </a:prstGeom>
          <a:noFill/>
          <a:ln w="9525">
            <a:noFill/>
            <a:miter lim="800000"/>
            <a:headEnd/>
            <a:tailEnd/>
          </a:ln>
        </p:spPr>
        <p:txBody>
          <a:bodyPr>
            <a:spAutoFit/>
          </a:bodyPr>
          <a:lstStyle/>
          <a:p>
            <a:pPr algn="ctr">
              <a:defRPr/>
            </a:pPr>
            <a:r>
              <a:rPr lang="en-US" sz="1400" b="1" dirty="0">
                <a:solidFill>
                  <a:schemeClr val="tx1">
                    <a:lumMod val="95000"/>
                    <a:lumOff val="5000"/>
                  </a:schemeClr>
                </a:solidFill>
                <a:latin typeface="Comic Sans MS" pitchFamily="66" charset="0"/>
                <a:cs typeface="Arial" charset="0"/>
              </a:rPr>
              <a:t>During Moderate  Effort </a:t>
            </a:r>
            <a:r>
              <a:rPr lang="en-US" sz="1400" b="1" dirty="0">
                <a:solidFill>
                  <a:schemeClr val="tx1">
                    <a:lumMod val="95000"/>
                    <a:lumOff val="5000"/>
                  </a:schemeClr>
                </a:solidFill>
                <a:latin typeface="Comic Sans MS" pitchFamily="66" charset="0"/>
                <a:cs typeface="Arial" charset="0"/>
                <a:sym typeface="Wingdings" pitchFamily="2" charset="2"/>
              </a:rPr>
              <a:t> </a:t>
            </a:r>
            <a:r>
              <a:rPr lang="en-US" sz="1400" b="1" dirty="0">
                <a:solidFill>
                  <a:schemeClr val="tx1">
                    <a:lumMod val="95000"/>
                    <a:lumOff val="5000"/>
                  </a:schemeClr>
                </a:solidFill>
                <a:latin typeface="Comic Sans MS" pitchFamily="66" charset="0"/>
                <a:cs typeface="Arial" charset="0"/>
              </a:rPr>
              <a:t>note recruitment of additional </a:t>
            </a:r>
            <a:r>
              <a:rPr lang="en-US" sz="1400" b="1" dirty="0" err="1">
                <a:solidFill>
                  <a:schemeClr val="tx1">
                    <a:lumMod val="95000"/>
                    <a:lumOff val="5000"/>
                  </a:schemeClr>
                </a:solidFill>
                <a:latin typeface="Comic Sans MS" pitchFamily="66" charset="0"/>
                <a:cs typeface="Arial" charset="0"/>
              </a:rPr>
              <a:t>motoneurons</a:t>
            </a:r>
            <a:r>
              <a:rPr lang="en-US" sz="1400" b="1" dirty="0">
                <a:solidFill>
                  <a:schemeClr val="tx1">
                    <a:lumMod val="95000"/>
                    <a:lumOff val="5000"/>
                  </a:schemeClr>
                </a:solidFill>
                <a:latin typeface="Comic Sans MS" pitchFamily="66" charset="0"/>
                <a:cs typeface="Arial" charset="0"/>
              </a:rPr>
              <a:t> </a:t>
            </a:r>
            <a:endParaRPr lang="en-US" sz="2400" b="1" dirty="0">
              <a:solidFill>
                <a:schemeClr val="tx1">
                  <a:lumMod val="95000"/>
                  <a:lumOff val="5000"/>
                </a:schemeClr>
              </a:solidFill>
              <a:latin typeface="Comic Sans MS" pitchFamily="66" charset="0"/>
              <a:cs typeface="Arial" charset="0"/>
            </a:endParaRPr>
          </a:p>
        </p:txBody>
      </p:sp>
      <p:sp>
        <p:nvSpPr>
          <p:cNvPr id="23556" name="TextBox 2"/>
          <p:cNvSpPr txBox="1">
            <a:spLocks noChangeArrowheads="1"/>
          </p:cNvSpPr>
          <p:nvPr/>
        </p:nvSpPr>
        <p:spPr bwMode="auto">
          <a:xfrm>
            <a:off x="4356100" y="5732463"/>
            <a:ext cx="4114800" cy="923925"/>
          </a:xfrm>
          <a:prstGeom prst="rect">
            <a:avLst/>
          </a:prstGeom>
          <a:noFill/>
          <a:ln w="9525">
            <a:noFill/>
            <a:miter lim="800000"/>
            <a:headEnd/>
            <a:tailEnd/>
          </a:ln>
        </p:spPr>
        <p:txBody>
          <a:bodyPr>
            <a:spAutoFit/>
          </a:bodyPr>
          <a:lstStyle/>
          <a:p>
            <a:pPr algn="ctr">
              <a:defRPr/>
            </a:pPr>
            <a:r>
              <a:rPr lang="en-US" b="1" dirty="0">
                <a:solidFill>
                  <a:schemeClr val="tx1">
                    <a:lumMod val="95000"/>
                    <a:lumOff val="5000"/>
                  </a:schemeClr>
                </a:solidFill>
                <a:latin typeface="Comic Sans MS" pitchFamily="66" charset="0"/>
                <a:cs typeface="Arial" charset="0"/>
              </a:rPr>
              <a:t>During Full Voluntary Effort . There is full  recruitment  </a:t>
            </a:r>
            <a:r>
              <a:rPr lang="en-US" b="1" dirty="0">
                <a:solidFill>
                  <a:srgbClr val="FFFF00"/>
                </a:solidFill>
                <a:latin typeface="Comic Sans MS" pitchFamily="66" charset="0"/>
                <a:cs typeface="Arial" charset="0"/>
              </a:rPr>
              <a:t>( you can not see the </a:t>
            </a:r>
            <a:r>
              <a:rPr lang="en-US" sz="1600" b="1" dirty="0">
                <a:solidFill>
                  <a:srgbClr val="FFFF00"/>
                </a:solidFill>
                <a:latin typeface="Comic Sans MS" pitchFamily="66" charset="0"/>
                <a:cs typeface="Arial" charset="0"/>
              </a:rPr>
              <a:t>baseline )</a:t>
            </a:r>
            <a:r>
              <a:rPr lang="en-US" sz="1600" b="1" dirty="0">
                <a:solidFill>
                  <a:schemeClr val="tx1">
                    <a:lumMod val="95000"/>
                    <a:lumOff val="5000"/>
                  </a:schemeClr>
                </a:solidFill>
                <a:latin typeface="Comic Sans MS" pitchFamily="66" charset="0"/>
                <a:cs typeface="Arial" charset="0"/>
              </a:rPr>
              <a:t> </a:t>
            </a:r>
            <a:endParaRPr lang="en-US" sz="2800" b="1" dirty="0">
              <a:solidFill>
                <a:schemeClr val="tx1">
                  <a:lumMod val="95000"/>
                  <a:lumOff val="5000"/>
                </a:schemeClr>
              </a:solidFill>
              <a:latin typeface="Comic Sans MS" pitchFamily="66" charset="0"/>
              <a:cs typeface="Arial" charset="0"/>
            </a:endParaRPr>
          </a:p>
        </p:txBody>
      </p:sp>
      <p:pic>
        <p:nvPicPr>
          <p:cNvPr id="19461" name="Picture 9" descr="F:\EMG total\PP\WP\New Picture.png"/>
          <p:cNvPicPr>
            <a:picLocks noChangeAspect="1" noChangeArrowheads="1"/>
          </p:cNvPicPr>
          <p:nvPr/>
        </p:nvPicPr>
        <p:blipFill>
          <a:blip r:embed="rId2" cstate="print"/>
          <a:srcRect/>
          <a:stretch>
            <a:fillRect/>
          </a:stretch>
        </p:blipFill>
        <p:spPr bwMode="auto">
          <a:xfrm>
            <a:off x="609600" y="990600"/>
            <a:ext cx="2805113" cy="1579563"/>
          </a:xfrm>
          <a:prstGeom prst="rect">
            <a:avLst/>
          </a:prstGeom>
          <a:noFill/>
          <a:ln w="9525">
            <a:noFill/>
            <a:miter lim="800000"/>
            <a:headEnd/>
            <a:tailEnd/>
          </a:ln>
        </p:spPr>
      </p:pic>
      <p:pic>
        <p:nvPicPr>
          <p:cNvPr id="19462" name="Picture 3" descr="F:\EMG total\PP\WP\New Picture.png"/>
          <p:cNvPicPr>
            <a:picLocks noChangeAspect="1" noChangeArrowheads="1"/>
          </p:cNvPicPr>
          <p:nvPr/>
        </p:nvPicPr>
        <p:blipFill>
          <a:blip r:embed="rId3" cstate="print"/>
          <a:srcRect/>
          <a:stretch>
            <a:fillRect/>
          </a:stretch>
        </p:blipFill>
        <p:spPr bwMode="auto">
          <a:xfrm>
            <a:off x="4284663" y="2997200"/>
            <a:ext cx="4357687" cy="2808288"/>
          </a:xfrm>
          <a:prstGeom prst="rect">
            <a:avLst/>
          </a:prstGeom>
          <a:noFill/>
          <a:ln w="9525">
            <a:noFill/>
            <a:miter lim="800000"/>
            <a:headEnd/>
            <a:tailEnd/>
          </a:ln>
        </p:spPr>
      </p:pic>
      <p:cxnSp>
        <p:nvCxnSpPr>
          <p:cNvPr id="14" name="Straight Arrow Connector 13"/>
          <p:cNvCxnSpPr/>
          <p:nvPr/>
        </p:nvCxnSpPr>
        <p:spPr>
          <a:xfrm rot="5400000">
            <a:off x="6058694" y="2856706"/>
            <a:ext cx="381000" cy="1588"/>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561" name="TextBox 2"/>
          <p:cNvSpPr txBox="1">
            <a:spLocks noChangeArrowheads="1"/>
          </p:cNvSpPr>
          <p:nvPr/>
        </p:nvSpPr>
        <p:spPr bwMode="auto">
          <a:xfrm>
            <a:off x="1447800" y="0"/>
            <a:ext cx="7086600" cy="338138"/>
          </a:xfrm>
          <a:prstGeom prst="rect">
            <a:avLst/>
          </a:prstGeom>
          <a:noFill/>
          <a:ln w="9525">
            <a:noFill/>
            <a:miter lim="800000"/>
            <a:headEnd/>
            <a:tailEnd/>
          </a:ln>
        </p:spPr>
        <p:txBody>
          <a:bodyPr>
            <a:spAutoFit/>
          </a:bodyPr>
          <a:lstStyle/>
          <a:p>
            <a:pPr algn="ctr">
              <a:defRPr/>
            </a:pPr>
            <a:r>
              <a:rPr lang="en-US" sz="1600" dirty="0">
                <a:solidFill>
                  <a:schemeClr val="tx1">
                    <a:lumMod val="95000"/>
                    <a:lumOff val="5000"/>
                  </a:schemeClr>
                </a:solidFill>
                <a:latin typeface="Comic Sans MS" pitchFamily="66" charset="0"/>
                <a:cs typeface="Arial" charset="0"/>
              </a:rPr>
              <a:t>MUPs  (2) </a:t>
            </a:r>
            <a:endParaRPr lang="en-US" sz="2800" dirty="0">
              <a:solidFill>
                <a:schemeClr val="tx1">
                  <a:lumMod val="95000"/>
                  <a:lumOff val="5000"/>
                </a:schemeClr>
              </a:solidFill>
              <a:latin typeface="Comic Sans MS" pitchFamily="66" charset="0"/>
              <a:cs typeface="Arial" charset="0"/>
            </a:endParaRPr>
          </a:p>
        </p:txBody>
      </p:sp>
      <p:pic>
        <p:nvPicPr>
          <p:cNvPr id="19465" name="Picture 11" descr="F:\EMG total\PP\WP\New Picture.png"/>
          <p:cNvPicPr>
            <a:picLocks noChangeAspect="1" noChangeArrowheads="1"/>
          </p:cNvPicPr>
          <p:nvPr/>
        </p:nvPicPr>
        <p:blipFill>
          <a:blip r:embed="rId4" cstate="print"/>
          <a:srcRect/>
          <a:stretch>
            <a:fillRect/>
          </a:stretch>
        </p:blipFill>
        <p:spPr bwMode="auto">
          <a:xfrm>
            <a:off x="228600" y="2819400"/>
            <a:ext cx="394335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68313" y="0"/>
            <a:ext cx="8229600" cy="490538"/>
          </a:xfrm>
        </p:spPr>
        <p:txBody>
          <a:bodyPr/>
          <a:lstStyle/>
          <a:p>
            <a:r>
              <a:rPr lang="en-US" sz="2400" smtClean="0">
                <a:latin typeface="Comic Sans MS" pitchFamily="66" charset="0"/>
                <a:cs typeface="Times New Roman" pitchFamily="18" charset="0"/>
              </a:rPr>
              <a:t>Examples of Abnormalities of MUPs</a:t>
            </a:r>
            <a:endParaRPr lang="ar-SA" smtClean="0"/>
          </a:p>
        </p:txBody>
      </p:sp>
      <p:sp>
        <p:nvSpPr>
          <p:cNvPr id="20483" name="Content Placeholder 2"/>
          <p:cNvSpPr>
            <a:spLocks noGrp="1"/>
          </p:cNvSpPr>
          <p:nvPr>
            <p:ph idx="1"/>
          </p:nvPr>
        </p:nvSpPr>
        <p:spPr>
          <a:xfrm>
            <a:off x="457200" y="692150"/>
            <a:ext cx="8229600" cy="5434013"/>
          </a:xfrm>
        </p:spPr>
        <p:txBody>
          <a:bodyPr/>
          <a:lstStyle/>
          <a:p>
            <a:pPr algn="l" rtl="0"/>
            <a:r>
              <a:rPr lang="en-US" sz="3600" dirty="0" smtClean="0">
                <a:latin typeface="Comic Sans MS" pitchFamily="66" charset="0"/>
                <a:cs typeface="Arial" pitchFamily="34" charset="0"/>
              </a:rPr>
              <a:t>In nerve diseases : </a:t>
            </a:r>
            <a:r>
              <a:rPr lang="en-US" sz="3600" dirty="0" smtClean="0">
                <a:solidFill>
                  <a:srgbClr val="FFFF00"/>
                </a:solidFill>
                <a:latin typeface="Comic Sans MS" pitchFamily="66" charset="0"/>
                <a:cs typeface="Arial" pitchFamily="34" charset="0"/>
              </a:rPr>
              <a:t>Giant  MUPs due to </a:t>
            </a:r>
            <a:r>
              <a:rPr lang="en-US" sz="3600" dirty="0" err="1" smtClean="0">
                <a:solidFill>
                  <a:srgbClr val="FFFF00"/>
                </a:solidFill>
                <a:latin typeface="Comic Sans MS" pitchFamily="66" charset="0"/>
                <a:cs typeface="Arial" pitchFamily="34" charset="0"/>
              </a:rPr>
              <a:t>reinnervation</a:t>
            </a:r>
            <a:r>
              <a:rPr lang="en-US" sz="3600" dirty="0" smtClean="0">
                <a:solidFill>
                  <a:srgbClr val="FFFF00"/>
                </a:solidFill>
                <a:latin typeface="Comic Sans MS" pitchFamily="66" charset="0"/>
                <a:cs typeface="Arial" pitchFamily="34" charset="0"/>
              </a:rPr>
              <a:t> &gt; 5 mV </a:t>
            </a:r>
          </a:p>
          <a:p>
            <a:pPr algn="l" rtl="0"/>
            <a:r>
              <a:rPr lang="en-US" sz="3600" dirty="0" smtClean="0">
                <a:latin typeface="Comic Sans MS" pitchFamily="66" charset="0"/>
                <a:cs typeface="Arial" pitchFamily="34" charset="0"/>
              </a:rPr>
              <a:t>In muscle disease : </a:t>
            </a:r>
            <a:r>
              <a:rPr lang="en-US" sz="3600" dirty="0" smtClean="0">
                <a:solidFill>
                  <a:srgbClr val="FFFF00"/>
                </a:solidFill>
                <a:latin typeface="Comic Sans MS" pitchFamily="66" charset="0"/>
                <a:cs typeface="Arial" pitchFamily="34" charset="0"/>
              </a:rPr>
              <a:t>Small MUPs &lt; </a:t>
            </a:r>
            <a:r>
              <a:rPr lang="en-US" sz="3600" dirty="0" smtClean="0">
                <a:solidFill>
                  <a:srgbClr val="FFFF00"/>
                </a:solidFill>
                <a:cs typeface="Arial" pitchFamily="34" charset="0"/>
              </a:rPr>
              <a:t>300</a:t>
            </a:r>
            <a:r>
              <a:rPr lang="el-GR" sz="3600" dirty="0" smtClean="0">
                <a:solidFill>
                  <a:srgbClr val="FFFF00"/>
                </a:solidFill>
                <a:cs typeface="Arial" pitchFamily="34" charset="0"/>
              </a:rPr>
              <a:t>μ</a:t>
            </a:r>
            <a:r>
              <a:rPr lang="en-US" sz="3600" dirty="0" smtClean="0">
                <a:solidFill>
                  <a:srgbClr val="FFFF00"/>
                </a:solidFill>
                <a:cs typeface="Arial" pitchFamily="34" charset="0"/>
              </a:rPr>
              <a:t>V </a:t>
            </a:r>
            <a:endParaRPr lang="ar-SA" sz="3600" dirty="0" smtClean="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descr="C:\Users\USER\Desktop\New Picture.png"/>
          <p:cNvPicPr>
            <a:picLocks noChangeAspect="1" noChangeArrowheads="1"/>
          </p:cNvPicPr>
          <p:nvPr/>
        </p:nvPicPr>
        <p:blipFill>
          <a:blip r:embed="rId2" cstate="print"/>
          <a:srcRect/>
          <a:stretch>
            <a:fillRect/>
          </a:stretch>
        </p:blipFill>
        <p:spPr bwMode="auto">
          <a:xfrm>
            <a:off x="69850" y="304800"/>
            <a:ext cx="9004300" cy="624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D:\NCS Summaries 2.11.2013\LL &amp; Gait\Hip Adductors\Hip adductors2 - Copy (2).jpg"/>
          <p:cNvPicPr>
            <a:picLocks noChangeAspect="1" noChangeArrowheads="1"/>
          </p:cNvPicPr>
          <p:nvPr/>
        </p:nvPicPr>
        <p:blipFill>
          <a:blip r:embed="rId3" cstate="print"/>
          <a:srcRect/>
          <a:stretch>
            <a:fillRect/>
          </a:stretch>
        </p:blipFill>
        <p:spPr bwMode="auto">
          <a:xfrm>
            <a:off x="0" y="0"/>
            <a:ext cx="6242050" cy="2889250"/>
          </a:xfrm>
          <a:prstGeom prst="rect">
            <a:avLst/>
          </a:prstGeom>
          <a:noFill/>
        </p:spPr>
      </p:pic>
      <p:pic>
        <p:nvPicPr>
          <p:cNvPr id="1027" name="Picture 3" descr="D:\NCS Summaries 2.11.2013\LL &amp; Gait\Hip Adductors\Hip Adductors1 - Copy (2) - Copy - Copy.jpg"/>
          <p:cNvPicPr>
            <a:picLocks noChangeAspect="1" noChangeArrowheads="1"/>
          </p:cNvPicPr>
          <p:nvPr/>
        </p:nvPicPr>
        <p:blipFill>
          <a:blip r:embed="rId4" cstate="print"/>
          <a:srcRect/>
          <a:stretch>
            <a:fillRect/>
          </a:stretch>
        </p:blipFill>
        <p:spPr bwMode="auto">
          <a:xfrm>
            <a:off x="0" y="2924944"/>
            <a:ext cx="4999037" cy="1835150"/>
          </a:xfrm>
          <a:prstGeom prst="rect">
            <a:avLst/>
          </a:prstGeom>
          <a:noFill/>
        </p:spPr>
      </p:pic>
      <p:pic>
        <p:nvPicPr>
          <p:cNvPr id="1028" name="Picture 4" descr="D:\NCS Summaries 2.11.2013\LL &amp; Gait\hip-adductors.jpg"/>
          <p:cNvPicPr>
            <a:picLocks noChangeAspect="1" noChangeArrowheads="1"/>
          </p:cNvPicPr>
          <p:nvPr/>
        </p:nvPicPr>
        <p:blipFill>
          <a:blip r:embed="rId5" cstate="print"/>
          <a:srcRect/>
          <a:stretch>
            <a:fillRect/>
          </a:stretch>
        </p:blipFill>
        <p:spPr bwMode="auto">
          <a:xfrm>
            <a:off x="5803900" y="0"/>
            <a:ext cx="3340100" cy="6502400"/>
          </a:xfrm>
          <a:prstGeom prst="rect">
            <a:avLst/>
          </a:prstGeom>
          <a:noFill/>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EMG Summaries 25.12.2012\Pictorial Needle Atlas\apb.jpg"/>
          <p:cNvPicPr>
            <a:picLocks noChangeAspect="1" noChangeArrowheads="1"/>
          </p:cNvPicPr>
          <p:nvPr/>
        </p:nvPicPr>
        <p:blipFill>
          <a:blip r:embed="rId2" cstate="print"/>
          <a:srcRect/>
          <a:stretch>
            <a:fillRect/>
          </a:stretch>
        </p:blipFill>
        <p:spPr bwMode="auto">
          <a:xfrm>
            <a:off x="500063" y="366713"/>
            <a:ext cx="8143875" cy="6124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EMG Summaries 25.12.2012\Pictorial Needle Atlas\at.jpg"/>
          <p:cNvPicPr>
            <a:picLocks noChangeAspect="1" noChangeArrowheads="1"/>
          </p:cNvPicPr>
          <p:nvPr/>
        </p:nvPicPr>
        <p:blipFill>
          <a:blip r:embed="rId2" cstate="print"/>
          <a:srcRect/>
          <a:stretch>
            <a:fillRect/>
          </a:stretch>
        </p:blipFill>
        <p:spPr bwMode="auto">
          <a:xfrm>
            <a:off x="179388" y="684213"/>
            <a:ext cx="8569325" cy="6408737"/>
          </a:xfrm>
          <a:prstGeom prst="rect">
            <a:avLst/>
          </a:prstGeom>
          <a:noFill/>
          <a:ln w="9525">
            <a:noFill/>
            <a:miter lim="800000"/>
            <a:headEnd/>
            <a:tailEnd/>
          </a:ln>
        </p:spPr>
      </p:pic>
      <p:sp>
        <p:nvSpPr>
          <p:cNvPr id="23555" name="TextBox 4"/>
          <p:cNvSpPr txBox="1">
            <a:spLocks noChangeArrowheads="1"/>
          </p:cNvSpPr>
          <p:nvPr/>
        </p:nvSpPr>
        <p:spPr bwMode="auto">
          <a:xfrm>
            <a:off x="1258888" y="260350"/>
            <a:ext cx="4537075" cy="369888"/>
          </a:xfrm>
          <a:prstGeom prst="rect">
            <a:avLst/>
          </a:prstGeom>
          <a:noFill/>
          <a:ln w="9525">
            <a:noFill/>
            <a:miter lim="800000"/>
            <a:headEnd/>
            <a:tailEnd/>
          </a:ln>
        </p:spPr>
        <p:txBody>
          <a:bodyPr>
            <a:spAutoFit/>
          </a:bodyPr>
          <a:lstStyle/>
          <a:p>
            <a:r>
              <a:rPr lang="en-US"/>
              <a:t>Tibialis Anterior</a:t>
            </a:r>
            <a:endParaRPr lang="ar-SA"/>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ctrTitle" sz="quarter"/>
          </p:nvPr>
        </p:nvSpPr>
        <p:spPr/>
        <p:txBody>
          <a:bodyPr/>
          <a:lstStyle/>
          <a:p>
            <a:pPr eaLnBrk="1" hangingPunct="1"/>
            <a:r>
              <a:rPr lang="en-US" smtClean="0">
                <a:cs typeface="Times New Roman" pitchFamily="18" charset="0"/>
              </a:rPr>
              <a:t>Thanks </a:t>
            </a:r>
            <a:endParaRPr lang="ar-SA"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ltLang="en-US" smtClean="0"/>
              <a:t>Instrument set up</a:t>
            </a:r>
          </a:p>
        </p:txBody>
      </p:sp>
      <p:sp>
        <p:nvSpPr>
          <p:cNvPr id="12292" name="Rectangle 3"/>
          <p:cNvSpPr>
            <a:spLocks noGrp="1" noChangeArrowheads="1"/>
          </p:cNvSpPr>
          <p:nvPr>
            <p:ph idx="1"/>
          </p:nvPr>
        </p:nvSpPr>
        <p:spPr/>
        <p:txBody>
          <a:bodyPr/>
          <a:lstStyle/>
          <a:p>
            <a:pPr algn="l" rtl="0" eaLnBrk="1" hangingPunct="1">
              <a:buFontTx/>
              <a:buNone/>
            </a:pPr>
            <a:r>
              <a:rPr lang="en-US" altLang="en-US" sz="2800" dirty="0" smtClean="0"/>
              <a:t>Nerve conduction velocity</a:t>
            </a:r>
          </a:p>
          <a:p>
            <a:pPr algn="l" rtl="0" eaLnBrk="1" hangingPunct="1"/>
            <a:r>
              <a:rPr lang="en-US" altLang="en-US" sz="2800" dirty="0" smtClean="0"/>
              <a:t>Sweep time 2msec / cm</a:t>
            </a:r>
          </a:p>
          <a:p>
            <a:pPr algn="l" rtl="0" eaLnBrk="1" hangingPunct="1"/>
            <a:r>
              <a:rPr lang="en-US" altLang="en-US" sz="2800" dirty="0" smtClean="0"/>
              <a:t>Amplitude 1µV / cm</a:t>
            </a:r>
          </a:p>
          <a:p>
            <a:pPr algn="l" rtl="0" eaLnBrk="1" hangingPunct="1"/>
            <a:r>
              <a:rPr lang="en-US" altLang="en-US" sz="2800" dirty="0" smtClean="0"/>
              <a:t>Stimulator set up</a:t>
            </a:r>
          </a:p>
          <a:p>
            <a:pPr algn="l" rtl="0" eaLnBrk="1" hangingPunct="1"/>
            <a:r>
              <a:rPr lang="en-US" altLang="en-US" sz="2800" dirty="0" smtClean="0"/>
              <a:t>Frequency 	1 / sec.</a:t>
            </a:r>
          </a:p>
          <a:p>
            <a:pPr algn="l" rtl="0" eaLnBrk="1" hangingPunct="1"/>
            <a:r>
              <a:rPr lang="en-US" altLang="en-US" sz="2800" dirty="0" smtClean="0"/>
              <a:t>Duration 	0.2 msec.</a:t>
            </a:r>
          </a:p>
          <a:p>
            <a:pPr algn="l" rtl="0" eaLnBrk="1" hangingPunct="1"/>
            <a:r>
              <a:rPr lang="en-US" altLang="en-US" sz="2800" dirty="0" smtClean="0"/>
              <a:t>Intensity 	gradually increasing (MAM)</a:t>
            </a:r>
          </a:p>
        </p:txBody>
      </p:sp>
      <p:sp>
        <p:nvSpPr>
          <p:cNvPr id="12290" name="Slide Number Placeholder 5"/>
          <p:cNvSpPr>
            <a:spLocks noGrp="1"/>
          </p:cNvSpPr>
          <p:nvPr>
            <p:ph type="sldNum" sz="quarter" idx="12"/>
          </p:nvPr>
        </p:nvSpPr>
        <p:spPr>
          <a:noFill/>
        </p:spPr>
        <p:txBody>
          <a:bodyPr/>
          <a:lstStyle/>
          <a:p>
            <a:fld id="{38F5FCE2-F3CF-433D-9464-2CAD6E139F97}" type="slidenum">
              <a:rPr lang="en-US" altLang="en-US" smtClean="0"/>
              <a:pPr/>
              <a:t>9</a:t>
            </a:fld>
            <a:endParaRPr lang="en-US" altLang="en-US"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Arial"/>
      </a:majorFont>
      <a:minorFont>
        <a:latin typeface="Arial Blac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Custom 3">
      <a:dk1>
        <a:srgbClr val="000000"/>
      </a:dk1>
      <a:lt1>
        <a:srgbClr val="FFFF00"/>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Custom 4">
      <a:dk1>
        <a:srgbClr val="000000"/>
      </a:dk1>
      <a:lt1>
        <a:srgbClr val="FFFF9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 Template 2</Template>
  <TotalTime>173</TotalTime>
  <Words>3413</Words>
  <Application>Microsoft Office PowerPoint</Application>
  <PresentationFormat>On-screen Show (4:3)</PresentationFormat>
  <Paragraphs>441</Paragraphs>
  <Slides>88</Slides>
  <Notes>17</Notes>
  <HiddenSlides>49</HiddenSlides>
  <MMClips>0</MMClips>
  <ScaleCrop>false</ScaleCrop>
  <HeadingPairs>
    <vt:vector size="4" baseType="variant">
      <vt:variant>
        <vt:lpstr>Theme</vt:lpstr>
      </vt:variant>
      <vt:variant>
        <vt:i4>7</vt:i4>
      </vt:variant>
      <vt:variant>
        <vt:lpstr>Slide Titles</vt:lpstr>
      </vt:variant>
      <vt:variant>
        <vt:i4>88</vt:i4>
      </vt:variant>
    </vt:vector>
  </HeadingPairs>
  <TitlesOfParts>
    <vt:vector size="95" baseType="lpstr">
      <vt:lpstr>Shimmer</vt:lpstr>
      <vt:lpstr>Beam</vt:lpstr>
      <vt:lpstr>Mountain Top</vt:lpstr>
      <vt:lpstr>Default Design</vt:lpstr>
      <vt:lpstr>Fireworks</vt:lpstr>
      <vt:lpstr>Office Theme</vt:lpstr>
      <vt:lpstr>1_Office Theme</vt:lpstr>
      <vt:lpstr>Applied Nerve &amp; Muscle Physiology    31.8.2015  Nerve Conduction Study ( NCS) )and Electromyography ( EMG)</vt:lpstr>
      <vt:lpstr>Objectives</vt:lpstr>
      <vt:lpstr>Slide 3</vt:lpstr>
      <vt:lpstr>Slide 4</vt:lpstr>
      <vt:lpstr>Motor nerve conduction velocity</vt:lpstr>
      <vt:lpstr>OBJECTIVES</vt:lpstr>
      <vt:lpstr>Requirements</vt:lpstr>
      <vt:lpstr>Instrument set up</vt:lpstr>
      <vt:lpstr>Instrument set up</vt:lpstr>
      <vt:lpstr>Procedure EMG </vt:lpstr>
      <vt:lpstr>Cont… </vt:lpstr>
      <vt:lpstr>Analysis</vt:lpstr>
      <vt:lpstr>Slide 13</vt:lpstr>
      <vt:lpstr>Normal Median Sensory Study</vt:lpstr>
      <vt:lpstr>Sensory NCS Parameters</vt:lpstr>
      <vt:lpstr>Motor NCS Parameters</vt:lpstr>
      <vt:lpstr>Slide 17</vt:lpstr>
      <vt:lpstr>Slide 18</vt:lpstr>
      <vt:lpstr>Slide 19</vt:lpstr>
      <vt:lpstr>Nerve Conduction Study  ( NCS)</vt:lpstr>
      <vt:lpstr>Nerve Conduction Study  ( NCS)</vt:lpstr>
      <vt:lpstr>’Motor Nerve Conduction Velocity</vt:lpstr>
      <vt:lpstr>Slide 23</vt:lpstr>
      <vt:lpstr>Slide 24</vt:lpstr>
      <vt:lpstr>Slide 25</vt:lpstr>
      <vt:lpstr>Slide 26</vt:lpstr>
      <vt:lpstr>Slide 27</vt:lpstr>
      <vt:lpstr>MNCV</vt:lpstr>
      <vt:lpstr>Normal values for conduction velocity</vt:lpstr>
      <vt:lpstr>Slide 30</vt:lpstr>
      <vt:lpstr>Slide 31</vt:lpstr>
      <vt:lpstr>MNCV</vt:lpstr>
      <vt:lpstr>Normal values for conduction velocity</vt:lpstr>
      <vt:lpstr>Common Mononeuropathies</vt:lpstr>
      <vt:lpstr>Case 1</vt:lpstr>
      <vt:lpstr>Carpal Tunnel Syndrome Atrophy of APB Muscle</vt:lpstr>
      <vt:lpstr>Ulnar Neuropathy Claw Hand</vt:lpstr>
      <vt:lpstr>Guillain-Barre Syndrome Conduction Block</vt:lpstr>
      <vt:lpstr>What to Expect From an  EMG Report</vt:lpstr>
      <vt:lpstr>Summary: Utility of EMG/NCS</vt:lpstr>
      <vt:lpstr>EMG “Pearls”</vt:lpstr>
      <vt:lpstr>Electromyography ( EMG) </vt:lpstr>
      <vt:lpstr>Needle Electromyography: Techniques</vt:lpstr>
      <vt:lpstr>Slide 44</vt:lpstr>
      <vt:lpstr>Slide 45</vt:lpstr>
      <vt:lpstr>Normal MUPs</vt:lpstr>
      <vt:lpstr>Normal MUPs</vt:lpstr>
      <vt:lpstr>Abnormal MUPs</vt:lpstr>
      <vt:lpstr>Fibrillation Potential</vt:lpstr>
      <vt:lpstr>Slide 50</vt:lpstr>
      <vt:lpstr>Slide 51</vt:lpstr>
      <vt:lpstr>Myopathic MUPs</vt:lpstr>
      <vt:lpstr>Slide 53</vt:lpstr>
      <vt:lpstr>Slide 54</vt:lpstr>
      <vt:lpstr>Slide 55</vt:lpstr>
      <vt:lpstr>Contraindications for Needle EMG </vt:lpstr>
      <vt:lpstr>Abnormal Spontaneous Activity </vt:lpstr>
      <vt:lpstr>Slide 58</vt:lpstr>
      <vt:lpstr>Slide 59</vt:lpstr>
      <vt:lpstr>Abnormal Spon taneous Activity</vt:lpstr>
      <vt:lpstr>Slide 61</vt:lpstr>
      <vt:lpstr>Slide 62</vt:lpstr>
      <vt:lpstr>Abnormal MUPs</vt:lpstr>
      <vt:lpstr>Slide 64</vt:lpstr>
      <vt:lpstr>Slide 65</vt:lpstr>
      <vt:lpstr>Analysis of a motor unit potential (MUP)</vt:lpstr>
      <vt:lpstr>Slide 67</vt:lpstr>
      <vt:lpstr>Slide 68</vt:lpstr>
      <vt:lpstr>) Testing Serratus Anterior Long Thoracic Nerve ( C5,C6,C7), Winging of Scapula  </vt:lpstr>
      <vt:lpstr>Slide 70</vt:lpstr>
      <vt:lpstr>Slide 71</vt:lpstr>
      <vt:lpstr>Thanks</vt:lpstr>
      <vt:lpstr>Needle Electromyography: Data</vt:lpstr>
      <vt:lpstr>Needle Electromyography: Data</vt:lpstr>
      <vt:lpstr>EMG:  Spontaneous Activity</vt:lpstr>
      <vt:lpstr>EMG:  Spontaneous Activity</vt:lpstr>
      <vt:lpstr>EMG:  Neurogenic Motor Unit</vt:lpstr>
      <vt:lpstr>Slide 78</vt:lpstr>
      <vt:lpstr>Slide 79</vt:lpstr>
      <vt:lpstr>Slide 80</vt:lpstr>
      <vt:lpstr>Normal MUPs</vt:lpstr>
      <vt:lpstr>Slide 82</vt:lpstr>
      <vt:lpstr>Examples of Abnormalities of MUPs</vt:lpstr>
      <vt:lpstr>Slide 84</vt:lpstr>
      <vt:lpstr>Slide 85</vt:lpstr>
      <vt:lpstr>Slide 86</vt:lpstr>
      <vt:lpstr>Slide 87</vt:lpstr>
      <vt:lpstr>Thanks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Template 2</dc:title>
  <dc:creator>USER</dc:creator>
  <cp:lastModifiedBy>Dr Taha</cp:lastModifiedBy>
  <cp:revision>26</cp:revision>
  <cp:lastPrinted>1601-01-01T00:00:00Z</cp:lastPrinted>
  <dcterms:created xsi:type="dcterms:W3CDTF">2012-01-19T08:34:52Z</dcterms:created>
  <dcterms:modified xsi:type="dcterms:W3CDTF">2015-08-31T06:32:20Z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ies>
</file>