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91" r:id="rId27"/>
    <p:sldId id="292" r:id="rId28"/>
    <p:sldId id="293" r:id="rId29"/>
    <p:sldId id="294" r:id="rId30"/>
    <p:sldId id="295" r:id="rId31"/>
    <p:sldId id="296" r:id="rId32"/>
    <p:sldId id="297" r:id="rId33"/>
    <p:sldId id="298" r:id="rId34"/>
    <p:sldId id="29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437" y="-17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C75B86F7-CEAC-4697-9D91-523A61A6D817}" type="datetimeFigureOut">
              <a:rPr lang="en-US" smtClean="0"/>
              <a:t>9/15/2014</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8A5C72E4-DD1B-4DC7-A3A4-5D8A4E0D2B27}"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5B86F7-CEAC-4697-9D91-523A61A6D817}" type="datetimeFigureOut">
              <a:rPr lang="en-US" smtClean="0"/>
              <a:t>9/15/2014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A5C72E4-DD1B-4DC7-A3A4-5D8A4E0D2B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5B86F7-CEAC-4697-9D91-523A61A6D817}" type="datetimeFigureOut">
              <a:rPr lang="en-US" smtClean="0"/>
              <a:t>9/15/2014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A5C72E4-DD1B-4DC7-A3A4-5D8A4E0D2B2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5B86F7-CEAC-4697-9D91-523A61A6D817}" type="datetimeFigureOut">
              <a:rPr lang="en-US" smtClean="0"/>
              <a:t>9/15/2014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A5C72E4-DD1B-4DC7-A3A4-5D8A4E0D2B2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75B86F7-CEAC-4697-9D91-523A61A6D817}" type="datetimeFigureOut">
              <a:rPr lang="en-US" smtClean="0"/>
              <a:t>9/15/2014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A5C72E4-DD1B-4DC7-A3A4-5D8A4E0D2B27}"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5B86F7-CEAC-4697-9D91-523A61A6D817}" type="datetimeFigureOut">
              <a:rPr lang="en-US" smtClean="0"/>
              <a:t>9/15/2014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A5C72E4-DD1B-4DC7-A3A4-5D8A4E0D2B2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75B86F7-CEAC-4697-9D91-523A61A6D817}" type="datetimeFigureOut">
              <a:rPr lang="en-US" smtClean="0"/>
              <a:t>9/15/2014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A5C72E4-DD1B-4DC7-A3A4-5D8A4E0D2B27}"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75B86F7-CEAC-4697-9D91-523A61A6D817}" type="datetimeFigureOut">
              <a:rPr lang="en-US" smtClean="0"/>
              <a:t>9/15/2014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A5C72E4-DD1B-4DC7-A3A4-5D8A4E0D2B2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75B86F7-CEAC-4697-9D91-523A61A6D817}" type="datetimeFigureOut">
              <a:rPr lang="en-US" smtClean="0"/>
              <a:t>9/15/2014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A5C72E4-DD1B-4DC7-A3A4-5D8A4E0D2B2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5B86F7-CEAC-4697-9D91-523A61A6D817}" type="datetimeFigureOut">
              <a:rPr lang="en-US" smtClean="0"/>
              <a:t>9/15/2014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A5C72E4-DD1B-4DC7-A3A4-5D8A4E0D2B2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C75B86F7-CEAC-4697-9D91-523A61A6D817}" type="datetimeFigureOut">
              <a:rPr lang="en-US" smtClean="0"/>
              <a:t>9/15/2014</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8A5C72E4-DD1B-4DC7-A3A4-5D8A4E0D2B2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75B86F7-CEAC-4697-9D91-523A61A6D817}" type="datetimeFigureOut">
              <a:rPr lang="en-US" smtClean="0"/>
              <a:t>9/15/2014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A5C72E4-DD1B-4DC7-A3A4-5D8A4E0D2B2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66000" y="5994400"/>
            <a:ext cx="1778000" cy="787400"/>
          </a:xfrm>
        </p:spPr>
        <p:txBody>
          <a:bodyPr/>
          <a:lstStyle/>
          <a:p>
            <a:r>
              <a:rPr lang="en-US" altLang="en-US" cap="none" dirty="0" smtClean="0">
                <a:solidFill>
                  <a:srgbClr val="FF0000"/>
                </a:solidFill>
                <a:latin typeface="Edwardian Script ITC" pitchFamily="66" charset="0"/>
              </a:rPr>
              <a:t>Dr. Taj</a:t>
            </a:r>
            <a:endParaRPr lang="en-US" altLang="en-US" cap="none" dirty="0">
              <a:solidFill>
                <a:srgbClr val="FF0000"/>
              </a:solidFill>
              <a:latin typeface="Edwardian Script ITC" pitchFamily="66" charset="0"/>
            </a:endParaRPr>
          </a:p>
        </p:txBody>
      </p:sp>
      <p:sp>
        <p:nvSpPr>
          <p:cNvPr id="3" name="Subtitle 2"/>
          <p:cNvSpPr>
            <a:spLocks noGrp="1"/>
          </p:cNvSpPr>
          <p:nvPr>
            <p:ph type="subTitle" idx="1"/>
          </p:nvPr>
        </p:nvSpPr>
        <p:spPr>
          <a:xfrm>
            <a:off x="381000" y="853440"/>
            <a:ext cx="8763000" cy="2042160"/>
          </a:xfrm>
        </p:spPr>
        <p:txBody>
          <a:bodyPr>
            <a:noAutofit/>
          </a:bodyPr>
          <a:lstStyle/>
          <a:p>
            <a:pPr algn="ctr"/>
            <a:r>
              <a:rPr lang="en-US" altLang="en-US" sz="4400" dirty="0" smtClean="0">
                <a:solidFill>
                  <a:srgbClr val="FFFF00"/>
                </a:solidFill>
                <a:latin typeface="Times New Roman" panose="02020603050405020304" pitchFamily="18" charset="0"/>
                <a:cs typeface="Times New Roman" panose="02020603050405020304" pitchFamily="18" charset="0"/>
              </a:rPr>
              <a:t>Tests </a:t>
            </a:r>
            <a:r>
              <a:rPr lang="en-US" altLang="en-US" sz="4400" dirty="0">
                <a:solidFill>
                  <a:srgbClr val="FFFF00"/>
                </a:solidFill>
                <a:latin typeface="Times New Roman" panose="02020603050405020304" pitchFamily="18" charset="0"/>
                <a:cs typeface="Times New Roman" panose="02020603050405020304" pitchFamily="18" charset="0"/>
              </a:rPr>
              <a:t>of Hearing </a:t>
            </a:r>
            <a:br>
              <a:rPr lang="en-US" altLang="en-US" sz="4400" dirty="0">
                <a:solidFill>
                  <a:srgbClr val="FFFF00"/>
                </a:solidFill>
                <a:latin typeface="Times New Roman" panose="02020603050405020304" pitchFamily="18" charset="0"/>
                <a:cs typeface="Times New Roman" panose="02020603050405020304" pitchFamily="18" charset="0"/>
              </a:rPr>
            </a:br>
            <a:r>
              <a:rPr lang="en-US" altLang="en-US" sz="4400" dirty="0">
                <a:solidFill>
                  <a:srgbClr val="FFFF00"/>
                </a:solidFill>
                <a:latin typeface="Times New Roman" panose="02020603050405020304" pitchFamily="18" charset="0"/>
                <a:cs typeface="Times New Roman" panose="02020603050405020304" pitchFamily="18" charset="0"/>
              </a:rPr>
              <a:t>And</a:t>
            </a:r>
            <a:br>
              <a:rPr lang="en-US" altLang="en-US" sz="4400" dirty="0">
                <a:solidFill>
                  <a:srgbClr val="FFFF00"/>
                </a:solidFill>
                <a:latin typeface="Times New Roman" panose="02020603050405020304" pitchFamily="18" charset="0"/>
                <a:cs typeface="Times New Roman" panose="02020603050405020304" pitchFamily="18" charset="0"/>
              </a:rPr>
            </a:br>
            <a:r>
              <a:rPr lang="en-US" altLang="en-US" sz="4400" dirty="0">
                <a:solidFill>
                  <a:srgbClr val="FFFF00"/>
                </a:solidFill>
                <a:latin typeface="Times New Roman" panose="02020603050405020304" pitchFamily="18" charset="0"/>
                <a:cs typeface="Times New Roman" panose="02020603050405020304" pitchFamily="18" charset="0"/>
              </a:rPr>
              <a:t>Pure </a:t>
            </a:r>
            <a:r>
              <a:rPr lang="en-US" altLang="en-US" sz="4400" dirty="0" smtClean="0">
                <a:solidFill>
                  <a:srgbClr val="FFFF00"/>
                </a:solidFill>
                <a:latin typeface="Times New Roman" panose="02020603050405020304" pitchFamily="18" charset="0"/>
                <a:cs typeface="Times New Roman" panose="02020603050405020304" pitchFamily="18" charset="0"/>
              </a:rPr>
              <a:t>Tone </a:t>
            </a:r>
            <a:r>
              <a:rPr lang="en-US" altLang="en-US" sz="4400" dirty="0">
                <a:solidFill>
                  <a:srgbClr val="FFFF00"/>
                </a:solidFill>
                <a:latin typeface="Times New Roman" panose="02020603050405020304" pitchFamily="18" charset="0"/>
                <a:cs typeface="Times New Roman" panose="02020603050405020304" pitchFamily="18" charset="0"/>
              </a:rPr>
              <a:t>Audiometry</a:t>
            </a:r>
            <a:endParaRPr lang="en-US" sz="4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3709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type="subTitle" idx="1"/>
          </p:nvPr>
        </p:nvSpPr>
        <p:spPr bwMode="auto">
          <a:xfrm>
            <a:off x="381000" y="76200"/>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cs typeface="Arial" charset="0"/>
              </a:defRPr>
            </a:lvl1pPr>
            <a:lvl2pPr marL="742950" indent="-285750" eaLnBrk="0" hangingPunct="0">
              <a:spcBef>
                <a:spcPct val="20000"/>
              </a:spcBef>
              <a:buChar char="•"/>
              <a:defRPr sz="2800">
                <a:solidFill>
                  <a:schemeClr val="tx1"/>
                </a:solidFill>
                <a:latin typeface="Times New Roman" pitchFamily="18" charset="0"/>
                <a:cs typeface="Arial" charset="0"/>
              </a:defRPr>
            </a:lvl2pPr>
            <a:lvl3pPr marL="1143000" indent="-228600" eaLnBrk="0" hangingPunct="0">
              <a:spcBef>
                <a:spcPct val="20000"/>
              </a:spcBef>
              <a:buChar char="•"/>
              <a:defRPr sz="2400">
                <a:solidFill>
                  <a:schemeClr val="tx1"/>
                </a:solidFill>
                <a:latin typeface="Times New Roman" pitchFamily="18" charset="0"/>
                <a:cs typeface="Arial" charset="0"/>
              </a:defRPr>
            </a:lvl3pPr>
            <a:lvl4pPr marL="1600200" indent="-228600" eaLnBrk="0" hangingPunct="0">
              <a:spcBef>
                <a:spcPct val="20000"/>
              </a:spcBef>
              <a:buChar char="•"/>
              <a:defRPr sz="2000">
                <a:solidFill>
                  <a:schemeClr val="tx1"/>
                </a:solidFill>
                <a:latin typeface="Times New Roman" pitchFamily="18" charset="0"/>
                <a:cs typeface="Arial" charset="0"/>
              </a:defRPr>
            </a:lvl4pPr>
            <a:lvl5pPr marL="2057400" indent="-228600" eaLnBrk="0" hangingPunct="0">
              <a:spcBef>
                <a:spcPct val="20000"/>
              </a:spcBef>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charset="0"/>
              </a:defRPr>
            </a:lvl9pPr>
          </a:lstStyle>
          <a:p>
            <a:pPr algn="ctr" eaLnBrk="1" hangingPunct="1">
              <a:spcBef>
                <a:spcPct val="50000"/>
              </a:spcBef>
              <a:buFontTx/>
              <a:buNone/>
            </a:pPr>
            <a:r>
              <a:rPr lang="en-US" altLang="en-US" b="1" dirty="0" smtClean="0">
                <a:solidFill>
                  <a:srgbClr val="FF0000"/>
                </a:solidFill>
                <a:cs typeface="Times New Roman" panose="02020603050405020304" pitchFamily="18" charset="0"/>
              </a:rPr>
              <a:t>AUDIOGRAM</a:t>
            </a:r>
            <a:endParaRPr lang="en-US" altLang="en-US" b="1" dirty="0">
              <a:solidFill>
                <a:srgbClr val="FF0000"/>
              </a:solidFill>
              <a:cs typeface="Times New Roman" panose="02020603050405020304" pitchFamily="18" charset="0"/>
            </a:endParaRPr>
          </a:p>
        </p:txBody>
      </p:sp>
      <p:pic>
        <p:nvPicPr>
          <p:cNvPr id="5" name="Picture 4" descr="audiogram2-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25550"/>
            <a:ext cx="6281737"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501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ubTitle" idx="1"/>
          </p:nvPr>
        </p:nvSpPr>
        <p:spPr>
          <a:xfrm>
            <a:off x="381000" y="2590800"/>
            <a:ext cx="8763000" cy="838200"/>
          </a:xfrm>
        </p:spPr>
        <p:txBody>
          <a:bodyPr/>
          <a:lstStyle/>
          <a:p>
            <a:pPr algn="ctr" eaLnBrk="1" hangingPunct="1"/>
            <a:r>
              <a:rPr lang="en-US" altLang="en-US" sz="3600" b="1" dirty="0" smtClean="0">
                <a:solidFill>
                  <a:srgbClr val="FF0000"/>
                </a:solidFill>
                <a:latin typeface="Times New Roman" panose="02020603050405020304" pitchFamily="18" charset="0"/>
                <a:cs typeface="Times New Roman" panose="02020603050405020304" pitchFamily="18" charset="0"/>
              </a:rPr>
              <a:t>TUNING FORK TESTS</a:t>
            </a:r>
          </a:p>
        </p:txBody>
      </p:sp>
    </p:spTree>
    <p:extLst>
      <p:ext uri="{BB962C8B-B14F-4D97-AF65-F5344CB8AC3E}">
        <p14:creationId xmlns:p14="http://schemas.microsoft.com/office/powerpoint/2010/main" val="1269496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81000" y="152400"/>
            <a:ext cx="8763000" cy="685800"/>
          </a:xfrm>
        </p:spPr>
        <p:txBody>
          <a:bodyPr>
            <a:noAutofit/>
          </a:bodyPr>
          <a:lstStyle/>
          <a:p>
            <a:pPr algn="ctr" eaLnBrk="1" hangingPunct="1"/>
            <a:r>
              <a:rPr lang="en-US" altLang="en-US" sz="3200" b="1" u="sng" dirty="0" smtClean="0">
                <a:solidFill>
                  <a:srgbClr val="FFFF00"/>
                </a:solidFill>
                <a:latin typeface="Times New Roman" panose="02020603050405020304" pitchFamily="18" charset="0"/>
                <a:cs typeface="Times New Roman" panose="02020603050405020304" pitchFamily="18" charset="0"/>
              </a:rPr>
              <a:t/>
            </a:r>
            <a:br>
              <a:rPr lang="en-US" altLang="en-US" sz="3200" b="1" u="sng" dirty="0" smtClean="0">
                <a:solidFill>
                  <a:srgbClr val="FFFF00"/>
                </a:solidFill>
                <a:latin typeface="Times New Roman" panose="02020603050405020304" pitchFamily="18" charset="0"/>
                <a:cs typeface="Times New Roman" panose="02020603050405020304" pitchFamily="18" charset="0"/>
              </a:rPr>
            </a:br>
            <a:r>
              <a:rPr lang="en-US" altLang="en-US" sz="3200" b="1" u="sng" dirty="0" smtClean="0">
                <a:solidFill>
                  <a:srgbClr val="FFFF00"/>
                </a:solidFill>
                <a:latin typeface="Times New Roman" panose="02020603050405020304" pitchFamily="18" charset="0"/>
                <a:cs typeface="Times New Roman" panose="02020603050405020304" pitchFamily="18" charset="0"/>
              </a:rPr>
              <a:t>RINNE’S TEST </a:t>
            </a:r>
          </a:p>
        </p:txBody>
      </p:sp>
      <p:sp>
        <p:nvSpPr>
          <p:cNvPr id="5" name="Rectangle 3"/>
          <p:cNvSpPr>
            <a:spLocks noGrp="1" noChangeArrowheads="1"/>
          </p:cNvSpPr>
          <p:nvPr>
            <p:ph type="ctrTitle"/>
          </p:nvPr>
        </p:nvSpPr>
        <p:spPr>
          <a:xfrm>
            <a:off x="381000" y="1066800"/>
            <a:ext cx="8763000" cy="5715000"/>
          </a:xfrm>
        </p:spPr>
        <p:txBody>
          <a:bodyPr/>
          <a:lstStyle/>
          <a:p>
            <a:pPr marL="660400" indent="-660400" eaLnBrk="1" hangingPunct="1">
              <a:lnSpc>
                <a:spcPct val="90000"/>
              </a:lnSpc>
              <a:buFontTx/>
              <a:buNone/>
            </a:pPr>
            <a:r>
              <a:rPr lang="en-US" altLang="en-US" sz="2400" b="1" dirty="0" smtClean="0">
                <a:latin typeface="Times New Roman" panose="02020603050405020304" pitchFamily="18" charset="0"/>
                <a:cs typeface="Times New Roman" panose="02020603050405020304" pitchFamily="18" charset="0"/>
              </a:rPr>
              <a:t>	Technique </a:t>
            </a:r>
          </a:p>
          <a:p>
            <a:pPr marL="1035050" lvl="1" indent="-57785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First: Bone Conduction </a:t>
            </a:r>
          </a:p>
          <a:p>
            <a:pPr marL="1409700" lvl="2" indent="-49530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Vibrating Tuning Fork held on Mastoid process</a:t>
            </a:r>
          </a:p>
          <a:p>
            <a:pPr marL="1409700" lvl="2" indent="-49530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Patient covers opposite ear with hand </a:t>
            </a:r>
          </a:p>
          <a:p>
            <a:pPr marL="1409700" lvl="2" indent="-49530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Patient signals when sound ceases </a:t>
            </a:r>
          </a:p>
          <a:p>
            <a:pPr marL="1409700" lvl="2" indent="-49530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Move the vibrating tuning fork over the ear canal </a:t>
            </a:r>
          </a:p>
          <a:p>
            <a:pPr marL="1784350" lvl="3" indent="-412750" eaLnBrk="1" hangingPunct="1">
              <a:lnSpc>
                <a:spcPct val="90000"/>
              </a:lnSpc>
            </a:pPr>
            <a:r>
              <a:rPr lang="en-US" altLang="en-US" sz="2400" u="sng" dirty="0" smtClean="0">
                <a:solidFill>
                  <a:schemeClr val="tx1"/>
                </a:solidFill>
                <a:latin typeface="Times New Roman" panose="02020603050405020304" pitchFamily="18" charset="0"/>
                <a:cs typeface="Times New Roman" panose="02020603050405020304" pitchFamily="18" charset="0"/>
              </a:rPr>
              <a:t>(Near, but not touching the ear)</a:t>
            </a:r>
            <a:r>
              <a:rPr lang="en-US" altLang="en-US" sz="2400" dirty="0" smtClean="0">
                <a:solidFill>
                  <a:schemeClr val="tx1"/>
                </a:solidFill>
                <a:latin typeface="Times New Roman" panose="02020603050405020304" pitchFamily="18" charset="0"/>
                <a:cs typeface="Times New Roman" panose="02020603050405020304" pitchFamily="18" charset="0"/>
              </a:rPr>
              <a:t> </a:t>
            </a:r>
          </a:p>
          <a:p>
            <a:pPr marL="1035050" lvl="1" indent="-57785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Next: Air Conduction </a:t>
            </a:r>
          </a:p>
          <a:p>
            <a:pPr marL="1409700" lvl="2" indent="-49530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Patient indicates when the sound ceases </a:t>
            </a:r>
          </a:p>
          <a:p>
            <a:pPr marL="660400" indent="-660400" eaLnBrk="1" hangingPunct="1">
              <a:lnSpc>
                <a:spcPct val="90000"/>
              </a:lnSpc>
            </a:pPr>
            <a:r>
              <a:rPr lang="en-US" altLang="en-US" sz="2400" b="1" u="sng" dirty="0" smtClean="0">
                <a:solidFill>
                  <a:srgbClr val="FF0000"/>
                </a:solidFill>
                <a:latin typeface="Times New Roman" panose="02020603050405020304" pitchFamily="18" charset="0"/>
                <a:cs typeface="Times New Roman" panose="02020603050405020304" pitchFamily="18" charset="0"/>
              </a:rPr>
              <a:t>Normal: Air Conduction is better than Bone Conduction </a:t>
            </a:r>
          </a:p>
          <a:p>
            <a:pPr marL="1035050" lvl="1" indent="-57785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Air conduction usually persists twice as long as bone </a:t>
            </a:r>
          </a:p>
          <a:p>
            <a:pPr marL="1035050" lvl="1" indent="-57785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Referred to as "positive test" </a:t>
            </a:r>
          </a:p>
          <a:p>
            <a:pPr marL="660400" indent="-660400" eaLnBrk="1" hangingPunct="1">
              <a:lnSpc>
                <a:spcPct val="90000"/>
              </a:lnSpc>
            </a:pPr>
            <a:r>
              <a:rPr lang="en-US" altLang="en-US" sz="2400" b="1" u="sng" dirty="0" smtClean="0">
                <a:solidFill>
                  <a:srgbClr val="FF0000"/>
                </a:solidFill>
                <a:latin typeface="Times New Roman" panose="02020603050405020304" pitchFamily="18" charset="0"/>
                <a:cs typeface="Times New Roman" panose="02020603050405020304" pitchFamily="18" charset="0"/>
              </a:rPr>
              <a:t>Abnormal: Bone conduction better than air conduction </a:t>
            </a:r>
          </a:p>
          <a:p>
            <a:pPr marL="1035050" lvl="1" indent="-577850" eaLnBrk="1" hangingPunct="1">
              <a:lnSpc>
                <a:spcPct val="90000"/>
              </a:lnSpc>
            </a:pPr>
            <a:r>
              <a:rPr lang="en-US" altLang="en-US" sz="2400" b="1" u="sng" dirty="0" smtClean="0">
                <a:solidFill>
                  <a:schemeClr val="tx1"/>
                </a:solidFill>
                <a:latin typeface="Times New Roman" panose="02020603050405020304" pitchFamily="18" charset="0"/>
                <a:cs typeface="Times New Roman" panose="02020603050405020304" pitchFamily="18" charset="0"/>
              </a:rPr>
              <a:t>Suggests Conductive Hearing Loss.</a:t>
            </a:r>
            <a:r>
              <a:rPr lang="en-US" altLang="en-US" sz="2400" dirty="0" smtClean="0">
                <a:solidFill>
                  <a:schemeClr val="tx1"/>
                </a:solidFill>
                <a:latin typeface="Times New Roman" panose="02020603050405020304" pitchFamily="18" charset="0"/>
                <a:cs typeface="Times New Roman" panose="02020603050405020304" pitchFamily="18" charset="0"/>
              </a:rPr>
              <a:t> </a:t>
            </a:r>
          </a:p>
          <a:p>
            <a:pPr marL="1035050" lvl="1" indent="-57785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Referred to as "negative test" </a:t>
            </a:r>
          </a:p>
        </p:txBody>
      </p:sp>
    </p:spTree>
    <p:extLst>
      <p:ext uri="{BB962C8B-B14F-4D97-AF65-F5344CB8AC3E}">
        <p14:creationId xmlns:p14="http://schemas.microsoft.com/office/powerpoint/2010/main" val="379045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inne's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8486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628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inne'ste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924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593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81000" y="152400"/>
            <a:ext cx="8763000" cy="838200"/>
          </a:xfrm>
        </p:spPr>
        <p:txBody>
          <a:bodyPr vert="horz" lIns="100584" tIns="45720" anchor="b">
            <a:noAutofit/>
          </a:bodyPr>
          <a:lstStyle/>
          <a:p>
            <a:pPr algn="ctr"/>
            <a:r>
              <a:rPr lang="en-US" altLang="en-US" sz="3200" b="1" u="sng" dirty="0" smtClean="0">
                <a:solidFill>
                  <a:srgbClr val="FFFF00"/>
                </a:solidFill>
                <a:latin typeface="Times New Roman" panose="02020603050405020304" pitchFamily="18" charset="0"/>
                <a:cs typeface="Times New Roman" panose="02020603050405020304" pitchFamily="18" charset="0"/>
              </a:rPr>
              <a:t>WEBER TEST</a:t>
            </a:r>
            <a:endParaRPr lang="en-US" altLang="en-US" sz="3200" b="1" u="sng" dirty="0">
              <a:solidFill>
                <a:srgbClr val="FFFF00"/>
              </a:solidFill>
              <a:latin typeface="Times New Roman" panose="02020603050405020304" pitchFamily="18" charset="0"/>
              <a:cs typeface="Times New Roman" panose="02020603050405020304" pitchFamily="18" charset="0"/>
            </a:endParaRPr>
          </a:p>
        </p:txBody>
      </p:sp>
      <p:sp>
        <p:nvSpPr>
          <p:cNvPr id="5" name="Rectangle 3"/>
          <p:cNvSpPr>
            <a:spLocks noGrp="1" noChangeArrowheads="1"/>
          </p:cNvSpPr>
          <p:nvPr>
            <p:ph type="ctrTitle"/>
          </p:nvPr>
        </p:nvSpPr>
        <p:spPr>
          <a:xfrm>
            <a:off x="381000" y="1524000"/>
            <a:ext cx="8763000" cy="5257800"/>
          </a:xfrm>
        </p:spPr>
        <p:txBody>
          <a:bodyPr/>
          <a:lstStyle/>
          <a:p>
            <a:pPr eaLnBrk="1" hangingPunct="1">
              <a:buFontTx/>
              <a:buNone/>
            </a:pPr>
            <a:r>
              <a:rPr lang="en-US" altLang="en-US" sz="2800" dirty="0" smtClean="0">
                <a:latin typeface="Times New Roman" panose="02020603050405020304" pitchFamily="18" charset="0"/>
                <a:cs typeface="Times New Roman" panose="02020603050405020304" pitchFamily="18" charset="0"/>
              </a:rPr>
              <a:t>Technique: </a:t>
            </a:r>
          </a:p>
          <a:p>
            <a:pPr eaLnBrk="1" hangingPunct="1">
              <a:buFontTx/>
              <a:buNone/>
            </a:pPr>
            <a:r>
              <a:rPr lang="en-US" altLang="en-US" sz="2800" dirty="0" smtClean="0">
                <a:latin typeface="Times New Roman" panose="02020603050405020304" pitchFamily="18" charset="0"/>
                <a:cs typeface="Times New Roman" panose="02020603050405020304" pitchFamily="18" charset="0"/>
              </a:rPr>
              <a:t>Tuning Fork placed at midline forehead</a:t>
            </a:r>
            <a:br>
              <a:rPr lang="en-US" altLang="en-US" sz="2800" dirty="0" smtClean="0">
                <a:latin typeface="Times New Roman" panose="02020603050405020304" pitchFamily="18" charset="0"/>
                <a:cs typeface="Times New Roman" panose="02020603050405020304" pitchFamily="18" charset="0"/>
              </a:rPr>
            </a:br>
            <a:r>
              <a:rPr lang="en-US" altLang="en-US" sz="2800" dirty="0" smtClean="0">
                <a:latin typeface="Times New Roman" panose="02020603050405020304" pitchFamily="18" charset="0"/>
                <a:cs typeface="Times New Roman" panose="02020603050405020304" pitchFamily="18" charset="0"/>
              </a:rPr>
              <a:t> </a:t>
            </a:r>
          </a:p>
          <a:p>
            <a:pPr eaLnBrk="1" hangingPunct="1"/>
            <a:r>
              <a:rPr lang="en-US" altLang="en-US" sz="2800" b="1" u="sng" dirty="0" smtClean="0">
                <a:solidFill>
                  <a:srgbClr val="FF0000"/>
                </a:solidFill>
                <a:latin typeface="Times New Roman" panose="02020603050405020304" pitchFamily="18" charset="0"/>
                <a:cs typeface="Times New Roman" panose="02020603050405020304" pitchFamily="18" charset="0"/>
              </a:rPr>
              <a:t>Normal: Sound radiates to both ears equally </a:t>
            </a:r>
            <a:br>
              <a:rPr lang="en-US" altLang="en-US" sz="2800" b="1" u="sng" dirty="0" smtClean="0">
                <a:solidFill>
                  <a:srgbClr val="FF0000"/>
                </a:solidFill>
                <a:latin typeface="Times New Roman" panose="02020603050405020304" pitchFamily="18" charset="0"/>
                <a:cs typeface="Times New Roman" panose="02020603050405020304" pitchFamily="18" charset="0"/>
              </a:rPr>
            </a:br>
            <a:endParaRPr lang="en-US" altLang="en-US" sz="2800" b="1" u="sng" dirty="0" smtClean="0">
              <a:solidFill>
                <a:srgbClr val="FF0000"/>
              </a:solidFill>
              <a:latin typeface="Times New Roman" panose="02020603050405020304" pitchFamily="18" charset="0"/>
              <a:cs typeface="Times New Roman" panose="02020603050405020304" pitchFamily="18" charset="0"/>
            </a:endParaRPr>
          </a:p>
          <a:p>
            <a:pPr eaLnBrk="1" hangingPunct="1"/>
            <a:r>
              <a:rPr lang="en-US" altLang="en-US" sz="2800" b="1" u="sng" dirty="0" smtClean="0">
                <a:solidFill>
                  <a:srgbClr val="FF0000"/>
                </a:solidFill>
                <a:latin typeface="Times New Roman" panose="02020603050405020304" pitchFamily="18" charset="0"/>
                <a:cs typeface="Times New Roman" panose="02020603050405020304" pitchFamily="18" charset="0"/>
              </a:rPr>
              <a:t>Abnormal: Sound lateralizes to one ear </a:t>
            </a:r>
          </a:p>
          <a:p>
            <a:pPr lvl="1" eaLnBrk="1" hangingPunct="1"/>
            <a:r>
              <a:rPr lang="en-US" altLang="en-US" sz="2800" dirty="0" smtClean="0">
                <a:solidFill>
                  <a:schemeClr val="tx1"/>
                </a:solidFill>
                <a:latin typeface="Times New Roman" panose="02020603050405020304" pitchFamily="18" charset="0"/>
                <a:cs typeface="Times New Roman" panose="02020603050405020304" pitchFamily="18" charset="0"/>
              </a:rPr>
              <a:t/>
            </a:r>
            <a:br>
              <a:rPr lang="en-US" altLang="en-US" sz="2800" dirty="0" smtClean="0">
                <a:solidFill>
                  <a:schemeClr val="tx1"/>
                </a:solidFill>
                <a:latin typeface="Times New Roman" panose="02020603050405020304" pitchFamily="18" charset="0"/>
                <a:cs typeface="Times New Roman" panose="02020603050405020304" pitchFamily="18" charset="0"/>
              </a:rPr>
            </a:br>
            <a:r>
              <a:rPr lang="en-US" altLang="en-US" sz="2800" dirty="0" err="1" smtClean="0">
                <a:solidFill>
                  <a:schemeClr val="tx1"/>
                </a:solidFill>
                <a:latin typeface="Times New Roman" panose="02020603050405020304" pitchFamily="18" charset="0"/>
                <a:cs typeface="Times New Roman" panose="02020603050405020304" pitchFamily="18" charset="0"/>
              </a:rPr>
              <a:t>Ipsilateral</a:t>
            </a:r>
            <a:r>
              <a:rPr lang="en-US" altLang="en-US" sz="2800" dirty="0" smtClean="0">
                <a:solidFill>
                  <a:schemeClr val="tx1"/>
                </a:solidFill>
                <a:latin typeface="Times New Roman" panose="02020603050405020304" pitchFamily="18" charset="0"/>
                <a:cs typeface="Times New Roman" panose="02020603050405020304" pitchFamily="18" charset="0"/>
              </a:rPr>
              <a:t> Conductive Hearing Loss OR </a:t>
            </a:r>
          </a:p>
          <a:p>
            <a:pPr lvl="1" eaLnBrk="1" hangingPunct="1"/>
            <a:r>
              <a:rPr lang="en-US" altLang="en-US" sz="2800" dirty="0" smtClean="0">
                <a:solidFill>
                  <a:schemeClr val="tx1"/>
                </a:solidFill>
                <a:latin typeface="Times New Roman" panose="02020603050405020304" pitchFamily="18" charset="0"/>
                <a:cs typeface="Times New Roman" panose="02020603050405020304" pitchFamily="18" charset="0"/>
              </a:rPr>
              <a:t>Contralateral Sensorineural Hearing Loss.</a:t>
            </a:r>
          </a:p>
        </p:txBody>
      </p:sp>
    </p:spTree>
    <p:extLst>
      <p:ext uri="{BB962C8B-B14F-4D97-AF65-F5344CB8AC3E}">
        <p14:creationId xmlns:p14="http://schemas.microsoft.com/office/powerpoint/2010/main" val="3602593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weber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924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593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81000" y="76200"/>
            <a:ext cx="8763000" cy="838200"/>
          </a:xfrm>
        </p:spPr>
        <p:txBody>
          <a:bodyPr>
            <a:normAutofit/>
          </a:bodyPr>
          <a:lstStyle/>
          <a:p>
            <a:pPr algn="ctr" eaLnBrk="1" hangingPunct="1"/>
            <a:r>
              <a:rPr lang="en-US" altLang="en-US" sz="3200" b="1" u="sng" dirty="0" smtClean="0">
                <a:solidFill>
                  <a:srgbClr val="FF0000"/>
                </a:solidFill>
                <a:latin typeface="Times New Roman" panose="02020603050405020304" pitchFamily="18" charset="0"/>
                <a:cs typeface="Times New Roman" panose="02020603050405020304" pitchFamily="18" charset="0"/>
              </a:rPr>
              <a:t>PURE TONE AUDIOMETRY</a:t>
            </a:r>
          </a:p>
        </p:txBody>
      </p:sp>
      <p:sp>
        <p:nvSpPr>
          <p:cNvPr id="5" name="Rectangle 3"/>
          <p:cNvSpPr>
            <a:spLocks noGrp="1" noChangeArrowheads="1"/>
          </p:cNvSpPr>
          <p:nvPr>
            <p:ph type="ctrTitle"/>
          </p:nvPr>
        </p:nvSpPr>
        <p:spPr>
          <a:xfrm>
            <a:off x="381000" y="1295400"/>
            <a:ext cx="8763000" cy="5562600"/>
          </a:xfrm>
        </p:spPr>
        <p:txBody>
          <a:bodyPr/>
          <a:lstStyle/>
          <a:p>
            <a:pPr eaLnBrk="1" hangingPunct="1">
              <a:lnSpc>
                <a:spcPct val="150000"/>
              </a:lnSpc>
            </a:pPr>
            <a:r>
              <a:rPr lang="en-US" altLang="en-US" sz="2800" b="0" cap="none" dirty="0" smtClean="0">
                <a:latin typeface="Times New Roman" panose="02020603050405020304" pitchFamily="18" charset="0"/>
                <a:cs typeface="Times New Roman" panose="02020603050405020304" pitchFamily="18" charset="0"/>
              </a:rPr>
              <a:t>In a sound proof room person is seated comfortably.</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Ear phones are applied which are color coded. (</a:t>
            </a:r>
            <a:r>
              <a:rPr lang="en-US" altLang="en-US" sz="2800" b="0" u="sng" cap="none" dirty="0" smtClean="0">
                <a:solidFill>
                  <a:srgbClr val="FF0000"/>
                </a:solidFill>
                <a:latin typeface="Times New Roman" panose="02020603050405020304" pitchFamily="18" charset="0"/>
                <a:cs typeface="Times New Roman" panose="02020603050405020304" pitchFamily="18" charset="0"/>
              </a:rPr>
              <a:t>Red</a:t>
            </a:r>
            <a:r>
              <a:rPr lang="en-US" altLang="en-US" sz="2800" b="0" cap="none" dirty="0" smtClean="0">
                <a:latin typeface="Times New Roman" panose="02020603050405020304" pitchFamily="18" charset="0"/>
                <a:cs typeface="Times New Roman" panose="02020603050405020304" pitchFamily="18" charset="0"/>
              </a:rPr>
              <a:t> for right ear, </a:t>
            </a:r>
            <a:r>
              <a:rPr lang="en-US" altLang="en-US" sz="2800" b="0" u="sng" cap="none" dirty="0" smtClean="0">
                <a:solidFill>
                  <a:srgbClr val="0070C0"/>
                </a:solidFill>
                <a:latin typeface="Times New Roman" panose="02020603050405020304" pitchFamily="18" charset="0"/>
                <a:cs typeface="Times New Roman" panose="02020603050405020304" pitchFamily="18" charset="0"/>
              </a:rPr>
              <a:t>blue</a:t>
            </a:r>
            <a:r>
              <a:rPr lang="en-US" altLang="en-US" sz="2800" b="0" cap="none" dirty="0" smtClean="0">
                <a:latin typeface="Times New Roman" panose="02020603050405020304" pitchFamily="18" charset="0"/>
                <a:cs typeface="Times New Roman" panose="02020603050405020304" pitchFamily="18" charset="0"/>
              </a:rPr>
              <a:t> for left ear.)</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Masking sound is delivered to the non-test ear.</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Start with a frequency of 125hz. &amp; 0 db.</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Gradually increase the db. Till person hears the sound &amp; respond.</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Mark the threshold intensity on the audiogram paper.  </a:t>
            </a:r>
            <a:br>
              <a:rPr lang="en-US" altLang="en-US" sz="2800" b="0" cap="none" dirty="0" smtClean="0">
                <a:latin typeface="Times New Roman" panose="02020603050405020304" pitchFamily="18" charset="0"/>
                <a:cs typeface="Times New Roman" panose="02020603050405020304" pitchFamily="18" charset="0"/>
              </a:rPr>
            </a:br>
            <a:endParaRPr lang="en-US" altLang="en-US" sz="2800" b="0" cap="none"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2593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81000" y="76200"/>
            <a:ext cx="8763000" cy="762000"/>
          </a:xfrm>
        </p:spPr>
        <p:txBody>
          <a:bodyPr>
            <a:normAutofit/>
          </a:bodyPr>
          <a:lstStyle/>
          <a:p>
            <a:pPr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Cont…</a:t>
            </a:r>
          </a:p>
        </p:txBody>
      </p:sp>
      <p:sp>
        <p:nvSpPr>
          <p:cNvPr id="6" name="Rectangle 3"/>
          <p:cNvSpPr>
            <a:spLocks noGrp="1" noChangeArrowheads="1"/>
          </p:cNvSpPr>
          <p:nvPr>
            <p:ph type="ctrTitle"/>
          </p:nvPr>
        </p:nvSpPr>
        <p:spPr>
          <a:xfrm>
            <a:off x="304800" y="1752600"/>
            <a:ext cx="8839200" cy="3886200"/>
          </a:xfrm>
        </p:spPr>
        <p:txBody>
          <a:bodyPr/>
          <a:lstStyle/>
          <a:p>
            <a:pPr eaLnBrk="1" hangingPunct="1">
              <a:lnSpc>
                <a:spcPct val="150000"/>
              </a:lnSpc>
            </a:pPr>
            <a:r>
              <a:rPr lang="en-US" altLang="en-US" sz="2800" b="0" cap="none" dirty="0" smtClean="0">
                <a:latin typeface="Times New Roman" panose="02020603050405020304" pitchFamily="18" charset="0"/>
                <a:cs typeface="Times New Roman" panose="02020603050405020304" pitchFamily="18" charset="0"/>
              </a:rPr>
              <a:t>Find the threshold of hearing from 125 </a:t>
            </a:r>
            <a:r>
              <a:rPr lang="en-US" altLang="en-US" sz="2800" b="0" cap="none" dirty="0" err="1" smtClean="0">
                <a:latin typeface="Times New Roman" panose="02020603050405020304" pitchFamily="18" charset="0"/>
                <a:cs typeface="Times New Roman" panose="02020603050405020304" pitchFamily="18" charset="0"/>
              </a:rPr>
              <a:t>hz</a:t>
            </a:r>
            <a:r>
              <a:rPr lang="en-US" altLang="en-US" sz="2800" b="0" cap="none" dirty="0" smtClean="0">
                <a:latin typeface="Times New Roman" panose="02020603050405020304" pitchFamily="18" charset="0"/>
                <a:cs typeface="Times New Roman" panose="02020603050405020304" pitchFamily="18" charset="0"/>
              </a:rPr>
              <a:t>. To 8000hz. &amp; Mark on the audiogram paper.</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Join the points to make air conduction audiogram.</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Place the bone vibrator over the mastoid process.</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Deliver the sound through the vibrator &amp; find out the threshold of hearing for different frequencies of sound.</a:t>
            </a:r>
          </a:p>
        </p:txBody>
      </p:sp>
    </p:spTree>
    <p:extLst>
      <p:ext uri="{BB962C8B-B14F-4D97-AF65-F5344CB8AC3E}">
        <p14:creationId xmlns:p14="http://schemas.microsoft.com/office/powerpoint/2010/main" val="3602593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04800" y="228600"/>
            <a:ext cx="8839200" cy="914400"/>
          </a:xfrm>
        </p:spPr>
        <p:txBody>
          <a:bodyPr/>
          <a:lstStyle/>
          <a:p>
            <a:pPr eaLnBrk="1" hangingPunct="1"/>
            <a:r>
              <a:rPr lang="en-US" altLang="en-US" sz="3600" dirty="0" smtClean="0">
                <a:solidFill>
                  <a:srgbClr val="FF0000"/>
                </a:solidFill>
                <a:latin typeface="Times New Roman" panose="02020603050405020304" pitchFamily="18" charset="0"/>
                <a:cs typeface="Times New Roman" panose="02020603050405020304" pitchFamily="18" charset="0"/>
              </a:rPr>
              <a:t>Cont…</a:t>
            </a:r>
          </a:p>
        </p:txBody>
      </p:sp>
      <p:sp>
        <p:nvSpPr>
          <p:cNvPr id="5" name="Rectangle 3"/>
          <p:cNvSpPr>
            <a:spLocks noGrp="1" noChangeArrowheads="1"/>
          </p:cNvSpPr>
          <p:nvPr>
            <p:ph type="ctrTitle"/>
          </p:nvPr>
        </p:nvSpPr>
        <p:spPr>
          <a:xfrm>
            <a:off x="457200" y="2057400"/>
            <a:ext cx="8686800" cy="2590800"/>
          </a:xfrm>
        </p:spPr>
        <p:txBody>
          <a:bodyPr/>
          <a:lstStyle/>
          <a:p>
            <a:pPr eaLnBrk="1" hangingPunct="1">
              <a:lnSpc>
                <a:spcPct val="150000"/>
              </a:lnSpc>
            </a:pPr>
            <a:r>
              <a:rPr lang="en-US" altLang="en-US" sz="2800" b="0" cap="none" dirty="0" smtClean="0">
                <a:latin typeface="Times New Roman" panose="02020603050405020304" pitchFamily="18" charset="0"/>
                <a:cs typeface="Times New Roman" panose="02020603050405020304" pitchFamily="18" charset="0"/>
              </a:rPr>
              <a:t>Use different sign to mark the bone conduction audiogram.</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Select the other ear and repeat the whole procedure.</a:t>
            </a:r>
          </a:p>
        </p:txBody>
      </p:sp>
    </p:spTree>
    <p:extLst>
      <p:ext uri="{BB962C8B-B14F-4D97-AF65-F5344CB8AC3E}">
        <p14:creationId xmlns:p14="http://schemas.microsoft.com/office/powerpoint/2010/main" val="3602593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5600" y="0"/>
            <a:ext cx="8763000" cy="746760"/>
          </a:xfrm>
        </p:spPr>
        <p:txBody>
          <a:bodyPr>
            <a:normAutofit/>
          </a:bodyPr>
          <a:lstStyle/>
          <a:p>
            <a:pPr algn="ctr"/>
            <a:r>
              <a:rPr lang="en-US" altLang="en-US" sz="3600" dirty="0">
                <a:solidFill>
                  <a:srgbClr val="FFFF00"/>
                </a:solidFill>
                <a:latin typeface="Times New Roman" panose="02020603050405020304" pitchFamily="18" charset="0"/>
                <a:cs typeface="Times New Roman" panose="02020603050405020304" pitchFamily="18" charset="0"/>
              </a:rPr>
              <a:t>Objective </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a:spLocks noGrp="1" noChangeArrowheads="1"/>
          </p:cNvSpPr>
          <p:nvPr>
            <p:ph type="ctrTitle"/>
          </p:nvPr>
        </p:nvSpPr>
        <p:spPr>
          <a:xfrm>
            <a:off x="457200" y="1676400"/>
            <a:ext cx="8686800" cy="3962400"/>
          </a:xfrm>
        </p:spPr>
        <p:txBody>
          <a:bodyPr/>
          <a:lstStyle/>
          <a:p>
            <a:pPr eaLnBrk="1" hangingPunct="1">
              <a:buFontTx/>
              <a:buNone/>
            </a:pPr>
            <a:r>
              <a:rPr lang="en-US" altLang="en-US" sz="2800" b="0" cap="none" dirty="0" smtClean="0">
                <a:latin typeface="Times New Roman" panose="02020603050405020304" pitchFamily="18" charset="0"/>
                <a:cs typeface="Times New Roman" panose="02020603050405020304" pitchFamily="18" charset="0"/>
              </a:rPr>
              <a:t>  *	The usual primary purpose of pure-	tone tests is 	to 	determine the 	type, degree, and 	configuration of 	hearing loss. </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	To plot the frequency intensity 	recording 	and 	construct the audiograms</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	</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	</a:t>
            </a:r>
            <a:r>
              <a:rPr lang="en-US" altLang="en-US" sz="2800" b="0" cap="none" dirty="0">
                <a:latin typeface="Times New Roman" panose="02020603050405020304" pitchFamily="18" charset="0"/>
                <a:cs typeface="Times New Roman" panose="02020603050405020304" pitchFamily="18" charset="0"/>
              </a:rPr>
              <a:t>T</a:t>
            </a:r>
            <a:r>
              <a:rPr lang="en-US" altLang="en-US" sz="2800" b="0" cap="none" dirty="0" smtClean="0">
                <a:latin typeface="Times New Roman" panose="02020603050405020304" pitchFamily="18" charset="0"/>
                <a:cs typeface="Times New Roman" panose="02020603050405020304" pitchFamily="18" charset="0"/>
              </a:rPr>
              <a:t>o interpret the audiograms</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62165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81000" y="228600"/>
            <a:ext cx="8737600" cy="838200"/>
          </a:xfrm>
        </p:spPr>
        <p:txBody>
          <a:bodyPr>
            <a:normAutofit/>
          </a:bodyPr>
          <a:lstStyle/>
          <a:p>
            <a:pPr algn="ctr" eaLnBrk="1" hangingPunct="1"/>
            <a:r>
              <a:rPr lang="en-US" altLang="en-US" sz="3600" u="sng" dirty="0" smtClean="0">
                <a:solidFill>
                  <a:srgbClr val="FF0000"/>
                </a:solidFill>
                <a:latin typeface="Times New Roman" panose="02020603050405020304" pitchFamily="18" charset="0"/>
                <a:cs typeface="Times New Roman" panose="02020603050405020304" pitchFamily="18" charset="0"/>
              </a:rPr>
              <a:t>TYPES OF HEARING LOSS </a:t>
            </a:r>
          </a:p>
        </p:txBody>
      </p:sp>
      <p:sp>
        <p:nvSpPr>
          <p:cNvPr id="5" name="Rectangle 3"/>
          <p:cNvSpPr>
            <a:spLocks noGrp="1" noChangeArrowheads="1"/>
          </p:cNvSpPr>
          <p:nvPr>
            <p:ph type="ctrTitle"/>
          </p:nvPr>
        </p:nvSpPr>
        <p:spPr>
          <a:xfrm>
            <a:off x="381000" y="2057400"/>
            <a:ext cx="8763000" cy="2667000"/>
          </a:xfrm>
        </p:spPr>
        <p:txBody>
          <a:bodyPr/>
          <a:lstStyle/>
          <a:p>
            <a:pPr marL="571500" indent="-571500" eaLnBrk="1" hangingPunct="1">
              <a:lnSpc>
                <a:spcPct val="150000"/>
              </a:lnSpc>
              <a:buFont typeface="Arial" panose="020B0604020202020204" pitchFamily="34" charset="0"/>
              <a:buChar char="•"/>
            </a:pPr>
            <a:r>
              <a:rPr lang="en-US" altLang="en-US" sz="2800" b="0" cap="none" dirty="0" smtClean="0">
                <a:latin typeface="Times New Roman" panose="02020603050405020304" pitchFamily="18" charset="0"/>
                <a:cs typeface="Times New Roman" panose="02020603050405020304" pitchFamily="18" charset="0"/>
              </a:rPr>
              <a:t>Conductive hearing loss </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Sensorineural hearing loss </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Mixed hearing loss </a:t>
            </a:r>
          </a:p>
        </p:txBody>
      </p:sp>
    </p:spTree>
    <p:extLst>
      <p:ext uri="{BB962C8B-B14F-4D97-AF65-F5344CB8AC3E}">
        <p14:creationId xmlns:p14="http://schemas.microsoft.com/office/powerpoint/2010/main" val="3602593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81000" y="76200"/>
            <a:ext cx="8763000" cy="914400"/>
          </a:xfrm>
        </p:spPr>
        <p:txBody>
          <a:bodyPr>
            <a:normAutofit/>
          </a:bodyPr>
          <a:lstStyle/>
          <a:p>
            <a:pPr algn="ctr" eaLnBrk="1" hangingPunct="1"/>
            <a:r>
              <a:rPr lang="en-US" altLang="en-US" sz="3600" dirty="0" smtClean="0">
                <a:solidFill>
                  <a:srgbClr val="FF0000"/>
                </a:solidFill>
                <a:latin typeface="Times New Roman" panose="02020603050405020304" pitchFamily="18" charset="0"/>
                <a:cs typeface="Times New Roman" panose="02020603050405020304" pitchFamily="18" charset="0"/>
              </a:rPr>
              <a:t>Conductive Hearing loss (deafness)</a:t>
            </a:r>
          </a:p>
        </p:txBody>
      </p:sp>
      <p:sp>
        <p:nvSpPr>
          <p:cNvPr id="5" name="Rectangle 3"/>
          <p:cNvSpPr>
            <a:spLocks noGrp="1" noChangeArrowheads="1"/>
          </p:cNvSpPr>
          <p:nvPr>
            <p:ph type="ctrTitle"/>
          </p:nvPr>
        </p:nvSpPr>
        <p:spPr>
          <a:xfrm>
            <a:off x="457200" y="1066800"/>
            <a:ext cx="8686800" cy="5791200"/>
          </a:xfrm>
        </p:spPr>
        <p:txBody>
          <a:bodyPr/>
          <a:lstStyle/>
          <a:p>
            <a:pPr eaLnBrk="1" hangingPunct="1">
              <a:lnSpc>
                <a:spcPct val="150000"/>
              </a:lnSpc>
            </a:pPr>
            <a:r>
              <a:rPr lang="en-US" altLang="en-US" sz="2800" b="0" cap="none" dirty="0" smtClean="0">
                <a:latin typeface="Times New Roman" panose="02020603050405020304" pitchFamily="18" charset="0"/>
                <a:cs typeface="Times New Roman" panose="02020603050405020304" pitchFamily="18" charset="0"/>
              </a:rPr>
              <a:t>The abnormality reduces the effective intensity of the air-conducted signal reaching the cochlea, but it does not affect the bone-conducted signal that does not pass through the outer or middle ear. </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Examples of abnormalities include perforated tympanic membranes, fluid in the middle ear system, or scarring of the tympanic membrane. Pure-tone air-conduction thresholds are poorer than bone-conduction thresholds by more than 10 </a:t>
            </a:r>
            <a:r>
              <a:rPr lang="en-US" altLang="en-US" sz="2800" b="0" cap="none" dirty="0" err="1" smtClean="0">
                <a:latin typeface="Times New Roman" panose="02020603050405020304" pitchFamily="18" charset="0"/>
                <a:cs typeface="Times New Roman" panose="02020603050405020304" pitchFamily="18" charset="0"/>
              </a:rPr>
              <a:t>db</a:t>
            </a:r>
            <a:endParaRPr lang="en-US" altLang="en-US" sz="2800" b="0" cap="none"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2593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Grp="1" noChangeArrowheads="1"/>
          </p:cNvSpPr>
          <p:nvPr>
            <p:ph type="subTitle" idx="1"/>
          </p:nvPr>
        </p:nvSpPr>
        <p:spPr bwMode="auto">
          <a:xfrm>
            <a:off x="381000" y="304800"/>
            <a:ext cx="8585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cs typeface="Arial" charset="0"/>
              </a:defRPr>
            </a:lvl1pPr>
            <a:lvl2pPr marL="742950" indent="-285750" eaLnBrk="0" hangingPunct="0">
              <a:spcBef>
                <a:spcPct val="20000"/>
              </a:spcBef>
              <a:buChar char="•"/>
              <a:defRPr sz="2800">
                <a:solidFill>
                  <a:schemeClr val="tx1"/>
                </a:solidFill>
                <a:latin typeface="Times New Roman" pitchFamily="18" charset="0"/>
                <a:cs typeface="Arial" charset="0"/>
              </a:defRPr>
            </a:lvl2pPr>
            <a:lvl3pPr marL="1143000" indent="-228600" eaLnBrk="0" hangingPunct="0">
              <a:spcBef>
                <a:spcPct val="20000"/>
              </a:spcBef>
              <a:buChar char="•"/>
              <a:defRPr sz="2400">
                <a:solidFill>
                  <a:schemeClr val="tx1"/>
                </a:solidFill>
                <a:latin typeface="Times New Roman" pitchFamily="18" charset="0"/>
                <a:cs typeface="Arial" charset="0"/>
              </a:defRPr>
            </a:lvl3pPr>
            <a:lvl4pPr marL="1600200" indent="-228600" eaLnBrk="0" hangingPunct="0">
              <a:spcBef>
                <a:spcPct val="20000"/>
              </a:spcBef>
              <a:buChar char="•"/>
              <a:defRPr sz="2000">
                <a:solidFill>
                  <a:schemeClr val="tx1"/>
                </a:solidFill>
                <a:latin typeface="Times New Roman" pitchFamily="18" charset="0"/>
                <a:cs typeface="Arial" charset="0"/>
              </a:defRPr>
            </a:lvl4pPr>
            <a:lvl5pPr marL="2057400" indent="-228600" eaLnBrk="0" hangingPunct="0">
              <a:spcBef>
                <a:spcPct val="20000"/>
              </a:spcBef>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charset="0"/>
              </a:defRPr>
            </a:lvl9pPr>
          </a:lstStyle>
          <a:p>
            <a:pPr algn="ctr" eaLnBrk="1" hangingPunct="1">
              <a:spcBef>
                <a:spcPct val="50000"/>
              </a:spcBef>
              <a:buFontTx/>
              <a:buNone/>
            </a:pPr>
            <a:r>
              <a:rPr lang="en-US" altLang="en-US" sz="3600" dirty="0">
                <a:solidFill>
                  <a:srgbClr val="FF0000"/>
                </a:solidFill>
                <a:cs typeface="Times New Roman" panose="02020603050405020304" pitchFamily="18" charset="0"/>
              </a:rPr>
              <a:t>Conductive deafness</a:t>
            </a:r>
          </a:p>
        </p:txBody>
      </p:sp>
      <p:pic>
        <p:nvPicPr>
          <p:cNvPr id="5" name="Picture 5" descr="Conducti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163637"/>
            <a:ext cx="7620000" cy="561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593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81000" y="0"/>
            <a:ext cx="8763000" cy="975360"/>
          </a:xfrm>
        </p:spPr>
        <p:txBody>
          <a:bodyPr>
            <a:noAutofit/>
          </a:bodyPr>
          <a:lstStyle/>
          <a:p>
            <a:pPr algn="ctr" eaLnBrk="1" hangingPunct="1"/>
            <a:r>
              <a:rPr lang="en-US" altLang="en-US" sz="3600" u="sng" dirty="0" smtClean="0">
                <a:solidFill>
                  <a:srgbClr val="FF0000"/>
                </a:solidFill>
                <a:latin typeface="Times New Roman" panose="02020603050405020304" pitchFamily="18" charset="0"/>
                <a:cs typeface="Times New Roman" panose="02020603050405020304" pitchFamily="18" charset="0"/>
              </a:rPr>
              <a:t/>
            </a:r>
            <a:br>
              <a:rPr lang="en-US" altLang="en-US" sz="3600" u="sng" dirty="0" smtClean="0">
                <a:solidFill>
                  <a:srgbClr val="FF0000"/>
                </a:solidFill>
                <a:latin typeface="Times New Roman" panose="02020603050405020304" pitchFamily="18" charset="0"/>
                <a:cs typeface="Times New Roman" panose="02020603050405020304" pitchFamily="18" charset="0"/>
              </a:rPr>
            </a:br>
            <a:r>
              <a:rPr lang="en-US" altLang="en-US" sz="3600" u="sng" dirty="0" smtClean="0">
                <a:solidFill>
                  <a:srgbClr val="FF0000"/>
                </a:solidFill>
                <a:latin typeface="Times New Roman" panose="02020603050405020304" pitchFamily="18" charset="0"/>
                <a:cs typeface="Times New Roman" panose="02020603050405020304" pitchFamily="18" charset="0"/>
              </a:rPr>
              <a:t>Sensorineural  Hearing loss (deafness)</a:t>
            </a:r>
          </a:p>
        </p:txBody>
      </p:sp>
      <p:sp>
        <p:nvSpPr>
          <p:cNvPr id="5" name="Rectangle 3"/>
          <p:cNvSpPr>
            <a:spLocks noGrp="1" noChangeArrowheads="1"/>
          </p:cNvSpPr>
          <p:nvPr>
            <p:ph type="ctrTitle"/>
          </p:nvPr>
        </p:nvSpPr>
        <p:spPr>
          <a:xfrm>
            <a:off x="381000" y="1682496"/>
            <a:ext cx="8763000" cy="5175504"/>
          </a:xfrm>
        </p:spPr>
        <p:txBody>
          <a:bodyPr/>
          <a:lstStyle/>
          <a:p>
            <a:pPr eaLnBrk="1" hangingPunct="1">
              <a:lnSpc>
                <a:spcPct val="150000"/>
              </a:lnSpc>
            </a:pPr>
            <a:r>
              <a:rPr lang="en-US" altLang="en-US" sz="2800" b="0" cap="none" dirty="0" smtClean="0">
                <a:latin typeface="Times New Roman" panose="02020603050405020304" pitchFamily="18" charset="0"/>
                <a:cs typeface="Times New Roman" panose="02020603050405020304" pitchFamily="18" charset="0"/>
              </a:rPr>
              <a:t>This type of hearing loss is secondary to cochlear abnormality and/or abnormality of the auditory nerve or central auditory pathways. Because the outer ear and middle ear do not reduce the signal intensity of the air-conducted signal, both air- and bone-conducted signals are effective in stimulating the cochlea. Pure-tone air- and bone-conduction thresholds are within 10 </a:t>
            </a:r>
            <a:r>
              <a:rPr lang="en-US" altLang="en-US" sz="2800" b="0" cap="none" dirty="0" err="1" smtClean="0">
                <a:latin typeface="Times New Roman" panose="02020603050405020304" pitchFamily="18" charset="0"/>
                <a:cs typeface="Times New Roman" panose="02020603050405020304" pitchFamily="18" charset="0"/>
              </a:rPr>
              <a:t>db</a:t>
            </a:r>
            <a:endParaRPr lang="en-US" altLang="en-US" sz="2800" b="0" cap="none"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2593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type="subTitle" idx="1"/>
          </p:nvPr>
        </p:nvSpPr>
        <p:spPr bwMode="auto">
          <a:xfrm>
            <a:off x="330200" y="0"/>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cs typeface="Arial" charset="0"/>
              </a:defRPr>
            </a:lvl1pPr>
            <a:lvl2pPr marL="742950" indent="-285750" eaLnBrk="0" hangingPunct="0">
              <a:spcBef>
                <a:spcPct val="20000"/>
              </a:spcBef>
              <a:buChar char="•"/>
              <a:defRPr sz="2800">
                <a:solidFill>
                  <a:schemeClr val="tx1"/>
                </a:solidFill>
                <a:latin typeface="Times New Roman" pitchFamily="18" charset="0"/>
                <a:cs typeface="Arial" charset="0"/>
              </a:defRPr>
            </a:lvl2pPr>
            <a:lvl3pPr marL="1143000" indent="-228600" eaLnBrk="0" hangingPunct="0">
              <a:spcBef>
                <a:spcPct val="20000"/>
              </a:spcBef>
              <a:buChar char="•"/>
              <a:defRPr sz="2400">
                <a:solidFill>
                  <a:schemeClr val="tx1"/>
                </a:solidFill>
                <a:latin typeface="Times New Roman" pitchFamily="18" charset="0"/>
                <a:cs typeface="Arial" charset="0"/>
              </a:defRPr>
            </a:lvl3pPr>
            <a:lvl4pPr marL="1600200" indent="-228600" eaLnBrk="0" hangingPunct="0">
              <a:spcBef>
                <a:spcPct val="20000"/>
              </a:spcBef>
              <a:buChar char="•"/>
              <a:defRPr sz="2000">
                <a:solidFill>
                  <a:schemeClr val="tx1"/>
                </a:solidFill>
                <a:latin typeface="Times New Roman" pitchFamily="18" charset="0"/>
                <a:cs typeface="Arial" charset="0"/>
              </a:defRPr>
            </a:lvl4pPr>
            <a:lvl5pPr marL="2057400" indent="-228600" eaLnBrk="0" hangingPunct="0">
              <a:spcBef>
                <a:spcPct val="20000"/>
              </a:spcBef>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charset="0"/>
              </a:defRPr>
            </a:lvl9pPr>
          </a:lstStyle>
          <a:p>
            <a:pPr algn="ctr" eaLnBrk="1" hangingPunct="1">
              <a:spcBef>
                <a:spcPct val="50000"/>
              </a:spcBef>
              <a:buFontTx/>
              <a:buNone/>
            </a:pPr>
            <a:r>
              <a:rPr lang="en-US" altLang="en-US" sz="3600" dirty="0">
                <a:solidFill>
                  <a:srgbClr val="FF0000"/>
                </a:solidFill>
                <a:cs typeface="Times New Roman" panose="02020603050405020304" pitchFamily="18" charset="0"/>
              </a:rPr>
              <a:t>Sensorineural</a:t>
            </a:r>
          </a:p>
        </p:txBody>
      </p:sp>
      <p:pic>
        <p:nvPicPr>
          <p:cNvPr id="5" name="Picture 4" descr="Sensorinu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14413"/>
            <a:ext cx="7772400" cy="553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593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81000" y="152400"/>
            <a:ext cx="8763000" cy="762000"/>
          </a:xfrm>
        </p:spPr>
        <p:txBody>
          <a:bodyPr>
            <a:noAutofit/>
          </a:bodyPr>
          <a:lstStyle/>
          <a:p>
            <a:pPr algn="ctr" eaLnBrk="1" hangingPunct="1"/>
            <a:r>
              <a:rPr lang="en-US" altLang="en-US" sz="3600" u="sng" dirty="0" smtClean="0">
                <a:solidFill>
                  <a:srgbClr val="FF0000"/>
                </a:solidFill>
                <a:latin typeface="Times New Roman" panose="02020603050405020304" pitchFamily="18" charset="0"/>
                <a:cs typeface="Times New Roman" panose="02020603050405020304" pitchFamily="18" charset="0"/>
              </a:rPr>
              <a:t>Mixed Hearing loss</a:t>
            </a:r>
          </a:p>
        </p:txBody>
      </p:sp>
      <p:sp>
        <p:nvSpPr>
          <p:cNvPr id="5" name="Rectangle 3"/>
          <p:cNvSpPr>
            <a:spLocks noGrp="1" noChangeArrowheads="1"/>
          </p:cNvSpPr>
          <p:nvPr>
            <p:ph type="ctrTitle"/>
          </p:nvPr>
        </p:nvSpPr>
        <p:spPr>
          <a:xfrm>
            <a:off x="457200" y="1981200"/>
            <a:ext cx="8686800" cy="3429000"/>
          </a:xfrm>
        </p:spPr>
        <p:txBody>
          <a:bodyPr/>
          <a:lstStyle/>
          <a:p>
            <a:pPr eaLnBrk="1" hangingPunct="1">
              <a:lnSpc>
                <a:spcPct val="150000"/>
              </a:lnSpc>
            </a:pPr>
            <a:r>
              <a:rPr lang="en-US" altLang="en-US" sz="2800" b="0" cap="none" dirty="0" smtClean="0">
                <a:latin typeface="Times New Roman" panose="02020603050405020304" pitchFamily="18" charset="0"/>
                <a:cs typeface="Times New Roman" panose="02020603050405020304" pitchFamily="18" charset="0"/>
              </a:rPr>
              <a:t>This type of hearing loss has </a:t>
            </a:r>
            <a:r>
              <a:rPr lang="en-US" altLang="en-US" sz="2800" b="0" cap="none" dirty="0" err="1" smtClean="0">
                <a:latin typeface="Times New Roman" panose="02020603050405020304" pitchFamily="18" charset="0"/>
                <a:cs typeface="Times New Roman" panose="02020603050405020304" pitchFamily="18" charset="0"/>
              </a:rPr>
              <a:t>sensorineural</a:t>
            </a:r>
            <a:r>
              <a:rPr lang="en-US" altLang="en-US" sz="2800" b="0" cap="none" dirty="0" smtClean="0">
                <a:latin typeface="Times New Roman" panose="02020603050405020304" pitchFamily="18" charset="0"/>
                <a:cs typeface="Times New Roman" panose="02020603050405020304" pitchFamily="18" charset="0"/>
              </a:rPr>
              <a:t> and conductive components. Pure-tone air-conduction thresholds are poorer than bone-conduction thresholds by more than 10 </a:t>
            </a:r>
            <a:r>
              <a:rPr lang="en-US" altLang="en-US" sz="2800" b="0" cap="none" dirty="0" err="1" smtClean="0">
                <a:latin typeface="Times New Roman" panose="02020603050405020304" pitchFamily="18" charset="0"/>
                <a:cs typeface="Times New Roman" panose="02020603050405020304" pitchFamily="18" charset="0"/>
              </a:rPr>
              <a:t>db</a:t>
            </a:r>
            <a:r>
              <a:rPr lang="en-US" altLang="en-US" sz="2800" b="0" cap="none" dirty="0" smtClean="0">
                <a:latin typeface="Times New Roman" panose="02020603050405020304" pitchFamily="18" charset="0"/>
                <a:cs typeface="Times New Roman" panose="02020603050405020304" pitchFamily="18" charset="0"/>
              </a:rPr>
              <a:t>, and bone-conduction thresholds are less than 25 </a:t>
            </a:r>
            <a:r>
              <a:rPr lang="en-US" altLang="en-US" sz="2800" b="0" cap="none" dirty="0" err="1" smtClean="0">
                <a:latin typeface="Times New Roman" panose="02020603050405020304" pitchFamily="18" charset="0"/>
                <a:cs typeface="Times New Roman" panose="02020603050405020304" pitchFamily="18" charset="0"/>
              </a:rPr>
              <a:t>db</a:t>
            </a:r>
            <a:r>
              <a:rPr lang="en-US" altLang="en-US" sz="2800" b="0" cap="none"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02593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Mix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70000"/>
            <a:ext cx="615315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5"/>
          <p:cNvSpPr txBox="1">
            <a:spLocks noChangeArrowheads="1"/>
          </p:cNvSpPr>
          <p:nvPr/>
        </p:nvSpPr>
        <p:spPr bwMode="auto">
          <a:xfrm>
            <a:off x="0" y="344269"/>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cs typeface="Arial" charset="0"/>
              </a:defRPr>
            </a:lvl1pPr>
            <a:lvl2pPr marL="742950" indent="-285750" eaLnBrk="0" hangingPunct="0">
              <a:spcBef>
                <a:spcPct val="20000"/>
              </a:spcBef>
              <a:buChar char="•"/>
              <a:defRPr sz="2800">
                <a:solidFill>
                  <a:schemeClr val="tx1"/>
                </a:solidFill>
                <a:latin typeface="Times New Roman" pitchFamily="18" charset="0"/>
                <a:cs typeface="Arial" charset="0"/>
              </a:defRPr>
            </a:lvl2pPr>
            <a:lvl3pPr marL="1143000" indent="-228600" eaLnBrk="0" hangingPunct="0">
              <a:spcBef>
                <a:spcPct val="20000"/>
              </a:spcBef>
              <a:buChar char="•"/>
              <a:defRPr sz="2400">
                <a:solidFill>
                  <a:schemeClr val="tx1"/>
                </a:solidFill>
                <a:latin typeface="Times New Roman" pitchFamily="18" charset="0"/>
                <a:cs typeface="Arial" charset="0"/>
              </a:defRPr>
            </a:lvl3pPr>
            <a:lvl4pPr marL="1600200" indent="-228600" eaLnBrk="0" hangingPunct="0">
              <a:spcBef>
                <a:spcPct val="20000"/>
              </a:spcBef>
              <a:buChar char="•"/>
              <a:defRPr sz="2000">
                <a:solidFill>
                  <a:schemeClr val="tx1"/>
                </a:solidFill>
                <a:latin typeface="Times New Roman" pitchFamily="18" charset="0"/>
                <a:cs typeface="Arial" charset="0"/>
              </a:defRPr>
            </a:lvl4pPr>
            <a:lvl5pPr marL="2057400" indent="-228600" eaLnBrk="0" hangingPunct="0">
              <a:spcBef>
                <a:spcPct val="20000"/>
              </a:spcBef>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charset="0"/>
              </a:defRPr>
            </a:lvl9pPr>
          </a:lstStyle>
          <a:p>
            <a:pPr algn="ctr" eaLnBrk="1" hangingPunct="1">
              <a:spcBef>
                <a:spcPct val="50000"/>
              </a:spcBef>
              <a:buFontTx/>
              <a:buNone/>
            </a:pPr>
            <a:r>
              <a:rPr lang="en-US" altLang="en-US" sz="3600" b="1" dirty="0">
                <a:solidFill>
                  <a:srgbClr val="FF0000"/>
                </a:solidFill>
                <a:cs typeface="Times New Roman" panose="02020603050405020304" pitchFamily="18" charset="0"/>
              </a:rPr>
              <a:t>Mixed Hearing Loss</a:t>
            </a:r>
          </a:p>
        </p:txBody>
      </p:sp>
    </p:spTree>
    <p:extLst>
      <p:ext uri="{BB962C8B-B14F-4D97-AF65-F5344CB8AC3E}">
        <p14:creationId xmlns:p14="http://schemas.microsoft.com/office/powerpoint/2010/main" val="335507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512064"/>
            <a:ext cx="8763000" cy="914400"/>
          </a:xfrm>
        </p:spPr>
        <p:txBody>
          <a:bodyPr/>
          <a:lstStyle/>
          <a:p>
            <a:pPr algn="ctr" eaLnBrk="1" hangingPunct="1"/>
            <a:r>
              <a:rPr lang="en-US" altLang="en-US" sz="3600" u="sng" dirty="0" smtClean="0">
                <a:solidFill>
                  <a:srgbClr val="FF0000"/>
                </a:solidFill>
                <a:latin typeface="Times New Roman" panose="02020603050405020304" pitchFamily="18" charset="0"/>
                <a:cs typeface="Times New Roman" panose="02020603050405020304" pitchFamily="18" charset="0"/>
              </a:rPr>
              <a:t>DEGREES OF HEARING LOSS </a:t>
            </a:r>
          </a:p>
        </p:txBody>
      </p:sp>
      <p:sp>
        <p:nvSpPr>
          <p:cNvPr id="30723" name="Rectangle 3"/>
          <p:cNvSpPr>
            <a:spLocks noGrp="1" noChangeArrowheads="1"/>
          </p:cNvSpPr>
          <p:nvPr>
            <p:ph type="body" idx="1"/>
          </p:nvPr>
        </p:nvSpPr>
        <p:spPr>
          <a:xfrm>
            <a:off x="381000" y="1783560"/>
            <a:ext cx="8763000" cy="4693440"/>
          </a:xfrm>
        </p:spPr>
        <p:txBody>
          <a:bodyPr>
            <a:normAutofit/>
          </a:bodyPr>
          <a:lstStyle/>
          <a:p>
            <a:pPr eaLnBrk="1" hangingPunct="1">
              <a:lnSpc>
                <a:spcPct val="150000"/>
              </a:lnSpc>
            </a:pPr>
            <a:r>
              <a:rPr lang="en-US" altLang="en-US" sz="2800" dirty="0" smtClean="0">
                <a:latin typeface="Times New Roman" panose="02020603050405020304" pitchFamily="18" charset="0"/>
                <a:cs typeface="Times New Roman" panose="02020603050405020304" pitchFamily="18" charset="0"/>
              </a:rPr>
              <a:t>Normal hearing (0-25 dB) </a:t>
            </a:r>
          </a:p>
          <a:p>
            <a:pPr eaLnBrk="1" hangingPunct="1">
              <a:lnSpc>
                <a:spcPct val="150000"/>
              </a:lnSpc>
            </a:pPr>
            <a:r>
              <a:rPr lang="en-US" altLang="en-US" sz="2800" dirty="0" smtClean="0">
                <a:latin typeface="Times New Roman" panose="02020603050405020304" pitchFamily="18" charset="0"/>
                <a:cs typeface="Times New Roman" panose="02020603050405020304" pitchFamily="18" charset="0"/>
              </a:rPr>
              <a:t>Mild hearing loss (26-40 dB)</a:t>
            </a:r>
          </a:p>
          <a:p>
            <a:pPr eaLnBrk="1" hangingPunct="1">
              <a:lnSpc>
                <a:spcPct val="150000"/>
              </a:lnSpc>
            </a:pPr>
            <a:r>
              <a:rPr lang="en-US" altLang="en-US" sz="2800" dirty="0" smtClean="0">
                <a:latin typeface="Times New Roman" panose="02020603050405020304" pitchFamily="18" charset="0"/>
                <a:cs typeface="Times New Roman" panose="02020603050405020304" pitchFamily="18" charset="0"/>
              </a:rPr>
              <a:t>Moderate hearing loss (41-55 dB)</a:t>
            </a:r>
          </a:p>
          <a:p>
            <a:pPr eaLnBrk="1" hangingPunct="1">
              <a:lnSpc>
                <a:spcPct val="150000"/>
              </a:lnSpc>
            </a:pPr>
            <a:r>
              <a:rPr lang="en-US" altLang="en-US" sz="2800" dirty="0" smtClean="0">
                <a:latin typeface="Times New Roman" panose="02020603050405020304" pitchFamily="18" charset="0"/>
                <a:cs typeface="Times New Roman" panose="02020603050405020304" pitchFamily="18" charset="0"/>
              </a:rPr>
              <a:t>Moderate-severe hearing loss (56-70 dB)</a:t>
            </a:r>
          </a:p>
          <a:p>
            <a:pPr eaLnBrk="1" hangingPunct="1">
              <a:lnSpc>
                <a:spcPct val="150000"/>
              </a:lnSpc>
            </a:pPr>
            <a:r>
              <a:rPr lang="en-US" altLang="en-US" sz="2800" dirty="0" smtClean="0">
                <a:latin typeface="Times New Roman" panose="02020603050405020304" pitchFamily="18" charset="0"/>
                <a:cs typeface="Times New Roman" panose="02020603050405020304" pitchFamily="18" charset="0"/>
              </a:rPr>
              <a:t>Severe hearing loss (71-90 dB)</a:t>
            </a:r>
          </a:p>
          <a:p>
            <a:pPr eaLnBrk="1" hangingPunct="1">
              <a:lnSpc>
                <a:spcPct val="150000"/>
              </a:lnSpc>
            </a:pPr>
            <a:r>
              <a:rPr lang="en-US" altLang="en-US" sz="2800" dirty="0" smtClean="0">
                <a:latin typeface="Times New Roman" panose="02020603050405020304" pitchFamily="18" charset="0"/>
                <a:cs typeface="Times New Roman" panose="02020603050405020304" pitchFamily="18" charset="0"/>
              </a:rPr>
              <a:t>Profound hearing loss (&gt;90 dB)</a:t>
            </a:r>
          </a:p>
        </p:txBody>
      </p:sp>
    </p:spTree>
    <p:extLst>
      <p:ext uri="{BB962C8B-B14F-4D97-AF65-F5344CB8AC3E}">
        <p14:creationId xmlns:p14="http://schemas.microsoft.com/office/powerpoint/2010/main" val="325215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152400"/>
            <a:ext cx="8763000" cy="630936"/>
          </a:xfrm>
        </p:spPr>
        <p:txBody>
          <a:bodyPr/>
          <a:lstStyle/>
          <a:p>
            <a:pPr algn="ctr" eaLnBrk="1" hangingPunct="1"/>
            <a:r>
              <a:rPr lang="en-US" altLang="en-US" sz="3600" dirty="0" smtClean="0">
                <a:solidFill>
                  <a:srgbClr val="FF0000"/>
                </a:solidFill>
                <a:latin typeface="Times New Roman" panose="02020603050405020304" pitchFamily="18" charset="0"/>
                <a:cs typeface="Times New Roman" panose="02020603050405020304" pitchFamily="18" charset="0"/>
              </a:rPr>
              <a:t>COMMON AUDITORY DISORDERS </a:t>
            </a:r>
          </a:p>
        </p:txBody>
      </p:sp>
      <p:sp>
        <p:nvSpPr>
          <p:cNvPr id="31747" name="Rectangle 3"/>
          <p:cNvSpPr>
            <a:spLocks noGrp="1" noChangeArrowheads="1"/>
          </p:cNvSpPr>
          <p:nvPr>
            <p:ph type="body" idx="1"/>
          </p:nvPr>
        </p:nvSpPr>
        <p:spPr>
          <a:xfrm>
            <a:off x="457200" y="1219200"/>
            <a:ext cx="8686800" cy="5334000"/>
          </a:xfrm>
        </p:spPr>
        <p:txBody>
          <a:bodyPr>
            <a:normAutofit/>
          </a:bodyPr>
          <a:lstStyle/>
          <a:p>
            <a:pPr eaLnBrk="1" hangingPunct="1">
              <a:lnSpc>
                <a:spcPct val="120000"/>
              </a:lnSpc>
            </a:pPr>
            <a:r>
              <a:rPr lang="en-US" altLang="en-US" sz="2800" dirty="0" smtClean="0">
                <a:latin typeface="Times New Roman" panose="02020603050405020304" pitchFamily="18" charset="0"/>
                <a:cs typeface="Times New Roman" panose="02020603050405020304" pitchFamily="18" charset="0"/>
              </a:rPr>
              <a:t>Presbyacusis (age related hearing loss)</a:t>
            </a:r>
          </a:p>
          <a:p>
            <a:pPr eaLnBrk="1" hangingPunct="1">
              <a:lnSpc>
                <a:spcPct val="120000"/>
              </a:lnSpc>
            </a:pPr>
            <a:r>
              <a:rPr lang="en-US" altLang="en-US" sz="2800" dirty="0" smtClean="0">
                <a:latin typeface="Times New Roman" panose="02020603050405020304" pitchFamily="18" charset="0"/>
                <a:cs typeface="Times New Roman" panose="02020603050405020304" pitchFamily="18" charset="0"/>
              </a:rPr>
              <a:t>Otitis media: This condition is marked by fluid in the middle ear space usually secondary to an infection.</a:t>
            </a:r>
          </a:p>
          <a:p>
            <a:pPr eaLnBrk="1" hangingPunct="1">
              <a:lnSpc>
                <a:spcPct val="120000"/>
              </a:lnSpc>
            </a:pPr>
            <a:r>
              <a:rPr lang="en-US" altLang="en-US" sz="2800" dirty="0" smtClean="0">
                <a:latin typeface="Times New Roman" panose="02020603050405020304" pitchFamily="18" charset="0"/>
                <a:cs typeface="Times New Roman" panose="02020603050405020304" pitchFamily="18" charset="0"/>
              </a:rPr>
              <a:t>Noise-induced hearing loss. </a:t>
            </a:r>
          </a:p>
          <a:p>
            <a:pPr eaLnBrk="1" hangingPunct="1">
              <a:lnSpc>
                <a:spcPct val="120000"/>
              </a:lnSpc>
            </a:pPr>
            <a:r>
              <a:rPr lang="en-US" altLang="en-US" sz="2800" dirty="0" smtClean="0">
                <a:latin typeface="Times New Roman" panose="02020603050405020304" pitchFamily="18" charset="0"/>
                <a:cs typeface="Times New Roman" panose="02020603050405020304" pitchFamily="18" charset="0"/>
              </a:rPr>
              <a:t>Otosclerosis: The condition is caused by </a:t>
            </a:r>
            <a:r>
              <a:rPr lang="en-US" altLang="en-US" sz="2800" dirty="0" err="1" smtClean="0">
                <a:latin typeface="Times New Roman" panose="02020603050405020304" pitchFamily="18" charset="0"/>
                <a:cs typeface="Times New Roman" panose="02020603050405020304" pitchFamily="18" charset="0"/>
              </a:rPr>
              <a:t>stapedial</a:t>
            </a:r>
            <a:r>
              <a:rPr lang="en-US" altLang="en-US" sz="2800" dirty="0" smtClean="0">
                <a:latin typeface="Times New Roman" panose="02020603050405020304" pitchFamily="18" charset="0"/>
                <a:cs typeface="Times New Roman" panose="02020603050405020304" pitchFamily="18" charset="0"/>
              </a:rPr>
              <a:t> fixation in the oval window, stiffening the middle ear system. </a:t>
            </a:r>
          </a:p>
          <a:p>
            <a:pPr eaLnBrk="1" hangingPunct="1">
              <a:lnSpc>
                <a:spcPct val="120000"/>
              </a:lnSpc>
            </a:pPr>
            <a:r>
              <a:rPr lang="en-US" altLang="en-US" sz="2800" dirty="0" smtClean="0">
                <a:latin typeface="Times New Roman" panose="02020603050405020304" pitchFamily="18" charset="0"/>
                <a:cs typeface="Times New Roman" panose="02020603050405020304" pitchFamily="18" charset="0"/>
              </a:rPr>
              <a:t>Ménière disease </a:t>
            </a:r>
          </a:p>
        </p:txBody>
      </p:sp>
    </p:spTree>
    <p:extLst>
      <p:ext uri="{BB962C8B-B14F-4D97-AF65-F5344CB8AC3E}">
        <p14:creationId xmlns:p14="http://schemas.microsoft.com/office/powerpoint/2010/main" val="1549052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audiogr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06488"/>
            <a:ext cx="7772400"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165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ctrTitle"/>
          </p:nvPr>
        </p:nvSpPr>
        <p:spPr>
          <a:xfrm>
            <a:off x="457200" y="762000"/>
            <a:ext cx="8686800" cy="3657600"/>
          </a:xfrm>
        </p:spPr>
        <p:txBody>
          <a:bodyPr/>
          <a:lstStyle/>
          <a:p>
            <a:pPr eaLnBrk="1" hangingPunct="1">
              <a:buFontTx/>
              <a:buNone/>
            </a:pPr>
            <a:r>
              <a:rPr lang="en-US" altLang="en-US" sz="3200" dirty="0" smtClean="0">
                <a:solidFill>
                  <a:srgbClr val="FFFF00"/>
                </a:solidFill>
                <a:latin typeface="Times New Roman" panose="02020603050405020304" pitchFamily="18" charset="0"/>
                <a:cs typeface="Times New Roman" panose="02020603050405020304" pitchFamily="18" charset="0"/>
              </a:rPr>
              <a:t>IN THIS PRACTICAL WE WILL DO:</a:t>
            </a:r>
            <a:br>
              <a:rPr lang="en-US" altLang="en-US" sz="3200" dirty="0" smtClean="0">
                <a:solidFill>
                  <a:srgbClr val="FFFF00"/>
                </a:solidFill>
                <a:latin typeface="Times New Roman" panose="02020603050405020304" pitchFamily="18" charset="0"/>
                <a:cs typeface="Times New Roman" panose="02020603050405020304" pitchFamily="18" charset="0"/>
              </a:rPr>
            </a:br>
            <a:r>
              <a:rPr lang="en-US" altLang="en-US" sz="3200" dirty="0" smtClean="0">
                <a:solidFill>
                  <a:srgbClr val="FFFF00"/>
                </a:solidFill>
                <a:latin typeface="Times New Roman" panose="02020603050405020304" pitchFamily="18" charset="0"/>
                <a:cs typeface="Times New Roman" panose="02020603050405020304" pitchFamily="18" charset="0"/>
              </a:rPr>
              <a:t/>
            </a:r>
            <a:br>
              <a:rPr lang="en-US" altLang="en-US" sz="3200" dirty="0" smtClean="0">
                <a:solidFill>
                  <a:srgbClr val="FFFF00"/>
                </a:solidFill>
                <a:latin typeface="Times New Roman" panose="02020603050405020304" pitchFamily="18" charset="0"/>
                <a:cs typeface="Times New Roman" panose="02020603050405020304" pitchFamily="18" charset="0"/>
              </a:rPr>
            </a:br>
            <a:endParaRPr lang="en-US" altLang="en-US" sz="3200" dirty="0" smtClean="0">
              <a:solidFill>
                <a:srgbClr val="FFFF00"/>
              </a:solidFill>
              <a:latin typeface="Times New Roman" panose="02020603050405020304" pitchFamily="18" charset="0"/>
              <a:cs typeface="Times New Roman" panose="02020603050405020304" pitchFamily="18" charset="0"/>
            </a:endParaRPr>
          </a:p>
          <a:p>
            <a:pPr marL="514350" indent="-514350" eaLnBrk="1" hangingPunct="1">
              <a:lnSpc>
                <a:spcPct val="200000"/>
              </a:lnSpc>
              <a:buFont typeface="+mj-lt"/>
              <a:buAutoNum type="arabicPeriod"/>
            </a:pPr>
            <a:r>
              <a:rPr lang="en-US" altLang="en-US" sz="3200" b="1" dirty="0" smtClean="0">
                <a:solidFill>
                  <a:schemeClr val="tx1"/>
                </a:solidFill>
                <a:latin typeface="Times New Roman" panose="02020603050405020304" pitchFamily="18" charset="0"/>
                <a:cs typeface="Times New Roman" panose="02020603050405020304" pitchFamily="18" charset="0"/>
              </a:rPr>
              <a:t>TUNNING FORK TESTS</a:t>
            </a:r>
          </a:p>
          <a:p>
            <a:pPr marL="514350" indent="-514350" eaLnBrk="1" hangingPunct="1">
              <a:lnSpc>
                <a:spcPct val="200000"/>
              </a:lnSpc>
              <a:buFont typeface="+mj-lt"/>
              <a:buAutoNum type="arabicPeriod"/>
            </a:pPr>
            <a:r>
              <a:rPr lang="en-US" altLang="en-US" sz="3200" b="1" dirty="0" smtClean="0">
                <a:solidFill>
                  <a:schemeClr val="tx1"/>
                </a:solidFill>
                <a:latin typeface="Times New Roman" panose="02020603050405020304" pitchFamily="18" charset="0"/>
                <a:cs typeface="Times New Roman" panose="02020603050405020304" pitchFamily="18" charset="0"/>
              </a:rPr>
              <a:t>AUDIOMETRY</a:t>
            </a:r>
          </a:p>
          <a:p>
            <a:pPr eaLnBrk="1" hangingPunct="1">
              <a:buFontTx/>
              <a:buNone/>
            </a:pPr>
            <a:endParaRPr lang="en-US" altLang="en-US" sz="32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022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Presbyacu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106" y="1209675"/>
            <a:ext cx="8188694"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5"/>
          <p:cNvSpPr txBox="1">
            <a:spLocks noChangeArrowheads="1"/>
          </p:cNvSpPr>
          <p:nvPr/>
        </p:nvSpPr>
        <p:spPr bwMode="auto">
          <a:xfrm>
            <a:off x="0" y="7620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cs typeface="Arial" charset="0"/>
              </a:defRPr>
            </a:lvl1pPr>
            <a:lvl2pPr marL="742950" indent="-285750" eaLnBrk="0" hangingPunct="0">
              <a:spcBef>
                <a:spcPct val="20000"/>
              </a:spcBef>
              <a:buChar char="•"/>
              <a:defRPr sz="2800">
                <a:solidFill>
                  <a:schemeClr val="tx1"/>
                </a:solidFill>
                <a:latin typeface="Times New Roman" pitchFamily="18" charset="0"/>
                <a:cs typeface="Arial" charset="0"/>
              </a:defRPr>
            </a:lvl2pPr>
            <a:lvl3pPr marL="1143000" indent="-228600" eaLnBrk="0" hangingPunct="0">
              <a:spcBef>
                <a:spcPct val="20000"/>
              </a:spcBef>
              <a:buChar char="•"/>
              <a:defRPr sz="2400">
                <a:solidFill>
                  <a:schemeClr val="tx1"/>
                </a:solidFill>
                <a:latin typeface="Times New Roman" pitchFamily="18" charset="0"/>
                <a:cs typeface="Arial" charset="0"/>
              </a:defRPr>
            </a:lvl3pPr>
            <a:lvl4pPr marL="1600200" indent="-228600" eaLnBrk="0" hangingPunct="0">
              <a:spcBef>
                <a:spcPct val="20000"/>
              </a:spcBef>
              <a:buChar char="•"/>
              <a:defRPr sz="2000">
                <a:solidFill>
                  <a:schemeClr val="tx1"/>
                </a:solidFill>
                <a:latin typeface="Times New Roman" pitchFamily="18" charset="0"/>
                <a:cs typeface="Arial" charset="0"/>
              </a:defRPr>
            </a:lvl4pPr>
            <a:lvl5pPr marL="2057400" indent="-228600" eaLnBrk="0" hangingPunct="0">
              <a:spcBef>
                <a:spcPct val="20000"/>
              </a:spcBef>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charset="0"/>
              </a:defRPr>
            </a:lvl9pPr>
          </a:lstStyle>
          <a:p>
            <a:pPr algn="ctr" eaLnBrk="1" hangingPunct="1">
              <a:spcBef>
                <a:spcPct val="50000"/>
              </a:spcBef>
              <a:buFontTx/>
              <a:buNone/>
            </a:pPr>
            <a:r>
              <a:rPr lang="en-US" altLang="en-US" sz="3600" dirty="0">
                <a:solidFill>
                  <a:srgbClr val="FF0000"/>
                </a:solidFill>
                <a:cs typeface="Times New Roman" panose="02020603050405020304" pitchFamily="18" charset="0"/>
              </a:rPr>
              <a:t>Presbyacusis</a:t>
            </a:r>
          </a:p>
        </p:txBody>
      </p:sp>
    </p:spTree>
    <p:extLst>
      <p:ext uri="{BB962C8B-B14F-4D97-AF65-F5344CB8AC3E}">
        <p14:creationId xmlns:p14="http://schemas.microsoft.com/office/powerpoint/2010/main" val="2867930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audiometry"/>
          <p:cNvPicPr>
            <a:picLocks noChangeAspect="1" noChangeArrowheads="1"/>
          </p:cNvPicPr>
          <p:nvPr/>
        </p:nvPicPr>
        <p:blipFill>
          <a:blip r:embed="rId2">
            <a:extLst>
              <a:ext uri="{28A0092B-C50C-407E-A947-70E740481C1C}">
                <a14:useLocalDpi xmlns:a14="http://schemas.microsoft.com/office/drawing/2010/main" val="0"/>
              </a:ext>
            </a:extLst>
          </a:blip>
          <a:srcRect b="57596"/>
          <a:stretch>
            <a:fillRect/>
          </a:stretch>
        </p:blipFill>
        <p:spPr bwMode="auto">
          <a:xfrm>
            <a:off x="43544" y="762000"/>
            <a:ext cx="9053782"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304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audiometry"/>
          <p:cNvPicPr>
            <a:picLocks noChangeAspect="1" noChangeArrowheads="1"/>
          </p:cNvPicPr>
          <p:nvPr/>
        </p:nvPicPr>
        <p:blipFill>
          <a:blip r:embed="rId2">
            <a:extLst>
              <a:ext uri="{28A0092B-C50C-407E-A947-70E740481C1C}">
                <a14:useLocalDpi xmlns:a14="http://schemas.microsoft.com/office/drawing/2010/main" val="0"/>
              </a:ext>
            </a:extLst>
          </a:blip>
          <a:srcRect t="42404" b="15192"/>
          <a:stretch>
            <a:fillRect/>
          </a:stretch>
        </p:blipFill>
        <p:spPr bwMode="auto">
          <a:xfrm>
            <a:off x="36197" y="762001"/>
            <a:ext cx="908603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273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512064"/>
            <a:ext cx="8763000" cy="914400"/>
          </a:xfrm>
        </p:spPr>
        <p:txBody>
          <a:bodyPr/>
          <a:lstStyle/>
          <a:p>
            <a:pPr algn="ctr" eaLnBrk="1" hangingPunct="1"/>
            <a:r>
              <a:rPr lang="en-US" altLang="en-US" sz="3600" dirty="0" smtClean="0">
                <a:solidFill>
                  <a:srgbClr val="FF0000"/>
                </a:solidFill>
                <a:latin typeface="Times New Roman" panose="02020603050405020304" pitchFamily="18" charset="0"/>
                <a:cs typeface="Times New Roman" panose="02020603050405020304" pitchFamily="18" charset="0"/>
              </a:rPr>
              <a:t>Glossary</a:t>
            </a:r>
          </a:p>
        </p:txBody>
      </p:sp>
      <p:sp>
        <p:nvSpPr>
          <p:cNvPr id="36867" name="Rectangle 3"/>
          <p:cNvSpPr>
            <a:spLocks noGrp="1" noChangeArrowheads="1"/>
          </p:cNvSpPr>
          <p:nvPr>
            <p:ph type="body" idx="1"/>
          </p:nvPr>
        </p:nvSpPr>
        <p:spPr>
          <a:xfrm>
            <a:off x="457200" y="2469360"/>
            <a:ext cx="8686800" cy="3169440"/>
          </a:xfrm>
        </p:spPr>
        <p:txBody>
          <a:bodyPr>
            <a:normAutofit/>
          </a:bodyPr>
          <a:lstStyle/>
          <a:p>
            <a:pPr eaLnBrk="1" hangingPunct="1"/>
            <a:r>
              <a:rPr lang="en-US" altLang="en-US" sz="2800" dirty="0" smtClean="0">
                <a:latin typeface="Times New Roman" panose="02020603050405020304" pitchFamily="18" charset="0"/>
                <a:cs typeface="Times New Roman" panose="02020603050405020304" pitchFamily="18" charset="0"/>
              </a:rPr>
              <a:t>Pure tone</a:t>
            </a:r>
          </a:p>
          <a:p>
            <a:pPr eaLnBrk="1" hangingPunct="1"/>
            <a:r>
              <a:rPr lang="en-US" altLang="en-US" sz="2800" dirty="0" smtClean="0">
                <a:latin typeface="Times New Roman" panose="02020603050405020304" pitchFamily="18" charset="0"/>
                <a:cs typeface="Times New Roman" panose="02020603050405020304" pitchFamily="18" charset="0"/>
              </a:rPr>
              <a:t>Deafness</a:t>
            </a:r>
          </a:p>
          <a:p>
            <a:pPr eaLnBrk="1" hangingPunct="1"/>
            <a:r>
              <a:rPr lang="en-US" altLang="en-US" sz="2800" dirty="0" smtClean="0">
                <a:latin typeface="Times New Roman" panose="02020603050405020304" pitchFamily="18" charset="0"/>
                <a:cs typeface="Times New Roman" panose="02020603050405020304" pitchFamily="18" charset="0"/>
              </a:rPr>
              <a:t>Conductive</a:t>
            </a:r>
          </a:p>
          <a:p>
            <a:pPr eaLnBrk="1" hangingPunct="1"/>
            <a:r>
              <a:rPr lang="en-US" altLang="en-US" sz="2800" dirty="0" smtClean="0">
                <a:latin typeface="Times New Roman" panose="02020603050405020304" pitchFamily="18" charset="0"/>
                <a:cs typeface="Times New Roman" panose="02020603050405020304" pitchFamily="18" charset="0"/>
              </a:rPr>
              <a:t>Contralateral</a:t>
            </a:r>
          </a:p>
          <a:p>
            <a:pPr eaLnBrk="1" hangingPunct="1"/>
            <a:r>
              <a:rPr lang="en-US" altLang="en-US" sz="2800" dirty="0" smtClean="0">
                <a:latin typeface="Times New Roman" panose="02020603050405020304" pitchFamily="18" charset="0"/>
                <a:cs typeface="Times New Roman" panose="02020603050405020304" pitchFamily="18" charset="0"/>
              </a:rPr>
              <a:t>Frequency</a:t>
            </a:r>
          </a:p>
          <a:p>
            <a:pPr eaLnBrk="1" hangingPunct="1"/>
            <a:endParaRPr lang="en-US" altLang="en-US" sz="2800" dirty="0" smtClean="0">
              <a:latin typeface="Times New Roman" panose="02020603050405020304" pitchFamily="18" charset="0"/>
              <a:cs typeface="Times New Roman" panose="02020603050405020304" pitchFamily="18" charset="0"/>
            </a:endParaRPr>
          </a:p>
          <a:p>
            <a:pPr eaLnBrk="1" hangingPunct="1"/>
            <a:endParaRPr lang="en-US" alt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045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ctrTitle"/>
          </p:nvPr>
        </p:nvSpPr>
        <p:spPr>
          <a:xfrm>
            <a:off x="0" y="2895600"/>
            <a:ext cx="9067800" cy="1447800"/>
          </a:xfrm>
        </p:spPr>
        <p:txBody>
          <a:bodyPr/>
          <a:lstStyle/>
          <a:p>
            <a:pPr algn="ctr" eaLnBrk="1" hangingPunct="1"/>
            <a:r>
              <a:rPr lang="en-US" altLang="en-US" sz="6000" b="0" dirty="0" smtClean="0">
                <a:solidFill>
                  <a:srgbClr val="FF0000"/>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2041752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81200"/>
            <a:ext cx="8763000" cy="3505200"/>
          </a:xfrm>
        </p:spPr>
        <p:txBody>
          <a:bodyPr/>
          <a:lstStyle/>
          <a:p>
            <a:r>
              <a:rPr lang="en-US" altLang="en-US" sz="3200" cap="none" dirty="0" smtClean="0">
                <a:solidFill>
                  <a:srgbClr val="FF0000"/>
                </a:solidFill>
                <a:latin typeface="Times New Roman" panose="02020603050405020304" pitchFamily="18" charset="0"/>
                <a:cs typeface="Times New Roman" panose="02020603050405020304" pitchFamily="18" charset="0"/>
              </a:rPr>
              <a:t>AIR CONDUCTION</a:t>
            </a:r>
            <a:r>
              <a:rPr lang="en-US" altLang="en-US" sz="2800" cap="none" dirty="0" smtClean="0">
                <a:solidFill>
                  <a:srgbClr val="FF0000"/>
                </a:solidFill>
                <a:latin typeface="Times New Roman" panose="02020603050405020304" pitchFamily="18" charset="0"/>
                <a:cs typeface="Times New Roman" panose="02020603050405020304" pitchFamily="18" charset="0"/>
              </a:rPr>
              <a:t>:</a:t>
            </a:r>
            <a:br>
              <a:rPr lang="en-US" altLang="en-US" sz="2800" cap="none" dirty="0" smtClean="0">
                <a:solidFill>
                  <a:srgbClr val="FF0000"/>
                </a:solidFill>
                <a:latin typeface="Times New Roman" panose="02020603050405020304" pitchFamily="18" charset="0"/>
                <a:cs typeface="Times New Roman" panose="02020603050405020304" pitchFamily="18" charset="0"/>
              </a:rPr>
            </a:br>
            <a:r>
              <a:rPr lang="en-US" altLang="en-US" sz="2800" cap="none" dirty="0" smtClean="0">
                <a:latin typeface="Times New Roman" panose="02020603050405020304" pitchFamily="18" charset="0"/>
                <a:cs typeface="Times New Roman" panose="02020603050405020304" pitchFamily="18" charset="0"/>
              </a:rPr>
              <a:t/>
            </a:r>
            <a:br>
              <a:rPr lang="en-US" altLang="en-US" sz="280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this test assesses sensitivity when the signal is transmitted through the outer, middle, and inner ear and then through the brain to the cortex. Testing may be performed using headphones, insert earphones. </a:t>
            </a:r>
            <a:r>
              <a:rPr lang="en-US" altLang="en-US" sz="2800" cap="none" dirty="0" smtClean="0">
                <a:latin typeface="Times New Roman" panose="02020603050405020304" pitchFamily="18" charset="0"/>
                <a:cs typeface="Times New Roman" panose="02020603050405020304" pitchFamily="18" charset="0"/>
              </a:rPr>
              <a:t/>
            </a:r>
            <a:br>
              <a:rPr lang="en-US" altLang="en-US" sz="2800" cap="none" dirty="0" smtClean="0">
                <a:latin typeface="Times New Roman" panose="02020603050405020304" pitchFamily="18" charset="0"/>
                <a:cs typeface="Times New Roman" panose="02020603050405020304" pitchFamily="18" charset="0"/>
              </a:rPr>
            </a:br>
            <a:endParaRPr lang="en-US" sz="2800" cap="none"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81000" y="0"/>
            <a:ext cx="8763000" cy="1508760"/>
          </a:xfrm>
        </p:spPr>
        <p:txBody>
          <a:bodyPr>
            <a:normAutofit/>
          </a:bodyPr>
          <a:lstStyle/>
          <a:p>
            <a:pPr algn="ctr"/>
            <a:r>
              <a:rPr lang="en-US" altLang="en-US" sz="4000" dirty="0">
                <a:solidFill>
                  <a:srgbClr val="FFFF00"/>
                </a:solidFill>
                <a:latin typeface="Times New Roman" panose="02020603050405020304" pitchFamily="18" charset="0"/>
                <a:cs typeface="Times New Roman" panose="02020603050405020304" pitchFamily="18" charset="0"/>
              </a:rPr>
              <a:t>TERMINALOGY</a:t>
            </a:r>
          </a:p>
          <a:p>
            <a:pPr algn="ctr"/>
            <a:endParaRPr lang="en-US" sz="4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1412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438400"/>
            <a:ext cx="8763000" cy="2667000"/>
          </a:xfrm>
        </p:spPr>
        <p:txBody>
          <a:bodyPr/>
          <a:lstStyle/>
          <a:p>
            <a:pPr>
              <a:lnSpc>
                <a:spcPct val="150000"/>
              </a:lnSpc>
            </a:pPr>
            <a:r>
              <a:rPr lang="en-US" altLang="en-US" sz="2800" b="0" cap="none" dirty="0" smtClean="0">
                <a:latin typeface="Times New Roman" panose="02020603050405020304" pitchFamily="18" charset="0"/>
                <a:cs typeface="Times New Roman" panose="02020603050405020304" pitchFamily="18" charset="0"/>
              </a:rPr>
              <a:t>This technique assesses sensitivity when the signal is transmitted through the bones of the skull to the cochlea and then through the auditory pathways of the brain. This type of testing bypasses the outer and middle ear. </a:t>
            </a:r>
            <a:br>
              <a:rPr lang="en-US" altLang="en-US" sz="2800" b="0" cap="none" dirty="0" smtClean="0">
                <a:latin typeface="Times New Roman" panose="02020603050405020304" pitchFamily="18" charset="0"/>
                <a:cs typeface="Times New Roman" panose="02020603050405020304" pitchFamily="18" charset="0"/>
              </a:rPr>
            </a:br>
            <a:endParaRPr lang="en-US" sz="2800" b="0" cap="none" dirty="0">
              <a:latin typeface="Times New Roman" panose="02020603050405020304" pitchFamily="18" charset="0"/>
              <a:cs typeface="Times New Roman" panose="02020603050405020304" pitchFamily="18" charset="0"/>
            </a:endParaRPr>
          </a:p>
        </p:txBody>
      </p:sp>
      <p:sp>
        <p:nvSpPr>
          <p:cNvPr id="4" name="Rectangle 2"/>
          <p:cNvSpPr>
            <a:spLocks noGrp="1" noChangeArrowheads="1"/>
          </p:cNvSpPr>
          <p:nvPr>
            <p:ph type="subTitle" idx="1"/>
          </p:nvPr>
        </p:nvSpPr>
        <p:spPr>
          <a:xfrm>
            <a:off x="304800" y="0"/>
            <a:ext cx="8839200" cy="1051560"/>
          </a:xfrm>
        </p:spPr>
        <p:txBody>
          <a:bodyPr>
            <a:normAutofit/>
          </a:bodyPr>
          <a:lstStyle/>
          <a:p>
            <a:pPr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BONE CONDUCTION</a:t>
            </a:r>
          </a:p>
        </p:txBody>
      </p:sp>
    </p:spTree>
    <p:extLst>
      <p:ext uri="{BB962C8B-B14F-4D97-AF65-F5344CB8AC3E}">
        <p14:creationId xmlns:p14="http://schemas.microsoft.com/office/powerpoint/2010/main" val="4121494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438400"/>
            <a:ext cx="8839200" cy="1975104"/>
          </a:xfrm>
        </p:spPr>
        <p:txBody>
          <a:bodyPr/>
          <a:lstStyle/>
          <a:p>
            <a:r>
              <a:rPr lang="en-US" altLang="en-US" sz="2800" b="0" cap="none" dirty="0" smtClean="0">
                <a:latin typeface="Times New Roman" panose="02020603050405020304" pitchFamily="18" charset="0"/>
                <a:cs typeface="Times New Roman" panose="02020603050405020304" pitchFamily="18" charset="0"/>
              </a:rPr>
              <a:t>Masking presents a constant noise to the non-test ear to prevent crossover from the test ear. The purpose of masking is to prevent the non-test ear from detecting the signal (line busy), so only the test ear can respond. </a:t>
            </a:r>
            <a:br>
              <a:rPr lang="en-US" altLang="en-US" sz="2800" b="0" cap="none" dirty="0" smtClean="0">
                <a:latin typeface="Times New Roman" panose="02020603050405020304" pitchFamily="18" charset="0"/>
                <a:cs typeface="Times New Roman" panose="02020603050405020304" pitchFamily="18" charset="0"/>
              </a:rPr>
            </a:br>
            <a:endParaRPr lang="en-US" sz="2800" b="0" cap="none" dirty="0">
              <a:latin typeface="Times New Roman" panose="02020603050405020304" pitchFamily="18" charset="0"/>
              <a:cs typeface="Times New Roman" panose="02020603050405020304" pitchFamily="18" charset="0"/>
            </a:endParaRPr>
          </a:p>
        </p:txBody>
      </p:sp>
      <p:sp>
        <p:nvSpPr>
          <p:cNvPr id="4" name="Rectangle 2"/>
          <p:cNvSpPr>
            <a:spLocks noGrp="1" noChangeArrowheads="1"/>
          </p:cNvSpPr>
          <p:nvPr>
            <p:ph type="subTitle" idx="1"/>
          </p:nvPr>
        </p:nvSpPr>
        <p:spPr>
          <a:xfrm>
            <a:off x="381000" y="76200"/>
            <a:ext cx="8763000" cy="990600"/>
          </a:xfrm>
        </p:spPr>
        <p:txBody>
          <a:bodyPr>
            <a:normAutofit/>
          </a:bodyPr>
          <a:lstStyle/>
          <a:p>
            <a:pPr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MASKING</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790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62200"/>
            <a:ext cx="8686800" cy="1600200"/>
          </a:xfrm>
        </p:spPr>
        <p:txBody>
          <a:bodyPr/>
          <a:lstStyle/>
          <a:p>
            <a:pPr>
              <a:lnSpc>
                <a:spcPct val="150000"/>
              </a:lnSpc>
            </a:pPr>
            <a:r>
              <a:rPr lang="en-US" altLang="en-US" sz="2800" b="0" cap="none" dirty="0" smtClean="0">
                <a:latin typeface="Times New Roman" panose="02020603050405020304" pitchFamily="18" charset="0"/>
                <a:cs typeface="Times New Roman" panose="02020603050405020304" pitchFamily="18" charset="0"/>
              </a:rPr>
              <a:t>A pure tone is a single frequency tone with no harmonic content (no overtones). This corresponds to a sine wave. </a:t>
            </a:r>
            <a:br>
              <a:rPr lang="en-US" altLang="en-US" sz="2800" b="0" cap="none" dirty="0" smtClean="0">
                <a:latin typeface="Times New Roman" panose="02020603050405020304" pitchFamily="18" charset="0"/>
                <a:cs typeface="Times New Roman" panose="02020603050405020304" pitchFamily="18" charset="0"/>
              </a:rPr>
            </a:br>
            <a:endParaRPr lang="en-US" sz="2800" b="0" cap="none" dirty="0">
              <a:latin typeface="Times New Roman" panose="02020603050405020304" pitchFamily="18" charset="0"/>
              <a:cs typeface="Times New Roman" panose="02020603050405020304" pitchFamily="18" charset="0"/>
            </a:endParaRPr>
          </a:p>
        </p:txBody>
      </p:sp>
      <p:sp>
        <p:nvSpPr>
          <p:cNvPr id="4" name="Rectangle 2"/>
          <p:cNvSpPr>
            <a:spLocks noGrp="1" noChangeArrowheads="1"/>
          </p:cNvSpPr>
          <p:nvPr>
            <p:ph type="subTitle" idx="1"/>
          </p:nvPr>
        </p:nvSpPr>
        <p:spPr>
          <a:xfrm>
            <a:off x="457200" y="457200"/>
            <a:ext cx="8686800" cy="838200"/>
          </a:xfrm>
        </p:spPr>
        <p:txBody>
          <a:bodyPr>
            <a:normAutofit/>
          </a:bodyPr>
          <a:lstStyle/>
          <a:p>
            <a:pPr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PURE TONE</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1878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ubTitle" idx="1"/>
          </p:nvPr>
        </p:nvSpPr>
        <p:spPr bwMode="auto">
          <a:xfrm>
            <a:off x="457200" y="76200"/>
            <a:ext cx="8686800" cy="1051560"/>
          </a:xfrm>
          <a:prstGeom prst="rect">
            <a:avLst/>
          </a:prstGeom>
        </p:spPr>
        <p:txBody>
          <a:bodyPr vert="horz" lIns="100584" tIns="45720" anchor="b">
            <a:normAutofit/>
          </a:bodyPr>
          <a:lstStyle/>
          <a:p>
            <a:r>
              <a:rPr lang="en-US" altLang="en-US" sz="3200" b="1" dirty="0" smtClean="0">
                <a:solidFill>
                  <a:srgbClr val="FF0000"/>
                </a:solidFill>
                <a:latin typeface="Times New Roman" panose="02020603050405020304" pitchFamily="18" charset="0"/>
                <a:cs typeface="Times New Roman" panose="02020603050405020304" pitchFamily="18" charset="0"/>
              </a:rPr>
              <a:t>PURE TONE</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pic>
        <p:nvPicPr>
          <p:cNvPr id="5" name="Picture 4" descr="pure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5400"/>
            <a:ext cx="6705600" cy="543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177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81000" y="396240"/>
            <a:ext cx="8763000" cy="1203960"/>
          </a:xfrm>
        </p:spPr>
        <p:txBody>
          <a:bodyPr>
            <a:noAutofit/>
          </a:bodyPr>
          <a:lstStyle/>
          <a:p>
            <a:pPr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
            </a:r>
            <a:br>
              <a:rPr lang="en-US" altLang="en-US" sz="3200" b="1" dirty="0" smtClean="0">
                <a:solidFill>
                  <a:srgbClr val="FF0000"/>
                </a:solidFill>
                <a:latin typeface="Times New Roman" panose="02020603050405020304" pitchFamily="18" charset="0"/>
                <a:cs typeface="Times New Roman" panose="02020603050405020304" pitchFamily="18" charset="0"/>
              </a:rPr>
            </a:br>
            <a:r>
              <a:rPr lang="en-US" altLang="en-US" sz="3200" b="1" dirty="0" smtClean="0">
                <a:solidFill>
                  <a:srgbClr val="FF0000"/>
                </a:solidFill>
                <a:latin typeface="Times New Roman" panose="02020603050405020304" pitchFamily="18" charset="0"/>
                <a:cs typeface="Times New Roman" panose="02020603050405020304" pitchFamily="18" charset="0"/>
              </a:rPr>
              <a:t>AUDIOGRAM </a:t>
            </a:r>
            <a:br>
              <a:rPr lang="en-US" altLang="en-US" sz="3200" b="1" dirty="0" smtClean="0">
                <a:solidFill>
                  <a:srgbClr val="FF0000"/>
                </a:solidFill>
                <a:latin typeface="Times New Roman" panose="02020603050405020304" pitchFamily="18" charset="0"/>
                <a:cs typeface="Times New Roman" panose="02020603050405020304" pitchFamily="18" charset="0"/>
              </a:rPr>
            </a:br>
            <a:endParaRPr lang="en-US" altLang="en-US" sz="3200" b="1" dirty="0" smtClean="0">
              <a:solidFill>
                <a:srgbClr val="FF0000"/>
              </a:solidFill>
              <a:latin typeface="Times New Roman" panose="02020603050405020304" pitchFamily="18" charset="0"/>
              <a:cs typeface="Times New Roman" panose="02020603050405020304" pitchFamily="18" charset="0"/>
            </a:endParaRPr>
          </a:p>
        </p:txBody>
      </p:sp>
      <p:sp>
        <p:nvSpPr>
          <p:cNvPr id="5" name="Rectangle 3"/>
          <p:cNvSpPr>
            <a:spLocks noGrp="1" noChangeArrowheads="1"/>
          </p:cNvSpPr>
          <p:nvPr>
            <p:ph type="ctrTitle"/>
          </p:nvPr>
        </p:nvSpPr>
        <p:spPr>
          <a:xfrm>
            <a:off x="304800" y="1905000"/>
            <a:ext cx="8839200" cy="3124200"/>
          </a:xfrm>
        </p:spPr>
        <p:txBody>
          <a:bodyPr/>
          <a:lstStyle/>
          <a:p>
            <a:pPr eaLnBrk="1" hangingPunct="1">
              <a:lnSpc>
                <a:spcPct val="150000"/>
              </a:lnSpc>
            </a:pPr>
            <a:r>
              <a:rPr lang="en-US" altLang="en-US" sz="2800" b="0" cap="none" dirty="0" smtClean="0">
                <a:latin typeface="Times New Roman" panose="02020603050405020304" pitchFamily="18" charset="0"/>
                <a:cs typeface="Times New Roman" panose="02020603050405020304" pitchFamily="18" charset="0"/>
              </a:rPr>
              <a:t>The audiogram is a chart of hearing sensitivity with frequency charted on the X- axis and intensity on the y-axis. Intensity is the level of sound power measured in decibels; loudness is the perceptual correlate of intensity. </a:t>
            </a:r>
          </a:p>
        </p:txBody>
      </p:sp>
    </p:spTree>
    <p:extLst>
      <p:ext uri="{BB962C8B-B14F-4D97-AF65-F5344CB8AC3E}">
        <p14:creationId xmlns:p14="http://schemas.microsoft.com/office/powerpoint/2010/main" val="29487476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182</TotalTime>
  <Words>491</Words>
  <Application>Microsoft Office PowerPoint</Application>
  <PresentationFormat>On-screen Show (4:3)</PresentationFormat>
  <Paragraphs>81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Metro</vt:lpstr>
      <vt:lpstr>Dr. Taj</vt:lpstr>
      <vt:lpstr>  * The usual primary purpose of pure- tone tests is  to  determine the  type, degree, and  configuration of  hearing loss.   * To plot the frequency intensity  recording  and  construct the audiograms   * To interpret the audiograms  </vt:lpstr>
      <vt:lpstr>IN THIS PRACTICAL WE WILL DO:   TUNNING FORK TESTS AUDIOMETRY </vt:lpstr>
      <vt:lpstr>AIR CONDUCTION:  this test assesses sensitivity when the signal is transmitted through the outer, middle, and inner ear and then through the brain to the cortex. Testing may be performed using headphones, insert earphones.  </vt:lpstr>
      <vt:lpstr>This technique assesses sensitivity when the signal is transmitted through the bones of the skull to the cochlea and then through the auditory pathways of the brain. This type of testing bypasses the outer and middle ear.  </vt:lpstr>
      <vt:lpstr>Masking presents a constant noise to the non-test ear to prevent crossover from the test ear. The purpose of masking is to prevent the non-test ear from detecting the signal (line busy), so only the test ear can respond.  </vt:lpstr>
      <vt:lpstr>A pure tone is a single frequency tone with no harmonic content (no overtones). This corresponds to a sine wave.  </vt:lpstr>
      <vt:lpstr>PowerPoint Presentation</vt:lpstr>
      <vt:lpstr>The audiogram is a chart of hearing sensitivity with frequency charted on the X- axis and intensity on the y-axis. Intensity is the level of sound power measured in decibels; loudness is the perceptual correlate of intensity. </vt:lpstr>
      <vt:lpstr>PowerPoint Presentation</vt:lpstr>
      <vt:lpstr>PowerPoint Presentation</vt:lpstr>
      <vt:lpstr> Technique  First: Bone Conduction  Vibrating Tuning Fork held on Mastoid process Patient covers opposite ear with hand  Patient signals when sound ceases  Move the vibrating tuning fork over the ear canal  (Near, but not touching the ear)  Next: Air Conduction  Patient indicates when the sound ceases  Normal: Air Conduction is better than Bone Conduction  Air conduction usually persists twice as long as bone  Referred to as "positive test"  Abnormal: Bone conduction better than air conduction  Suggests Conductive Hearing Loss.  Referred to as "negative test" </vt:lpstr>
      <vt:lpstr>PowerPoint Presentation</vt:lpstr>
      <vt:lpstr>PowerPoint Presentation</vt:lpstr>
      <vt:lpstr>Technique:  Tuning Fork placed at midline forehead   Normal: Sound radiates to both ears equally   Abnormal: Sound lateralizes to one ear   Ipsilateral Conductive Hearing Loss OR  Contralateral Sensorineural Hearing Loss.</vt:lpstr>
      <vt:lpstr>PowerPoint Presentation</vt:lpstr>
      <vt:lpstr>In a sound proof room person is seated comfortably. Ear phones are applied which are color coded. (Red for right ear, blue for left ear.) Masking sound is delivered to the non-test ear. Start with a frequency of 125hz. &amp; 0 db. Gradually increase the db. Till person hears the sound &amp; respond. Mark the threshold intensity on the audiogram paper.   </vt:lpstr>
      <vt:lpstr>Find the threshold of hearing from 125 hz. To 8000hz. &amp; Mark on the audiogram paper. Join the points to make air conduction audiogram. Place the bone vibrator over the mastoid process. Deliver the sound through the vibrator &amp; find out the threshold of hearing for different frequencies of sound.</vt:lpstr>
      <vt:lpstr>Use different sign to mark the bone conduction audiogram. Select the other ear and repeat the whole procedure.</vt:lpstr>
      <vt:lpstr>Conductive hearing loss  Sensorineural hearing loss  Mixed hearing loss </vt:lpstr>
      <vt:lpstr>The abnormality reduces the effective intensity of the air-conducted signal reaching the cochlea, but it does not affect the bone-conducted signal that does not pass through the outer or middle ear.  Examples of abnormalities include perforated tympanic membranes, fluid in the middle ear system, or scarring of the tympanic membrane. Pure-tone air-conduction thresholds are poorer than bone-conduction thresholds by more than 10 db</vt:lpstr>
      <vt:lpstr>PowerPoint Presentation</vt:lpstr>
      <vt:lpstr>This type of hearing loss is secondary to cochlear abnormality and/or abnormality of the auditory nerve or central auditory pathways. Because the outer ear and middle ear do not reduce the signal intensity of the air-conducted signal, both air- and bone-conducted signals are effective in stimulating the cochlea. Pure-tone air- and bone-conduction thresholds are within 10 db</vt:lpstr>
      <vt:lpstr>PowerPoint Presentation</vt:lpstr>
      <vt:lpstr>This type of hearing loss has sensorineural and conductive components. Pure-tone air-conduction thresholds are poorer than bone-conduction thresholds by more than 10 db, and bone-conduction thresholds are less than 25 db </vt:lpstr>
      <vt:lpstr>PowerPoint Presentation</vt:lpstr>
      <vt:lpstr>DEGREES OF HEARING LOSS </vt:lpstr>
      <vt:lpstr>COMMON AUDITORY DISORDERS </vt:lpstr>
      <vt:lpstr>PowerPoint Presentation</vt:lpstr>
      <vt:lpstr>PowerPoint Presentation</vt:lpstr>
      <vt:lpstr>PowerPoint Presentation</vt:lpstr>
      <vt:lpstr>PowerPoint Presentation</vt:lpstr>
      <vt:lpstr>Glossary</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Taj</dc:title>
  <dc:creator>DRAURANGZEB</dc:creator>
  <cp:lastModifiedBy>DRAURANGZEB</cp:lastModifiedBy>
  <cp:revision>11</cp:revision>
  <dcterms:created xsi:type="dcterms:W3CDTF">2014-09-08T08:47:18Z</dcterms:created>
  <dcterms:modified xsi:type="dcterms:W3CDTF">2014-09-15T07:45:11Z</dcterms:modified>
</cp:coreProperties>
</file>