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72" r:id="rId1"/>
  </p:sldMasterIdLst>
  <p:notesMasterIdLst>
    <p:notesMasterId r:id="rId26"/>
  </p:notesMasterIdLst>
  <p:sldIdLst>
    <p:sldId id="256" r:id="rId2"/>
    <p:sldId id="319" r:id="rId3"/>
    <p:sldId id="304" r:id="rId4"/>
    <p:sldId id="258" r:id="rId5"/>
    <p:sldId id="310" r:id="rId6"/>
    <p:sldId id="311" r:id="rId7"/>
    <p:sldId id="309" r:id="rId8"/>
    <p:sldId id="307" r:id="rId9"/>
    <p:sldId id="318" r:id="rId10"/>
    <p:sldId id="321" r:id="rId11"/>
    <p:sldId id="320" r:id="rId12"/>
    <p:sldId id="312" r:id="rId13"/>
    <p:sldId id="263" r:id="rId14"/>
    <p:sldId id="303" r:id="rId15"/>
    <p:sldId id="271" r:id="rId16"/>
    <p:sldId id="272" r:id="rId17"/>
    <p:sldId id="314" r:id="rId18"/>
    <p:sldId id="313" r:id="rId19"/>
    <p:sldId id="268" r:id="rId20"/>
    <p:sldId id="316" r:id="rId21"/>
    <p:sldId id="315" r:id="rId22"/>
    <p:sldId id="322" r:id="rId23"/>
    <p:sldId id="323" r:id="rId24"/>
    <p:sldId id="324"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BB82FB2-554D-4086-BAAE-E62EAF683328}" type="datetimeFigureOut">
              <a:rPr lang="ar-SA" smtClean="0"/>
              <a:t>30/12/36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777DE5D-1FB2-40BD-8953-87657C1D8DDB}" type="slidenum">
              <a:rPr lang="ar-SA" smtClean="0"/>
              <a:t>‹#›</a:t>
            </a:fld>
            <a:endParaRPr lang="ar-SA"/>
          </a:p>
        </p:txBody>
      </p:sp>
    </p:spTree>
    <p:extLst>
      <p:ext uri="{BB962C8B-B14F-4D97-AF65-F5344CB8AC3E}">
        <p14:creationId xmlns:p14="http://schemas.microsoft.com/office/powerpoint/2010/main" val="205587464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A777DE5D-1FB2-40BD-8953-87657C1D8DDB}" type="slidenum">
              <a:rPr lang="ar-SA" smtClean="0">
                <a:solidFill>
                  <a:prstClr val="black"/>
                </a:solidFill>
              </a:rPr>
              <a:pPr/>
              <a:t>10</a:t>
            </a:fld>
            <a:endParaRPr lang="ar-SA">
              <a:solidFill>
                <a:prstClr val="black"/>
              </a:solidFill>
            </a:endParaRPr>
          </a:p>
        </p:txBody>
      </p:sp>
    </p:spTree>
    <p:extLst>
      <p:ext uri="{BB962C8B-B14F-4D97-AF65-F5344CB8AC3E}">
        <p14:creationId xmlns:p14="http://schemas.microsoft.com/office/powerpoint/2010/main" val="42847856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r>
              <a:rPr lang="ar-SA" smtClean="0"/>
              <a:t>-</a:t>
            </a:r>
            <a:endParaRPr lang="ar-SA"/>
          </a:p>
        </p:txBody>
      </p:sp>
      <p:sp>
        <p:nvSpPr>
          <p:cNvPr id="5" name="Footer Placeholder 4"/>
          <p:cNvSpPr>
            <a:spLocks noGrp="1"/>
          </p:cNvSpPr>
          <p:nvPr>
            <p:ph type="ftr" sz="quarter" idx="11"/>
          </p:nvPr>
        </p:nvSpPr>
        <p:spPr/>
        <p:txBody>
          <a:bodyPr/>
          <a:lstStyle/>
          <a:p>
            <a:r>
              <a:rPr lang="en-US" smtClean="0"/>
              <a:t>Depressive  Disorders - Prof. Al-Sughayir</a:t>
            </a:r>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r>
              <a:rPr lang="ar-SA" smtClean="0"/>
              <a:t>-</a:t>
            </a:r>
            <a:endParaRPr lang="ar-SA"/>
          </a:p>
        </p:txBody>
      </p:sp>
      <p:sp>
        <p:nvSpPr>
          <p:cNvPr id="5" name="Footer Placeholder 4"/>
          <p:cNvSpPr>
            <a:spLocks noGrp="1"/>
          </p:cNvSpPr>
          <p:nvPr>
            <p:ph type="ftr" sz="quarter" idx="11"/>
          </p:nvPr>
        </p:nvSpPr>
        <p:spPr/>
        <p:txBody>
          <a:bodyPr/>
          <a:lstStyle/>
          <a:p>
            <a:r>
              <a:rPr lang="en-US" smtClean="0"/>
              <a:t>Depressive  Disorders - Prof. Al-Sughayir</a:t>
            </a:r>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r>
              <a:rPr lang="ar-SA" smtClean="0"/>
              <a:t>-</a:t>
            </a:r>
            <a:endParaRPr lang="ar-SA"/>
          </a:p>
        </p:txBody>
      </p:sp>
      <p:sp>
        <p:nvSpPr>
          <p:cNvPr id="5" name="Footer Placeholder 4"/>
          <p:cNvSpPr>
            <a:spLocks noGrp="1"/>
          </p:cNvSpPr>
          <p:nvPr>
            <p:ph type="ftr" sz="quarter" idx="11"/>
          </p:nvPr>
        </p:nvSpPr>
        <p:spPr/>
        <p:txBody>
          <a:bodyPr/>
          <a:lstStyle/>
          <a:p>
            <a:r>
              <a:rPr lang="en-US" smtClean="0"/>
              <a:t>Depressive  Disorders - Prof. Al-Sughayir</a:t>
            </a:r>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r>
              <a:rPr lang="ar-SA" smtClean="0"/>
              <a:t>-</a:t>
            </a:r>
            <a:endParaRPr lang="ar-SA"/>
          </a:p>
        </p:txBody>
      </p:sp>
      <p:sp>
        <p:nvSpPr>
          <p:cNvPr id="5" name="Footer Placeholder 4"/>
          <p:cNvSpPr>
            <a:spLocks noGrp="1"/>
          </p:cNvSpPr>
          <p:nvPr>
            <p:ph type="ftr" sz="quarter" idx="11"/>
          </p:nvPr>
        </p:nvSpPr>
        <p:spPr/>
        <p:txBody>
          <a:bodyPr/>
          <a:lstStyle/>
          <a:p>
            <a:r>
              <a:rPr lang="en-US" smtClean="0"/>
              <a:t>Depressive  Disorders - Prof. Al-Sughayir</a:t>
            </a:r>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r>
              <a:rPr lang="ar-SA" smtClean="0"/>
              <a:t>-</a:t>
            </a:r>
            <a:endParaRPr lang="ar-SA"/>
          </a:p>
        </p:txBody>
      </p:sp>
      <p:sp>
        <p:nvSpPr>
          <p:cNvPr id="5" name="Footer Placeholder 4"/>
          <p:cNvSpPr>
            <a:spLocks noGrp="1"/>
          </p:cNvSpPr>
          <p:nvPr>
            <p:ph type="ftr" sz="quarter" idx="11"/>
          </p:nvPr>
        </p:nvSpPr>
        <p:spPr/>
        <p:txBody>
          <a:bodyPr/>
          <a:lstStyle/>
          <a:p>
            <a:r>
              <a:rPr lang="en-US" smtClean="0"/>
              <a:t>Depressive  Disorders - Prof. Al-Sughayir</a:t>
            </a:r>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r>
              <a:rPr lang="ar-SA" smtClean="0"/>
              <a:t>-</a:t>
            </a:r>
            <a:endParaRPr lang="ar-SA"/>
          </a:p>
        </p:txBody>
      </p:sp>
      <p:sp>
        <p:nvSpPr>
          <p:cNvPr id="6" name="Footer Placeholder 5"/>
          <p:cNvSpPr>
            <a:spLocks noGrp="1"/>
          </p:cNvSpPr>
          <p:nvPr>
            <p:ph type="ftr" sz="quarter" idx="11"/>
          </p:nvPr>
        </p:nvSpPr>
        <p:spPr/>
        <p:txBody>
          <a:bodyPr/>
          <a:lstStyle/>
          <a:p>
            <a:r>
              <a:rPr lang="en-US" smtClean="0"/>
              <a:t>Depressive  Disorders - Prof. Al-Sughayir</a:t>
            </a:r>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r>
              <a:rPr lang="ar-SA" smtClean="0"/>
              <a:t>-</a:t>
            </a:r>
            <a:endParaRPr lang="ar-SA"/>
          </a:p>
        </p:txBody>
      </p:sp>
      <p:sp>
        <p:nvSpPr>
          <p:cNvPr id="8" name="Footer Placeholder 7"/>
          <p:cNvSpPr>
            <a:spLocks noGrp="1"/>
          </p:cNvSpPr>
          <p:nvPr>
            <p:ph type="ftr" sz="quarter" idx="11"/>
          </p:nvPr>
        </p:nvSpPr>
        <p:spPr/>
        <p:txBody>
          <a:bodyPr/>
          <a:lstStyle/>
          <a:p>
            <a:r>
              <a:rPr lang="en-US" smtClean="0"/>
              <a:t>Depressive  Disorders - Prof. Al-Sughayir</a:t>
            </a:r>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r>
              <a:rPr lang="ar-SA" smtClean="0"/>
              <a:t>-</a:t>
            </a:r>
            <a:endParaRPr lang="ar-SA"/>
          </a:p>
        </p:txBody>
      </p:sp>
      <p:sp>
        <p:nvSpPr>
          <p:cNvPr id="4" name="Footer Placeholder 3"/>
          <p:cNvSpPr>
            <a:spLocks noGrp="1"/>
          </p:cNvSpPr>
          <p:nvPr>
            <p:ph type="ftr" sz="quarter" idx="11"/>
          </p:nvPr>
        </p:nvSpPr>
        <p:spPr/>
        <p:txBody>
          <a:bodyPr/>
          <a:lstStyle/>
          <a:p>
            <a:r>
              <a:rPr lang="en-US" smtClean="0"/>
              <a:t>Depressive  Disorders - Prof. Al-Sughayir</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ar-SA" smtClean="0"/>
              <a:t>-</a:t>
            </a:r>
            <a:endParaRPr lang="ar-SA"/>
          </a:p>
        </p:txBody>
      </p:sp>
      <p:sp>
        <p:nvSpPr>
          <p:cNvPr id="3" name="Footer Placeholder 2"/>
          <p:cNvSpPr>
            <a:spLocks noGrp="1"/>
          </p:cNvSpPr>
          <p:nvPr>
            <p:ph type="ftr" sz="quarter" idx="11"/>
          </p:nvPr>
        </p:nvSpPr>
        <p:spPr/>
        <p:txBody>
          <a:bodyPr/>
          <a:lstStyle/>
          <a:p>
            <a:r>
              <a:rPr lang="en-US" smtClean="0"/>
              <a:t>Depressive  Disorders - Prof. Al-Sughayir</a:t>
            </a:r>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r>
              <a:rPr lang="ar-SA" smtClean="0"/>
              <a:t>-</a:t>
            </a:r>
            <a:endParaRPr lang="ar-SA"/>
          </a:p>
        </p:txBody>
      </p:sp>
      <p:sp>
        <p:nvSpPr>
          <p:cNvPr id="6" name="Footer Placeholder 5"/>
          <p:cNvSpPr>
            <a:spLocks noGrp="1"/>
          </p:cNvSpPr>
          <p:nvPr>
            <p:ph type="ftr" sz="quarter" idx="11"/>
          </p:nvPr>
        </p:nvSpPr>
        <p:spPr/>
        <p:txBody>
          <a:bodyPr/>
          <a:lstStyle/>
          <a:p>
            <a:r>
              <a:rPr lang="en-US" smtClean="0"/>
              <a:t>Depressive  Disorders - Prof. Al-Sughayir</a:t>
            </a:r>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r>
              <a:rPr lang="ar-SA" smtClean="0"/>
              <a:t>-</a:t>
            </a:r>
            <a:endParaRPr lang="ar-SA"/>
          </a:p>
        </p:txBody>
      </p:sp>
      <p:sp>
        <p:nvSpPr>
          <p:cNvPr id="6" name="Footer Placeholder 5"/>
          <p:cNvSpPr>
            <a:spLocks noGrp="1"/>
          </p:cNvSpPr>
          <p:nvPr>
            <p:ph type="ftr" sz="quarter" idx="11"/>
          </p:nvPr>
        </p:nvSpPr>
        <p:spPr/>
        <p:txBody>
          <a:bodyPr/>
          <a:lstStyle/>
          <a:p>
            <a:r>
              <a:rPr lang="en-US" smtClean="0"/>
              <a:t>Depressive  Disorders - Prof. Al-Sughayir</a:t>
            </a:r>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r>
              <a:rPr lang="ar-SA" smtClean="0"/>
              <a:t>-</a:t>
            </a:r>
            <a:endParaRPr lang="ar-SA"/>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r>
              <a:rPr lang="en-US" smtClean="0"/>
              <a:t>Depressive  Disorders - Prof. Al-Sughayir</a:t>
            </a:r>
            <a:endParaRPr lang="ar-SA"/>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0B34F065-1154-456A-91E3-76DE8E75E17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11560" y="4653136"/>
            <a:ext cx="7488832" cy="1152128"/>
          </a:xfrm>
          <a:solidFill>
            <a:schemeClr val="tx2">
              <a:lumMod val="90000"/>
            </a:schemeClr>
          </a:solidFill>
        </p:spPr>
        <p:txBody>
          <a:bodyPr>
            <a:normAutofit lnSpcReduction="10000"/>
          </a:bodyPr>
          <a:lstStyle/>
          <a:p>
            <a:pPr algn="ctr" rtl="0"/>
            <a:r>
              <a:rPr lang="en-US" sz="1800" dirty="0" smtClean="0">
                <a:solidFill>
                  <a:srgbClr val="002060"/>
                </a:solidFill>
              </a:rPr>
              <a:t>Mohammed Al-</a:t>
            </a:r>
            <a:r>
              <a:rPr lang="en-US" sz="1800" dirty="0" err="1" smtClean="0">
                <a:solidFill>
                  <a:srgbClr val="002060"/>
                </a:solidFill>
              </a:rPr>
              <a:t>Sughayir</a:t>
            </a:r>
            <a:r>
              <a:rPr lang="en-US" sz="1800" dirty="0" smtClean="0">
                <a:solidFill>
                  <a:srgbClr val="002060"/>
                </a:solidFill>
              </a:rPr>
              <a:t> </a:t>
            </a:r>
            <a:r>
              <a:rPr lang="ar-SA" sz="1800" b="1" i="1" dirty="0" smtClean="0">
                <a:solidFill>
                  <a:srgbClr val="002060"/>
                </a:solidFill>
              </a:rPr>
              <a:t>أ د محمد بن عبدالله الصغـيّر </a:t>
            </a:r>
            <a:endParaRPr lang="en-US" sz="1800" b="1" i="1" dirty="0" smtClean="0">
              <a:solidFill>
                <a:srgbClr val="002060"/>
              </a:solidFill>
            </a:endParaRPr>
          </a:p>
          <a:p>
            <a:pPr algn="ctr" rtl="0"/>
            <a:r>
              <a:rPr lang="en-US" sz="1800" dirty="0" smtClean="0">
                <a:solidFill>
                  <a:srgbClr val="002060"/>
                </a:solidFill>
              </a:rPr>
              <a:t>Professor of Psychiatry</a:t>
            </a:r>
          </a:p>
          <a:p>
            <a:pPr algn="ctr" rtl="0"/>
            <a:r>
              <a:rPr lang="en-US" sz="1800" dirty="0" smtClean="0">
                <a:solidFill>
                  <a:srgbClr val="002060"/>
                </a:solidFill>
              </a:rPr>
              <a:t>College of Medicine KSU, KSA</a:t>
            </a:r>
            <a:endParaRPr lang="ar-SA" sz="1800" dirty="0">
              <a:solidFill>
                <a:srgbClr val="002060"/>
              </a:solidFill>
            </a:endParaRPr>
          </a:p>
        </p:txBody>
      </p:sp>
      <p:sp>
        <p:nvSpPr>
          <p:cNvPr id="2" name="عنوان 1"/>
          <p:cNvSpPr>
            <a:spLocks noGrp="1"/>
          </p:cNvSpPr>
          <p:nvPr>
            <p:ph type="ctrTitle"/>
          </p:nvPr>
        </p:nvSpPr>
        <p:spPr>
          <a:xfrm>
            <a:off x="539552" y="2060848"/>
            <a:ext cx="7772400" cy="792088"/>
          </a:xfrm>
          <a:solidFill>
            <a:schemeClr val="tx2">
              <a:lumMod val="90000"/>
            </a:schemeClr>
          </a:solidFill>
        </p:spPr>
        <p:txBody>
          <a:bodyPr>
            <a:normAutofit fontScale="90000"/>
          </a:bodyPr>
          <a:lstStyle/>
          <a:p>
            <a:pPr algn="ctr"/>
            <a:r>
              <a:rPr lang="en-US" sz="4800" b="1" dirty="0" smtClean="0">
                <a:solidFill>
                  <a:schemeClr val="accent2">
                    <a:lumMod val="50000"/>
                  </a:schemeClr>
                </a:solidFill>
              </a:rPr>
              <a:t>Depressive  Disorders</a:t>
            </a:r>
            <a:endParaRPr lang="ar-SA" sz="4800" b="1" dirty="0">
              <a:solidFill>
                <a:schemeClr val="accent2">
                  <a:lumMod val="50000"/>
                </a:schemeClr>
              </a:solidFill>
            </a:endParaRPr>
          </a:p>
        </p:txBody>
      </p:sp>
    </p:spTree>
    <p:extLst>
      <p:ext uri="{BB962C8B-B14F-4D97-AF65-F5344CB8AC3E}">
        <p14:creationId xmlns:p14="http://schemas.microsoft.com/office/powerpoint/2010/main" val="1353755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348408"/>
            <a:ext cx="8229600" cy="792088"/>
          </a:xfrm>
          <a:solidFill>
            <a:schemeClr val="tx2"/>
          </a:solidFill>
        </p:spPr>
        <p:txBody>
          <a:bodyPr>
            <a:normAutofit/>
          </a:bodyPr>
          <a:lstStyle/>
          <a:p>
            <a:pPr rtl="0"/>
            <a:r>
              <a:rPr lang="en-US" sz="3600" b="1" dirty="0" smtClean="0">
                <a:solidFill>
                  <a:schemeClr val="bg2">
                    <a:lumMod val="75000"/>
                  </a:schemeClr>
                </a:solidFill>
              </a:rPr>
              <a:t>Etiology</a:t>
            </a:r>
            <a:endParaRPr lang="ar-SA" sz="3600" b="1" dirty="0">
              <a:solidFill>
                <a:schemeClr val="bg2">
                  <a:lumMod val="75000"/>
                </a:schemeClr>
              </a:solidFill>
            </a:endParaRPr>
          </a:p>
        </p:txBody>
      </p:sp>
      <p:sp>
        <p:nvSpPr>
          <p:cNvPr id="4" name="عنصر نائب للتاريخ 3"/>
          <p:cNvSpPr>
            <a:spLocks noGrp="1"/>
          </p:cNvSpPr>
          <p:nvPr>
            <p:ph type="dt" sz="half" idx="10"/>
          </p:nvPr>
        </p:nvSpPr>
        <p:spPr/>
        <p:txBody>
          <a:bodyPr/>
          <a:lstStyle/>
          <a:p>
            <a:r>
              <a:rPr lang="ar-SA" smtClean="0">
                <a:solidFill>
                  <a:srgbClr val="FFFFFF"/>
                </a:solidFill>
              </a:rPr>
              <a:t>-</a:t>
            </a:r>
            <a:endParaRPr lang="ar-SA">
              <a:solidFill>
                <a:srgbClr val="FFFFFF"/>
              </a:solidFill>
            </a:endParaRPr>
          </a:p>
        </p:txBody>
      </p:sp>
      <p:sp>
        <p:nvSpPr>
          <p:cNvPr id="5" name="عنصر نائب للتذييل 4"/>
          <p:cNvSpPr>
            <a:spLocks noGrp="1"/>
          </p:cNvSpPr>
          <p:nvPr>
            <p:ph type="ftr" sz="quarter" idx="11"/>
          </p:nvPr>
        </p:nvSpPr>
        <p:spPr/>
        <p:txBody>
          <a:bodyPr/>
          <a:lstStyle/>
          <a:p>
            <a:r>
              <a:rPr lang="en-US" smtClean="0">
                <a:solidFill>
                  <a:srgbClr val="FFFFFF"/>
                </a:solidFill>
              </a:rPr>
              <a:t>Depressive  Disorders - Prof. Al-Sughayir</a:t>
            </a:r>
            <a:endParaRPr lang="ar-SA">
              <a:solidFill>
                <a:srgbClr val="FFFFFF"/>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rgbClr val="FFFFFF"/>
                </a:solidFill>
              </a:rPr>
              <a:pPr/>
              <a:t>10</a:t>
            </a:fld>
            <a:endParaRPr lang="ar-SA">
              <a:solidFill>
                <a:srgbClr val="FFFFFF"/>
              </a:solidFill>
            </a:endParaRPr>
          </a:p>
        </p:txBody>
      </p:sp>
      <p:sp>
        <p:nvSpPr>
          <p:cNvPr id="8" name="وسيلة شرح مستطيلة مستديرة الزوايا 7"/>
          <p:cNvSpPr/>
          <p:nvPr/>
        </p:nvSpPr>
        <p:spPr>
          <a:xfrm>
            <a:off x="323528" y="1700808"/>
            <a:ext cx="3528392" cy="3024336"/>
          </a:xfrm>
          <a:prstGeom prst="wedgeRoundRectCallout">
            <a:avLst>
              <a:gd name="adj1" fmla="val -20273"/>
              <a:gd name="adj2" fmla="val 23821"/>
              <a:gd name="adj3" fmla="val 16667"/>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endParaRPr lang="en-US" sz="2000" b="1" dirty="0" smtClean="0">
              <a:solidFill>
                <a:srgbClr val="000000"/>
              </a:solidFill>
            </a:endParaRPr>
          </a:p>
          <a:p>
            <a:pPr algn="l" rtl="0"/>
            <a:endParaRPr lang="en-US" sz="2000" b="1" dirty="0">
              <a:solidFill>
                <a:srgbClr val="000000"/>
              </a:solidFill>
            </a:endParaRPr>
          </a:p>
          <a:p>
            <a:pPr algn="l" rtl="0"/>
            <a:endParaRPr lang="en-US" sz="2000" b="1" dirty="0" smtClean="0">
              <a:solidFill>
                <a:srgbClr val="000000"/>
              </a:solidFill>
            </a:endParaRPr>
          </a:p>
          <a:p>
            <a:pPr algn="l" rtl="0"/>
            <a:endParaRPr lang="en-US" sz="2000" b="1" dirty="0">
              <a:solidFill>
                <a:srgbClr val="000000"/>
              </a:solidFill>
            </a:endParaRPr>
          </a:p>
          <a:p>
            <a:pPr algn="l" rtl="0"/>
            <a:endParaRPr lang="en-US" sz="2000" b="1" dirty="0" smtClean="0">
              <a:solidFill>
                <a:srgbClr val="000000"/>
              </a:solidFill>
            </a:endParaRPr>
          </a:p>
          <a:p>
            <a:pPr algn="l" rtl="0"/>
            <a:endParaRPr lang="en-US" sz="2000" b="1" dirty="0">
              <a:solidFill>
                <a:srgbClr val="000000"/>
              </a:solidFill>
            </a:endParaRPr>
          </a:p>
          <a:p>
            <a:pPr algn="l" rtl="0"/>
            <a:endParaRPr lang="en-US" sz="2000" b="1" dirty="0" smtClean="0">
              <a:solidFill>
                <a:srgbClr val="000000"/>
              </a:solidFill>
            </a:endParaRPr>
          </a:p>
          <a:p>
            <a:pPr algn="l" rtl="0"/>
            <a:endParaRPr lang="en-US" sz="2000" b="1" dirty="0">
              <a:solidFill>
                <a:srgbClr val="000000"/>
              </a:solidFill>
            </a:endParaRPr>
          </a:p>
          <a:p>
            <a:pPr algn="l" rtl="0"/>
            <a:endParaRPr lang="en-US" sz="2000" b="1" dirty="0" smtClean="0">
              <a:solidFill>
                <a:srgbClr val="000000"/>
              </a:solidFill>
            </a:endParaRPr>
          </a:p>
          <a:p>
            <a:pPr algn="l" rtl="0"/>
            <a:endParaRPr lang="en-US" sz="2000" b="1" dirty="0">
              <a:solidFill>
                <a:srgbClr val="000000"/>
              </a:solidFill>
            </a:endParaRPr>
          </a:p>
          <a:p>
            <a:pPr algn="l" rtl="0"/>
            <a:endParaRPr lang="en-US" sz="2000" b="1" dirty="0" smtClean="0">
              <a:solidFill>
                <a:srgbClr val="000000"/>
              </a:solidFill>
            </a:endParaRPr>
          </a:p>
          <a:p>
            <a:pPr algn="l" rtl="0"/>
            <a:endParaRPr lang="en-US" sz="2000" b="1" dirty="0" smtClean="0">
              <a:solidFill>
                <a:srgbClr val="000000"/>
              </a:solidFill>
            </a:endParaRPr>
          </a:p>
          <a:p>
            <a:pPr algn="l" rtl="0"/>
            <a:endParaRPr lang="en-US" sz="2000" b="1" dirty="0">
              <a:solidFill>
                <a:srgbClr val="000000"/>
              </a:solidFill>
            </a:endParaRPr>
          </a:p>
          <a:p>
            <a:pPr algn="l" rtl="0"/>
            <a:r>
              <a:rPr lang="en-US" sz="2000" b="1" dirty="0" smtClean="0">
                <a:solidFill>
                  <a:srgbClr val="000000"/>
                </a:solidFill>
              </a:rPr>
              <a:t>Biological</a:t>
            </a:r>
            <a:r>
              <a:rPr lang="en-US" dirty="0" smtClean="0">
                <a:solidFill>
                  <a:srgbClr val="000000"/>
                </a:solidFill>
              </a:rPr>
              <a:t>:</a:t>
            </a:r>
          </a:p>
          <a:p>
            <a:pPr marL="285750" indent="-285750" algn="l" rtl="0">
              <a:buFont typeface="Wingdings" pitchFamily="2" charset="2"/>
              <a:buChar char="q"/>
            </a:pPr>
            <a:r>
              <a:rPr lang="en-US" dirty="0" smtClean="0">
                <a:solidFill>
                  <a:srgbClr val="000000"/>
                </a:solidFill>
              </a:rPr>
              <a:t>Genetic .</a:t>
            </a:r>
          </a:p>
          <a:p>
            <a:pPr marL="285750" indent="-285750" algn="l" rtl="0">
              <a:buFont typeface="Wingdings" pitchFamily="2" charset="2"/>
              <a:buChar char="q"/>
            </a:pPr>
            <a:r>
              <a:rPr lang="en-US" dirty="0" smtClean="0">
                <a:solidFill>
                  <a:srgbClr val="000000"/>
                </a:solidFill>
              </a:rPr>
              <a:t>Metabolic: e.g.     Thyroid.</a:t>
            </a:r>
          </a:p>
          <a:p>
            <a:pPr algn="l" rtl="0"/>
            <a:endParaRPr lang="en-US" dirty="0">
              <a:solidFill>
                <a:srgbClr val="000000"/>
              </a:solidFill>
            </a:endParaRPr>
          </a:p>
          <a:p>
            <a:pPr marL="285750" indent="-285750" algn="l" rtl="0">
              <a:buFont typeface="Wingdings" pitchFamily="2" charset="2"/>
              <a:buChar char="q"/>
            </a:pPr>
            <a:r>
              <a:rPr lang="en-US" dirty="0" smtClean="0">
                <a:solidFill>
                  <a:srgbClr val="000000"/>
                </a:solidFill>
              </a:rPr>
              <a:t>CVA.</a:t>
            </a:r>
          </a:p>
          <a:p>
            <a:pPr marL="285750" indent="-285750" algn="l" rtl="0">
              <a:buFont typeface="Wingdings" pitchFamily="2" charset="2"/>
              <a:buChar char="q"/>
            </a:pPr>
            <a:r>
              <a:rPr lang="en-US" dirty="0" smtClean="0">
                <a:solidFill>
                  <a:srgbClr val="000000"/>
                </a:solidFill>
              </a:rPr>
              <a:t>Medications: long list of Rx.</a:t>
            </a:r>
          </a:p>
          <a:p>
            <a:pPr marL="285750" indent="-285750" algn="l" rtl="0">
              <a:buFont typeface="Wingdings" pitchFamily="2" charset="2"/>
              <a:buChar char="q"/>
            </a:pPr>
            <a:r>
              <a:rPr lang="en-US" dirty="0" smtClean="0">
                <a:solidFill>
                  <a:srgbClr val="000000"/>
                </a:solidFill>
              </a:rPr>
              <a:t>Autoimmune D.  e.g.   SLE.</a:t>
            </a:r>
          </a:p>
          <a:p>
            <a:pPr marL="285750" indent="-285750" algn="l" rtl="0">
              <a:buFont typeface="Wingdings" pitchFamily="2" charset="2"/>
              <a:buChar char="q"/>
            </a:pPr>
            <a:r>
              <a:rPr lang="en-US" dirty="0" smtClean="0">
                <a:solidFill>
                  <a:srgbClr val="000000"/>
                </a:solidFill>
              </a:rPr>
              <a:t>Cancer.</a:t>
            </a:r>
          </a:p>
          <a:p>
            <a:pPr algn="ctr" rtl="0"/>
            <a:endParaRPr lang="en-US" dirty="0">
              <a:solidFill>
                <a:srgbClr val="000000"/>
              </a:solidFill>
            </a:endParaRPr>
          </a:p>
          <a:p>
            <a:pPr algn="ctr" rtl="0"/>
            <a:endParaRPr lang="en-US" dirty="0" smtClean="0">
              <a:solidFill>
                <a:srgbClr val="000000"/>
              </a:solidFill>
            </a:endParaRPr>
          </a:p>
          <a:p>
            <a:pPr algn="ctr" rtl="0"/>
            <a:endParaRPr lang="en-US" dirty="0">
              <a:solidFill>
                <a:srgbClr val="000000"/>
              </a:solidFill>
            </a:endParaRPr>
          </a:p>
          <a:p>
            <a:pPr algn="ctr" rtl="0"/>
            <a:endParaRPr lang="en-US" dirty="0" smtClean="0">
              <a:solidFill>
                <a:srgbClr val="000000"/>
              </a:solidFill>
            </a:endParaRPr>
          </a:p>
          <a:p>
            <a:pPr algn="ctr" rtl="0"/>
            <a:endParaRPr lang="en-US" dirty="0">
              <a:solidFill>
                <a:srgbClr val="000000"/>
              </a:solidFill>
            </a:endParaRPr>
          </a:p>
          <a:p>
            <a:pPr algn="ctr" rtl="0"/>
            <a:endParaRPr lang="en-US" dirty="0" smtClean="0">
              <a:solidFill>
                <a:srgbClr val="000000"/>
              </a:solidFill>
            </a:endParaRPr>
          </a:p>
          <a:p>
            <a:pPr algn="ctr" rtl="0"/>
            <a:endParaRPr lang="en-US" dirty="0">
              <a:solidFill>
                <a:srgbClr val="000000"/>
              </a:solidFill>
            </a:endParaRPr>
          </a:p>
          <a:p>
            <a:pPr algn="ctr" rtl="0"/>
            <a:endParaRPr lang="en-US" dirty="0" smtClean="0">
              <a:solidFill>
                <a:srgbClr val="000000"/>
              </a:solidFill>
            </a:endParaRPr>
          </a:p>
          <a:p>
            <a:pPr algn="ctr" rtl="0"/>
            <a:endParaRPr lang="en-US" dirty="0">
              <a:solidFill>
                <a:srgbClr val="000000"/>
              </a:solidFill>
            </a:endParaRPr>
          </a:p>
          <a:p>
            <a:pPr algn="ctr" rtl="0"/>
            <a:endParaRPr lang="en-US" dirty="0" smtClean="0">
              <a:solidFill>
                <a:srgbClr val="000000"/>
              </a:solidFill>
            </a:endParaRPr>
          </a:p>
          <a:p>
            <a:pPr algn="ctr" rtl="0"/>
            <a:endParaRPr lang="en-US" dirty="0">
              <a:solidFill>
                <a:srgbClr val="000000"/>
              </a:solidFill>
            </a:endParaRPr>
          </a:p>
          <a:p>
            <a:pPr algn="ctr" rtl="0"/>
            <a:endParaRPr lang="en-US" dirty="0" smtClean="0">
              <a:solidFill>
                <a:srgbClr val="000000"/>
              </a:solidFill>
            </a:endParaRPr>
          </a:p>
          <a:p>
            <a:pPr algn="ctr" rtl="0"/>
            <a:endParaRPr lang="en-US" dirty="0">
              <a:solidFill>
                <a:srgbClr val="000000"/>
              </a:solidFill>
            </a:endParaRPr>
          </a:p>
          <a:p>
            <a:pPr algn="ctr" rtl="0"/>
            <a:endParaRPr lang="ar-SA" dirty="0">
              <a:solidFill>
                <a:srgbClr val="000000"/>
              </a:solidFill>
            </a:endParaRPr>
          </a:p>
        </p:txBody>
      </p:sp>
      <p:sp>
        <p:nvSpPr>
          <p:cNvPr id="9" name="وسيلة شرح مستطيلة مستديرة الزوايا 8"/>
          <p:cNvSpPr/>
          <p:nvPr/>
        </p:nvSpPr>
        <p:spPr>
          <a:xfrm>
            <a:off x="4067944" y="1700808"/>
            <a:ext cx="2007840" cy="2808312"/>
          </a:xfrm>
          <a:prstGeom prst="wedgeRoundRectCallout">
            <a:avLst>
              <a:gd name="adj1" fmla="val -20273"/>
              <a:gd name="adj2" fmla="val 23821"/>
              <a:gd name="adj3" fmla="val 16667"/>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sz="2000" b="1" dirty="0" smtClean="0">
              <a:solidFill>
                <a:prstClr val="black"/>
              </a:solidFill>
            </a:endParaRPr>
          </a:p>
          <a:p>
            <a:pPr algn="ctr"/>
            <a:endParaRPr lang="en-US" sz="2000" b="1" dirty="0">
              <a:solidFill>
                <a:prstClr val="black"/>
              </a:solidFill>
            </a:endParaRPr>
          </a:p>
          <a:p>
            <a:pPr algn="ctr"/>
            <a:endParaRPr lang="en-US" sz="2000" b="1" dirty="0" smtClean="0">
              <a:solidFill>
                <a:prstClr val="black"/>
              </a:solidFill>
            </a:endParaRPr>
          </a:p>
          <a:p>
            <a:pPr algn="ctr"/>
            <a:endParaRPr lang="en-US" sz="2000" b="1" dirty="0">
              <a:solidFill>
                <a:prstClr val="black"/>
              </a:solidFill>
            </a:endParaRPr>
          </a:p>
          <a:p>
            <a:pPr algn="ctr"/>
            <a:endParaRPr lang="en-US" sz="2000" b="1" dirty="0" smtClean="0">
              <a:solidFill>
                <a:prstClr val="black"/>
              </a:solidFill>
            </a:endParaRPr>
          </a:p>
          <a:p>
            <a:pPr algn="ctr"/>
            <a:endParaRPr lang="en-US" sz="2000" b="1" dirty="0">
              <a:solidFill>
                <a:prstClr val="black"/>
              </a:solidFill>
            </a:endParaRPr>
          </a:p>
          <a:p>
            <a:pPr algn="ctr"/>
            <a:endParaRPr lang="en-US" sz="2000" b="1" dirty="0" smtClean="0">
              <a:solidFill>
                <a:prstClr val="black"/>
              </a:solidFill>
            </a:endParaRPr>
          </a:p>
          <a:p>
            <a:pPr algn="ctr"/>
            <a:r>
              <a:rPr lang="en-US" sz="2000" b="1" dirty="0" smtClean="0">
                <a:solidFill>
                  <a:prstClr val="black"/>
                </a:solidFill>
              </a:rPr>
              <a:t>Psychological</a:t>
            </a:r>
          </a:p>
          <a:p>
            <a:pPr algn="ctr"/>
            <a:endParaRPr lang="en-US" sz="2000" b="1" dirty="0" smtClean="0">
              <a:solidFill>
                <a:prstClr val="black"/>
              </a:solidFill>
            </a:endParaRPr>
          </a:p>
          <a:p>
            <a:pPr algn="ctr"/>
            <a:endParaRPr lang="en-US" sz="2000" b="1" dirty="0" smtClean="0">
              <a:solidFill>
                <a:prstClr val="black"/>
              </a:solidFill>
            </a:endParaRPr>
          </a:p>
          <a:p>
            <a:pPr algn="ctr"/>
            <a:endParaRPr lang="en-US" sz="2000" b="1" dirty="0">
              <a:solidFill>
                <a:prstClr val="black"/>
              </a:solidFill>
            </a:endParaRPr>
          </a:p>
          <a:p>
            <a:pPr algn="ctr"/>
            <a:endParaRPr lang="en-US" sz="2000" b="1" dirty="0" smtClean="0">
              <a:solidFill>
                <a:prstClr val="black"/>
              </a:solidFill>
            </a:endParaRPr>
          </a:p>
          <a:p>
            <a:pPr algn="ctr"/>
            <a:endParaRPr lang="en-US" sz="2000" b="1" dirty="0">
              <a:solidFill>
                <a:prstClr val="black"/>
              </a:solidFill>
            </a:endParaRPr>
          </a:p>
          <a:p>
            <a:pPr algn="ctr"/>
            <a:endParaRPr lang="en-US" sz="2000" b="1" dirty="0" smtClean="0">
              <a:solidFill>
                <a:prstClr val="black"/>
              </a:solidFill>
            </a:endParaRPr>
          </a:p>
          <a:p>
            <a:pPr algn="ctr"/>
            <a:endParaRPr lang="en-US" sz="2000" b="1" dirty="0">
              <a:solidFill>
                <a:prstClr val="black"/>
              </a:solidFill>
            </a:endParaRPr>
          </a:p>
          <a:p>
            <a:pPr algn="ctr"/>
            <a:endParaRPr lang="en-US" sz="2000" b="1" dirty="0" smtClean="0">
              <a:solidFill>
                <a:prstClr val="black"/>
              </a:solidFill>
            </a:endParaRPr>
          </a:p>
          <a:p>
            <a:pPr algn="ctr"/>
            <a:endParaRPr lang="en-US" sz="2000" b="1" dirty="0">
              <a:solidFill>
                <a:prstClr val="black"/>
              </a:solidFill>
            </a:endParaRPr>
          </a:p>
          <a:p>
            <a:pPr algn="ctr"/>
            <a:endParaRPr lang="en-US" sz="2000" b="1" dirty="0" smtClean="0">
              <a:solidFill>
                <a:prstClr val="black"/>
              </a:solidFill>
            </a:endParaRPr>
          </a:p>
          <a:p>
            <a:pPr algn="ctr"/>
            <a:endParaRPr lang="en-US" sz="2000" b="1" dirty="0">
              <a:solidFill>
                <a:prstClr val="black"/>
              </a:solidFill>
            </a:endParaRPr>
          </a:p>
          <a:p>
            <a:pPr algn="ctr"/>
            <a:endParaRPr lang="en-US" sz="2000" b="1" dirty="0" smtClean="0">
              <a:solidFill>
                <a:prstClr val="black"/>
              </a:solidFill>
            </a:endParaRPr>
          </a:p>
          <a:p>
            <a:pPr algn="ctr"/>
            <a:endParaRPr lang="ar-SA" dirty="0">
              <a:solidFill>
                <a:srgbClr val="FFFFFF"/>
              </a:solidFill>
            </a:endParaRPr>
          </a:p>
        </p:txBody>
      </p:sp>
      <p:sp>
        <p:nvSpPr>
          <p:cNvPr id="10" name="وسيلة شرح مستطيلة مستديرة الزوايا 9"/>
          <p:cNvSpPr/>
          <p:nvPr/>
        </p:nvSpPr>
        <p:spPr>
          <a:xfrm>
            <a:off x="6300192" y="1700808"/>
            <a:ext cx="2232248" cy="2755141"/>
          </a:xfrm>
          <a:prstGeom prst="wedgeRoundRectCallout">
            <a:avLst>
              <a:gd name="adj1" fmla="val -20273"/>
              <a:gd name="adj2" fmla="val 23821"/>
              <a:gd name="adj3" fmla="val 16667"/>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sz="2000" b="1" dirty="0" smtClean="0">
              <a:solidFill>
                <a:prstClr val="black"/>
              </a:solidFill>
            </a:endParaRPr>
          </a:p>
          <a:p>
            <a:pPr algn="ctr"/>
            <a:endParaRPr lang="en-US" sz="2000" b="1" dirty="0">
              <a:solidFill>
                <a:prstClr val="black"/>
              </a:solidFill>
            </a:endParaRPr>
          </a:p>
          <a:p>
            <a:pPr algn="ctr"/>
            <a:endParaRPr lang="en-US" sz="2000" b="1" dirty="0" smtClean="0">
              <a:solidFill>
                <a:prstClr val="black"/>
              </a:solidFill>
            </a:endParaRPr>
          </a:p>
          <a:p>
            <a:pPr algn="ctr"/>
            <a:endParaRPr lang="en-US" sz="2000" b="1" dirty="0">
              <a:solidFill>
                <a:prstClr val="black"/>
              </a:solidFill>
            </a:endParaRPr>
          </a:p>
          <a:p>
            <a:pPr algn="ctr"/>
            <a:endParaRPr lang="en-US" sz="2000" b="1" dirty="0" smtClean="0">
              <a:solidFill>
                <a:prstClr val="black"/>
              </a:solidFill>
            </a:endParaRPr>
          </a:p>
          <a:p>
            <a:pPr algn="ctr"/>
            <a:endParaRPr lang="en-US" sz="2000" b="1" dirty="0">
              <a:solidFill>
                <a:prstClr val="black"/>
              </a:solidFill>
            </a:endParaRPr>
          </a:p>
          <a:p>
            <a:pPr algn="ctr"/>
            <a:endParaRPr lang="en-US" sz="2000" b="1" dirty="0" smtClean="0">
              <a:solidFill>
                <a:prstClr val="black"/>
              </a:solidFill>
            </a:endParaRPr>
          </a:p>
          <a:p>
            <a:pPr algn="ctr"/>
            <a:endParaRPr lang="en-US" sz="2000" b="1" dirty="0">
              <a:solidFill>
                <a:prstClr val="black"/>
              </a:solidFill>
            </a:endParaRPr>
          </a:p>
          <a:p>
            <a:pPr algn="ctr"/>
            <a:r>
              <a:rPr lang="en-US" sz="2000" b="1" dirty="0" smtClean="0">
                <a:solidFill>
                  <a:prstClr val="black"/>
                </a:solidFill>
              </a:rPr>
              <a:t>Social</a:t>
            </a:r>
          </a:p>
          <a:p>
            <a:pPr algn="ctr"/>
            <a:endParaRPr lang="en-US" sz="2000" b="1" dirty="0">
              <a:solidFill>
                <a:prstClr val="black"/>
              </a:solidFill>
            </a:endParaRPr>
          </a:p>
          <a:p>
            <a:pPr algn="ctr"/>
            <a:endParaRPr lang="en-US" sz="2000" b="1" dirty="0" smtClean="0">
              <a:solidFill>
                <a:prstClr val="black"/>
              </a:solidFill>
            </a:endParaRPr>
          </a:p>
          <a:p>
            <a:pPr algn="ctr"/>
            <a:endParaRPr lang="en-US" sz="2000" b="1" dirty="0">
              <a:solidFill>
                <a:prstClr val="black"/>
              </a:solidFill>
            </a:endParaRPr>
          </a:p>
          <a:p>
            <a:pPr algn="ctr"/>
            <a:endParaRPr lang="en-US" sz="2000" b="1" dirty="0" smtClean="0">
              <a:solidFill>
                <a:prstClr val="black"/>
              </a:solidFill>
            </a:endParaRPr>
          </a:p>
          <a:p>
            <a:pPr algn="ctr"/>
            <a:endParaRPr lang="en-US" sz="2000" b="1" dirty="0">
              <a:solidFill>
                <a:prstClr val="black"/>
              </a:solidFill>
            </a:endParaRPr>
          </a:p>
          <a:p>
            <a:pPr algn="ctr"/>
            <a:endParaRPr lang="en-US" sz="2000" b="1" dirty="0" smtClean="0">
              <a:solidFill>
                <a:prstClr val="black"/>
              </a:solidFill>
            </a:endParaRPr>
          </a:p>
          <a:p>
            <a:pPr algn="ctr"/>
            <a:endParaRPr lang="en-US" sz="2000" b="1" dirty="0">
              <a:solidFill>
                <a:prstClr val="black"/>
              </a:solidFill>
            </a:endParaRPr>
          </a:p>
          <a:p>
            <a:pPr algn="ctr"/>
            <a:endParaRPr lang="en-US" sz="2000" b="1" dirty="0" smtClean="0">
              <a:solidFill>
                <a:prstClr val="black"/>
              </a:solidFill>
            </a:endParaRPr>
          </a:p>
          <a:p>
            <a:pPr algn="ctr"/>
            <a:endParaRPr lang="en-US" sz="2000" b="1" dirty="0">
              <a:solidFill>
                <a:prstClr val="black"/>
              </a:solidFill>
            </a:endParaRPr>
          </a:p>
          <a:p>
            <a:pPr algn="ctr"/>
            <a:endParaRPr lang="en-US" sz="2000" b="1" dirty="0" smtClean="0">
              <a:solidFill>
                <a:prstClr val="black"/>
              </a:solidFill>
            </a:endParaRPr>
          </a:p>
          <a:p>
            <a:pPr algn="ctr"/>
            <a:endParaRPr lang="en-US" sz="2000" b="1" dirty="0">
              <a:solidFill>
                <a:prstClr val="black"/>
              </a:solidFill>
            </a:endParaRPr>
          </a:p>
          <a:p>
            <a:pPr algn="ctr"/>
            <a:endParaRPr lang="en-US" sz="2000" b="1" dirty="0" smtClean="0">
              <a:solidFill>
                <a:prstClr val="black"/>
              </a:solidFill>
            </a:endParaRPr>
          </a:p>
          <a:p>
            <a:pPr algn="ctr"/>
            <a:endParaRPr lang="ar-SA" dirty="0">
              <a:solidFill>
                <a:srgbClr val="FFFFFF"/>
              </a:solidFill>
            </a:endParaRPr>
          </a:p>
        </p:txBody>
      </p:sp>
      <p:sp>
        <p:nvSpPr>
          <p:cNvPr id="11" name="سهم للأسفل 10"/>
          <p:cNvSpPr/>
          <p:nvPr/>
        </p:nvSpPr>
        <p:spPr>
          <a:xfrm>
            <a:off x="2183722" y="2635243"/>
            <a:ext cx="12115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FFFFFF"/>
              </a:solidFill>
            </a:endParaRPr>
          </a:p>
        </p:txBody>
      </p:sp>
      <p:sp>
        <p:nvSpPr>
          <p:cNvPr id="12" name="وسيلة شرح مستطيلة مستديرة الزوايا 11"/>
          <p:cNvSpPr/>
          <p:nvPr/>
        </p:nvSpPr>
        <p:spPr>
          <a:xfrm>
            <a:off x="288798" y="4797152"/>
            <a:ext cx="8208912" cy="936104"/>
          </a:xfrm>
          <a:prstGeom prst="wedgeRoundRectCallout">
            <a:avLst>
              <a:gd name="adj1" fmla="val -20273"/>
              <a:gd name="adj2" fmla="val 23821"/>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sz="2000" b="1" dirty="0" smtClean="0">
              <a:solidFill>
                <a:srgbClr val="000000"/>
              </a:solidFill>
            </a:endParaRPr>
          </a:p>
          <a:p>
            <a:pPr algn="ctr"/>
            <a:endParaRPr lang="en-US" sz="2000" b="1" dirty="0">
              <a:solidFill>
                <a:srgbClr val="000000"/>
              </a:solidFill>
            </a:endParaRPr>
          </a:p>
          <a:p>
            <a:pPr algn="ctr"/>
            <a:endParaRPr lang="en-US" sz="2000" b="1" dirty="0" smtClean="0">
              <a:solidFill>
                <a:srgbClr val="000000"/>
              </a:solidFill>
            </a:endParaRPr>
          </a:p>
          <a:p>
            <a:pPr algn="ctr"/>
            <a:endParaRPr lang="en-US" sz="2000" b="1" dirty="0">
              <a:solidFill>
                <a:srgbClr val="000000"/>
              </a:solidFill>
            </a:endParaRPr>
          </a:p>
          <a:p>
            <a:pPr algn="ctr"/>
            <a:endParaRPr lang="en-US" sz="2000" b="1" dirty="0" smtClean="0">
              <a:solidFill>
                <a:srgbClr val="000000"/>
              </a:solidFill>
            </a:endParaRPr>
          </a:p>
          <a:p>
            <a:pPr algn="ctr" rtl="0"/>
            <a:endParaRPr lang="en-US" sz="2000" b="1" dirty="0">
              <a:solidFill>
                <a:srgbClr val="000000"/>
              </a:solidFill>
            </a:endParaRPr>
          </a:p>
          <a:p>
            <a:pPr algn="ctr"/>
            <a:endParaRPr lang="en-US" sz="2000" b="1" dirty="0" smtClean="0">
              <a:solidFill>
                <a:srgbClr val="000000"/>
              </a:solidFill>
            </a:endParaRPr>
          </a:p>
          <a:p>
            <a:pPr algn="ctr"/>
            <a:endParaRPr lang="en-US" sz="2000" b="1" dirty="0" smtClean="0">
              <a:solidFill>
                <a:srgbClr val="000000"/>
              </a:solidFill>
            </a:endParaRPr>
          </a:p>
          <a:p>
            <a:pPr algn="ctr"/>
            <a:endParaRPr lang="en-US" sz="2000" b="1" dirty="0" smtClean="0">
              <a:solidFill>
                <a:srgbClr val="000000"/>
              </a:solidFill>
            </a:endParaRPr>
          </a:p>
          <a:p>
            <a:pPr algn="ctr"/>
            <a:endParaRPr lang="en-US" sz="2000" b="1" dirty="0">
              <a:solidFill>
                <a:srgbClr val="000000"/>
              </a:solidFill>
            </a:endParaRPr>
          </a:p>
          <a:p>
            <a:pPr algn="ctr"/>
            <a:endParaRPr lang="en-US" sz="2000" b="1" dirty="0" smtClean="0">
              <a:solidFill>
                <a:srgbClr val="000000"/>
              </a:solidFill>
            </a:endParaRPr>
          </a:p>
          <a:p>
            <a:pPr algn="ctr"/>
            <a:endParaRPr lang="en-US" sz="2000" b="1" dirty="0" smtClean="0">
              <a:solidFill>
                <a:srgbClr val="000000"/>
              </a:solidFill>
            </a:endParaRPr>
          </a:p>
          <a:p>
            <a:pPr algn="ctr"/>
            <a:endParaRPr lang="en-US" sz="2000" b="1" dirty="0">
              <a:solidFill>
                <a:srgbClr val="000000"/>
              </a:solidFill>
            </a:endParaRPr>
          </a:p>
          <a:p>
            <a:pPr algn="ctr"/>
            <a:endParaRPr lang="en-US" sz="2000" b="1" dirty="0" smtClean="0">
              <a:solidFill>
                <a:srgbClr val="000000"/>
              </a:solidFill>
            </a:endParaRPr>
          </a:p>
          <a:p>
            <a:pPr algn="ctr"/>
            <a:endParaRPr lang="en-US" sz="2000" b="1" dirty="0">
              <a:solidFill>
                <a:srgbClr val="000000"/>
              </a:solidFill>
            </a:endParaRPr>
          </a:p>
          <a:p>
            <a:pPr algn="ctr"/>
            <a:endParaRPr lang="en-US" sz="2000" b="1" dirty="0" smtClean="0">
              <a:solidFill>
                <a:srgbClr val="000000"/>
              </a:solidFill>
            </a:endParaRPr>
          </a:p>
          <a:p>
            <a:pPr algn="ctr"/>
            <a:endParaRPr lang="en-US" sz="2000" b="1" dirty="0">
              <a:solidFill>
                <a:srgbClr val="000000"/>
              </a:solidFill>
            </a:endParaRPr>
          </a:p>
          <a:p>
            <a:pPr algn="ctr"/>
            <a:endParaRPr lang="en-US" sz="2000" b="1" dirty="0" smtClean="0">
              <a:solidFill>
                <a:srgbClr val="000000"/>
              </a:solidFill>
            </a:endParaRPr>
          </a:p>
          <a:p>
            <a:pPr algn="l" rtl="0"/>
            <a:endParaRPr lang="en-US" sz="2000" b="1" i="1" dirty="0" smtClean="0">
              <a:solidFill>
                <a:srgbClr val="000000"/>
              </a:solidFill>
            </a:endParaRPr>
          </a:p>
          <a:p>
            <a:pPr algn="l" rtl="0"/>
            <a:r>
              <a:rPr lang="en-US" sz="2000" b="1" i="1" dirty="0" smtClean="0">
                <a:solidFill>
                  <a:srgbClr val="000000"/>
                </a:solidFill>
              </a:rPr>
              <a:t>Neurotransmitters involved in mood regulations</a:t>
            </a:r>
            <a:r>
              <a:rPr lang="en-US" dirty="0" smtClean="0">
                <a:solidFill>
                  <a:srgbClr val="000000"/>
                </a:solidFill>
              </a:rPr>
              <a:t>:   </a:t>
            </a:r>
          </a:p>
          <a:p>
            <a:pPr algn="l" rtl="0"/>
            <a:r>
              <a:rPr lang="en-US" dirty="0" smtClean="0">
                <a:solidFill>
                  <a:srgbClr val="000000"/>
                </a:solidFill>
              </a:rPr>
              <a:t>      Low amount / activity of </a:t>
            </a:r>
            <a:r>
              <a:rPr lang="en-US" dirty="0" smtClean="0">
                <a:solidFill>
                  <a:srgbClr val="000000"/>
                </a:solidFill>
              </a:rPr>
              <a:t>&gt;&gt;&gt;&gt;&gt;    </a:t>
            </a:r>
            <a:r>
              <a:rPr lang="en-US" dirty="0" smtClean="0">
                <a:solidFill>
                  <a:srgbClr val="000000"/>
                </a:solidFill>
              </a:rPr>
              <a:t>Serotonin (5HT)- NA - DA</a:t>
            </a:r>
          </a:p>
          <a:p>
            <a:pPr algn="ctr"/>
            <a:endParaRPr lang="en-US" dirty="0">
              <a:solidFill>
                <a:srgbClr val="000000"/>
              </a:solidFill>
            </a:endParaRPr>
          </a:p>
          <a:p>
            <a:pPr algn="ctr"/>
            <a:endParaRPr lang="en-US" dirty="0" smtClean="0">
              <a:solidFill>
                <a:srgbClr val="000000"/>
              </a:solidFill>
            </a:endParaRPr>
          </a:p>
          <a:p>
            <a:pPr algn="ctr" rtl="0"/>
            <a:endParaRPr lang="en-US" dirty="0">
              <a:solidFill>
                <a:srgbClr val="000000"/>
              </a:solidFill>
            </a:endParaRPr>
          </a:p>
          <a:p>
            <a:pPr algn="ctr"/>
            <a:endParaRPr lang="en-US" dirty="0" smtClean="0">
              <a:solidFill>
                <a:srgbClr val="000000"/>
              </a:solidFill>
            </a:endParaRPr>
          </a:p>
          <a:p>
            <a:pPr algn="ctr"/>
            <a:endParaRPr lang="en-US" dirty="0">
              <a:solidFill>
                <a:srgbClr val="000000"/>
              </a:solidFill>
            </a:endParaRPr>
          </a:p>
          <a:p>
            <a:pPr algn="ctr"/>
            <a:endParaRPr lang="en-US" dirty="0" smtClean="0">
              <a:solidFill>
                <a:srgbClr val="000000"/>
              </a:solidFill>
            </a:endParaRPr>
          </a:p>
          <a:p>
            <a:pPr algn="ctr"/>
            <a:endParaRPr lang="en-US" dirty="0">
              <a:solidFill>
                <a:srgbClr val="000000"/>
              </a:solidFill>
            </a:endParaRPr>
          </a:p>
          <a:p>
            <a:pPr algn="ctr"/>
            <a:endParaRPr lang="en-US" dirty="0" smtClean="0">
              <a:solidFill>
                <a:srgbClr val="000000"/>
              </a:solidFill>
            </a:endParaRPr>
          </a:p>
          <a:p>
            <a:pPr algn="ctr"/>
            <a:endParaRPr lang="en-US" dirty="0">
              <a:solidFill>
                <a:srgbClr val="000000"/>
              </a:solidFill>
            </a:endParaRPr>
          </a:p>
          <a:p>
            <a:pPr algn="ctr"/>
            <a:endParaRPr lang="en-US" dirty="0" smtClean="0">
              <a:solidFill>
                <a:srgbClr val="000000"/>
              </a:solidFill>
            </a:endParaRPr>
          </a:p>
          <a:p>
            <a:pPr algn="ctr"/>
            <a:endParaRPr lang="en-US" dirty="0">
              <a:solidFill>
                <a:srgbClr val="000000"/>
              </a:solidFill>
            </a:endParaRPr>
          </a:p>
          <a:p>
            <a:pPr algn="ctr"/>
            <a:endParaRPr lang="en-US" dirty="0" smtClean="0">
              <a:solidFill>
                <a:srgbClr val="000000"/>
              </a:solidFill>
            </a:endParaRPr>
          </a:p>
          <a:p>
            <a:pPr algn="ctr"/>
            <a:endParaRPr lang="en-US" dirty="0">
              <a:solidFill>
                <a:srgbClr val="000000"/>
              </a:solidFill>
            </a:endParaRPr>
          </a:p>
          <a:p>
            <a:pPr algn="ctr"/>
            <a:endParaRPr lang="en-US" dirty="0" smtClean="0">
              <a:solidFill>
                <a:srgbClr val="000000"/>
              </a:solidFill>
            </a:endParaRPr>
          </a:p>
          <a:p>
            <a:pPr algn="ctr"/>
            <a:endParaRPr lang="en-US" dirty="0">
              <a:solidFill>
                <a:srgbClr val="000000"/>
              </a:solidFill>
            </a:endParaRPr>
          </a:p>
          <a:p>
            <a:pPr algn="ctr"/>
            <a:endParaRPr lang="en-US" dirty="0" smtClean="0">
              <a:solidFill>
                <a:srgbClr val="000000"/>
              </a:solidFill>
            </a:endParaRPr>
          </a:p>
          <a:p>
            <a:pPr algn="ctr"/>
            <a:endParaRPr lang="en-US" dirty="0">
              <a:solidFill>
                <a:srgbClr val="000000"/>
              </a:solidFill>
            </a:endParaRPr>
          </a:p>
          <a:p>
            <a:pPr algn="ctr"/>
            <a:endParaRPr lang="en-US" dirty="0" smtClean="0">
              <a:solidFill>
                <a:srgbClr val="000000"/>
              </a:solidFill>
            </a:endParaRPr>
          </a:p>
          <a:p>
            <a:pPr algn="ctr"/>
            <a:endParaRPr lang="en-US" dirty="0">
              <a:solidFill>
                <a:srgbClr val="000000"/>
              </a:solidFill>
            </a:endParaRPr>
          </a:p>
          <a:p>
            <a:pPr algn="l"/>
            <a:endParaRPr lang="ar-SA" dirty="0">
              <a:solidFill>
                <a:srgbClr val="000000"/>
              </a:solidFill>
            </a:endParaRPr>
          </a:p>
        </p:txBody>
      </p:sp>
    </p:spTree>
    <p:extLst>
      <p:ext uri="{BB962C8B-B14F-4D97-AF65-F5344CB8AC3E}">
        <p14:creationId xmlns:p14="http://schemas.microsoft.com/office/powerpoint/2010/main" val="2865014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r>
              <a:rPr lang="ar-SA" smtClean="0"/>
              <a:t>-</a:t>
            </a:r>
            <a:endParaRPr lang="ar-SA"/>
          </a:p>
        </p:txBody>
      </p:sp>
      <p:sp>
        <p:nvSpPr>
          <p:cNvPr id="4" name="عنصر نائب للتذييل 3"/>
          <p:cNvSpPr>
            <a:spLocks noGrp="1"/>
          </p:cNvSpPr>
          <p:nvPr>
            <p:ph type="ftr" sz="quarter" idx="11"/>
          </p:nvPr>
        </p:nvSpPr>
        <p:spPr>
          <a:xfrm>
            <a:off x="611560" y="6237312"/>
            <a:ext cx="3602360" cy="365125"/>
          </a:xfrm>
        </p:spPr>
        <p:txBody>
          <a:bodyPr/>
          <a:lstStyle/>
          <a:p>
            <a:r>
              <a:rPr lang="en-US" dirty="0" smtClean="0"/>
              <a:t>Depressive  Disorders - Prof. Al-</a:t>
            </a:r>
            <a:r>
              <a:rPr lang="en-US" dirty="0" err="1" smtClean="0"/>
              <a:t>Sughayir</a:t>
            </a:r>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11</a:t>
            </a:fld>
            <a:endParaRPr lang="ar-SA"/>
          </a:p>
        </p:txBody>
      </p:sp>
      <p:sp>
        <p:nvSpPr>
          <p:cNvPr id="6" name="عنصر نائب للمحتوى 5"/>
          <p:cNvSpPr>
            <a:spLocks noGrp="1"/>
          </p:cNvSpPr>
          <p:nvPr>
            <p:ph sz="quarter" idx="13"/>
          </p:nvPr>
        </p:nvSpPr>
        <p:spPr>
          <a:xfrm>
            <a:off x="395536" y="1196752"/>
            <a:ext cx="8496944" cy="4114800"/>
          </a:xfrm>
          <a:solidFill>
            <a:schemeClr val="bg1">
              <a:lumMod val="85000"/>
              <a:lumOff val="15000"/>
            </a:schemeClr>
          </a:solidFill>
        </p:spPr>
        <p:txBody>
          <a:bodyPr>
            <a:normAutofit lnSpcReduction="10000"/>
          </a:bodyPr>
          <a:lstStyle/>
          <a:p>
            <a:pPr marL="0" indent="0" algn="l" rtl="0">
              <a:buNone/>
            </a:pPr>
            <a:r>
              <a:rPr lang="en-US" sz="2800" b="1" dirty="0" smtClean="0">
                <a:solidFill>
                  <a:srgbClr val="FFC000"/>
                </a:solidFill>
              </a:rPr>
              <a:t> Complications:</a:t>
            </a:r>
          </a:p>
          <a:p>
            <a:pPr marL="0" indent="0" algn="l" rtl="0">
              <a:buNone/>
            </a:pPr>
            <a:r>
              <a:rPr lang="en-US" sz="2800" b="1" dirty="0" smtClean="0">
                <a:solidFill>
                  <a:srgbClr val="FFC000"/>
                </a:solidFill>
              </a:rPr>
              <a:t> </a:t>
            </a:r>
            <a:r>
              <a:rPr lang="en-US" sz="2800" b="1" i="1" u="sng" dirty="0" smtClean="0">
                <a:solidFill>
                  <a:srgbClr val="92D050"/>
                </a:solidFill>
              </a:rPr>
              <a:t>Physical</a:t>
            </a:r>
            <a:r>
              <a:rPr lang="en-US" sz="2800" b="1" dirty="0" smtClean="0"/>
              <a:t>: </a:t>
            </a:r>
            <a:r>
              <a:rPr lang="en-US" sz="2400" dirty="0" smtClean="0"/>
              <a:t>increased risk of medical diseases e.g. CVA- MI-DM- HTN… #  Low adherence to Rx.</a:t>
            </a:r>
          </a:p>
          <a:p>
            <a:pPr marL="0" indent="0" algn="l" rtl="0">
              <a:buNone/>
            </a:pPr>
            <a:r>
              <a:rPr lang="en-US" sz="2400" b="1" dirty="0" smtClean="0"/>
              <a:t> </a:t>
            </a:r>
            <a:r>
              <a:rPr lang="en-US" sz="2800" b="1" i="1" u="sng" dirty="0" smtClean="0">
                <a:solidFill>
                  <a:srgbClr val="0070C0"/>
                </a:solidFill>
              </a:rPr>
              <a:t>Functional:</a:t>
            </a:r>
            <a:r>
              <a:rPr lang="en-US" sz="2800" dirty="0" smtClean="0"/>
              <a:t> </a:t>
            </a:r>
            <a:r>
              <a:rPr lang="en-US" sz="2400" dirty="0" smtClean="0"/>
              <a:t>deterioration in achievement (academic /occupational/…)</a:t>
            </a:r>
            <a:endParaRPr lang="en-US" sz="2400" b="1" i="1" u="sng" dirty="0" smtClean="0">
              <a:solidFill>
                <a:srgbClr val="0070C0"/>
              </a:solidFill>
            </a:endParaRPr>
          </a:p>
          <a:p>
            <a:pPr marL="0" lvl="0" indent="0" algn="l" rtl="0">
              <a:buClr>
                <a:srgbClr val="DC9E1F"/>
              </a:buClr>
              <a:buNone/>
            </a:pPr>
            <a:r>
              <a:rPr lang="en-US" sz="2800" b="1" i="1" u="sng" dirty="0" smtClean="0">
                <a:solidFill>
                  <a:schemeClr val="accent6">
                    <a:lumMod val="75000"/>
                  </a:schemeClr>
                </a:solidFill>
              </a:rPr>
              <a:t> Social:</a:t>
            </a:r>
            <a:r>
              <a:rPr lang="en-US" sz="2400" dirty="0">
                <a:solidFill>
                  <a:srgbClr val="FFFFFF"/>
                </a:solidFill>
              </a:rPr>
              <a:t> </a:t>
            </a:r>
            <a:r>
              <a:rPr lang="en-US" sz="2400" dirty="0" smtClean="0">
                <a:solidFill>
                  <a:srgbClr val="FFFFFF"/>
                </a:solidFill>
              </a:rPr>
              <a:t>isolation / financial difficulties/marital problems/ major poor decisions…)</a:t>
            </a:r>
            <a:endParaRPr lang="en-US" sz="2400" b="1" i="1" u="sng" dirty="0">
              <a:solidFill>
                <a:srgbClr val="0070C0"/>
              </a:solidFill>
            </a:endParaRPr>
          </a:p>
          <a:p>
            <a:pPr marL="0" indent="0" algn="l" rtl="0">
              <a:buNone/>
            </a:pPr>
            <a:endParaRPr lang="en-US" sz="2800" b="1" i="1" u="sng" dirty="0" smtClean="0">
              <a:solidFill>
                <a:schemeClr val="accent6">
                  <a:lumMod val="75000"/>
                </a:schemeClr>
              </a:solidFill>
            </a:endParaRPr>
          </a:p>
          <a:p>
            <a:pPr algn="l" rtl="0"/>
            <a:r>
              <a:rPr lang="en-US" sz="2800" b="1" i="1" u="sng" dirty="0" smtClean="0">
                <a:solidFill>
                  <a:srgbClr val="FF0000"/>
                </a:solidFill>
              </a:rPr>
              <a:t>Suicide / homicide :  </a:t>
            </a:r>
            <a:r>
              <a:rPr lang="en-US" sz="2800" dirty="0" smtClean="0">
                <a:solidFill>
                  <a:srgbClr val="FF0000"/>
                </a:solidFill>
              </a:rPr>
              <a:t>Why?!</a:t>
            </a:r>
            <a:endParaRPr lang="ar-SA" dirty="0">
              <a:solidFill>
                <a:srgbClr val="FF0000"/>
              </a:solidFill>
            </a:endParaRPr>
          </a:p>
        </p:txBody>
      </p:sp>
    </p:spTree>
    <p:extLst>
      <p:ext uri="{BB962C8B-B14F-4D97-AF65-F5344CB8AC3E}">
        <p14:creationId xmlns:p14="http://schemas.microsoft.com/office/powerpoint/2010/main" val="3387912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a:solidFill>
            <a:schemeClr val="tx2">
              <a:lumMod val="60000"/>
              <a:lumOff val="40000"/>
            </a:schemeClr>
          </a:solidFill>
        </p:spPr>
        <p:txBody>
          <a:bodyPr>
            <a:normAutofit/>
          </a:bodyPr>
          <a:lstStyle/>
          <a:p>
            <a:pPr rtl="0"/>
            <a:r>
              <a:rPr lang="en-US" sz="3200" b="1" dirty="0" smtClean="0">
                <a:solidFill>
                  <a:schemeClr val="accent6">
                    <a:lumMod val="50000"/>
                  </a:schemeClr>
                </a:solidFill>
              </a:rPr>
              <a:t>Epidemiology</a:t>
            </a:r>
            <a:endParaRPr lang="ar-SA" sz="3200" b="1" dirty="0">
              <a:solidFill>
                <a:schemeClr val="accent6">
                  <a:lumMod val="50000"/>
                </a:schemeClr>
              </a:solidFill>
            </a:endParaRPr>
          </a:p>
        </p:txBody>
      </p:sp>
      <p:sp>
        <p:nvSpPr>
          <p:cNvPr id="4" name="عنصر نائب للتاريخ 3"/>
          <p:cNvSpPr>
            <a:spLocks noGrp="1"/>
          </p:cNvSpPr>
          <p:nvPr>
            <p:ph type="dt" sz="half" idx="10"/>
          </p:nvPr>
        </p:nvSpPr>
        <p:spPr/>
        <p:txBody>
          <a:bodyPr/>
          <a:lstStyle/>
          <a:p>
            <a:r>
              <a:rPr lang="ar-SA" smtClean="0"/>
              <a:t>-</a:t>
            </a:r>
            <a:endParaRPr lang="ar-SA"/>
          </a:p>
        </p:txBody>
      </p:sp>
      <p:sp>
        <p:nvSpPr>
          <p:cNvPr id="5" name="عنصر نائب للتذييل 4"/>
          <p:cNvSpPr>
            <a:spLocks noGrp="1"/>
          </p:cNvSpPr>
          <p:nvPr>
            <p:ph type="ftr" sz="quarter" idx="11"/>
          </p:nvPr>
        </p:nvSpPr>
        <p:spPr>
          <a:xfrm>
            <a:off x="611560" y="6165304"/>
            <a:ext cx="3312368" cy="365125"/>
          </a:xfrm>
        </p:spPr>
        <p:txBody>
          <a:bodyPr/>
          <a:lstStyle/>
          <a:p>
            <a:r>
              <a:rPr lang="en-US" dirty="0" smtClean="0"/>
              <a:t>Depressive  Disorders - Prof. Al-</a:t>
            </a:r>
            <a:r>
              <a:rPr lang="en-US" dirty="0" err="1" smtClean="0"/>
              <a:t>Sughayir</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12</a:t>
            </a:fld>
            <a:endParaRPr lang="ar-SA"/>
          </a:p>
        </p:txBody>
      </p:sp>
      <p:sp>
        <p:nvSpPr>
          <p:cNvPr id="3" name="عنصر نائب للمحتوى 2"/>
          <p:cNvSpPr>
            <a:spLocks noGrp="1"/>
          </p:cNvSpPr>
          <p:nvPr>
            <p:ph sz="quarter" idx="13"/>
          </p:nvPr>
        </p:nvSpPr>
        <p:spPr>
          <a:solidFill>
            <a:schemeClr val="tx2">
              <a:lumMod val="40000"/>
              <a:lumOff val="60000"/>
            </a:schemeClr>
          </a:solidFill>
        </p:spPr>
        <p:txBody>
          <a:bodyPr>
            <a:normAutofit/>
          </a:bodyPr>
          <a:lstStyle/>
          <a:p>
            <a:pPr lvl="1" algn="l" rtl="0">
              <a:lnSpc>
                <a:spcPct val="200000"/>
              </a:lnSpc>
              <a:buFont typeface="Wingdings" pitchFamily="2" charset="2"/>
              <a:buChar char="Ø"/>
              <a:tabLst>
                <a:tab pos="450215" algn="l"/>
              </a:tabLst>
            </a:pPr>
            <a:r>
              <a:rPr lang="en-US" sz="2400" dirty="0" smtClean="0">
                <a:solidFill>
                  <a:schemeClr val="bg1"/>
                </a:solidFill>
                <a:ea typeface="Calibri"/>
                <a:cs typeface="Times New Roman"/>
              </a:rPr>
              <a:t>Lifetime </a:t>
            </a:r>
            <a:r>
              <a:rPr lang="en-US" sz="2400" dirty="0">
                <a:solidFill>
                  <a:schemeClr val="bg1"/>
                </a:solidFill>
                <a:ea typeface="Calibri"/>
                <a:cs typeface="Times New Roman"/>
              </a:rPr>
              <a:t>prevalence is in the range of 15 - 25 %.</a:t>
            </a:r>
            <a:endParaRPr lang="en-US" sz="2400" dirty="0">
              <a:solidFill>
                <a:schemeClr val="bg1"/>
              </a:solidFill>
              <a:ea typeface="Calibri"/>
              <a:cs typeface="Arial"/>
            </a:endParaRPr>
          </a:p>
          <a:p>
            <a:pPr lvl="1" algn="l" rtl="0">
              <a:lnSpc>
                <a:spcPct val="200000"/>
              </a:lnSpc>
              <a:buFont typeface="Wingdings" pitchFamily="2" charset="2"/>
              <a:buChar char="Ø"/>
              <a:tabLst>
                <a:tab pos="450215" algn="l"/>
              </a:tabLst>
            </a:pPr>
            <a:r>
              <a:rPr lang="en-US" sz="2400" dirty="0">
                <a:solidFill>
                  <a:schemeClr val="bg1"/>
                </a:solidFill>
                <a:ea typeface="Calibri"/>
                <a:cs typeface="Times New Roman"/>
              </a:rPr>
              <a:t>The mean age of onset is about 40 years (25 - 50 years).</a:t>
            </a:r>
            <a:endParaRPr lang="en-US" sz="2400" dirty="0">
              <a:solidFill>
                <a:schemeClr val="bg1"/>
              </a:solidFill>
              <a:ea typeface="Calibri"/>
              <a:cs typeface="Arial"/>
            </a:endParaRPr>
          </a:p>
          <a:p>
            <a:pPr lvl="1" algn="l" rtl="0">
              <a:lnSpc>
                <a:spcPct val="200000"/>
              </a:lnSpc>
              <a:buFont typeface="Wingdings" pitchFamily="2" charset="2"/>
              <a:buChar char="Ø"/>
              <a:tabLst>
                <a:tab pos="450215" algn="l"/>
              </a:tabLst>
            </a:pPr>
            <a:r>
              <a:rPr lang="en-US" sz="2400" dirty="0">
                <a:solidFill>
                  <a:schemeClr val="bg1"/>
                </a:solidFill>
                <a:ea typeface="Calibri"/>
                <a:cs typeface="Times New Roman"/>
              </a:rPr>
              <a:t>It may occur in </a:t>
            </a:r>
            <a:r>
              <a:rPr lang="en-US" sz="2400" dirty="0" smtClean="0">
                <a:solidFill>
                  <a:schemeClr val="bg1"/>
                </a:solidFill>
                <a:ea typeface="Calibri"/>
                <a:cs typeface="Times New Roman"/>
              </a:rPr>
              <a:t>any age group.</a:t>
            </a:r>
            <a:endParaRPr lang="en-US" sz="2400" dirty="0">
              <a:solidFill>
                <a:schemeClr val="bg1"/>
              </a:solidFill>
              <a:ea typeface="Calibri"/>
              <a:cs typeface="Arial"/>
            </a:endParaRPr>
          </a:p>
          <a:p>
            <a:pPr lvl="1" algn="l" rtl="0">
              <a:lnSpc>
                <a:spcPct val="200000"/>
              </a:lnSpc>
              <a:buFont typeface="Wingdings" pitchFamily="2" charset="2"/>
              <a:buChar char="Ø"/>
              <a:tabLst>
                <a:tab pos="450215" algn="l"/>
              </a:tabLst>
            </a:pPr>
            <a:r>
              <a:rPr lang="en-US" sz="2400" dirty="0">
                <a:solidFill>
                  <a:schemeClr val="bg1"/>
                </a:solidFill>
                <a:ea typeface="Calibri"/>
                <a:cs typeface="Times New Roman"/>
              </a:rPr>
              <a:t>In adolescents, it may be precipitated by substance abuse.</a:t>
            </a:r>
            <a:endParaRPr lang="en-US" sz="2400" dirty="0">
              <a:solidFill>
                <a:schemeClr val="bg1"/>
              </a:solidFill>
              <a:ea typeface="Calibri"/>
              <a:cs typeface="Arial"/>
            </a:endParaRPr>
          </a:p>
          <a:p>
            <a:pPr marL="0" indent="0" algn="l" rtl="0">
              <a:buNone/>
            </a:pPr>
            <a:endParaRPr lang="ar-SA" dirty="0"/>
          </a:p>
        </p:txBody>
      </p:sp>
    </p:spTree>
    <p:extLst>
      <p:ext uri="{BB962C8B-B14F-4D97-AF65-F5344CB8AC3E}">
        <p14:creationId xmlns:p14="http://schemas.microsoft.com/office/powerpoint/2010/main" val="3972529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706090"/>
          </a:xfrm>
          <a:solidFill>
            <a:schemeClr val="accent6">
              <a:lumMod val="60000"/>
              <a:lumOff val="40000"/>
            </a:schemeClr>
          </a:solidFill>
        </p:spPr>
        <p:txBody>
          <a:bodyPr>
            <a:normAutofit/>
          </a:bodyPr>
          <a:lstStyle/>
          <a:p>
            <a:pPr algn="ctr"/>
            <a:r>
              <a:rPr lang="en-US" sz="2800" b="1" dirty="0" smtClean="0">
                <a:solidFill>
                  <a:schemeClr val="accent3">
                    <a:lumMod val="50000"/>
                  </a:schemeClr>
                </a:solidFill>
              </a:rPr>
              <a:t>Post-partum Depression</a:t>
            </a:r>
            <a:endParaRPr lang="ar-SA" sz="2800" b="1" dirty="0">
              <a:solidFill>
                <a:schemeClr val="accent3">
                  <a:lumMod val="50000"/>
                </a:schemeClr>
              </a:solidFill>
            </a:endParaRPr>
          </a:p>
        </p:txBody>
      </p:sp>
      <p:sp>
        <p:nvSpPr>
          <p:cNvPr id="4" name="عنصر نائب للتاريخ 3"/>
          <p:cNvSpPr>
            <a:spLocks noGrp="1"/>
          </p:cNvSpPr>
          <p:nvPr>
            <p:ph type="dt" sz="half" idx="10"/>
          </p:nvPr>
        </p:nvSpPr>
        <p:spPr/>
        <p:txBody>
          <a:bodyPr/>
          <a:lstStyle/>
          <a:p>
            <a:r>
              <a:rPr lang="ar-SA" smtClean="0"/>
              <a:t>-</a:t>
            </a:r>
            <a:endParaRPr lang="ar-SA"/>
          </a:p>
        </p:txBody>
      </p:sp>
      <p:sp>
        <p:nvSpPr>
          <p:cNvPr id="5" name="عنصر نائب للتذييل 4"/>
          <p:cNvSpPr>
            <a:spLocks noGrp="1"/>
          </p:cNvSpPr>
          <p:nvPr>
            <p:ph type="ftr" sz="quarter" idx="11"/>
          </p:nvPr>
        </p:nvSpPr>
        <p:spPr>
          <a:xfrm>
            <a:off x="609600" y="6356350"/>
            <a:ext cx="3242320" cy="365125"/>
          </a:xfrm>
        </p:spPr>
        <p:txBody>
          <a:bodyPr/>
          <a:lstStyle/>
          <a:p>
            <a:r>
              <a:rPr lang="en-US" dirty="0" smtClean="0"/>
              <a:t>Depressive  Disorders - Prof. Al-</a:t>
            </a:r>
            <a:r>
              <a:rPr lang="en-US" dirty="0" err="1" smtClean="0"/>
              <a:t>Sughayir</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13</a:t>
            </a:fld>
            <a:endParaRPr lang="ar-SA"/>
          </a:p>
        </p:txBody>
      </p:sp>
      <p:sp>
        <p:nvSpPr>
          <p:cNvPr id="3" name="عنصر نائب للمحتوى 2"/>
          <p:cNvSpPr>
            <a:spLocks noGrp="1"/>
          </p:cNvSpPr>
          <p:nvPr>
            <p:ph sz="quarter" idx="13"/>
          </p:nvPr>
        </p:nvSpPr>
        <p:spPr>
          <a:xfrm>
            <a:off x="179512" y="1124744"/>
            <a:ext cx="8712968" cy="5184576"/>
          </a:xfrm>
          <a:solidFill>
            <a:schemeClr val="accent6">
              <a:lumMod val="40000"/>
              <a:lumOff val="60000"/>
            </a:schemeClr>
          </a:solidFill>
        </p:spPr>
        <p:txBody>
          <a:bodyPr>
            <a:normAutofit lnSpcReduction="10000"/>
          </a:bodyPr>
          <a:lstStyle/>
          <a:p>
            <a:pPr lvl="2" algn="l" rtl="0">
              <a:lnSpc>
                <a:spcPct val="150000"/>
              </a:lnSpc>
              <a:buFont typeface="Wingdings" pitchFamily="2" charset="2"/>
              <a:buChar char="ü"/>
              <a:tabLst>
                <a:tab pos="90170" algn="l"/>
                <a:tab pos="1489075" algn="l"/>
              </a:tabLst>
            </a:pPr>
            <a:r>
              <a:rPr lang="en-US" sz="1800" b="1" dirty="0">
                <a:solidFill>
                  <a:srgbClr val="002060"/>
                </a:solidFill>
                <a:ea typeface="Calibri"/>
                <a:cs typeface="Arial"/>
              </a:rPr>
              <a:t>About 10 - 15 </a:t>
            </a:r>
            <a:r>
              <a:rPr lang="en-US" sz="1800" b="1" dirty="0" smtClean="0">
                <a:solidFill>
                  <a:srgbClr val="002060"/>
                </a:solidFill>
                <a:ea typeface="Calibri"/>
                <a:cs typeface="Arial"/>
              </a:rPr>
              <a:t>%. </a:t>
            </a:r>
          </a:p>
          <a:p>
            <a:pPr lvl="2" algn="l" rtl="0">
              <a:lnSpc>
                <a:spcPct val="150000"/>
              </a:lnSpc>
              <a:buFont typeface="Wingdings" pitchFamily="2" charset="2"/>
              <a:buChar char="ü"/>
              <a:tabLst>
                <a:tab pos="90170" algn="l"/>
                <a:tab pos="1489075" algn="l"/>
              </a:tabLst>
            </a:pPr>
            <a:r>
              <a:rPr lang="en-US" sz="1800" b="1" dirty="0" smtClean="0">
                <a:solidFill>
                  <a:srgbClr val="002060"/>
                </a:solidFill>
                <a:ea typeface="Calibri"/>
                <a:cs typeface="Arial"/>
              </a:rPr>
              <a:t>Within </a:t>
            </a:r>
            <a:r>
              <a:rPr lang="en-US" sz="1800" b="1" dirty="0">
                <a:solidFill>
                  <a:srgbClr val="002060"/>
                </a:solidFill>
                <a:ea typeface="Calibri"/>
                <a:cs typeface="Arial"/>
              </a:rPr>
              <a:t>6 weeks of childbirth (10–14 days after delivery</a:t>
            </a:r>
            <a:r>
              <a:rPr lang="en-US" sz="1800" b="1" dirty="0" smtClean="0">
                <a:solidFill>
                  <a:srgbClr val="002060"/>
                </a:solidFill>
                <a:ea typeface="Calibri"/>
                <a:cs typeface="Arial"/>
              </a:rPr>
              <a:t>).</a:t>
            </a:r>
          </a:p>
          <a:p>
            <a:pPr lvl="2" algn="l" rtl="0">
              <a:lnSpc>
                <a:spcPct val="150000"/>
              </a:lnSpc>
              <a:buFont typeface="Wingdings" pitchFamily="2" charset="2"/>
              <a:buChar char="ü"/>
              <a:tabLst>
                <a:tab pos="90170" algn="l"/>
                <a:tab pos="1489075" algn="l"/>
              </a:tabLst>
            </a:pPr>
            <a:r>
              <a:rPr lang="en-US" sz="1800" b="1" dirty="0" smtClean="0">
                <a:solidFill>
                  <a:srgbClr val="002060"/>
                </a:solidFill>
                <a:ea typeface="Calibri"/>
                <a:cs typeface="Arial"/>
              </a:rPr>
              <a:t>If </a:t>
            </a:r>
            <a:r>
              <a:rPr lang="en-US" sz="1800" b="1" dirty="0">
                <a:solidFill>
                  <a:srgbClr val="002060"/>
                </a:solidFill>
                <a:ea typeface="Calibri"/>
                <a:cs typeface="Arial"/>
              </a:rPr>
              <a:t>not treated may continue for </a:t>
            </a:r>
            <a:r>
              <a:rPr lang="en-US" sz="1800" b="1" dirty="0" smtClean="0">
                <a:solidFill>
                  <a:srgbClr val="002060"/>
                </a:solidFill>
                <a:ea typeface="Calibri"/>
                <a:cs typeface="Arial"/>
              </a:rPr>
              <a:t>6 </a:t>
            </a:r>
            <a:r>
              <a:rPr lang="en-US" sz="1800" b="1" dirty="0">
                <a:solidFill>
                  <a:srgbClr val="002060"/>
                </a:solidFill>
                <a:ea typeface="Calibri"/>
                <a:cs typeface="Arial"/>
              </a:rPr>
              <a:t>months or more and cause considerable family disruption. </a:t>
            </a:r>
            <a:endParaRPr lang="en-US" sz="1800" b="1" dirty="0" smtClean="0">
              <a:solidFill>
                <a:srgbClr val="002060"/>
              </a:solidFill>
              <a:ea typeface="Calibri"/>
              <a:cs typeface="Arial"/>
            </a:endParaRPr>
          </a:p>
          <a:p>
            <a:pPr lvl="2" algn="l" rtl="0">
              <a:lnSpc>
                <a:spcPct val="150000"/>
              </a:lnSpc>
              <a:buFont typeface="Wingdings" pitchFamily="2" charset="2"/>
              <a:buChar char="ü"/>
              <a:tabLst>
                <a:tab pos="90170" algn="l"/>
                <a:tab pos="1489075" algn="l"/>
              </a:tabLst>
            </a:pPr>
            <a:r>
              <a:rPr lang="en-US" sz="1800" b="1" dirty="0" smtClean="0">
                <a:solidFill>
                  <a:srgbClr val="002060"/>
                </a:solidFill>
                <a:ea typeface="Calibri"/>
                <a:cs typeface="Arial"/>
              </a:rPr>
              <a:t>It </a:t>
            </a:r>
            <a:r>
              <a:rPr lang="en-US" sz="1800" b="1" dirty="0">
                <a:solidFill>
                  <a:srgbClr val="002060"/>
                </a:solidFill>
                <a:ea typeface="Calibri"/>
                <a:cs typeface="Arial"/>
              </a:rPr>
              <a:t>is associated with increasing age, mixed feelings about the baby, physical problems in the pregnancy and prenatal period, family distress and past psychiatric history.</a:t>
            </a:r>
          </a:p>
          <a:p>
            <a:pPr lvl="2" algn="l" rtl="0">
              <a:lnSpc>
                <a:spcPct val="150000"/>
              </a:lnSpc>
              <a:buFont typeface="Wingdings" pitchFamily="2" charset="2"/>
              <a:buChar char="ü"/>
              <a:tabLst>
                <a:tab pos="90170" algn="l"/>
                <a:tab pos="1489075" algn="l"/>
              </a:tabLst>
            </a:pPr>
            <a:r>
              <a:rPr lang="en-US" sz="1800" b="1" dirty="0" smtClean="0">
                <a:solidFill>
                  <a:srgbClr val="002060"/>
                </a:solidFill>
                <a:ea typeface="Calibri"/>
                <a:cs typeface="Arial"/>
              </a:rPr>
              <a:t>May </a:t>
            </a:r>
            <a:r>
              <a:rPr lang="en-US" sz="1800" b="1" dirty="0">
                <a:solidFill>
                  <a:srgbClr val="002060"/>
                </a:solidFill>
                <a:ea typeface="Calibri"/>
                <a:cs typeface="Arial"/>
              </a:rPr>
              <a:t>be associated with irritability, self-blame and doubt of being a good mother, excessive anxiety about the baby’s health and death </a:t>
            </a:r>
            <a:r>
              <a:rPr lang="en-US" sz="1800" b="1" dirty="0" smtClean="0">
                <a:solidFill>
                  <a:srgbClr val="002060"/>
                </a:solidFill>
                <a:ea typeface="Calibri"/>
                <a:cs typeface="Arial"/>
              </a:rPr>
              <a:t>wishes. </a:t>
            </a:r>
          </a:p>
          <a:p>
            <a:pPr lvl="2" algn="l" rtl="0">
              <a:lnSpc>
                <a:spcPct val="150000"/>
              </a:lnSpc>
              <a:buFont typeface="Wingdings" pitchFamily="2" charset="2"/>
              <a:buChar char="ü"/>
              <a:tabLst>
                <a:tab pos="90170" algn="l"/>
                <a:tab pos="1489075" algn="l"/>
              </a:tabLst>
            </a:pPr>
            <a:r>
              <a:rPr lang="en-US" sz="1800" b="1" dirty="0" smtClean="0">
                <a:solidFill>
                  <a:srgbClr val="002060"/>
                </a:solidFill>
                <a:ea typeface="Calibri"/>
                <a:cs typeface="Arial"/>
              </a:rPr>
              <a:t>Counseling</a:t>
            </a:r>
            <a:r>
              <a:rPr lang="en-US" sz="1800" b="1" dirty="0">
                <a:solidFill>
                  <a:srgbClr val="002060"/>
                </a:solidFill>
                <a:ea typeface="Calibri"/>
                <a:cs typeface="Arial"/>
              </a:rPr>
              <a:t>, additional help with child-care may be needed.  </a:t>
            </a:r>
            <a:r>
              <a:rPr lang="en-US" sz="1800" b="1" dirty="0">
                <a:solidFill>
                  <a:schemeClr val="bg1">
                    <a:lumMod val="95000"/>
                    <a:lumOff val="5000"/>
                  </a:schemeClr>
                </a:solidFill>
                <a:ea typeface="Calibri"/>
                <a:cs typeface="Arial"/>
              </a:rPr>
              <a:t>Antidepressants or ECT are indicated if there are biological features of depression.</a:t>
            </a:r>
          </a:p>
          <a:p>
            <a:pPr marL="0" indent="0" algn="l" rtl="0">
              <a:buNone/>
            </a:pPr>
            <a:endParaRPr lang="ar-SA" dirty="0"/>
          </a:p>
        </p:txBody>
      </p:sp>
    </p:spTree>
    <p:extLst>
      <p:ext uri="{BB962C8B-B14F-4D97-AF65-F5344CB8AC3E}">
        <p14:creationId xmlns:p14="http://schemas.microsoft.com/office/powerpoint/2010/main" val="39709336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548680"/>
            <a:ext cx="8229600" cy="648072"/>
          </a:xfrm>
          <a:solidFill>
            <a:schemeClr val="accent2">
              <a:lumMod val="75000"/>
            </a:schemeClr>
          </a:solidFill>
        </p:spPr>
        <p:txBody>
          <a:bodyPr>
            <a:normAutofit/>
          </a:bodyPr>
          <a:lstStyle/>
          <a:p>
            <a:pPr lvl="0" rtl="0">
              <a:lnSpc>
                <a:spcPct val="115000"/>
              </a:lnSpc>
              <a:spcBef>
                <a:spcPct val="20000"/>
              </a:spcBef>
              <a:tabLst>
                <a:tab pos="228600" algn="l"/>
              </a:tabLst>
            </a:pPr>
            <a:r>
              <a:rPr lang="en-US" sz="2600" b="1" dirty="0">
                <a:solidFill>
                  <a:srgbClr val="FFFF00"/>
                </a:solidFill>
                <a:ea typeface="Calibri"/>
                <a:cs typeface="Times New Roman"/>
              </a:rPr>
              <a:t>Management of Major Depression</a:t>
            </a:r>
            <a:r>
              <a:rPr lang="en-US" sz="2600" b="1" dirty="0" smtClean="0">
                <a:solidFill>
                  <a:srgbClr val="FFFF00"/>
                </a:solidFill>
                <a:ea typeface="Calibri"/>
                <a:cs typeface="Times New Roman"/>
              </a:rPr>
              <a:t>:</a:t>
            </a:r>
            <a:endParaRPr lang="ar-SA" dirty="0"/>
          </a:p>
        </p:txBody>
      </p:sp>
      <p:sp>
        <p:nvSpPr>
          <p:cNvPr id="4" name="عنصر نائب للتاريخ 3"/>
          <p:cNvSpPr>
            <a:spLocks noGrp="1"/>
          </p:cNvSpPr>
          <p:nvPr>
            <p:ph type="dt" sz="half" idx="10"/>
          </p:nvPr>
        </p:nvSpPr>
        <p:spPr/>
        <p:txBody>
          <a:bodyPr/>
          <a:lstStyle/>
          <a:p>
            <a:r>
              <a:rPr lang="ar-SA" smtClean="0"/>
              <a:t>-</a:t>
            </a:r>
            <a:endParaRPr lang="ar-SA"/>
          </a:p>
        </p:txBody>
      </p:sp>
      <p:sp>
        <p:nvSpPr>
          <p:cNvPr id="5" name="عنصر نائب للتذييل 4"/>
          <p:cNvSpPr>
            <a:spLocks noGrp="1"/>
          </p:cNvSpPr>
          <p:nvPr>
            <p:ph type="ftr" sz="quarter" idx="11"/>
          </p:nvPr>
        </p:nvSpPr>
        <p:spPr>
          <a:xfrm>
            <a:off x="609600" y="6356350"/>
            <a:ext cx="3530352" cy="365125"/>
          </a:xfrm>
        </p:spPr>
        <p:txBody>
          <a:bodyPr/>
          <a:lstStyle/>
          <a:p>
            <a:r>
              <a:rPr lang="en-US" dirty="0" smtClean="0"/>
              <a:t>Depressive  Disorders - Prof. Al-</a:t>
            </a:r>
            <a:r>
              <a:rPr lang="en-US" dirty="0" err="1" smtClean="0"/>
              <a:t>Sughayir</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14</a:t>
            </a:fld>
            <a:endParaRPr lang="ar-SA"/>
          </a:p>
        </p:txBody>
      </p:sp>
      <p:sp>
        <p:nvSpPr>
          <p:cNvPr id="3" name="عنصر نائب للمحتوى 2"/>
          <p:cNvSpPr>
            <a:spLocks noGrp="1"/>
          </p:cNvSpPr>
          <p:nvPr>
            <p:ph sz="quarter" idx="13"/>
          </p:nvPr>
        </p:nvSpPr>
        <p:spPr>
          <a:xfrm>
            <a:off x="457200" y="1484784"/>
            <a:ext cx="8229600" cy="4536504"/>
          </a:xfrm>
          <a:solidFill>
            <a:schemeClr val="accent2">
              <a:lumMod val="75000"/>
            </a:schemeClr>
          </a:solidFill>
        </p:spPr>
        <p:txBody>
          <a:bodyPr>
            <a:normAutofit/>
          </a:bodyPr>
          <a:lstStyle/>
          <a:p>
            <a:pPr algn="l" rtl="0">
              <a:lnSpc>
                <a:spcPct val="115000"/>
              </a:lnSpc>
              <a:spcAft>
                <a:spcPts val="0"/>
              </a:spcAft>
            </a:pPr>
            <a:r>
              <a:rPr lang="en-US" sz="2600" b="1" dirty="0" smtClean="0">
                <a:ea typeface="Calibri"/>
                <a:cs typeface="Times New Roman"/>
              </a:rPr>
              <a:t>Hospitalization</a:t>
            </a:r>
            <a:r>
              <a:rPr lang="en-US" sz="2600" dirty="0" smtClean="0">
                <a:ea typeface="Calibri"/>
                <a:cs typeface="Times New Roman"/>
              </a:rPr>
              <a:t> </a:t>
            </a:r>
            <a:r>
              <a:rPr lang="en-US" sz="2600" dirty="0">
                <a:ea typeface="Calibri"/>
                <a:cs typeface="Times New Roman"/>
              </a:rPr>
              <a:t>is indicated for:</a:t>
            </a:r>
            <a:endParaRPr lang="en-US" sz="2600" dirty="0">
              <a:ea typeface="Calibri"/>
              <a:cs typeface="Arial"/>
            </a:endParaRPr>
          </a:p>
          <a:p>
            <a:pPr lvl="1" algn="l" rtl="0">
              <a:lnSpc>
                <a:spcPct val="115000"/>
              </a:lnSpc>
              <a:buFont typeface="Symbol"/>
              <a:buChar char=""/>
              <a:tabLst>
                <a:tab pos="180340" algn="l"/>
                <a:tab pos="540385" algn="l"/>
                <a:tab pos="1364615" algn="l"/>
              </a:tabLst>
            </a:pPr>
            <a:r>
              <a:rPr lang="en-US" sz="2600" dirty="0">
                <a:ea typeface="Calibri"/>
                <a:cs typeface="Times New Roman"/>
              </a:rPr>
              <a:t>Suicidal or homicidal patient.</a:t>
            </a:r>
            <a:endParaRPr lang="en-US" sz="2600" dirty="0">
              <a:ea typeface="Calibri"/>
              <a:cs typeface="Arial"/>
            </a:endParaRPr>
          </a:p>
          <a:p>
            <a:pPr lvl="1" algn="l" rtl="0">
              <a:lnSpc>
                <a:spcPct val="115000"/>
              </a:lnSpc>
              <a:buFont typeface="Symbol"/>
              <a:buChar char=""/>
              <a:tabLst>
                <a:tab pos="180340" algn="l"/>
                <a:tab pos="540385" algn="l"/>
                <a:tab pos="1364615" algn="l"/>
              </a:tabLst>
            </a:pPr>
            <a:r>
              <a:rPr lang="en-US" sz="2600" dirty="0">
                <a:ea typeface="Calibri"/>
                <a:cs typeface="Times New Roman"/>
              </a:rPr>
              <a:t>Patient with severe psychomotor retardation who is not eating or drinking (for ECT).</a:t>
            </a:r>
            <a:endParaRPr lang="en-US" sz="2600" dirty="0">
              <a:ea typeface="Calibri"/>
              <a:cs typeface="Arial"/>
            </a:endParaRPr>
          </a:p>
          <a:p>
            <a:pPr lvl="1" algn="l" rtl="0">
              <a:lnSpc>
                <a:spcPct val="115000"/>
              </a:lnSpc>
              <a:buFont typeface="Symbol"/>
              <a:buChar char=""/>
              <a:tabLst>
                <a:tab pos="180340" algn="l"/>
                <a:tab pos="540385" algn="l"/>
                <a:tab pos="1364615" algn="l"/>
              </a:tabLst>
            </a:pPr>
            <a:r>
              <a:rPr lang="en-US" sz="2600" dirty="0">
                <a:ea typeface="Calibri"/>
                <a:cs typeface="Times New Roman"/>
              </a:rPr>
              <a:t>Diagnostic purpose (observation, investigation…).</a:t>
            </a:r>
            <a:endParaRPr lang="en-US" sz="2600" dirty="0">
              <a:ea typeface="Calibri"/>
              <a:cs typeface="Arial"/>
            </a:endParaRPr>
          </a:p>
          <a:p>
            <a:pPr lvl="1" algn="l" rtl="0">
              <a:lnSpc>
                <a:spcPct val="115000"/>
              </a:lnSpc>
              <a:buFont typeface="Symbol"/>
              <a:buChar char=""/>
              <a:tabLst>
                <a:tab pos="180340" algn="l"/>
                <a:tab pos="540385" algn="l"/>
                <a:tab pos="1364615" algn="l"/>
              </a:tabLst>
            </a:pPr>
            <a:r>
              <a:rPr lang="en-US" sz="2600" dirty="0">
                <a:ea typeface="Calibri"/>
                <a:cs typeface="Times New Roman"/>
              </a:rPr>
              <a:t>Drug resistant cases (possible ECT).</a:t>
            </a:r>
            <a:endParaRPr lang="en-US" sz="2600" dirty="0">
              <a:ea typeface="Calibri"/>
              <a:cs typeface="Arial"/>
            </a:endParaRPr>
          </a:p>
          <a:p>
            <a:pPr lvl="1" algn="l" rtl="0">
              <a:lnSpc>
                <a:spcPct val="115000"/>
              </a:lnSpc>
              <a:buFont typeface="Symbol"/>
              <a:buChar char=""/>
              <a:tabLst>
                <a:tab pos="180340" algn="l"/>
                <a:tab pos="540385" algn="l"/>
                <a:tab pos="1364615" algn="l"/>
              </a:tabLst>
            </a:pPr>
            <a:r>
              <a:rPr lang="en-US" sz="2600" dirty="0">
                <a:ea typeface="Calibri"/>
                <a:cs typeface="Times New Roman"/>
              </a:rPr>
              <a:t>Severe depression with psychotic features (possible ECT).</a:t>
            </a:r>
            <a:endParaRPr lang="en-US" sz="2600" dirty="0">
              <a:ea typeface="Calibri"/>
              <a:cs typeface="Arial"/>
            </a:endParaRPr>
          </a:p>
          <a:p>
            <a:pPr algn="l" rtl="0"/>
            <a:endParaRPr lang="ar-SA" sz="2400" dirty="0"/>
          </a:p>
        </p:txBody>
      </p:sp>
    </p:spTree>
    <p:extLst>
      <p:ext uri="{BB962C8B-B14F-4D97-AF65-F5344CB8AC3E}">
        <p14:creationId xmlns:p14="http://schemas.microsoft.com/office/powerpoint/2010/main" val="856794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a:solidFill>
            <a:schemeClr val="accent4">
              <a:lumMod val="60000"/>
              <a:lumOff val="40000"/>
            </a:schemeClr>
          </a:solidFill>
        </p:spPr>
        <p:txBody>
          <a:bodyPr>
            <a:normAutofit/>
          </a:bodyPr>
          <a:lstStyle/>
          <a:p>
            <a:r>
              <a:rPr lang="en-US" dirty="0" err="1" smtClean="0">
                <a:solidFill>
                  <a:schemeClr val="accent2">
                    <a:lumMod val="50000"/>
                  </a:schemeClr>
                </a:solidFill>
              </a:rPr>
              <a:t>Medications:Antidepressants</a:t>
            </a:r>
            <a:endParaRPr lang="ar-SA" dirty="0">
              <a:solidFill>
                <a:schemeClr val="accent2">
                  <a:lumMod val="50000"/>
                </a:schemeClr>
              </a:solidFill>
            </a:endParaRPr>
          </a:p>
        </p:txBody>
      </p:sp>
      <p:sp>
        <p:nvSpPr>
          <p:cNvPr id="4" name="عنصر نائب للتاريخ 3"/>
          <p:cNvSpPr>
            <a:spLocks noGrp="1"/>
          </p:cNvSpPr>
          <p:nvPr>
            <p:ph type="dt" sz="half" idx="10"/>
          </p:nvPr>
        </p:nvSpPr>
        <p:spPr/>
        <p:txBody>
          <a:bodyPr/>
          <a:lstStyle/>
          <a:p>
            <a:r>
              <a:rPr lang="ar-SA" smtClean="0"/>
              <a:t>-</a:t>
            </a:r>
            <a:endParaRPr lang="ar-SA"/>
          </a:p>
        </p:txBody>
      </p:sp>
      <p:sp>
        <p:nvSpPr>
          <p:cNvPr id="5" name="عنصر نائب للتذييل 4"/>
          <p:cNvSpPr>
            <a:spLocks noGrp="1"/>
          </p:cNvSpPr>
          <p:nvPr>
            <p:ph type="ftr" sz="quarter" idx="11"/>
          </p:nvPr>
        </p:nvSpPr>
        <p:spPr>
          <a:xfrm>
            <a:off x="611560" y="6237312"/>
            <a:ext cx="3530352" cy="365125"/>
          </a:xfrm>
        </p:spPr>
        <p:txBody>
          <a:bodyPr/>
          <a:lstStyle/>
          <a:p>
            <a:r>
              <a:rPr lang="en-US" dirty="0" smtClean="0"/>
              <a:t>Depressive  Disorders - Prof. Al-</a:t>
            </a:r>
            <a:r>
              <a:rPr lang="en-US" dirty="0" err="1" smtClean="0"/>
              <a:t>Sughayir</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15</a:t>
            </a:fld>
            <a:endParaRPr lang="ar-SA"/>
          </a:p>
        </p:txBody>
      </p:sp>
      <p:sp>
        <p:nvSpPr>
          <p:cNvPr id="3" name="عنصر نائب للمحتوى 2"/>
          <p:cNvSpPr>
            <a:spLocks noGrp="1"/>
          </p:cNvSpPr>
          <p:nvPr>
            <p:ph sz="quarter" idx="13"/>
          </p:nvPr>
        </p:nvSpPr>
        <p:spPr>
          <a:xfrm>
            <a:off x="251520" y="1340768"/>
            <a:ext cx="8640960" cy="4785395"/>
          </a:xfrm>
          <a:solidFill>
            <a:schemeClr val="accent4">
              <a:lumMod val="20000"/>
              <a:lumOff val="80000"/>
            </a:schemeClr>
          </a:solidFill>
        </p:spPr>
        <p:txBody>
          <a:bodyPr>
            <a:normAutofit/>
          </a:bodyPr>
          <a:lstStyle/>
          <a:p>
            <a:pPr algn="just" rtl="0">
              <a:lnSpc>
                <a:spcPct val="115000"/>
              </a:lnSpc>
              <a:spcAft>
                <a:spcPts val="1000"/>
              </a:spcAft>
            </a:pPr>
            <a:r>
              <a:rPr lang="en-US" sz="2000" b="1" dirty="0">
                <a:solidFill>
                  <a:srgbClr val="002060"/>
                </a:solidFill>
                <a:ea typeface="Calibri"/>
                <a:cs typeface="Times New Roman"/>
              </a:rPr>
              <a:t>Antidepressants </a:t>
            </a:r>
            <a:r>
              <a:rPr lang="en-US" sz="2000" b="1" dirty="0" smtClean="0">
                <a:solidFill>
                  <a:srgbClr val="002060"/>
                </a:solidFill>
                <a:ea typeface="Calibri"/>
                <a:cs typeface="Times New Roman"/>
              </a:rPr>
              <a:t>do </a:t>
            </a:r>
            <a:r>
              <a:rPr lang="en-US" sz="2000" b="1" dirty="0">
                <a:solidFill>
                  <a:srgbClr val="002060"/>
                </a:solidFill>
                <a:ea typeface="Calibri"/>
                <a:cs typeface="Times New Roman"/>
              </a:rPr>
              <a:t>not elevate mood in healthy </a:t>
            </a:r>
            <a:r>
              <a:rPr lang="en-US" sz="2000" b="1" dirty="0" smtClean="0">
                <a:solidFill>
                  <a:srgbClr val="002060"/>
                </a:solidFill>
                <a:ea typeface="Calibri"/>
                <a:cs typeface="Times New Roman"/>
              </a:rPr>
              <a:t>people.</a:t>
            </a:r>
          </a:p>
          <a:p>
            <a:pPr algn="just" rtl="0">
              <a:lnSpc>
                <a:spcPct val="115000"/>
              </a:lnSpc>
              <a:spcAft>
                <a:spcPts val="1000"/>
              </a:spcAft>
            </a:pPr>
            <a:r>
              <a:rPr lang="en-US" sz="2000" b="1" dirty="0" smtClean="0">
                <a:solidFill>
                  <a:srgbClr val="002060"/>
                </a:solidFill>
                <a:ea typeface="Calibri"/>
                <a:cs typeface="Times New Roman"/>
              </a:rPr>
              <a:t>May </a:t>
            </a:r>
            <a:r>
              <a:rPr lang="en-US" sz="2000" b="1" dirty="0">
                <a:solidFill>
                  <a:srgbClr val="002060"/>
                </a:solidFill>
                <a:ea typeface="Calibri"/>
                <a:cs typeface="Times New Roman"/>
              </a:rPr>
              <a:t>precipitate mood elevation in patients who have predisposing factors to mood </a:t>
            </a:r>
            <a:r>
              <a:rPr lang="en-US" sz="2000" b="1" dirty="0" smtClean="0">
                <a:solidFill>
                  <a:srgbClr val="002060"/>
                </a:solidFill>
                <a:ea typeface="Calibri"/>
                <a:cs typeface="Times New Roman"/>
              </a:rPr>
              <a:t>disorders. </a:t>
            </a:r>
          </a:p>
          <a:p>
            <a:pPr algn="just" rtl="0">
              <a:lnSpc>
                <a:spcPct val="115000"/>
              </a:lnSpc>
              <a:spcAft>
                <a:spcPts val="1000"/>
              </a:spcAft>
            </a:pPr>
            <a:r>
              <a:rPr lang="en-US" sz="2000" b="1" dirty="0" smtClean="0">
                <a:solidFill>
                  <a:srgbClr val="002060"/>
                </a:solidFill>
                <a:ea typeface="Calibri"/>
                <a:cs typeface="Times New Roman"/>
              </a:rPr>
              <a:t>They </a:t>
            </a:r>
            <a:r>
              <a:rPr lang="en-US" sz="2000" b="1" dirty="0">
                <a:solidFill>
                  <a:srgbClr val="002060"/>
                </a:solidFill>
                <a:ea typeface="Calibri"/>
                <a:cs typeface="Times New Roman"/>
              </a:rPr>
              <a:t>are usually commenced in small doses, which are then increased gradually (to reduce the risk of side effects</a:t>
            </a:r>
            <a:r>
              <a:rPr lang="en-US" sz="2000" b="1" dirty="0" smtClean="0">
                <a:solidFill>
                  <a:srgbClr val="002060"/>
                </a:solidFill>
                <a:ea typeface="Calibri"/>
                <a:cs typeface="Times New Roman"/>
              </a:rPr>
              <a:t>).</a:t>
            </a:r>
          </a:p>
          <a:p>
            <a:pPr lvl="0" algn="just" rtl="0">
              <a:lnSpc>
                <a:spcPct val="115000"/>
              </a:lnSpc>
              <a:spcAft>
                <a:spcPts val="1000"/>
              </a:spcAft>
            </a:pPr>
            <a:r>
              <a:rPr lang="en-US" sz="2000" b="1" dirty="0">
                <a:solidFill>
                  <a:srgbClr val="002060"/>
                </a:solidFill>
                <a:ea typeface="Calibri"/>
                <a:cs typeface="Times New Roman"/>
              </a:rPr>
              <a:t>Antidepressant action may take 2-4 weeks to appear.</a:t>
            </a:r>
          </a:p>
          <a:p>
            <a:pPr algn="just" rtl="0">
              <a:lnSpc>
                <a:spcPct val="115000"/>
              </a:lnSpc>
              <a:spcAft>
                <a:spcPts val="1000"/>
              </a:spcAft>
            </a:pPr>
            <a:r>
              <a:rPr lang="en-US" sz="2000" b="1" dirty="0" smtClean="0">
                <a:solidFill>
                  <a:srgbClr val="002060"/>
                </a:solidFill>
                <a:ea typeface="Calibri"/>
                <a:cs typeface="Times New Roman"/>
              </a:rPr>
              <a:t>Sudden </a:t>
            </a:r>
            <a:r>
              <a:rPr lang="en-US" sz="2000" b="1" dirty="0">
                <a:solidFill>
                  <a:srgbClr val="002060"/>
                </a:solidFill>
                <a:ea typeface="Calibri"/>
                <a:cs typeface="Times New Roman"/>
              </a:rPr>
              <a:t>withdrawal may lead to restlessness, insomnia, anxiety and nausea.  </a:t>
            </a:r>
            <a:endParaRPr lang="en-US" sz="2000" b="1" dirty="0" smtClean="0">
              <a:solidFill>
                <a:srgbClr val="002060"/>
              </a:solidFill>
              <a:ea typeface="Calibri"/>
              <a:cs typeface="Times New Roman"/>
            </a:endParaRPr>
          </a:p>
          <a:p>
            <a:pPr algn="just" rtl="0">
              <a:lnSpc>
                <a:spcPct val="115000"/>
              </a:lnSpc>
              <a:spcAft>
                <a:spcPts val="1000"/>
              </a:spcAft>
            </a:pPr>
            <a:r>
              <a:rPr lang="en-US" sz="2000" b="1" dirty="0" smtClean="0">
                <a:solidFill>
                  <a:srgbClr val="002060"/>
                </a:solidFill>
                <a:ea typeface="Calibri"/>
                <a:cs typeface="Times New Roman"/>
              </a:rPr>
              <a:t>They </a:t>
            </a:r>
            <a:r>
              <a:rPr lang="en-US" sz="2000" b="1" dirty="0">
                <a:solidFill>
                  <a:srgbClr val="002060"/>
                </a:solidFill>
                <a:ea typeface="Calibri"/>
                <a:cs typeface="Times New Roman"/>
              </a:rPr>
              <a:t>have to be continued for several months (six months is a usual period) after symptoms have been controlled, to avoid relapse. Some patients may require long treatment (years).</a:t>
            </a:r>
            <a:endParaRPr lang="en-US" sz="2000" b="1" dirty="0">
              <a:solidFill>
                <a:srgbClr val="002060"/>
              </a:solidFill>
              <a:ea typeface="Calibri"/>
              <a:cs typeface="Arial"/>
            </a:endParaRPr>
          </a:p>
          <a:p>
            <a:pPr marL="0" indent="0" algn="l" rtl="0">
              <a:buNone/>
            </a:pPr>
            <a:endParaRPr lang="ar-SA" dirty="0"/>
          </a:p>
        </p:txBody>
      </p:sp>
    </p:spTree>
    <p:extLst>
      <p:ext uri="{BB962C8B-B14F-4D97-AF65-F5344CB8AC3E}">
        <p14:creationId xmlns:p14="http://schemas.microsoft.com/office/powerpoint/2010/main" val="39709336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a:solidFill>
            <a:schemeClr val="accent2">
              <a:lumMod val="75000"/>
            </a:schemeClr>
          </a:solidFill>
        </p:spPr>
        <p:txBody>
          <a:bodyPr>
            <a:normAutofit/>
          </a:bodyPr>
          <a:lstStyle/>
          <a:p>
            <a:pPr rtl="0"/>
            <a:r>
              <a:rPr lang="en-US" sz="3200" b="1" dirty="0" smtClean="0">
                <a:solidFill>
                  <a:srgbClr val="FFFFCC"/>
                </a:solidFill>
              </a:rPr>
              <a:t>SSRIs</a:t>
            </a:r>
            <a:endParaRPr lang="ar-SA" sz="3200" b="1" dirty="0">
              <a:solidFill>
                <a:srgbClr val="FFFFCC"/>
              </a:solidFill>
            </a:endParaRPr>
          </a:p>
        </p:txBody>
      </p:sp>
      <p:sp>
        <p:nvSpPr>
          <p:cNvPr id="4" name="عنصر نائب للتاريخ 3"/>
          <p:cNvSpPr>
            <a:spLocks noGrp="1"/>
          </p:cNvSpPr>
          <p:nvPr>
            <p:ph type="dt" sz="half" idx="10"/>
          </p:nvPr>
        </p:nvSpPr>
        <p:spPr/>
        <p:txBody>
          <a:bodyPr/>
          <a:lstStyle/>
          <a:p>
            <a:r>
              <a:rPr lang="ar-SA" smtClean="0"/>
              <a:t>-</a:t>
            </a:r>
            <a:endParaRPr lang="ar-SA"/>
          </a:p>
        </p:txBody>
      </p:sp>
      <p:sp>
        <p:nvSpPr>
          <p:cNvPr id="5" name="عنصر نائب للتذييل 4"/>
          <p:cNvSpPr>
            <a:spLocks noGrp="1"/>
          </p:cNvSpPr>
          <p:nvPr>
            <p:ph type="ftr" sz="quarter" idx="11"/>
          </p:nvPr>
        </p:nvSpPr>
        <p:spPr>
          <a:xfrm>
            <a:off x="611560" y="6237312"/>
            <a:ext cx="3818384" cy="365125"/>
          </a:xfrm>
        </p:spPr>
        <p:txBody>
          <a:bodyPr/>
          <a:lstStyle/>
          <a:p>
            <a:r>
              <a:rPr lang="en-US" dirty="0" smtClean="0"/>
              <a:t>Depressive  Disorders - Prof. Al-</a:t>
            </a:r>
            <a:r>
              <a:rPr lang="en-US" dirty="0" err="1" smtClean="0"/>
              <a:t>Sughayir</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16</a:t>
            </a:fld>
            <a:endParaRPr lang="ar-SA"/>
          </a:p>
        </p:txBody>
      </p:sp>
      <p:pic>
        <p:nvPicPr>
          <p:cNvPr id="102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539552" y="260648"/>
            <a:ext cx="1800000"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260648"/>
            <a:ext cx="2219325" cy="685800"/>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5"/>
          <p:cNvSpPr>
            <a:spLocks noChangeArrowheads="1"/>
          </p:cNvSpPr>
          <p:nvPr/>
        </p:nvSpPr>
        <p:spPr bwMode="auto">
          <a:xfrm>
            <a:off x="323528" y="1124744"/>
            <a:ext cx="3744416" cy="4896544"/>
          </a:xfrm>
          <a:prstGeom prst="wedgeRoundRectCallout">
            <a:avLst>
              <a:gd name="adj1" fmla="val -8028"/>
              <a:gd name="adj2" fmla="val 18931"/>
              <a:gd name="adj3" fmla="val 16667"/>
            </a:avLst>
          </a:prstGeom>
          <a:gradFill rotWithShape="0">
            <a:gsLst>
              <a:gs pos="0">
                <a:srgbClr val="810C00"/>
              </a:gs>
              <a:gs pos="100000">
                <a:srgbClr val="160500"/>
              </a:gs>
            </a:gsLst>
            <a:lin ang="5400000" scaled="1"/>
          </a:gradFill>
          <a:ln w="12700">
            <a:solidFill>
              <a:srgbClr val="960700"/>
            </a:solidFill>
            <a:miter lim="800000"/>
            <a:headEnd/>
            <a:tailEnd/>
          </a:ln>
          <a:effectLst>
            <a:outerShdw dist="28398" dir="3806097" algn="ctr" rotWithShape="0">
              <a:srgbClr val="460600">
                <a:alpha val="50000"/>
              </a:srgbClr>
            </a:outerShdw>
          </a:effectLst>
        </p:spPr>
        <p:txBody>
          <a:bodyPr vert="horz" wrap="square" lIns="91440" tIns="45720" rIns="91440" bIns="45720" numCol="1" anchor="t" anchorCtr="0" compatLnSpc="1">
            <a:prstTxWarp prst="textNoShape">
              <a:avLst/>
            </a:prstTxWarp>
          </a:bodyPr>
          <a:lstStyle/>
          <a:p>
            <a:pPr marL="742950" lvl="1" indent="-285750" algn="l" rtl="0">
              <a:lnSpc>
                <a:spcPct val="115000"/>
              </a:lnSpc>
              <a:spcAft>
                <a:spcPts val="0"/>
              </a:spcAft>
              <a:buFont typeface="Wingdings" pitchFamily="2" charset="2"/>
              <a:buChar char="q"/>
              <a:tabLst>
                <a:tab pos="270510" algn="l"/>
                <a:tab pos="540385" algn="l"/>
                <a:tab pos="1350645" algn="l"/>
                <a:tab pos="1790700" algn="l"/>
              </a:tabLst>
            </a:pPr>
            <a:r>
              <a:rPr lang="en-US" sz="2800" b="1" dirty="0" smtClean="0">
                <a:solidFill>
                  <a:srgbClr val="FFFF00"/>
                </a:solidFill>
                <a:ea typeface="Calibri"/>
                <a:cs typeface="Times New Roman"/>
              </a:rPr>
              <a:t>Uses:</a:t>
            </a:r>
          </a:p>
          <a:p>
            <a:pPr lvl="1" algn="l" rtl="0">
              <a:lnSpc>
                <a:spcPct val="115000"/>
              </a:lnSpc>
              <a:spcAft>
                <a:spcPts val="0"/>
              </a:spcAft>
              <a:tabLst>
                <a:tab pos="270510" algn="l"/>
                <a:tab pos="540385" algn="l"/>
                <a:tab pos="1350645" algn="l"/>
                <a:tab pos="1790700" algn="l"/>
              </a:tabLst>
            </a:pPr>
            <a:endParaRPr lang="en-US" b="1" dirty="0" smtClean="0">
              <a:solidFill>
                <a:srgbClr val="FFFF00"/>
              </a:solidFill>
              <a:ea typeface="Calibri"/>
              <a:cs typeface="Times New Roman"/>
            </a:endParaRPr>
          </a:p>
          <a:p>
            <a:pPr marL="285750" lvl="0" indent="-285750" algn="l" rtl="0">
              <a:lnSpc>
                <a:spcPct val="200000"/>
              </a:lnSpc>
              <a:buFont typeface="Wingdings" pitchFamily="2" charset="2"/>
              <a:buChar char="Ø"/>
            </a:pPr>
            <a:r>
              <a:rPr lang="en-US" sz="2400" dirty="0" smtClean="0">
                <a:solidFill>
                  <a:prstClr val="white"/>
                </a:solidFill>
                <a:ea typeface="Calibri"/>
                <a:cs typeface="Times New Roman"/>
              </a:rPr>
              <a:t>D</a:t>
            </a:r>
            <a:r>
              <a:rPr lang="en-US" sz="2400" dirty="0" smtClean="0">
                <a:ea typeface="Calibri"/>
                <a:cs typeface="Times New Roman"/>
              </a:rPr>
              <a:t>epressive </a:t>
            </a:r>
            <a:r>
              <a:rPr lang="en-US" sz="2400" dirty="0">
                <a:ea typeface="Calibri"/>
                <a:cs typeface="Times New Roman"/>
              </a:rPr>
              <a:t>disorders</a:t>
            </a:r>
            <a:r>
              <a:rPr lang="en-US" sz="2400" dirty="0" smtClean="0">
                <a:ea typeface="Calibri"/>
                <a:cs typeface="Times New Roman"/>
              </a:rPr>
              <a:t>.</a:t>
            </a:r>
          </a:p>
          <a:p>
            <a:pPr marL="285750" lvl="0" indent="-285750" algn="l" rtl="0">
              <a:lnSpc>
                <a:spcPct val="200000"/>
              </a:lnSpc>
              <a:buFont typeface="Wingdings" pitchFamily="2" charset="2"/>
              <a:buChar char="Ø"/>
            </a:pPr>
            <a:r>
              <a:rPr lang="en-US" sz="2400" dirty="0" smtClean="0">
                <a:ea typeface="Calibri"/>
                <a:cs typeface="Times New Roman"/>
              </a:rPr>
              <a:t>Other uses.</a:t>
            </a:r>
          </a:p>
          <a:p>
            <a:pPr lvl="0" algn="l" rtl="0">
              <a:lnSpc>
                <a:spcPct val="200000"/>
              </a:lnSpc>
            </a:pPr>
            <a:endParaRPr lang="en-US" sz="2800" b="1" dirty="0">
              <a:solidFill>
                <a:srgbClr val="FFFF00"/>
              </a:solidFill>
              <a:ea typeface="Calibri"/>
              <a:cs typeface="Arial"/>
            </a:endParaRPr>
          </a:p>
        </p:txBody>
      </p:sp>
      <p:sp>
        <p:nvSpPr>
          <p:cNvPr id="11" name="AutoShape 5"/>
          <p:cNvSpPr>
            <a:spLocks noChangeArrowheads="1"/>
          </p:cNvSpPr>
          <p:nvPr/>
        </p:nvSpPr>
        <p:spPr bwMode="auto">
          <a:xfrm>
            <a:off x="4211961" y="1124744"/>
            <a:ext cx="4523580" cy="4896544"/>
          </a:xfrm>
          <a:prstGeom prst="wedgeRoundRectCallout">
            <a:avLst>
              <a:gd name="adj1" fmla="val -8028"/>
              <a:gd name="adj2" fmla="val 18931"/>
              <a:gd name="adj3" fmla="val 16667"/>
            </a:avLst>
          </a:prstGeom>
          <a:gradFill rotWithShape="0">
            <a:gsLst>
              <a:gs pos="0">
                <a:srgbClr val="810C00"/>
              </a:gs>
              <a:gs pos="100000">
                <a:srgbClr val="160500"/>
              </a:gs>
            </a:gsLst>
            <a:lin ang="5400000" scaled="1"/>
          </a:gradFill>
          <a:ln w="12700">
            <a:solidFill>
              <a:srgbClr val="960700"/>
            </a:solidFill>
            <a:miter lim="800000"/>
            <a:headEnd/>
            <a:tailEnd/>
          </a:ln>
          <a:effectLst>
            <a:outerShdw dist="28398" dir="3806097" algn="ctr" rotWithShape="0">
              <a:srgbClr val="460600">
                <a:alpha val="50000"/>
              </a:srgbClr>
            </a:outerShdw>
          </a:effectLst>
        </p:spPr>
        <p:txBody>
          <a:bodyPr vert="horz" wrap="square" lIns="0" tIns="45720" rIns="91440" bIns="45720" numCol="1" anchor="t" anchorCtr="0" compatLnSpc="1">
            <a:prstTxWarp prst="textNoShape">
              <a:avLst/>
            </a:prstTxWarp>
          </a:bodyPr>
          <a:lstStyle/>
          <a:p>
            <a:pPr marL="1657350" lvl="3" indent="-285750" algn="l" rtl="0">
              <a:lnSpc>
                <a:spcPct val="115000"/>
              </a:lnSpc>
              <a:spcAft>
                <a:spcPts val="0"/>
              </a:spcAft>
              <a:buFont typeface="Wingdings" pitchFamily="2" charset="2"/>
              <a:buChar char="q"/>
              <a:tabLst>
                <a:tab pos="270510" algn="l"/>
                <a:tab pos="540385" algn="l"/>
                <a:tab pos="2705100" algn="l"/>
              </a:tabLst>
            </a:pPr>
            <a:r>
              <a:rPr lang="en-US" b="1" dirty="0" smtClean="0">
                <a:solidFill>
                  <a:srgbClr val="FFFF00"/>
                </a:solidFill>
                <a:ea typeface="Calibri"/>
                <a:cs typeface="Times New Roman"/>
              </a:rPr>
              <a:t>S/</a:t>
            </a:r>
            <a:r>
              <a:rPr lang="en-US" b="1" dirty="0" err="1" smtClean="0">
                <a:solidFill>
                  <a:srgbClr val="FFFF00"/>
                </a:solidFill>
                <a:ea typeface="Calibri"/>
                <a:cs typeface="Times New Roman"/>
              </a:rPr>
              <a:t>Es</a:t>
            </a:r>
            <a:r>
              <a:rPr lang="en-US" b="1" dirty="0" smtClean="0">
                <a:solidFill>
                  <a:srgbClr val="FFFF00"/>
                </a:solidFill>
                <a:ea typeface="Calibri"/>
                <a:cs typeface="Times New Roman"/>
              </a:rPr>
              <a:t>:</a:t>
            </a:r>
          </a:p>
          <a:p>
            <a:pPr marL="1657350" lvl="3" indent="-285750" algn="l" rtl="0">
              <a:lnSpc>
                <a:spcPct val="115000"/>
              </a:lnSpc>
              <a:spcAft>
                <a:spcPts val="0"/>
              </a:spcAft>
              <a:buFont typeface="Wingdings" pitchFamily="2" charset="2"/>
              <a:buChar char="ü"/>
              <a:tabLst>
                <a:tab pos="270510" algn="l"/>
                <a:tab pos="540385" algn="l"/>
                <a:tab pos="2705100" algn="l"/>
              </a:tabLst>
            </a:pPr>
            <a:r>
              <a:rPr lang="en-US" dirty="0" smtClean="0">
                <a:ea typeface="Calibri"/>
                <a:cs typeface="Times New Roman"/>
              </a:rPr>
              <a:t>GI upset.</a:t>
            </a:r>
          </a:p>
          <a:p>
            <a:pPr marL="1657350" lvl="3" indent="-285750" algn="l" rtl="0">
              <a:lnSpc>
                <a:spcPct val="115000"/>
              </a:lnSpc>
              <a:spcAft>
                <a:spcPts val="0"/>
              </a:spcAft>
              <a:buFont typeface="Wingdings" pitchFamily="2" charset="2"/>
              <a:buChar char="ü"/>
              <a:tabLst>
                <a:tab pos="270510" algn="l"/>
                <a:tab pos="540385" algn="l"/>
                <a:tab pos="2705100" algn="l"/>
              </a:tabLst>
            </a:pPr>
            <a:r>
              <a:rPr lang="en-US" dirty="0" smtClean="0">
                <a:ea typeface="Calibri"/>
                <a:cs typeface="Times New Roman"/>
              </a:rPr>
              <a:t>Headache</a:t>
            </a:r>
            <a:r>
              <a:rPr lang="en-US" dirty="0">
                <a:ea typeface="Calibri"/>
                <a:cs typeface="Times New Roman"/>
              </a:rPr>
              <a:t>/ irritability/sweating/fine tremor.</a:t>
            </a:r>
            <a:endParaRPr lang="en-US" sz="3200" dirty="0">
              <a:ea typeface="Calibri"/>
              <a:cs typeface="Arial"/>
            </a:endParaRPr>
          </a:p>
          <a:p>
            <a:pPr marL="1657350" lvl="3" indent="-285750" algn="l" rtl="0">
              <a:lnSpc>
                <a:spcPct val="115000"/>
              </a:lnSpc>
              <a:spcAft>
                <a:spcPts val="0"/>
              </a:spcAft>
              <a:buFont typeface="Wingdings" pitchFamily="2" charset="2"/>
              <a:buChar char="ü"/>
              <a:tabLst>
                <a:tab pos="270510" algn="l"/>
                <a:tab pos="540385" algn="l"/>
                <a:tab pos="1828800" algn="l"/>
                <a:tab pos="2705100" algn="l"/>
              </a:tabLst>
            </a:pPr>
            <a:r>
              <a:rPr lang="en-US" dirty="0">
                <a:ea typeface="Calibri"/>
                <a:cs typeface="Times New Roman"/>
              </a:rPr>
              <a:t>Sexual dysfunction (delayed orgasm).</a:t>
            </a:r>
            <a:endParaRPr lang="en-US" sz="3200" dirty="0">
              <a:ea typeface="Calibri"/>
              <a:cs typeface="Arial"/>
            </a:endParaRPr>
          </a:p>
          <a:p>
            <a:pPr marL="1657350" lvl="3" indent="-285750" algn="l" rtl="0">
              <a:lnSpc>
                <a:spcPct val="115000"/>
              </a:lnSpc>
              <a:spcAft>
                <a:spcPts val="0"/>
              </a:spcAft>
              <a:buFont typeface="Wingdings" pitchFamily="2" charset="2"/>
              <a:buChar char="ü"/>
              <a:tabLst>
                <a:tab pos="270510" algn="l"/>
                <a:tab pos="540385" algn="l"/>
                <a:tab pos="1828800" algn="l"/>
                <a:tab pos="2705100" algn="l"/>
              </a:tabLst>
            </a:pPr>
            <a:r>
              <a:rPr lang="en-US" dirty="0">
                <a:ea typeface="Calibri"/>
                <a:cs typeface="Times New Roman"/>
              </a:rPr>
              <a:t>Insomnia (mainly with Fluoxetine).</a:t>
            </a:r>
            <a:endParaRPr lang="en-US" sz="3200" dirty="0">
              <a:ea typeface="Calibri"/>
              <a:cs typeface="Arial"/>
            </a:endParaRPr>
          </a:p>
          <a:p>
            <a:pPr marL="1657350" lvl="3" indent="-285750" algn="l" rtl="0">
              <a:lnSpc>
                <a:spcPct val="115000"/>
              </a:lnSpc>
              <a:spcAft>
                <a:spcPts val="0"/>
              </a:spcAft>
              <a:buFont typeface="Wingdings" pitchFamily="2" charset="2"/>
              <a:buChar char="ü"/>
              <a:tabLst>
                <a:tab pos="270510" algn="l"/>
                <a:tab pos="540385" algn="l"/>
                <a:tab pos="1828800" algn="l"/>
                <a:tab pos="2705100" algn="l"/>
              </a:tabLst>
            </a:pPr>
            <a:r>
              <a:rPr lang="en-US" dirty="0">
                <a:ea typeface="Calibri"/>
                <a:cs typeface="Times New Roman"/>
              </a:rPr>
              <a:t>Sedation (mainly with Fluvoxamine).</a:t>
            </a:r>
            <a:endParaRPr lang="en-US" sz="3200" dirty="0">
              <a:ea typeface="Calibri"/>
              <a:cs typeface="Arial"/>
            </a:endParaRPr>
          </a:p>
          <a:p>
            <a:pPr marL="1657350" lvl="3" indent="-285750" algn="l" rtl="0">
              <a:lnSpc>
                <a:spcPct val="115000"/>
              </a:lnSpc>
              <a:spcAft>
                <a:spcPts val="0"/>
              </a:spcAft>
              <a:buFont typeface="Wingdings" pitchFamily="2" charset="2"/>
              <a:buChar char="ü"/>
              <a:tabLst>
                <a:tab pos="270510" algn="l"/>
                <a:tab pos="540385" algn="l"/>
                <a:tab pos="1828800" algn="l"/>
                <a:tab pos="2705100" algn="l"/>
              </a:tabLst>
            </a:pPr>
            <a:r>
              <a:rPr lang="en-US" dirty="0">
                <a:ea typeface="Calibri"/>
                <a:cs typeface="Times New Roman"/>
              </a:rPr>
              <a:t>Withdrawal syndrome (mainly with paroxetine). </a:t>
            </a:r>
            <a:endParaRPr lang="en-US" sz="3200" dirty="0">
              <a:ea typeface="Calibri"/>
              <a:cs typeface="Arial"/>
            </a:endParaRPr>
          </a:p>
        </p:txBody>
      </p:sp>
    </p:spTree>
    <p:extLst>
      <p:ext uri="{BB962C8B-B14F-4D97-AF65-F5344CB8AC3E}">
        <p14:creationId xmlns:p14="http://schemas.microsoft.com/office/powerpoint/2010/main" val="4115592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a:solidFill>
            <a:schemeClr val="accent2">
              <a:lumMod val="20000"/>
              <a:lumOff val="80000"/>
            </a:schemeClr>
          </a:solidFill>
        </p:spPr>
        <p:txBody>
          <a:bodyPr>
            <a:normAutofit/>
          </a:bodyPr>
          <a:lstStyle/>
          <a:p>
            <a:pPr rtl="0"/>
            <a:r>
              <a:rPr lang="en-US" dirty="0" smtClean="0">
                <a:solidFill>
                  <a:schemeClr val="bg2">
                    <a:lumMod val="50000"/>
                  </a:schemeClr>
                </a:solidFill>
              </a:rPr>
              <a:t>SNRIs</a:t>
            </a:r>
            <a:endParaRPr lang="ar-SA" dirty="0">
              <a:solidFill>
                <a:schemeClr val="bg2">
                  <a:lumMod val="50000"/>
                </a:schemeClr>
              </a:solidFill>
            </a:endParaRPr>
          </a:p>
        </p:txBody>
      </p:sp>
      <p:sp>
        <p:nvSpPr>
          <p:cNvPr id="4" name="عنصر نائب للتاريخ 3"/>
          <p:cNvSpPr>
            <a:spLocks noGrp="1"/>
          </p:cNvSpPr>
          <p:nvPr>
            <p:ph type="dt" sz="half" idx="10"/>
          </p:nvPr>
        </p:nvSpPr>
        <p:spPr/>
        <p:txBody>
          <a:bodyPr/>
          <a:lstStyle/>
          <a:p>
            <a:r>
              <a:rPr lang="ar-SA" smtClean="0"/>
              <a:t>-</a:t>
            </a:r>
            <a:endParaRPr lang="ar-SA"/>
          </a:p>
        </p:txBody>
      </p:sp>
      <p:sp>
        <p:nvSpPr>
          <p:cNvPr id="5" name="عنصر نائب للتذييل 4"/>
          <p:cNvSpPr>
            <a:spLocks noGrp="1"/>
          </p:cNvSpPr>
          <p:nvPr>
            <p:ph type="ftr" sz="quarter" idx="11"/>
          </p:nvPr>
        </p:nvSpPr>
        <p:spPr>
          <a:xfrm>
            <a:off x="539552" y="6237312"/>
            <a:ext cx="3674368" cy="365125"/>
          </a:xfrm>
        </p:spPr>
        <p:txBody>
          <a:bodyPr/>
          <a:lstStyle/>
          <a:p>
            <a:r>
              <a:rPr lang="en-US" dirty="0" smtClean="0"/>
              <a:t>Depressive  Disorders - Prof. Al-</a:t>
            </a:r>
            <a:r>
              <a:rPr lang="en-US" dirty="0" err="1" smtClean="0"/>
              <a:t>Sughayir</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17</a:t>
            </a:fld>
            <a:endParaRPr lang="ar-SA"/>
          </a:p>
        </p:txBody>
      </p:sp>
      <p:sp>
        <p:nvSpPr>
          <p:cNvPr id="3" name="عنصر نائب للمحتوى 2"/>
          <p:cNvSpPr>
            <a:spLocks noGrp="1"/>
          </p:cNvSpPr>
          <p:nvPr>
            <p:ph sz="quarter" idx="13"/>
          </p:nvPr>
        </p:nvSpPr>
        <p:spPr>
          <a:xfrm>
            <a:off x="457200" y="1196752"/>
            <a:ext cx="8229600" cy="4929411"/>
          </a:xfrm>
          <a:solidFill>
            <a:schemeClr val="accent2">
              <a:lumMod val="20000"/>
              <a:lumOff val="80000"/>
            </a:schemeClr>
          </a:solidFill>
        </p:spPr>
        <p:txBody>
          <a:bodyPr>
            <a:normAutofit/>
          </a:bodyPr>
          <a:lstStyle/>
          <a:p>
            <a:pPr marL="0" indent="0" algn="just" rtl="0">
              <a:lnSpc>
                <a:spcPct val="115000"/>
              </a:lnSpc>
              <a:spcAft>
                <a:spcPts val="1000"/>
              </a:spcAft>
              <a:buNone/>
            </a:pPr>
            <a:r>
              <a:rPr lang="en-US" sz="2800" b="1" i="1" u="sng" dirty="0" smtClean="0">
                <a:solidFill>
                  <a:schemeClr val="bg2">
                    <a:lumMod val="50000"/>
                  </a:schemeClr>
                </a:solidFill>
                <a:ea typeface="Calibri"/>
                <a:cs typeface="Arial"/>
              </a:rPr>
              <a:t>Venlafaxine</a:t>
            </a:r>
            <a:r>
              <a:rPr lang="en-US" sz="2800" b="1" dirty="0" smtClean="0">
                <a:solidFill>
                  <a:schemeClr val="bg2">
                    <a:lumMod val="50000"/>
                  </a:schemeClr>
                </a:solidFill>
                <a:ea typeface="Calibri"/>
                <a:cs typeface="Arial"/>
              </a:rPr>
              <a:t>(</a:t>
            </a:r>
            <a:r>
              <a:rPr lang="en-US" sz="2800" b="1" dirty="0" err="1" smtClean="0">
                <a:solidFill>
                  <a:schemeClr val="bg2">
                    <a:lumMod val="50000"/>
                  </a:schemeClr>
                </a:solidFill>
                <a:ea typeface="Calibri"/>
                <a:cs typeface="Arial"/>
              </a:rPr>
              <a:t>Efexor</a:t>
            </a:r>
            <a:r>
              <a:rPr lang="en-US" sz="2800" b="1" dirty="0" smtClean="0">
                <a:solidFill>
                  <a:schemeClr val="bg2">
                    <a:lumMod val="50000"/>
                  </a:schemeClr>
                </a:solidFill>
                <a:ea typeface="Calibri"/>
                <a:cs typeface="Arial"/>
              </a:rPr>
              <a:t>/Effexor)</a:t>
            </a:r>
            <a:r>
              <a:rPr lang="en-US" sz="2800" dirty="0" smtClean="0">
                <a:solidFill>
                  <a:schemeClr val="bg2">
                    <a:lumMod val="50000"/>
                  </a:schemeClr>
                </a:solidFill>
                <a:ea typeface="Calibri"/>
                <a:cs typeface="Arial"/>
              </a:rPr>
              <a:t> </a:t>
            </a:r>
            <a:r>
              <a:rPr lang="en-US" sz="2000" dirty="0">
                <a:solidFill>
                  <a:schemeClr val="bg2">
                    <a:lumMod val="50000"/>
                  </a:schemeClr>
                </a:solidFill>
                <a:ea typeface="Calibri"/>
                <a:cs typeface="Arial"/>
              </a:rPr>
              <a:t>has a potential to induce </a:t>
            </a:r>
            <a:r>
              <a:rPr lang="en-US" sz="2000" b="1" dirty="0">
                <a:solidFill>
                  <a:schemeClr val="bg2">
                    <a:lumMod val="50000"/>
                  </a:schemeClr>
                </a:solidFill>
                <a:ea typeface="Calibri"/>
                <a:cs typeface="Arial"/>
              </a:rPr>
              <a:t>higher rates of</a:t>
            </a:r>
            <a:r>
              <a:rPr lang="en-US" sz="2000" dirty="0">
                <a:solidFill>
                  <a:schemeClr val="bg2">
                    <a:lumMod val="50000"/>
                  </a:schemeClr>
                </a:solidFill>
                <a:ea typeface="Calibri"/>
                <a:cs typeface="Arial"/>
              </a:rPr>
              <a:t> </a:t>
            </a:r>
            <a:r>
              <a:rPr lang="en-US" sz="2000" b="1" dirty="0">
                <a:solidFill>
                  <a:schemeClr val="bg2">
                    <a:lumMod val="50000"/>
                  </a:schemeClr>
                </a:solidFill>
                <a:ea typeface="Calibri"/>
                <a:cs typeface="Arial"/>
              </a:rPr>
              <a:t>remission in depressed patients</a:t>
            </a:r>
            <a:r>
              <a:rPr lang="en-US" sz="2000" dirty="0">
                <a:solidFill>
                  <a:schemeClr val="bg2">
                    <a:lumMod val="50000"/>
                  </a:schemeClr>
                </a:solidFill>
                <a:ea typeface="Calibri"/>
                <a:cs typeface="Arial"/>
              </a:rPr>
              <a:t> than do the SSRIs. This difference of the venlafaxine advantage is about 6 %. </a:t>
            </a:r>
            <a:endParaRPr lang="en-US" sz="2000" dirty="0" smtClean="0">
              <a:solidFill>
                <a:schemeClr val="bg2">
                  <a:lumMod val="50000"/>
                </a:schemeClr>
              </a:solidFill>
              <a:ea typeface="Calibri"/>
              <a:cs typeface="Arial"/>
            </a:endParaRPr>
          </a:p>
          <a:p>
            <a:pPr marL="0" indent="0" algn="just" rtl="0">
              <a:lnSpc>
                <a:spcPct val="115000"/>
              </a:lnSpc>
              <a:spcAft>
                <a:spcPts val="1000"/>
              </a:spcAft>
              <a:buNone/>
            </a:pPr>
            <a:r>
              <a:rPr lang="en-US" sz="2000" dirty="0" smtClean="0">
                <a:solidFill>
                  <a:schemeClr val="bg2">
                    <a:lumMod val="50000"/>
                  </a:schemeClr>
                </a:solidFill>
                <a:ea typeface="Calibri"/>
                <a:cs typeface="Arial"/>
              </a:rPr>
              <a:t>The </a:t>
            </a:r>
            <a:r>
              <a:rPr lang="en-US" sz="2000" dirty="0">
                <a:solidFill>
                  <a:schemeClr val="bg2">
                    <a:lumMod val="50000"/>
                  </a:schemeClr>
                </a:solidFill>
                <a:ea typeface="Calibri"/>
                <a:cs typeface="Arial"/>
              </a:rPr>
              <a:t>most common </a:t>
            </a:r>
            <a:r>
              <a:rPr lang="en-US" sz="2000" b="1" dirty="0">
                <a:solidFill>
                  <a:schemeClr val="bg2">
                    <a:lumMod val="50000"/>
                  </a:schemeClr>
                </a:solidFill>
                <a:ea typeface="Calibri"/>
                <a:cs typeface="Arial"/>
              </a:rPr>
              <a:t>adverse reactions </a:t>
            </a:r>
            <a:r>
              <a:rPr lang="en-US" sz="2000" dirty="0">
                <a:solidFill>
                  <a:schemeClr val="bg2">
                    <a:lumMod val="50000"/>
                  </a:schemeClr>
                </a:solidFill>
                <a:ea typeface="Calibri"/>
                <a:cs typeface="Arial"/>
              </a:rPr>
              <a:t>are dry mouth, nausea, anorexia, somnolence, dizziness, nervousness, constipation, asthenia, anxiety, blurred vision, </a:t>
            </a:r>
            <a:r>
              <a:rPr lang="en-US" sz="2000" dirty="0" smtClean="0">
                <a:solidFill>
                  <a:schemeClr val="bg2">
                    <a:lumMod val="50000"/>
                  </a:schemeClr>
                </a:solidFill>
                <a:ea typeface="Calibri"/>
                <a:cs typeface="Arial"/>
              </a:rPr>
              <a:t>sexual. </a:t>
            </a:r>
            <a:r>
              <a:rPr lang="en-US" sz="2000" dirty="0">
                <a:solidFill>
                  <a:schemeClr val="bg2">
                    <a:lumMod val="50000"/>
                  </a:schemeClr>
                </a:solidFill>
                <a:ea typeface="Calibri"/>
                <a:cs typeface="Arial"/>
              </a:rPr>
              <a:t>Sweating is also more common with venlafaxine than the SSRIs.</a:t>
            </a:r>
            <a:r>
              <a:rPr lang="en-US" sz="2000" dirty="0">
                <a:solidFill>
                  <a:schemeClr val="bg2">
                    <a:lumMod val="50000"/>
                  </a:schemeClr>
                </a:solidFill>
                <a:ea typeface="Calibri"/>
                <a:cs typeface="Times New Roman"/>
              </a:rPr>
              <a:t> </a:t>
            </a:r>
            <a:endParaRPr lang="en-US" sz="2000" dirty="0" smtClean="0">
              <a:solidFill>
                <a:schemeClr val="bg2">
                  <a:lumMod val="50000"/>
                </a:schemeClr>
              </a:solidFill>
              <a:ea typeface="Calibri"/>
              <a:cs typeface="Times New Roman"/>
            </a:endParaRPr>
          </a:p>
          <a:p>
            <a:pPr marL="0" indent="0" algn="just" rtl="0">
              <a:lnSpc>
                <a:spcPct val="115000"/>
              </a:lnSpc>
              <a:spcAft>
                <a:spcPts val="1000"/>
              </a:spcAft>
              <a:buNone/>
            </a:pPr>
            <a:r>
              <a:rPr lang="en-US" sz="2000" dirty="0" smtClean="0">
                <a:solidFill>
                  <a:schemeClr val="bg2">
                    <a:lumMod val="50000"/>
                  </a:schemeClr>
                </a:solidFill>
                <a:ea typeface="Times New Roman"/>
                <a:cs typeface="Calibri"/>
              </a:rPr>
              <a:t>Venlafaxine </a:t>
            </a:r>
            <a:r>
              <a:rPr lang="en-US" sz="2000" dirty="0">
                <a:solidFill>
                  <a:schemeClr val="bg2">
                    <a:lumMod val="50000"/>
                  </a:schemeClr>
                </a:solidFill>
                <a:ea typeface="Times New Roman"/>
                <a:cs typeface="Calibri"/>
              </a:rPr>
              <a:t>can cause an increase in diastolic BP, but this was seen more often in patients treated with doses of venlafaxine </a:t>
            </a:r>
            <a:r>
              <a:rPr lang="en-US" sz="2000" b="1" dirty="0">
                <a:solidFill>
                  <a:schemeClr val="bg2">
                    <a:lumMod val="50000"/>
                  </a:schemeClr>
                </a:solidFill>
                <a:ea typeface="Times New Roman"/>
                <a:cs typeface="Calibri"/>
              </a:rPr>
              <a:t>&gt;</a:t>
            </a:r>
            <a:r>
              <a:rPr lang="en-US" sz="2000" dirty="0">
                <a:solidFill>
                  <a:schemeClr val="bg2">
                    <a:lumMod val="50000"/>
                  </a:schemeClr>
                </a:solidFill>
                <a:ea typeface="Times New Roman"/>
                <a:cs typeface="Calibri"/>
              </a:rPr>
              <a:t> 225 mg /day.</a:t>
            </a:r>
            <a:r>
              <a:rPr lang="en-US" sz="2600" dirty="0">
                <a:solidFill>
                  <a:schemeClr val="bg2">
                    <a:lumMod val="50000"/>
                  </a:schemeClr>
                </a:solidFill>
                <a:ea typeface="Calibri"/>
                <a:cs typeface="Times New Roman"/>
              </a:rPr>
              <a:t> </a:t>
            </a:r>
            <a:r>
              <a:rPr lang="en-US" sz="3600" dirty="0">
                <a:solidFill>
                  <a:schemeClr val="bg2">
                    <a:lumMod val="50000"/>
                  </a:schemeClr>
                </a:solidFill>
                <a:ea typeface="Calibri"/>
                <a:cs typeface="Times New Roman"/>
              </a:rPr>
              <a:t>                               </a:t>
            </a:r>
            <a:endParaRPr lang="en-US" sz="3600" dirty="0" smtClean="0">
              <a:solidFill>
                <a:schemeClr val="bg2">
                  <a:lumMod val="50000"/>
                </a:schemeClr>
              </a:solidFill>
              <a:ea typeface="Calibri"/>
              <a:cs typeface="Times New Roman"/>
            </a:endParaRPr>
          </a:p>
          <a:p>
            <a:pPr marL="0" indent="0" algn="just" rtl="0">
              <a:lnSpc>
                <a:spcPct val="115000"/>
              </a:lnSpc>
              <a:spcAft>
                <a:spcPts val="1000"/>
              </a:spcAft>
              <a:buNone/>
            </a:pPr>
            <a:r>
              <a:rPr lang="en-US" sz="3600" dirty="0" smtClean="0">
                <a:solidFill>
                  <a:schemeClr val="bg2">
                    <a:lumMod val="50000"/>
                  </a:schemeClr>
                </a:solidFill>
                <a:ea typeface="Calibri"/>
                <a:cs typeface="Times New Roman"/>
              </a:rPr>
              <a:t> </a:t>
            </a:r>
            <a:endParaRPr lang="ar-S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60648"/>
            <a:ext cx="2304256"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56001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476672"/>
            <a:ext cx="8424936" cy="648072"/>
          </a:xfrm>
          <a:solidFill>
            <a:schemeClr val="tx2">
              <a:lumMod val="90000"/>
            </a:schemeClr>
          </a:solidFill>
        </p:spPr>
        <p:txBody>
          <a:bodyPr/>
          <a:lstStyle/>
          <a:p>
            <a:r>
              <a:rPr lang="en-US" sz="2800" b="1" dirty="0">
                <a:solidFill>
                  <a:srgbClr val="002060"/>
                </a:solidFill>
                <a:ea typeface="Calibri"/>
                <a:cs typeface="Times New Roman"/>
              </a:rPr>
              <a:t>Prognosis of Unipolar Depressive Disorders;</a:t>
            </a:r>
            <a:endParaRPr lang="ar-SA" sz="2800" dirty="0">
              <a:solidFill>
                <a:srgbClr val="002060"/>
              </a:solidFill>
            </a:endParaRPr>
          </a:p>
        </p:txBody>
      </p:sp>
      <p:sp>
        <p:nvSpPr>
          <p:cNvPr id="4" name="عنصر نائب للتاريخ 3"/>
          <p:cNvSpPr>
            <a:spLocks noGrp="1"/>
          </p:cNvSpPr>
          <p:nvPr>
            <p:ph type="dt" sz="half" idx="10"/>
          </p:nvPr>
        </p:nvSpPr>
        <p:spPr/>
        <p:txBody>
          <a:bodyPr/>
          <a:lstStyle/>
          <a:p>
            <a:r>
              <a:rPr lang="ar-SA" smtClean="0"/>
              <a:t>-</a:t>
            </a:r>
            <a:endParaRPr lang="ar-SA"/>
          </a:p>
        </p:txBody>
      </p:sp>
      <p:sp>
        <p:nvSpPr>
          <p:cNvPr id="5" name="عنصر نائب للتذييل 4"/>
          <p:cNvSpPr>
            <a:spLocks noGrp="1"/>
          </p:cNvSpPr>
          <p:nvPr>
            <p:ph type="ftr" sz="quarter" idx="11"/>
          </p:nvPr>
        </p:nvSpPr>
        <p:spPr>
          <a:xfrm>
            <a:off x="611560" y="6237312"/>
            <a:ext cx="3170312" cy="365125"/>
          </a:xfrm>
        </p:spPr>
        <p:txBody>
          <a:bodyPr/>
          <a:lstStyle/>
          <a:p>
            <a:r>
              <a:rPr lang="en-US" dirty="0" smtClean="0"/>
              <a:t>Depressive  Disorders - Prof. Al-</a:t>
            </a:r>
            <a:r>
              <a:rPr lang="en-US" dirty="0" err="1" smtClean="0"/>
              <a:t>Sughayir</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18</a:t>
            </a:fld>
            <a:endParaRPr lang="ar-SA"/>
          </a:p>
        </p:txBody>
      </p:sp>
      <p:sp>
        <p:nvSpPr>
          <p:cNvPr id="3" name="عنصر نائب للمحتوى 2"/>
          <p:cNvSpPr>
            <a:spLocks noGrp="1"/>
          </p:cNvSpPr>
          <p:nvPr>
            <p:ph sz="quarter" idx="13"/>
          </p:nvPr>
        </p:nvSpPr>
        <p:spPr>
          <a:xfrm>
            <a:off x="323528" y="1600200"/>
            <a:ext cx="8568952" cy="4525963"/>
          </a:xfrm>
          <a:solidFill>
            <a:schemeClr val="tx2"/>
          </a:solidFill>
        </p:spPr>
        <p:txBody>
          <a:bodyPr>
            <a:normAutofit/>
          </a:bodyPr>
          <a:lstStyle/>
          <a:p>
            <a:pPr algn="l" rtl="0">
              <a:lnSpc>
                <a:spcPct val="200000"/>
              </a:lnSpc>
              <a:spcAft>
                <a:spcPts val="0"/>
              </a:spcAft>
              <a:buFont typeface="Wingdings" pitchFamily="2" charset="2"/>
              <a:buChar char="§"/>
              <a:tabLst>
                <a:tab pos="900430" algn="l"/>
              </a:tabLst>
            </a:pPr>
            <a:r>
              <a:rPr lang="en-US" sz="2800" dirty="0" smtClean="0">
                <a:solidFill>
                  <a:schemeClr val="bg1"/>
                </a:solidFill>
                <a:ea typeface="Calibri"/>
                <a:cs typeface="Times New Roman"/>
              </a:rPr>
              <a:t>About </a:t>
            </a:r>
            <a:r>
              <a:rPr lang="en-US" sz="2800" dirty="0">
                <a:solidFill>
                  <a:schemeClr val="bg1"/>
                </a:solidFill>
                <a:ea typeface="Calibri"/>
                <a:cs typeface="Times New Roman"/>
              </a:rPr>
              <a:t>25 % of patients have a recurrence within a year. </a:t>
            </a:r>
            <a:endParaRPr lang="en-US" sz="2800" dirty="0" smtClean="0">
              <a:solidFill>
                <a:schemeClr val="bg1"/>
              </a:solidFill>
              <a:ea typeface="Calibri"/>
              <a:cs typeface="Times New Roman"/>
            </a:endParaRPr>
          </a:p>
          <a:p>
            <a:pPr algn="l" rtl="0">
              <a:lnSpc>
                <a:spcPct val="110000"/>
              </a:lnSpc>
              <a:spcAft>
                <a:spcPts val="0"/>
              </a:spcAft>
              <a:buFont typeface="Wingdings" pitchFamily="2" charset="2"/>
              <a:buChar char="§"/>
              <a:tabLst>
                <a:tab pos="900430" algn="l"/>
              </a:tabLst>
            </a:pPr>
            <a:r>
              <a:rPr lang="en-US" sz="2800" dirty="0" smtClean="0">
                <a:solidFill>
                  <a:schemeClr val="bg1"/>
                </a:solidFill>
                <a:ea typeface="Calibri"/>
                <a:cs typeface="Times New Roman"/>
              </a:rPr>
              <a:t>About 10 % will </a:t>
            </a:r>
            <a:r>
              <a:rPr lang="en-US" sz="2800" dirty="0">
                <a:solidFill>
                  <a:schemeClr val="bg1"/>
                </a:solidFill>
                <a:ea typeface="Calibri"/>
                <a:cs typeface="Times New Roman"/>
              </a:rPr>
              <a:t>eventually develop a manic </a:t>
            </a:r>
            <a:r>
              <a:rPr lang="en-US" sz="2800" dirty="0" smtClean="0">
                <a:solidFill>
                  <a:schemeClr val="bg1"/>
                </a:solidFill>
                <a:ea typeface="Calibri"/>
                <a:cs typeface="Times New Roman"/>
              </a:rPr>
              <a:t>episode.</a:t>
            </a:r>
            <a:r>
              <a:rPr lang="en-US" sz="2800" dirty="0" smtClean="0">
                <a:solidFill>
                  <a:schemeClr val="accent6">
                    <a:lumMod val="50000"/>
                  </a:schemeClr>
                </a:solidFill>
                <a:ea typeface="Calibri"/>
                <a:cs typeface="Times New Roman"/>
              </a:rPr>
              <a:t>                 </a:t>
            </a:r>
            <a:r>
              <a:rPr lang="en-US" sz="2800" i="1" u="sng" dirty="0" smtClean="0">
                <a:ea typeface="Calibri"/>
                <a:cs typeface="Times New Roman"/>
              </a:rPr>
              <a:t>Be careful when commencing antidepressants, ask about past history of mania.</a:t>
            </a:r>
          </a:p>
          <a:p>
            <a:pPr algn="l" rtl="0">
              <a:lnSpc>
                <a:spcPct val="150000"/>
              </a:lnSpc>
              <a:spcAft>
                <a:spcPts val="0"/>
              </a:spcAft>
              <a:buFont typeface="Wingdings" pitchFamily="2" charset="2"/>
              <a:buChar char="§"/>
              <a:tabLst>
                <a:tab pos="900430" algn="l"/>
              </a:tabLst>
            </a:pPr>
            <a:r>
              <a:rPr lang="en-US" sz="2800" dirty="0" smtClean="0">
                <a:solidFill>
                  <a:schemeClr val="bg1"/>
                </a:solidFill>
                <a:ea typeface="Calibri"/>
                <a:cs typeface="Times New Roman"/>
              </a:rPr>
              <a:t>A </a:t>
            </a:r>
            <a:r>
              <a:rPr lang="en-US" sz="2800" dirty="0">
                <a:solidFill>
                  <a:schemeClr val="bg1"/>
                </a:solidFill>
                <a:ea typeface="Calibri"/>
                <a:cs typeface="Times New Roman"/>
              </a:rPr>
              <a:t>group of patients have chronic course with residual symptoms and significant social handicap.</a:t>
            </a:r>
            <a:endParaRPr lang="en-US" sz="2800" dirty="0">
              <a:solidFill>
                <a:schemeClr val="bg1"/>
              </a:solidFill>
              <a:ea typeface="Calibri"/>
              <a:cs typeface="Arial"/>
            </a:endParaRPr>
          </a:p>
          <a:p>
            <a:pPr algn="l" rtl="0"/>
            <a:endParaRPr lang="ar-SA" dirty="0"/>
          </a:p>
        </p:txBody>
      </p:sp>
    </p:spTree>
    <p:extLst>
      <p:ext uri="{BB962C8B-B14F-4D97-AF65-F5344CB8AC3E}">
        <p14:creationId xmlns:p14="http://schemas.microsoft.com/office/powerpoint/2010/main" val="36737978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404664"/>
            <a:ext cx="8496944" cy="706090"/>
          </a:xfrm>
          <a:solidFill>
            <a:schemeClr val="accent5">
              <a:lumMod val="50000"/>
            </a:schemeClr>
          </a:solidFill>
        </p:spPr>
        <p:txBody>
          <a:bodyPr>
            <a:normAutofit/>
          </a:bodyPr>
          <a:lstStyle/>
          <a:p>
            <a:pPr rtl="0"/>
            <a:r>
              <a:rPr lang="en-US" sz="2400" dirty="0" smtClean="0">
                <a:solidFill>
                  <a:srgbClr val="FFC000"/>
                </a:solidFill>
                <a:latin typeface="Algerian" pitchFamily="82" charset="0"/>
                <a:ea typeface="Calibri"/>
                <a:cs typeface="Calibri"/>
              </a:rPr>
              <a:t>Persistent </a:t>
            </a:r>
            <a:r>
              <a:rPr lang="en-US" sz="2400" dirty="0">
                <a:solidFill>
                  <a:srgbClr val="FFC000"/>
                </a:solidFill>
                <a:latin typeface="Algerian" pitchFamily="82" charset="0"/>
                <a:ea typeface="Calibri"/>
                <a:cs typeface="Calibri"/>
              </a:rPr>
              <a:t>Depressive </a:t>
            </a:r>
            <a:r>
              <a:rPr lang="en-US" sz="2400" dirty="0" smtClean="0">
                <a:solidFill>
                  <a:srgbClr val="FFC000"/>
                </a:solidFill>
                <a:latin typeface="Algerian" pitchFamily="82" charset="0"/>
                <a:ea typeface="Calibri"/>
                <a:cs typeface="Calibri"/>
              </a:rPr>
              <a:t>Disorder</a:t>
            </a:r>
            <a:endParaRPr lang="ar-SA" sz="2400" dirty="0">
              <a:solidFill>
                <a:srgbClr val="FFC000"/>
              </a:solidFill>
              <a:latin typeface="Algerian" pitchFamily="82" charset="0"/>
            </a:endParaRPr>
          </a:p>
        </p:txBody>
      </p:sp>
      <p:sp>
        <p:nvSpPr>
          <p:cNvPr id="4" name="عنصر نائب للتاريخ 3"/>
          <p:cNvSpPr>
            <a:spLocks noGrp="1"/>
          </p:cNvSpPr>
          <p:nvPr>
            <p:ph type="dt" sz="half" idx="10"/>
          </p:nvPr>
        </p:nvSpPr>
        <p:spPr/>
        <p:txBody>
          <a:bodyPr/>
          <a:lstStyle/>
          <a:p>
            <a:r>
              <a:rPr lang="ar-SA" smtClean="0"/>
              <a:t>-</a:t>
            </a:r>
            <a:endParaRPr lang="ar-SA"/>
          </a:p>
        </p:txBody>
      </p:sp>
      <p:sp>
        <p:nvSpPr>
          <p:cNvPr id="5" name="عنصر نائب للتذييل 4"/>
          <p:cNvSpPr>
            <a:spLocks noGrp="1"/>
          </p:cNvSpPr>
          <p:nvPr>
            <p:ph type="ftr" sz="quarter" idx="11"/>
          </p:nvPr>
        </p:nvSpPr>
        <p:spPr>
          <a:xfrm>
            <a:off x="374689" y="6309320"/>
            <a:ext cx="3746376" cy="365125"/>
          </a:xfrm>
        </p:spPr>
        <p:txBody>
          <a:bodyPr/>
          <a:lstStyle/>
          <a:p>
            <a:r>
              <a:rPr lang="en-US" dirty="0" smtClean="0"/>
              <a:t>Depressive  Disorders - Prof. Al-</a:t>
            </a:r>
            <a:r>
              <a:rPr lang="en-US" dirty="0" err="1" smtClean="0"/>
              <a:t>Sughayir</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19</a:t>
            </a:fld>
            <a:endParaRPr lang="ar-SA"/>
          </a:p>
        </p:txBody>
      </p:sp>
      <p:sp>
        <p:nvSpPr>
          <p:cNvPr id="3" name="عنصر نائب للمحتوى 2"/>
          <p:cNvSpPr>
            <a:spLocks noGrp="1"/>
          </p:cNvSpPr>
          <p:nvPr>
            <p:ph sz="quarter" idx="13"/>
          </p:nvPr>
        </p:nvSpPr>
        <p:spPr>
          <a:xfrm>
            <a:off x="323528" y="1196752"/>
            <a:ext cx="8496944" cy="5040560"/>
          </a:xfrm>
          <a:solidFill>
            <a:schemeClr val="accent5">
              <a:lumMod val="60000"/>
              <a:lumOff val="40000"/>
            </a:schemeClr>
          </a:solidFill>
        </p:spPr>
        <p:txBody>
          <a:bodyPr>
            <a:normAutofit/>
          </a:bodyPr>
          <a:lstStyle/>
          <a:p>
            <a:pPr marL="0" indent="0" algn="l" rtl="0">
              <a:lnSpc>
                <a:spcPct val="115000"/>
              </a:lnSpc>
              <a:spcAft>
                <a:spcPts val="0"/>
              </a:spcAft>
              <a:buNone/>
            </a:pPr>
            <a:r>
              <a:rPr lang="en-US" sz="2000" dirty="0">
                <a:solidFill>
                  <a:schemeClr val="bg1"/>
                </a:solidFill>
                <a:latin typeface="Algerian" pitchFamily="82" charset="0"/>
                <a:ea typeface="Calibri"/>
                <a:cs typeface="Times New Roman"/>
              </a:rPr>
              <a:t>Diagnostic Criteria</a:t>
            </a:r>
            <a:endParaRPr lang="en-US" sz="2000" dirty="0">
              <a:solidFill>
                <a:schemeClr val="bg1"/>
              </a:solidFill>
              <a:latin typeface="Algerian" pitchFamily="82" charset="0"/>
              <a:ea typeface="Calibri"/>
              <a:cs typeface="Arial"/>
            </a:endParaRPr>
          </a:p>
          <a:p>
            <a:pPr lvl="2" algn="l" rtl="0">
              <a:lnSpc>
                <a:spcPct val="115000"/>
              </a:lnSpc>
              <a:buFont typeface="Symbol"/>
              <a:buChar char=""/>
              <a:tabLst>
                <a:tab pos="180340" algn="l"/>
                <a:tab pos="450215" algn="r"/>
              </a:tabLst>
            </a:pPr>
            <a:r>
              <a:rPr lang="en-US" sz="2000" dirty="0">
                <a:solidFill>
                  <a:schemeClr val="bg1"/>
                </a:solidFill>
                <a:latin typeface="Algerian" pitchFamily="82" charset="0"/>
                <a:ea typeface="Calibri"/>
                <a:cs typeface="Arial"/>
              </a:rPr>
              <a:t>≥</a:t>
            </a:r>
            <a:r>
              <a:rPr lang="en-US" sz="2000" dirty="0">
                <a:solidFill>
                  <a:schemeClr val="bg1"/>
                </a:solidFill>
                <a:latin typeface="Algerian" pitchFamily="82" charset="0"/>
                <a:ea typeface="Calibri"/>
                <a:cs typeface="Times New Roman"/>
              </a:rPr>
              <a:t> 2 years history of chronic low mood.</a:t>
            </a:r>
            <a:endParaRPr lang="en-US" sz="2000" dirty="0">
              <a:solidFill>
                <a:schemeClr val="bg1"/>
              </a:solidFill>
              <a:latin typeface="Algerian" pitchFamily="82" charset="0"/>
              <a:ea typeface="Calibri"/>
              <a:cs typeface="Arial"/>
            </a:endParaRPr>
          </a:p>
          <a:p>
            <a:pPr lvl="2" algn="l" rtl="0">
              <a:lnSpc>
                <a:spcPct val="115000"/>
              </a:lnSpc>
              <a:buFont typeface="Symbol"/>
              <a:buChar char=""/>
              <a:tabLst>
                <a:tab pos="180340" algn="l"/>
                <a:tab pos="450215" algn="r"/>
              </a:tabLst>
            </a:pPr>
            <a:r>
              <a:rPr lang="en-US" sz="2000" dirty="0">
                <a:solidFill>
                  <a:schemeClr val="bg1"/>
                </a:solidFill>
                <a:latin typeface="Algerian" pitchFamily="82" charset="0"/>
                <a:ea typeface="Calibri"/>
                <a:cs typeface="Times New Roman"/>
              </a:rPr>
              <a:t>No remission periods more than 2</a:t>
            </a:r>
            <a:r>
              <a:rPr lang="en-US" sz="2000" dirty="0" smtClean="0">
                <a:solidFill>
                  <a:schemeClr val="bg1"/>
                </a:solidFill>
                <a:latin typeface="Algerian" pitchFamily="82" charset="0"/>
                <a:ea typeface="Calibri"/>
                <a:cs typeface="Times New Roman"/>
              </a:rPr>
              <a:t> </a:t>
            </a:r>
            <a:r>
              <a:rPr lang="en-US" sz="2000" dirty="0">
                <a:solidFill>
                  <a:schemeClr val="bg1"/>
                </a:solidFill>
                <a:latin typeface="Algerian" pitchFamily="82" charset="0"/>
                <a:ea typeface="Calibri"/>
                <a:cs typeface="Times New Roman"/>
              </a:rPr>
              <a:t>months.</a:t>
            </a:r>
            <a:endParaRPr lang="en-US" sz="2000" dirty="0">
              <a:solidFill>
                <a:schemeClr val="bg1"/>
              </a:solidFill>
              <a:latin typeface="Algerian" pitchFamily="82" charset="0"/>
              <a:ea typeface="Calibri"/>
              <a:cs typeface="Arial"/>
            </a:endParaRPr>
          </a:p>
          <a:p>
            <a:pPr lvl="2" algn="l" rtl="0">
              <a:lnSpc>
                <a:spcPct val="115000"/>
              </a:lnSpc>
              <a:buFont typeface="Symbol"/>
              <a:buChar char=""/>
              <a:tabLst>
                <a:tab pos="180340" algn="l"/>
                <a:tab pos="450215" algn="r"/>
              </a:tabLst>
            </a:pPr>
            <a:r>
              <a:rPr lang="en-US" sz="2000" dirty="0">
                <a:solidFill>
                  <a:schemeClr val="bg1"/>
                </a:solidFill>
                <a:latin typeface="Algerian" pitchFamily="82" charset="0"/>
                <a:ea typeface="Calibri"/>
                <a:cs typeface="Times New Roman"/>
              </a:rPr>
              <a:t>During low mood there should be </a:t>
            </a:r>
            <a:r>
              <a:rPr lang="en-US" sz="2000" dirty="0">
                <a:solidFill>
                  <a:schemeClr val="bg1"/>
                </a:solidFill>
                <a:latin typeface="Algerian" pitchFamily="82" charset="0"/>
                <a:ea typeface="Calibri"/>
                <a:cs typeface="Arial"/>
              </a:rPr>
              <a:t>≥</a:t>
            </a:r>
            <a:r>
              <a:rPr lang="en-US" sz="2000" dirty="0">
                <a:solidFill>
                  <a:schemeClr val="bg1"/>
                </a:solidFill>
                <a:latin typeface="Algerian" pitchFamily="82" charset="0"/>
                <a:ea typeface="Calibri"/>
                <a:cs typeface="Times New Roman"/>
              </a:rPr>
              <a:t> 2 out of the following:</a:t>
            </a:r>
            <a:endParaRPr lang="en-US" sz="2000" dirty="0">
              <a:solidFill>
                <a:schemeClr val="bg1"/>
              </a:solidFill>
              <a:latin typeface="Algerian" pitchFamily="82" charset="0"/>
              <a:ea typeface="Calibri"/>
              <a:cs typeface="Arial"/>
            </a:endParaRPr>
          </a:p>
          <a:p>
            <a:pPr marL="0" lvl="0" indent="0" algn="l" rtl="0">
              <a:lnSpc>
                <a:spcPct val="115000"/>
              </a:lnSpc>
              <a:buNone/>
              <a:tabLst>
                <a:tab pos="180340" algn="l"/>
                <a:tab pos="450215" algn="r"/>
                <a:tab pos="948690" algn="l"/>
              </a:tabLst>
            </a:pPr>
            <a:r>
              <a:rPr lang="en-US" sz="2000" dirty="0" smtClean="0">
                <a:solidFill>
                  <a:schemeClr val="bg1"/>
                </a:solidFill>
                <a:latin typeface="Algerian" pitchFamily="82" charset="0"/>
                <a:ea typeface="Calibri"/>
                <a:cs typeface="Times New Roman"/>
              </a:rPr>
              <a:t>  1. low </a:t>
            </a:r>
            <a:r>
              <a:rPr lang="en-US" sz="2000" dirty="0">
                <a:solidFill>
                  <a:schemeClr val="bg1"/>
                </a:solidFill>
                <a:latin typeface="Algerian" pitchFamily="82" charset="0"/>
                <a:ea typeface="Calibri"/>
                <a:cs typeface="Times New Roman"/>
              </a:rPr>
              <a:t>energy or fatigue</a:t>
            </a:r>
            <a:r>
              <a:rPr lang="en-US" sz="2000" dirty="0" smtClean="0">
                <a:solidFill>
                  <a:schemeClr val="bg1"/>
                </a:solidFill>
                <a:latin typeface="Algerian" pitchFamily="82" charset="0"/>
                <a:ea typeface="Calibri"/>
                <a:cs typeface="Times New Roman"/>
              </a:rPr>
              <a:t>.   2. low </a:t>
            </a:r>
            <a:r>
              <a:rPr lang="en-US" sz="2000" dirty="0">
                <a:solidFill>
                  <a:schemeClr val="bg1"/>
                </a:solidFill>
                <a:latin typeface="Algerian" pitchFamily="82" charset="0"/>
                <a:ea typeface="Calibri"/>
                <a:cs typeface="Times New Roman"/>
              </a:rPr>
              <a:t>self-esteem</a:t>
            </a:r>
            <a:r>
              <a:rPr lang="en-US" sz="2000" dirty="0" smtClean="0">
                <a:solidFill>
                  <a:schemeClr val="bg1"/>
                </a:solidFill>
                <a:latin typeface="Algerian" pitchFamily="82" charset="0"/>
                <a:ea typeface="Calibri"/>
                <a:cs typeface="Times New Roman"/>
              </a:rPr>
              <a:t>. 3. feeling </a:t>
            </a:r>
            <a:r>
              <a:rPr lang="en-US" sz="2000" dirty="0">
                <a:solidFill>
                  <a:schemeClr val="bg1"/>
                </a:solidFill>
                <a:latin typeface="Algerian" pitchFamily="82" charset="0"/>
                <a:ea typeface="Calibri"/>
                <a:cs typeface="Times New Roman"/>
              </a:rPr>
              <a:t>of hopelessness</a:t>
            </a:r>
            <a:r>
              <a:rPr lang="en-US" sz="2000" dirty="0" smtClean="0">
                <a:solidFill>
                  <a:schemeClr val="bg1"/>
                </a:solidFill>
                <a:latin typeface="Algerian" pitchFamily="82" charset="0"/>
                <a:ea typeface="Calibri"/>
                <a:cs typeface="Times New Roman"/>
              </a:rPr>
              <a:t>. 4.insomnia </a:t>
            </a:r>
            <a:r>
              <a:rPr lang="en-US" sz="2000" dirty="0">
                <a:solidFill>
                  <a:schemeClr val="bg1"/>
                </a:solidFill>
                <a:latin typeface="Algerian" pitchFamily="82" charset="0"/>
                <a:ea typeface="Calibri"/>
                <a:cs typeface="Times New Roman"/>
              </a:rPr>
              <a:t>(or hypersomnia</a:t>
            </a:r>
            <a:r>
              <a:rPr lang="en-US" sz="2000" dirty="0" smtClean="0">
                <a:solidFill>
                  <a:schemeClr val="bg1"/>
                </a:solidFill>
                <a:latin typeface="Algerian" pitchFamily="82" charset="0"/>
                <a:ea typeface="Calibri"/>
                <a:cs typeface="Times New Roman"/>
              </a:rPr>
              <a:t>).  5.poor </a:t>
            </a:r>
            <a:r>
              <a:rPr lang="en-US" sz="2000" dirty="0">
                <a:solidFill>
                  <a:schemeClr val="bg1"/>
                </a:solidFill>
                <a:latin typeface="Algerian" pitchFamily="82" charset="0"/>
                <a:ea typeface="Calibri"/>
                <a:cs typeface="Times New Roman"/>
              </a:rPr>
              <a:t>appetite (or overeating</a:t>
            </a:r>
            <a:r>
              <a:rPr lang="en-US" sz="2000" dirty="0" smtClean="0">
                <a:solidFill>
                  <a:schemeClr val="bg1"/>
                </a:solidFill>
                <a:latin typeface="Algerian" pitchFamily="82" charset="0"/>
                <a:ea typeface="Calibri"/>
                <a:cs typeface="Times New Roman"/>
              </a:rPr>
              <a:t>). 6. poor </a:t>
            </a:r>
            <a:r>
              <a:rPr lang="en-US" sz="2000" dirty="0">
                <a:solidFill>
                  <a:schemeClr val="bg1"/>
                </a:solidFill>
                <a:latin typeface="Algerian" pitchFamily="82" charset="0"/>
                <a:ea typeface="Calibri"/>
                <a:cs typeface="Times New Roman"/>
              </a:rPr>
              <a:t>concentration or difficulty in making </a:t>
            </a:r>
            <a:r>
              <a:rPr lang="en-US" sz="2000" dirty="0" smtClean="0">
                <a:solidFill>
                  <a:schemeClr val="bg1"/>
                </a:solidFill>
                <a:latin typeface="Algerian" pitchFamily="82" charset="0"/>
                <a:ea typeface="Calibri"/>
                <a:cs typeface="Times New Roman"/>
              </a:rPr>
              <a:t>decisions.</a:t>
            </a:r>
          </a:p>
          <a:p>
            <a:pPr marL="0" indent="0" algn="l" rtl="0">
              <a:buNone/>
            </a:pPr>
            <a:endParaRPr lang="ar-SA" sz="2000" dirty="0">
              <a:solidFill>
                <a:schemeClr val="bg1"/>
              </a:solidFill>
              <a:latin typeface="Algerian" pitchFamily="82" charset="0"/>
            </a:endParaRPr>
          </a:p>
        </p:txBody>
      </p:sp>
      <p:cxnSp>
        <p:nvCxnSpPr>
          <p:cNvPr id="7" name="رابط بشكل مرفق 6"/>
          <p:cNvCxnSpPr/>
          <p:nvPr/>
        </p:nvCxnSpPr>
        <p:spPr>
          <a:xfrm>
            <a:off x="539552" y="5250870"/>
            <a:ext cx="1440160" cy="30624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8" name="رابط بشكل مرفق 7"/>
          <p:cNvCxnSpPr/>
          <p:nvPr/>
        </p:nvCxnSpPr>
        <p:spPr>
          <a:xfrm>
            <a:off x="3303825" y="5525029"/>
            <a:ext cx="1634480" cy="1270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 name="رابط بشكل مرفق 8"/>
          <p:cNvCxnSpPr/>
          <p:nvPr/>
        </p:nvCxnSpPr>
        <p:spPr>
          <a:xfrm rot="10800000" flipV="1">
            <a:off x="7596339" y="5216466"/>
            <a:ext cx="1086466" cy="346734"/>
          </a:xfrm>
          <a:prstGeom prst="bentConnector3">
            <a:avLst>
              <a:gd name="adj1" fmla="val -765"/>
            </a:avLst>
          </a:prstGeom>
        </p:spPr>
        <p:style>
          <a:lnRef idx="1">
            <a:schemeClr val="accent1"/>
          </a:lnRef>
          <a:fillRef idx="0">
            <a:schemeClr val="accent1"/>
          </a:fillRef>
          <a:effectRef idx="0">
            <a:schemeClr val="accent1"/>
          </a:effectRef>
          <a:fontRef idx="minor">
            <a:schemeClr val="tx1"/>
          </a:fontRef>
        </p:style>
      </p:cxnSp>
      <p:cxnSp>
        <p:nvCxnSpPr>
          <p:cNvPr id="10" name="رابط بشكل مرفق 9"/>
          <p:cNvCxnSpPr/>
          <p:nvPr/>
        </p:nvCxnSpPr>
        <p:spPr>
          <a:xfrm rot="10800000">
            <a:off x="1979712" y="5537729"/>
            <a:ext cx="1368152" cy="1270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1" name="رابط بشكل مرفق 10"/>
          <p:cNvCxnSpPr/>
          <p:nvPr/>
        </p:nvCxnSpPr>
        <p:spPr>
          <a:xfrm rot="10800000">
            <a:off x="4982344" y="5550468"/>
            <a:ext cx="2613996" cy="12736"/>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12" name="سهم للأسفل 11"/>
          <p:cNvSpPr/>
          <p:nvPr/>
        </p:nvSpPr>
        <p:spPr>
          <a:xfrm>
            <a:off x="1858554" y="5250870"/>
            <a:ext cx="60579" cy="29959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4115592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r>
              <a:rPr lang="ar-SA" smtClean="0"/>
              <a:t>-</a:t>
            </a:r>
            <a:endParaRPr lang="ar-SA"/>
          </a:p>
        </p:txBody>
      </p:sp>
      <p:sp>
        <p:nvSpPr>
          <p:cNvPr id="4" name="عنصر نائب للتذييل 3"/>
          <p:cNvSpPr>
            <a:spLocks noGrp="1"/>
          </p:cNvSpPr>
          <p:nvPr>
            <p:ph type="ftr" sz="quarter" idx="11"/>
          </p:nvPr>
        </p:nvSpPr>
        <p:spPr>
          <a:xfrm>
            <a:off x="611560" y="6237312"/>
            <a:ext cx="4032448" cy="365125"/>
          </a:xfrm>
        </p:spPr>
        <p:txBody>
          <a:bodyPr/>
          <a:lstStyle/>
          <a:p>
            <a:r>
              <a:rPr lang="en-US" dirty="0" smtClean="0"/>
              <a:t>Depressive  Disorders - Prof. Al-</a:t>
            </a:r>
            <a:r>
              <a:rPr lang="en-US" dirty="0" err="1" smtClean="0"/>
              <a:t>Sughayir</a:t>
            </a:r>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2</a:t>
            </a:fld>
            <a:endParaRPr lang="ar-SA"/>
          </a:p>
        </p:txBody>
      </p:sp>
      <p:sp>
        <p:nvSpPr>
          <p:cNvPr id="6" name="عنصر نائب للمحتوى 5"/>
          <p:cNvSpPr>
            <a:spLocks noGrp="1"/>
          </p:cNvSpPr>
          <p:nvPr>
            <p:ph sz="quarter" idx="13"/>
          </p:nvPr>
        </p:nvSpPr>
        <p:spPr>
          <a:xfrm>
            <a:off x="611560" y="764704"/>
            <a:ext cx="7924800" cy="4402832"/>
          </a:xfrm>
        </p:spPr>
        <p:txBody>
          <a:bodyPr/>
          <a:lstStyle/>
          <a:p>
            <a:pPr marL="0" indent="0" algn="l" rtl="0">
              <a:buNone/>
            </a:pPr>
            <a:r>
              <a:rPr lang="en-US" sz="2800" b="1" dirty="0" smtClean="0">
                <a:solidFill>
                  <a:srgbClr val="FFC000"/>
                </a:solidFill>
              </a:rPr>
              <a:t>  Objectives:</a:t>
            </a:r>
          </a:p>
          <a:p>
            <a:pPr marL="0" indent="0" algn="l" rtl="0">
              <a:buNone/>
            </a:pPr>
            <a:endParaRPr lang="en-US" sz="2800" b="1" dirty="0" smtClean="0">
              <a:solidFill>
                <a:srgbClr val="FFC000"/>
              </a:solidFill>
            </a:endParaRPr>
          </a:p>
          <a:p>
            <a:pPr algn="l" rtl="0"/>
            <a:r>
              <a:rPr lang="en-US" sz="2000" dirty="0" smtClean="0"/>
              <a:t>To  know the difference between the usual sadness and depression.</a:t>
            </a:r>
          </a:p>
          <a:p>
            <a:pPr algn="l" rtl="0"/>
            <a:r>
              <a:rPr lang="en-US" sz="2000" dirty="0" smtClean="0"/>
              <a:t>To  know that there are various types of depressive disorders.</a:t>
            </a:r>
          </a:p>
          <a:p>
            <a:pPr algn="l" rtl="0"/>
            <a:r>
              <a:rPr lang="en-US" sz="2000" dirty="0" smtClean="0"/>
              <a:t>To be able to recognize depressive disorders.</a:t>
            </a:r>
          </a:p>
          <a:p>
            <a:pPr algn="l" rtl="0"/>
            <a:r>
              <a:rPr lang="en-US" sz="2000" dirty="0" smtClean="0"/>
              <a:t>To know the etiology of depressive disorders.</a:t>
            </a:r>
          </a:p>
          <a:p>
            <a:pPr algn="l" rtl="0"/>
            <a:r>
              <a:rPr lang="en-US" sz="2000" dirty="0" smtClean="0"/>
              <a:t>To know complications of </a:t>
            </a:r>
            <a:r>
              <a:rPr lang="en-US" sz="2000" dirty="0"/>
              <a:t>depressive disorders.</a:t>
            </a:r>
          </a:p>
          <a:p>
            <a:pPr lvl="0" algn="l" rtl="0">
              <a:buClr>
                <a:srgbClr val="DC9E1F"/>
              </a:buClr>
            </a:pPr>
            <a:r>
              <a:rPr lang="en-US" sz="2000" dirty="0" smtClean="0"/>
              <a:t>To know treatment of </a:t>
            </a:r>
            <a:r>
              <a:rPr lang="en-US" sz="2000" dirty="0" smtClean="0">
                <a:solidFill>
                  <a:srgbClr val="FFFFFF"/>
                </a:solidFill>
              </a:rPr>
              <a:t>depressive </a:t>
            </a:r>
            <a:r>
              <a:rPr lang="en-US" sz="2000" dirty="0">
                <a:solidFill>
                  <a:srgbClr val="FFFFFF"/>
                </a:solidFill>
              </a:rPr>
              <a:t>disorders.</a:t>
            </a:r>
          </a:p>
          <a:p>
            <a:pPr algn="l" rtl="0"/>
            <a:endParaRPr lang="ar-SA" sz="2000" dirty="0"/>
          </a:p>
        </p:txBody>
      </p:sp>
    </p:spTree>
    <p:extLst>
      <p:ext uri="{BB962C8B-B14F-4D97-AF65-F5344CB8AC3E}">
        <p14:creationId xmlns:p14="http://schemas.microsoft.com/office/powerpoint/2010/main" val="21409694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اريخ 3"/>
          <p:cNvSpPr>
            <a:spLocks noGrp="1"/>
          </p:cNvSpPr>
          <p:nvPr>
            <p:ph type="dt" sz="half" idx="10"/>
          </p:nvPr>
        </p:nvSpPr>
        <p:spPr/>
        <p:txBody>
          <a:bodyPr/>
          <a:lstStyle/>
          <a:p>
            <a:r>
              <a:rPr lang="ar-SA" smtClean="0">
                <a:solidFill>
                  <a:prstClr val="white">
                    <a:tint val="75000"/>
                  </a:prstClr>
                </a:solidFill>
              </a:rPr>
              <a:t>-</a:t>
            </a:r>
            <a:endParaRPr lang="ar-SA">
              <a:solidFill>
                <a:prstClr val="white">
                  <a:tint val="75000"/>
                </a:prstClr>
              </a:solidFill>
            </a:endParaRPr>
          </a:p>
        </p:txBody>
      </p:sp>
      <p:sp>
        <p:nvSpPr>
          <p:cNvPr id="5" name="عنصر نائب للتذييل 4"/>
          <p:cNvSpPr>
            <a:spLocks noGrp="1"/>
          </p:cNvSpPr>
          <p:nvPr>
            <p:ph type="ftr" sz="quarter" idx="11"/>
          </p:nvPr>
        </p:nvSpPr>
        <p:spPr>
          <a:xfrm>
            <a:off x="395536" y="6165304"/>
            <a:ext cx="3242320" cy="365125"/>
          </a:xfrm>
        </p:spPr>
        <p:txBody>
          <a:bodyPr/>
          <a:lstStyle/>
          <a:p>
            <a:r>
              <a:rPr lang="en-US" dirty="0" smtClean="0">
                <a:solidFill>
                  <a:prstClr val="white">
                    <a:tint val="75000"/>
                  </a:prstClr>
                </a:solidFill>
              </a:rPr>
              <a:t>Depressive  Disorders - Prof. Al-</a:t>
            </a:r>
            <a:r>
              <a:rPr lang="en-US" dirty="0" err="1" smtClean="0">
                <a:solidFill>
                  <a:prstClr val="white">
                    <a:tint val="75000"/>
                  </a:prstClr>
                </a:solidFill>
              </a:rPr>
              <a:t>Sughayir</a:t>
            </a:r>
            <a:endParaRPr lang="ar-SA" dirty="0">
              <a:solidFill>
                <a:prstClr val="white">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white">
                    <a:tint val="75000"/>
                  </a:prstClr>
                </a:solidFill>
              </a:rPr>
              <a:pPr/>
              <a:t>20</a:t>
            </a:fld>
            <a:endParaRPr lang="ar-SA">
              <a:solidFill>
                <a:prstClr val="white">
                  <a:tint val="75000"/>
                </a:prstClr>
              </a:solidFill>
            </a:endParaRPr>
          </a:p>
        </p:txBody>
      </p:sp>
      <p:sp>
        <p:nvSpPr>
          <p:cNvPr id="3" name="عنصر نائب للمحتوى 2"/>
          <p:cNvSpPr>
            <a:spLocks noGrp="1"/>
          </p:cNvSpPr>
          <p:nvPr>
            <p:ph sz="quarter" idx="13"/>
          </p:nvPr>
        </p:nvSpPr>
        <p:spPr>
          <a:xfrm>
            <a:off x="323528" y="980728"/>
            <a:ext cx="8496944" cy="4464496"/>
          </a:xfrm>
          <a:solidFill>
            <a:schemeClr val="tx1"/>
          </a:solidFill>
        </p:spPr>
        <p:txBody>
          <a:bodyPr>
            <a:normAutofit/>
          </a:bodyPr>
          <a:lstStyle/>
          <a:p>
            <a:pPr marL="179705" algn="just" rtl="0">
              <a:lnSpc>
                <a:spcPct val="150000"/>
              </a:lnSpc>
              <a:spcAft>
                <a:spcPts val="0"/>
              </a:spcAft>
              <a:buFont typeface="Wingdings" pitchFamily="2" charset="2"/>
              <a:buChar char="Ø"/>
            </a:pPr>
            <a:endParaRPr lang="en-US" sz="2400" dirty="0" smtClean="0">
              <a:solidFill>
                <a:schemeClr val="bg2">
                  <a:lumMod val="50000"/>
                </a:schemeClr>
              </a:solidFill>
              <a:ea typeface="Calibri"/>
              <a:cs typeface="Times New Roman"/>
            </a:endParaRPr>
          </a:p>
          <a:p>
            <a:pPr marL="179705" algn="just" rtl="0">
              <a:lnSpc>
                <a:spcPct val="150000"/>
              </a:lnSpc>
              <a:spcAft>
                <a:spcPts val="0"/>
              </a:spcAft>
              <a:buFont typeface="Wingdings" pitchFamily="2" charset="2"/>
              <a:buChar char="Ø"/>
            </a:pPr>
            <a:r>
              <a:rPr lang="en-US" sz="2400" dirty="0" smtClean="0">
                <a:solidFill>
                  <a:schemeClr val="bg1"/>
                </a:solidFill>
                <a:ea typeface="Calibri"/>
                <a:cs typeface="Times New Roman"/>
              </a:rPr>
              <a:t>The </a:t>
            </a:r>
            <a:r>
              <a:rPr lang="en-US" sz="2400" dirty="0">
                <a:solidFill>
                  <a:schemeClr val="bg1"/>
                </a:solidFill>
                <a:ea typeface="Calibri"/>
                <a:cs typeface="Times New Roman"/>
              </a:rPr>
              <a:t>onset is usually insidious before age 25; </a:t>
            </a:r>
            <a:endParaRPr lang="en-US" sz="2400" dirty="0" smtClean="0">
              <a:solidFill>
                <a:schemeClr val="bg1"/>
              </a:solidFill>
              <a:ea typeface="Calibri"/>
              <a:cs typeface="Times New Roman"/>
            </a:endParaRPr>
          </a:p>
          <a:p>
            <a:pPr marL="179705" algn="just" rtl="0">
              <a:lnSpc>
                <a:spcPct val="150000"/>
              </a:lnSpc>
              <a:spcAft>
                <a:spcPts val="0"/>
              </a:spcAft>
              <a:buFont typeface="Wingdings" pitchFamily="2" charset="2"/>
              <a:buChar char="Ø"/>
            </a:pPr>
            <a:r>
              <a:rPr lang="en-US" sz="2400" dirty="0" smtClean="0">
                <a:solidFill>
                  <a:schemeClr val="bg1"/>
                </a:solidFill>
                <a:ea typeface="Calibri"/>
                <a:cs typeface="Times New Roman"/>
              </a:rPr>
              <a:t>the </a:t>
            </a:r>
            <a:r>
              <a:rPr lang="en-US" sz="2400" dirty="0">
                <a:solidFill>
                  <a:schemeClr val="bg1"/>
                </a:solidFill>
                <a:ea typeface="Calibri"/>
                <a:cs typeface="Times New Roman"/>
              </a:rPr>
              <a:t>course is chronic. Some patients may consider early onset dysthymic disorder as part of life. </a:t>
            </a:r>
            <a:endParaRPr lang="en-US" sz="2400" dirty="0" smtClean="0">
              <a:solidFill>
                <a:schemeClr val="bg1"/>
              </a:solidFill>
              <a:ea typeface="Calibri"/>
              <a:cs typeface="Times New Roman"/>
            </a:endParaRPr>
          </a:p>
          <a:p>
            <a:pPr marL="179705" algn="just" rtl="0">
              <a:lnSpc>
                <a:spcPct val="150000"/>
              </a:lnSpc>
              <a:spcAft>
                <a:spcPts val="0"/>
              </a:spcAft>
              <a:buFont typeface="Wingdings" pitchFamily="2" charset="2"/>
              <a:buChar char="Ø"/>
            </a:pPr>
            <a:r>
              <a:rPr lang="en-US" sz="2400" dirty="0" smtClean="0">
                <a:solidFill>
                  <a:schemeClr val="bg1"/>
                </a:solidFill>
                <a:ea typeface="Calibri"/>
                <a:cs typeface="Times New Roman"/>
              </a:rPr>
              <a:t>Patients </a:t>
            </a:r>
            <a:r>
              <a:rPr lang="en-US" sz="2400" dirty="0">
                <a:solidFill>
                  <a:schemeClr val="bg1"/>
                </a:solidFill>
                <a:ea typeface="Calibri"/>
                <a:cs typeface="Times New Roman"/>
              </a:rPr>
              <a:t>often suffer for years before seeking psychiatric help.</a:t>
            </a:r>
            <a:endParaRPr lang="en-US" sz="1800" dirty="0">
              <a:solidFill>
                <a:schemeClr val="bg1"/>
              </a:solidFill>
              <a:ea typeface="Calibri"/>
              <a:cs typeface="Arial"/>
            </a:endParaRPr>
          </a:p>
          <a:p>
            <a:pPr algn="just" rtl="0">
              <a:lnSpc>
                <a:spcPct val="115000"/>
              </a:lnSpc>
              <a:spcAft>
                <a:spcPts val="1000"/>
              </a:spcAft>
              <a:buFont typeface="Wingdings" pitchFamily="2" charset="2"/>
              <a:buChar char="Ø"/>
            </a:pPr>
            <a:r>
              <a:rPr lang="en-US" sz="2400" dirty="0">
                <a:solidFill>
                  <a:schemeClr val="bg1"/>
                </a:solidFill>
                <a:ea typeface="Calibri"/>
                <a:cs typeface="Times New Roman"/>
              </a:rPr>
              <a:t>About 25 percent never attain a complete recovery</a:t>
            </a:r>
            <a:endParaRPr lang="en-US" sz="2400" dirty="0">
              <a:solidFill>
                <a:schemeClr val="bg1"/>
              </a:solidFill>
              <a:ea typeface="Calibri"/>
              <a:cs typeface="Arial"/>
            </a:endParaRPr>
          </a:p>
          <a:p>
            <a:pPr marL="0" indent="0" algn="l" rtl="0">
              <a:buNone/>
            </a:pPr>
            <a:endParaRPr lang="ar-SA" sz="2400" dirty="0">
              <a:solidFill>
                <a:schemeClr val="bg1"/>
              </a:solidFill>
            </a:endParaRPr>
          </a:p>
        </p:txBody>
      </p:sp>
    </p:spTree>
    <p:extLst>
      <p:ext uri="{BB962C8B-B14F-4D97-AF65-F5344CB8AC3E}">
        <p14:creationId xmlns:p14="http://schemas.microsoft.com/office/powerpoint/2010/main" val="18476087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188640"/>
            <a:ext cx="8496944" cy="720080"/>
          </a:xfrm>
          <a:solidFill>
            <a:schemeClr val="tx1"/>
          </a:solidFill>
        </p:spPr>
        <p:txBody>
          <a:bodyPr>
            <a:normAutofit/>
          </a:bodyPr>
          <a:lstStyle/>
          <a:p>
            <a:pPr rtl="0"/>
            <a:r>
              <a:rPr lang="en-US" sz="2800" b="1" dirty="0" smtClean="0">
                <a:solidFill>
                  <a:schemeClr val="bg1"/>
                </a:solidFill>
                <a:ea typeface="Calibri"/>
                <a:cs typeface="Times New Roman"/>
              </a:rPr>
              <a:t>Treatment</a:t>
            </a:r>
            <a:r>
              <a:rPr lang="en-US" sz="2800" dirty="0">
                <a:solidFill>
                  <a:schemeClr val="bg1"/>
                </a:solidFill>
                <a:ea typeface="Calibri"/>
                <a:cs typeface="Times New Roman"/>
              </a:rPr>
              <a:t> </a:t>
            </a:r>
            <a:r>
              <a:rPr lang="en-US" sz="2800" dirty="0" smtClean="0">
                <a:solidFill>
                  <a:schemeClr val="bg1"/>
                </a:solidFill>
                <a:ea typeface="Calibri"/>
                <a:cs typeface="Times New Roman"/>
              </a:rPr>
              <a:t>of d</a:t>
            </a:r>
            <a:r>
              <a:rPr lang="en-US" sz="2800" dirty="0" smtClean="0">
                <a:solidFill>
                  <a:schemeClr val="bg1"/>
                </a:solidFill>
              </a:rPr>
              <a:t>ysthymic disorder </a:t>
            </a:r>
            <a:endParaRPr lang="ar-SA" sz="2800" dirty="0">
              <a:solidFill>
                <a:schemeClr val="bg1"/>
              </a:solidFill>
            </a:endParaRPr>
          </a:p>
        </p:txBody>
      </p:sp>
      <p:sp>
        <p:nvSpPr>
          <p:cNvPr id="4" name="عنصر نائب للتاريخ 3"/>
          <p:cNvSpPr>
            <a:spLocks noGrp="1"/>
          </p:cNvSpPr>
          <p:nvPr>
            <p:ph type="dt" sz="half" idx="10"/>
          </p:nvPr>
        </p:nvSpPr>
        <p:spPr/>
        <p:txBody>
          <a:bodyPr/>
          <a:lstStyle/>
          <a:p>
            <a:r>
              <a:rPr lang="ar-SA" smtClean="0">
                <a:solidFill>
                  <a:prstClr val="white">
                    <a:tint val="75000"/>
                  </a:prstClr>
                </a:solidFill>
              </a:rPr>
              <a:t>-</a:t>
            </a:r>
            <a:endParaRPr lang="ar-SA">
              <a:solidFill>
                <a:prstClr val="white">
                  <a:tint val="75000"/>
                </a:prstClr>
              </a:solidFill>
            </a:endParaRPr>
          </a:p>
        </p:txBody>
      </p:sp>
      <p:sp>
        <p:nvSpPr>
          <p:cNvPr id="5" name="عنصر نائب للتذييل 4"/>
          <p:cNvSpPr>
            <a:spLocks noGrp="1"/>
          </p:cNvSpPr>
          <p:nvPr>
            <p:ph type="ftr" sz="quarter" idx="11"/>
          </p:nvPr>
        </p:nvSpPr>
        <p:spPr>
          <a:xfrm>
            <a:off x="395536" y="6309320"/>
            <a:ext cx="3386336" cy="365125"/>
          </a:xfrm>
        </p:spPr>
        <p:txBody>
          <a:bodyPr/>
          <a:lstStyle/>
          <a:p>
            <a:r>
              <a:rPr lang="en-US" dirty="0" smtClean="0">
                <a:solidFill>
                  <a:prstClr val="white">
                    <a:tint val="75000"/>
                  </a:prstClr>
                </a:solidFill>
              </a:rPr>
              <a:t>Depressive  Disorders - Prof. Al-</a:t>
            </a:r>
            <a:r>
              <a:rPr lang="en-US" dirty="0" err="1" smtClean="0">
                <a:solidFill>
                  <a:prstClr val="white">
                    <a:tint val="75000"/>
                  </a:prstClr>
                </a:solidFill>
              </a:rPr>
              <a:t>Sughayir</a:t>
            </a:r>
            <a:endParaRPr lang="ar-SA" dirty="0">
              <a:solidFill>
                <a:prstClr val="white">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white">
                    <a:tint val="75000"/>
                  </a:prstClr>
                </a:solidFill>
              </a:rPr>
              <a:pPr/>
              <a:t>21</a:t>
            </a:fld>
            <a:endParaRPr lang="ar-SA">
              <a:solidFill>
                <a:prstClr val="white">
                  <a:tint val="75000"/>
                </a:prstClr>
              </a:solidFill>
            </a:endParaRPr>
          </a:p>
        </p:txBody>
      </p:sp>
      <p:sp>
        <p:nvSpPr>
          <p:cNvPr id="3" name="عنصر نائب للمحتوى 2"/>
          <p:cNvSpPr>
            <a:spLocks noGrp="1"/>
          </p:cNvSpPr>
          <p:nvPr>
            <p:ph sz="quarter" idx="13"/>
          </p:nvPr>
        </p:nvSpPr>
        <p:spPr>
          <a:xfrm>
            <a:off x="323528" y="1196752"/>
            <a:ext cx="8496944" cy="5040560"/>
          </a:xfrm>
          <a:solidFill>
            <a:schemeClr val="tx1"/>
          </a:solidFill>
        </p:spPr>
        <p:txBody>
          <a:bodyPr>
            <a:normAutofit fontScale="70000" lnSpcReduction="20000"/>
          </a:bodyPr>
          <a:lstStyle/>
          <a:p>
            <a:pPr marL="0" indent="0" algn="l" rtl="0">
              <a:lnSpc>
                <a:spcPct val="115000"/>
              </a:lnSpc>
              <a:spcAft>
                <a:spcPts val="0"/>
              </a:spcAft>
              <a:buNone/>
            </a:pPr>
            <a:r>
              <a:rPr lang="en-US" sz="3300" dirty="0" smtClean="0">
                <a:solidFill>
                  <a:schemeClr val="bg1"/>
                </a:solidFill>
                <a:ea typeface="Calibri"/>
                <a:cs typeface="Times New Roman"/>
              </a:rPr>
              <a:t>The </a:t>
            </a:r>
            <a:r>
              <a:rPr lang="en-US" sz="3300" dirty="0">
                <a:solidFill>
                  <a:schemeClr val="bg1"/>
                </a:solidFill>
                <a:ea typeface="Calibri"/>
                <a:cs typeface="Times New Roman"/>
              </a:rPr>
              <a:t>most effective treatment is the combination of pharmacotherapy and cognitive or behavior therapy (CBT).</a:t>
            </a:r>
            <a:endParaRPr lang="en-US" sz="3300" dirty="0">
              <a:solidFill>
                <a:schemeClr val="bg1"/>
              </a:solidFill>
              <a:ea typeface="Calibri"/>
              <a:cs typeface="Arial"/>
            </a:endParaRPr>
          </a:p>
          <a:p>
            <a:pPr marL="514350" indent="-514350" algn="l" rtl="0">
              <a:lnSpc>
                <a:spcPct val="115000"/>
              </a:lnSpc>
              <a:spcAft>
                <a:spcPts val="0"/>
              </a:spcAft>
              <a:buAutoNum type="alphaUcPeriod"/>
            </a:pPr>
            <a:r>
              <a:rPr lang="en-US" sz="3300" b="1" dirty="0" smtClean="0">
                <a:solidFill>
                  <a:schemeClr val="bg1"/>
                </a:solidFill>
                <a:ea typeface="Calibri"/>
                <a:cs typeface="Times New Roman"/>
              </a:rPr>
              <a:t>Pharmacological:</a:t>
            </a:r>
            <a:endParaRPr lang="en-US" sz="3300" dirty="0" smtClean="0">
              <a:solidFill>
                <a:schemeClr val="bg1"/>
              </a:solidFill>
              <a:ea typeface="Calibri"/>
              <a:cs typeface="Arial"/>
            </a:endParaRPr>
          </a:p>
          <a:p>
            <a:pPr marL="0" indent="0" algn="l" rtl="0">
              <a:lnSpc>
                <a:spcPct val="115000"/>
              </a:lnSpc>
              <a:spcAft>
                <a:spcPts val="0"/>
              </a:spcAft>
              <a:buNone/>
            </a:pPr>
            <a:r>
              <a:rPr lang="en-US" sz="3300" dirty="0" smtClean="0">
                <a:solidFill>
                  <a:schemeClr val="bg1"/>
                </a:solidFill>
                <a:ea typeface="Calibri"/>
                <a:cs typeface="Times New Roman"/>
              </a:rPr>
              <a:t>SSRI (e.g. fluoxetine 20 mg)  </a:t>
            </a:r>
          </a:p>
          <a:p>
            <a:pPr marL="0" indent="0" algn="l" rtl="0">
              <a:lnSpc>
                <a:spcPct val="115000"/>
              </a:lnSpc>
              <a:spcAft>
                <a:spcPts val="0"/>
              </a:spcAft>
              <a:buNone/>
            </a:pPr>
            <a:r>
              <a:rPr lang="en-US" sz="3300" dirty="0" smtClean="0">
                <a:solidFill>
                  <a:schemeClr val="bg1"/>
                </a:solidFill>
                <a:ea typeface="Calibri"/>
                <a:cs typeface="Times New Roman"/>
              </a:rPr>
              <a:t>SNRIs( </a:t>
            </a:r>
            <a:r>
              <a:rPr lang="en-US" sz="3300" dirty="0">
                <a:solidFill>
                  <a:schemeClr val="bg1"/>
                </a:solidFill>
                <a:ea typeface="Calibri"/>
                <a:cs typeface="Times New Roman"/>
              </a:rPr>
              <a:t>e.g. </a:t>
            </a:r>
            <a:r>
              <a:rPr lang="en-US" sz="3300" dirty="0" smtClean="0">
                <a:solidFill>
                  <a:schemeClr val="bg1"/>
                </a:solidFill>
                <a:ea typeface="Calibri"/>
                <a:cs typeface="Times New Roman"/>
              </a:rPr>
              <a:t>venlafaxine 150 mg.</a:t>
            </a:r>
          </a:p>
          <a:p>
            <a:pPr marL="0" indent="0" algn="l" rtl="0">
              <a:lnSpc>
                <a:spcPct val="115000"/>
              </a:lnSpc>
              <a:spcAft>
                <a:spcPts val="0"/>
              </a:spcAft>
              <a:buNone/>
            </a:pPr>
            <a:r>
              <a:rPr lang="en-US" sz="3300" dirty="0" smtClean="0">
                <a:solidFill>
                  <a:schemeClr val="bg1"/>
                </a:solidFill>
                <a:ea typeface="Times New Roman"/>
                <a:cs typeface="Times New Roman"/>
              </a:rPr>
              <a:t>These </a:t>
            </a:r>
            <a:r>
              <a:rPr lang="en-US" sz="3300" dirty="0">
                <a:solidFill>
                  <a:schemeClr val="bg1"/>
                </a:solidFill>
                <a:ea typeface="Times New Roman"/>
                <a:cs typeface="Times New Roman"/>
              </a:rPr>
              <a:t>groups may be more beneficial than tricyclic drugs in the treatment of dysthymic disorders.</a:t>
            </a:r>
            <a:endParaRPr lang="en-US" sz="3300" dirty="0">
              <a:solidFill>
                <a:schemeClr val="bg1"/>
              </a:solidFill>
              <a:ea typeface="Times New Roman"/>
              <a:cs typeface="Arial"/>
            </a:endParaRPr>
          </a:p>
          <a:p>
            <a:pPr marL="0" indent="0" algn="l" rtl="0">
              <a:lnSpc>
                <a:spcPct val="115000"/>
              </a:lnSpc>
              <a:spcAft>
                <a:spcPts val="0"/>
              </a:spcAft>
              <a:buNone/>
              <a:tabLst>
                <a:tab pos="270510" algn="l"/>
              </a:tabLst>
            </a:pPr>
            <a:r>
              <a:rPr lang="en-US" sz="3300" b="1" dirty="0" smtClean="0">
                <a:solidFill>
                  <a:schemeClr val="bg1"/>
                </a:solidFill>
                <a:ea typeface="Calibri"/>
                <a:cs typeface="Times New Roman"/>
              </a:rPr>
              <a:t>B</a:t>
            </a:r>
            <a:r>
              <a:rPr lang="en-US" sz="3300" b="1" dirty="0">
                <a:solidFill>
                  <a:schemeClr val="bg1"/>
                </a:solidFill>
                <a:ea typeface="Calibri"/>
                <a:cs typeface="Times New Roman"/>
              </a:rPr>
              <a:t>. </a:t>
            </a:r>
            <a:r>
              <a:rPr lang="en-US" sz="3300" b="1" dirty="0" smtClean="0">
                <a:solidFill>
                  <a:schemeClr val="bg1"/>
                </a:solidFill>
                <a:ea typeface="Calibri"/>
                <a:cs typeface="Times New Roman"/>
              </a:rPr>
              <a:t>Psychological:</a:t>
            </a:r>
            <a:endParaRPr lang="en-US" sz="3300" dirty="0">
              <a:solidFill>
                <a:schemeClr val="bg1"/>
              </a:solidFill>
              <a:ea typeface="Calibri"/>
              <a:cs typeface="Arial"/>
            </a:endParaRPr>
          </a:p>
          <a:p>
            <a:pPr marL="0" lvl="0" indent="0" algn="l" rtl="0">
              <a:lnSpc>
                <a:spcPct val="115000"/>
              </a:lnSpc>
              <a:buNone/>
              <a:tabLst>
                <a:tab pos="630555" algn="l"/>
              </a:tabLst>
            </a:pPr>
            <a:r>
              <a:rPr lang="en-US" sz="3300" dirty="0">
                <a:solidFill>
                  <a:schemeClr val="bg1"/>
                </a:solidFill>
                <a:ea typeface="Calibri"/>
                <a:cs typeface="Times New Roman"/>
              </a:rPr>
              <a:t>Cognitive therapy; to replace faulty negative self-image, negative attitudes about self, others, the world, and the future.</a:t>
            </a:r>
            <a:endParaRPr lang="en-US" sz="3300" dirty="0">
              <a:solidFill>
                <a:schemeClr val="bg1"/>
              </a:solidFill>
              <a:ea typeface="Calibri"/>
              <a:cs typeface="Arial"/>
            </a:endParaRPr>
          </a:p>
          <a:p>
            <a:pPr marL="0" indent="0" algn="l" rtl="0">
              <a:lnSpc>
                <a:spcPct val="115000"/>
              </a:lnSpc>
              <a:spcAft>
                <a:spcPts val="0"/>
              </a:spcAft>
              <a:buNone/>
              <a:tabLst>
                <a:tab pos="270510" algn="l"/>
              </a:tabLst>
            </a:pPr>
            <a:r>
              <a:rPr lang="en-US" sz="3300" dirty="0">
                <a:solidFill>
                  <a:schemeClr val="bg1"/>
                </a:solidFill>
                <a:ea typeface="Calibri"/>
                <a:cs typeface="Times New Roman"/>
              </a:rPr>
              <a:t>Behavior therapy; to enable the patient to meet life challenges with a positive sense by altering personal behavior through implementing positive reinforcement.</a:t>
            </a:r>
            <a:endParaRPr lang="en-US" sz="3300" dirty="0">
              <a:solidFill>
                <a:schemeClr val="bg1"/>
              </a:solidFill>
              <a:ea typeface="Calibri"/>
              <a:cs typeface="Arial"/>
            </a:endParaRPr>
          </a:p>
          <a:p>
            <a:pPr marL="0" indent="0" algn="l" rtl="0">
              <a:buNone/>
            </a:pPr>
            <a:endParaRPr lang="ar-SA" sz="2400" dirty="0">
              <a:solidFill>
                <a:schemeClr val="bg2">
                  <a:lumMod val="50000"/>
                </a:schemeClr>
              </a:solidFill>
            </a:endParaRPr>
          </a:p>
        </p:txBody>
      </p:sp>
    </p:spTree>
    <p:extLst>
      <p:ext uri="{BB962C8B-B14F-4D97-AF65-F5344CB8AC3E}">
        <p14:creationId xmlns:p14="http://schemas.microsoft.com/office/powerpoint/2010/main" val="24962241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r>
              <a:rPr lang="ar-SA" smtClean="0"/>
              <a:t>-</a:t>
            </a:r>
            <a:endParaRPr lang="ar-SA"/>
          </a:p>
        </p:txBody>
      </p:sp>
      <p:sp>
        <p:nvSpPr>
          <p:cNvPr id="3" name="عنصر نائب للتذييل 2"/>
          <p:cNvSpPr>
            <a:spLocks noGrp="1"/>
          </p:cNvSpPr>
          <p:nvPr>
            <p:ph type="ftr" sz="quarter" idx="11"/>
          </p:nvPr>
        </p:nvSpPr>
        <p:spPr>
          <a:xfrm>
            <a:off x="467544" y="6165304"/>
            <a:ext cx="3456384" cy="365125"/>
          </a:xfrm>
        </p:spPr>
        <p:txBody>
          <a:bodyPr/>
          <a:lstStyle/>
          <a:p>
            <a:r>
              <a:rPr lang="en-US" dirty="0" smtClean="0"/>
              <a:t>Depressive  Disorders - Prof. Al-</a:t>
            </a:r>
            <a:r>
              <a:rPr lang="en-US" dirty="0" err="1" smtClean="0"/>
              <a:t>Sughayir</a:t>
            </a:r>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22</a:t>
            </a:fld>
            <a:endParaRPr lang="ar-SA"/>
          </a:p>
        </p:txBody>
      </p:sp>
      <p:sp>
        <p:nvSpPr>
          <p:cNvPr id="5" name="مستطيل 4"/>
          <p:cNvSpPr/>
          <p:nvPr/>
        </p:nvSpPr>
        <p:spPr>
          <a:xfrm>
            <a:off x="611560" y="1052736"/>
            <a:ext cx="7776864" cy="4308872"/>
          </a:xfrm>
          <a:prstGeom prst="rect">
            <a:avLst/>
          </a:prstGeom>
        </p:spPr>
        <p:txBody>
          <a:bodyPr wrap="square">
            <a:spAutoFit/>
          </a:bodyPr>
          <a:lstStyle/>
          <a:p>
            <a:pPr algn="l" rtl="0"/>
            <a:r>
              <a:rPr lang="en-US" dirty="0" smtClean="0">
                <a:solidFill>
                  <a:srgbClr val="0D0D0D"/>
                </a:solidFill>
                <a:latin typeface="Calibri"/>
                <a:ea typeface="Calibri"/>
                <a:cs typeface="Arial"/>
              </a:rPr>
              <a:t>A 56-year-old hypertensive man on antihypertensive medications was referred to </a:t>
            </a:r>
            <a:r>
              <a:rPr lang="en-US" sz="2800" dirty="0" smtClean="0">
                <a:solidFill>
                  <a:schemeClr val="tx2">
                    <a:lumMod val="20000"/>
                    <a:lumOff val="80000"/>
                  </a:schemeClr>
                </a:solidFill>
              </a:rPr>
              <a:t>A </a:t>
            </a:r>
            <a:r>
              <a:rPr lang="en-US" sz="2800" dirty="0">
                <a:solidFill>
                  <a:schemeClr val="tx2">
                    <a:lumMod val="20000"/>
                    <a:lumOff val="80000"/>
                  </a:schemeClr>
                </a:solidFill>
              </a:rPr>
              <a:t>56-year-old hypertensive man on antihypertensive medications was referred to psychiatry clinic for evaluation of loss of pleasure, poor erection, poor appetite, and disturbed sleep. The most appropriate management step:</a:t>
            </a:r>
          </a:p>
          <a:p>
            <a:pPr algn="l" rtl="0">
              <a:lnSpc>
                <a:spcPct val="150000"/>
              </a:lnSpc>
            </a:pPr>
            <a:r>
              <a:rPr lang="en-US" sz="2400" dirty="0">
                <a:solidFill>
                  <a:srgbClr val="FFFF00"/>
                </a:solidFill>
              </a:rPr>
              <a:t>a. Start him on paroxetine 50 mg. </a:t>
            </a:r>
          </a:p>
          <a:p>
            <a:pPr algn="l" rtl="0">
              <a:lnSpc>
                <a:spcPct val="150000"/>
              </a:lnSpc>
            </a:pPr>
            <a:r>
              <a:rPr lang="en-US" sz="2400" dirty="0">
                <a:solidFill>
                  <a:srgbClr val="FFFF00"/>
                </a:solidFill>
              </a:rPr>
              <a:t>b. Investigate him for hypothyroidism. </a:t>
            </a:r>
          </a:p>
          <a:p>
            <a:pPr algn="l" rtl="0">
              <a:lnSpc>
                <a:spcPct val="150000"/>
              </a:lnSpc>
            </a:pPr>
            <a:r>
              <a:rPr lang="en-US" sz="2400" dirty="0">
                <a:solidFill>
                  <a:srgbClr val="FFFF00"/>
                </a:solidFill>
              </a:rPr>
              <a:t>c. Review side effects of his medications. </a:t>
            </a:r>
          </a:p>
          <a:p>
            <a:pPr algn="l" rtl="0">
              <a:lnSpc>
                <a:spcPct val="150000"/>
              </a:lnSpc>
            </a:pPr>
            <a:r>
              <a:rPr lang="en-US" sz="2400" dirty="0">
                <a:solidFill>
                  <a:srgbClr val="FFFF00"/>
                </a:solidFill>
              </a:rPr>
              <a:t>d. Add Propranolol to his </a:t>
            </a:r>
            <a:r>
              <a:rPr lang="en-US" sz="2400" smtClean="0">
                <a:solidFill>
                  <a:srgbClr val="FFFF00"/>
                </a:solidFill>
              </a:rPr>
              <a:t>medications.</a:t>
            </a:r>
            <a:r>
              <a:rPr lang="en-US" smtClean="0">
                <a:solidFill>
                  <a:srgbClr val="0D0D0D"/>
                </a:solidFill>
                <a:latin typeface="Calibri"/>
                <a:ea typeface="Calibri"/>
                <a:cs typeface="Arial"/>
              </a:rPr>
              <a:t>ranolol</a:t>
            </a:r>
            <a:r>
              <a:rPr lang="en-US" dirty="0" smtClean="0">
                <a:solidFill>
                  <a:srgbClr val="0D0D0D"/>
                </a:solidFill>
                <a:latin typeface="Calibri"/>
                <a:ea typeface="Calibri"/>
                <a:cs typeface="Arial"/>
              </a:rPr>
              <a:t> </a:t>
            </a:r>
            <a:r>
              <a:rPr lang="en-US" dirty="0">
                <a:solidFill>
                  <a:srgbClr val="0D0D0D"/>
                </a:solidFill>
                <a:latin typeface="Calibri"/>
                <a:ea typeface="Calibri"/>
                <a:cs typeface="Arial"/>
              </a:rPr>
              <a:t>to his medications.</a:t>
            </a:r>
            <a:endParaRPr lang="en-US" dirty="0">
              <a:effectLst/>
              <a:latin typeface="Calibri"/>
              <a:ea typeface="Calibri"/>
              <a:cs typeface="Arial"/>
            </a:endParaRPr>
          </a:p>
        </p:txBody>
      </p:sp>
    </p:spTree>
    <p:extLst>
      <p:ext uri="{BB962C8B-B14F-4D97-AF65-F5344CB8AC3E}">
        <p14:creationId xmlns:p14="http://schemas.microsoft.com/office/powerpoint/2010/main" val="3657474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r>
              <a:rPr lang="ar-SA" smtClean="0"/>
              <a:t>-</a:t>
            </a:r>
            <a:endParaRPr lang="ar-SA"/>
          </a:p>
        </p:txBody>
      </p:sp>
      <p:sp>
        <p:nvSpPr>
          <p:cNvPr id="4" name="عنصر نائب للتذييل 3"/>
          <p:cNvSpPr>
            <a:spLocks noGrp="1"/>
          </p:cNvSpPr>
          <p:nvPr>
            <p:ph type="ftr" sz="quarter" idx="11"/>
          </p:nvPr>
        </p:nvSpPr>
        <p:spPr>
          <a:xfrm>
            <a:off x="609600" y="6356350"/>
            <a:ext cx="4106416" cy="365125"/>
          </a:xfrm>
        </p:spPr>
        <p:txBody>
          <a:bodyPr/>
          <a:lstStyle/>
          <a:p>
            <a:r>
              <a:rPr lang="en-US" dirty="0" smtClean="0"/>
              <a:t>Depressive  Disorders - Prof. Al-</a:t>
            </a:r>
            <a:r>
              <a:rPr lang="en-US" dirty="0" err="1" smtClean="0"/>
              <a:t>Sughayir</a:t>
            </a:r>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23</a:t>
            </a:fld>
            <a:endParaRPr lang="ar-SA"/>
          </a:p>
        </p:txBody>
      </p:sp>
      <p:sp>
        <p:nvSpPr>
          <p:cNvPr id="11" name="عنصر نائب للمحتوى 10"/>
          <p:cNvSpPr>
            <a:spLocks noGrp="1"/>
          </p:cNvSpPr>
          <p:nvPr>
            <p:ph sz="quarter" idx="13"/>
          </p:nvPr>
        </p:nvSpPr>
        <p:spPr>
          <a:xfrm>
            <a:off x="539552" y="1340768"/>
            <a:ext cx="8064896" cy="3888432"/>
          </a:xfrm>
        </p:spPr>
        <p:txBody>
          <a:bodyPr>
            <a:normAutofit/>
          </a:bodyPr>
          <a:lstStyle/>
          <a:p>
            <a:pPr marL="0" indent="0" algn="l" rtl="0">
              <a:lnSpc>
                <a:spcPct val="115000"/>
              </a:lnSpc>
              <a:spcAft>
                <a:spcPts val="0"/>
              </a:spcAft>
              <a:buNone/>
              <a:tabLst>
                <a:tab pos="2637155" algn="ctr"/>
                <a:tab pos="5274310" algn="r"/>
                <a:tab pos="630555" algn="l"/>
              </a:tabLst>
            </a:pPr>
            <a:r>
              <a:rPr lang="en-US" sz="2800" b="1" dirty="0" smtClean="0">
                <a:solidFill>
                  <a:srgbClr val="FFFF00"/>
                </a:solidFill>
                <a:latin typeface="Calibri"/>
                <a:ea typeface="Calibri"/>
                <a:cs typeface="Times New Roman"/>
              </a:rPr>
              <a:t>Grief</a:t>
            </a:r>
            <a:r>
              <a:rPr lang="en-US" sz="2800" b="1" dirty="0">
                <a:solidFill>
                  <a:srgbClr val="FFFF00"/>
                </a:solidFill>
                <a:latin typeface="Calibri"/>
                <a:ea typeface="Calibri"/>
                <a:cs typeface="Times New Roman"/>
              </a:rPr>
              <a:t>: </a:t>
            </a:r>
            <a:r>
              <a:rPr lang="en-US" sz="2800" dirty="0">
                <a:solidFill>
                  <a:srgbClr val="FFFF00"/>
                </a:solidFill>
                <a:latin typeface="Calibri"/>
                <a:ea typeface="Calibri"/>
                <a:cs typeface="Times New Roman"/>
              </a:rPr>
              <a:t>sadness appropriate to a real loss.</a:t>
            </a:r>
            <a:endParaRPr lang="en-US" sz="2800" dirty="0">
              <a:solidFill>
                <a:srgbClr val="FFFF00"/>
              </a:solidFill>
              <a:latin typeface="Calibri"/>
              <a:ea typeface="Calibri"/>
              <a:cs typeface="Arial"/>
            </a:endParaRPr>
          </a:p>
          <a:p>
            <a:pPr lvl="0" algn="l" rtl="0">
              <a:lnSpc>
                <a:spcPct val="115000"/>
              </a:lnSpc>
              <a:spcBef>
                <a:spcPts val="300"/>
              </a:spcBef>
              <a:spcAft>
                <a:spcPts val="300"/>
              </a:spcAft>
              <a:buFont typeface="Wingdings" pitchFamily="2" charset="2"/>
              <a:buChar char="q"/>
              <a:tabLst>
                <a:tab pos="111760" algn="l"/>
                <a:tab pos="630555" algn="l"/>
                <a:tab pos="1393190" algn="r"/>
              </a:tabLst>
            </a:pPr>
            <a:r>
              <a:rPr lang="en-US" sz="2400" dirty="0" smtClean="0">
                <a:solidFill>
                  <a:schemeClr val="tx2">
                    <a:lumMod val="40000"/>
                    <a:lumOff val="60000"/>
                  </a:schemeClr>
                </a:solidFill>
                <a:latin typeface="Calibri"/>
                <a:ea typeface="Calibri"/>
                <a:cs typeface="Times New Roman"/>
              </a:rPr>
              <a:t>   Despair </a:t>
            </a:r>
            <a:r>
              <a:rPr lang="en-US" sz="2400" dirty="0">
                <a:solidFill>
                  <a:schemeClr val="tx2">
                    <a:lumMod val="40000"/>
                    <a:lumOff val="60000"/>
                  </a:schemeClr>
                </a:solidFill>
                <a:latin typeface="Calibri"/>
                <a:ea typeface="Calibri"/>
                <a:cs typeface="Times New Roman"/>
              </a:rPr>
              <a:t>,sadness, </a:t>
            </a:r>
            <a:r>
              <a:rPr lang="en-US" sz="2400" dirty="0" smtClean="0">
                <a:solidFill>
                  <a:schemeClr val="tx2">
                    <a:lumMod val="40000"/>
                    <a:lumOff val="60000"/>
                  </a:schemeClr>
                </a:solidFill>
                <a:latin typeface="Calibri"/>
                <a:ea typeface="Calibri"/>
                <a:cs typeface="Times New Roman"/>
              </a:rPr>
              <a:t>weeping.</a:t>
            </a:r>
          </a:p>
          <a:p>
            <a:pPr lvl="0" algn="l" rtl="0">
              <a:lnSpc>
                <a:spcPct val="115000"/>
              </a:lnSpc>
              <a:spcBef>
                <a:spcPts val="300"/>
              </a:spcBef>
              <a:spcAft>
                <a:spcPts val="300"/>
              </a:spcAft>
              <a:buFont typeface="Wingdings" pitchFamily="2" charset="2"/>
              <a:buChar char="q"/>
              <a:tabLst>
                <a:tab pos="111760" algn="l"/>
                <a:tab pos="630555" algn="l"/>
                <a:tab pos="1393190" algn="r"/>
              </a:tabLst>
            </a:pPr>
            <a:r>
              <a:rPr lang="en-US" sz="2400" dirty="0">
                <a:solidFill>
                  <a:srgbClr val="DC9E1F">
                    <a:lumMod val="40000"/>
                    <a:lumOff val="60000"/>
                  </a:srgbClr>
                </a:solidFill>
                <a:latin typeface="Calibri"/>
                <a:ea typeface="Calibri"/>
                <a:cs typeface="Times New Roman"/>
              </a:rPr>
              <a:t> </a:t>
            </a:r>
            <a:r>
              <a:rPr lang="en-US" sz="2400" dirty="0" smtClean="0">
                <a:solidFill>
                  <a:srgbClr val="DC9E1F">
                    <a:lumMod val="40000"/>
                    <a:lumOff val="60000"/>
                  </a:srgbClr>
                </a:solidFill>
                <a:latin typeface="Calibri"/>
                <a:ea typeface="Calibri"/>
                <a:cs typeface="Times New Roman"/>
              </a:rPr>
              <a:t> Social </a:t>
            </a:r>
            <a:r>
              <a:rPr lang="en-US" sz="2400" dirty="0">
                <a:solidFill>
                  <a:srgbClr val="DC9E1F">
                    <a:lumMod val="40000"/>
                    <a:lumOff val="60000"/>
                  </a:srgbClr>
                </a:solidFill>
                <a:latin typeface="Calibri"/>
                <a:ea typeface="Calibri"/>
                <a:cs typeface="Times New Roman"/>
              </a:rPr>
              <a:t>withdrawal.</a:t>
            </a:r>
            <a:endParaRPr lang="en-US" sz="2400" dirty="0">
              <a:solidFill>
                <a:schemeClr val="tx2">
                  <a:lumMod val="40000"/>
                  <a:lumOff val="60000"/>
                </a:schemeClr>
              </a:solidFill>
              <a:latin typeface="Calibri"/>
              <a:ea typeface="Calibri"/>
              <a:cs typeface="Times New Roman"/>
            </a:endParaRPr>
          </a:p>
          <a:p>
            <a:pPr marR="90170" lvl="0" algn="l" rtl="0">
              <a:lnSpc>
                <a:spcPct val="115000"/>
              </a:lnSpc>
              <a:spcBef>
                <a:spcPts val="300"/>
              </a:spcBef>
              <a:spcAft>
                <a:spcPts val="300"/>
              </a:spcAft>
              <a:buFont typeface="Wingdings" pitchFamily="2" charset="2"/>
              <a:buChar char="q"/>
              <a:tabLst>
                <a:tab pos="111760" algn="l"/>
                <a:tab pos="630555" algn="l"/>
              </a:tabLst>
            </a:pPr>
            <a:r>
              <a:rPr lang="en-US" sz="2400" dirty="0" smtClean="0">
                <a:solidFill>
                  <a:schemeClr val="tx2">
                    <a:lumMod val="40000"/>
                    <a:lumOff val="60000"/>
                  </a:schemeClr>
                </a:solidFill>
                <a:latin typeface="Calibri"/>
                <a:ea typeface="Calibri"/>
                <a:cs typeface="Times New Roman"/>
              </a:rPr>
              <a:t>   Poor </a:t>
            </a:r>
            <a:r>
              <a:rPr lang="en-US" sz="2400" dirty="0">
                <a:solidFill>
                  <a:schemeClr val="tx2">
                    <a:lumMod val="40000"/>
                    <a:lumOff val="60000"/>
                  </a:schemeClr>
                </a:solidFill>
                <a:latin typeface="Calibri"/>
                <a:ea typeface="Calibri"/>
                <a:cs typeface="Times New Roman"/>
              </a:rPr>
              <a:t>sleep &amp; appetite</a:t>
            </a:r>
          </a:p>
          <a:p>
            <a:pPr marR="90170" lvl="0" algn="l" rtl="0">
              <a:lnSpc>
                <a:spcPct val="115000"/>
              </a:lnSpc>
              <a:spcBef>
                <a:spcPts val="300"/>
              </a:spcBef>
              <a:spcAft>
                <a:spcPts val="300"/>
              </a:spcAft>
              <a:buFont typeface="Wingdings" pitchFamily="2" charset="2"/>
              <a:buChar char="q"/>
              <a:tabLst>
                <a:tab pos="111760" algn="l"/>
                <a:tab pos="630555" algn="l"/>
              </a:tabLst>
            </a:pPr>
            <a:r>
              <a:rPr lang="en-US" sz="2400" dirty="0" smtClean="0">
                <a:solidFill>
                  <a:schemeClr val="tx2">
                    <a:lumMod val="40000"/>
                    <a:lumOff val="60000"/>
                  </a:schemeClr>
                </a:solidFill>
                <a:latin typeface="Calibri"/>
                <a:ea typeface="Calibri"/>
                <a:cs typeface="Times New Roman"/>
              </a:rPr>
              <a:t>  </a:t>
            </a:r>
            <a:r>
              <a:rPr lang="en-US" sz="2400" dirty="0">
                <a:solidFill>
                  <a:schemeClr val="tx2">
                    <a:lumMod val="40000"/>
                    <a:lumOff val="60000"/>
                  </a:schemeClr>
                </a:solidFill>
                <a:latin typeface="Calibri"/>
                <a:ea typeface="Calibri"/>
                <a:cs typeface="Times New Roman"/>
              </a:rPr>
              <a:t>Guilt </a:t>
            </a:r>
            <a:r>
              <a:rPr lang="en-US" sz="2400">
                <a:solidFill>
                  <a:schemeClr val="tx2">
                    <a:lumMod val="40000"/>
                    <a:lumOff val="60000"/>
                  </a:schemeClr>
                </a:solidFill>
                <a:latin typeface="Calibri"/>
                <a:ea typeface="Calibri"/>
                <a:cs typeface="Times New Roman"/>
              </a:rPr>
              <a:t>toward </a:t>
            </a:r>
            <a:r>
              <a:rPr lang="en-US" sz="2400" smtClean="0">
                <a:solidFill>
                  <a:schemeClr val="tx2">
                    <a:lumMod val="40000"/>
                    <a:lumOff val="60000"/>
                  </a:schemeClr>
                </a:solidFill>
                <a:latin typeface="Calibri"/>
                <a:ea typeface="Calibri"/>
                <a:cs typeface="Times New Roman"/>
              </a:rPr>
              <a:t>the deceased</a:t>
            </a:r>
            <a:r>
              <a:rPr lang="en-US" sz="2400" dirty="0">
                <a:solidFill>
                  <a:schemeClr val="tx2">
                    <a:lumMod val="40000"/>
                    <a:lumOff val="60000"/>
                  </a:schemeClr>
                </a:solidFill>
                <a:latin typeface="Calibri"/>
                <a:ea typeface="Calibri"/>
                <a:cs typeface="Times New Roman"/>
              </a:rPr>
              <a:t>.</a:t>
            </a:r>
          </a:p>
          <a:p>
            <a:pPr lvl="0" algn="l" rtl="0">
              <a:lnSpc>
                <a:spcPct val="115000"/>
              </a:lnSpc>
              <a:spcBef>
                <a:spcPts val="300"/>
              </a:spcBef>
              <a:spcAft>
                <a:spcPts val="300"/>
              </a:spcAft>
              <a:buFont typeface="Wingdings" pitchFamily="2" charset="2"/>
              <a:buChar char="q"/>
              <a:tabLst>
                <a:tab pos="111760" algn="l"/>
                <a:tab pos="630555" algn="l"/>
              </a:tabLst>
            </a:pPr>
            <a:r>
              <a:rPr lang="en-US" sz="2400" dirty="0" smtClean="0">
                <a:solidFill>
                  <a:schemeClr val="tx2">
                    <a:lumMod val="40000"/>
                    <a:lumOff val="60000"/>
                  </a:schemeClr>
                </a:solidFill>
                <a:latin typeface="Calibri"/>
                <a:ea typeface="Calibri"/>
                <a:cs typeface="Times New Roman"/>
              </a:rPr>
              <a:t>   Experience </a:t>
            </a:r>
            <a:r>
              <a:rPr lang="en-US" sz="2400" dirty="0">
                <a:solidFill>
                  <a:schemeClr val="tx2">
                    <a:lumMod val="40000"/>
                    <a:lumOff val="60000"/>
                  </a:schemeClr>
                </a:solidFill>
                <a:latin typeface="Calibri"/>
                <a:ea typeface="Calibri"/>
                <a:cs typeface="Times New Roman"/>
              </a:rPr>
              <a:t>of presence of the dead </a:t>
            </a:r>
            <a:r>
              <a:rPr lang="en-US" sz="2400" dirty="0" smtClean="0">
                <a:solidFill>
                  <a:schemeClr val="tx2">
                    <a:lumMod val="40000"/>
                    <a:lumOff val="60000"/>
                  </a:schemeClr>
                </a:solidFill>
                <a:latin typeface="Calibri"/>
                <a:ea typeface="Calibri"/>
                <a:cs typeface="Times New Roman"/>
              </a:rPr>
              <a:t>person.</a:t>
            </a:r>
            <a:endParaRPr lang="en-US" sz="2400" dirty="0">
              <a:solidFill>
                <a:schemeClr val="tx2">
                  <a:lumMod val="40000"/>
                  <a:lumOff val="60000"/>
                </a:schemeClr>
              </a:solidFill>
              <a:latin typeface="Calibri"/>
              <a:ea typeface="Calibri"/>
              <a:cs typeface="Times New Roman"/>
            </a:endParaRPr>
          </a:p>
          <a:p>
            <a:pPr lvl="0" algn="l" rtl="0">
              <a:lnSpc>
                <a:spcPct val="115000"/>
              </a:lnSpc>
              <a:spcBef>
                <a:spcPts val="300"/>
              </a:spcBef>
              <a:spcAft>
                <a:spcPts val="300"/>
              </a:spcAft>
              <a:buFont typeface="Wingdings" pitchFamily="2" charset="2"/>
              <a:buChar char="q"/>
              <a:tabLst>
                <a:tab pos="111760" algn="l"/>
                <a:tab pos="630555" algn="l"/>
              </a:tabLst>
            </a:pPr>
            <a:r>
              <a:rPr lang="en-US" sz="2400" dirty="0" smtClean="0">
                <a:solidFill>
                  <a:schemeClr val="tx2">
                    <a:lumMod val="40000"/>
                    <a:lumOff val="60000"/>
                  </a:schemeClr>
                </a:solidFill>
                <a:latin typeface="Calibri"/>
                <a:ea typeface="Calibri"/>
                <a:cs typeface="Times New Roman"/>
              </a:rPr>
              <a:t>  Somatic </a:t>
            </a:r>
            <a:r>
              <a:rPr lang="en-US" sz="2400" dirty="0">
                <a:solidFill>
                  <a:schemeClr val="tx2">
                    <a:lumMod val="40000"/>
                    <a:lumOff val="60000"/>
                  </a:schemeClr>
                </a:solidFill>
                <a:latin typeface="Calibri"/>
                <a:ea typeface="Calibri"/>
                <a:cs typeface="Times New Roman"/>
              </a:rPr>
              <a:t>complaints with anxious mood</a:t>
            </a:r>
            <a:r>
              <a:rPr lang="en-US" sz="2400" dirty="0" smtClean="0">
                <a:solidFill>
                  <a:schemeClr val="tx2">
                    <a:lumMod val="40000"/>
                    <a:lumOff val="60000"/>
                  </a:schemeClr>
                </a:solidFill>
                <a:latin typeface="Calibri"/>
                <a:ea typeface="Calibri"/>
                <a:cs typeface="Times New Roman"/>
              </a:rPr>
              <a:t>.</a:t>
            </a:r>
          </a:p>
        </p:txBody>
      </p:sp>
    </p:spTree>
    <p:extLst>
      <p:ext uri="{BB962C8B-B14F-4D97-AF65-F5344CB8AC3E}">
        <p14:creationId xmlns:p14="http://schemas.microsoft.com/office/powerpoint/2010/main" val="237322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تذييل 2"/>
          <p:cNvSpPr>
            <a:spLocks noGrp="1"/>
          </p:cNvSpPr>
          <p:nvPr>
            <p:ph type="ftr" sz="quarter" idx="11"/>
          </p:nvPr>
        </p:nvSpPr>
        <p:spPr>
          <a:xfrm>
            <a:off x="539552" y="6237312"/>
            <a:ext cx="3458344" cy="365125"/>
          </a:xfrm>
        </p:spPr>
        <p:txBody>
          <a:bodyPr/>
          <a:lstStyle/>
          <a:p>
            <a:r>
              <a:rPr lang="en-US" dirty="0" smtClean="0"/>
              <a:t>Depressive  Disorders - Prof. Al-</a:t>
            </a:r>
            <a:r>
              <a:rPr lang="en-US" dirty="0" err="1" smtClean="0"/>
              <a:t>Sughayir</a:t>
            </a:r>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24</a:t>
            </a:fld>
            <a:endParaRPr lang="ar-SA"/>
          </a:p>
        </p:txBody>
      </p:sp>
      <p:sp>
        <p:nvSpPr>
          <p:cNvPr id="5" name="مستطيل 4"/>
          <p:cNvSpPr/>
          <p:nvPr/>
        </p:nvSpPr>
        <p:spPr>
          <a:xfrm>
            <a:off x="971600" y="1443841"/>
            <a:ext cx="7488832" cy="4154984"/>
          </a:xfrm>
          <a:prstGeom prst="rect">
            <a:avLst/>
          </a:prstGeom>
        </p:spPr>
        <p:txBody>
          <a:bodyPr wrap="square">
            <a:spAutoFit/>
          </a:bodyPr>
          <a:lstStyle/>
          <a:p>
            <a:pPr marR="269875" algn="just" rtl="0">
              <a:spcAft>
                <a:spcPts val="0"/>
              </a:spcAft>
              <a:tabLst>
                <a:tab pos="2637155" algn="ctr"/>
                <a:tab pos="5274310" algn="r"/>
                <a:tab pos="630555" algn="l"/>
              </a:tabLst>
            </a:pPr>
            <a:r>
              <a:rPr lang="en-US" sz="2400" b="1" dirty="0">
                <a:solidFill>
                  <a:srgbClr val="FFFF00"/>
                </a:solidFill>
                <a:latin typeface="Calibri"/>
                <a:ea typeface="Calibri"/>
                <a:cs typeface="Times New Roman"/>
              </a:rPr>
              <a:t>HELPING THE BEREAVED</a:t>
            </a:r>
            <a:endParaRPr lang="en-US" sz="2400" dirty="0">
              <a:solidFill>
                <a:srgbClr val="FFFF00"/>
              </a:solidFill>
              <a:latin typeface="Calibri"/>
              <a:ea typeface="Calibri"/>
              <a:cs typeface="Arial"/>
            </a:endParaRPr>
          </a:p>
          <a:p>
            <a:pPr algn="just" rtl="0">
              <a:spcAft>
                <a:spcPts val="0"/>
              </a:spcAft>
              <a:tabLst>
                <a:tab pos="2637155" algn="ctr"/>
                <a:tab pos="5274310" algn="r"/>
                <a:tab pos="630555" algn="l"/>
                <a:tab pos="1828800" algn="l"/>
              </a:tabLst>
            </a:pPr>
            <a:r>
              <a:rPr lang="en-US" sz="2400" dirty="0">
                <a:solidFill>
                  <a:schemeClr val="tx2">
                    <a:lumMod val="60000"/>
                    <a:lumOff val="40000"/>
                  </a:schemeClr>
                </a:solidFill>
                <a:latin typeface="Calibri"/>
                <a:ea typeface="Calibri"/>
                <a:cs typeface="Times New Roman"/>
              </a:rPr>
              <a:t>Normal process of grief should be explained and facilitated: help to overcome denial, encourage  talking about the loss, and allow expressing feelings. Consider any practical problems: financial difficulties, caring for dependent children.</a:t>
            </a:r>
            <a:endParaRPr lang="en-US" sz="2400" dirty="0">
              <a:solidFill>
                <a:schemeClr val="tx2">
                  <a:lumMod val="60000"/>
                  <a:lumOff val="40000"/>
                </a:schemeClr>
              </a:solidFill>
              <a:latin typeface="Calibri"/>
              <a:ea typeface="Calibri"/>
              <a:cs typeface="Arial"/>
            </a:endParaRPr>
          </a:p>
          <a:p>
            <a:pPr algn="just" rtl="0">
              <a:spcAft>
                <a:spcPts val="0"/>
              </a:spcAft>
              <a:tabLst>
                <a:tab pos="2637155" algn="ctr"/>
                <a:tab pos="5274310" algn="r"/>
                <a:tab pos="1828800" algn="l"/>
              </a:tabLst>
            </a:pPr>
            <a:r>
              <a:rPr lang="en-US" sz="2400" b="1" dirty="0">
                <a:solidFill>
                  <a:schemeClr val="tx2">
                    <a:lumMod val="60000"/>
                    <a:lumOff val="40000"/>
                  </a:schemeClr>
                </a:solidFill>
                <a:latin typeface="Calibri"/>
                <a:ea typeface="Calibri"/>
                <a:cs typeface="Times New Roman"/>
              </a:rPr>
              <a:t>Medications: </a:t>
            </a:r>
            <a:r>
              <a:rPr lang="en-US" sz="2400" dirty="0">
                <a:solidFill>
                  <a:schemeClr val="tx2">
                    <a:lumMod val="60000"/>
                    <a:lumOff val="40000"/>
                  </a:schemeClr>
                </a:solidFill>
                <a:latin typeface="Calibri"/>
                <a:ea typeface="Calibri"/>
                <a:cs typeface="Times New Roman"/>
              </a:rPr>
              <a:t>anxiolytics for few days are helpful (when anxiety is severe and sleep is markedly interrupted).  Antidepressants do not relieve the distress of normal grief and therefore should be restricted to pathological grief which meets criteria for depressive disorder.</a:t>
            </a:r>
            <a:endParaRPr lang="en-US" sz="2400" dirty="0">
              <a:solidFill>
                <a:schemeClr val="tx2">
                  <a:lumMod val="60000"/>
                  <a:lumOff val="40000"/>
                </a:schemeClr>
              </a:solidFill>
              <a:effectLst/>
              <a:latin typeface="Calibri"/>
              <a:ea typeface="Calibri"/>
              <a:cs typeface="Arial"/>
            </a:endParaRPr>
          </a:p>
        </p:txBody>
      </p:sp>
    </p:spTree>
    <p:extLst>
      <p:ext uri="{BB962C8B-B14F-4D97-AF65-F5344CB8AC3E}">
        <p14:creationId xmlns:p14="http://schemas.microsoft.com/office/powerpoint/2010/main" val="4285506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اريخ 3"/>
          <p:cNvSpPr>
            <a:spLocks noGrp="1"/>
          </p:cNvSpPr>
          <p:nvPr>
            <p:ph type="dt" sz="half" idx="10"/>
          </p:nvPr>
        </p:nvSpPr>
        <p:spPr/>
        <p:txBody>
          <a:bodyPr/>
          <a:lstStyle/>
          <a:p>
            <a:r>
              <a:rPr lang="ar-SA" smtClean="0">
                <a:solidFill>
                  <a:prstClr val="white">
                    <a:tint val="75000"/>
                  </a:prstClr>
                </a:solidFill>
              </a:rPr>
              <a:t>-</a:t>
            </a:r>
            <a:endParaRPr lang="ar-SA">
              <a:solidFill>
                <a:prstClr val="white">
                  <a:tint val="75000"/>
                </a:prstClr>
              </a:solidFill>
            </a:endParaRPr>
          </a:p>
        </p:txBody>
      </p:sp>
      <p:sp>
        <p:nvSpPr>
          <p:cNvPr id="5" name="عنصر نائب للتذييل 4"/>
          <p:cNvSpPr>
            <a:spLocks noGrp="1"/>
          </p:cNvSpPr>
          <p:nvPr>
            <p:ph type="ftr" sz="quarter" idx="11"/>
          </p:nvPr>
        </p:nvSpPr>
        <p:spPr>
          <a:xfrm>
            <a:off x="467544" y="6165304"/>
            <a:ext cx="3116075" cy="365125"/>
          </a:xfrm>
        </p:spPr>
        <p:txBody>
          <a:bodyPr/>
          <a:lstStyle/>
          <a:p>
            <a:r>
              <a:rPr lang="en-US" dirty="0" smtClean="0">
                <a:solidFill>
                  <a:prstClr val="white">
                    <a:tint val="75000"/>
                  </a:prstClr>
                </a:solidFill>
              </a:rPr>
              <a:t>Depressive  Disorders - Prof. Al-</a:t>
            </a:r>
            <a:r>
              <a:rPr lang="en-US" dirty="0" err="1" smtClean="0">
                <a:solidFill>
                  <a:prstClr val="white">
                    <a:tint val="75000"/>
                  </a:prstClr>
                </a:solidFill>
              </a:rPr>
              <a:t>Sughayir</a:t>
            </a:r>
            <a:endParaRPr lang="ar-SA" dirty="0">
              <a:solidFill>
                <a:prstClr val="white">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white">
                    <a:tint val="75000"/>
                  </a:prstClr>
                </a:solidFill>
              </a:rPr>
              <a:pPr/>
              <a:t>3</a:t>
            </a:fld>
            <a:endParaRPr lang="ar-SA">
              <a:solidFill>
                <a:prstClr val="white">
                  <a:tint val="75000"/>
                </a:prstClr>
              </a:solidFill>
            </a:endParaRPr>
          </a:p>
        </p:txBody>
      </p:sp>
      <p:sp>
        <p:nvSpPr>
          <p:cNvPr id="9" name="وسيلة شرح مستطيلة مستديرة الزوايا 8"/>
          <p:cNvSpPr/>
          <p:nvPr/>
        </p:nvSpPr>
        <p:spPr>
          <a:xfrm>
            <a:off x="1103072" y="1664224"/>
            <a:ext cx="2520280" cy="612648"/>
          </a:xfrm>
          <a:prstGeom prst="wedgeRoundRectCallout">
            <a:avLst>
              <a:gd name="adj1" fmla="val -22343"/>
              <a:gd name="adj2" fmla="val -6204"/>
              <a:gd name="adj3" fmla="val 16667"/>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2">
                    <a:lumMod val="50000"/>
                  </a:schemeClr>
                </a:solidFill>
              </a:rPr>
              <a:t>Metabolic-related </a:t>
            </a:r>
            <a:endParaRPr lang="ar-SA" dirty="0">
              <a:solidFill>
                <a:schemeClr val="bg2">
                  <a:lumMod val="50000"/>
                </a:schemeClr>
              </a:solidFill>
            </a:endParaRPr>
          </a:p>
        </p:txBody>
      </p:sp>
      <p:sp>
        <p:nvSpPr>
          <p:cNvPr id="11" name="وسيلة شرح مستطيلة مستديرة الزوايا 10"/>
          <p:cNvSpPr/>
          <p:nvPr/>
        </p:nvSpPr>
        <p:spPr>
          <a:xfrm>
            <a:off x="6235372" y="1664224"/>
            <a:ext cx="2520280" cy="612648"/>
          </a:xfrm>
          <a:prstGeom prst="wedgeRoundRectCallout">
            <a:avLst>
              <a:gd name="adj1" fmla="val -22343"/>
              <a:gd name="adj2" fmla="val -6204"/>
              <a:gd name="adj3" fmla="val 16667"/>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2">
                    <a:lumMod val="50000"/>
                  </a:schemeClr>
                </a:solidFill>
              </a:rPr>
              <a:t>Post-stroke</a:t>
            </a:r>
            <a:endParaRPr lang="ar-SA" dirty="0">
              <a:solidFill>
                <a:schemeClr val="bg2">
                  <a:lumMod val="50000"/>
                </a:schemeClr>
              </a:solidFill>
            </a:endParaRPr>
          </a:p>
        </p:txBody>
      </p:sp>
      <p:sp>
        <p:nvSpPr>
          <p:cNvPr id="13" name="وسيلة شرح مستطيلة مستديرة الزوايا 12"/>
          <p:cNvSpPr/>
          <p:nvPr/>
        </p:nvSpPr>
        <p:spPr>
          <a:xfrm>
            <a:off x="3610822" y="1160168"/>
            <a:ext cx="2520280" cy="612648"/>
          </a:xfrm>
          <a:prstGeom prst="wedgeRoundRectCallout">
            <a:avLst>
              <a:gd name="adj1" fmla="val -22343"/>
              <a:gd name="adj2" fmla="val -6204"/>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2">
                    <a:lumMod val="50000"/>
                  </a:schemeClr>
                </a:solidFill>
              </a:rPr>
              <a:t>Adjustment D. </a:t>
            </a:r>
            <a:endParaRPr lang="ar-SA" dirty="0">
              <a:solidFill>
                <a:schemeClr val="bg2">
                  <a:lumMod val="50000"/>
                </a:schemeClr>
              </a:solidFill>
            </a:endParaRPr>
          </a:p>
        </p:txBody>
      </p:sp>
      <p:sp>
        <p:nvSpPr>
          <p:cNvPr id="12" name="وسيلة شرح بيضاوية 11"/>
          <p:cNvSpPr/>
          <p:nvPr/>
        </p:nvSpPr>
        <p:spPr>
          <a:xfrm>
            <a:off x="3610822" y="1772816"/>
            <a:ext cx="2617362" cy="2106524"/>
          </a:xfrm>
          <a:prstGeom prst="wedgeEllipseCallout">
            <a:avLst>
              <a:gd name="adj1" fmla="val -20833"/>
              <a:gd name="adj2" fmla="val 932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400" b="1" dirty="0" smtClean="0">
                <a:solidFill>
                  <a:schemeClr val="bg2">
                    <a:lumMod val="75000"/>
                  </a:schemeClr>
                </a:solidFill>
              </a:rPr>
              <a:t>Depression</a:t>
            </a:r>
            <a:endParaRPr lang="ar-SA" sz="2400" b="1" dirty="0">
              <a:solidFill>
                <a:schemeClr val="bg2">
                  <a:lumMod val="75000"/>
                </a:schemeClr>
              </a:solidFill>
            </a:endParaRPr>
          </a:p>
        </p:txBody>
      </p:sp>
      <p:sp>
        <p:nvSpPr>
          <p:cNvPr id="15" name="وسيلة شرح مستطيلة مستديرة الزوايا 14"/>
          <p:cNvSpPr/>
          <p:nvPr/>
        </p:nvSpPr>
        <p:spPr>
          <a:xfrm>
            <a:off x="6235372" y="2382137"/>
            <a:ext cx="2520280" cy="612648"/>
          </a:xfrm>
          <a:prstGeom prst="wedgeRoundRectCallout">
            <a:avLst>
              <a:gd name="adj1" fmla="val -22343"/>
              <a:gd name="adj2" fmla="val -6204"/>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2">
                    <a:lumMod val="50000"/>
                  </a:schemeClr>
                </a:solidFill>
              </a:rPr>
              <a:t>Side effect of Rx</a:t>
            </a:r>
            <a:endParaRPr lang="ar-SA" dirty="0">
              <a:solidFill>
                <a:schemeClr val="bg2">
                  <a:lumMod val="50000"/>
                </a:schemeClr>
              </a:solidFill>
            </a:endParaRPr>
          </a:p>
        </p:txBody>
      </p:sp>
      <p:sp>
        <p:nvSpPr>
          <p:cNvPr id="16" name="وسيلة شرح مستطيلة مستديرة الزوايا 15"/>
          <p:cNvSpPr/>
          <p:nvPr/>
        </p:nvSpPr>
        <p:spPr>
          <a:xfrm>
            <a:off x="3707904" y="3879340"/>
            <a:ext cx="2520280" cy="1008112"/>
          </a:xfrm>
          <a:prstGeom prst="wedgeRoundRectCallout">
            <a:avLst>
              <a:gd name="adj1" fmla="val -22343"/>
              <a:gd name="adj2" fmla="val -6204"/>
              <a:gd name="adj3" fmla="val 1666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bg2">
                    <a:lumMod val="50000"/>
                  </a:schemeClr>
                </a:solidFill>
              </a:rPr>
              <a:t>Depressive Disorders</a:t>
            </a:r>
            <a:endParaRPr lang="ar-SA" b="1" dirty="0">
              <a:solidFill>
                <a:schemeClr val="bg2">
                  <a:lumMod val="50000"/>
                </a:schemeClr>
              </a:solidFill>
            </a:endParaRPr>
          </a:p>
        </p:txBody>
      </p:sp>
      <p:sp>
        <p:nvSpPr>
          <p:cNvPr id="17" name="وسيلة شرح مستطيلة مستديرة الزوايا 16"/>
          <p:cNvSpPr/>
          <p:nvPr/>
        </p:nvSpPr>
        <p:spPr>
          <a:xfrm>
            <a:off x="1098565" y="2382137"/>
            <a:ext cx="2520280" cy="612648"/>
          </a:xfrm>
          <a:prstGeom prst="wedgeRoundRectCallout">
            <a:avLst>
              <a:gd name="adj1" fmla="val -22343"/>
              <a:gd name="adj2" fmla="val -6204"/>
              <a:gd name="adj3" fmla="val 1666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2">
                    <a:lumMod val="50000"/>
                  </a:schemeClr>
                </a:solidFill>
              </a:rPr>
              <a:t>Substance-related</a:t>
            </a:r>
            <a:endParaRPr lang="ar-SA" dirty="0">
              <a:solidFill>
                <a:schemeClr val="bg2">
                  <a:lumMod val="50000"/>
                </a:schemeClr>
              </a:solidFill>
            </a:endParaRPr>
          </a:p>
        </p:txBody>
      </p:sp>
      <p:sp>
        <p:nvSpPr>
          <p:cNvPr id="18" name="وسيلة شرح مستطيلة مستديرة الزوايا 17"/>
          <p:cNvSpPr/>
          <p:nvPr/>
        </p:nvSpPr>
        <p:spPr>
          <a:xfrm>
            <a:off x="2350682" y="4893036"/>
            <a:ext cx="2520280" cy="612648"/>
          </a:xfrm>
          <a:prstGeom prst="wedgeRoundRectCallout">
            <a:avLst>
              <a:gd name="adj1" fmla="val -22343"/>
              <a:gd name="adj2" fmla="val -6204"/>
              <a:gd name="adj3" fmla="val 1666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2">
                    <a:lumMod val="50000"/>
                  </a:schemeClr>
                </a:solidFill>
              </a:rPr>
              <a:t>Major  D. D</a:t>
            </a:r>
            <a:r>
              <a:rPr lang="en-US" dirty="0" smtClean="0">
                <a:solidFill>
                  <a:schemeClr val="bg2">
                    <a:lumMod val="75000"/>
                  </a:schemeClr>
                </a:solidFill>
              </a:rPr>
              <a:t>.</a:t>
            </a:r>
            <a:endParaRPr lang="ar-SA" dirty="0"/>
          </a:p>
        </p:txBody>
      </p:sp>
      <p:sp>
        <p:nvSpPr>
          <p:cNvPr id="19" name="وسيلة شرح مستطيلة مستديرة الزوايا 18"/>
          <p:cNvSpPr/>
          <p:nvPr/>
        </p:nvSpPr>
        <p:spPr>
          <a:xfrm>
            <a:off x="4870962" y="4893036"/>
            <a:ext cx="2520280" cy="612648"/>
          </a:xfrm>
          <a:prstGeom prst="wedgeRoundRectCallout">
            <a:avLst>
              <a:gd name="adj1" fmla="val -22343"/>
              <a:gd name="adj2" fmla="val -6204"/>
              <a:gd name="adj3" fmla="val 16667"/>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2">
                    <a:lumMod val="50000"/>
                  </a:schemeClr>
                </a:solidFill>
              </a:rPr>
              <a:t>Dysthymic D.</a:t>
            </a:r>
            <a:endParaRPr lang="ar-SA" dirty="0">
              <a:solidFill>
                <a:schemeClr val="bg2">
                  <a:lumMod val="50000"/>
                </a:schemeClr>
              </a:solidFill>
            </a:endParaRPr>
          </a:p>
        </p:txBody>
      </p:sp>
      <p:sp>
        <p:nvSpPr>
          <p:cNvPr id="20" name="وسيلة شرح مستطيلة مستديرة الزوايا 19"/>
          <p:cNvSpPr/>
          <p:nvPr/>
        </p:nvSpPr>
        <p:spPr>
          <a:xfrm>
            <a:off x="6235372" y="3090317"/>
            <a:ext cx="2520280" cy="612648"/>
          </a:xfrm>
          <a:prstGeom prst="wedgeRoundRectCallout">
            <a:avLst>
              <a:gd name="adj1" fmla="val 21425"/>
              <a:gd name="adj2" fmla="val -6204"/>
              <a:gd name="adj3" fmla="val 16667"/>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2">
                    <a:lumMod val="75000"/>
                  </a:schemeClr>
                </a:solidFill>
              </a:rPr>
              <a:t>Psychotic D</a:t>
            </a:r>
            <a:r>
              <a:rPr lang="en-US" dirty="0" smtClean="0"/>
              <a:t>.</a:t>
            </a:r>
            <a:endParaRPr lang="ar-SA" dirty="0"/>
          </a:p>
        </p:txBody>
      </p:sp>
      <p:sp>
        <p:nvSpPr>
          <p:cNvPr id="21" name="وسيلة شرح مستطيلة مستديرة الزوايا 20"/>
          <p:cNvSpPr/>
          <p:nvPr/>
        </p:nvSpPr>
        <p:spPr>
          <a:xfrm>
            <a:off x="1114782" y="3140968"/>
            <a:ext cx="2520280" cy="612648"/>
          </a:xfrm>
          <a:prstGeom prst="wedgeRoundRectCallout">
            <a:avLst>
              <a:gd name="adj1" fmla="val -22343"/>
              <a:gd name="adj2" fmla="val -6204"/>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bg2">
                    <a:lumMod val="75000"/>
                  </a:schemeClr>
                </a:solidFill>
              </a:rPr>
              <a:t>Mood disorders</a:t>
            </a:r>
            <a:endParaRPr lang="ar-SA" dirty="0">
              <a:solidFill>
                <a:schemeClr val="bg2">
                  <a:lumMod val="75000"/>
                </a:schemeClr>
              </a:solidFill>
            </a:endParaRPr>
          </a:p>
        </p:txBody>
      </p:sp>
    </p:spTree>
    <p:extLst>
      <p:ext uri="{BB962C8B-B14F-4D97-AF65-F5344CB8AC3E}">
        <p14:creationId xmlns:p14="http://schemas.microsoft.com/office/powerpoint/2010/main" val="1105457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1835696" cy="1800324"/>
          </a:xfrm>
        </p:spPr>
        <p:txBody>
          <a:bodyPr>
            <a:normAutofit/>
          </a:bodyPr>
          <a:lstStyle/>
          <a:p>
            <a:endParaRPr lang="ar-SA" dirty="0"/>
          </a:p>
        </p:txBody>
      </p:sp>
      <p:sp>
        <p:nvSpPr>
          <p:cNvPr id="4" name="عنصر نائب للتاريخ 3"/>
          <p:cNvSpPr>
            <a:spLocks noGrp="1"/>
          </p:cNvSpPr>
          <p:nvPr>
            <p:ph type="dt" sz="half" idx="10"/>
          </p:nvPr>
        </p:nvSpPr>
        <p:spPr/>
        <p:txBody>
          <a:bodyPr/>
          <a:lstStyle/>
          <a:p>
            <a:r>
              <a:rPr lang="ar-SA" smtClean="0"/>
              <a:t>-</a:t>
            </a:r>
            <a:endParaRPr lang="ar-SA"/>
          </a:p>
        </p:txBody>
      </p:sp>
      <p:sp>
        <p:nvSpPr>
          <p:cNvPr id="5" name="عنصر نائب للتذييل 4"/>
          <p:cNvSpPr>
            <a:spLocks noGrp="1"/>
          </p:cNvSpPr>
          <p:nvPr>
            <p:ph type="ftr" sz="quarter" idx="11"/>
          </p:nvPr>
        </p:nvSpPr>
        <p:spPr>
          <a:xfrm>
            <a:off x="395536" y="6237312"/>
            <a:ext cx="3109664" cy="365125"/>
          </a:xfrm>
        </p:spPr>
        <p:txBody>
          <a:bodyPr/>
          <a:lstStyle/>
          <a:p>
            <a:r>
              <a:rPr lang="en-US" dirty="0" smtClean="0"/>
              <a:t>Depressive  Disorders - Prof. Al-</a:t>
            </a:r>
            <a:r>
              <a:rPr lang="en-US" dirty="0" err="1" smtClean="0"/>
              <a:t>Sughayir</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4</a:t>
            </a:fld>
            <a:endParaRPr lang="ar-SA"/>
          </a:p>
        </p:txBody>
      </p:sp>
      <p:sp>
        <p:nvSpPr>
          <p:cNvPr id="3" name="عنصر نائب للمحتوى 2"/>
          <p:cNvSpPr>
            <a:spLocks noGrp="1"/>
          </p:cNvSpPr>
          <p:nvPr>
            <p:ph sz="quarter" idx="13"/>
          </p:nvPr>
        </p:nvSpPr>
        <p:spPr>
          <a:xfrm>
            <a:off x="0" y="2074963"/>
            <a:ext cx="9143999" cy="4234358"/>
          </a:xfrm>
          <a:solidFill>
            <a:schemeClr val="tx2">
              <a:lumMod val="60000"/>
              <a:lumOff val="40000"/>
            </a:schemeClr>
          </a:solidFill>
        </p:spPr>
        <p:txBody>
          <a:bodyPr>
            <a:normAutofit fontScale="92500"/>
          </a:bodyPr>
          <a:lstStyle/>
          <a:p>
            <a:pPr algn="just" rtl="0">
              <a:lnSpc>
                <a:spcPct val="115000"/>
              </a:lnSpc>
              <a:spcAft>
                <a:spcPts val="0"/>
              </a:spcAft>
            </a:pPr>
            <a:endParaRPr lang="en-US" b="1" dirty="0" smtClean="0">
              <a:solidFill>
                <a:schemeClr val="accent2">
                  <a:lumMod val="50000"/>
                </a:schemeClr>
              </a:solidFill>
              <a:ea typeface="Calibri"/>
              <a:cs typeface="Calibri"/>
            </a:endParaRPr>
          </a:p>
          <a:p>
            <a:pPr algn="just" rtl="0">
              <a:lnSpc>
                <a:spcPct val="115000"/>
              </a:lnSpc>
              <a:spcAft>
                <a:spcPts val="0"/>
              </a:spcAft>
            </a:pPr>
            <a:r>
              <a:rPr lang="en-US" sz="2400" b="1" dirty="0" smtClean="0">
                <a:solidFill>
                  <a:schemeClr val="accent2">
                    <a:lumMod val="50000"/>
                  </a:schemeClr>
                </a:solidFill>
                <a:ea typeface="Calibri"/>
                <a:cs typeface="Calibri"/>
              </a:rPr>
              <a:t>What is the difference between usual sadness and depression?</a:t>
            </a:r>
          </a:p>
          <a:p>
            <a:pPr algn="just" rtl="0">
              <a:lnSpc>
                <a:spcPct val="115000"/>
              </a:lnSpc>
              <a:spcAft>
                <a:spcPts val="0"/>
              </a:spcAft>
            </a:pPr>
            <a:endParaRPr lang="en-US" sz="2400" b="1" dirty="0">
              <a:solidFill>
                <a:schemeClr val="accent2">
                  <a:lumMod val="50000"/>
                </a:schemeClr>
              </a:solidFill>
              <a:ea typeface="Calibri"/>
              <a:cs typeface="Calibri"/>
            </a:endParaRPr>
          </a:p>
          <a:p>
            <a:pPr algn="l" rtl="0">
              <a:lnSpc>
                <a:spcPct val="115000"/>
              </a:lnSpc>
              <a:spcAft>
                <a:spcPts val="0"/>
              </a:spcAft>
            </a:pPr>
            <a:r>
              <a:rPr lang="en-US" sz="2400" b="1" dirty="0" smtClean="0">
                <a:solidFill>
                  <a:schemeClr val="accent2">
                    <a:lumMod val="50000"/>
                  </a:schemeClr>
                </a:solidFill>
                <a:ea typeface="Calibri"/>
                <a:cs typeface="Calibri"/>
              </a:rPr>
              <a:t>Healthy </a:t>
            </a:r>
            <a:r>
              <a:rPr lang="en-US" sz="2400" b="1" dirty="0">
                <a:solidFill>
                  <a:schemeClr val="accent2">
                    <a:lumMod val="50000"/>
                  </a:schemeClr>
                </a:solidFill>
                <a:ea typeface="Calibri"/>
                <a:cs typeface="Calibri"/>
              </a:rPr>
              <a:t>people</a:t>
            </a:r>
            <a:r>
              <a:rPr lang="en-US" sz="2400" dirty="0">
                <a:solidFill>
                  <a:schemeClr val="accent2">
                    <a:lumMod val="50000"/>
                  </a:schemeClr>
                </a:solidFill>
                <a:ea typeface="Calibri"/>
                <a:cs typeface="Calibri"/>
              </a:rPr>
              <a:t> have </a:t>
            </a:r>
            <a:r>
              <a:rPr lang="en-US" sz="2400" dirty="0" smtClean="0">
                <a:solidFill>
                  <a:schemeClr val="accent2">
                    <a:lumMod val="50000"/>
                  </a:schemeClr>
                </a:solidFill>
                <a:ea typeface="Calibri"/>
                <a:cs typeface="Calibri"/>
              </a:rPr>
              <a:t>a </a:t>
            </a:r>
            <a:r>
              <a:rPr lang="en-US" sz="2400" dirty="0">
                <a:solidFill>
                  <a:schemeClr val="accent2">
                    <a:lumMod val="50000"/>
                  </a:schemeClr>
                </a:solidFill>
                <a:ea typeface="Calibri"/>
                <a:cs typeface="Arial"/>
              </a:rPr>
              <a:t>wide continuum range </a:t>
            </a:r>
            <a:r>
              <a:rPr lang="en-US" sz="2400" dirty="0" smtClean="0">
                <a:solidFill>
                  <a:schemeClr val="accent2">
                    <a:lumMod val="50000"/>
                  </a:schemeClr>
                </a:solidFill>
                <a:ea typeface="Calibri"/>
                <a:cs typeface="Arial"/>
              </a:rPr>
              <a:t>of normal mood changes: .</a:t>
            </a:r>
          </a:p>
          <a:p>
            <a:pPr marL="0" indent="0" algn="ctr" rtl="0">
              <a:lnSpc>
                <a:spcPct val="115000"/>
              </a:lnSpc>
              <a:spcAft>
                <a:spcPts val="0"/>
              </a:spcAft>
              <a:buNone/>
            </a:pPr>
            <a:r>
              <a:rPr lang="en-US" sz="2400" dirty="0" smtClean="0">
                <a:solidFill>
                  <a:schemeClr val="accent2">
                    <a:lumMod val="50000"/>
                  </a:schemeClr>
                </a:solidFill>
                <a:ea typeface="Calibri"/>
                <a:cs typeface="Calibri"/>
              </a:rPr>
              <a:t>    </a:t>
            </a:r>
            <a:r>
              <a:rPr lang="en-US" sz="2400" b="1" dirty="0">
                <a:solidFill>
                  <a:srgbClr val="002060"/>
                </a:solidFill>
                <a:ea typeface="Calibri"/>
                <a:cs typeface="Calibri"/>
              </a:rPr>
              <a:t>[ </a:t>
            </a:r>
            <a:r>
              <a:rPr lang="en-US" sz="2400" dirty="0">
                <a:solidFill>
                  <a:srgbClr val="002060"/>
                </a:solidFill>
                <a:ea typeface="Calibri"/>
                <a:cs typeface="Calibri"/>
              </a:rPr>
              <a:t>usual sadness </a:t>
            </a:r>
            <a:r>
              <a:rPr lang="en-US" sz="2400" b="1" dirty="0">
                <a:solidFill>
                  <a:srgbClr val="002060"/>
                </a:solidFill>
                <a:ea typeface="Calibri"/>
                <a:cs typeface="Calibri"/>
              </a:rPr>
              <a:t>&lt; &lt; &lt;</a:t>
            </a:r>
            <a:r>
              <a:rPr lang="en-US" sz="2400" dirty="0">
                <a:solidFill>
                  <a:srgbClr val="002060"/>
                </a:solidFill>
                <a:ea typeface="Calibri"/>
                <a:cs typeface="Calibri"/>
              </a:rPr>
              <a:t> - - </a:t>
            </a:r>
            <a:r>
              <a:rPr lang="en-US" sz="2400" dirty="0" smtClean="0">
                <a:solidFill>
                  <a:srgbClr val="002060"/>
                </a:solidFill>
                <a:ea typeface="Calibri"/>
                <a:cs typeface="Calibri"/>
              </a:rPr>
              <a:t>-  ------------------------------------</a:t>
            </a:r>
            <a:r>
              <a:rPr lang="en-US" sz="2400" b="1" dirty="0" smtClean="0">
                <a:solidFill>
                  <a:srgbClr val="002060"/>
                </a:solidFill>
                <a:ea typeface="Calibri"/>
                <a:cs typeface="Calibri"/>
              </a:rPr>
              <a:t>&gt; </a:t>
            </a:r>
            <a:r>
              <a:rPr lang="en-US" sz="2400" b="1" dirty="0">
                <a:solidFill>
                  <a:srgbClr val="002060"/>
                </a:solidFill>
                <a:ea typeface="Calibri"/>
                <a:cs typeface="Calibri"/>
              </a:rPr>
              <a:t>&gt; &gt;</a:t>
            </a:r>
            <a:r>
              <a:rPr lang="en-US" sz="2400" dirty="0">
                <a:solidFill>
                  <a:srgbClr val="002060"/>
                </a:solidFill>
                <a:ea typeface="Calibri"/>
                <a:cs typeface="Calibri"/>
              </a:rPr>
              <a:t> usual happiness </a:t>
            </a:r>
            <a:r>
              <a:rPr lang="en-US" sz="2400" b="1" dirty="0">
                <a:solidFill>
                  <a:srgbClr val="002060"/>
                </a:solidFill>
                <a:ea typeface="Calibri"/>
                <a:cs typeface="Calibri"/>
              </a:rPr>
              <a:t>]</a:t>
            </a:r>
            <a:r>
              <a:rPr lang="en-US" sz="2400" dirty="0">
                <a:solidFill>
                  <a:srgbClr val="002060"/>
                </a:solidFill>
                <a:ea typeface="Calibri"/>
                <a:cs typeface="Calibri"/>
              </a:rPr>
              <a:t>.</a:t>
            </a:r>
            <a:endParaRPr lang="en-US" sz="2400" dirty="0">
              <a:solidFill>
                <a:srgbClr val="002060"/>
              </a:solidFill>
              <a:ea typeface="Calibri"/>
              <a:cs typeface="Arial"/>
            </a:endParaRPr>
          </a:p>
          <a:p>
            <a:pPr algn="l" rtl="0">
              <a:lnSpc>
                <a:spcPct val="115000"/>
              </a:lnSpc>
              <a:spcAft>
                <a:spcPts val="0"/>
              </a:spcAft>
            </a:pPr>
            <a:endParaRPr lang="en-US" b="1" dirty="0" smtClean="0">
              <a:solidFill>
                <a:schemeClr val="accent2">
                  <a:lumMod val="50000"/>
                </a:schemeClr>
              </a:solidFill>
              <a:ea typeface="Calibri"/>
              <a:cs typeface="Calibri"/>
            </a:endParaRPr>
          </a:p>
          <a:p>
            <a:pPr algn="l" rtl="0">
              <a:lnSpc>
                <a:spcPct val="115000"/>
              </a:lnSpc>
              <a:spcAft>
                <a:spcPts val="0"/>
              </a:spcAft>
            </a:pPr>
            <a:r>
              <a:rPr lang="en-US" sz="2400" b="1" dirty="0" smtClean="0">
                <a:solidFill>
                  <a:schemeClr val="accent2">
                    <a:lumMod val="50000"/>
                  </a:schemeClr>
                </a:solidFill>
                <a:ea typeface="Calibri"/>
                <a:cs typeface="Calibri"/>
              </a:rPr>
              <a:t>Patients </a:t>
            </a:r>
            <a:r>
              <a:rPr lang="en-US" sz="2400" b="1" dirty="0">
                <a:solidFill>
                  <a:schemeClr val="accent2">
                    <a:lumMod val="50000"/>
                  </a:schemeClr>
                </a:solidFill>
                <a:ea typeface="Calibri"/>
                <a:cs typeface="Calibri"/>
              </a:rPr>
              <a:t>with</a:t>
            </a:r>
            <a:r>
              <a:rPr lang="en-US" sz="2400" dirty="0">
                <a:solidFill>
                  <a:schemeClr val="accent2">
                    <a:lumMod val="50000"/>
                  </a:schemeClr>
                </a:solidFill>
                <a:ea typeface="Calibri"/>
                <a:cs typeface="Calibri"/>
              </a:rPr>
              <a:t> </a:t>
            </a:r>
            <a:r>
              <a:rPr lang="en-US" sz="2400" b="1" dirty="0" smtClean="0">
                <a:solidFill>
                  <a:schemeClr val="accent2">
                    <a:lumMod val="50000"/>
                  </a:schemeClr>
                </a:solidFill>
                <a:ea typeface="Calibri"/>
                <a:cs typeface="Calibri"/>
              </a:rPr>
              <a:t>depressive </a:t>
            </a:r>
            <a:r>
              <a:rPr lang="en-US" sz="2400" b="1" dirty="0">
                <a:solidFill>
                  <a:schemeClr val="accent2">
                    <a:lumMod val="50000"/>
                  </a:schemeClr>
                </a:solidFill>
                <a:ea typeface="Calibri"/>
                <a:cs typeface="Calibri"/>
              </a:rPr>
              <a:t>disorders</a:t>
            </a:r>
            <a:r>
              <a:rPr lang="en-US" sz="2400" i="1" dirty="0">
                <a:solidFill>
                  <a:schemeClr val="accent2">
                    <a:lumMod val="50000"/>
                  </a:schemeClr>
                </a:solidFill>
                <a:ea typeface="Calibri"/>
                <a:cs typeface="Calibri"/>
              </a:rPr>
              <a:t> </a:t>
            </a:r>
            <a:r>
              <a:rPr lang="en-US" sz="2400" dirty="0">
                <a:solidFill>
                  <a:schemeClr val="accent2">
                    <a:lumMod val="50000"/>
                  </a:schemeClr>
                </a:solidFill>
                <a:ea typeface="Calibri"/>
                <a:cs typeface="Calibri"/>
              </a:rPr>
              <a:t>have </a:t>
            </a:r>
            <a:r>
              <a:rPr lang="en-US" sz="2400" dirty="0" smtClean="0">
                <a:solidFill>
                  <a:schemeClr val="accent2">
                    <a:lumMod val="50000"/>
                  </a:schemeClr>
                </a:solidFill>
                <a:ea typeface="Calibri"/>
                <a:cs typeface="Calibri"/>
              </a:rPr>
              <a:t>:</a:t>
            </a:r>
          </a:p>
          <a:p>
            <a:pPr algn="l" rtl="0">
              <a:lnSpc>
                <a:spcPct val="115000"/>
              </a:lnSpc>
              <a:spcAft>
                <a:spcPts val="0"/>
              </a:spcAft>
              <a:buFontTx/>
              <a:buChar char="-"/>
            </a:pPr>
            <a:r>
              <a:rPr lang="en-US" sz="2400" dirty="0" smtClean="0">
                <a:solidFill>
                  <a:srgbClr val="C0504D">
                    <a:lumMod val="50000"/>
                  </a:srgbClr>
                </a:solidFill>
                <a:ea typeface="Calibri"/>
                <a:cs typeface="Calibri"/>
              </a:rPr>
              <a:t>abnormal </a:t>
            </a:r>
            <a:r>
              <a:rPr lang="en-US" sz="2400" dirty="0" smtClean="0">
                <a:solidFill>
                  <a:schemeClr val="accent2">
                    <a:lumMod val="50000"/>
                  </a:schemeClr>
                </a:solidFill>
                <a:ea typeface="Times New Roman"/>
                <a:cs typeface="Calibri"/>
              </a:rPr>
              <a:t>low mood / lack of pleasure/ physical features</a:t>
            </a:r>
          </a:p>
          <a:p>
            <a:pPr algn="l" rtl="0">
              <a:lnSpc>
                <a:spcPct val="115000"/>
              </a:lnSpc>
              <a:spcAft>
                <a:spcPts val="0"/>
              </a:spcAft>
              <a:buFontTx/>
              <a:buChar char="-"/>
            </a:pPr>
            <a:r>
              <a:rPr lang="en-US" sz="2400" dirty="0" smtClean="0">
                <a:solidFill>
                  <a:schemeClr val="accent2">
                    <a:lumMod val="50000"/>
                  </a:schemeClr>
                </a:solidFill>
                <a:ea typeface="Times New Roman"/>
                <a:cs typeface="Calibri"/>
              </a:rPr>
              <a:t>Impaired social</a:t>
            </a:r>
            <a:r>
              <a:rPr lang="en-US" sz="2400" dirty="0">
                <a:solidFill>
                  <a:schemeClr val="accent2">
                    <a:lumMod val="50000"/>
                  </a:schemeClr>
                </a:solidFill>
                <a:ea typeface="Times New Roman"/>
                <a:cs typeface="Calibri"/>
              </a:rPr>
              <a:t>, and occupational functioning.</a:t>
            </a:r>
            <a:r>
              <a:rPr lang="en-US" sz="2400" dirty="0">
                <a:solidFill>
                  <a:schemeClr val="accent2">
                    <a:lumMod val="50000"/>
                  </a:schemeClr>
                </a:solidFill>
                <a:ea typeface="Calibri"/>
                <a:cs typeface="Times New Roman"/>
              </a:rPr>
              <a:t> </a:t>
            </a:r>
            <a:endParaRPr lang="en-US" sz="2400" dirty="0" smtClean="0">
              <a:solidFill>
                <a:schemeClr val="accent2">
                  <a:lumMod val="50000"/>
                </a:schemeClr>
              </a:solidFill>
              <a:ea typeface="Calibri"/>
              <a:cs typeface="Times New Roman"/>
            </a:endParaRPr>
          </a:p>
          <a:p>
            <a:pPr algn="just" rtl="0">
              <a:lnSpc>
                <a:spcPct val="115000"/>
              </a:lnSpc>
              <a:spcAft>
                <a:spcPts val="0"/>
              </a:spcAft>
            </a:pPr>
            <a:endParaRPr lang="en-US" dirty="0">
              <a:solidFill>
                <a:schemeClr val="accent2">
                  <a:lumMod val="50000"/>
                </a:schemeClr>
              </a:solidFill>
              <a:ea typeface="Calibri"/>
              <a:cs typeface="Times New Roman"/>
            </a:endParaRPr>
          </a:p>
          <a:p>
            <a:pPr algn="l" rtl="0"/>
            <a:endParaRPr lang="ar-SA" dirty="0">
              <a:solidFill>
                <a:schemeClr val="accent2">
                  <a:lumMod val="50000"/>
                </a:schemeClr>
              </a:solidFill>
            </a:endParaRPr>
          </a:p>
        </p:txBody>
      </p:sp>
      <p:sp>
        <p:nvSpPr>
          <p:cNvPr id="7" name="AutoShape 2"/>
          <p:cNvSpPr>
            <a:spLocks noChangeArrowheads="1"/>
          </p:cNvSpPr>
          <p:nvPr/>
        </p:nvSpPr>
        <p:spPr bwMode="auto">
          <a:xfrm>
            <a:off x="1763688" y="188640"/>
            <a:ext cx="7380312" cy="1886322"/>
          </a:xfrm>
          <a:prstGeom prst="wedgeRectCallout">
            <a:avLst>
              <a:gd name="adj1" fmla="val 2306"/>
              <a:gd name="adj2" fmla="val 19880"/>
            </a:avLst>
          </a:prstGeom>
          <a:solidFill>
            <a:schemeClr val="tx1">
              <a:lumMod val="95000"/>
            </a:schemeClr>
          </a:solidFill>
          <a:ln w="12700">
            <a:solidFill>
              <a:srgbClr val="950700"/>
            </a:solidFill>
            <a:miter lim="800000"/>
            <a:headEnd/>
            <a:tailEnd/>
          </a:ln>
          <a:effectLst>
            <a:outerShdw dist="28398" dir="3806097" algn="ctr" rotWithShape="0">
              <a:srgbClr val="450600">
                <a:alpha val="50000"/>
              </a:srgbClr>
            </a:outerShdw>
          </a:effectLst>
        </p:spPr>
        <p:txBody>
          <a:bodyPr vert="horz" wrap="square" lIns="91440" tIns="45720" rIns="91440" bIns="45720" numCol="1" anchor="t" anchorCtr="0" compatLnSpc="1">
            <a:prstTxWarp prst="textNoShape">
              <a:avLst/>
            </a:prstTxWarp>
          </a:bodyPr>
          <a:lstStyle/>
          <a:p>
            <a:pPr marL="0" lvl="0" indent="0" algn="l" rtl="0" eaLnBrk="1" fontAlgn="base" latinLnBrk="0" hangingPunct="1">
              <a:lnSpc>
                <a:spcPct val="100000"/>
              </a:lnSpc>
              <a:spcBef>
                <a:spcPct val="0"/>
              </a:spcBef>
              <a:spcAft>
                <a:spcPct val="0"/>
              </a:spcAft>
              <a:tabLst/>
            </a:pPr>
            <a:endParaRPr kumimoji="0" lang="en-US" sz="2000" b="0" i="0" u="none" strike="noStrike" cap="none" normalizeH="0" baseline="0" dirty="0" smtClean="0">
              <a:ln>
                <a:noFill/>
              </a:ln>
              <a:solidFill>
                <a:schemeClr val="bg1">
                  <a:lumMod val="95000"/>
                  <a:lumOff val="5000"/>
                </a:schemeClr>
              </a:solidFill>
              <a:effectLst/>
              <a:latin typeface="Calibri" pitchFamily="34" charset="0"/>
              <a:ea typeface="Arial" pitchFamily="34" charset="0"/>
              <a:cs typeface="Arial" pitchFamily="34" charset="0"/>
            </a:endParaRPr>
          </a:p>
          <a:p>
            <a:pPr marL="0" lvl="0" indent="0" algn="l" rtl="0" eaLnBrk="1" fontAlgn="base" latinLnBrk="0" hangingPunct="1">
              <a:lnSpc>
                <a:spcPct val="100000"/>
              </a:lnSpc>
              <a:spcBef>
                <a:spcPct val="0"/>
              </a:spcBef>
              <a:spcAft>
                <a:spcPct val="0"/>
              </a:spcAft>
              <a:tabLst/>
            </a:pPr>
            <a:r>
              <a:rPr kumimoji="0" lang="en-US" sz="2000" b="0" i="0" u="none" strike="noStrike" cap="none" normalizeH="0" baseline="0" dirty="0" smtClean="0">
                <a:ln>
                  <a:noFill/>
                </a:ln>
                <a:solidFill>
                  <a:schemeClr val="bg1">
                    <a:lumMod val="95000"/>
                    <a:lumOff val="5000"/>
                  </a:schemeClr>
                </a:solidFill>
                <a:effectLst/>
                <a:latin typeface="Calibri" pitchFamily="34" charset="0"/>
                <a:ea typeface="Arial" pitchFamily="34" charset="0"/>
                <a:cs typeface="Arial" pitchFamily="34" charset="0"/>
              </a:rPr>
              <a:t>Ms. </a:t>
            </a:r>
            <a:r>
              <a:rPr kumimoji="0" lang="en-US" sz="2000" b="0" i="0" u="none" strike="noStrike" cap="none" normalizeH="0" baseline="0" dirty="0" err="1" smtClean="0">
                <a:ln>
                  <a:noFill/>
                </a:ln>
                <a:solidFill>
                  <a:schemeClr val="bg1">
                    <a:lumMod val="95000"/>
                    <a:lumOff val="5000"/>
                  </a:schemeClr>
                </a:solidFill>
                <a:effectLst/>
                <a:latin typeface="Calibri" pitchFamily="34" charset="0"/>
                <a:ea typeface="Arial" pitchFamily="34" charset="0"/>
                <a:cs typeface="Arial" pitchFamily="34" charset="0"/>
              </a:rPr>
              <a:t>Amal</a:t>
            </a:r>
            <a:r>
              <a:rPr kumimoji="0" lang="en-US" sz="2000" b="0" i="0" u="none" strike="noStrike" cap="none" normalizeH="0" baseline="0" dirty="0" smtClean="0">
                <a:ln>
                  <a:noFill/>
                </a:ln>
                <a:solidFill>
                  <a:schemeClr val="bg1">
                    <a:lumMod val="95000"/>
                    <a:lumOff val="5000"/>
                  </a:schemeClr>
                </a:solidFill>
                <a:effectLst/>
                <a:latin typeface="Calibri" pitchFamily="34" charset="0"/>
                <a:ea typeface="Arial" pitchFamily="34" charset="0"/>
                <a:cs typeface="Arial" pitchFamily="34" charset="0"/>
              </a:rPr>
              <a:t> is a 27-year-old single woman works as a teacher. She has a five-week history of low mood, chest tightness, poor appetite, disturbed sleep, excessive guilt feelings, and loss of interest in her social activities.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2656"/>
            <a:ext cx="1763688" cy="1742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2860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568952" cy="634082"/>
          </a:xfrm>
          <a:solidFill>
            <a:schemeClr val="tx2">
              <a:lumMod val="75000"/>
            </a:schemeClr>
          </a:solidFill>
        </p:spPr>
        <p:txBody>
          <a:bodyPr>
            <a:normAutofit fontScale="90000"/>
          </a:bodyPr>
          <a:lstStyle/>
          <a:p>
            <a:pPr rtl="0">
              <a:lnSpc>
                <a:spcPct val="115000"/>
              </a:lnSpc>
              <a:spcAft>
                <a:spcPts val="1000"/>
              </a:spcAft>
            </a:pPr>
            <a:r>
              <a:rPr lang="en-US" sz="3200" b="1" dirty="0" smtClean="0">
                <a:solidFill>
                  <a:schemeClr val="bg2">
                    <a:lumMod val="50000"/>
                  </a:schemeClr>
                </a:solidFill>
                <a:ea typeface="Calibri"/>
                <a:cs typeface="Calibri"/>
              </a:rPr>
              <a:t>Depressive features</a:t>
            </a:r>
            <a:r>
              <a:rPr lang="en-US" sz="3200" dirty="0" smtClean="0">
                <a:solidFill>
                  <a:schemeClr val="bg2">
                    <a:lumMod val="50000"/>
                  </a:schemeClr>
                </a:solidFill>
                <a:ea typeface="Calibri"/>
                <a:cs typeface="Calibri"/>
              </a:rPr>
              <a:t>:</a:t>
            </a:r>
            <a:endParaRPr lang="ar-SA" sz="3200" dirty="0">
              <a:solidFill>
                <a:schemeClr val="bg2">
                  <a:lumMod val="50000"/>
                </a:schemeClr>
              </a:solidFill>
            </a:endParaRPr>
          </a:p>
        </p:txBody>
      </p:sp>
      <p:sp>
        <p:nvSpPr>
          <p:cNvPr id="4" name="عنصر نائب للتاريخ 3"/>
          <p:cNvSpPr>
            <a:spLocks noGrp="1"/>
          </p:cNvSpPr>
          <p:nvPr>
            <p:ph type="dt" sz="half" idx="10"/>
          </p:nvPr>
        </p:nvSpPr>
        <p:spPr/>
        <p:txBody>
          <a:bodyPr/>
          <a:lstStyle/>
          <a:p>
            <a:r>
              <a:rPr lang="ar-SA" smtClean="0">
                <a:solidFill>
                  <a:prstClr val="white">
                    <a:tint val="75000"/>
                  </a:prstClr>
                </a:solidFill>
              </a:rPr>
              <a:t>-</a:t>
            </a:r>
            <a:endParaRPr lang="ar-SA">
              <a:solidFill>
                <a:prstClr val="white">
                  <a:tint val="75000"/>
                </a:prstClr>
              </a:solidFill>
            </a:endParaRPr>
          </a:p>
        </p:txBody>
      </p:sp>
      <p:sp>
        <p:nvSpPr>
          <p:cNvPr id="5" name="عنصر نائب للتذييل 4"/>
          <p:cNvSpPr>
            <a:spLocks noGrp="1"/>
          </p:cNvSpPr>
          <p:nvPr>
            <p:ph type="ftr" sz="quarter" idx="11"/>
          </p:nvPr>
        </p:nvSpPr>
        <p:spPr>
          <a:xfrm>
            <a:off x="251520" y="6237312"/>
            <a:ext cx="3181672" cy="365125"/>
          </a:xfrm>
        </p:spPr>
        <p:txBody>
          <a:bodyPr/>
          <a:lstStyle/>
          <a:p>
            <a:r>
              <a:rPr lang="en-US" dirty="0" smtClean="0">
                <a:solidFill>
                  <a:prstClr val="white">
                    <a:tint val="75000"/>
                  </a:prstClr>
                </a:solidFill>
              </a:rPr>
              <a:t>Depressive  Disorders - Prof. Al-</a:t>
            </a:r>
            <a:r>
              <a:rPr lang="en-US" dirty="0" err="1" smtClean="0">
                <a:solidFill>
                  <a:prstClr val="white">
                    <a:tint val="75000"/>
                  </a:prstClr>
                </a:solidFill>
              </a:rPr>
              <a:t>Sughayir</a:t>
            </a:r>
            <a:endParaRPr lang="ar-SA" dirty="0">
              <a:solidFill>
                <a:prstClr val="white">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white">
                    <a:tint val="75000"/>
                  </a:prstClr>
                </a:solidFill>
              </a:rPr>
              <a:pPr/>
              <a:t>5</a:t>
            </a:fld>
            <a:endParaRPr lang="ar-SA">
              <a:solidFill>
                <a:prstClr val="white">
                  <a:tint val="75000"/>
                </a:prstClr>
              </a:solidFill>
            </a:endParaRPr>
          </a:p>
        </p:txBody>
      </p:sp>
      <p:sp>
        <p:nvSpPr>
          <p:cNvPr id="3" name="عنصر نائب للمحتوى 2"/>
          <p:cNvSpPr>
            <a:spLocks noGrp="1"/>
          </p:cNvSpPr>
          <p:nvPr>
            <p:ph sz="quarter" idx="13"/>
          </p:nvPr>
        </p:nvSpPr>
        <p:spPr>
          <a:xfrm>
            <a:off x="251520" y="1052736"/>
            <a:ext cx="8640960" cy="5184576"/>
          </a:xfrm>
          <a:solidFill>
            <a:schemeClr val="tx2"/>
          </a:solidFill>
        </p:spPr>
        <p:txBody>
          <a:bodyPr>
            <a:normAutofit/>
          </a:bodyPr>
          <a:lstStyle/>
          <a:p>
            <a:pPr marL="0" indent="0" algn="l" rtl="0">
              <a:lnSpc>
                <a:spcPct val="115000"/>
              </a:lnSpc>
              <a:spcAft>
                <a:spcPts val="0"/>
              </a:spcAft>
              <a:buNone/>
            </a:pPr>
            <a:r>
              <a:rPr lang="en-US" sz="2800" b="1" dirty="0" smtClean="0">
                <a:solidFill>
                  <a:schemeClr val="bg2">
                    <a:lumMod val="50000"/>
                  </a:schemeClr>
                </a:solidFill>
                <a:ea typeface="Calibri"/>
                <a:cs typeface="Times New Roman"/>
              </a:rPr>
              <a:t>Mood Changes</a:t>
            </a:r>
            <a:r>
              <a:rPr lang="en-US" sz="2800" b="1" dirty="0">
                <a:solidFill>
                  <a:schemeClr val="bg2">
                    <a:lumMod val="50000"/>
                  </a:schemeClr>
                </a:solidFill>
                <a:ea typeface="Calibri"/>
                <a:cs typeface="Times New Roman"/>
              </a:rPr>
              <a:t>: </a:t>
            </a:r>
            <a:endParaRPr lang="en-US" sz="2800" b="1" dirty="0" smtClean="0">
              <a:solidFill>
                <a:schemeClr val="bg2">
                  <a:lumMod val="50000"/>
                </a:schemeClr>
              </a:solidFill>
              <a:ea typeface="Calibri"/>
              <a:cs typeface="Times New Roman"/>
            </a:endParaRPr>
          </a:p>
          <a:p>
            <a:pPr algn="l" rtl="0">
              <a:lnSpc>
                <a:spcPct val="200000"/>
              </a:lnSpc>
              <a:spcAft>
                <a:spcPts val="0"/>
              </a:spcAft>
              <a:buFont typeface="Wingdings" pitchFamily="2" charset="2"/>
              <a:buChar char="Ø"/>
            </a:pPr>
            <a:r>
              <a:rPr lang="en-US" sz="2800" dirty="0" smtClean="0">
                <a:solidFill>
                  <a:schemeClr val="bg2">
                    <a:lumMod val="50000"/>
                  </a:schemeClr>
                </a:solidFill>
                <a:ea typeface="Calibri"/>
                <a:cs typeface="Times New Roman"/>
              </a:rPr>
              <a:t>Feeling </a:t>
            </a:r>
            <a:r>
              <a:rPr lang="en-US" sz="2800" dirty="0">
                <a:solidFill>
                  <a:schemeClr val="bg2">
                    <a:lumMod val="50000"/>
                  </a:schemeClr>
                </a:solidFill>
                <a:ea typeface="Calibri"/>
                <a:cs typeface="Times New Roman"/>
              </a:rPr>
              <a:t>low (more severe than ordinary sadness).</a:t>
            </a:r>
            <a:endParaRPr lang="en-US" sz="4000" dirty="0">
              <a:solidFill>
                <a:schemeClr val="bg2">
                  <a:lumMod val="50000"/>
                </a:schemeClr>
              </a:solidFill>
              <a:ea typeface="Calibri"/>
              <a:cs typeface="Arial"/>
            </a:endParaRPr>
          </a:p>
          <a:p>
            <a:pPr algn="l" rtl="0">
              <a:lnSpc>
                <a:spcPct val="200000"/>
              </a:lnSpc>
              <a:spcAft>
                <a:spcPts val="0"/>
              </a:spcAft>
              <a:buFont typeface="Wingdings" pitchFamily="2" charset="2"/>
              <a:buChar char="Ø"/>
              <a:tabLst>
                <a:tab pos="180340" algn="l"/>
              </a:tabLst>
            </a:pPr>
            <a:r>
              <a:rPr lang="en-US" sz="2800" dirty="0">
                <a:solidFill>
                  <a:schemeClr val="bg2">
                    <a:lumMod val="50000"/>
                  </a:schemeClr>
                </a:solidFill>
                <a:ea typeface="Calibri"/>
                <a:cs typeface="Times New Roman"/>
              </a:rPr>
              <a:t>Lack of enjoyment and inability to experience pleasure (anhedonia).</a:t>
            </a:r>
            <a:endParaRPr lang="en-US" sz="4000" dirty="0">
              <a:solidFill>
                <a:schemeClr val="bg2">
                  <a:lumMod val="50000"/>
                </a:schemeClr>
              </a:solidFill>
              <a:ea typeface="Calibri"/>
              <a:cs typeface="Arial"/>
            </a:endParaRPr>
          </a:p>
          <a:p>
            <a:pPr algn="l" rtl="0">
              <a:lnSpc>
                <a:spcPct val="200000"/>
              </a:lnSpc>
              <a:spcAft>
                <a:spcPts val="0"/>
              </a:spcAft>
              <a:buFont typeface="Wingdings" pitchFamily="2" charset="2"/>
              <a:buChar char="Ø"/>
            </a:pPr>
            <a:r>
              <a:rPr lang="en-US" sz="2800" dirty="0">
                <a:solidFill>
                  <a:schemeClr val="bg2">
                    <a:lumMod val="50000"/>
                  </a:schemeClr>
                </a:solidFill>
                <a:ea typeface="Calibri"/>
                <a:cs typeface="Times New Roman"/>
              </a:rPr>
              <a:t>Irritability /Frustration/Tension.</a:t>
            </a:r>
            <a:endParaRPr lang="en-US" sz="4000" dirty="0">
              <a:solidFill>
                <a:schemeClr val="bg2">
                  <a:lumMod val="50000"/>
                </a:schemeClr>
              </a:solidFill>
              <a:ea typeface="Calibri"/>
              <a:cs typeface="Arial"/>
            </a:endParaRPr>
          </a:p>
          <a:p>
            <a:pPr marL="0" indent="0" algn="l" rtl="0">
              <a:lnSpc>
                <a:spcPct val="115000"/>
              </a:lnSpc>
              <a:spcAft>
                <a:spcPts val="0"/>
              </a:spcAft>
              <a:buNone/>
            </a:pPr>
            <a:endParaRPr lang="ar-SA" sz="3100" dirty="0">
              <a:solidFill>
                <a:schemeClr val="bg2">
                  <a:lumMod val="50000"/>
                </a:schemeClr>
              </a:solidFill>
            </a:endParaRPr>
          </a:p>
        </p:txBody>
      </p:sp>
    </p:spTree>
    <p:extLst>
      <p:ext uri="{BB962C8B-B14F-4D97-AF65-F5344CB8AC3E}">
        <p14:creationId xmlns:p14="http://schemas.microsoft.com/office/powerpoint/2010/main" val="2228985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568952" cy="634082"/>
          </a:xfrm>
          <a:solidFill>
            <a:schemeClr val="tx2">
              <a:lumMod val="75000"/>
            </a:schemeClr>
          </a:solidFill>
        </p:spPr>
        <p:txBody>
          <a:bodyPr>
            <a:normAutofit fontScale="90000"/>
          </a:bodyPr>
          <a:lstStyle/>
          <a:p>
            <a:pPr rtl="0">
              <a:lnSpc>
                <a:spcPct val="115000"/>
              </a:lnSpc>
              <a:spcAft>
                <a:spcPts val="1000"/>
              </a:spcAft>
            </a:pPr>
            <a:r>
              <a:rPr lang="en-US" sz="3200" b="1" dirty="0" smtClean="0">
                <a:solidFill>
                  <a:schemeClr val="bg2">
                    <a:lumMod val="50000"/>
                  </a:schemeClr>
                </a:solidFill>
                <a:ea typeface="Calibri"/>
                <a:cs typeface="Calibri"/>
              </a:rPr>
              <a:t>Depressive features</a:t>
            </a:r>
            <a:r>
              <a:rPr lang="en-US" sz="3200" dirty="0" smtClean="0">
                <a:solidFill>
                  <a:schemeClr val="bg2">
                    <a:lumMod val="50000"/>
                  </a:schemeClr>
                </a:solidFill>
                <a:ea typeface="Calibri"/>
                <a:cs typeface="Calibri"/>
              </a:rPr>
              <a:t>:</a:t>
            </a:r>
            <a:endParaRPr lang="ar-SA" sz="3200" dirty="0">
              <a:solidFill>
                <a:schemeClr val="bg2">
                  <a:lumMod val="50000"/>
                </a:schemeClr>
              </a:solidFill>
            </a:endParaRPr>
          </a:p>
        </p:txBody>
      </p:sp>
      <p:sp>
        <p:nvSpPr>
          <p:cNvPr id="4" name="عنصر نائب للتاريخ 3"/>
          <p:cNvSpPr>
            <a:spLocks noGrp="1"/>
          </p:cNvSpPr>
          <p:nvPr>
            <p:ph type="dt" sz="half" idx="10"/>
          </p:nvPr>
        </p:nvSpPr>
        <p:spPr/>
        <p:txBody>
          <a:bodyPr/>
          <a:lstStyle/>
          <a:p>
            <a:r>
              <a:rPr lang="ar-SA" smtClean="0">
                <a:solidFill>
                  <a:prstClr val="white">
                    <a:tint val="75000"/>
                  </a:prstClr>
                </a:solidFill>
              </a:rPr>
              <a:t>-</a:t>
            </a:r>
            <a:endParaRPr lang="ar-SA">
              <a:solidFill>
                <a:prstClr val="white">
                  <a:tint val="75000"/>
                </a:prstClr>
              </a:solidFill>
            </a:endParaRPr>
          </a:p>
        </p:txBody>
      </p:sp>
      <p:sp>
        <p:nvSpPr>
          <p:cNvPr id="5" name="عنصر نائب للتذييل 4"/>
          <p:cNvSpPr>
            <a:spLocks noGrp="1"/>
          </p:cNvSpPr>
          <p:nvPr>
            <p:ph type="ftr" sz="quarter" idx="11"/>
          </p:nvPr>
        </p:nvSpPr>
        <p:spPr>
          <a:xfrm>
            <a:off x="251520" y="6237312"/>
            <a:ext cx="3181672" cy="365125"/>
          </a:xfrm>
        </p:spPr>
        <p:txBody>
          <a:bodyPr/>
          <a:lstStyle/>
          <a:p>
            <a:r>
              <a:rPr lang="en-US" dirty="0" smtClean="0">
                <a:solidFill>
                  <a:prstClr val="white">
                    <a:tint val="75000"/>
                  </a:prstClr>
                </a:solidFill>
              </a:rPr>
              <a:t>Depressive  Disorders - Prof. Al-</a:t>
            </a:r>
            <a:r>
              <a:rPr lang="en-US" dirty="0" err="1" smtClean="0">
                <a:solidFill>
                  <a:prstClr val="white">
                    <a:tint val="75000"/>
                  </a:prstClr>
                </a:solidFill>
              </a:rPr>
              <a:t>Sughayir</a:t>
            </a:r>
            <a:endParaRPr lang="ar-SA" dirty="0">
              <a:solidFill>
                <a:prstClr val="white">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white">
                    <a:tint val="75000"/>
                  </a:prstClr>
                </a:solidFill>
              </a:rPr>
              <a:pPr/>
              <a:t>6</a:t>
            </a:fld>
            <a:endParaRPr lang="ar-SA">
              <a:solidFill>
                <a:prstClr val="white">
                  <a:tint val="75000"/>
                </a:prstClr>
              </a:solidFill>
            </a:endParaRPr>
          </a:p>
        </p:txBody>
      </p:sp>
      <p:sp>
        <p:nvSpPr>
          <p:cNvPr id="3" name="عنصر نائب للمحتوى 2"/>
          <p:cNvSpPr>
            <a:spLocks noGrp="1"/>
          </p:cNvSpPr>
          <p:nvPr>
            <p:ph sz="quarter" idx="13"/>
          </p:nvPr>
        </p:nvSpPr>
        <p:spPr>
          <a:xfrm>
            <a:off x="251520" y="1052736"/>
            <a:ext cx="8640960" cy="5184576"/>
          </a:xfrm>
          <a:solidFill>
            <a:schemeClr val="tx2"/>
          </a:solidFill>
        </p:spPr>
        <p:txBody>
          <a:bodyPr>
            <a:normAutofit fontScale="92500" lnSpcReduction="10000"/>
          </a:bodyPr>
          <a:lstStyle/>
          <a:p>
            <a:pPr marL="0" indent="0" algn="l" rtl="0">
              <a:lnSpc>
                <a:spcPct val="115000"/>
              </a:lnSpc>
              <a:spcAft>
                <a:spcPts val="1000"/>
              </a:spcAft>
              <a:buNone/>
            </a:pPr>
            <a:r>
              <a:rPr lang="en-US" sz="2600" b="1" dirty="0">
                <a:solidFill>
                  <a:schemeClr val="bg2">
                    <a:lumMod val="50000"/>
                  </a:schemeClr>
                </a:solidFill>
                <a:ea typeface="Calibri"/>
                <a:cs typeface="Times New Roman"/>
              </a:rPr>
              <a:t>Cognitive Functions &amp; Thinking:</a:t>
            </a:r>
            <a:r>
              <a:rPr lang="en-US" sz="2600" dirty="0">
                <a:solidFill>
                  <a:schemeClr val="bg2">
                    <a:lumMod val="50000"/>
                  </a:schemeClr>
                </a:solidFill>
                <a:ea typeface="Calibri"/>
                <a:cs typeface="Times New Roman"/>
              </a:rPr>
              <a:t>    </a:t>
            </a:r>
            <a:endParaRPr lang="en-US" sz="2600" dirty="0" smtClean="0">
              <a:solidFill>
                <a:schemeClr val="bg2">
                  <a:lumMod val="50000"/>
                </a:schemeClr>
              </a:solidFill>
              <a:ea typeface="Calibri"/>
              <a:cs typeface="Times New Roman"/>
            </a:endParaRPr>
          </a:p>
          <a:p>
            <a:pPr marL="0" indent="0" algn="l" rtl="0">
              <a:lnSpc>
                <a:spcPct val="115000"/>
              </a:lnSpc>
              <a:spcAft>
                <a:spcPts val="1000"/>
              </a:spcAft>
              <a:buNone/>
            </a:pPr>
            <a:r>
              <a:rPr lang="en-US" sz="2600" dirty="0" smtClean="0">
                <a:solidFill>
                  <a:schemeClr val="bg2">
                    <a:lumMod val="50000"/>
                  </a:schemeClr>
                </a:solidFill>
                <a:ea typeface="Calibri"/>
                <a:cs typeface="Times New Roman"/>
              </a:rPr>
              <a:t>Subjective </a:t>
            </a:r>
            <a:r>
              <a:rPr lang="en-US" sz="2600" dirty="0">
                <a:solidFill>
                  <a:schemeClr val="bg2">
                    <a:lumMod val="50000"/>
                  </a:schemeClr>
                </a:solidFill>
                <a:ea typeface="Calibri"/>
                <a:cs typeface="Times New Roman"/>
              </a:rPr>
              <a:t>poor attention, concentration and memory. </a:t>
            </a:r>
            <a:endParaRPr lang="en-US" sz="2600" dirty="0" smtClean="0">
              <a:solidFill>
                <a:schemeClr val="bg2">
                  <a:lumMod val="50000"/>
                </a:schemeClr>
              </a:solidFill>
              <a:ea typeface="Calibri"/>
              <a:cs typeface="Times New Roman"/>
            </a:endParaRPr>
          </a:p>
          <a:p>
            <a:pPr marL="0" indent="0" algn="l" rtl="0">
              <a:lnSpc>
                <a:spcPct val="115000"/>
              </a:lnSpc>
              <a:spcAft>
                <a:spcPts val="1000"/>
              </a:spcAft>
              <a:buNone/>
            </a:pPr>
            <a:r>
              <a:rPr lang="en-US" sz="1900" dirty="0" smtClean="0">
                <a:solidFill>
                  <a:schemeClr val="accent6">
                    <a:lumMod val="50000"/>
                  </a:schemeClr>
                </a:solidFill>
                <a:ea typeface="Calibri"/>
                <a:cs typeface="Times New Roman"/>
              </a:rPr>
              <a:t>In </a:t>
            </a:r>
            <a:r>
              <a:rPr lang="en-US" sz="1900" dirty="0">
                <a:solidFill>
                  <a:schemeClr val="accent6">
                    <a:lumMod val="50000"/>
                  </a:schemeClr>
                </a:solidFill>
                <a:ea typeface="Calibri"/>
                <a:cs typeface="Times New Roman"/>
              </a:rPr>
              <a:t>elderly this may be mistaken as dementia </a:t>
            </a:r>
            <a:r>
              <a:rPr lang="en-US" sz="1900" b="1" i="1" dirty="0">
                <a:solidFill>
                  <a:schemeClr val="accent6">
                    <a:lumMod val="50000"/>
                  </a:schemeClr>
                </a:solidFill>
                <a:ea typeface="Calibri"/>
                <a:cs typeface="Times New Roman"/>
              </a:rPr>
              <a:t>(pseudo dementia</a:t>
            </a:r>
            <a:r>
              <a:rPr lang="en-US" sz="1900" dirty="0">
                <a:solidFill>
                  <a:schemeClr val="accent6">
                    <a:lumMod val="50000"/>
                  </a:schemeClr>
                </a:solidFill>
                <a:ea typeface="Calibri"/>
                <a:cs typeface="Times New Roman"/>
              </a:rPr>
              <a:t>).</a:t>
            </a:r>
            <a:r>
              <a:rPr lang="en-US" sz="1900" spc="-20" dirty="0">
                <a:solidFill>
                  <a:schemeClr val="accent6">
                    <a:lumMod val="50000"/>
                  </a:schemeClr>
                </a:solidFill>
                <a:ea typeface="Calibri"/>
                <a:cs typeface="Times New Roman"/>
              </a:rPr>
              <a:t> </a:t>
            </a:r>
            <a:endParaRPr lang="en-US" sz="1900" spc="-20" dirty="0" smtClean="0">
              <a:solidFill>
                <a:schemeClr val="accent6">
                  <a:lumMod val="50000"/>
                </a:schemeClr>
              </a:solidFill>
              <a:ea typeface="Calibri"/>
              <a:cs typeface="Times New Roman"/>
            </a:endParaRPr>
          </a:p>
          <a:p>
            <a:pPr marL="0" indent="0" algn="l" rtl="0">
              <a:lnSpc>
                <a:spcPct val="150000"/>
              </a:lnSpc>
              <a:spcAft>
                <a:spcPts val="1000"/>
              </a:spcAft>
              <a:buNone/>
            </a:pPr>
            <a:r>
              <a:rPr lang="en-US" sz="2400" b="1" spc="-20" dirty="0" smtClean="0">
                <a:solidFill>
                  <a:schemeClr val="bg2">
                    <a:lumMod val="50000"/>
                  </a:schemeClr>
                </a:solidFill>
                <a:ea typeface="Calibri"/>
                <a:cs typeface="Times New Roman"/>
              </a:rPr>
              <a:t>Depressive  cognitive  triad</a:t>
            </a:r>
            <a:r>
              <a:rPr lang="en-US" sz="2400" spc="-20" dirty="0" smtClean="0">
                <a:solidFill>
                  <a:schemeClr val="bg2">
                    <a:lumMod val="50000"/>
                  </a:schemeClr>
                </a:solidFill>
                <a:ea typeface="Calibri"/>
                <a:cs typeface="Times New Roman"/>
              </a:rPr>
              <a:t> </a:t>
            </a:r>
            <a:r>
              <a:rPr lang="en-US" sz="2400" spc="-20" dirty="0">
                <a:solidFill>
                  <a:schemeClr val="bg2">
                    <a:lumMod val="50000"/>
                  </a:schemeClr>
                </a:solidFill>
                <a:ea typeface="Calibri"/>
                <a:cs typeface="Times New Roman"/>
              </a:rPr>
              <a:t>(pessimistic thoughts) as suggested by Beck;</a:t>
            </a:r>
            <a:r>
              <a:rPr lang="en-US" sz="2400" i="1" u="sng" dirty="0">
                <a:solidFill>
                  <a:schemeClr val="bg2">
                    <a:lumMod val="50000"/>
                  </a:schemeClr>
                </a:solidFill>
                <a:ea typeface="Calibri"/>
                <a:cs typeface="Times New Roman"/>
              </a:rPr>
              <a:t>                                                                              Present</a:t>
            </a:r>
            <a:r>
              <a:rPr lang="en-US" sz="2400" u="sng" dirty="0">
                <a:solidFill>
                  <a:schemeClr val="bg2">
                    <a:lumMod val="50000"/>
                  </a:schemeClr>
                </a:solidFill>
                <a:ea typeface="Calibri"/>
                <a:cs typeface="Times New Roman"/>
              </a:rPr>
              <a:t>:</a:t>
            </a:r>
            <a:r>
              <a:rPr lang="en-US" sz="2400" dirty="0">
                <a:solidFill>
                  <a:schemeClr val="bg2">
                    <a:lumMod val="50000"/>
                  </a:schemeClr>
                </a:solidFill>
                <a:ea typeface="Calibri"/>
                <a:cs typeface="Times New Roman"/>
              </a:rPr>
              <a:t> patient sees the unhappy side of every event (discounts any success in life, no longer feels confident, sees himself as failure).</a:t>
            </a:r>
            <a:r>
              <a:rPr lang="en-US" sz="2400" i="1" u="sng" dirty="0">
                <a:solidFill>
                  <a:schemeClr val="bg2">
                    <a:lumMod val="50000"/>
                  </a:schemeClr>
                </a:solidFill>
                <a:ea typeface="Calibri"/>
                <a:cs typeface="Times New Roman"/>
              </a:rPr>
              <a:t> </a:t>
            </a:r>
            <a:endParaRPr lang="en-US" sz="2400" i="1" u="sng" dirty="0" smtClean="0">
              <a:solidFill>
                <a:schemeClr val="bg2">
                  <a:lumMod val="50000"/>
                </a:schemeClr>
              </a:solidFill>
              <a:ea typeface="Calibri"/>
              <a:cs typeface="Times New Roman"/>
            </a:endParaRPr>
          </a:p>
          <a:p>
            <a:pPr marL="0" indent="0" algn="l" rtl="0">
              <a:lnSpc>
                <a:spcPct val="150000"/>
              </a:lnSpc>
              <a:spcAft>
                <a:spcPts val="1000"/>
              </a:spcAft>
              <a:buNone/>
            </a:pPr>
            <a:r>
              <a:rPr lang="en-US" sz="2400" i="1" u="sng" dirty="0" smtClean="0">
                <a:solidFill>
                  <a:schemeClr val="bg2">
                    <a:lumMod val="50000"/>
                  </a:schemeClr>
                </a:solidFill>
                <a:ea typeface="Calibri"/>
                <a:cs typeface="Times New Roman"/>
              </a:rPr>
              <a:t>Past</a:t>
            </a:r>
            <a:r>
              <a:rPr lang="en-US" sz="2400" u="sng" dirty="0">
                <a:solidFill>
                  <a:schemeClr val="bg2">
                    <a:lumMod val="50000"/>
                  </a:schemeClr>
                </a:solidFill>
                <a:ea typeface="Calibri"/>
                <a:cs typeface="Times New Roman"/>
              </a:rPr>
              <a:t>:</a:t>
            </a:r>
            <a:r>
              <a:rPr lang="en-US" sz="2400" dirty="0">
                <a:solidFill>
                  <a:schemeClr val="bg2">
                    <a:lumMod val="50000"/>
                  </a:schemeClr>
                </a:solidFill>
                <a:ea typeface="Calibri"/>
                <a:cs typeface="Times New Roman"/>
              </a:rPr>
              <a:t> unjustifiable guilt feeling and self-blame</a:t>
            </a:r>
            <a:r>
              <a:rPr lang="en-US" sz="2400" dirty="0" smtClean="0">
                <a:solidFill>
                  <a:schemeClr val="bg2">
                    <a:lumMod val="50000"/>
                  </a:schemeClr>
                </a:solidFill>
                <a:ea typeface="Calibri"/>
                <a:cs typeface="Times New Roman"/>
              </a:rPr>
              <a:t>.</a:t>
            </a:r>
          </a:p>
          <a:p>
            <a:pPr marL="0" indent="0" algn="l" rtl="0">
              <a:lnSpc>
                <a:spcPct val="150000"/>
              </a:lnSpc>
              <a:spcAft>
                <a:spcPts val="1000"/>
              </a:spcAft>
              <a:buNone/>
            </a:pPr>
            <a:r>
              <a:rPr lang="en-US" sz="2400" i="1" u="sng" dirty="0" smtClean="0">
                <a:solidFill>
                  <a:schemeClr val="bg2">
                    <a:lumMod val="50000"/>
                  </a:schemeClr>
                </a:solidFill>
                <a:ea typeface="Calibri"/>
                <a:cs typeface="Times New Roman"/>
              </a:rPr>
              <a:t>Future</a:t>
            </a:r>
            <a:r>
              <a:rPr lang="en-US" sz="2400" u="sng" dirty="0">
                <a:solidFill>
                  <a:schemeClr val="bg2">
                    <a:lumMod val="50000"/>
                  </a:schemeClr>
                </a:solidFill>
                <a:ea typeface="Calibri"/>
                <a:cs typeface="Times New Roman"/>
              </a:rPr>
              <a:t>:</a:t>
            </a:r>
            <a:r>
              <a:rPr lang="en-US" sz="2400" dirty="0">
                <a:solidFill>
                  <a:schemeClr val="bg2">
                    <a:lumMod val="50000"/>
                  </a:schemeClr>
                </a:solidFill>
                <a:ea typeface="Calibri"/>
                <a:cs typeface="Times New Roman"/>
              </a:rPr>
              <a:t> gloomy preoccupations; hopelessness, helplessness, death wishes (may progress to </a:t>
            </a:r>
            <a:r>
              <a:rPr lang="en-US" sz="2400" b="1" dirty="0">
                <a:solidFill>
                  <a:schemeClr val="bg2">
                    <a:lumMod val="50000"/>
                  </a:schemeClr>
                </a:solidFill>
                <a:ea typeface="Calibri"/>
                <a:cs typeface="Times New Roman"/>
              </a:rPr>
              <a:t>suicidal ideation and attempt</a:t>
            </a:r>
            <a:r>
              <a:rPr lang="en-US" sz="2400" dirty="0">
                <a:solidFill>
                  <a:schemeClr val="bg2">
                    <a:lumMod val="50000"/>
                  </a:schemeClr>
                </a:solidFill>
                <a:ea typeface="Calibri"/>
                <a:cs typeface="Times New Roman"/>
              </a:rPr>
              <a:t>).</a:t>
            </a:r>
            <a:endParaRPr lang="en-US" sz="2400" dirty="0">
              <a:solidFill>
                <a:schemeClr val="bg2">
                  <a:lumMod val="50000"/>
                </a:schemeClr>
              </a:solidFill>
              <a:ea typeface="Calibri"/>
              <a:cs typeface="Arial"/>
            </a:endParaRPr>
          </a:p>
          <a:p>
            <a:pPr marL="0" indent="0" algn="l" rtl="0">
              <a:lnSpc>
                <a:spcPct val="115000"/>
              </a:lnSpc>
              <a:spcAft>
                <a:spcPts val="0"/>
              </a:spcAft>
              <a:buNone/>
            </a:pPr>
            <a:endParaRPr lang="ar-SA" sz="2000" dirty="0">
              <a:solidFill>
                <a:schemeClr val="bg2">
                  <a:lumMod val="50000"/>
                </a:schemeClr>
              </a:solidFill>
            </a:endParaRPr>
          </a:p>
        </p:txBody>
      </p:sp>
    </p:spTree>
    <p:extLst>
      <p:ext uri="{BB962C8B-B14F-4D97-AF65-F5344CB8AC3E}">
        <p14:creationId xmlns:p14="http://schemas.microsoft.com/office/powerpoint/2010/main" val="4282006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568952" cy="634082"/>
          </a:xfrm>
          <a:solidFill>
            <a:schemeClr val="tx2">
              <a:lumMod val="75000"/>
            </a:schemeClr>
          </a:solidFill>
        </p:spPr>
        <p:txBody>
          <a:bodyPr>
            <a:normAutofit fontScale="90000"/>
          </a:bodyPr>
          <a:lstStyle/>
          <a:p>
            <a:pPr rtl="0">
              <a:lnSpc>
                <a:spcPct val="115000"/>
              </a:lnSpc>
              <a:spcAft>
                <a:spcPts val="1000"/>
              </a:spcAft>
            </a:pPr>
            <a:r>
              <a:rPr lang="en-US" sz="3200" b="1" dirty="0" smtClean="0">
                <a:solidFill>
                  <a:schemeClr val="bg2">
                    <a:lumMod val="50000"/>
                  </a:schemeClr>
                </a:solidFill>
                <a:ea typeface="Calibri"/>
                <a:cs typeface="Calibri"/>
              </a:rPr>
              <a:t>Depressive features</a:t>
            </a:r>
            <a:r>
              <a:rPr lang="en-US" sz="3200" dirty="0" smtClean="0">
                <a:solidFill>
                  <a:schemeClr val="bg2">
                    <a:lumMod val="50000"/>
                  </a:schemeClr>
                </a:solidFill>
                <a:ea typeface="Calibri"/>
                <a:cs typeface="Calibri"/>
              </a:rPr>
              <a:t>:</a:t>
            </a:r>
            <a:endParaRPr lang="ar-SA" sz="3200" dirty="0">
              <a:solidFill>
                <a:schemeClr val="bg2">
                  <a:lumMod val="50000"/>
                </a:schemeClr>
              </a:solidFill>
            </a:endParaRPr>
          </a:p>
        </p:txBody>
      </p:sp>
      <p:sp>
        <p:nvSpPr>
          <p:cNvPr id="4" name="عنصر نائب للتاريخ 3"/>
          <p:cNvSpPr>
            <a:spLocks noGrp="1"/>
          </p:cNvSpPr>
          <p:nvPr>
            <p:ph type="dt" sz="half" idx="10"/>
          </p:nvPr>
        </p:nvSpPr>
        <p:spPr/>
        <p:txBody>
          <a:bodyPr/>
          <a:lstStyle/>
          <a:p>
            <a:r>
              <a:rPr lang="ar-SA" smtClean="0">
                <a:solidFill>
                  <a:prstClr val="white">
                    <a:tint val="75000"/>
                  </a:prstClr>
                </a:solidFill>
              </a:rPr>
              <a:t>-</a:t>
            </a:r>
            <a:endParaRPr lang="ar-SA">
              <a:solidFill>
                <a:prstClr val="white">
                  <a:tint val="75000"/>
                </a:prstClr>
              </a:solidFill>
            </a:endParaRPr>
          </a:p>
        </p:txBody>
      </p:sp>
      <p:sp>
        <p:nvSpPr>
          <p:cNvPr id="5" name="عنصر نائب للتذييل 4"/>
          <p:cNvSpPr>
            <a:spLocks noGrp="1"/>
          </p:cNvSpPr>
          <p:nvPr>
            <p:ph type="ftr" sz="quarter" idx="11"/>
          </p:nvPr>
        </p:nvSpPr>
        <p:spPr>
          <a:xfrm>
            <a:off x="251520" y="6165304"/>
            <a:ext cx="3530352" cy="365125"/>
          </a:xfrm>
        </p:spPr>
        <p:txBody>
          <a:bodyPr/>
          <a:lstStyle/>
          <a:p>
            <a:r>
              <a:rPr lang="en-US" dirty="0" smtClean="0">
                <a:solidFill>
                  <a:prstClr val="white">
                    <a:tint val="75000"/>
                  </a:prstClr>
                </a:solidFill>
              </a:rPr>
              <a:t>Depressive  Disorders - Prof. Al-</a:t>
            </a:r>
            <a:r>
              <a:rPr lang="en-US" dirty="0" err="1" smtClean="0">
                <a:solidFill>
                  <a:prstClr val="white">
                    <a:tint val="75000"/>
                  </a:prstClr>
                </a:solidFill>
              </a:rPr>
              <a:t>Sughayir</a:t>
            </a:r>
            <a:endParaRPr lang="ar-SA" dirty="0">
              <a:solidFill>
                <a:prstClr val="white">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white">
                    <a:tint val="75000"/>
                  </a:prstClr>
                </a:solidFill>
              </a:rPr>
              <a:pPr/>
              <a:t>7</a:t>
            </a:fld>
            <a:endParaRPr lang="ar-SA">
              <a:solidFill>
                <a:prstClr val="white">
                  <a:tint val="75000"/>
                </a:prstClr>
              </a:solidFill>
            </a:endParaRPr>
          </a:p>
        </p:txBody>
      </p:sp>
      <p:sp>
        <p:nvSpPr>
          <p:cNvPr id="3" name="عنصر نائب للمحتوى 2"/>
          <p:cNvSpPr>
            <a:spLocks noGrp="1"/>
          </p:cNvSpPr>
          <p:nvPr>
            <p:ph sz="quarter" idx="13"/>
          </p:nvPr>
        </p:nvSpPr>
        <p:spPr>
          <a:xfrm>
            <a:off x="251520" y="1052736"/>
            <a:ext cx="8640960" cy="4896544"/>
          </a:xfrm>
          <a:solidFill>
            <a:schemeClr val="tx2"/>
          </a:solidFill>
        </p:spPr>
        <p:txBody>
          <a:bodyPr>
            <a:normAutofit fontScale="77500" lnSpcReduction="20000"/>
          </a:bodyPr>
          <a:lstStyle/>
          <a:p>
            <a:pPr algn="l" rtl="0">
              <a:lnSpc>
                <a:spcPct val="115000"/>
              </a:lnSpc>
              <a:spcAft>
                <a:spcPts val="0"/>
              </a:spcAft>
              <a:buFont typeface="Wingdings" pitchFamily="2" charset="2"/>
              <a:buChar char="Ø"/>
            </a:pPr>
            <a:r>
              <a:rPr lang="en-US" sz="4400" b="1" dirty="0">
                <a:ea typeface="Calibri"/>
                <a:cs typeface="Calibri"/>
              </a:rPr>
              <a:t>	</a:t>
            </a:r>
            <a:r>
              <a:rPr lang="en-US" sz="3600" b="1" dirty="0">
                <a:ea typeface="Calibri"/>
                <a:cs typeface="Times New Roman"/>
              </a:rPr>
              <a:t> </a:t>
            </a:r>
            <a:r>
              <a:rPr lang="en-US" sz="3600" b="1" dirty="0">
                <a:solidFill>
                  <a:schemeClr val="bg2">
                    <a:lumMod val="50000"/>
                  </a:schemeClr>
                </a:solidFill>
                <a:ea typeface="Calibri"/>
                <a:cs typeface="Times New Roman"/>
              </a:rPr>
              <a:t>Biological Features </a:t>
            </a:r>
            <a:r>
              <a:rPr lang="en-US" sz="3600" dirty="0">
                <a:solidFill>
                  <a:schemeClr val="bg2">
                    <a:lumMod val="50000"/>
                  </a:schemeClr>
                </a:solidFill>
                <a:ea typeface="Calibri"/>
                <a:cs typeface="Times New Roman"/>
              </a:rPr>
              <a:t>(Neuro-vegetative Signs):</a:t>
            </a:r>
            <a:r>
              <a:rPr lang="en-US" sz="2800" dirty="0">
                <a:solidFill>
                  <a:schemeClr val="bg2">
                    <a:lumMod val="50000"/>
                  </a:schemeClr>
                </a:solidFill>
                <a:ea typeface="Calibri"/>
                <a:cs typeface="Times New Roman"/>
              </a:rPr>
              <a:t> </a:t>
            </a:r>
            <a:r>
              <a:rPr lang="en-US" sz="2800" dirty="0" smtClean="0">
                <a:solidFill>
                  <a:schemeClr val="bg2">
                    <a:lumMod val="50000"/>
                  </a:schemeClr>
                </a:solidFill>
                <a:ea typeface="Calibri"/>
                <a:cs typeface="Times New Roman"/>
              </a:rPr>
              <a:t>                 </a:t>
            </a:r>
          </a:p>
          <a:p>
            <a:pPr algn="l" rtl="0">
              <a:lnSpc>
                <a:spcPct val="115000"/>
              </a:lnSpc>
              <a:spcAft>
                <a:spcPts val="0"/>
              </a:spcAft>
              <a:buFont typeface="Wingdings" pitchFamily="2" charset="2"/>
              <a:buChar char="Ø"/>
            </a:pPr>
            <a:r>
              <a:rPr lang="en-US" sz="2800" dirty="0" smtClean="0">
                <a:solidFill>
                  <a:schemeClr val="bg2">
                    <a:lumMod val="50000"/>
                  </a:schemeClr>
                </a:solidFill>
                <a:ea typeface="Calibri"/>
                <a:cs typeface="Times New Roman"/>
              </a:rPr>
              <a:t>Change </a:t>
            </a:r>
            <a:r>
              <a:rPr lang="en-US" sz="2800" dirty="0">
                <a:solidFill>
                  <a:schemeClr val="bg2">
                    <a:lumMod val="50000"/>
                  </a:schemeClr>
                </a:solidFill>
                <a:ea typeface="Calibri"/>
                <a:cs typeface="Times New Roman"/>
              </a:rPr>
              <a:t>in </a:t>
            </a:r>
            <a:r>
              <a:rPr lang="en-US" sz="2800" b="1" i="1" dirty="0">
                <a:solidFill>
                  <a:schemeClr val="bg2">
                    <a:lumMod val="50000"/>
                  </a:schemeClr>
                </a:solidFill>
                <a:ea typeface="Calibri"/>
                <a:cs typeface="Times New Roman"/>
              </a:rPr>
              <a:t>sleep</a:t>
            </a:r>
            <a:r>
              <a:rPr lang="en-US" sz="2800" dirty="0">
                <a:solidFill>
                  <a:schemeClr val="bg2">
                    <a:lumMod val="50000"/>
                  </a:schemeClr>
                </a:solidFill>
                <a:ea typeface="Calibri"/>
                <a:cs typeface="Times New Roman"/>
              </a:rPr>
              <a:t> (usually reduced but in some patients increased). Early morning (terminal) insomnia; waking 2 - 3 hours before the usual time, this is usually associated with severe depression</a:t>
            </a:r>
            <a:r>
              <a:rPr lang="en-US" sz="2800" dirty="0" smtClean="0">
                <a:solidFill>
                  <a:schemeClr val="bg2">
                    <a:lumMod val="50000"/>
                  </a:schemeClr>
                </a:solidFill>
                <a:ea typeface="Calibri"/>
                <a:cs typeface="Times New Roman"/>
              </a:rPr>
              <a:t>.</a:t>
            </a:r>
          </a:p>
          <a:p>
            <a:pPr lvl="0" algn="l" rtl="0">
              <a:lnSpc>
                <a:spcPct val="115000"/>
              </a:lnSpc>
              <a:buFont typeface="Wingdings" pitchFamily="2" charset="2"/>
              <a:buChar char="Ø"/>
            </a:pPr>
            <a:r>
              <a:rPr lang="en-US" sz="2800" dirty="0" smtClean="0">
                <a:solidFill>
                  <a:srgbClr val="1F497D">
                    <a:lumMod val="50000"/>
                  </a:srgbClr>
                </a:solidFill>
                <a:ea typeface="Calibri"/>
                <a:cs typeface="Times New Roman"/>
              </a:rPr>
              <a:t>Change </a:t>
            </a:r>
            <a:r>
              <a:rPr lang="en-US" sz="2800" dirty="0">
                <a:solidFill>
                  <a:srgbClr val="1F497D">
                    <a:lumMod val="50000"/>
                  </a:srgbClr>
                </a:solidFill>
                <a:ea typeface="Calibri"/>
                <a:cs typeface="Times New Roman"/>
              </a:rPr>
              <a:t>in </a:t>
            </a:r>
            <a:r>
              <a:rPr lang="en-US" sz="2800" b="1" i="1" dirty="0">
                <a:solidFill>
                  <a:srgbClr val="1F497D">
                    <a:lumMod val="50000"/>
                  </a:srgbClr>
                </a:solidFill>
                <a:ea typeface="Calibri"/>
                <a:cs typeface="Times New Roman"/>
              </a:rPr>
              <a:t>appetite</a:t>
            </a:r>
            <a:r>
              <a:rPr lang="en-US" sz="2800" dirty="0">
                <a:solidFill>
                  <a:srgbClr val="1F497D">
                    <a:lumMod val="50000"/>
                  </a:srgbClr>
                </a:solidFill>
                <a:ea typeface="Calibri"/>
                <a:cs typeface="Times New Roman"/>
              </a:rPr>
              <a:t> (usually reduced but in some patients increased).</a:t>
            </a:r>
            <a:endParaRPr lang="en-US" sz="4400" dirty="0">
              <a:solidFill>
                <a:srgbClr val="1F497D">
                  <a:lumMod val="50000"/>
                </a:srgbClr>
              </a:solidFill>
              <a:ea typeface="Calibri"/>
              <a:cs typeface="Arial"/>
            </a:endParaRPr>
          </a:p>
          <a:p>
            <a:pPr algn="l" rtl="0">
              <a:lnSpc>
                <a:spcPct val="115000"/>
              </a:lnSpc>
              <a:spcAft>
                <a:spcPts val="0"/>
              </a:spcAft>
              <a:buFont typeface="Wingdings" pitchFamily="2" charset="2"/>
              <a:buChar char="Ø"/>
            </a:pPr>
            <a:r>
              <a:rPr lang="en-US" sz="2800" dirty="0" smtClean="0">
                <a:solidFill>
                  <a:schemeClr val="bg2">
                    <a:lumMod val="50000"/>
                  </a:schemeClr>
                </a:solidFill>
                <a:ea typeface="Calibri"/>
                <a:cs typeface="Times New Roman"/>
              </a:rPr>
              <a:t>Change </a:t>
            </a:r>
            <a:r>
              <a:rPr lang="en-US" sz="2800" dirty="0">
                <a:solidFill>
                  <a:schemeClr val="bg2">
                    <a:lumMod val="50000"/>
                  </a:schemeClr>
                </a:solidFill>
                <a:ea typeface="Calibri"/>
                <a:cs typeface="Times New Roman"/>
              </a:rPr>
              <a:t>in </a:t>
            </a:r>
            <a:r>
              <a:rPr lang="en-US" sz="2800" b="1" i="1" dirty="0">
                <a:solidFill>
                  <a:schemeClr val="bg2">
                    <a:lumMod val="50000"/>
                  </a:schemeClr>
                </a:solidFill>
                <a:ea typeface="Calibri"/>
                <a:cs typeface="Times New Roman"/>
              </a:rPr>
              <a:t>weight</a:t>
            </a:r>
            <a:r>
              <a:rPr lang="en-US" sz="2800" dirty="0">
                <a:solidFill>
                  <a:schemeClr val="bg2">
                    <a:lumMod val="50000"/>
                  </a:schemeClr>
                </a:solidFill>
                <a:ea typeface="Calibri"/>
                <a:cs typeface="Times New Roman"/>
              </a:rPr>
              <a:t> (usually reduce but may be increased). </a:t>
            </a:r>
            <a:endParaRPr lang="en-US" sz="2800" dirty="0" smtClean="0">
              <a:solidFill>
                <a:schemeClr val="bg2">
                  <a:lumMod val="50000"/>
                </a:schemeClr>
              </a:solidFill>
              <a:ea typeface="Calibri"/>
              <a:cs typeface="Times New Roman"/>
            </a:endParaRPr>
          </a:p>
          <a:p>
            <a:pPr lvl="0" algn="l" rtl="0">
              <a:lnSpc>
                <a:spcPct val="115000"/>
              </a:lnSpc>
              <a:buFont typeface="Wingdings" pitchFamily="2" charset="2"/>
              <a:buChar char="Ø"/>
            </a:pPr>
            <a:r>
              <a:rPr lang="en-US" sz="2800" dirty="0">
                <a:solidFill>
                  <a:srgbClr val="1F497D">
                    <a:lumMod val="50000"/>
                  </a:srgbClr>
                </a:solidFill>
                <a:ea typeface="Calibri"/>
                <a:cs typeface="Times New Roman"/>
              </a:rPr>
              <a:t>Change in bowel habit (usually constipation). </a:t>
            </a:r>
          </a:p>
          <a:p>
            <a:pPr algn="l" rtl="0">
              <a:lnSpc>
                <a:spcPct val="115000"/>
              </a:lnSpc>
              <a:spcAft>
                <a:spcPts val="0"/>
              </a:spcAft>
              <a:buFont typeface="Wingdings" pitchFamily="2" charset="2"/>
              <a:buChar char="Ø"/>
            </a:pPr>
            <a:r>
              <a:rPr lang="en-US" sz="2800" dirty="0" smtClean="0">
                <a:solidFill>
                  <a:schemeClr val="bg2">
                    <a:lumMod val="50000"/>
                  </a:schemeClr>
                </a:solidFill>
                <a:ea typeface="Calibri"/>
                <a:cs typeface="Times New Roman"/>
              </a:rPr>
              <a:t>Fatigability</a:t>
            </a:r>
            <a:r>
              <a:rPr lang="en-US" sz="2800" dirty="0">
                <a:solidFill>
                  <a:schemeClr val="bg2">
                    <a:lumMod val="50000"/>
                  </a:schemeClr>
                </a:solidFill>
                <a:ea typeface="Calibri"/>
                <a:cs typeface="Times New Roman"/>
              </a:rPr>
              <a:t>, low </a:t>
            </a:r>
            <a:r>
              <a:rPr lang="en-US" sz="2800" b="1" i="1" dirty="0">
                <a:solidFill>
                  <a:schemeClr val="bg2">
                    <a:lumMod val="50000"/>
                  </a:schemeClr>
                </a:solidFill>
                <a:ea typeface="Calibri"/>
                <a:cs typeface="Times New Roman"/>
              </a:rPr>
              <a:t>energy</a:t>
            </a:r>
            <a:r>
              <a:rPr lang="en-US" sz="2800" dirty="0">
                <a:solidFill>
                  <a:schemeClr val="bg2">
                    <a:lumMod val="50000"/>
                  </a:schemeClr>
                </a:solidFill>
                <a:ea typeface="Calibri"/>
                <a:cs typeface="Times New Roman"/>
              </a:rPr>
              <a:t> level (simple task is an effort</a:t>
            </a:r>
            <a:r>
              <a:rPr lang="en-US" sz="2800" dirty="0" smtClean="0">
                <a:solidFill>
                  <a:schemeClr val="bg2">
                    <a:lumMod val="50000"/>
                  </a:schemeClr>
                </a:solidFill>
                <a:ea typeface="Calibri"/>
                <a:cs typeface="Times New Roman"/>
              </a:rPr>
              <a:t>).</a:t>
            </a:r>
          </a:p>
          <a:p>
            <a:pPr algn="l" rtl="0">
              <a:lnSpc>
                <a:spcPct val="115000"/>
              </a:lnSpc>
              <a:spcAft>
                <a:spcPts val="0"/>
              </a:spcAft>
              <a:buFont typeface="Wingdings" pitchFamily="2" charset="2"/>
              <a:buChar char="Ø"/>
            </a:pPr>
            <a:r>
              <a:rPr lang="en-US" sz="2800" dirty="0" smtClean="0">
                <a:solidFill>
                  <a:schemeClr val="bg2">
                    <a:lumMod val="50000"/>
                  </a:schemeClr>
                </a:solidFill>
                <a:ea typeface="Calibri"/>
                <a:cs typeface="Times New Roman"/>
              </a:rPr>
              <a:t>Low </a:t>
            </a:r>
            <a:r>
              <a:rPr lang="en-US" sz="2800" b="1" i="1" dirty="0">
                <a:solidFill>
                  <a:schemeClr val="bg2">
                    <a:lumMod val="50000"/>
                  </a:schemeClr>
                </a:solidFill>
                <a:ea typeface="Calibri"/>
                <a:cs typeface="Times New Roman"/>
              </a:rPr>
              <a:t>libido</a:t>
            </a:r>
            <a:r>
              <a:rPr lang="en-US" sz="2800" dirty="0">
                <a:solidFill>
                  <a:schemeClr val="bg2">
                    <a:lumMod val="50000"/>
                  </a:schemeClr>
                </a:solidFill>
                <a:ea typeface="Calibri"/>
                <a:cs typeface="Times New Roman"/>
              </a:rPr>
              <a:t> and /or impotence. </a:t>
            </a:r>
            <a:endParaRPr lang="en-US" sz="2800" dirty="0" smtClean="0">
              <a:solidFill>
                <a:schemeClr val="bg2">
                  <a:lumMod val="50000"/>
                </a:schemeClr>
              </a:solidFill>
              <a:ea typeface="Calibri"/>
              <a:cs typeface="Times New Roman"/>
            </a:endParaRPr>
          </a:p>
          <a:p>
            <a:pPr algn="l" rtl="0">
              <a:lnSpc>
                <a:spcPct val="115000"/>
              </a:lnSpc>
              <a:spcAft>
                <a:spcPts val="0"/>
              </a:spcAft>
              <a:buFont typeface="Wingdings" pitchFamily="2" charset="2"/>
              <a:buChar char="Ø"/>
            </a:pPr>
            <a:r>
              <a:rPr lang="en-US" sz="2800" dirty="0" smtClean="0">
                <a:solidFill>
                  <a:schemeClr val="bg2">
                    <a:lumMod val="50000"/>
                  </a:schemeClr>
                </a:solidFill>
                <a:ea typeface="Calibri"/>
                <a:cs typeface="Times New Roman"/>
              </a:rPr>
              <a:t>Change </a:t>
            </a:r>
            <a:r>
              <a:rPr lang="en-US" sz="2800" dirty="0">
                <a:solidFill>
                  <a:schemeClr val="bg2">
                    <a:lumMod val="50000"/>
                  </a:schemeClr>
                </a:solidFill>
                <a:ea typeface="Calibri"/>
                <a:cs typeface="Times New Roman"/>
              </a:rPr>
              <a:t>in </a:t>
            </a:r>
            <a:r>
              <a:rPr lang="en-US" sz="2800" b="1" i="1" dirty="0">
                <a:solidFill>
                  <a:schemeClr val="bg2">
                    <a:lumMod val="50000"/>
                  </a:schemeClr>
                </a:solidFill>
                <a:ea typeface="Calibri"/>
                <a:cs typeface="Times New Roman"/>
              </a:rPr>
              <a:t>menstrual</a:t>
            </a:r>
            <a:r>
              <a:rPr lang="en-US" sz="2800" dirty="0">
                <a:solidFill>
                  <a:schemeClr val="bg2">
                    <a:lumMod val="50000"/>
                  </a:schemeClr>
                </a:solidFill>
                <a:ea typeface="Calibri"/>
                <a:cs typeface="Times New Roman"/>
              </a:rPr>
              <a:t> cycle (amenorrhea).</a:t>
            </a:r>
            <a:endParaRPr lang="en-US" sz="4400" dirty="0">
              <a:solidFill>
                <a:schemeClr val="bg2">
                  <a:lumMod val="50000"/>
                </a:schemeClr>
              </a:solidFill>
              <a:ea typeface="Calibri"/>
              <a:cs typeface="Arial"/>
            </a:endParaRPr>
          </a:p>
          <a:p>
            <a:pPr marR="39370" algn="l" rtl="0">
              <a:lnSpc>
                <a:spcPct val="115000"/>
              </a:lnSpc>
              <a:spcAft>
                <a:spcPts val="0"/>
              </a:spcAft>
              <a:buFont typeface="Wingdings" pitchFamily="2" charset="2"/>
              <a:buChar char="Ø"/>
            </a:pPr>
            <a:r>
              <a:rPr lang="en-US" sz="2800" dirty="0" smtClean="0">
                <a:solidFill>
                  <a:schemeClr val="bg2">
                    <a:lumMod val="50000"/>
                  </a:schemeClr>
                </a:solidFill>
                <a:ea typeface="Calibri"/>
                <a:cs typeface="Times New Roman"/>
              </a:rPr>
              <a:t>Several </a:t>
            </a:r>
            <a:r>
              <a:rPr lang="en-US" sz="2800" b="1" i="1" dirty="0">
                <a:solidFill>
                  <a:schemeClr val="bg2">
                    <a:lumMod val="50000"/>
                  </a:schemeClr>
                </a:solidFill>
                <a:ea typeface="Calibri"/>
                <a:cs typeface="Times New Roman"/>
              </a:rPr>
              <a:t>immunological</a:t>
            </a:r>
            <a:r>
              <a:rPr lang="en-US" sz="2800" dirty="0">
                <a:solidFill>
                  <a:schemeClr val="bg2">
                    <a:lumMod val="50000"/>
                  </a:schemeClr>
                </a:solidFill>
                <a:ea typeface="Calibri"/>
                <a:cs typeface="Times New Roman"/>
              </a:rPr>
              <a:t> abnormalities (e.g. low lymphocytes) increasing the risk to infection. </a:t>
            </a:r>
            <a:endParaRPr lang="ar-SA" sz="3100" dirty="0">
              <a:solidFill>
                <a:schemeClr val="bg2">
                  <a:lumMod val="50000"/>
                </a:schemeClr>
              </a:solidFill>
            </a:endParaRPr>
          </a:p>
        </p:txBody>
      </p:sp>
    </p:spTree>
    <p:extLst>
      <p:ext uri="{BB962C8B-B14F-4D97-AF65-F5344CB8AC3E}">
        <p14:creationId xmlns:p14="http://schemas.microsoft.com/office/powerpoint/2010/main" val="1645356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568952" cy="634082"/>
          </a:xfrm>
          <a:solidFill>
            <a:schemeClr val="tx2">
              <a:lumMod val="90000"/>
            </a:schemeClr>
          </a:solidFill>
        </p:spPr>
        <p:txBody>
          <a:bodyPr>
            <a:normAutofit fontScale="90000"/>
          </a:bodyPr>
          <a:lstStyle/>
          <a:p>
            <a:pPr rtl="0">
              <a:lnSpc>
                <a:spcPct val="115000"/>
              </a:lnSpc>
              <a:spcAft>
                <a:spcPts val="1000"/>
              </a:spcAft>
            </a:pPr>
            <a:r>
              <a:rPr lang="en-US" sz="3200" b="1" dirty="0" smtClean="0">
                <a:solidFill>
                  <a:schemeClr val="bg2">
                    <a:lumMod val="50000"/>
                  </a:schemeClr>
                </a:solidFill>
                <a:ea typeface="Calibri"/>
                <a:cs typeface="Calibri"/>
              </a:rPr>
              <a:t>Depressive </a:t>
            </a:r>
            <a:r>
              <a:rPr lang="en-US" sz="3200" b="1" dirty="0">
                <a:solidFill>
                  <a:schemeClr val="bg2">
                    <a:lumMod val="50000"/>
                  </a:schemeClr>
                </a:solidFill>
                <a:ea typeface="Calibri"/>
                <a:cs typeface="Calibri"/>
              </a:rPr>
              <a:t>features</a:t>
            </a:r>
            <a:r>
              <a:rPr lang="en-US" sz="3200" dirty="0">
                <a:solidFill>
                  <a:schemeClr val="bg2">
                    <a:lumMod val="50000"/>
                  </a:schemeClr>
                </a:solidFill>
                <a:ea typeface="Calibri"/>
                <a:cs typeface="Calibri"/>
              </a:rPr>
              <a:t>; range / </a:t>
            </a:r>
            <a:r>
              <a:rPr lang="en-US" sz="3200" dirty="0" smtClean="0">
                <a:solidFill>
                  <a:schemeClr val="bg2">
                    <a:lumMod val="50000"/>
                  </a:schemeClr>
                </a:solidFill>
                <a:ea typeface="Calibri"/>
                <a:cs typeface="Calibri"/>
              </a:rPr>
              <a:t>analysis</a:t>
            </a:r>
            <a:endParaRPr lang="ar-SA" sz="3200" dirty="0">
              <a:solidFill>
                <a:schemeClr val="bg2">
                  <a:lumMod val="50000"/>
                </a:schemeClr>
              </a:solidFill>
            </a:endParaRPr>
          </a:p>
        </p:txBody>
      </p:sp>
      <p:sp>
        <p:nvSpPr>
          <p:cNvPr id="4" name="عنصر نائب للتاريخ 3"/>
          <p:cNvSpPr>
            <a:spLocks noGrp="1"/>
          </p:cNvSpPr>
          <p:nvPr>
            <p:ph type="dt" sz="half" idx="10"/>
          </p:nvPr>
        </p:nvSpPr>
        <p:spPr/>
        <p:txBody>
          <a:bodyPr/>
          <a:lstStyle/>
          <a:p>
            <a:r>
              <a:rPr lang="ar-SA" smtClean="0"/>
              <a:t>-</a:t>
            </a:r>
            <a:endParaRPr lang="ar-SA"/>
          </a:p>
        </p:txBody>
      </p:sp>
      <p:sp>
        <p:nvSpPr>
          <p:cNvPr id="5" name="عنصر نائب للتذييل 4"/>
          <p:cNvSpPr>
            <a:spLocks noGrp="1"/>
          </p:cNvSpPr>
          <p:nvPr>
            <p:ph type="ftr" sz="quarter" idx="11"/>
          </p:nvPr>
        </p:nvSpPr>
        <p:spPr>
          <a:xfrm>
            <a:off x="251520" y="6309320"/>
            <a:ext cx="3181672" cy="365125"/>
          </a:xfrm>
        </p:spPr>
        <p:txBody>
          <a:bodyPr/>
          <a:lstStyle/>
          <a:p>
            <a:r>
              <a:rPr lang="en-US" dirty="0" smtClean="0"/>
              <a:t>Depressive  Disorders - Prof. Al-</a:t>
            </a:r>
            <a:r>
              <a:rPr lang="en-US" dirty="0" err="1" smtClean="0"/>
              <a:t>Sughayir</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8</a:t>
            </a:fld>
            <a:endParaRPr lang="ar-SA"/>
          </a:p>
        </p:txBody>
      </p:sp>
      <p:sp>
        <p:nvSpPr>
          <p:cNvPr id="3" name="عنصر نائب للمحتوى 2"/>
          <p:cNvSpPr>
            <a:spLocks noGrp="1"/>
          </p:cNvSpPr>
          <p:nvPr>
            <p:ph sz="quarter" idx="13"/>
          </p:nvPr>
        </p:nvSpPr>
        <p:spPr>
          <a:xfrm>
            <a:off x="251520" y="1268760"/>
            <a:ext cx="8640960" cy="4968552"/>
          </a:xfrm>
          <a:solidFill>
            <a:schemeClr val="tx2"/>
          </a:solidFill>
        </p:spPr>
        <p:txBody>
          <a:bodyPr>
            <a:normAutofit fontScale="85000" lnSpcReduction="10000"/>
          </a:bodyPr>
          <a:lstStyle/>
          <a:p>
            <a:pPr marL="0" indent="0" algn="l" rtl="0">
              <a:lnSpc>
                <a:spcPct val="115000"/>
              </a:lnSpc>
              <a:spcAft>
                <a:spcPts val="0"/>
              </a:spcAft>
              <a:buNone/>
            </a:pPr>
            <a:r>
              <a:rPr lang="en-US" sz="4400" b="1" dirty="0">
                <a:ea typeface="Calibri"/>
                <a:cs typeface="Calibri"/>
              </a:rPr>
              <a:t>	</a:t>
            </a:r>
            <a:r>
              <a:rPr lang="en-US" sz="4000" dirty="0">
                <a:solidFill>
                  <a:schemeClr val="bg2">
                    <a:lumMod val="50000"/>
                  </a:schemeClr>
                </a:solidFill>
                <a:ea typeface="Calibri"/>
                <a:cs typeface="Times New Roman"/>
              </a:rPr>
              <a:t>Appearance &amp; Behavior:        </a:t>
            </a:r>
            <a:endParaRPr lang="en-US" sz="4000" dirty="0" smtClean="0">
              <a:solidFill>
                <a:schemeClr val="bg2">
                  <a:lumMod val="50000"/>
                </a:schemeClr>
              </a:solidFill>
              <a:ea typeface="Calibri"/>
              <a:cs typeface="Times New Roman"/>
            </a:endParaRPr>
          </a:p>
          <a:p>
            <a:pPr algn="l" rtl="0">
              <a:lnSpc>
                <a:spcPct val="115000"/>
              </a:lnSpc>
              <a:spcAft>
                <a:spcPts val="0"/>
              </a:spcAft>
              <a:buFont typeface="Wingdings" pitchFamily="2" charset="2"/>
              <a:buChar char="§"/>
            </a:pPr>
            <a:r>
              <a:rPr lang="en-US" sz="3100" dirty="0" smtClean="0">
                <a:solidFill>
                  <a:schemeClr val="bg1"/>
                </a:solidFill>
                <a:ea typeface="Calibri"/>
                <a:cs typeface="Times New Roman"/>
              </a:rPr>
              <a:t>Facial </a:t>
            </a:r>
            <a:r>
              <a:rPr lang="en-US" sz="3100" dirty="0">
                <a:solidFill>
                  <a:schemeClr val="bg1"/>
                </a:solidFill>
                <a:ea typeface="Calibri"/>
                <a:cs typeface="Times New Roman"/>
              </a:rPr>
              <a:t>appearance of sadness:</a:t>
            </a:r>
            <a:endParaRPr lang="en-US" sz="3100" dirty="0">
              <a:solidFill>
                <a:schemeClr val="bg1"/>
              </a:solidFill>
              <a:ea typeface="Calibri"/>
              <a:cs typeface="Arial"/>
            </a:endParaRPr>
          </a:p>
          <a:p>
            <a:pPr lvl="0" algn="l" rtl="0">
              <a:lnSpc>
                <a:spcPct val="115000"/>
              </a:lnSpc>
              <a:buFont typeface="Wingdings" pitchFamily="2" charset="2"/>
              <a:buChar char="§"/>
              <a:tabLst>
                <a:tab pos="900430" algn="l"/>
              </a:tabLst>
            </a:pPr>
            <a:r>
              <a:rPr lang="en-US" sz="3100" dirty="0" smtClean="0">
                <a:solidFill>
                  <a:schemeClr val="bg1"/>
                </a:solidFill>
                <a:ea typeface="Times New Roman"/>
                <a:cs typeface="Times New Roman"/>
              </a:rPr>
              <a:t>     down </a:t>
            </a:r>
            <a:r>
              <a:rPr lang="en-US" sz="3100" dirty="0">
                <a:solidFill>
                  <a:schemeClr val="bg1"/>
                </a:solidFill>
                <a:ea typeface="Times New Roman"/>
                <a:cs typeface="Times New Roman"/>
              </a:rPr>
              <a:t>cast gaze</a:t>
            </a:r>
            <a:r>
              <a:rPr lang="en-US" sz="3100" b="1" dirty="0" smtClean="0">
                <a:solidFill>
                  <a:schemeClr val="bg1"/>
                </a:solidFill>
                <a:ea typeface="Times New Roman"/>
                <a:cs typeface="Times New Roman"/>
              </a:rPr>
              <a:t>/ </a:t>
            </a:r>
            <a:r>
              <a:rPr lang="en-US" sz="3100" dirty="0" smtClean="0">
                <a:solidFill>
                  <a:schemeClr val="bg1"/>
                </a:solidFill>
                <a:ea typeface="Times New Roman"/>
                <a:cs typeface="Times New Roman"/>
              </a:rPr>
              <a:t>tearful eyes / reduced </a:t>
            </a:r>
            <a:r>
              <a:rPr lang="en-US" sz="3100" dirty="0">
                <a:solidFill>
                  <a:schemeClr val="bg1"/>
                </a:solidFill>
                <a:ea typeface="Times New Roman"/>
                <a:cs typeface="Times New Roman"/>
              </a:rPr>
              <a:t>rate of blinking.</a:t>
            </a:r>
            <a:endParaRPr lang="en-US" sz="3100" dirty="0">
              <a:solidFill>
                <a:schemeClr val="bg1"/>
              </a:solidFill>
              <a:ea typeface="Times New Roman"/>
              <a:cs typeface="Arial"/>
            </a:endParaRPr>
          </a:p>
          <a:p>
            <a:pPr lvl="0" algn="l" rtl="0">
              <a:lnSpc>
                <a:spcPct val="115000"/>
              </a:lnSpc>
              <a:buFont typeface="Wingdings" pitchFamily="2" charset="2"/>
              <a:buChar char="§"/>
              <a:tabLst>
                <a:tab pos="900430" algn="l"/>
              </a:tabLst>
            </a:pPr>
            <a:r>
              <a:rPr lang="en-US" sz="3100" dirty="0">
                <a:solidFill>
                  <a:schemeClr val="bg1"/>
                </a:solidFill>
                <a:ea typeface="Times New Roman"/>
                <a:cs typeface="Times New Roman"/>
              </a:rPr>
              <a:t>Head is inclined forwards.</a:t>
            </a:r>
            <a:endParaRPr lang="en-US" sz="3100" dirty="0">
              <a:solidFill>
                <a:schemeClr val="bg1"/>
              </a:solidFill>
              <a:ea typeface="Times New Roman"/>
              <a:cs typeface="Arial"/>
            </a:endParaRPr>
          </a:p>
          <a:p>
            <a:pPr algn="l" rtl="0">
              <a:lnSpc>
                <a:spcPct val="115000"/>
              </a:lnSpc>
              <a:spcAft>
                <a:spcPts val="0"/>
              </a:spcAft>
              <a:buFont typeface="Wingdings" pitchFamily="2" charset="2"/>
              <a:buChar char="§"/>
              <a:tabLst>
                <a:tab pos="450215" algn="l"/>
                <a:tab pos="990600" algn="l"/>
              </a:tabLst>
            </a:pPr>
            <a:r>
              <a:rPr lang="en-US" sz="3100" dirty="0">
                <a:solidFill>
                  <a:schemeClr val="bg1"/>
                </a:solidFill>
                <a:ea typeface="Calibri"/>
                <a:cs typeface="Times New Roman"/>
              </a:rPr>
              <a:t>Psychomotor retardation</a:t>
            </a:r>
            <a:r>
              <a:rPr lang="en-US" sz="3100" b="1" dirty="0">
                <a:solidFill>
                  <a:schemeClr val="bg1"/>
                </a:solidFill>
                <a:ea typeface="Calibri"/>
                <a:cs typeface="Times New Roman"/>
              </a:rPr>
              <a:t> </a:t>
            </a:r>
            <a:r>
              <a:rPr lang="en-US" sz="3100" dirty="0">
                <a:solidFill>
                  <a:schemeClr val="bg1"/>
                </a:solidFill>
                <a:ea typeface="Calibri"/>
                <a:cs typeface="Times New Roman"/>
              </a:rPr>
              <a:t>(in some patients agitation occurs):</a:t>
            </a:r>
            <a:endParaRPr lang="en-US" sz="3100" dirty="0">
              <a:solidFill>
                <a:schemeClr val="bg1"/>
              </a:solidFill>
              <a:ea typeface="Calibri"/>
              <a:cs typeface="Arial"/>
            </a:endParaRPr>
          </a:p>
          <a:p>
            <a:pPr lvl="2" algn="l" rtl="0">
              <a:lnSpc>
                <a:spcPct val="115000"/>
              </a:lnSpc>
              <a:buFont typeface="Wingdings" pitchFamily="2" charset="2"/>
              <a:buChar char="§"/>
            </a:pPr>
            <a:r>
              <a:rPr lang="en-US" sz="3100" dirty="0">
                <a:solidFill>
                  <a:schemeClr val="bg1"/>
                </a:solidFill>
                <a:ea typeface="Times New Roman"/>
                <a:cs typeface="Times New Roman"/>
              </a:rPr>
              <a:t>Lack of motivation and initiation.</a:t>
            </a:r>
            <a:endParaRPr lang="en-US" sz="3100" dirty="0">
              <a:solidFill>
                <a:schemeClr val="bg1"/>
              </a:solidFill>
              <a:ea typeface="Times New Roman"/>
              <a:cs typeface="Arial"/>
            </a:endParaRPr>
          </a:p>
          <a:p>
            <a:pPr lvl="2" algn="l" rtl="0">
              <a:lnSpc>
                <a:spcPct val="115000"/>
              </a:lnSpc>
              <a:buFont typeface="Wingdings" pitchFamily="2" charset="2"/>
              <a:buChar char="§"/>
            </a:pPr>
            <a:r>
              <a:rPr lang="en-US" sz="3100" dirty="0">
                <a:solidFill>
                  <a:schemeClr val="bg1"/>
                </a:solidFill>
                <a:ea typeface="Times New Roman"/>
                <a:cs typeface="Times New Roman"/>
              </a:rPr>
              <a:t>Slow movements</a:t>
            </a:r>
            <a:r>
              <a:rPr lang="en-US" sz="3100" b="1" dirty="0">
                <a:solidFill>
                  <a:schemeClr val="bg1"/>
                </a:solidFill>
                <a:ea typeface="Times New Roman"/>
                <a:cs typeface="Times New Roman"/>
              </a:rPr>
              <a:t>/</a:t>
            </a:r>
            <a:r>
              <a:rPr lang="en-US" sz="3100" dirty="0">
                <a:solidFill>
                  <a:schemeClr val="bg1"/>
                </a:solidFill>
                <a:ea typeface="Times New Roman"/>
                <a:cs typeface="Times New Roman"/>
              </a:rPr>
              <a:t>slow interactions.</a:t>
            </a:r>
            <a:endParaRPr lang="en-US" sz="3100" dirty="0">
              <a:solidFill>
                <a:schemeClr val="bg1"/>
              </a:solidFill>
              <a:ea typeface="Times New Roman"/>
              <a:cs typeface="Arial"/>
            </a:endParaRPr>
          </a:p>
          <a:p>
            <a:pPr marR="900430" algn="l" rtl="0">
              <a:lnSpc>
                <a:spcPct val="115000"/>
              </a:lnSpc>
              <a:spcAft>
                <a:spcPts val="0"/>
              </a:spcAft>
              <a:buFont typeface="Wingdings" pitchFamily="2" charset="2"/>
              <a:buChar char="§"/>
            </a:pPr>
            <a:r>
              <a:rPr lang="en-US" sz="3100" dirty="0">
                <a:solidFill>
                  <a:schemeClr val="bg1"/>
                </a:solidFill>
                <a:ea typeface="Calibri"/>
                <a:cs typeface="Times New Roman"/>
              </a:rPr>
              <a:t>Social isolation and withdrawal.</a:t>
            </a:r>
            <a:endParaRPr lang="en-US" sz="3100" dirty="0">
              <a:solidFill>
                <a:schemeClr val="bg1"/>
              </a:solidFill>
              <a:ea typeface="Calibri"/>
              <a:cs typeface="Arial"/>
            </a:endParaRPr>
          </a:p>
          <a:p>
            <a:pPr algn="l" rtl="0">
              <a:buFont typeface="Wingdings" pitchFamily="2" charset="2"/>
              <a:buChar char="§"/>
            </a:pPr>
            <a:r>
              <a:rPr lang="en-US" sz="3100" dirty="0">
                <a:solidFill>
                  <a:schemeClr val="bg1"/>
                </a:solidFill>
                <a:ea typeface="Calibri"/>
                <a:cs typeface="Times New Roman"/>
              </a:rPr>
              <a:t>Delay of tasks and </a:t>
            </a:r>
            <a:r>
              <a:rPr lang="en-US" sz="3100" dirty="0" smtClean="0">
                <a:solidFill>
                  <a:schemeClr val="bg1"/>
                </a:solidFill>
                <a:ea typeface="Calibri"/>
                <a:cs typeface="Times New Roman"/>
              </a:rPr>
              <a:t>decisions</a:t>
            </a:r>
            <a:r>
              <a:rPr lang="en-US" sz="3100" dirty="0" smtClean="0">
                <a:solidFill>
                  <a:schemeClr val="accent2">
                    <a:lumMod val="50000"/>
                  </a:schemeClr>
                </a:solidFill>
                <a:ea typeface="Calibri"/>
                <a:cs typeface="Times New Roman"/>
              </a:rPr>
              <a:t>.</a:t>
            </a:r>
            <a:endParaRPr lang="ar-SA" sz="3100" dirty="0">
              <a:solidFill>
                <a:schemeClr val="accent2">
                  <a:lumMod val="50000"/>
                </a:schemeClr>
              </a:solidFill>
            </a:endParaRPr>
          </a:p>
        </p:txBody>
      </p:sp>
    </p:spTree>
    <p:extLst>
      <p:ext uri="{BB962C8B-B14F-4D97-AF65-F5344CB8AC3E}">
        <p14:creationId xmlns:p14="http://schemas.microsoft.com/office/powerpoint/2010/main" val="3516465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اريخ 3"/>
          <p:cNvSpPr>
            <a:spLocks noGrp="1"/>
          </p:cNvSpPr>
          <p:nvPr>
            <p:ph type="dt" sz="half" idx="10"/>
          </p:nvPr>
        </p:nvSpPr>
        <p:spPr/>
        <p:txBody>
          <a:bodyPr/>
          <a:lstStyle/>
          <a:p>
            <a:r>
              <a:rPr lang="ar-SA" smtClean="0">
                <a:solidFill>
                  <a:prstClr val="white">
                    <a:tint val="75000"/>
                  </a:prstClr>
                </a:solidFill>
              </a:rPr>
              <a:t>-</a:t>
            </a:r>
            <a:endParaRPr lang="ar-SA">
              <a:solidFill>
                <a:prstClr val="white">
                  <a:tint val="75000"/>
                </a:prstClr>
              </a:solidFill>
            </a:endParaRPr>
          </a:p>
        </p:txBody>
      </p:sp>
      <p:sp>
        <p:nvSpPr>
          <p:cNvPr id="5" name="عنصر نائب للتذييل 4"/>
          <p:cNvSpPr>
            <a:spLocks noGrp="1"/>
          </p:cNvSpPr>
          <p:nvPr>
            <p:ph type="ftr" sz="quarter" idx="11"/>
          </p:nvPr>
        </p:nvSpPr>
        <p:spPr>
          <a:xfrm>
            <a:off x="306382" y="6237312"/>
            <a:ext cx="3647040" cy="365125"/>
          </a:xfrm>
        </p:spPr>
        <p:txBody>
          <a:bodyPr/>
          <a:lstStyle/>
          <a:p>
            <a:r>
              <a:rPr lang="en-US" smtClean="0">
                <a:solidFill>
                  <a:prstClr val="white">
                    <a:tint val="75000"/>
                  </a:prstClr>
                </a:solidFill>
              </a:rPr>
              <a:t>Depressive  Disorders - Prof. Al-Sughayir</a:t>
            </a:r>
            <a:endParaRPr lang="ar-SA">
              <a:solidFill>
                <a:prstClr val="white">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white">
                    <a:tint val="75000"/>
                  </a:prstClr>
                </a:solidFill>
              </a:rPr>
              <a:pPr/>
              <a:t>9</a:t>
            </a:fld>
            <a:endParaRPr lang="ar-SA">
              <a:solidFill>
                <a:prstClr val="white">
                  <a:tint val="75000"/>
                </a:prstClr>
              </a:solidFill>
            </a:endParaRPr>
          </a:p>
        </p:txBody>
      </p:sp>
      <p:sp>
        <p:nvSpPr>
          <p:cNvPr id="3" name="عنصر نائب للمحتوى 2"/>
          <p:cNvSpPr>
            <a:spLocks noGrp="1"/>
          </p:cNvSpPr>
          <p:nvPr>
            <p:ph sz="quarter" idx="13"/>
          </p:nvPr>
        </p:nvSpPr>
        <p:spPr>
          <a:xfrm>
            <a:off x="251520" y="1124745"/>
            <a:ext cx="8640960" cy="1656183"/>
          </a:xfrm>
          <a:solidFill>
            <a:schemeClr val="tx1">
              <a:lumMod val="95000"/>
            </a:schemeClr>
          </a:solidFill>
        </p:spPr>
        <p:txBody>
          <a:bodyPr>
            <a:normAutofit/>
          </a:bodyPr>
          <a:lstStyle/>
          <a:p>
            <a:pPr marL="0" lvl="0" indent="0" algn="l" rtl="0">
              <a:lnSpc>
                <a:spcPct val="115000"/>
              </a:lnSpc>
              <a:spcAft>
                <a:spcPts val="1000"/>
              </a:spcAft>
              <a:buNone/>
              <a:tabLst>
                <a:tab pos="-90170" algn="l"/>
                <a:tab pos="270510" algn="r"/>
              </a:tabLst>
            </a:pPr>
            <a:r>
              <a:rPr lang="en-US" sz="2400" dirty="0">
                <a:solidFill>
                  <a:schemeClr val="bg1">
                    <a:lumMod val="95000"/>
                    <a:lumOff val="5000"/>
                  </a:schemeClr>
                </a:solidFill>
                <a:ea typeface="Times New Roman"/>
                <a:cs typeface="Calibri"/>
              </a:rPr>
              <a:t>Presence of </a:t>
            </a:r>
            <a:r>
              <a:rPr lang="en-US" sz="2400" dirty="0" smtClean="0">
                <a:solidFill>
                  <a:schemeClr val="bg1">
                    <a:lumMod val="95000"/>
                    <a:lumOff val="5000"/>
                  </a:schemeClr>
                </a:solidFill>
                <a:ea typeface="Times New Roman"/>
                <a:cs typeface="Calibri"/>
              </a:rPr>
              <a:t>major </a:t>
            </a:r>
            <a:r>
              <a:rPr lang="en-US" sz="2400" dirty="0">
                <a:solidFill>
                  <a:schemeClr val="bg1">
                    <a:lumMod val="95000"/>
                    <a:lumOff val="5000"/>
                  </a:schemeClr>
                </a:solidFill>
                <a:ea typeface="Times New Roman"/>
                <a:cs typeface="Calibri"/>
              </a:rPr>
              <a:t>depressive </a:t>
            </a:r>
            <a:r>
              <a:rPr lang="en-US" sz="2400" dirty="0" smtClean="0">
                <a:solidFill>
                  <a:schemeClr val="bg1">
                    <a:lumMod val="95000"/>
                    <a:lumOff val="5000"/>
                  </a:schemeClr>
                </a:solidFill>
                <a:ea typeface="Times New Roman"/>
                <a:cs typeface="Calibri"/>
              </a:rPr>
              <a:t>episodes</a:t>
            </a:r>
            <a:r>
              <a:rPr lang="en-US" sz="2400" dirty="0">
                <a:solidFill>
                  <a:prstClr val="black">
                    <a:lumMod val="95000"/>
                    <a:lumOff val="5000"/>
                  </a:prstClr>
                </a:solidFill>
                <a:ea typeface="Times New Roman"/>
                <a:cs typeface="Calibri"/>
              </a:rPr>
              <a:t> only</a:t>
            </a:r>
            <a:r>
              <a:rPr lang="en-US" sz="2400" dirty="0" smtClean="0">
                <a:solidFill>
                  <a:schemeClr val="bg1">
                    <a:lumMod val="95000"/>
                    <a:lumOff val="5000"/>
                  </a:schemeClr>
                </a:solidFill>
                <a:ea typeface="Times New Roman"/>
                <a:cs typeface="Calibri"/>
              </a:rPr>
              <a:t> . </a:t>
            </a:r>
          </a:p>
          <a:p>
            <a:pPr marL="0" lvl="0" indent="0" algn="l" rtl="0">
              <a:lnSpc>
                <a:spcPct val="115000"/>
              </a:lnSpc>
              <a:spcAft>
                <a:spcPts val="1000"/>
              </a:spcAft>
              <a:buNone/>
              <a:tabLst>
                <a:tab pos="-90170" algn="l"/>
                <a:tab pos="270510" algn="r"/>
              </a:tabLst>
            </a:pPr>
            <a:endParaRPr lang="en-US" dirty="0">
              <a:solidFill>
                <a:schemeClr val="bg1">
                  <a:lumMod val="95000"/>
                  <a:lumOff val="5000"/>
                </a:schemeClr>
              </a:solidFill>
              <a:ea typeface="Calibri"/>
              <a:cs typeface="Arial"/>
            </a:endParaRPr>
          </a:p>
          <a:p>
            <a:pPr marL="0" indent="0" algn="l" rtl="0">
              <a:buNone/>
            </a:pPr>
            <a:endParaRPr lang="ar-SA" dirty="0">
              <a:solidFill>
                <a:schemeClr val="accent2">
                  <a:lumMod val="75000"/>
                </a:schemeClr>
              </a:solidFill>
            </a:endParaRPr>
          </a:p>
        </p:txBody>
      </p:sp>
      <p:cxnSp>
        <p:nvCxnSpPr>
          <p:cNvPr id="7" name="رابط بشكل مرفق 6"/>
          <p:cNvCxnSpPr/>
          <p:nvPr/>
        </p:nvCxnSpPr>
        <p:spPr>
          <a:xfrm>
            <a:off x="251520" y="2213248"/>
            <a:ext cx="1440160" cy="30624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2" name="رابط بشكل مرفق 11"/>
          <p:cNvCxnSpPr/>
          <p:nvPr/>
        </p:nvCxnSpPr>
        <p:spPr>
          <a:xfrm rot="10800000" flipV="1">
            <a:off x="3414678" y="2149908"/>
            <a:ext cx="1086467" cy="34673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3" name="رابط بشكل مرفق 12"/>
          <p:cNvCxnSpPr/>
          <p:nvPr/>
        </p:nvCxnSpPr>
        <p:spPr>
          <a:xfrm rot="10800000" flipV="1">
            <a:off x="1691680" y="2166143"/>
            <a:ext cx="432048" cy="33396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8" name="رابط بشكل مرفق 17"/>
          <p:cNvCxnSpPr/>
          <p:nvPr/>
        </p:nvCxnSpPr>
        <p:spPr>
          <a:xfrm rot="10800000">
            <a:off x="2131348" y="2149196"/>
            <a:ext cx="1306994" cy="346734"/>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38" name="سهم للأسفل 37"/>
          <p:cNvSpPr/>
          <p:nvPr/>
        </p:nvSpPr>
        <p:spPr>
          <a:xfrm>
            <a:off x="1187624" y="2166144"/>
            <a:ext cx="242316" cy="35943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sp>
        <p:nvSpPr>
          <p:cNvPr id="39" name="سهم للأسفل 38"/>
          <p:cNvSpPr/>
          <p:nvPr/>
        </p:nvSpPr>
        <p:spPr>
          <a:xfrm>
            <a:off x="3317184" y="2140676"/>
            <a:ext cx="242316" cy="35943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sp>
        <p:nvSpPr>
          <p:cNvPr id="16" name="عنوان 1"/>
          <p:cNvSpPr txBox="1">
            <a:spLocks/>
          </p:cNvSpPr>
          <p:nvPr/>
        </p:nvSpPr>
        <p:spPr>
          <a:xfrm>
            <a:off x="262922" y="3064895"/>
            <a:ext cx="4104456" cy="706437"/>
          </a:xfrm>
          <a:prstGeom prst="rect">
            <a:avLst/>
          </a:prstGeom>
          <a:solidFill>
            <a:schemeClr val="tx2">
              <a:lumMod val="90000"/>
            </a:schemeClr>
          </a:solidFill>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l" rtl="0">
              <a:lnSpc>
                <a:spcPct val="115000"/>
              </a:lnSpc>
              <a:spcBef>
                <a:spcPct val="20000"/>
              </a:spcBef>
              <a:spcAft>
                <a:spcPts val="1000"/>
              </a:spcAft>
            </a:pPr>
            <a:r>
              <a:rPr lang="en-US" sz="2700" b="1" dirty="0" smtClean="0">
                <a:solidFill>
                  <a:srgbClr val="002060"/>
                </a:solidFill>
                <a:ea typeface="Calibri"/>
                <a:cs typeface="Calibri"/>
              </a:rPr>
              <a:t>Bipolar  Mood D</a:t>
            </a:r>
            <a:endParaRPr lang="ar-SA" sz="2700" dirty="0"/>
          </a:p>
        </p:txBody>
      </p:sp>
      <p:sp>
        <p:nvSpPr>
          <p:cNvPr id="17" name="عنصر نائب للمحتوى 2"/>
          <p:cNvSpPr txBox="1">
            <a:spLocks/>
          </p:cNvSpPr>
          <p:nvPr/>
        </p:nvSpPr>
        <p:spPr>
          <a:xfrm>
            <a:off x="251520" y="3933056"/>
            <a:ext cx="8640960" cy="2160240"/>
          </a:xfrm>
          <a:prstGeom prst="rect">
            <a:avLst/>
          </a:prstGeom>
          <a:solidFill>
            <a:schemeClr val="tx1">
              <a:lumMod val="95000"/>
            </a:schemeClr>
          </a:solidFill>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spcAft>
                <a:spcPts val="1000"/>
              </a:spcAft>
              <a:buNone/>
              <a:tabLst>
                <a:tab pos="-90170" algn="l"/>
                <a:tab pos="270510" algn="r"/>
              </a:tabLst>
            </a:pPr>
            <a:r>
              <a:rPr lang="en-US" sz="2400" dirty="0" smtClean="0">
                <a:solidFill>
                  <a:schemeClr val="bg1">
                    <a:lumMod val="95000"/>
                    <a:lumOff val="5000"/>
                  </a:schemeClr>
                </a:solidFill>
                <a:ea typeface="Times New Roman"/>
                <a:cs typeface="Calibri"/>
              </a:rPr>
              <a:t>Presence of manic episodes(euphoria/grandiosity/over-activity) +/- </a:t>
            </a:r>
          </a:p>
          <a:p>
            <a:pPr marL="0" indent="0" algn="l" rtl="0">
              <a:spcAft>
                <a:spcPts val="1000"/>
              </a:spcAft>
              <a:buNone/>
              <a:tabLst>
                <a:tab pos="-90170" algn="l"/>
                <a:tab pos="270510" algn="r"/>
              </a:tabLst>
            </a:pPr>
            <a:r>
              <a:rPr lang="en-US" sz="2400" dirty="0" smtClean="0">
                <a:solidFill>
                  <a:prstClr val="black">
                    <a:lumMod val="95000"/>
                    <a:lumOff val="5000"/>
                  </a:prstClr>
                </a:solidFill>
                <a:ea typeface="Times New Roman"/>
                <a:cs typeface="Calibri"/>
              </a:rPr>
              <a:t>depressive episodes.</a:t>
            </a:r>
            <a:endParaRPr lang="en-US" dirty="0" smtClean="0">
              <a:solidFill>
                <a:schemeClr val="bg1">
                  <a:lumMod val="95000"/>
                  <a:lumOff val="5000"/>
                </a:schemeClr>
              </a:solidFill>
              <a:ea typeface="Calibri"/>
              <a:cs typeface="Arial"/>
            </a:endParaRPr>
          </a:p>
          <a:p>
            <a:pPr marL="0" indent="0" algn="l" rtl="0">
              <a:buFont typeface="Arial" pitchFamily="34" charset="0"/>
              <a:buNone/>
            </a:pPr>
            <a:endParaRPr lang="ar-SA" dirty="0">
              <a:solidFill>
                <a:schemeClr val="accent2">
                  <a:lumMod val="75000"/>
                </a:schemeClr>
              </a:solidFill>
            </a:endParaRPr>
          </a:p>
        </p:txBody>
      </p:sp>
      <p:cxnSp>
        <p:nvCxnSpPr>
          <p:cNvPr id="19" name="رابط بشكل مرفق 18"/>
          <p:cNvCxnSpPr/>
          <p:nvPr/>
        </p:nvCxnSpPr>
        <p:spPr>
          <a:xfrm>
            <a:off x="2483768" y="5502637"/>
            <a:ext cx="1759737" cy="30717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0" name="رابط بشكل مرفق 19"/>
          <p:cNvCxnSpPr/>
          <p:nvPr/>
        </p:nvCxnSpPr>
        <p:spPr>
          <a:xfrm rot="10800000" flipV="1">
            <a:off x="4279992" y="5487310"/>
            <a:ext cx="580040" cy="32250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1" name="رابط بشكل مرفق 20"/>
          <p:cNvCxnSpPr/>
          <p:nvPr/>
        </p:nvCxnSpPr>
        <p:spPr>
          <a:xfrm flipV="1">
            <a:off x="433563" y="5136535"/>
            <a:ext cx="1474140" cy="366106"/>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22" name="سهم للأسفل 21"/>
          <p:cNvSpPr/>
          <p:nvPr/>
        </p:nvSpPr>
        <p:spPr>
          <a:xfrm>
            <a:off x="3953422" y="5333790"/>
            <a:ext cx="242316" cy="35943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cxnSp>
        <p:nvCxnSpPr>
          <p:cNvPr id="26" name="رابط بشكل مرفق 25"/>
          <p:cNvCxnSpPr/>
          <p:nvPr/>
        </p:nvCxnSpPr>
        <p:spPr>
          <a:xfrm rot="10800000">
            <a:off x="1948698" y="5153507"/>
            <a:ext cx="535071" cy="349134"/>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29" name="سهم لأعلى 28"/>
          <p:cNvSpPr/>
          <p:nvPr/>
        </p:nvSpPr>
        <p:spPr>
          <a:xfrm>
            <a:off x="1629178" y="5153505"/>
            <a:ext cx="125004" cy="444202"/>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3" name="عنوان 1"/>
          <p:cNvSpPr txBox="1">
            <a:spLocks/>
          </p:cNvSpPr>
          <p:nvPr/>
        </p:nvSpPr>
        <p:spPr>
          <a:xfrm>
            <a:off x="262922" y="302455"/>
            <a:ext cx="4104456" cy="706437"/>
          </a:xfrm>
          <a:prstGeom prst="rect">
            <a:avLst/>
          </a:prstGeom>
          <a:solidFill>
            <a:schemeClr val="tx2">
              <a:lumMod val="90000"/>
            </a:schemeClr>
          </a:solidFill>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l" rtl="0">
              <a:lnSpc>
                <a:spcPct val="115000"/>
              </a:lnSpc>
              <a:spcBef>
                <a:spcPct val="20000"/>
              </a:spcBef>
              <a:spcAft>
                <a:spcPts val="1000"/>
              </a:spcAft>
            </a:pPr>
            <a:r>
              <a:rPr lang="en-US" sz="2700" b="1" dirty="0" smtClean="0">
                <a:solidFill>
                  <a:srgbClr val="002060"/>
                </a:solidFill>
                <a:ea typeface="Calibri"/>
                <a:cs typeface="Calibri"/>
              </a:rPr>
              <a:t>Unipolar  Mood D</a:t>
            </a:r>
            <a:endParaRPr lang="ar-SA" sz="2700" dirty="0"/>
          </a:p>
        </p:txBody>
      </p:sp>
    </p:spTree>
    <p:extLst>
      <p:ext uri="{BB962C8B-B14F-4D97-AF65-F5344CB8AC3E}">
        <p14:creationId xmlns:p14="http://schemas.microsoft.com/office/powerpoint/2010/main" val="3005117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640</TotalTime>
  <Words>1602</Words>
  <Application>Microsoft Office PowerPoint</Application>
  <PresentationFormat>عرض على الشاشة (3:4)‏</PresentationFormat>
  <Paragraphs>340</Paragraphs>
  <Slides>24</Slides>
  <Notes>1</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أفق</vt:lpstr>
      <vt:lpstr>Depressive  Disorders</vt:lpstr>
      <vt:lpstr>عرض تقديمي في PowerPoint</vt:lpstr>
      <vt:lpstr>عرض تقديمي في PowerPoint</vt:lpstr>
      <vt:lpstr>عرض تقديمي في PowerPoint</vt:lpstr>
      <vt:lpstr>Depressive features:</vt:lpstr>
      <vt:lpstr>Depressive features:</vt:lpstr>
      <vt:lpstr>Depressive features:</vt:lpstr>
      <vt:lpstr>Depressive features; range / analysis</vt:lpstr>
      <vt:lpstr>عرض تقديمي في PowerPoint</vt:lpstr>
      <vt:lpstr>Etiology</vt:lpstr>
      <vt:lpstr>عرض تقديمي في PowerPoint</vt:lpstr>
      <vt:lpstr>Epidemiology</vt:lpstr>
      <vt:lpstr>Post-partum Depression</vt:lpstr>
      <vt:lpstr>Management of Major Depression:</vt:lpstr>
      <vt:lpstr>Medications:Antidepressants</vt:lpstr>
      <vt:lpstr>SSRIs</vt:lpstr>
      <vt:lpstr>SNRIs</vt:lpstr>
      <vt:lpstr>Prognosis of Unipolar Depressive Disorders;</vt:lpstr>
      <vt:lpstr>Persistent Depressive Disorder</vt:lpstr>
      <vt:lpstr>عرض تقديمي في PowerPoint</vt:lpstr>
      <vt:lpstr>Treatment of dysthymic disorder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Depressive &amp; Mood Disorders</dc:title>
  <dc:creator>admin</dc:creator>
  <cp:lastModifiedBy>admiin</cp:lastModifiedBy>
  <cp:revision>62</cp:revision>
  <dcterms:created xsi:type="dcterms:W3CDTF">2014-09-13T03:24:00Z</dcterms:created>
  <dcterms:modified xsi:type="dcterms:W3CDTF">2015-10-13T17:50:46Z</dcterms:modified>
</cp:coreProperties>
</file>