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00" r:id="rId1"/>
  </p:sldMasterIdLst>
  <p:sldIdLst>
    <p:sldId id="450" r:id="rId2"/>
    <p:sldId id="447" r:id="rId3"/>
    <p:sldId id="430" r:id="rId4"/>
    <p:sldId id="453" r:id="rId5"/>
    <p:sldId id="431" r:id="rId6"/>
    <p:sldId id="432" r:id="rId7"/>
    <p:sldId id="433" r:id="rId8"/>
    <p:sldId id="434" r:id="rId9"/>
    <p:sldId id="435" r:id="rId10"/>
    <p:sldId id="454" r:id="rId11"/>
    <p:sldId id="437" r:id="rId12"/>
    <p:sldId id="438" r:id="rId13"/>
    <p:sldId id="439" r:id="rId14"/>
    <p:sldId id="455" r:id="rId15"/>
    <p:sldId id="441" r:id="rId16"/>
    <p:sldId id="442" r:id="rId17"/>
    <p:sldId id="443" r:id="rId18"/>
    <p:sldId id="456" r:id="rId19"/>
    <p:sldId id="445" r:id="rId20"/>
    <p:sldId id="457" r:id="rId21"/>
    <p:sldId id="458" r:id="rId22"/>
    <p:sldId id="459" r:id="rId23"/>
    <p:sldId id="461" r:id="rId24"/>
    <p:sldId id="460" r:id="rId25"/>
    <p:sldId id="462" r:id="rId26"/>
    <p:sldId id="451" r:id="rId27"/>
    <p:sldId id="452" r:id="rId28"/>
    <p:sldId id="463" r:id="rId29"/>
    <p:sldId id="448" r:id="rId30"/>
    <p:sldId id="449" r:id="rId31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D599F"/>
    <a:srgbClr val="FC2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207" autoAdjust="0"/>
    <p:restoredTop sz="94576" autoAdjust="0"/>
  </p:normalViewPr>
  <p:slideViewPr>
    <p:cSldViewPr>
      <p:cViewPr varScale="1">
        <p:scale>
          <a:sx n="79" d="100"/>
          <a:sy n="79" d="100"/>
        </p:scale>
        <p:origin x="-120" y="-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8/23/15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1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8/23/15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5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8/23/15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5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8/23/15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5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8/23/15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8/23/15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7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8/23/15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7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8/23/15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4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8/23/15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5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8/23/15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7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F49C-2E11-4F7F-A9FD-6226F2D7365A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8/23/15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E0D0-BD1B-48AE-AE48-5DDEAD53CE6B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4A42-DE3A-4316-AF52-773E05DEEBF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8/23/15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9A807-951E-4BE0-AA50-66AD122820F3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7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5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Esophagus And Stomach </a:t>
            </a:r>
          </a:p>
          <a:p>
            <a:r>
              <a:rPr lang="en-US" dirty="0" smtClean="0"/>
              <a:t>Pancreas </a:t>
            </a:r>
          </a:p>
          <a:p>
            <a:r>
              <a:rPr lang="en-US" dirty="0" smtClean="0"/>
              <a:t>Small Intestine </a:t>
            </a:r>
          </a:p>
          <a:p>
            <a:r>
              <a:rPr lang="en-US" dirty="0" smtClean="0"/>
              <a:t>Colon </a:t>
            </a:r>
          </a:p>
          <a:p>
            <a:r>
              <a:rPr lang="en-US" dirty="0" smtClean="0"/>
              <a:t>Liver &amp; Hematopoietic System </a:t>
            </a:r>
          </a:p>
          <a:p>
            <a:r>
              <a:rPr lang="en-US" dirty="0" smtClean="0"/>
              <a:t>Spleen &amp; Hematopoietic System </a:t>
            </a:r>
          </a:p>
          <a:p>
            <a:r>
              <a:rPr lang="en-US" dirty="0" smtClean="0"/>
              <a:t>Gallbladder &amp; Biliary System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0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3429" y="1356194"/>
            <a:ext cx="8352928" cy="4680520"/>
          </a:xfrm>
          <a:solidFill>
            <a:schemeClr val="bg2">
              <a:alpha val="7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x-none" sz="2400" b="1" smtClean="0">
                <a:solidFill>
                  <a:schemeClr val="tx2"/>
                </a:solidFill>
                <a:latin typeface="+mj-lt"/>
                <a:cs typeface="Arial Hebrew"/>
              </a:rPr>
              <a:t>نصائح لهذا البلوك</a:t>
            </a:r>
            <a:r>
              <a:rPr lang="x-none" sz="2400" b="1" dirty="0" smtClean="0">
                <a:solidFill>
                  <a:schemeClr val="tx2"/>
                </a:solidFill>
                <a:latin typeface="+mj-lt"/>
                <a:cs typeface="Arial Hebrew"/>
              </a:rPr>
              <a:t>:</a:t>
            </a:r>
          </a:p>
          <a:p>
            <a:r>
              <a:rPr lang="x-none" sz="2400" smtClean="0">
                <a:solidFill>
                  <a:schemeClr val="tx2"/>
                </a:solidFill>
                <a:latin typeface="+mj-lt"/>
                <a:cs typeface="Arial Hebrew"/>
              </a:rPr>
              <a:t>بشكل </a:t>
            </a:r>
            <a:r>
              <a:rPr lang="x-none" sz="2400" dirty="0" smtClean="0">
                <a:solidFill>
                  <a:schemeClr val="tx2"/>
                </a:solidFill>
                <a:latin typeface="+mj-lt"/>
                <a:cs typeface="Arial Hebrew"/>
              </a:rPr>
              <a:t>عام سهل ومعلوماته مترابطة بشكل </a:t>
            </a:r>
            <a:r>
              <a:rPr lang="x-none" sz="2400" smtClean="0">
                <a:solidFill>
                  <a:schemeClr val="tx2"/>
                </a:solidFill>
                <a:latin typeface="+mj-lt"/>
                <a:cs typeface="Arial Hebrew"/>
              </a:rPr>
              <a:t>كبير مشكلته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cs typeface="Arial Hebrew"/>
              </a:rPr>
              <a:t>: </a:t>
            </a:r>
            <a:r>
              <a:rPr lang="x-none" sz="2400" b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 Hebrew"/>
              </a:rPr>
              <a:t>الضغط في الوقت</a:t>
            </a:r>
            <a:r>
              <a:rPr lang="x-none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 Hebrew"/>
              </a:rPr>
              <a:t> وكثرة المحاضرات، </a:t>
            </a:r>
            <a:r>
              <a:rPr lang="x-none" sz="2400" u="sng" dirty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لذلك </a:t>
            </a:r>
            <a:r>
              <a:rPr lang="x-none" sz="2400" u="sng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المذاكرة </a:t>
            </a:r>
            <a:r>
              <a:rPr lang="x-none" sz="2400" u="sng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أول </a:t>
            </a:r>
            <a:r>
              <a:rPr lang="x-none" sz="2400" u="sng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بأول </a:t>
            </a:r>
            <a:r>
              <a:rPr lang="x-none" sz="2400" u="sng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مهمة </a:t>
            </a:r>
            <a:r>
              <a:rPr lang="x-none" sz="2400" u="sng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  <a:sym typeface="Wingdings" pitchFamily="2" charset="2"/>
              </a:rPr>
              <a:t></a:t>
            </a:r>
            <a:r>
              <a:rPr lang="x-none" sz="2400" u="sng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  <a:sym typeface="Wingdings" pitchFamily="2" charset="2"/>
              </a:rPr>
              <a:t>.</a:t>
            </a:r>
            <a:endParaRPr lang="x-none" sz="2400" dirty="0" smtClean="0">
              <a:solidFill>
                <a:schemeClr val="tx2"/>
              </a:solidFill>
              <a:latin typeface="+mj-lt"/>
              <a:cs typeface="Arial Hebrew"/>
            </a:endParaRPr>
          </a:p>
          <a:p>
            <a:pPr marL="0" indent="0"/>
            <a:r>
              <a:rPr lang="x-none" sz="2400" dirty="0" smtClean="0">
                <a:solidFill>
                  <a:schemeClr val="tx2"/>
                </a:solidFill>
                <a:latin typeface="+mj-lt"/>
                <a:cs typeface="Arial Hebrew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 Hebrew"/>
              </a:rPr>
              <a:t>Summaries </a:t>
            </a:r>
            <a:r>
              <a:rPr lang="x-none" sz="2400" smtClean="0">
                <a:solidFill>
                  <a:schemeClr val="tx2"/>
                </a:solidFill>
                <a:latin typeface="+mj-lt"/>
                <a:cs typeface="Arial Hebrew"/>
              </a:rPr>
              <a:t> جدا</a:t>
            </a:r>
            <a:r>
              <a:rPr lang="x-none" sz="2400" dirty="0" smtClean="0">
                <a:solidFill>
                  <a:schemeClr val="tx2"/>
                </a:solidFill>
                <a:latin typeface="+mj-lt"/>
                <a:cs typeface="Arial Hebrew"/>
              </a:rPr>
              <a:t>ً</a:t>
            </a:r>
            <a:r>
              <a:rPr lang="x-none" sz="2400" smtClean="0">
                <a:solidFill>
                  <a:schemeClr val="tx2"/>
                </a:solidFill>
                <a:latin typeface="+mj-lt"/>
                <a:cs typeface="Arial Hebrew"/>
              </a:rPr>
              <a:t> </a:t>
            </a:r>
            <a:r>
              <a:rPr lang="x-none" sz="2400" dirty="0" smtClean="0">
                <a:solidFill>
                  <a:schemeClr val="tx2"/>
                </a:solidFill>
                <a:latin typeface="+mj-lt"/>
                <a:cs typeface="Arial Hebrew"/>
              </a:rPr>
              <a:t>مهمة في هذا البلوك !</a:t>
            </a:r>
          </a:p>
          <a:p>
            <a:pPr marL="82550" indent="-82550"/>
            <a:r>
              <a:rPr lang="x-none" sz="2400" dirty="0" smtClean="0">
                <a:solidFill>
                  <a:schemeClr val="tx2"/>
                </a:solidFill>
                <a:latin typeface="+mj-lt"/>
                <a:cs typeface="Arial Hebrew"/>
              </a:rPr>
              <a:t> المحاضرات تكرر بعض فاللي ما يفهم من مادة بيفهم من مادة أخرى .</a:t>
            </a:r>
          </a:p>
          <a:p>
            <a:pPr marL="0" indent="0"/>
            <a:r>
              <a:rPr lang="x-none" sz="2400" b="1" dirty="0" smtClean="0">
                <a:solidFill>
                  <a:srgbClr val="FF0000"/>
                </a:solidFill>
                <a:latin typeface="+mj-lt"/>
                <a:cs typeface="Arial Hebrew"/>
              </a:rPr>
              <a:t> بالنسبة للفسيولوجي ننصحكم </a:t>
            </a:r>
            <a:r>
              <a:rPr lang="x-none" sz="2400" b="1" smtClean="0">
                <a:solidFill>
                  <a:srgbClr val="FF0000"/>
                </a:solidFill>
                <a:latin typeface="+mj-lt"/>
                <a:cs typeface="Arial Hebrew"/>
              </a:rPr>
              <a:t>وبشدة بكتاب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 Hebrew"/>
              </a:rPr>
              <a:t> Linda</a:t>
            </a:r>
            <a:r>
              <a:rPr lang="x-none" sz="2400" b="1" dirty="0" smtClean="0">
                <a:solidFill>
                  <a:srgbClr val="FF0000"/>
                </a:solidFill>
                <a:latin typeface="+mj-lt"/>
                <a:cs typeface="Arial Hebrew"/>
              </a:rPr>
              <a:t>.</a:t>
            </a:r>
          </a:p>
          <a:p>
            <a:pPr marL="0" indent="0"/>
            <a:r>
              <a:rPr lang="x-none" sz="2400" b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Microbiology</a:t>
            </a:r>
            <a:r>
              <a:rPr lang="x-none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 </a:t>
            </a:r>
            <a:r>
              <a:rPr lang="x-none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يحتاج تركيز عالي وحفظ </a:t>
            </a:r>
            <a:r>
              <a:rPr lang="x-none" sz="240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معلومات </a:t>
            </a:r>
            <a:r>
              <a:rPr lang="x-none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أكثر</a:t>
            </a:r>
            <a:r>
              <a:rPr lang="x-none" sz="240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 </a:t>
            </a:r>
            <a:r>
              <a:rPr lang="x-none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من المعتاد . </a:t>
            </a:r>
          </a:p>
          <a:p>
            <a:pPr marL="0" indent="0"/>
            <a:r>
              <a:rPr lang="x-none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Hematology</a:t>
            </a:r>
            <a:r>
              <a:rPr lang="x-none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 </a:t>
            </a:r>
            <a:r>
              <a:rPr lang="x-none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سهل بالنسبة للمطلوب منكم في الاختبار لكن اللي حاب يتوسع سلايدات</a:t>
            </a:r>
            <a:r>
              <a:rPr lang="x-none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 </a:t>
            </a:r>
            <a:r>
              <a:rPr lang="x-none" sz="24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المادة غير كافية للفهم </a:t>
            </a:r>
            <a:r>
              <a:rPr lang="x-none" sz="240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 Hebrew"/>
              </a:rPr>
              <a:t>. </a:t>
            </a:r>
            <a:endParaRPr lang="x-none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 Hebrew"/>
            </a:endParaRPr>
          </a:p>
          <a:p>
            <a:pPr marL="0" indent="0">
              <a:buNone/>
            </a:pPr>
            <a:endParaRPr lang="x-none" sz="2400" dirty="0">
              <a:solidFill>
                <a:schemeClr val="tx2"/>
              </a:solidFill>
              <a:latin typeface="+mj-lt"/>
              <a:cs typeface="Arial Hebrew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 (Body)"/>
                <a:cs typeface="Calibri (Body)"/>
              </a:rPr>
              <a:t>GIT &amp; HEMATOLOGY</a:t>
            </a:r>
            <a:endParaRPr lang="x-none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 (Body)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02225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717432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       ENDOCRINE</a:t>
            </a:r>
            <a:endParaRPr lang="x-none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556793"/>
            <a:ext cx="7488832" cy="1872208"/>
          </a:xfrm>
          <a:solidFill>
            <a:srgbClr val="E7E6E6"/>
          </a:solidFill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latin typeface="Arial Hebrew"/>
              <a:cs typeface="Arial Hebrew"/>
            </a:endParaRPr>
          </a:p>
          <a:p>
            <a:pPr marL="0" indent="0" algn="ctr">
              <a:buNone/>
            </a:pPr>
            <a:r>
              <a:rPr lang="x-none" b="1" smtClean="0">
                <a:latin typeface="Arial Hebrew"/>
                <a:cs typeface="Arial Hebrew"/>
              </a:rPr>
              <a:t>عدد الساعات</a:t>
            </a:r>
            <a:r>
              <a:rPr lang="x-none" b="1" dirty="0" smtClean="0">
                <a:latin typeface="Arial Hebrew"/>
                <a:cs typeface="Arial Hebrew"/>
              </a:rPr>
              <a:t>: 6</a:t>
            </a:r>
            <a:r>
              <a:rPr lang="x-none" b="1" smtClean="0">
                <a:latin typeface="Arial Hebrew"/>
                <a:cs typeface="Arial Hebrew"/>
              </a:rPr>
              <a:t> ساعات</a:t>
            </a:r>
            <a:endParaRPr lang="x-none" b="1" dirty="0">
              <a:latin typeface="Arial Hebrew"/>
              <a:cs typeface="Arial Hebrew"/>
            </a:endParaRPr>
          </a:p>
          <a:p>
            <a:pPr marL="0" indent="0" algn="ctr">
              <a:buNone/>
            </a:pPr>
            <a:r>
              <a:rPr lang="x-none" b="1" smtClean="0">
                <a:latin typeface="Arial Hebrew"/>
                <a:cs typeface="Arial Hebrew"/>
              </a:rPr>
              <a:t>عدد الأسابي</a:t>
            </a:r>
            <a:r>
              <a:rPr lang="x-none" b="1" dirty="0" smtClean="0">
                <a:latin typeface="Arial Hebrew"/>
                <a:cs typeface="Arial Hebrew"/>
              </a:rPr>
              <a:t>ع: 6</a:t>
            </a:r>
            <a:r>
              <a:rPr lang="x-none" b="1" smtClean="0">
                <a:latin typeface="Arial Hebrew"/>
                <a:cs typeface="Arial Hebrew"/>
              </a:rPr>
              <a:t> </a:t>
            </a:r>
            <a:r>
              <a:rPr lang="x-none" b="1" dirty="0" smtClean="0">
                <a:latin typeface="Arial Hebrew"/>
                <a:cs typeface="Arial Hebrew"/>
              </a:rPr>
              <a:t>أسابيع</a:t>
            </a:r>
            <a:endParaRPr lang="en-US" b="1" dirty="0" smtClean="0"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320719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717432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       ENDOCRINE</a:t>
            </a:r>
            <a:endParaRPr lang="x-none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2639771"/>
          </a:xfrm>
          <a:solidFill>
            <a:srgbClr val="E7E6E6">
              <a:alpha val="67000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x-none" b="1" u="sng" dirty="0" smtClean="0">
                <a:solidFill>
                  <a:schemeClr val="tx2"/>
                </a:solidFill>
                <a:latin typeface="Arial Hebrew"/>
                <a:cs typeface="Arial Hebrew"/>
              </a:rPr>
              <a:t>أهم المواد في البلوك:</a:t>
            </a:r>
          </a:p>
          <a:p>
            <a:pPr algn="ctr"/>
            <a:endParaRPr lang="x-none" dirty="0" smtClean="0">
              <a:solidFill>
                <a:schemeClr val="tx2"/>
              </a:solidFill>
            </a:endParaRP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PHYSIOLOGY  :  15</a:t>
            </a: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BIOCHEMISTRY : 10</a:t>
            </a: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</a:rPr>
              <a:t>PHARMACOLOGY  :  9</a:t>
            </a:r>
          </a:p>
          <a:p>
            <a:pPr algn="ctr" rtl="0"/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0112" y="4124555"/>
            <a:ext cx="18002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Total = 55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796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Pituitary Gland </a:t>
            </a:r>
          </a:p>
          <a:p>
            <a:r>
              <a:rPr lang="en-US" dirty="0" smtClean="0"/>
              <a:t>Thyroid Gland </a:t>
            </a:r>
          </a:p>
          <a:p>
            <a:r>
              <a:rPr lang="en-US" dirty="0" smtClean="0"/>
              <a:t>Parathyroid Gland And Calcium Metabolism </a:t>
            </a:r>
          </a:p>
          <a:p>
            <a:r>
              <a:rPr lang="en-US" dirty="0" smtClean="0"/>
              <a:t>Adrenal Glands</a:t>
            </a:r>
          </a:p>
          <a:p>
            <a:r>
              <a:rPr lang="en-US" dirty="0" smtClean="0"/>
              <a:t>Diabetes Mellitus</a:t>
            </a:r>
            <a:endParaRPr lang="ar-sa" dirty="0" smtClean="0"/>
          </a:p>
          <a:p>
            <a:r>
              <a:rPr lang="en-US" dirty="0" smtClean="0"/>
              <a:t>Obesity , Metabolic Syndrome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8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6" cy="2592288"/>
          </a:xfrm>
          <a:solidFill>
            <a:srgbClr val="E7E6E6">
              <a:alpha val="69000"/>
            </a:srgbClr>
          </a:solidFill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x-none" sz="3000" b="1" dirty="0" smtClean="0">
                <a:solidFill>
                  <a:schemeClr val="tx2"/>
                </a:solidFill>
                <a:latin typeface="Arial Hebrew"/>
                <a:cs typeface="Arial Hebrew"/>
              </a:rPr>
              <a:t>نصائح لهذا البلوك :</a:t>
            </a:r>
            <a:endParaRPr lang="x-none" sz="4000" b="1" dirty="0" smtClean="0">
              <a:solidFill>
                <a:schemeClr val="tx2"/>
              </a:solidFill>
              <a:latin typeface="Arial Hebrew"/>
              <a:cs typeface="Arial Hebrew"/>
            </a:endParaRPr>
          </a:p>
          <a:p>
            <a:pPr algn="just"/>
            <a:r>
              <a:rPr lang="x-none" sz="2400" dirty="0" smtClean="0">
                <a:solidFill>
                  <a:schemeClr val="tx2"/>
                </a:solidFill>
                <a:latin typeface="Arial Hebrew"/>
                <a:cs typeface="Arial Hebrew"/>
              </a:rPr>
              <a:t>سهل </a:t>
            </a:r>
            <a:r>
              <a:rPr lang="x-none" sz="2400" smtClean="0">
                <a:solidFill>
                  <a:schemeClr val="tx2"/>
                </a:solidFill>
                <a:latin typeface="Arial Hebrew"/>
                <a:cs typeface="Arial Hebrew"/>
              </a:rPr>
              <a:t>وخفيف وممتع</a:t>
            </a:r>
            <a:r>
              <a:rPr lang="x-none" sz="2400" smtClean="0">
                <a:solidFill>
                  <a:schemeClr val="tx2"/>
                </a:solidFill>
                <a:latin typeface="Arial Hebrew"/>
                <a:cs typeface="Arial Hebrew"/>
                <a:sym typeface="Wingdings" pitchFamily="2" charset="2"/>
              </a:rPr>
              <a:t> </a:t>
            </a:r>
            <a:r>
              <a:rPr lang="x-none" sz="2400" dirty="0" smtClean="0">
                <a:solidFill>
                  <a:schemeClr val="tx2"/>
                </a:solidFill>
                <a:latin typeface="Arial Hebrew"/>
                <a:cs typeface="Arial Hebrew"/>
                <a:sym typeface="Wingdings" pitchFamily="2" charset="2"/>
              </a:rPr>
              <a:t> </a:t>
            </a:r>
            <a:r>
              <a:rPr lang="x-none" sz="2400" smtClean="0">
                <a:solidFill>
                  <a:schemeClr val="tx2"/>
                </a:solidFill>
                <a:latin typeface="Arial Hebrew"/>
                <a:cs typeface="Arial Hebrew"/>
                <a:sym typeface="Wingdings" pitchFamily="2" charset="2"/>
              </a:rPr>
              <a:t>يعتمد </a:t>
            </a:r>
            <a:r>
              <a:rPr lang="x-none" sz="2400" dirty="0" smtClean="0">
                <a:solidFill>
                  <a:schemeClr val="tx2"/>
                </a:solidFill>
                <a:latin typeface="Arial Hebrew"/>
                <a:cs typeface="Arial Hebrew"/>
                <a:sym typeface="Wingdings" pitchFamily="2" charset="2"/>
              </a:rPr>
              <a:t>بشكل كبير على الفهم .</a:t>
            </a:r>
          </a:p>
          <a:p>
            <a:pPr algn="just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Hebrew"/>
                <a:cs typeface="Arial Hebrew"/>
                <a:sym typeface="Wingdings" pitchFamily="2" charset="2"/>
              </a:rPr>
              <a:t>Physiology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 Hebrew"/>
                <a:cs typeface="Arial Hebrew"/>
                <a:sym typeface="Wingdings" pitchFamily="2" charset="2"/>
              </a:rPr>
              <a:t>&amp;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Hebrew"/>
                <a:cs typeface="Arial Hebrew"/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rgbClr val="FF6600"/>
                </a:solidFill>
                <a:latin typeface="Arial Hebrew"/>
                <a:cs typeface="Arial Hebrew"/>
                <a:sym typeface="Wingdings" pitchFamily="2" charset="2"/>
              </a:rPr>
              <a:t>Biochemistry</a:t>
            </a:r>
            <a:r>
              <a:rPr lang="x-none" sz="2400" b="1" dirty="0" smtClean="0">
                <a:solidFill>
                  <a:srgbClr val="44546A"/>
                </a:solidFill>
                <a:latin typeface="Arial Hebrew"/>
                <a:cs typeface="Arial Hebrew"/>
                <a:sym typeface="Wingdings" pitchFamily="2" charset="2"/>
              </a:rPr>
              <a:t> </a:t>
            </a:r>
            <a:r>
              <a:rPr lang="x-none" sz="2400" smtClean="0">
                <a:solidFill>
                  <a:srgbClr val="44546A"/>
                </a:solidFill>
                <a:latin typeface="Arial Hebrew"/>
                <a:cs typeface="Arial Hebrew"/>
                <a:sym typeface="Wingdings" pitchFamily="2" charset="2"/>
              </a:rPr>
              <a:t>معلوماتهم</a:t>
            </a:r>
            <a:r>
              <a:rPr lang="x-none" sz="2400" smtClean="0">
                <a:solidFill>
                  <a:schemeClr val="tx2"/>
                </a:solidFill>
                <a:latin typeface="Arial Hebrew"/>
                <a:cs typeface="Arial Hebrew"/>
                <a:sym typeface="Wingdings" pitchFamily="2" charset="2"/>
              </a:rPr>
              <a:t> </a:t>
            </a:r>
            <a:r>
              <a:rPr lang="x-none" sz="2400" dirty="0" smtClean="0">
                <a:solidFill>
                  <a:schemeClr val="tx2"/>
                </a:solidFill>
                <a:latin typeface="Arial Hebrew"/>
                <a:cs typeface="Arial Hebrew"/>
                <a:sym typeface="Wingdings" pitchFamily="2" charset="2"/>
              </a:rPr>
              <a:t>مترابطة ذاكروهم سوا عشان يسهل فهم المعلومات .</a:t>
            </a:r>
          </a:p>
          <a:p>
            <a:pPr algn="just"/>
            <a:r>
              <a:rPr lang="x-none" sz="2400" smtClean="0">
                <a:solidFill>
                  <a:srgbClr val="FF0000"/>
                </a:solidFill>
                <a:latin typeface="Arial Hebrew"/>
                <a:cs typeface="Arial Hebrew"/>
                <a:sym typeface="Wingdings" pitchFamily="2" charset="2"/>
              </a:rPr>
              <a:t>كتاب</a:t>
            </a:r>
            <a:r>
              <a:rPr lang="en-US" sz="2400" b="1" dirty="0" smtClean="0">
                <a:solidFill>
                  <a:srgbClr val="FF0000"/>
                </a:solidFill>
                <a:latin typeface="Arial Hebrew"/>
                <a:cs typeface="Arial Hebrew"/>
                <a:sym typeface="Wingdings" pitchFamily="2" charset="2"/>
              </a:rPr>
              <a:t>The Endocrine System</a:t>
            </a:r>
            <a:r>
              <a:rPr lang="x-none" sz="2400" b="1" dirty="0" smtClean="0">
                <a:solidFill>
                  <a:srgbClr val="FF0000"/>
                </a:solidFill>
                <a:latin typeface="Arial Hebrew"/>
                <a:cs typeface="Arial Hebrew"/>
                <a:sym typeface="Wingdings" pitchFamily="2" charset="2"/>
              </a:rPr>
              <a:t> </a:t>
            </a:r>
            <a:r>
              <a:rPr lang="x-none" sz="2400" dirty="0" smtClean="0">
                <a:solidFill>
                  <a:schemeClr val="tx2"/>
                </a:solidFill>
                <a:latin typeface="Arial Hebrew"/>
                <a:cs typeface="Arial Hebrew"/>
                <a:sym typeface="Wingdings" pitchFamily="2" charset="2"/>
              </a:rPr>
              <a:t>رائع ننصحكم فيه يسهل لكم فهم وربط المواد ببعض وتلخيص المحاضرات فتكون الصورة كاملة وواضحة  .</a:t>
            </a:r>
            <a:endParaRPr lang="x-none" sz="2400" dirty="0">
              <a:solidFill>
                <a:schemeClr val="tx2"/>
              </a:solidFill>
              <a:latin typeface="Arial Hebrew"/>
              <a:cs typeface="Arial Hebrew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547664" y="188640"/>
            <a:ext cx="671743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       ENDOCRINE</a:t>
            </a:r>
            <a:endParaRPr lang="x-none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97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077472" cy="1143000"/>
          </a:xfrm>
        </p:spPr>
        <p:txBody>
          <a:bodyPr/>
          <a:lstStyle/>
          <a:p>
            <a:pPr algn="l"/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          REPRODUCTIVE</a:t>
            </a:r>
            <a:endParaRPr lang="x-none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1484785"/>
            <a:ext cx="7365504" cy="1296143"/>
          </a:xfrm>
          <a:solidFill>
            <a:srgbClr val="E7E6E6">
              <a:alpha val="66000"/>
            </a:srgb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x-none" b="1" smtClean="0">
                <a:latin typeface="Arial Hebrew"/>
                <a:cs typeface="Arial Hebrew"/>
              </a:rPr>
              <a:t>عدد الساعات: 6 ساعات</a:t>
            </a:r>
          </a:p>
          <a:p>
            <a:pPr marL="0" indent="0" algn="ctr">
              <a:buNone/>
            </a:pPr>
            <a:r>
              <a:rPr lang="x-none" b="1" smtClean="0">
                <a:latin typeface="Arial Hebrew"/>
                <a:cs typeface="Arial Hebrew"/>
              </a:rPr>
              <a:t>عدد </a:t>
            </a:r>
            <a:r>
              <a:rPr lang="x-none" b="1" dirty="0" smtClean="0">
                <a:latin typeface="Arial Hebrew"/>
                <a:cs typeface="Arial Hebrew"/>
              </a:rPr>
              <a:t>الأسابيع: 6 أسابيع</a:t>
            </a:r>
            <a:endParaRPr lang="x-none" b="1" dirty="0"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320719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077472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          REPRODUCTIVE</a:t>
            </a:r>
            <a:endParaRPr lang="x-none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484785"/>
            <a:ext cx="8229600" cy="1944215"/>
          </a:xfrm>
          <a:solidFill>
            <a:srgbClr val="E7E6E6">
              <a:alpha val="65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x-none" b="1" u="sng" dirty="0" smtClean="0">
                <a:solidFill>
                  <a:schemeClr val="tx2"/>
                </a:solidFill>
                <a:latin typeface="Arial Hebrew"/>
                <a:cs typeface="Arial Hebrew"/>
              </a:rPr>
              <a:t>أهم المواد </a:t>
            </a:r>
            <a:r>
              <a:rPr lang="x-none" b="1" u="sng" smtClean="0">
                <a:solidFill>
                  <a:schemeClr val="tx2"/>
                </a:solidFill>
                <a:latin typeface="Arial Hebrew"/>
                <a:cs typeface="Arial Hebrew"/>
              </a:rPr>
              <a:t>في البلوك</a:t>
            </a:r>
            <a:r>
              <a:rPr lang="x-none" b="1" u="sng" dirty="0" smtClean="0">
                <a:solidFill>
                  <a:schemeClr val="tx2"/>
                </a:solidFill>
                <a:latin typeface="Arial Hebrew"/>
                <a:cs typeface="Arial Hebrew"/>
              </a:rPr>
              <a:t>: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PATHOLOGY  : 10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PHYSIOLOGY  : 8</a:t>
            </a:r>
          </a:p>
          <a:p>
            <a:pPr algn="l" rtl="0"/>
            <a:r>
              <a:rPr lang="en-US" sz="2400" b="1" smtClean="0">
                <a:solidFill>
                  <a:srgbClr val="FF0000"/>
                </a:solidFill>
                <a:latin typeface="Calibri (Body)"/>
                <a:cs typeface="Calibri (Body)"/>
              </a:rPr>
              <a:t>PHARMACOLOGY  : </a:t>
            </a:r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9</a:t>
            </a:r>
          </a:p>
        </p:txBody>
      </p:sp>
      <p:sp>
        <p:nvSpPr>
          <p:cNvPr id="6" name="Rectangle 5"/>
          <p:cNvSpPr/>
          <p:nvPr/>
        </p:nvSpPr>
        <p:spPr>
          <a:xfrm>
            <a:off x="5652120" y="4077072"/>
            <a:ext cx="18002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Total = 51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796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8" y="-28576"/>
            <a:ext cx="9152717" cy="6886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Pregnancy &amp; </a:t>
            </a:r>
            <a:r>
              <a:rPr lang="en-US" dirty="0" err="1" smtClean="0"/>
              <a:t>Labour</a:t>
            </a:r>
            <a:r>
              <a:rPr lang="en-US" dirty="0" smtClean="0"/>
              <a:t> </a:t>
            </a:r>
          </a:p>
          <a:p>
            <a:r>
              <a:rPr lang="en-US" dirty="0" smtClean="0"/>
              <a:t>Breast </a:t>
            </a:r>
          </a:p>
          <a:p>
            <a:r>
              <a:rPr lang="en-US" dirty="0" smtClean="0"/>
              <a:t>Sexually Transmitted Diseases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57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1628801"/>
            <a:ext cx="7776864" cy="2376263"/>
          </a:xfrm>
          <a:solidFill>
            <a:srgbClr val="E7E6E6">
              <a:alpha val="65000"/>
            </a:srgbClr>
          </a:solidFill>
        </p:spPr>
        <p:txBody>
          <a:bodyPr>
            <a:normAutofit/>
          </a:bodyPr>
          <a:lstStyle/>
          <a:p>
            <a:pPr algn="r">
              <a:buNone/>
            </a:pPr>
            <a:r>
              <a:rPr lang="x-none" b="1" smtClean="0">
                <a:solidFill>
                  <a:schemeClr val="accent5">
                    <a:lumMod val="50000"/>
                  </a:schemeClr>
                </a:solidFill>
                <a:latin typeface="Arial Hebrew"/>
                <a:cs typeface="Arial Hebrew"/>
              </a:rPr>
              <a:t>نصائح </a:t>
            </a:r>
            <a:r>
              <a:rPr lang="x-none" b="1" dirty="0" smtClean="0">
                <a:solidFill>
                  <a:schemeClr val="accent5">
                    <a:lumMod val="50000"/>
                  </a:schemeClr>
                </a:solidFill>
                <a:latin typeface="Arial Hebrew"/>
                <a:cs typeface="Arial Hebrew"/>
              </a:rPr>
              <a:t>لهذا </a:t>
            </a:r>
            <a:r>
              <a:rPr lang="x-none" b="1" err="1" smtClean="0">
                <a:solidFill>
                  <a:schemeClr val="accent5">
                    <a:lumMod val="50000"/>
                  </a:schemeClr>
                </a:solidFill>
                <a:latin typeface="Arial Hebrew"/>
                <a:cs typeface="Arial Hebrew"/>
              </a:rPr>
              <a:t>البلوك</a:t>
            </a:r>
            <a:r>
              <a:rPr lang="x-none" b="1" smtClean="0">
                <a:solidFill>
                  <a:schemeClr val="accent5">
                    <a:lumMod val="50000"/>
                  </a:schemeClr>
                </a:solidFill>
                <a:latin typeface="Arial Hebrew"/>
                <a:cs typeface="Arial Hebrew"/>
              </a:rPr>
              <a:t> :</a:t>
            </a:r>
            <a:endParaRPr lang="x-none" sz="4000" b="1" dirty="0" smtClean="0">
              <a:solidFill>
                <a:schemeClr val="accent5">
                  <a:lumMod val="50000"/>
                </a:schemeClr>
              </a:solidFill>
              <a:latin typeface="Arial Hebrew"/>
              <a:cs typeface="Arial Hebrew"/>
            </a:endParaRPr>
          </a:p>
          <a:p>
            <a:pPr algn="r"/>
            <a:r>
              <a:rPr lang="x-none" sz="2600" dirty="0" smtClean="0">
                <a:solidFill>
                  <a:schemeClr val="accent5">
                    <a:lumMod val="50000"/>
                  </a:schemeClr>
                </a:solidFill>
                <a:latin typeface="Arial Hebrew"/>
                <a:cs typeface="Arial Hebrew"/>
              </a:rPr>
              <a:t>بلوك سهل يعتمد على </a:t>
            </a:r>
            <a:r>
              <a:rPr lang="x-none" sz="2600" b="1" dirty="0" smtClean="0">
                <a:solidFill>
                  <a:schemeClr val="accent2">
                    <a:lumMod val="50000"/>
                  </a:schemeClr>
                </a:solidFill>
                <a:latin typeface="Arial Hebrew"/>
                <a:cs typeface="Arial Hebrew"/>
              </a:rPr>
              <a:t>الفهم </a:t>
            </a:r>
            <a:r>
              <a:rPr lang="x-none" sz="2600" dirty="0" smtClean="0">
                <a:solidFill>
                  <a:schemeClr val="accent5">
                    <a:lumMod val="50000"/>
                  </a:schemeClr>
                </a:solidFill>
                <a:latin typeface="Arial Hebrew"/>
                <a:cs typeface="Arial Hebrew"/>
              </a:rPr>
              <a:t>والمذاكرة أول بأول . </a:t>
            </a:r>
          </a:p>
          <a:p>
            <a:r>
              <a:rPr lang="en-US" sz="2600" dirty="0" smtClean="0">
                <a:solidFill>
                  <a:srgbClr val="FF0000"/>
                </a:solidFill>
                <a:latin typeface="Arial Hebrew"/>
                <a:cs typeface="Arial Hebrew"/>
              </a:rPr>
              <a:t>Anatomy</a:t>
            </a:r>
            <a:r>
              <a:rPr lang="x-none" sz="2600" dirty="0" smtClean="0">
                <a:solidFill>
                  <a:schemeClr val="accent5">
                    <a:lumMod val="50000"/>
                  </a:schemeClr>
                </a:solidFill>
                <a:latin typeface="Arial Hebrew"/>
                <a:cs typeface="Arial Hebrew"/>
              </a:rPr>
              <a:t> </a:t>
            </a:r>
            <a:r>
              <a:rPr lang="x-none" sz="2600" smtClean="0">
                <a:solidFill>
                  <a:schemeClr val="accent5">
                    <a:lumMod val="50000"/>
                  </a:schemeClr>
                </a:solidFill>
                <a:latin typeface="Arial Hebrew"/>
                <a:cs typeface="Arial Hebrew"/>
              </a:rPr>
              <a:t>دقيق جدا</a:t>
            </a:r>
            <a:r>
              <a:rPr lang="x-none" sz="2600" dirty="0" smtClean="0">
                <a:solidFill>
                  <a:schemeClr val="accent5">
                    <a:lumMod val="50000"/>
                  </a:schemeClr>
                </a:solidFill>
                <a:latin typeface="Arial Hebrew"/>
                <a:cs typeface="Arial Hebrew"/>
              </a:rPr>
              <a:t>ً </a:t>
            </a:r>
            <a:r>
              <a:rPr lang="x-none" sz="2600" smtClean="0">
                <a:solidFill>
                  <a:schemeClr val="accent5">
                    <a:lumMod val="50000"/>
                  </a:schemeClr>
                </a:solidFill>
                <a:latin typeface="Arial Hebrew"/>
                <a:cs typeface="Arial Hebrew"/>
              </a:rPr>
              <a:t>ومعلوماته </a:t>
            </a:r>
            <a:r>
              <a:rPr lang="x-none" sz="2600" dirty="0" smtClean="0">
                <a:solidFill>
                  <a:schemeClr val="accent5">
                    <a:lumMod val="50000"/>
                  </a:schemeClr>
                </a:solidFill>
                <a:latin typeface="Arial Hebrew"/>
                <a:cs typeface="Arial Hebrew"/>
              </a:rPr>
              <a:t>جديدة فيحتاج تركيز .</a:t>
            </a:r>
          </a:p>
          <a:p>
            <a:r>
              <a:rPr lang="x-none" sz="2600" dirty="0" smtClean="0">
                <a:solidFill>
                  <a:schemeClr val="accent5">
                    <a:lumMod val="50000"/>
                  </a:schemeClr>
                </a:solidFill>
                <a:latin typeface="Arial Hebrew"/>
                <a:cs typeface="Arial Hebrew"/>
              </a:rPr>
              <a:t>مهم تستعينون بمصادر خارجية تساعدكم </a:t>
            </a:r>
            <a:r>
              <a:rPr lang="x-none" sz="2600" smtClean="0">
                <a:solidFill>
                  <a:schemeClr val="accent5">
                    <a:lumMod val="50000"/>
                  </a:schemeClr>
                </a:solidFill>
                <a:latin typeface="Arial Hebrew"/>
                <a:cs typeface="Arial Hebrew"/>
              </a:rPr>
              <a:t>على الفه</a:t>
            </a:r>
            <a:r>
              <a:rPr lang="x-none" sz="2600" dirty="0" smtClean="0">
                <a:solidFill>
                  <a:schemeClr val="accent5">
                    <a:lumMod val="50000"/>
                  </a:schemeClr>
                </a:solidFill>
                <a:latin typeface="Arial Hebrew"/>
                <a:cs typeface="Arial Hebrew"/>
              </a:rPr>
              <a:t>م: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Hebrew"/>
                <a:cs typeface="Arial Hebrew"/>
              </a:rPr>
              <a:t>videos or pictures</a:t>
            </a:r>
            <a:endParaRPr lang="x-none" sz="2600" dirty="0">
              <a:solidFill>
                <a:schemeClr val="accent5">
                  <a:lumMod val="50000"/>
                </a:schemeClr>
              </a:solidFill>
              <a:latin typeface="Arial Hebrew"/>
              <a:cs typeface="Arial Hebrew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1187624" y="260648"/>
            <a:ext cx="70774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+mn-lt"/>
              </a:rPr>
              <a:t>            </a:t>
            </a:r>
            <a:r>
              <a:rPr lang="en-US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REPRODUCTIVE</a:t>
            </a:r>
            <a:endParaRPr lang="x-none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97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242088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sz="6000" baseline="30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nd</a:t>
            </a:r>
            <a:r>
              <a:rPr lang="en-US" sz="6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Year of Medicine</a:t>
            </a:r>
            <a:endParaRPr lang="x-none" sz="6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6000" dirty="0" smtClean="0"/>
              <a:t>مصادر الدراسة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11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8" y="-28576"/>
            <a:ext cx="9152717" cy="6886576"/>
          </a:xfrm>
          <a:prstGeom prst="rect">
            <a:avLst/>
          </a:prstGeom>
        </p:spPr>
      </p:pic>
      <p:pic>
        <p:nvPicPr>
          <p:cNvPr id="6" name="Picture 2" descr="https://developers.google.com/youtube/images/YouTube_logo_standard_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2635640" cy="1143008"/>
          </a:xfrm>
          <a:prstGeom prst="rect">
            <a:avLst/>
          </a:prstGeom>
          <a:noFill/>
        </p:spPr>
      </p:pic>
      <p:pic>
        <p:nvPicPr>
          <p:cNvPr id="9" name="صورة 4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980728"/>
            <a:ext cx="1905000" cy="2232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3068960"/>
            <a:ext cx="2880319" cy="2161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3717032"/>
            <a:ext cx="2152044" cy="27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9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8" y="-28576"/>
            <a:ext cx="9152717" cy="6886576"/>
          </a:xfrm>
          <a:prstGeom prst="rect">
            <a:avLst/>
          </a:prstGeom>
        </p:spPr>
      </p:pic>
      <p:pic>
        <p:nvPicPr>
          <p:cNvPr id="5" name="صورة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052736"/>
            <a:ext cx="2664296" cy="3816424"/>
          </a:xfrm>
          <a:prstGeom prst="rect">
            <a:avLst/>
          </a:prstGeom>
        </p:spPr>
      </p:pic>
      <p:pic>
        <p:nvPicPr>
          <p:cNvPr id="8" name="صورة 6" descr="images (4).jpg"/>
          <p:cNvPicPr>
            <a:picLocks noChangeAspect="1"/>
          </p:cNvPicPr>
          <p:nvPr/>
        </p:nvPicPr>
        <p:blipFill>
          <a:blip r:embed="rId4" cstate="print"/>
          <a:srcRect l="8343" r="9387"/>
          <a:stretch>
            <a:fillRect/>
          </a:stretch>
        </p:blipFill>
        <p:spPr>
          <a:xfrm>
            <a:off x="683568" y="980728"/>
            <a:ext cx="3078804" cy="410445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60401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8" y="-28576"/>
            <a:ext cx="9152717" cy="6886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764704"/>
            <a:ext cx="4539704" cy="52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94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8" y="-28576"/>
            <a:ext cx="9152717" cy="6886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35390" r="6164" b="30183"/>
          <a:stretch/>
        </p:blipFill>
        <p:spPr>
          <a:xfrm>
            <a:off x="1763688" y="2132856"/>
            <a:ext cx="539419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1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8" y="-28576"/>
            <a:ext cx="9152717" cy="6886576"/>
          </a:xfrm>
          <a:prstGeom prst="rect">
            <a:avLst/>
          </a:prstGeom>
        </p:spPr>
      </p:pic>
      <p:pic>
        <p:nvPicPr>
          <p:cNvPr id="4" name="صورة 6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20688"/>
            <a:ext cx="3188682" cy="387019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t="11111" r="18958"/>
          <a:stretch>
            <a:fillRect/>
          </a:stretch>
        </p:blipFill>
        <p:spPr>
          <a:xfrm>
            <a:off x="5292080" y="764704"/>
            <a:ext cx="2576898" cy="34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/>
              <a:t>Professionalism</a:t>
            </a:r>
            <a:endParaRPr lang="x-none" sz="5400" b="1" dirty="0"/>
          </a:p>
        </p:txBody>
      </p:sp>
      <p:sp>
        <p:nvSpPr>
          <p:cNvPr id="4" name="Oval 3"/>
          <p:cNvSpPr/>
          <p:nvPr/>
        </p:nvSpPr>
        <p:spPr>
          <a:xfrm>
            <a:off x="1043608" y="1988840"/>
            <a:ext cx="2664296" cy="20882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/>
              <a:t>16 Lectures</a:t>
            </a:r>
            <a:endParaRPr lang="x-none" dirty="0"/>
          </a:p>
        </p:txBody>
      </p:sp>
      <p:sp>
        <p:nvSpPr>
          <p:cNvPr id="5" name="Oval 4"/>
          <p:cNvSpPr/>
          <p:nvPr/>
        </p:nvSpPr>
        <p:spPr>
          <a:xfrm>
            <a:off x="2699792" y="3399364"/>
            <a:ext cx="1548172" cy="9361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14 Lectures</a:t>
            </a:r>
            <a:endParaRPr lang="x-none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2536412"/>
            <a:ext cx="252028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Objectives.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Quizzes.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Team Work.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Final Exam.</a:t>
            </a:r>
          </a:p>
        </p:txBody>
      </p:sp>
    </p:spTree>
    <p:extLst>
      <p:ext uri="{BB962C8B-B14F-4D97-AF65-F5344CB8AC3E}">
        <p14:creationId xmlns:p14="http://schemas.microsoft.com/office/powerpoint/2010/main" val="651935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2520280"/>
          </a:xfrm>
        </p:spPr>
        <p:txBody>
          <a:bodyPr>
            <a:normAutofit/>
          </a:bodyPr>
          <a:lstStyle/>
          <a:p>
            <a:pPr algn="ctr" rtl="0"/>
            <a:r>
              <a:rPr lang="ar-sa" sz="5400" b="1" dirty="0" smtClean="0"/>
              <a:t>المواد الإسلامية</a:t>
            </a:r>
            <a:br>
              <a:rPr lang="ar-sa" sz="5400" b="1" dirty="0" smtClean="0"/>
            </a:br>
            <a:r>
              <a:rPr lang="en-US" sz="5400" b="1" dirty="0" smtClean="0"/>
              <a:t>IAS</a:t>
            </a:r>
            <a:endParaRPr lang="x-none" sz="5400" b="1" dirty="0"/>
          </a:p>
        </p:txBody>
      </p:sp>
    </p:spTree>
    <p:extLst>
      <p:ext uri="{BB962C8B-B14F-4D97-AF65-F5344CB8AC3E}">
        <p14:creationId xmlns:p14="http://schemas.microsoft.com/office/powerpoint/2010/main" val="12838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620688"/>
            <a:ext cx="7499176" cy="5505475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“A man cannot become a competent surgeon without the full knowledge of human anatomy and physiology</a:t>
            </a:r>
            <a:r>
              <a:rPr lang="en-US" i="1" dirty="0" smtClean="0"/>
              <a:t>, and </a:t>
            </a:r>
            <a:r>
              <a:rPr lang="en-US" i="1" dirty="0"/>
              <a:t>the physician without physiology and chemistry flounders along in an aimless fashion, never able to gain any accurate conception of disease, practicing a sort of popgun pharmacy, hitting now the malady and again the patient, he himself not knowing which.</a:t>
            </a:r>
            <a:r>
              <a:rPr lang="en-US" i="1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b-NO" i="1" dirty="0" smtClean="0"/>
              <a:t>         Sir </a:t>
            </a:r>
            <a:r>
              <a:rPr lang="nb-NO" i="1" dirty="0"/>
              <a:t>William </a:t>
            </a:r>
            <a:r>
              <a:rPr lang="nb-NO" i="1" dirty="0" err="1"/>
              <a:t>Osler</a:t>
            </a:r>
            <a:r>
              <a:rPr lang="nb-NO" i="1" dirty="0"/>
              <a:t> (1849–1919)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9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7" t="17222" r="41608" b="35370"/>
          <a:stretch/>
        </p:blipFill>
        <p:spPr>
          <a:xfrm>
            <a:off x="1403648" y="188640"/>
            <a:ext cx="4114801" cy="5985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38150" r="63751" b="11358"/>
          <a:stretch/>
        </p:blipFill>
        <p:spPr>
          <a:xfrm>
            <a:off x="4644008" y="4581128"/>
            <a:ext cx="1952367" cy="11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1192"/>
            <a:ext cx="9152717" cy="6886576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1412776"/>
            <a:ext cx="7358602" cy="129614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x-none" sz="3600" b="1" dirty="0" smtClean="0">
                <a:solidFill>
                  <a:srgbClr val="008080"/>
                </a:solidFill>
                <a:latin typeface="Arial Hebrew"/>
                <a:cs typeface="Arial Hebrew"/>
              </a:rPr>
              <a:t>عدد الساعات: 12 ساعة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x-none" sz="3600" b="1" dirty="0" smtClean="0">
                <a:solidFill>
                  <a:srgbClr val="008080"/>
                </a:solidFill>
                <a:latin typeface="Arial Hebrew"/>
                <a:cs typeface="Arial Hebrew"/>
              </a:rPr>
              <a:t>عدد الأسابيع: 8 أسابيع</a:t>
            </a:r>
            <a:endParaRPr lang="x-none" sz="3600" b="1" dirty="0">
              <a:solidFill>
                <a:srgbClr val="008080"/>
              </a:solidFill>
              <a:latin typeface="Comic Sans MS"/>
              <a:cs typeface="Comic Sans MS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539552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 (Body)"/>
                <a:cs typeface="Calibri (Body)"/>
              </a:rPr>
              <a:t>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 (Body)"/>
                <a:cs typeface="Calibri (Body)"/>
              </a:rPr>
              <a:t>CNS</a:t>
            </a:r>
            <a:endParaRPr lang="x-non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 (Body)"/>
              <a:cs typeface="Calibri (Body)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" y="0"/>
            <a:ext cx="9303574" cy="6869827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683568" y="2852936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x-none" sz="3200" dirty="0" smtClean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3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r>
              <a:rPr lang="en-US" dirty="0"/>
              <a:t>ANS, Spinal Cord &amp; Peripheral Nerves </a:t>
            </a:r>
          </a:p>
          <a:p>
            <a:r>
              <a:rPr lang="en-US" dirty="0"/>
              <a:t>Brainstem &amp; Related Cranial Nerves </a:t>
            </a:r>
          </a:p>
          <a:p>
            <a:r>
              <a:rPr lang="en-US" dirty="0"/>
              <a:t>Hearing &amp; Special Senses </a:t>
            </a:r>
          </a:p>
          <a:p>
            <a:r>
              <a:rPr lang="en-US" dirty="0"/>
              <a:t>Cerebral Hemisphere &amp; Blood Circulation </a:t>
            </a:r>
          </a:p>
          <a:p>
            <a:r>
              <a:rPr lang="en-US" dirty="0"/>
              <a:t>Neuropsychiatric Disorders and Basal Ganglia </a:t>
            </a:r>
          </a:p>
          <a:p>
            <a:r>
              <a:rPr lang="en-US" dirty="0"/>
              <a:t>Cerebral &amp; Cerebrospinal Infections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6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  <a:solidFill>
            <a:srgbClr val="E7E6E6">
              <a:alpha val="70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x-none" b="1" dirty="0" smtClean="0">
                <a:solidFill>
                  <a:schemeClr val="tx2"/>
                </a:solidFill>
                <a:latin typeface="Arial Hebrew"/>
                <a:cs typeface="Arial Hebrew"/>
              </a:rPr>
              <a:t>أهم المواد في البلوك :</a:t>
            </a: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cs typeface="Calibri (Body)"/>
              </a:rPr>
              <a:t>PHYSIOLOGY : 32</a:t>
            </a: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cs typeface="Calibri (Body)"/>
              </a:rPr>
              <a:t>ANATOMY : 23</a:t>
            </a: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cs typeface="Calibri (Body)"/>
              </a:rPr>
              <a:t>PHARMACOLOGY</a:t>
            </a:r>
            <a:r>
              <a:rPr lang="en-US" sz="2400" b="1" dirty="0">
                <a:solidFill>
                  <a:srgbClr val="FF0000"/>
                </a:solidFill>
                <a:cs typeface="Calibri (Body)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Calibri (Body)"/>
              </a:rPr>
              <a:t>: 13</a:t>
            </a: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cs typeface="Calibri (Body)"/>
              </a:rPr>
              <a:t>PATHOLOGY</a:t>
            </a:r>
            <a:r>
              <a:rPr lang="en-US" sz="2400" b="1" dirty="0">
                <a:solidFill>
                  <a:srgbClr val="FF0000"/>
                </a:solidFill>
                <a:cs typeface="Calibri (Body)"/>
              </a:rPr>
              <a:t> :</a:t>
            </a:r>
            <a:r>
              <a:rPr lang="en-US" sz="2400" b="1" dirty="0" smtClean="0">
                <a:solidFill>
                  <a:srgbClr val="FF0000"/>
                </a:solidFill>
                <a:cs typeface="Calibri (Body)"/>
              </a:rPr>
              <a:t> 10</a:t>
            </a:r>
          </a:p>
          <a:p>
            <a:pPr algn="ctr" rtl="0"/>
            <a:r>
              <a:rPr lang="en-US" sz="2400" b="1" dirty="0" smtClean="0">
                <a:cs typeface="Calibri (Body)"/>
              </a:rPr>
              <a:t>MICROBIOLOGY</a:t>
            </a:r>
            <a:r>
              <a:rPr lang="en-US" sz="2400" b="1" dirty="0">
                <a:cs typeface="Calibri (Body)"/>
              </a:rPr>
              <a:t> </a:t>
            </a:r>
            <a:r>
              <a:rPr lang="en-US" sz="2400" b="1" dirty="0" smtClean="0">
                <a:cs typeface="Calibri (Body)"/>
              </a:rPr>
              <a:t>: 6</a:t>
            </a:r>
          </a:p>
          <a:p>
            <a:pPr algn="ctr" rtl="0"/>
            <a:endParaRPr lang="en-US" dirty="0" smtClean="0">
              <a:latin typeface="Calibri (Body)"/>
              <a:cs typeface="Calibri (Body)"/>
            </a:endParaRPr>
          </a:p>
          <a:p>
            <a:pPr algn="ctr">
              <a:buNone/>
            </a:pPr>
            <a:endParaRPr lang="x-none" dirty="0" smtClean="0">
              <a:solidFill>
                <a:schemeClr val="tx2"/>
              </a:solidFill>
              <a:latin typeface="Calibri (Body)"/>
              <a:cs typeface="Calibri (Body)"/>
            </a:endParaRPr>
          </a:p>
          <a:p>
            <a:pPr marL="0" indent="0" algn="ctr">
              <a:buNone/>
            </a:pPr>
            <a:endParaRPr lang="x-none" dirty="0">
              <a:latin typeface="Calibri (Body)"/>
              <a:cs typeface="Calibri (Body)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7904" y="4719330"/>
            <a:ext cx="212379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 (Body)"/>
                <a:cs typeface="Calibri (Body)"/>
              </a:rPr>
              <a:t> Total = 100</a:t>
            </a:r>
            <a:endParaRPr lang="en-US" sz="2800" dirty="0">
              <a:latin typeface="Calibri (Body)"/>
              <a:cs typeface="Calibri (Body)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539552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Calibri (Body)"/>
                <a:cs typeface="Calibri (Body)"/>
              </a:rPr>
              <a:t>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 (Body)"/>
                <a:cs typeface="Calibri (Body)"/>
              </a:rPr>
              <a:t>CNS</a:t>
            </a:r>
            <a:endParaRPr lang="x-none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 (Body)"/>
              <a:cs typeface="Calibri (Body)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47664" y="1340768"/>
            <a:ext cx="6840760" cy="648072"/>
          </a:xfrm>
        </p:spPr>
        <p:txBody>
          <a:bodyPr>
            <a:normAutofit/>
          </a:bodyPr>
          <a:lstStyle/>
          <a:p>
            <a:r>
              <a:rPr lang="x-none" sz="2800" b="1" smtClean="0">
                <a:solidFill>
                  <a:schemeClr val="tx2"/>
                </a:solidFill>
                <a:latin typeface="Arial Hebrew"/>
                <a:cs typeface="Arial Hebrew"/>
              </a:rPr>
              <a:t>مصادر الدراس</a:t>
            </a:r>
            <a:r>
              <a:rPr lang="x-none" sz="2800" b="1" dirty="0" smtClean="0">
                <a:solidFill>
                  <a:schemeClr val="tx2"/>
                </a:solidFill>
                <a:latin typeface="Arial Hebrew"/>
                <a:cs typeface="Arial Hebrew"/>
              </a:rPr>
              <a:t>ة :</a:t>
            </a:r>
            <a:endParaRPr lang="x-none" sz="2800" dirty="0">
              <a:latin typeface="Arial Hebrew"/>
              <a:cs typeface="Arial Hebrew"/>
            </a:endParaRPr>
          </a:p>
        </p:txBody>
      </p:sp>
      <p:pic>
        <p:nvPicPr>
          <p:cNvPr id="5" name="صورة 4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924944"/>
            <a:ext cx="1905000" cy="223224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67544" y="2132856"/>
            <a:ext cx="2665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 (Body)"/>
                <a:cs typeface="Calibri (Body)"/>
              </a:rPr>
              <a:t>Dr.Najeeb</a:t>
            </a:r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 videos </a:t>
            </a: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39552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Calibri (Body)"/>
                <a:cs typeface="Calibri (Body)"/>
              </a:rPr>
              <a:t>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 (Body)"/>
                <a:cs typeface="Calibri (Body)"/>
              </a:rPr>
              <a:t>CNS</a:t>
            </a:r>
            <a:endParaRPr lang="x-none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 (Body)"/>
              <a:cs typeface="Calibri (Body)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276872"/>
            <a:ext cx="2304256" cy="337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7380" y="1378380"/>
            <a:ext cx="7848872" cy="2986724"/>
          </a:xfrm>
          <a:solidFill>
            <a:srgbClr val="E7E6E6">
              <a:alpha val="69000"/>
            </a:srgbClr>
          </a:solidFill>
        </p:spPr>
        <p:txBody>
          <a:bodyPr>
            <a:normAutofit/>
          </a:bodyPr>
          <a:lstStyle/>
          <a:p>
            <a:pPr algn="r">
              <a:buNone/>
            </a:pPr>
            <a:r>
              <a:rPr lang="x-none" b="1" u="sng" dirty="0" smtClean="0">
                <a:solidFill>
                  <a:schemeClr val="tx2"/>
                </a:solidFill>
                <a:latin typeface="Arial Hebrew"/>
                <a:cs typeface="Arial Hebrew"/>
              </a:rPr>
              <a:t>نصائح لهذا البلوك:</a:t>
            </a:r>
          </a:p>
          <a:p>
            <a:pPr algn="r">
              <a:buNone/>
            </a:pPr>
            <a:endParaRPr lang="x-none" b="1" dirty="0" smtClean="0">
              <a:solidFill>
                <a:schemeClr val="tx2"/>
              </a:solidFill>
              <a:latin typeface="Arial Hebrew"/>
              <a:cs typeface="Arial Hebrew"/>
            </a:endParaRPr>
          </a:p>
          <a:p>
            <a:pPr algn="r"/>
            <a:r>
              <a:rPr lang="x-none" sz="2400" dirty="0" smtClean="0">
                <a:solidFill>
                  <a:schemeClr val="tx2"/>
                </a:solidFill>
                <a:latin typeface="Arial Hebrew"/>
                <a:cs typeface="Arial Hebrew"/>
              </a:rPr>
              <a:t>بلوك </a:t>
            </a:r>
            <a:r>
              <a:rPr lang="x-none" sz="2400" b="1" u="sng" dirty="0" smtClean="0">
                <a:solidFill>
                  <a:schemeClr val="tx2"/>
                </a:solidFill>
                <a:latin typeface="Arial Hebrew"/>
                <a:cs typeface="Arial Hebrew"/>
              </a:rPr>
              <a:t>دسم</a:t>
            </a:r>
            <a:r>
              <a:rPr lang="x-none" sz="2400" dirty="0" smtClean="0">
                <a:solidFill>
                  <a:schemeClr val="tx2"/>
                </a:solidFill>
                <a:latin typeface="Arial Hebrew"/>
                <a:cs typeface="Arial Hebrew"/>
              </a:rPr>
              <a:t> ويحتاج تركيز وجهد اكبر في المذاكرة </a:t>
            </a:r>
            <a:r>
              <a:rPr lang="x-none" sz="2400" dirty="0" smtClean="0">
                <a:solidFill>
                  <a:schemeClr val="tx2"/>
                </a:solidFill>
                <a:latin typeface="Arial Hebrew"/>
                <a:cs typeface="Arial Hebrew"/>
                <a:sym typeface="Wingdings" pitchFamily="2" charset="2"/>
              </a:rPr>
              <a:t></a:t>
            </a:r>
            <a:endParaRPr lang="x-none" sz="2400" b="1" u="sng" dirty="0" smtClean="0">
              <a:solidFill>
                <a:schemeClr val="tx2"/>
              </a:solidFill>
              <a:latin typeface="Arial Hebrew"/>
              <a:cs typeface="Arial Hebrew"/>
            </a:endParaRPr>
          </a:p>
          <a:p>
            <a:pPr algn="r"/>
            <a:r>
              <a:rPr lang="x-none" sz="2400" b="1" u="sng" dirty="0" smtClean="0">
                <a:solidFill>
                  <a:srgbClr val="FF0000"/>
                </a:solidFill>
                <a:latin typeface="Arial Hebrew"/>
                <a:cs typeface="Arial Hebrew"/>
              </a:rPr>
              <a:t>المذاكرة أول بأول</a:t>
            </a:r>
            <a:r>
              <a:rPr lang="x-none" sz="2400" b="1" dirty="0" smtClean="0">
                <a:solidFill>
                  <a:srgbClr val="FF0000"/>
                </a:solidFill>
                <a:latin typeface="Arial Hebrew"/>
                <a:cs typeface="Arial Hebrew"/>
              </a:rPr>
              <a:t> </a:t>
            </a:r>
            <a:r>
              <a:rPr lang="x-none" sz="2400" dirty="0" smtClean="0">
                <a:solidFill>
                  <a:schemeClr val="tx2"/>
                </a:solidFill>
                <a:latin typeface="Arial Hebrew"/>
                <a:cs typeface="Arial Hebrew"/>
              </a:rPr>
              <a:t>جدا مهمة خصوصاً </a:t>
            </a:r>
            <a:r>
              <a:rPr lang="x-none" sz="2400" b="1" u="sng" dirty="0" smtClean="0">
                <a:solidFill>
                  <a:srgbClr val="FF0000"/>
                </a:solidFill>
                <a:latin typeface="Arial Hebrew"/>
                <a:cs typeface="Arial Hebrew"/>
              </a:rPr>
              <a:t>الأناتومي</a:t>
            </a:r>
            <a:r>
              <a:rPr lang="x-none" sz="2400" b="1" dirty="0" smtClean="0">
                <a:solidFill>
                  <a:schemeClr val="tx2"/>
                </a:solidFill>
                <a:latin typeface="Arial Hebrew"/>
                <a:cs typeface="Arial Hebrew"/>
              </a:rPr>
              <a:t> </a:t>
            </a:r>
            <a:r>
              <a:rPr lang="x-none" sz="2400" dirty="0" smtClean="0">
                <a:solidFill>
                  <a:schemeClr val="tx2"/>
                </a:solidFill>
                <a:latin typeface="Arial Hebrew"/>
                <a:cs typeface="Arial Hebrew"/>
              </a:rPr>
              <a:t>لأن يعتمد عليه فهم محاضرات </a:t>
            </a:r>
            <a:r>
              <a:rPr lang="x-none" sz="2400" u="sng" dirty="0" smtClean="0">
                <a:solidFill>
                  <a:schemeClr val="tx2"/>
                </a:solidFill>
                <a:latin typeface="Arial Hebrew"/>
                <a:cs typeface="Arial Hebrew"/>
              </a:rPr>
              <a:t>الفسيولوجي</a:t>
            </a:r>
            <a:r>
              <a:rPr lang="x-none" sz="2400" dirty="0" smtClean="0">
                <a:solidFill>
                  <a:schemeClr val="tx2"/>
                </a:solidFill>
                <a:latin typeface="Arial Hebrew"/>
                <a:cs typeface="Arial Hebrew"/>
              </a:rPr>
              <a:t> بشكل كبير .</a:t>
            </a:r>
          </a:p>
          <a:p>
            <a:pPr algn="r"/>
            <a:r>
              <a:rPr lang="x-none" sz="2400" dirty="0" smtClean="0">
                <a:solidFill>
                  <a:schemeClr val="tx2"/>
                </a:solidFill>
                <a:latin typeface="Arial Hebrew"/>
                <a:cs typeface="Arial Hebrew"/>
              </a:rPr>
              <a:t>كتا</a:t>
            </a:r>
            <a:r>
              <a:rPr lang="x-none" sz="2400" dirty="0">
                <a:solidFill>
                  <a:schemeClr val="tx2"/>
                </a:solidFill>
                <a:latin typeface="Arial Hebrew"/>
                <a:cs typeface="Arial Hebrew"/>
              </a:rPr>
              <a:t>ب</a:t>
            </a:r>
            <a:r>
              <a:rPr lang="en-US" sz="2400" dirty="0" smtClean="0">
                <a:solidFill>
                  <a:schemeClr val="tx2"/>
                </a:solidFill>
                <a:latin typeface="Arial Hebrew"/>
                <a:cs typeface="Arial Hebrew"/>
              </a:rPr>
              <a:t> “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Hebrew"/>
                <a:cs typeface="Arial Hebrew"/>
              </a:rPr>
              <a:t>Neuroanatomy By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 Hebrew"/>
                <a:cs typeface="Arial Hebrew"/>
              </a:rPr>
              <a:t>crossman</a:t>
            </a:r>
            <a:r>
              <a:rPr lang="en-US" sz="2400" dirty="0" smtClean="0">
                <a:solidFill>
                  <a:schemeClr val="tx2"/>
                </a:solidFill>
                <a:latin typeface="Arial Hebrew"/>
                <a:cs typeface="Arial Hebrew"/>
              </a:rPr>
              <a:t>”</a:t>
            </a:r>
            <a:endParaRPr lang="x-none" sz="2400" dirty="0" smtClean="0">
              <a:solidFill>
                <a:schemeClr val="tx2"/>
              </a:solidFill>
              <a:latin typeface="Arial Hebrew"/>
              <a:cs typeface="Arial Hebrew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539552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Calibri (Body)"/>
                <a:cs typeface="Calibri (Body)"/>
              </a:rPr>
              <a:t>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 (Body)"/>
                <a:cs typeface="Calibri (Body)"/>
              </a:rPr>
              <a:t>CNS</a:t>
            </a:r>
            <a:endParaRPr lang="x-none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 (Body)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06097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1484784"/>
            <a:ext cx="7200800" cy="3168352"/>
          </a:xfrm>
          <a:solidFill>
            <a:srgbClr val="E7E6E6">
              <a:alpha val="68000"/>
            </a:srgbClr>
          </a:solidFill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>
                <a:solidFill>
                  <a:schemeClr val="tx2"/>
                </a:solidFill>
              </a:rPr>
              <a:t>GIT:</a:t>
            </a:r>
            <a:endParaRPr lang="en-US" b="1" dirty="0" smtClean="0">
              <a:solidFill>
                <a:schemeClr val="tx2"/>
              </a:solidFill>
              <a:latin typeface="Arial Hebrew"/>
              <a:cs typeface="Arial Hebrew"/>
            </a:endParaRPr>
          </a:p>
          <a:p>
            <a:pPr marL="0" indent="0" algn="ctr">
              <a:buNone/>
            </a:pPr>
            <a:r>
              <a:rPr lang="x-none" dirty="0" smtClean="0">
                <a:latin typeface="Arial Hebrew"/>
                <a:cs typeface="Arial Hebrew"/>
              </a:rPr>
              <a:t>عدد الساعات: 4 ساعات</a:t>
            </a:r>
          </a:p>
          <a:p>
            <a:pPr marL="0" indent="0" algn="ctr">
              <a:buNone/>
            </a:pPr>
            <a:r>
              <a:rPr lang="x-none" dirty="0" smtClean="0">
                <a:latin typeface="Arial Hebrew"/>
                <a:cs typeface="Arial Hebrew"/>
              </a:rPr>
              <a:t>عدد الأسابيع: 7 أسابيع</a:t>
            </a:r>
            <a:endParaRPr lang="x-none" dirty="0"/>
          </a:p>
          <a:p>
            <a:pPr marL="0" indent="0" algn="l" rtl="0"/>
            <a:endParaRPr lang="en-US" b="1" dirty="0" smtClean="0">
              <a:solidFill>
                <a:schemeClr val="tx2"/>
              </a:solidFill>
            </a:endParaRPr>
          </a:p>
          <a:p>
            <a:pPr marL="0" indent="0" algn="l" rtl="0"/>
            <a:r>
              <a:rPr lang="en-US" b="1" dirty="0" smtClean="0">
                <a:solidFill>
                  <a:schemeClr val="tx2"/>
                </a:solidFill>
              </a:rPr>
              <a:t>HEMATOLOGY:</a:t>
            </a:r>
          </a:p>
          <a:p>
            <a:pPr marL="0" indent="0" algn="ctr">
              <a:buNone/>
            </a:pPr>
            <a:r>
              <a:rPr lang="x-none" dirty="0" smtClean="0">
                <a:latin typeface="Arial Hebrew"/>
                <a:cs typeface="Arial Hebrew"/>
              </a:rPr>
              <a:t>عدد الأسابيع: أسبوعين</a:t>
            </a:r>
            <a:endParaRPr lang="x-none" dirty="0">
              <a:latin typeface="Arial Hebrew"/>
              <a:cs typeface="Arial Hebrew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 (Body)"/>
                <a:cs typeface="Calibri (Body)"/>
              </a:rPr>
              <a:t>GIT &amp; HEMATOLOGY</a:t>
            </a:r>
            <a:endParaRPr lang="x-none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 (Body)"/>
              <a:cs typeface="Calibri (Body)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" y="-28576"/>
            <a:ext cx="9152717" cy="6886576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412776"/>
            <a:ext cx="7344816" cy="4525963"/>
          </a:xfrm>
          <a:solidFill>
            <a:srgbClr val="E7E6E6">
              <a:alpha val="71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x-none" b="1" dirty="0" smtClean="0">
                <a:solidFill>
                  <a:schemeClr val="tx2"/>
                </a:solidFill>
                <a:latin typeface="Arial Hebrew"/>
                <a:cs typeface="Arial Hebrew"/>
              </a:rPr>
              <a:t>أهم المواد في البلوك</a:t>
            </a:r>
            <a:r>
              <a:rPr lang="en-US" b="1" dirty="0" smtClean="0">
                <a:solidFill>
                  <a:schemeClr val="tx2"/>
                </a:solidFill>
                <a:latin typeface="Arial Hebrew"/>
                <a:cs typeface="Arial Hebrew"/>
              </a:rPr>
              <a:t>:</a:t>
            </a: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HEMATOLOGY : 11</a:t>
            </a: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MICROBIOLOGY : 11</a:t>
            </a:r>
            <a:endParaRPr lang="en-US" sz="2400" b="1" dirty="0" smtClean="0">
              <a:latin typeface="Calibri (Body)"/>
              <a:cs typeface="Calibri (Body)"/>
            </a:endParaRP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Calibri (Body)"/>
                <a:cs typeface="Calibri (Body)"/>
              </a:rPr>
              <a:t>PHYSIOLOGY : 11</a:t>
            </a:r>
          </a:p>
          <a:p>
            <a:pPr algn="ctr" rtl="0"/>
            <a:r>
              <a:rPr lang="en-US" sz="2400" b="1" dirty="0" smtClean="0">
                <a:solidFill>
                  <a:srgbClr val="000000"/>
                </a:solidFill>
                <a:latin typeface="Calibri (Body)"/>
                <a:cs typeface="Calibri (Body)"/>
              </a:rPr>
              <a:t>PHARMACOLOGY : 7</a:t>
            </a:r>
          </a:p>
          <a:p>
            <a:pPr algn="ctr" rtl="0"/>
            <a:r>
              <a:rPr lang="en-US" sz="2400" b="1" dirty="0" smtClean="0">
                <a:latin typeface="Calibri (Body)"/>
                <a:cs typeface="Calibri (Body)"/>
              </a:rPr>
              <a:t>PATHOLOGY : 13 </a:t>
            </a:r>
            <a:endParaRPr lang="x-none" sz="2400" b="1" dirty="0" smtClean="0">
              <a:latin typeface="Calibri (Body)"/>
              <a:cs typeface="Calibri (Body)"/>
            </a:endParaRPr>
          </a:p>
          <a:p>
            <a:pPr algn="ctr" rtl="0"/>
            <a:r>
              <a:rPr lang="en-US" sz="2400" b="1" dirty="0" smtClean="0">
                <a:latin typeface="Calibri (Body)"/>
                <a:cs typeface="Calibri (Body)"/>
              </a:rPr>
              <a:t>BIOCHEMISTRY : 9</a:t>
            </a:r>
          </a:p>
          <a:p>
            <a:pPr algn="ctr" rtl="0"/>
            <a:endParaRPr lang="en-US" b="1" dirty="0" smtClean="0">
              <a:latin typeface="Calibri (Body)"/>
              <a:cs typeface="Calibri (Body)"/>
            </a:endParaRPr>
          </a:p>
          <a:p>
            <a:pPr algn="ctr" rtl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bri (Body)"/>
                <a:cs typeface="Calibri (Body)"/>
              </a:rPr>
              <a:t>                           </a:t>
            </a:r>
            <a:endParaRPr lang="en-US" dirty="0" smtClean="0">
              <a:latin typeface="Calibri (Body)"/>
              <a:cs typeface="Calibri (Body)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 (Body)"/>
                <a:cs typeface="Calibri (Body)"/>
              </a:rPr>
              <a:t>GIT &amp; HEMATOLOGY</a:t>
            </a:r>
            <a:endParaRPr lang="x-none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 (Body)"/>
              <a:cs typeface="Calibri (Body)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4088" y="4862936"/>
            <a:ext cx="182433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0"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 (Body)"/>
                <a:cs typeface="Calibri (Body)"/>
              </a:rPr>
              <a:t> Total =77</a:t>
            </a:r>
            <a:endParaRPr lang="x-none" sz="2800" b="1" dirty="0">
              <a:solidFill>
                <a:schemeClr val="accent2">
                  <a:lumMod val="50000"/>
                </a:schemeClr>
              </a:solidFill>
              <a:latin typeface="Calibri (Body)"/>
              <a:cs typeface="Calibri (Body)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8693</TotalTime>
  <Words>488</Words>
  <Application>Microsoft Macintosh PowerPoint</Application>
  <PresentationFormat>On-screen Show (4:3)</PresentationFormat>
  <Paragraphs>112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مصادر الدراسة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ENDOCRINE</vt:lpstr>
      <vt:lpstr>            ENDOCRINE</vt:lpstr>
      <vt:lpstr>PowerPoint Presentation</vt:lpstr>
      <vt:lpstr>PowerPoint Presentation</vt:lpstr>
      <vt:lpstr>            REPRODUCTIVE</vt:lpstr>
      <vt:lpstr>            REPRODUCTIVE</vt:lpstr>
      <vt:lpstr>PowerPoint Presentation</vt:lpstr>
      <vt:lpstr>PowerPoint Presentation</vt:lpstr>
      <vt:lpstr>مصادر الدراسة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Professionalism</vt:lpstr>
      <vt:lpstr>المواد الإسلامية IAS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فريق المحتوى العلمي</dc:title>
  <dc:creator>sony</dc:creator>
  <cp:lastModifiedBy>Faisal Al-Ghamdi</cp:lastModifiedBy>
  <cp:revision>198</cp:revision>
  <dcterms:created xsi:type="dcterms:W3CDTF">2012-08-25T02:42:15Z</dcterms:created>
  <dcterms:modified xsi:type="dcterms:W3CDTF">2015-08-23T05:13:24Z</dcterms:modified>
</cp:coreProperties>
</file>