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38" r:id="rId2"/>
    <p:sldId id="274" r:id="rId3"/>
    <p:sldId id="275" r:id="rId4"/>
    <p:sldId id="276" r:id="rId5"/>
    <p:sldId id="337" r:id="rId6"/>
    <p:sldId id="291" r:id="rId7"/>
    <p:sldId id="306" r:id="rId8"/>
    <p:sldId id="257" r:id="rId9"/>
    <p:sldId id="308" r:id="rId10"/>
    <p:sldId id="279" r:id="rId11"/>
    <p:sldId id="309" r:id="rId12"/>
    <p:sldId id="307" r:id="rId13"/>
    <p:sldId id="314" r:id="rId14"/>
    <p:sldId id="313" r:id="rId15"/>
    <p:sldId id="311" r:id="rId16"/>
    <p:sldId id="339" r:id="rId17"/>
    <p:sldId id="327" r:id="rId18"/>
    <p:sldId id="328" r:id="rId19"/>
    <p:sldId id="330" r:id="rId20"/>
    <p:sldId id="340" r:id="rId21"/>
    <p:sldId id="341" r:id="rId22"/>
    <p:sldId id="318" r:id="rId23"/>
    <p:sldId id="317" r:id="rId24"/>
    <p:sldId id="319" r:id="rId25"/>
    <p:sldId id="261" r:id="rId26"/>
    <p:sldId id="287" r:id="rId27"/>
    <p:sldId id="320" r:id="rId28"/>
    <p:sldId id="329" r:id="rId29"/>
    <p:sldId id="321" r:id="rId30"/>
    <p:sldId id="322" r:id="rId31"/>
    <p:sldId id="265" r:id="rId32"/>
    <p:sldId id="266" r:id="rId33"/>
    <p:sldId id="259" r:id="rId34"/>
    <p:sldId id="285" r:id="rId35"/>
    <p:sldId id="273" r:id="rId36"/>
    <p:sldId id="260" r:id="rId37"/>
    <p:sldId id="326" r:id="rId38"/>
    <p:sldId id="271" r:id="rId39"/>
    <p:sldId id="336" r:id="rId40"/>
    <p:sldId id="332" r:id="rId41"/>
    <p:sldId id="333" r:id="rId42"/>
    <p:sldId id="334" r:id="rId43"/>
    <p:sldId id="335" r:id="rId44"/>
    <p:sldId id="270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50" autoAdjust="0"/>
    <p:restoredTop sz="89219" autoAdjust="0"/>
  </p:normalViewPr>
  <p:slideViewPr>
    <p:cSldViewPr>
      <p:cViewPr varScale="1">
        <p:scale>
          <a:sx n="50" d="100"/>
          <a:sy n="50" d="100"/>
        </p:scale>
        <p:origin x="-17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91484-8744-46AF-A989-7BE748D5E50C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ECD52-0108-4B11-9F1B-D72BA940B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1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C0616-70A1-4372-8597-6D57753AC5D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EC9537-ECD4-4D8F-9DB2-ECF04FD5414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C0616-70A1-4372-8597-6D57753AC5D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74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overcome</a:t>
            </a:r>
            <a:r>
              <a:rPr lang="en-US" baseline="0" dirty="0" smtClean="0"/>
              <a:t> the </a:t>
            </a:r>
            <a:r>
              <a:rPr lang="en-US" sz="1200" baseline="0" dirty="0" smtClean="0"/>
              <a:t>p</a:t>
            </a:r>
            <a:r>
              <a:rPr lang="en-US" sz="1200" dirty="0" smtClean="0"/>
              <a:t>ossibility of rejection of stem cell transplants as foreign tissues a </a:t>
            </a:r>
            <a:r>
              <a:rPr lang="en-US" sz="1200" baseline="0" dirty="0" smtClean="0"/>
              <a:t>new technology has been developed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51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7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0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AE5E1F7-1646-463D-92EB-445C7B5CFD03}" type="slidenum">
              <a:rPr lang="en-US" smtClean="0">
                <a:latin typeface="Times" charset="0"/>
              </a:rPr>
              <a:pPr eaLnBrk="1" hangingPunct="1"/>
              <a:t>26</a:t>
            </a:fld>
            <a:endParaRPr lang="en-US" smtClean="0">
              <a:latin typeface="Times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36064-E25F-474C-AA88-4035DE84CDC9}" type="slidenum">
              <a:rPr lang="da-DK" smtClean="0"/>
              <a:pPr/>
              <a:t>28</a:t>
            </a:fld>
            <a:endParaRPr lang="da-D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2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C54833-F809-43C0-A060-D18DFD5F9937}" type="slidenum">
              <a:rPr lang="en-AU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AU" altLang="en-US" smtClean="0">
              <a:latin typeface="Arial" pitchFamily="34" charset="0"/>
            </a:endParaRPr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5" tIns="45802" rIns="91605" bIns="45802" anchor="b"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FF5CFDC6-BFCF-4D5E-AB70-879625355A24}" type="slidenum">
              <a:rPr lang="en-AU" altLang="en-US">
                <a:latin typeface="Arial" pitchFamily="34" charset="0"/>
                <a:ea typeface="ヒラギノ角ゴ Pro W3"/>
                <a:cs typeface="ヒラギノ角ゴ Pro W3"/>
              </a:rPr>
              <a:pPr algn="r">
                <a:spcBef>
                  <a:spcPct val="0"/>
                </a:spcBef>
              </a:pPr>
              <a:t>3</a:t>
            </a:fld>
            <a:endParaRPr lang="en-AU" altLang="en-US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5" tIns="45802" rIns="91605" bIns="45802"/>
          <a:lstStyle/>
          <a:p>
            <a:pPr eaLnBrk="1" hangingPunct="1"/>
            <a:endParaRPr lang="en-AU"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53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78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27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58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95325"/>
            <a:ext cx="4568825" cy="3425825"/>
          </a:xfrm>
        </p:spPr>
      </p:sp>
      <p:sp>
        <p:nvSpPr>
          <p:cNvPr id="219139" name="Pladsholder til no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9140" name="Pladsholder til diasnumm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FD027E1-F65F-48A3-8ED0-7BDD6AD785DE}" type="slidenum">
              <a:rPr lang="en-IN"/>
              <a:pPr/>
              <a:t>34</a:t>
            </a:fld>
            <a:endParaRPr lang="en-I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26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12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664FA-F084-473F-AB77-2483969F864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532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27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CA41477-B3A1-4679-AA6F-4EB00EF1E59C}" type="slidenum">
              <a:rPr lang="en-IN" smtClean="0"/>
              <a:pPr eaLnBrk="1" hangingPunct="1"/>
              <a:t>38</a:t>
            </a:fld>
            <a:endParaRPr lang="en-IN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6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08472B-2ACF-49DC-A54C-6011EED081E2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fld id="{A5FEDE7F-B51B-40E6-AB24-43F9A284C599}" type="slidenum">
              <a:rPr lang="en-US" altLang="en-US" sz="1200" smtClean="0"/>
              <a:pPr eaLnBrk="1" hangingPunct="1"/>
              <a:t>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5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42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2C9B01-DE4C-468F-8990-A7EF32EADDD7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999C858-5C74-49A0-AA34-142633B9C1F8}" type="slidenum">
              <a:rPr lang="en-US" sz="1200">
                <a:latin typeface="+mn-lt"/>
                <a:cs typeface="+mn-cs"/>
              </a:rPr>
              <a:pPr algn="r">
                <a:defRPr/>
              </a:pPr>
              <a:t>10</a:t>
            </a:fld>
            <a:endParaRPr lang="en-US" sz="1200">
              <a:latin typeface="+mn-lt"/>
              <a:cs typeface="+mn-cs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US" altLang="en-US" sz="70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8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0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4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9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6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CC56E-B92B-4CB9-AE62-31EC408BB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3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3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5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6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3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8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3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6327E-3983-43A7-9427-55136F36D3D7}" type="datetimeFigureOut">
              <a:rPr lang="en-US" smtClean="0"/>
              <a:pPr/>
              <a:t>11/10/15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9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0.png"/><Relationship Id="rId1" Type="http://schemas.microsoft.com/office/2007/relationships/media" Target="file://localhost/Users/macbook/Desktop/Mac%20Work/Mona/Dropbox%20files/Embryonic%20Stem%20Cell%20Projects%20Apr2012/Presentaions/150308%20beating%20EBs%20day3%20CDM%20plating_1.avi" TargetMode="External"/><Relationship Id="rId2" Type="http://schemas.openxmlformats.org/officeDocument/2006/relationships/video" Target="file://localhost/Users/macbook/Desktop/Mac%20Work/Mona/Dropbox%20files/Embryonic%20Stem%20Cell%20Projects%20Apr2012/Presentaions/150308%20beating%20EBs%20day3%20CDM%20plating_1.av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hyperlink" Target="http://upload.wikimedia.org/wikipedia/commons/7/7f/Shinya_Yamanaka.jpg" TargetMode="External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openxmlformats.org/officeDocument/2006/relationships/image" Target="../media/image14.wmf"/><Relationship Id="rId1" Type="http://schemas.microsoft.com/office/2007/relationships/media" Target="file:///C:\Documents%20and%20Settings\ufrandsen\Desktop\beating%20hES%2013feb03-S-VHS.mpg" TargetMode="External"/><Relationship Id="rId2" Type="http://schemas.openxmlformats.org/officeDocument/2006/relationships/video" Target="file:///C:\Documents%20and%20Settings\ufrandsen\Desktop\beating%20hES%2013feb03-S-VHS.m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US" smtClean="0">
                <a:cs typeface="Geeza Pro" charset="0"/>
              </a:rPr>
              <a:t>بسم الله الرحمن الرحيم</a:t>
            </a:r>
            <a:endParaRPr lang="en-US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8121"/>
            <a:ext cx="8277820" cy="620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75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stemcell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727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-536060" y="927100"/>
            <a:ext cx="4747698" cy="923330"/>
            <a:chOff x="-536833" y="926805"/>
            <a:chExt cx="4749098" cy="923728"/>
          </a:xfrm>
        </p:grpSpPr>
        <p:sp>
          <p:nvSpPr>
            <p:cNvPr id="24591" name="Line 18"/>
            <p:cNvSpPr>
              <a:spLocks noChangeShapeType="1"/>
            </p:cNvSpPr>
            <p:nvPr/>
          </p:nvSpPr>
          <p:spPr bwMode="auto">
            <a:xfrm>
              <a:off x="3145352" y="1392865"/>
              <a:ext cx="10669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TextBox 5"/>
            <p:cNvSpPr txBox="1">
              <a:spLocks noChangeArrowheads="1"/>
            </p:cNvSpPr>
            <p:nvPr/>
          </p:nvSpPr>
          <p:spPr bwMode="auto">
            <a:xfrm>
              <a:off x="-536833" y="926805"/>
              <a:ext cx="3725382" cy="92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This cell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Can form the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Embryo and placenta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22995" y="2514599"/>
            <a:ext cx="3931505" cy="923330"/>
            <a:chOff x="323919" y="2514599"/>
            <a:chExt cx="3930876" cy="922141"/>
          </a:xfrm>
        </p:grpSpPr>
        <p:sp>
          <p:nvSpPr>
            <p:cNvPr id="24589" name="Line 17"/>
            <p:cNvSpPr>
              <a:spLocks noChangeShapeType="1"/>
            </p:cNvSpPr>
            <p:nvPr/>
          </p:nvSpPr>
          <p:spPr bwMode="auto">
            <a:xfrm>
              <a:off x="3187867" y="2840665"/>
              <a:ext cx="106692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TextBox 6"/>
            <p:cNvSpPr txBox="1">
              <a:spLocks noChangeArrowheads="1"/>
            </p:cNvSpPr>
            <p:nvPr/>
          </p:nvSpPr>
          <p:spPr bwMode="auto">
            <a:xfrm>
              <a:off x="323919" y="2514599"/>
              <a:ext cx="2864617" cy="922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This cell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Can just form the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embryo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524000" y="3581400"/>
            <a:ext cx="20574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800600" y="609600"/>
            <a:ext cx="3976688" cy="923925"/>
            <a:chOff x="4800600" y="609600"/>
            <a:chExt cx="3975985" cy="923330"/>
          </a:xfrm>
        </p:grpSpPr>
        <p:sp>
          <p:nvSpPr>
            <p:cNvPr id="14" name="Rectangle 13"/>
            <p:cNvSpPr/>
            <p:nvPr/>
          </p:nvSpPr>
          <p:spPr>
            <a:xfrm>
              <a:off x="5257800" y="609600"/>
              <a:ext cx="3518785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  <a:cs typeface="Arial" charset="0"/>
                </a:rPr>
                <a:t>Totipotent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800600" y="685751"/>
              <a:ext cx="533306" cy="380755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800600" y="1066506"/>
              <a:ext cx="533306" cy="380755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5029200" y="2362200"/>
            <a:ext cx="383951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charset="0"/>
                <a:cs typeface="Arial" charset="0"/>
              </a:rPr>
              <a:t>Pluripotent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09592" y="4129207"/>
            <a:ext cx="2182008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Multi-</a:t>
            </a:r>
          </a:p>
          <a:p>
            <a:pPr algn="ctr">
              <a:defRPr/>
            </a:pPr>
            <a:r>
              <a:rPr lang="en-US" sz="5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potent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132638" y="6183313"/>
            <a:ext cx="17827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Arial" pitchFamily="34" charset="0"/>
                <a:cs typeface="Arial" pitchFamily="34" charset="0"/>
              </a:rPr>
              <a:t>Fully mature </a:t>
            </a:r>
          </a:p>
        </p:txBody>
      </p:sp>
    </p:spTree>
    <p:extLst>
      <p:ext uri="{BB962C8B-B14F-4D97-AF65-F5344CB8AC3E}">
        <p14:creationId xmlns:p14="http://schemas.microsoft.com/office/powerpoint/2010/main" val="209513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875109" y="-10046"/>
            <a:ext cx="7358063" cy="171450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5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Potential of Stem Cells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7358063" cy="4455914"/>
          </a:xfrm>
        </p:spPr>
        <p:txBody>
          <a:bodyPr/>
          <a:lstStyle/>
          <a:p>
            <a:pPr marL="625056">
              <a:defRPr/>
            </a:pP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</a:rPr>
              <a:t>Totipotent (Total)</a:t>
            </a:r>
          </a:p>
          <a:p>
            <a:pPr marL="1250112" lvl="2">
              <a:defRPr/>
            </a:pPr>
            <a:r>
              <a:rPr lang="en-US" sz="2500" dirty="0">
                <a:solidFill>
                  <a:schemeClr val="accent2">
                    <a:lumMod val="75000"/>
                  </a:schemeClr>
                </a:solidFill>
              </a:rPr>
              <a:t>Total potential to </a:t>
            </a: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</a:rPr>
              <a:t>differentiate </a:t>
            </a:r>
            <a:r>
              <a:rPr lang="en-US" sz="2500" dirty="0">
                <a:solidFill>
                  <a:schemeClr val="accent2">
                    <a:lumMod val="75000"/>
                  </a:schemeClr>
                </a:solidFill>
              </a:rPr>
              <a:t>into any adult cell type </a:t>
            </a: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</a:rPr>
              <a:t>“entire organism” (from early </a:t>
            </a: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</a:rPr>
              <a:t>embryos)</a:t>
            </a:r>
            <a:endParaRPr lang="en-US" sz="2500" dirty="0">
              <a:solidFill>
                <a:schemeClr val="accent2">
                  <a:lumMod val="75000"/>
                </a:schemeClr>
              </a:solidFill>
            </a:endParaRPr>
          </a:p>
          <a:p>
            <a:pPr marL="625056">
              <a:defRPr/>
            </a:pPr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Pluripotent (Plural) </a:t>
            </a:r>
          </a:p>
          <a:p>
            <a:pPr marL="1250112" lvl="2">
              <a:defRPr/>
            </a:pPr>
            <a:r>
              <a:rPr lang="en-US" sz="2500" dirty="0">
                <a:solidFill>
                  <a:schemeClr val="accent4">
                    <a:lumMod val="75000"/>
                  </a:schemeClr>
                </a:solidFill>
              </a:rPr>
              <a:t>Potential to form </a:t>
            </a:r>
            <a:r>
              <a:rPr lang="en-US" sz="25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500" dirty="0">
                <a:solidFill>
                  <a:schemeClr val="accent4">
                    <a:lumMod val="75000"/>
                  </a:schemeClr>
                </a:solidFill>
              </a:rPr>
              <a:t>all </a:t>
            </a:r>
            <a:r>
              <a:rPr lang="en-US" sz="2500" dirty="0" smtClean="0">
                <a:solidFill>
                  <a:schemeClr val="accent4">
                    <a:lumMod val="75000"/>
                  </a:schemeClr>
                </a:solidFill>
              </a:rPr>
              <a:t>differentiated </a:t>
            </a:r>
            <a:r>
              <a:rPr lang="en-US" sz="2500" dirty="0">
                <a:solidFill>
                  <a:schemeClr val="accent4">
                    <a:lumMod val="75000"/>
                  </a:schemeClr>
                </a:solidFill>
              </a:rPr>
              <a:t>cell types  (ESC</a:t>
            </a:r>
            <a:r>
              <a:rPr lang="en-US" sz="2500" dirty="0" smtClean="0">
                <a:solidFill>
                  <a:schemeClr val="accent4">
                    <a:lumMod val="75000"/>
                  </a:schemeClr>
                </a:solidFill>
              </a:rPr>
              <a:t>) except </a:t>
            </a:r>
            <a:r>
              <a:rPr lang="en-US" sz="2500" dirty="0" smtClean="0">
                <a:solidFill>
                  <a:schemeClr val="accent4">
                    <a:lumMod val="75000"/>
                  </a:schemeClr>
                </a:solidFill>
              </a:rPr>
              <a:t>placenta</a:t>
            </a:r>
            <a:endParaRPr lang="en-US" sz="2500" dirty="0">
              <a:solidFill>
                <a:schemeClr val="accent4">
                  <a:lumMod val="75000"/>
                </a:schemeClr>
              </a:solidFill>
            </a:endParaRPr>
          </a:p>
          <a:p>
            <a:pPr marL="625056">
              <a:defRPr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Multipotent (Multiple)</a:t>
            </a:r>
          </a:p>
          <a:p>
            <a:pPr marL="1250112" lvl="2">
              <a:defRPr/>
            </a:pPr>
            <a:r>
              <a:rPr lang="en-US" sz="2500" dirty="0">
                <a:solidFill>
                  <a:schemeClr val="accent6">
                    <a:lumMod val="75000"/>
                  </a:schemeClr>
                </a:solidFill>
              </a:rPr>
              <a:t>limited potential to form only multiple adult cell types (ASC)</a:t>
            </a:r>
          </a:p>
        </p:txBody>
      </p:sp>
      <p:cxnSp>
        <p:nvCxnSpPr>
          <p:cNvPr id="4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4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35719"/>
            <a:ext cx="7358063" cy="125968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5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en-US" sz="5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ypes </a:t>
            </a:r>
            <a:r>
              <a:rPr lang="en-US" sz="5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Stem </a:t>
            </a:r>
            <a:r>
              <a:rPr lang="en-US" sz="5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Cells</a:t>
            </a:r>
            <a:endParaRPr lang="en-US" sz="5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4648200" cy="5072062"/>
          </a:xfrm>
        </p:spPr>
        <p:txBody>
          <a:bodyPr>
            <a:normAutofit fontScale="92500" lnSpcReduction="20000"/>
          </a:bodyPr>
          <a:lstStyle/>
          <a:p>
            <a:pPr marL="937584" indent="-714350">
              <a:lnSpc>
                <a:spcPct val="170000"/>
              </a:lnSpc>
              <a:buSzPct val="155000"/>
              <a:buBlip>
                <a:blip r:embed="rId3"/>
              </a:buBlip>
              <a:defRPr/>
            </a:pPr>
            <a:r>
              <a:rPr lang="en-US" sz="2500" b="1" dirty="0"/>
              <a:t>Embryonic Stem Cells (ESC)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IVF embryos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Aborted embryos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cloned embryos</a:t>
            </a:r>
          </a:p>
          <a:p>
            <a:pPr marL="937584" indent="-714350">
              <a:lnSpc>
                <a:spcPct val="170000"/>
              </a:lnSpc>
              <a:spcBef>
                <a:spcPts val="1752"/>
              </a:spcBef>
              <a:buSzPct val="155000"/>
              <a:buBlip>
                <a:blip r:embed="rId3"/>
              </a:buBlip>
              <a:defRPr/>
            </a:pPr>
            <a:r>
              <a:rPr lang="en-US" sz="2500" b="1" dirty="0" smtClean="0"/>
              <a:t>Adult Stem Cells (ASC):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Bone Marrow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Placental Cord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Mesenchymal Stem cells</a:t>
            </a:r>
            <a:endParaRPr lang="en-US" sz="25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97" y="2497411"/>
            <a:ext cx="1178719" cy="9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955477" cy="9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36" y="3180532"/>
            <a:ext cx="1116211" cy="83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66" y="4638080"/>
            <a:ext cx="1107281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11" y="5075635"/>
            <a:ext cx="991195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30" y="5691783"/>
            <a:ext cx="937617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6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1125141"/>
            <a:ext cx="8761140" cy="525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328" y="381000"/>
            <a:ext cx="3995131" cy="58429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Embryonic Stem Cells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7912" y="381000"/>
            <a:ext cx="3088511" cy="58429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Adult Stem Cells</a:t>
            </a:r>
          </a:p>
        </p:txBody>
      </p:sp>
    </p:spTree>
    <p:extLst>
      <p:ext uri="{BB962C8B-B14F-4D97-AF65-F5344CB8AC3E}">
        <p14:creationId xmlns:p14="http://schemas.microsoft.com/office/powerpoint/2010/main" val="26198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4953000" y="3276600"/>
            <a:ext cx="3670102" cy="218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Multipotent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ea typeface="ＭＳ Ｐゴシック" charset="0"/>
              </a:rPr>
              <a:t>L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imited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numbers and more difficult to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isolate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No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immune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rejection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No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Ethical concerns</a:t>
            </a: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609600" y="3429000"/>
            <a:ext cx="3352800" cy="196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Pluripotent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large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number can be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harvested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May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cause immune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rejection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Ethical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concerns</a:t>
            </a:r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018234" cy="162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412676"/>
            <a:ext cx="2777133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33400"/>
            <a:ext cx="94884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ESC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533400"/>
            <a:ext cx="100946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A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SC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ＭＳ Ｐゴシック" charset="0"/>
            </a:endParaRPr>
          </a:p>
        </p:txBody>
      </p:sp>
      <p:cxnSp>
        <p:nvCxnSpPr>
          <p:cNvPr id="10" name="Lige forbindelse 13"/>
          <p:cNvCxnSpPr/>
          <p:nvPr/>
        </p:nvCxnSpPr>
        <p:spPr>
          <a:xfrm>
            <a:off x="395536" y="12176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3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71" y="1524000"/>
            <a:ext cx="6629400" cy="2971800"/>
          </a:xfrm>
        </p:spPr>
        <p:txBody>
          <a:bodyPr/>
          <a:lstStyle/>
          <a:p>
            <a:pPr marL="625056">
              <a:defRPr/>
            </a:pPr>
            <a:r>
              <a:rPr lang="en-US" dirty="0" smtClean="0"/>
              <a:t>derived from 4-5 day old embryo (Blastocyst):</a:t>
            </a:r>
          </a:p>
          <a:p>
            <a:pPr marL="937584" lvl="1">
              <a:defRPr/>
            </a:pPr>
            <a:r>
              <a:rPr lang="en-US" sz="2400" dirty="0" err="1" smtClean="0"/>
              <a:t>Trophoblast</a:t>
            </a:r>
            <a:endParaRPr lang="en-US" sz="2400" dirty="0" smtClean="0"/>
          </a:p>
          <a:p>
            <a:pPr marL="937584" lvl="1">
              <a:defRPr/>
            </a:pPr>
            <a:r>
              <a:rPr lang="en-US" sz="2400" dirty="0" smtClean="0"/>
              <a:t>Blastocoel</a:t>
            </a:r>
          </a:p>
          <a:p>
            <a:pPr marL="937584" lvl="1">
              <a:defRPr/>
            </a:pPr>
            <a:r>
              <a:rPr lang="en-US" sz="2400" dirty="0" smtClean="0"/>
              <a:t>Inner Cell Mass (ICS)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7708" y="2209800"/>
            <a:ext cx="5426292" cy="3886200"/>
          </a:xfrm>
          <a:prstGeom prst="rect">
            <a:avLst/>
          </a:prstGeom>
        </p:spPr>
      </p:pic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382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Generation of embryonic stem cells</a:t>
            </a:r>
            <a:endParaRPr lang="en-IN" alt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357312"/>
            <a:ext cx="7509867" cy="5500688"/>
          </a:xfrm>
        </p:spPr>
        <p:txBody>
          <a:bodyPr>
            <a:normAutofit fontScale="92500"/>
          </a:bodyPr>
          <a:lstStyle/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Isolate and transfer of ICS into culture dish in culture media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Culture at 37c and 5% CO</a:t>
            </a:r>
            <a:r>
              <a:rPr lang="en-US" sz="2400" baseline="-25000" dirty="0" smtClean="0"/>
              <a:t>2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Inner </a:t>
            </a:r>
            <a:r>
              <a:rPr lang="en-US" sz="2400" dirty="0" smtClean="0"/>
              <a:t>surface of culture dish is coated with inactivated MEFs as a feeder layer:</a:t>
            </a:r>
          </a:p>
          <a:p>
            <a:pPr marL="1250112" lvl="2">
              <a:lnSpc>
                <a:spcPct val="150000"/>
              </a:lnSpc>
              <a:defRPr/>
            </a:pPr>
            <a:r>
              <a:rPr lang="en-US" sz="2300" dirty="0" smtClean="0"/>
              <a:t>provides sticky surface for attachment</a:t>
            </a:r>
          </a:p>
          <a:p>
            <a:pPr marL="1250112" lvl="2">
              <a:lnSpc>
                <a:spcPct val="150000"/>
              </a:lnSpc>
              <a:defRPr/>
            </a:pPr>
            <a:r>
              <a:rPr lang="en-US" sz="2300" dirty="0" smtClean="0"/>
              <a:t>release nutrients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/>
              <a:t>Cells divide and spread over the dish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ESCs </a:t>
            </a:r>
            <a:r>
              <a:rPr lang="en-US" sz="2400" dirty="0" smtClean="0"/>
              <a:t>are removed gently and plated into several different culture plates.</a:t>
            </a:r>
          </a:p>
        </p:txBody>
      </p:sp>
      <p:pic>
        <p:nvPicPr>
          <p:cNvPr id="276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02" y="3580805"/>
            <a:ext cx="1946672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397496"/>
            <a:ext cx="1535906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701" y="2486918"/>
            <a:ext cx="1620738" cy="10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19" y="5854527"/>
            <a:ext cx="1491258" cy="9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89" y="4719340"/>
            <a:ext cx="1199927" cy="104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52400"/>
            <a:ext cx="8382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Generation of embryonic stem cells</a:t>
            </a:r>
            <a:endParaRPr lang="en-IN" alt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2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6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772400" cy="9144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Human Embryonic Stem Cell Colony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4" descr="Hues9p21_1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69389" y="3933056"/>
            <a:ext cx="350350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Human ES Ce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933056"/>
            <a:ext cx="362565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483768" y="1916831"/>
            <a:ext cx="1533128" cy="1340272"/>
            <a:chOff x="1795" y="901"/>
            <a:chExt cx="2175" cy="1931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 rot="189825">
              <a:off x="1919" y="1008"/>
              <a:ext cx="1968" cy="18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 bwMode="auto">
            <a:xfrm rot="189825">
              <a:off x="2796" y="2700"/>
              <a:ext cx="91" cy="120"/>
              <a:chOff x="2862" y="2747"/>
              <a:chExt cx="40" cy="79"/>
            </a:xfrm>
          </p:grpSpPr>
          <p:sp>
            <p:nvSpPr>
              <p:cNvPr id="319" name="AutoShape 7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20" name="Oval 8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 rot="-12985">
              <a:off x="2892" y="2707"/>
              <a:ext cx="91" cy="120"/>
              <a:chOff x="2862" y="2747"/>
              <a:chExt cx="40" cy="79"/>
            </a:xfrm>
          </p:grpSpPr>
          <p:sp>
            <p:nvSpPr>
              <p:cNvPr id="317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8" name="Oval 11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9" name="Group 12"/>
            <p:cNvGrpSpPr>
              <a:grpSpLocks noChangeAspect="1"/>
            </p:cNvGrpSpPr>
            <p:nvPr/>
          </p:nvGrpSpPr>
          <p:grpSpPr bwMode="auto">
            <a:xfrm rot="-805177">
              <a:off x="2987" y="2697"/>
              <a:ext cx="92" cy="120"/>
              <a:chOff x="2862" y="2747"/>
              <a:chExt cx="40" cy="79"/>
            </a:xfrm>
          </p:grpSpPr>
          <p:sp>
            <p:nvSpPr>
              <p:cNvPr id="315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6" name="Oval 14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0" name="Group 15"/>
            <p:cNvGrpSpPr>
              <a:grpSpLocks noChangeAspect="1"/>
            </p:cNvGrpSpPr>
            <p:nvPr/>
          </p:nvGrpSpPr>
          <p:grpSpPr bwMode="auto">
            <a:xfrm rot="-826681">
              <a:off x="3083" y="2678"/>
              <a:ext cx="91" cy="120"/>
              <a:chOff x="2862" y="2747"/>
              <a:chExt cx="40" cy="79"/>
            </a:xfrm>
          </p:grpSpPr>
          <p:sp>
            <p:nvSpPr>
              <p:cNvPr id="313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4" name="Oval 17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1" name="Group 18"/>
            <p:cNvGrpSpPr>
              <a:grpSpLocks noChangeAspect="1"/>
            </p:cNvGrpSpPr>
            <p:nvPr/>
          </p:nvGrpSpPr>
          <p:grpSpPr bwMode="auto">
            <a:xfrm rot="-929329">
              <a:off x="3175" y="2654"/>
              <a:ext cx="92" cy="120"/>
              <a:chOff x="2862" y="2747"/>
              <a:chExt cx="40" cy="79"/>
            </a:xfrm>
          </p:grpSpPr>
          <p:sp>
            <p:nvSpPr>
              <p:cNvPr id="311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2" name="Oval 20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 rot="397478">
              <a:off x="2917" y="2576"/>
              <a:ext cx="402" cy="143"/>
              <a:chOff x="2958" y="2553"/>
              <a:chExt cx="402" cy="143"/>
            </a:xfrm>
          </p:grpSpPr>
          <p:grpSp>
            <p:nvGrpSpPr>
              <p:cNvPr id="13" name="Group 22"/>
              <p:cNvGrpSpPr>
                <a:grpSpLocks/>
              </p:cNvGrpSpPr>
              <p:nvPr/>
            </p:nvGrpSpPr>
            <p:grpSpPr bwMode="auto">
              <a:xfrm rot="20538572" flipH="1">
                <a:off x="3085" y="2609"/>
                <a:ext cx="144" cy="48"/>
                <a:chOff x="2208" y="2064"/>
                <a:chExt cx="144" cy="48"/>
              </a:xfrm>
            </p:grpSpPr>
            <p:sp>
              <p:nvSpPr>
                <p:cNvPr id="309" name="Oval 2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10" name="Oval 2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4" name="Group 25"/>
              <p:cNvGrpSpPr>
                <a:grpSpLocks/>
              </p:cNvGrpSpPr>
              <p:nvPr/>
            </p:nvGrpSpPr>
            <p:grpSpPr bwMode="auto">
              <a:xfrm rot="20906740" flipH="1">
                <a:off x="2958" y="2648"/>
                <a:ext cx="144" cy="48"/>
                <a:chOff x="2208" y="2064"/>
                <a:chExt cx="144" cy="48"/>
              </a:xfrm>
            </p:grpSpPr>
            <p:sp>
              <p:nvSpPr>
                <p:cNvPr id="307" name="Oval 2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08" name="Oval 2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" name="Group 28"/>
              <p:cNvGrpSpPr>
                <a:grpSpLocks/>
              </p:cNvGrpSpPr>
              <p:nvPr/>
            </p:nvGrpSpPr>
            <p:grpSpPr bwMode="auto">
              <a:xfrm rot="19800456" flipH="1">
                <a:off x="3216" y="2553"/>
                <a:ext cx="144" cy="48"/>
                <a:chOff x="2208" y="2064"/>
                <a:chExt cx="144" cy="48"/>
              </a:xfrm>
            </p:grpSpPr>
            <p:sp>
              <p:nvSpPr>
                <p:cNvPr id="305" name="Oval 2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06" name="Oval 3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6" name="Group 31"/>
            <p:cNvGrpSpPr>
              <a:grpSpLocks noChangeAspect="1"/>
            </p:cNvGrpSpPr>
            <p:nvPr/>
          </p:nvGrpSpPr>
          <p:grpSpPr bwMode="auto">
            <a:xfrm rot="-1634682">
              <a:off x="3271" y="2619"/>
              <a:ext cx="92" cy="120"/>
              <a:chOff x="2862" y="2747"/>
              <a:chExt cx="40" cy="79"/>
            </a:xfrm>
          </p:grpSpPr>
          <p:sp>
            <p:nvSpPr>
              <p:cNvPr id="300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01" name="Oval 33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7" name="Group 34"/>
            <p:cNvGrpSpPr>
              <a:grpSpLocks noChangeAspect="1"/>
            </p:cNvGrpSpPr>
            <p:nvPr/>
          </p:nvGrpSpPr>
          <p:grpSpPr bwMode="auto">
            <a:xfrm rot="-1918573">
              <a:off x="3358" y="2570"/>
              <a:ext cx="91" cy="120"/>
              <a:chOff x="2862" y="2747"/>
              <a:chExt cx="40" cy="79"/>
            </a:xfrm>
          </p:grpSpPr>
          <p:sp>
            <p:nvSpPr>
              <p:cNvPr id="298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299" name="Oval 36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8" name="Group 37"/>
            <p:cNvGrpSpPr>
              <a:grpSpLocks/>
            </p:cNvGrpSpPr>
            <p:nvPr/>
          </p:nvGrpSpPr>
          <p:grpSpPr bwMode="auto">
            <a:xfrm rot="-2393204">
              <a:off x="3323" y="2196"/>
              <a:ext cx="645" cy="283"/>
              <a:chOff x="3291" y="2289"/>
              <a:chExt cx="645" cy="283"/>
            </a:xfrm>
          </p:grpSpPr>
          <p:grpSp>
            <p:nvGrpSpPr>
              <p:cNvPr id="19" name="Group 38"/>
              <p:cNvGrpSpPr>
                <a:grpSpLocks noChangeAspect="1"/>
              </p:cNvGrpSpPr>
              <p:nvPr/>
            </p:nvGrpSpPr>
            <p:grpSpPr bwMode="auto">
              <a:xfrm>
                <a:off x="3291" y="2450"/>
                <a:ext cx="91" cy="120"/>
                <a:chOff x="2862" y="2747"/>
                <a:chExt cx="40" cy="79"/>
              </a:xfrm>
            </p:grpSpPr>
            <p:sp>
              <p:nvSpPr>
                <p:cNvPr id="296" name="AutoShap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7" name="Oval 4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" name="Group 41"/>
              <p:cNvGrpSpPr>
                <a:grpSpLocks noChangeAspect="1"/>
              </p:cNvGrpSpPr>
              <p:nvPr/>
            </p:nvGrpSpPr>
            <p:grpSpPr bwMode="auto">
              <a:xfrm rot="-202810">
                <a:off x="3387" y="2452"/>
                <a:ext cx="91" cy="120"/>
                <a:chOff x="2862" y="2747"/>
                <a:chExt cx="40" cy="79"/>
              </a:xfrm>
            </p:grpSpPr>
            <p:sp>
              <p:nvSpPr>
                <p:cNvPr id="294" name="AutoShape 4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5" name="Oval 4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1" name="Group 44"/>
              <p:cNvGrpSpPr>
                <a:grpSpLocks noChangeAspect="1"/>
              </p:cNvGrpSpPr>
              <p:nvPr/>
            </p:nvGrpSpPr>
            <p:grpSpPr bwMode="auto">
              <a:xfrm rot="-995002">
                <a:off x="3481" y="2437"/>
                <a:ext cx="92" cy="120"/>
                <a:chOff x="2862" y="2747"/>
                <a:chExt cx="40" cy="79"/>
              </a:xfrm>
            </p:grpSpPr>
            <p:sp>
              <p:nvSpPr>
                <p:cNvPr id="292" name="AutoShap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3" name="Oval 4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2" name="Group 47"/>
              <p:cNvGrpSpPr>
                <a:grpSpLocks noChangeAspect="1"/>
              </p:cNvGrpSpPr>
              <p:nvPr/>
            </p:nvGrpSpPr>
            <p:grpSpPr bwMode="auto">
              <a:xfrm rot="-1016506">
                <a:off x="3576" y="2412"/>
                <a:ext cx="91" cy="120"/>
                <a:chOff x="2862" y="2747"/>
                <a:chExt cx="40" cy="79"/>
              </a:xfrm>
            </p:grpSpPr>
            <p:sp>
              <p:nvSpPr>
                <p:cNvPr id="290" name="AutoShap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1" name="Oval 4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" name="Group 50"/>
              <p:cNvGrpSpPr>
                <a:grpSpLocks noChangeAspect="1"/>
              </p:cNvGrpSpPr>
              <p:nvPr/>
            </p:nvGrpSpPr>
            <p:grpSpPr bwMode="auto">
              <a:xfrm rot="-1119154">
                <a:off x="3667" y="2383"/>
                <a:ext cx="92" cy="120"/>
                <a:chOff x="2862" y="2747"/>
                <a:chExt cx="40" cy="79"/>
              </a:xfrm>
            </p:grpSpPr>
            <p:sp>
              <p:nvSpPr>
                <p:cNvPr id="288" name="AutoShape 5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9" name="Oval 5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4" name="Group 53"/>
              <p:cNvGrpSpPr>
                <a:grpSpLocks noChangeAspect="1"/>
              </p:cNvGrpSpPr>
              <p:nvPr/>
            </p:nvGrpSpPr>
            <p:grpSpPr bwMode="auto">
              <a:xfrm rot="-1824508">
                <a:off x="3760" y="2343"/>
                <a:ext cx="92" cy="120"/>
                <a:chOff x="2862" y="2747"/>
                <a:chExt cx="40" cy="79"/>
              </a:xfrm>
            </p:grpSpPr>
            <p:sp>
              <p:nvSpPr>
                <p:cNvPr id="286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7" name="Oval 5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" name="Group 56"/>
              <p:cNvGrpSpPr>
                <a:grpSpLocks noChangeAspect="1"/>
              </p:cNvGrpSpPr>
              <p:nvPr/>
            </p:nvGrpSpPr>
            <p:grpSpPr bwMode="auto">
              <a:xfrm rot="-2108398">
                <a:off x="3845" y="2289"/>
                <a:ext cx="91" cy="120"/>
                <a:chOff x="2862" y="2747"/>
                <a:chExt cx="40" cy="79"/>
              </a:xfrm>
            </p:grpSpPr>
            <p:sp>
              <p:nvSpPr>
                <p:cNvPr id="284" name="AutoShap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5" name="Oval 5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6" name="Group 59"/>
            <p:cNvGrpSpPr>
              <a:grpSpLocks/>
            </p:cNvGrpSpPr>
            <p:nvPr/>
          </p:nvGrpSpPr>
          <p:grpSpPr bwMode="auto">
            <a:xfrm rot="-5357399">
              <a:off x="3417" y="1572"/>
              <a:ext cx="645" cy="283"/>
              <a:chOff x="2940" y="1680"/>
              <a:chExt cx="645" cy="283"/>
            </a:xfrm>
          </p:grpSpPr>
          <p:grpSp>
            <p:nvGrpSpPr>
              <p:cNvPr id="27" name="Group 60"/>
              <p:cNvGrpSpPr>
                <a:grpSpLocks noChangeAspect="1"/>
              </p:cNvGrpSpPr>
              <p:nvPr/>
            </p:nvGrpSpPr>
            <p:grpSpPr bwMode="auto">
              <a:xfrm>
                <a:off x="2940" y="1841"/>
                <a:ext cx="91" cy="120"/>
                <a:chOff x="2862" y="2747"/>
                <a:chExt cx="40" cy="79"/>
              </a:xfrm>
            </p:grpSpPr>
            <p:sp>
              <p:nvSpPr>
                <p:cNvPr id="275" name="AutoShap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6" name="Oval 6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" name="Group 63"/>
              <p:cNvGrpSpPr>
                <a:grpSpLocks noChangeAspect="1"/>
              </p:cNvGrpSpPr>
              <p:nvPr/>
            </p:nvGrpSpPr>
            <p:grpSpPr bwMode="auto">
              <a:xfrm rot="-202810">
                <a:off x="3036" y="1843"/>
                <a:ext cx="91" cy="120"/>
                <a:chOff x="2862" y="2747"/>
                <a:chExt cx="40" cy="79"/>
              </a:xfrm>
            </p:grpSpPr>
            <p:sp>
              <p:nvSpPr>
                <p:cNvPr id="273" name="AutoShap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4" name="Oval 6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9" name="Group 66"/>
              <p:cNvGrpSpPr>
                <a:grpSpLocks noChangeAspect="1"/>
              </p:cNvGrpSpPr>
              <p:nvPr/>
            </p:nvGrpSpPr>
            <p:grpSpPr bwMode="auto">
              <a:xfrm rot="-995002">
                <a:off x="3130" y="1828"/>
                <a:ext cx="92" cy="120"/>
                <a:chOff x="2862" y="2747"/>
                <a:chExt cx="40" cy="79"/>
              </a:xfrm>
            </p:grpSpPr>
            <p:sp>
              <p:nvSpPr>
                <p:cNvPr id="271" name="AutoShap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2" name="Oval 6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0" name="Group 69"/>
              <p:cNvGrpSpPr>
                <a:grpSpLocks noChangeAspect="1"/>
              </p:cNvGrpSpPr>
              <p:nvPr/>
            </p:nvGrpSpPr>
            <p:grpSpPr bwMode="auto">
              <a:xfrm rot="-1016506">
                <a:off x="3225" y="1803"/>
                <a:ext cx="91" cy="120"/>
                <a:chOff x="2862" y="2747"/>
                <a:chExt cx="40" cy="79"/>
              </a:xfrm>
            </p:grpSpPr>
            <p:sp>
              <p:nvSpPr>
                <p:cNvPr id="269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0" name="Oval 7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1" name="Group 72"/>
              <p:cNvGrpSpPr>
                <a:grpSpLocks noChangeAspect="1"/>
              </p:cNvGrpSpPr>
              <p:nvPr/>
            </p:nvGrpSpPr>
            <p:grpSpPr bwMode="auto">
              <a:xfrm rot="-1119154">
                <a:off x="3316" y="1774"/>
                <a:ext cx="92" cy="120"/>
                <a:chOff x="2862" y="2747"/>
                <a:chExt cx="40" cy="79"/>
              </a:xfrm>
            </p:grpSpPr>
            <p:sp>
              <p:nvSpPr>
                <p:cNvPr id="267" name="AutoShap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8" name="Oval 7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" name="Group 75"/>
              <p:cNvGrpSpPr>
                <a:grpSpLocks noChangeAspect="1"/>
              </p:cNvGrpSpPr>
              <p:nvPr/>
            </p:nvGrpSpPr>
            <p:grpSpPr bwMode="auto">
              <a:xfrm rot="-1824508">
                <a:off x="3409" y="1734"/>
                <a:ext cx="92" cy="120"/>
                <a:chOff x="2862" y="2747"/>
                <a:chExt cx="40" cy="79"/>
              </a:xfrm>
            </p:grpSpPr>
            <p:sp>
              <p:nvSpPr>
                <p:cNvPr id="265" name="AutoShap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6" name="Oval 7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" name="Group 78"/>
              <p:cNvGrpSpPr>
                <a:grpSpLocks noChangeAspect="1"/>
              </p:cNvGrpSpPr>
              <p:nvPr/>
            </p:nvGrpSpPr>
            <p:grpSpPr bwMode="auto">
              <a:xfrm rot="-2108398">
                <a:off x="3494" y="1680"/>
                <a:ext cx="91" cy="120"/>
                <a:chOff x="2862" y="2747"/>
                <a:chExt cx="40" cy="79"/>
              </a:xfrm>
            </p:grpSpPr>
            <p:sp>
              <p:nvSpPr>
                <p:cNvPr id="263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4" name="Oval 8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4" name="Group 81"/>
            <p:cNvGrpSpPr>
              <a:grpSpLocks/>
            </p:cNvGrpSpPr>
            <p:nvPr/>
          </p:nvGrpSpPr>
          <p:grpSpPr bwMode="auto">
            <a:xfrm rot="-8084344">
              <a:off x="3018" y="1080"/>
              <a:ext cx="645" cy="283"/>
              <a:chOff x="2940" y="2637"/>
              <a:chExt cx="645" cy="283"/>
            </a:xfrm>
          </p:grpSpPr>
          <p:grpSp>
            <p:nvGrpSpPr>
              <p:cNvPr id="43" name="Group 82"/>
              <p:cNvGrpSpPr>
                <a:grpSpLocks noChangeAspect="1"/>
              </p:cNvGrpSpPr>
              <p:nvPr/>
            </p:nvGrpSpPr>
            <p:grpSpPr bwMode="auto">
              <a:xfrm>
                <a:off x="2940" y="2798"/>
                <a:ext cx="91" cy="120"/>
                <a:chOff x="2862" y="2747"/>
                <a:chExt cx="40" cy="79"/>
              </a:xfrm>
            </p:grpSpPr>
            <p:sp>
              <p:nvSpPr>
                <p:cNvPr id="254" name="AutoShap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5" name="Oval 8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4" name="Group 85"/>
              <p:cNvGrpSpPr>
                <a:grpSpLocks noChangeAspect="1"/>
              </p:cNvGrpSpPr>
              <p:nvPr/>
            </p:nvGrpSpPr>
            <p:grpSpPr bwMode="auto">
              <a:xfrm rot="-202810">
                <a:off x="3036" y="2800"/>
                <a:ext cx="91" cy="120"/>
                <a:chOff x="2862" y="2747"/>
                <a:chExt cx="40" cy="79"/>
              </a:xfrm>
            </p:grpSpPr>
            <p:sp>
              <p:nvSpPr>
                <p:cNvPr id="252" name="AutoShap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3" name="Oval 8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5" name="Group 88"/>
              <p:cNvGrpSpPr>
                <a:grpSpLocks noChangeAspect="1"/>
              </p:cNvGrpSpPr>
              <p:nvPr/>
            </p:nvGrpSpPr>
            <p:grpSpPr bwMode="auto">
              <a:xfrm rot="-995002">
                <a:off x="3130" y="2785"/>
                <a:ext cx="92" cy="120"/>
                <a:chOff x="2862" y="2747"/>
                <a:chExt cx="40" cy="79"/>
              </a:xfrm>
            </p:grpSpPr>
            <p:sp>
              <p:nvSpPr>
                <p:cNvPr id="250" name="AutoShap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1" name="Oval 9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2" name="Group 91"/>
              <p:cNvGrpSpPr>
                <a:grpSpLocks noChangeAspect="1"/>
              </p:cNvGrpSpPr>
              <p:nvPr/>
            </p:nvGrpSpPr>
            <p:grpSpPr bwMode="auto">
              <a:xfrm rot="-1016506">
                <a:off x="3225" y="2760"/>
                <a:ext cx="91" cy="120"/>
                <a:chOff x="2862" y="2747"/>
                <a:chExt cx="40" cy="79"/>
              </a:xfrm>
            </p:grpSpPr>
            <p:sp>
              <p:nvSpPr>
                <p:cNvPr id="248" name="AutoShap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9" name="Oval 9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3" name="Group 94"/>
              <p:cNvGrpSpPr>
                <a:grpSpLocks noChangeAspect="1"/>
              </p:cNvGrpSpPr>
              <p:nvPr/>
            </p:nvGrpSpPr>
            <p:grpSpPr bwMode="auto">
              <a:xfrm rot="-1119154">
                <a:off x="3316" y="2731"/>
                <a:ext cx="92" cy="120"/>
                <a:chOff x="2862" y="2747"/>
                <a:chExt cx="40" cy="79"/>
              </a:xfrm>
            </p:grpSpPr>
            <p:sp>
              <p:nvSpPr>
                <p:cNvPr id="246" name="AutoShap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7" name="Oval 9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4" name="Group 97"/>
              <p:cNvGrpSpPr>
                <a:grpSpLocks noChangeAspect="1"/>
              </p:cNvGrpSpPr>
              <p:nvPr/>
            </p:nvGrpSpPr>
            <p:grpSpPr bwMode="auto">
              <a:xfrm rot="-1824508">
                <a:off x="3409" y="2691"/>
                <a:ext cx="92" cy="120"/>
                <a:chOff x="2862" y="2747"/>
                <a:chExt cx="40" cy="79"/>
              </a:xfrm>
            </p:grpSpPr>
            <p:sp>
              <p:nvSpPr>
                <p:cNvPr id="244" name="AutoShap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5" name="Oval 9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1" name="Group 100"/>
              <p:cNvGrpSpPr>
                <a:grpSpLocks noChangeAspect="1"/>
              </p:cNvGrpSpPr>
              <p:nvPr/>
            </p:nvGrpSpPr>
            <p:grpSpPr bwMode="auto">
              <a:xfrm rot="-2108398">
                <a:off x="3494" y="2637"/>
                <a:ext cx="91" cy="120"/>
                <a:chOff x="2862" y="2747"/>
                <a:chExt cx="40" cy="79"/>
              </a:xfrm>
            </p:grpSpPr>
            <p:sp>
              <p:nvSpPr>
                <p:cNvPr id="242" name="AutoShap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3" name="Oval 10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62" name="Group 103"/>
            <p:cNvGrpSpPr>
              <a:grpSpLocks noChangeAspect="1"/>
            </p:cNvGrpSpPr>
            <p:nvPr/>
          </p:nvGrpSpPr>
          <p:grpSpPr bwMode="auto">
            <a:xfrm rot="484687">
              <a:off x="2947" y="1015"/>
              <a:ext cx="91" cy="120"/>
              <a:chOff x="2862" y="2747"/>
              <a:chExt cx="40" cy="79"/>
            </a:xfrm>
          </p:grpSpPr>
          <p:sp>
            <p:nvSpPr>
              <p:cNvPr id="233" name="AutoShape 104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234" name="Oval 105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63" name="Group 106"/>
            <p:cNvGrpSpPr>
              <a:grpSpLocks/>
            </p:cNvGrpSpPr>
            <p:nvPr/>
          </p:nvGrpSpPr>
          <p:grpSpPr bwMode="auto">
            <a:xfrm rot="399890">
              <a:off x="1791" y="947"/>
              <a:ext cx="1093" cy="1813"/>
              <a:chOff x="1777" y="1009"/>
              <a:chExt cx="1093" cy="1813"/>
            </a:xfrm>
          </p:grpSpPr>
          <p:grpSp>
            <p:nvGrpSpPr>
              <p:cNvPr id="74" name="Group 107"/>
              <p:cNvGrpSpPr>
                <a:grpSpLocks noChangeAspect="1"/>
              </p:cNvGrpSpPr>
              <p:nvPr/>
            </p:nvGrpSpPr>
            <p:grpSpPr bwMode="auto">
              <a:xfrm rot="10600670">
                <a:off x="2741" y="1009"/>
                <a:ext cx="91" cy="120"/>
                <a:chOff x="2862" y="2747"/>
                <a:chExt cx="40" cy="79"/>
              </a:xfrm>
            </p:grpSpPr>
            <p:sp>
              <p:nvSpPr>
                <p:cNvPr id="231" name="AutoShape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32" name="Oval 10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75" name="Group 110"/>
              <p:cNvGrpSpPr>
                <a:grpSpLocks noChangeAspect="1"/>
              </p:cNvGrpSpPr>
              <p:nvPr/>
            </p:nvGrpSpPr>
            <p:grpSpPr bwMode="auto">
              <a:xfrm rot="9808477">
                <a:off x="2647" y="1024"/>
                <a:ext cx="92" cy="120"/>
                <a:chOff x="2862" y="2747"/>
                <a:chExt cx="40" cy="79"/>
              </a:xfrm>
            </p:grpSpPr>
            <p:sp>
              <p:nvSpPr>
                <p:cNvPr id="229" name="AutoShape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30" name="Oval 11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76" name="Group 113"/>
              <p:cNvGrpSpPr>
                <a:grpSpLocks noChangeAspect="1"/>
              </p:cNvGrpSpPr>
              <p:nvPr/>
            </p:nvGrpSpPr>
            <p:grpSpPr bwMode="auto">
              <a:xfrm rot="9786974">
                <a:off x="2552" y="1049"/>
                <a:ext cx="91" cy="120"/>
                <a:chOff x="2862" y="2747"/>
                <a:chExt cx="40" cy="79"/>
              </a:xfrm>
            </p:grpSpPr>
            <p:sp>
              <p:nvSpPr>
                <p:cNvPr id="227" name="AutoShape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8" name="Oval 11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3" name="Group 116"/>
              <p:cNvGrpSpPr>
                <a:grpSpLocks noChangeAspect="1"/>
              </p:cNvGrpSpPr>
              <p:nvPr/>
            </p:nvGrpSpPr>
            <p:grpSpPr bwMode="auto">
              <a:xfrm rot="9684326">
                <a:off x="2461" y="1078"/>
                <a:ext cx="92" cy="120"/>
                <a:chOff x="2862" y="2747"/>
                <a:chExt cx="40" cy="79"/>
              </a:xfrm>
            </p:grpSpPr>
            <p:sp>
              <p:nvSpPr>
                <p:cNvPr id="225" name="AutoShap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6" name="Oval 11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4" name="Group 119"/>
              <p:cNvGrpSpPr>
                <a:grpSpLocks noChangeAspect="1"/>
              </p:cNvGrpSpPr>
              <p:nvPr/>
            </p:nvGrpSpPr>
            <p:grpSpPr bwMode="auto">
              <a:xfrm rot="8978972">
                <a:off x="2368" y="1118"/>
                <a:ext cx="92" cy="120"/>
                <a:chOff x="2862" y="2747"/>
                <a:chExt cx="40" cy="79"/>
              </a:xfrm>
            </p:grpSpPr>
            <p:sp>
              <p:nvSpPr>
                <p:cNvPr id="223" name="AutoShap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4" name="Oval 12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5" name="Group 122"/>
              <p:cNvGrpSpPr>
                <a:grpSpLocks noChangeAspect="1"/>
              </p:cNvGrpSpPr>
              <p:nvPr/>
            </p:nvGrpSpPr>
            <p:grpSpPr bwMode="auto">
              <a:xfrm rot="8695082">
                <a:off x="2283" y="1171"/>
                <a:ext cx="91" cy="120"/>
                <a:chOff x="2862" y="2747"/>
                <a:chExt cx="40" cy="79"/>
              </a:xfrm>
            </p:grpSpPr>
            <p:sp>
              <p:nvSpPr>
                <p:cNvPr id="221" name="AutoShape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2" name="Oval 12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92" name="Group 125"/>
              <p:cNvGrpSpPr>
                <a:grpSpLocks/>
              </p:cNvGrpSpPr>
              <p:nvPr/>
            </p:nvGrpSpPr>
            <p:grpSpPr bwMode="auto">
              <a:xfrm rot="8220450">
                <a:off x="1777" y="1392"/>
                <a:ext cx="645" cy="283"/>
                <a:chOff x="3291" y="2289"/>
                <a:chExt cx="645" cy="283"/>
              </a:xfrm>
            </p:grpSpPr>
            <p:grpSp>
              <p:nvGrpSpPr>
                <p:cNvPr id="93" name="Group 126"/>
                <p:cNvGrpSpPr>
                  <a:grpSpLocks noChangeAspect="1"/>
                </p:cNvGrpSpPr>
                <p:nvPr/>
              </p:nvGrpSpPr>
              <p:grpSpPr bwMode="auto">
                <a:xfrm>
                  <a:off x="3291" y="2450"/>
                  <a:ext cx="91" cy="120"/>
                  <a:chOff x="2862" y="2747"/>
                  <a:chExt cx="40" cy="79"/>
                </a:xfrm>
              </p:grpSpPr>
              <p:sp>
                <p:nvSpPr>
                  <p:cNvPr id="219" name="AutoShape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20" name="Oval 12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4" name="Group 129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387" y="2452"/>
                  <a:ext cx="91" cy="120"/>
                  <a:chOff x="2862" y="2747"/>
                  <a:chExt cx="40" cy="79"/>
                </a:xfrm>
              </p:grpSpPr>
              <p:sp>
                <p:nvSpPr>
                  <p:cNvPr id="217" name="AutoShape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8" name="Oval 131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5" name="Group 132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481" y="2437"/>
                  <a:ext cx="92" cy="120"/>
                  <a:chOff x="2862" y="2747"/>
                  <a:chExt cx="40" cy="79"/>
                </a:xfrm>
              </p:grpSpPr>
              <p:sp>
                <p:nvSpPr>
                  <p:cNvPr id="215" name="AutoShape 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6" name="Oval 134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6" name="Group 135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576" y="2412"/>
                  <a:ext cx="91" cy="120"/>
                  <a:chOff x="2862" y="2747"/>
                  <a:chExt cx="40" cy="79"/>
                </a:xfrm>
              </p:grpSpPr>
              <p:sp>
                <p:nvSpPr>
                  <p:cNvPr id="213" name="AutoShape 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4" name="Oval 137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7" name="Group 138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667" y="2383"/>
                  <a:ext cx="92" cy="120"/>
                  <a:chOff x="2862" y="2747"/>
                  <a:chExt cx="40" cy="79"/>
                </a:xfrm>
              </p:grpSpPr>
              <p:sp>
                <p:nvSpPr>
                  <p:cNvPr id="211" name="AutoShape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2" name="Oval 14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0" name="Group 141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760" y="2343"/>
                  <a:ext cx="92" cy="120"/>
                  <a:chOff x="2862" y="2747"/>
                  <a:chExt cx="40" cy="79"/>
                </a:xfrm>
              </p:grpSpPr>
              <p:sp>
                <p:nvSpPr>
                  <p:cNvPr id="209" name="AutoShape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0" name="Oval 143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1" name="Group 144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845" y="2289"/>
                  <a:ext cx="91" cy="120"/>
                  <a:chOff x="2862" y="2747"/>
                  <a:chExt cx="40" cy="79"/>
                </a:xfrm>
              </p:grpSpPr>
              <p:sp>
                <p:nvSpPr>
                  <p:cNvPr id="207" name="AutoShape 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08" name="Oval 146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12" name="Group 147"/>
              <p:cNvGrpSpPr>
                <a:grpSpLocks/>
              </p:cNvGrpSpPr>
              <p:nvPr/>
            </p:nvGrpSpPr>
            <p:grpSpPr bwMode="auto">
              <a:xfrm rot="5256256">
                <a:off x="1720" y="2022"/>
                <a:ext cx="645" cy="283"/>
                <a:chOff x="2940" y="1680"/>
                <a:chExt cx="645" cy="283"/>
              </a:xfrm>
            </p:grpSpPr>
            <p:grpSp>
              <p:nvGrpSpPr>
                <p:cNvPr id="113" name="Group 148"/>
                <p:cNvGrpSpPr>
                  <a:grpSpLocks noChangeAspect="1"/>
                </p:cNvGrpSpPr>
                <p:nvPr/>
              </p:nvGrpSpPr>
              <p:grpSpPr bwMode="auto">
                <a:xfrm>
                  <a:off x="2940" y="1841"/>
                  <a:ext cx="91" cy="120"/>
                  <a:chOff x="2862" y="2747"/>
                  <a:chExt cx="40" cy="79"/>
                </a:xfrm>
              </p:grpSpPr>
              <p:sp>
                <p:nvSpPr>
                  <p:cNvPr id="198" name="AutoShape 1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9" name="Oval 15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4" name="Group 151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036" y="1843"/>
                  <a:ext cx="91" cy="120"/>
                  <a:chOff x="2862" y="2747"/>
                  <a:chExt cx="40" cy="79"/>
                </a:xfrm>
              </p:grpSpPr>
              <p:sp>
                <p:nvSpPr>
                  <p:cNvPr id="196" name="AutoShape 1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7" name="Oval 153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5" name="Group 154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130" y="1828"/>
                  <a:ext cx="92" cy="120"/>
                  <a:chOff x="2862" y="2747"/>
                  <a:chExt cx="40" cy="79"/>
                </a:xfrm>
              </p:grpSpPr>
              <p:sp>
                <p:nvSpPr>
                  <p:cNvPr id="194" name="AutoShape 1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5" name="Oval 156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28" name="Group 157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225" y="1803"/>
                  <a:ext cx="91" cy="120"/>
                  <a:chOff x="2862" y="2747"/>
                  <a:chExt cx="40" cy="79"/>
                </a:xfrm>
              </p:grpSpPr>
              <p:sp>
                <p:nvSpPr>
                  <p:cNvPr id="192" name="AutoShape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3" name="Oval 159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29" name="Group 160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316" y="1774"/>
                  <a:ext cx="92" cy="120"/>
                  <a:chOff x="2862" y="2747"/>
                  <a:chExt cx="40" cy="79"/>
                </a:xfrm>
              </p:grpSpPr>
              <p:sp>
                <p:nvSpPr>
                  <p:cNvPr id="190" name="AutoShape 1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1" name="Oval 162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30" name="Group 163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409" y="1734"/>
                  <a:ext cx="92" cy="120"/>
                  <a:chOff x="2862" y="2747"/>
                  <a:chExt cx="40" cy="79"/>
                </a:xfrm>
              </p:grpSpPr>
              <p:sp>
                <p:nvSpPr>
                  <p:cNvPr id="188" name="AutoShape 1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89" name="Oval 165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31" name="Group 166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494" y="1680"/>
                  <a:ext cx="91" cy="120"/>
                  <a:chOff x="2862" y="2747"/>
                  <a:chExt cx="40" cy="79"/>
                </a:xfrm>
              </p:grpSpPr>
              <p:sp>
                <p:nvSpPr>
                  <p:cNvPr id="186" name="AutoShape 1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87" name="Oval 16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32" name="Group 169"/>
              <p:cNvGrpSpPr>
                <a:grpSpLocks/>
              </p:cNvGrpSpPr>
              <p:nvPr/>
            </p:nvGrpSpPr>
            <p:grpSpPr bwMode="auto">
              <a:xfrm rot="2529311">
                <a:off x="2142" y="2492"/>
                <a:ext cx="645" cy="283"/>
                <a:chOff x="2940" y="2637"/>
                <a:chExt cx="645" cy="283"/>
              </a:xfrm>
            </p:grpSpPr>
            <p:grpSp>
              <p:nvGrpSpPr>
                <p:cNvPr id="133" name="Group 170"/>
                <p:cNvGrpSpPr>
                  <a:grpSpLocks noChangeAspect="1"/>
                </p:cNvGrpSpPr>
                <p:nvPr/>
              </p:nvGrpSpPr>
              <p:grpSpPr bwMode="auto">
                <a:xfrm>
                  <a:off x="2940" y="2798"/>
                  <a:ext cx="91" cy="120"/>
                  <a:chOff x="2862" y="2747"/>
                  <a:chExt cx="40" cy="79"/>
                </a:xfrm>
              </p:grpSpPr>
              <p:sp>
                <p:nvSpPr>
                  <p:cNvPr id="177" name="AutoShape 1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8" name="Oval 172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6" name="Group 173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036" y="2800"/>
                  <a:ext cx="91" cy="120"/>
                  <a:chOff x="2862" y="2747"/>
                  <a:chExt cx="40" cy="79"/>
                </a:xfrm>
              </p:grpSpPr>
              <p:sp>
                <p:nvSpPr>
                  <p:cNvPr id="175" name="AutoShap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6" name="Oval 175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7" name="Group 176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130" y="2785"/>
                  <a:ext cx="92" cy="120"/>
                  <a:chOff x="2862" y="2747"/>
                  <a:chExt cx="40" cy="79"/>
                </a:xfrm>
              </p:grpSpPr>
              <p:sp>
                <p:nvSpPr>
                  <p:cNvPr id="173" name="AutoShape 1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4" name="Oval 17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8" name="Group 179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225" y="2760"/>
                  <a:ext cx="91" cy="120"/>
                  <a:chOff x="2862" y="2747"/>
                  <a:chExt cx="40" cy="79"/>
                </a:xfrm>
              </p:grpSpPr>
              <p:sp>
                <p:nvSpPr>
                  <p:cNvPr id="171" name="AutoShape 1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2" name="Oval 181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9" name="Group 182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316" y="2731"/>
                  <a:ext cx="92" cy="120"/>
                  <a:chOff x="2862" y="2747"/>
                  <a:chExt cx="40" cy="79"/>
                </a:xfrm>
              </p:grpSpPr>
              <p:sp>
                <p:nvSpPr>
                  <p:cNvPr id="169" name="AutoShape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0" name="Oval 184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50" name="Group 185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409" y="2691"/>
                  <a:ext cx="92" cy="120"/>
                  <a:chOff x="2862" y="2747"/>
                  <a:chExt cx="40" cy="79"/>
                </a:xfrm>
              </p:grpSpPr>
              <p:sp>
                <p:nvSpPr>
                  <p:cNvPr id="167" name="AutoShape 1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68" name="Oval 187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51" name="Group 188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494" y="2637"/>
                  <a:ext cx="91" cy="120"/>
                  <a:chOff x="2862" y="2747"/>
                  <a:chExt cx="40" cy="79"/>
                </a:xfrm>
              </p:grpSpPr>
              <p:sp>
                <p:nvSpPr>
                  <p:cNvPr id="165" name="AutoShape 1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66" name="Oval 19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52" name="Group 191"/>
              <p:cNvGrpSpPr>
                <a:grpSpLocks noChangeAspect="1"/>
              </p:cNvGrpSpPr>
              <p:nvPr/>
            </p:nvGrpSpPr>
            <p:grpSpPr bwMode="auto">
              <a:xfrm rot="-10501659">
                <a:off x="2779" y="2702"/>
                <a:ext cx="91" cy="120"/>
                <a:chOff x="2862" y="2747"/>
                <a:chExt cx="40" cy="79"/>
              </a:xfrm>
            </p:grpSpPr>
            <p:sp>
              <p:nvSpPr>
                <p:cNvPr id="156" name="AutoShape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57" name="Oval 19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53" name="Group 194"/>
            <p:cNvGrpSpPr>
              <a:grpSpLocks/>
            </p:cNvGrpSpPr>
            <p:nvPr/>
          </p:nvGrpSpPr>
          <p:grpSpPr bwMode="auto">
            <a:xfrm rot="2041447">
              <a:off x="2106" y="2455"/>
              <a:ext cx="832" cy="163"/>
              <a:chOff x="3488" y="2632"/>
              <a:chExt cx="832" cy="163"/>
            </a:xfrm>
          </p:grpSpPr>
          <p:grpSp>
            <p:nvGrpSpPr>
              <p:cNvPr id="154" name="Group 195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44" name="Oval 19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5" name="Oval 19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5" name="Group 198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42" name="Oval 1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3" name="Oval 2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8" name="Group 201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40" name="Oval 2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1" name="Oval 2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9" name="Group 204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38" name="Oval 20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9" name="Oval 20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0" name="Group 207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36" name="Oval 20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7" name="Oval 20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1" name="Group 210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134" name="Oval 21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5" name="Oval 21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62" name="Group 213"/>
            <p:cNvGrpSpPr>
              <a:grpSpLocks/>
            </p:cNvGrpSpPr>
            <p:nvPr/>
          </p:nvGrpSpPr>
          <p:grpSpPr bwMode="auto">
            <a:xfrm rot="1598930">
              <a:off x="2227" y="2444"/>
              <a:ext cx="832" cy="163"/>
              <a:chOff x="3488" y="2632"/>
              <a:chExt cx="832" cy="163"/>
            </a:xfrm>
          </p:grpSpPr>
          <p:grpSp>
            <p:nvGrpSpPr>
              <p:cNvPr id="163" name="Group 214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26" name="Oval 21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7" name="Oval 21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4" name="Group 217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24" name="Oval 21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5" name="Oval 21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79" name="Group 220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22" name="Oval 22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3" name="Oval 22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0" name="Group 223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20" name="Oval 22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1" name="Oval 22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1" name="Group 226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18" name="Oval 22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19" name="Oval 22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2" name="Group 229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116" name="Oval 23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17" name="Oval 23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83" name="Group 232"/>
            <p:cNvGrpSpPr>
              <a:grpSpLocks/>
            </p:cNvGrpSpPr>
            <p:nvPr/>
          </p:nvGrpSpPr>
          <p:grpSpPr bwMode="auto">
            <a:xfrm rot="1155575">
              <a:off x="2320" y="2419"/>
              <a:ext cx="832" cy="163"/>
              <a:chOff x="3488" y="2632"/>
              <a:chExt cx="832" cy="163"/>
            </a:xfrm>
          </p:grpSpPr>
          <p:grpSp>
            <p:nvGrpSpPr>
              <p:cNvPr id="184" name="Group 233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08" name="Oval 23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9" name="Oval 23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5" name="Group 236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06" name="Oval 23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7" name="Oval 23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0" name="Group 239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04" name="Oval 24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5" name="Oval 24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1" name="Group 242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02" name="Oval 24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3" name="Oval 24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2" name="Group 245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00" name="Oval 24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1" name="Oval 24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3" name="Group 248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98" name="Oval 24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99" name="Oval 25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04" name="Group 251"/>
            <p:cNvGrpSpPr>
              <a:grpSpLocks/>
            </p:cNvGrpSpPr>
            <p:nvPr/>
          </p:nvGrpSpPr>
          <p:grpSpPr bwMode="auto">
            <a:xfrm rot="-1199742">
              <a:off x="3262" y="2384"/>
              <a:ext cx="402" cy="143"/>
              <a:chOff x="3198" y="2352"/>
              <a:chExt cx="402" cy="143"/>
            </a:xfrm>
          </p:grpSpPr>
          <p:grpSp>
            <p:nvGrpSpPr>
              <p:cNvPr id="205" name="Group 252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90" name="Oval 25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91" name="Oval 25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6" name="Group 255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88" name="Oval 25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9" name="Oval 25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5" name="Group 258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86" name="Oval 25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7" name="Oval 26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36" name="Group 261"/>
            <p:cNvGrpSpPr>
              <a:grpSpLocks/>
            </p:cNvGrpSpPr>
            <p:nvPr/>
          </p:nvGrpSpPr>
          <p:grpSpPr bwMode="auto">
            <a:xfrm rot="-263599">
              <a:off x="3053" y="2465"/>
              <a:ext cx="402" cy="143"/>
              <a:chOff x="3198" y="2352"/>
              <a:chExt cx="402" cy="143"/>
            </a:xfrm>
          </p:grpSpPr>
          <p:grpSp>
            <p:nvGrpSpPr>
              <p:cNvPr id="237" name="Group 262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81" name="Oval 26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2" name="Oval 26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8" name="Group 265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79" name="Oval 26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0" name="Oval 26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9" name="Group 268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77" name="Oval 26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78" name="Oval 27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40" name="Group 271"/>
            <p:cNvGrpSpPr>
              <a:grpSpLocks/>
            </p:cNvGrpSpPr>
            <p:nvPr/>
          </p:nvGrpSpPr>
          <p:grpSpPr bwMode="auto">
            <a:xfrm rot="21096565" flipH="1">
              <a:off x="3058" y="2421"/>
              <a:ext cx="144" cy="48"/>
              <a:chOff x="2208" y="2064"/>
              <a:chExt cx="144" cy="48"/>
            </a:xfrm>
          </p:grpSpPr>
          <p:sp>
            <p:nvSpPr>
              <p:cNvPr id="72" name="Oval 27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73" name="Oval 273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41" name="Group 274"/>
            <p:cNvGrpSpPr>
              <a:grpSpLocks/>
            </p:cNvGrpSpPr>
            <p:nvPr/>
          </p:nvGrpSpPr>
          <p:grpSpPr bwMode="auto">
            <a:xfrm rot="19179304" flipH="1">
              <a:off x="3414" y="2357"/>
              <a:ext cx="144" cy="48"/>
              <a:chOff x="2208" y="2064"/>
              <a:chExt cx="144" cy="48"/>
            </a:xfrm>
          </p:grpSpPr>
          <p:sp>
            <p:nvSpPr>
              <p:cNvPr id="70" name="Oval 27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71" name="Oval 276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56" name="Group 277"/>
            <p:cNvGrpSpPr>
              <a:grpSpLocks/>
            </p:cNvGrpSpPr>
            <p:nvPr/>
          </p:nvGrpSpPr>
          <p:grpSpPr bwMode="auto">
            <a:xfrm rot="-666641">
              <a:off x="3114" y="2381"/>
              <a:ext cx="402" cy="143"/>
              <a:chOff x="4014" y="2352"/>
              <a:chExt cx="402" cy="143"/>
            </a:xfrm>
          </p:grpSpPr>
          <p:grpSp>
            <p:nvGrpSpPr>
              <p:cNvPr id="257" name="Group 27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68" name="Oval 27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9" name="Oval 28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8" name="Group 28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66" name="Oval 28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7" name="Oval 28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9" name="Group 28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64" name="Oval 28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5" name="Oval 28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60" name="Group 287"/>
            <p:cNvGrpSpPr>
              <a:grpSpLocks/>
            </p:cNvGrpSpPr>
            <p:nvPr/>
          </p:nvGrpSpPr>
          <p:grpSpPr bwMode="auto">
            <a:xfrm rot="2253008">
              <a:off x="2442" y="2400"/>
              <a:ext cx="402" cy="143"/>
              <a:chOff x="4014" y="2352"/>
              <a:chExt cx="402" cy="143"/>
            </a:xfrm>
          </p:grpSpPr>
          <p:grpSp>
            <p:nvGrpSpPr>
              <p:cNvPr id="261" name="Group 28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59" name="Oval 28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" name="Oval 29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62" name="Group 29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57" name="Oval 29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8" name="Oval 29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77" name="Group 29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55" name="Oval 29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6" name="Oval 29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78" name="Group 297"/>
            <p:cNvGrpSpPr>
              <a:grpSpLocks/>
            </p:cNvGrpSpPr>
            <p:nvPr/>
          </p:nvGrpSpPr>
          <p:grpSpPr bwMode="auto">
            <a:xfrm rot="624077">
              <a:off x="2857" y="2424"/>
              <a:ext cx="402" cy="143"/>
              <a:chOff x="4014" y="2352"/>
              <a:chExt cx="402" cy="143"/>
            </a:xfrm>
          </p:grpSpPr>
          <p:grpSp>
            <p:nvGrpSpPr>
              <p:cNvPr id="279" name="Group 29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50" name="Oval 2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1" name="Oval 3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0" name="Group 30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48" name="Oval 3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9" name="Oval 3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1" name="Group 30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46" name="Oval 30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7" name="Oval 30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82" name="Group 307"/>
            <p:cNvGrpSpPr>
              <a:grpSpLocks/>
            </p:cNvGrpSpPr>
            <p:nvPr/>
          </p:nvGrpSpPr>
          <p:grpSpPr bwMode="auto">
            <a:xfrm rot="20069159" flipH="1">
              <a:off x="3252" y="2388"/>
              <a:ext cx="144" cy="48"/>
              <a:chOff x="2208" y="2064"/>
              <a:chExt cx="144" cy="48"/>
            </a:xfrm>
          </p:grpSpPr>
          <p:sp>
            <p:nvSpPr>
              <p:cNvPr id="41" name="Oval 30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42" name="Oval 309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83" name="Group 310"/>
            <p:cNvGrpSpPr>
              <a:grpSpLocks/>
            </p:cNvGrpSpPr>
            <p:nvPr/>
          </p:nvGrpSpPr>
          <p:grpSpPr bwMode="auto">
            <a:xfrm rot="21096565" flipH="1">
              <a:off x="2925" y="2438"/>
              <a:ext cx="144" cy="48"/>
              <a:chOff x="2208" y="2064"/>
              <a:chExt cx="144" cy="48"/>
            </a:xfrm>
          </p:grpSpPr>
          <p:sp>
            <p:nvSpPr>
              <p:cNvPr id="39" name="Oval 31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40" name="Oval 312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02" name="Group 313"/>
            <p:cNvGrpSpPr>
              <a:grpSpLocks/>
            </p:cNvGrpSpPr>
            <p:nvPr/>
          </p:nvGrpSpPr>
          <p:grpSpPr bwMode="auto">
            <a:xfrm rot="146026" flipH="1">
              <a:off x="2776" y="2446"/>
              <a:ext cx="144" cy="48"/>
              <a:chOff x="2208" y="2064"/>
              <a:chExt cx="144" cy="48"/>
            </a:xfrm>
          </p:grpSpPr>
          <p:sp>
            <p:nvSpPr>
              <p:cNvPr id="37" name="Oval 31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8" name="Oval 315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03" name="Group 316"/>
            <p:cNvGrpSpPr>
              <a:grpSpLocks/>
            </p:cNvGrpSpPr>
            <p:nvPr/>
          </p:nvGrpSpPr>
          <p:grpSpPr bwMode="auto">
            <a:xfrm rot="784339" flipH="1">
              <a:off x="2637" y="2426"/>
              <a:ext cx="144" cy="48"/>
              <a:chOff x="2208" y="2064"/>
              <a:chExt cx="144" cy="48"/>
            </a:xfrm>
          </p:grpSpPr>
          <p:sp>
            <p:nvSpPr>
              <p:cNvPr id="35" name="Oval 317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6" name="Oval 318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</p:grpSp>
      <p:grpSp>
        <p:nvGrpSpPr>
          <p:cNvPr id="304" name="Group 319"/>
          <p:cNvGrpSpPr>
            <a:grpSpLocks/>
          </p:cNvGrpSpPr>
          <p:nvPr/>
        </p:nvGrpSpPr>
        <p:grpSpPr bwMode="auto">
          <a:xfrm>
            <a:off x="4644008" y="2780927"/>
            <a:ext cx="1035897" cy="249867"/>
            <a:chOff x="3320" y="1146"/>
            <a:chExt cx="1200" cy="294"/>
          </a:xfrm>
        </p:grpSpPr>
        <p:grpSp>
          <p:nvGrpSpPr>
            <p:cNvPr id="321" name="Group 320"/>
            <p:cNvGrpSpPr>
              <a:grpSpLocks/>
            </p:cNvGrpSpPr>
            <p:nvPr/>
          </p:nvGrpSpPr>
          <p:grpSpPr bwMode="auto">
            <a:xfrm rot="397478">
              <a:off x="3981" y="1322"/>
              <a:ext cx="326" cy="117"/>
              <a:chOff x="2958" y="2553"/>
              <a:chExt cx="402" cy="143"/>
            </a:xfrm>
          </p:grpSpPr>
          <p:grpSp>
            <p:nvGrpSpPr>
              <p:cNvPr id="322" name="Group 321"/>
              <p:cNvGrpSpPr>
                <a:grpSpLocks/>
              </p:cNvGrpSpPr>
              <p:nvPr/>
            </p:nvGrpSpPr>
            <p:grpSpPr bwMode="auto">
              <a:xfrm rot="20538572" flipH="1">
                <a:off x="3085" y="2609"/>
                <a:ext cx="144" cy="48"/>
                <a:chOff x="2208" y="2064"/>
                <a:chExt cx="144" cy="48"/>
              </a:xfrm>
            </p:grpSpPr>
            <p:sp>
              <p:nvSpPr>
                <p:cNvPr id="436" name="Oval 32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7" name="Oval 32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3" name="Group 324"/>
              <p:cNvGrpSpPr>
                <a:grpSpLocks/>
              </p:cNvGrpSpPr>
              <p:nvPr/>
            </p:nvGrpSpPr>
            <p:grpSpPr bwMode="auto">
              <a:xfrm rot="20906740" flipH="1">
                <a:off x="2958" y="2648"/>
                <a:ext cx="144" cy="48"/>
                <a:chOff x="2208" y="2064"/>
                <a:chExt cx="144" cy="48"/>
              </a:xfrm>
            </p:grpSpPr>
            <p:sp>
              <p:nvSpPr>
                <p:cNvPr id="434" name="Oval 32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5" name="Oval 32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4" name="Group 327"/>
              <p:cNvGrpSpPr>
                <a:grpSpLocks/>
              </p:cNvGrpSpPr>
              <p:nvPr/>
            </p:nvGrpSpPr>
            <p:grpSpPr bwMode="auto">
              <a:xfrm rot="19800456" flipH="1">
                <a:off x="3216" y="2553"/>
                <a:ext cx="144" cy="48"/>
                <a:chOff x="2208" y="2064"/>
                <a:chExt cx="144" cy="48"/>
              </a:xfrm>
            </p:grpSpPr>
            <p:sp>
              <p:nvSpPr>
                <p:cNvPr id="432" name="Oval 32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3" name="Oval 32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25" name="Group 330"/>
            <p:cNvGrpSpPr>
              <a:grpSpLocks/>
            </p:cNvGrpSpPr>
            <p:nvPr/>
          </p:nvGrpSpPr>
          <p:grpSpPr bwMode="auto">
            <a:xfrm rot="1598930">
              <a:off x="3438" y="1220"/>
              <a:ext cx="681" cy="133"/>
              <a:chOff x="3488" y="2632"/>
              <a:chExt cx="832" cy="163"/>
            </a:xfrm>
          </p:grpSpPr>
          <p:grpSp>
            <p:nvGrpSpPr>
              <p:cNvPr id="326" name="Group 331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427" name="Oval 33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8" name="Oval 33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7" name="Group 334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425" name="Oval 33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6" name="Oval 33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8" name="Group 337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423" name="Oval 33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4" name="Oval 33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9" name="Group 340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421" name="Oval 34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2" name="Oval 34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0" name="Group 343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419" name="Oval 34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0" name="Oval 34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1" name="Group 346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417" name="Oval 34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18" name="Oval 34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32" name="Group 349"/>
            <p:cNvGrpSpPr>
              <a:grpSpLocks/>
            </p:cNvGrpSpPr>
            <p:nvPr/>
          </p:nvGrpSpPr>
          <p:grpSpPr bwMode="auto">
            <a:xfrm rot="389261">
              <a:off x="3515" y="1199"/>
              <a:ext cx="681" cy="133"/>
              <a:chOff x="3488" y="2632"/>
              <a:chExt cx="832" cy="163"/>
            </a:xfrm>
          </p:grpSpPr>
          <p:grpSp>
            <p:nvGrpSpPr>
              <p:cNvPr id="333" name="Group 350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409" name="Oval 35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10" name="Oval 35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4" name="Group 353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407" name="Oval 35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8" name="Oval 35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5" name="Group 356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405" name="Oval 35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6" name="Oval 35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4" name="Group 359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403" name="Oval 36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4" name="Oval 36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5" name="Group 362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401" name="Oval 36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2" name="Oval 36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6" name="Group 365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399" name="Oval 36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0" name="Oval 36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53" name="Group 368"/>
            <p:cNvGrpSpPr>
              <a:grpSpLocks/>
            </p:cNvGrpSpPr>
            <p:nvPr/>
          </p:nvGrpSpPr>
          <p:grpSpPr bwMode="auto">
            <a:xfrm rot="2372325">
              <a:off x="3308" y="1264"/>
              <a:ext cx="326" cy="117"/>
              <a:chOff x="3198" y="2352"/>
              <a:chExt cx="402" cy="143"/>
            </a:xfrm>
          </p:grpSpPr>
          <p:grpSp>
            <p:nvGrpSpPr>
              <p:cNvPr id="354" name="Group 369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391" name="Oval 37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92" name="Oval 37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55" name="Group 372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389" name="Oval 37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90" name="Oval 37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62" name="Group 375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387" name="Oval 37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8" name="Oval 37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63" name="Group 378"/>
            <p:cNvGrpSpPr>
              <a:grpSpLocks/>
            </p:cNvGrpSpPr>
            <p:nvPr/>
          </p:nvGrpSpPr>
          <p:grpSpPr bwMode="auto">
            <a:xfrm rot="-263599">
              <a:off x="4092" y="1235"/>
              <a:ext cx="326" cy="117"/>
              <a:chOff x="3198" y="2352"/>
              <a:chExt cx="402" cy="143"/>
            </a:xfrm>
          </p:grpSpPr>
          <p:grpSp>
            <p:nvGrpSpPr>
              <p:cNvPr id="364" name="Group 379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382" name="Oval 38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3" name="Oval 38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75" name="Group 382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380" name="Oval 38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1" name="Oval 38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76" name="Group 385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378" name="Oval 38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79" name="Oval 38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77" name="Group 388"/>
            <p:cNvGrpSpPr>
              <a:grpSpLocks/>
            </p:cNvGrpSpPr>
            <p:nvPr/>
          </p:nvGrpSpPr>
          <p:grpSpPr bwMode="auto">
            <a:xfrm rot="21096565" flipH="1">
              <a:off x="3648" y="1344"/>
              <a:ext cx="118" cy="40"/>
              <a:chOff x="2208" y="2064"/>
              <a:chExt cx="144" cy="48"/>
            </a:xfrm>
          </p:grpSpPr>
          <p:sp>
            <p:nvSpPr>
              <p:cNvPr id="373" name="Oval 38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74" name="Oval 390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84" name="Group 391"/>
            <p:cNvGrpSpPr>
              <a:grpSpLocks/>
            </p:cNvGrpSpPr>
            <p:nvPr/>
          </p:nvGrpSpPr>
          <p:grpSpPr bwMode="auto">
            <a:xfrm rot="19179304" flipH="1">
              <a:off x="4402" y="1146"/>
              <a:ext cx="118" cy="39"/>
              <a:chOff x="2208" y="2064"/>
              <a:chExt cx="144" cy="48"/>
            </a:xfrm>
          </p:grpSpPr>
          <p:sp>
            <p:nvSpPr>
              <p:cNvPr id="371" name="Oval 39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72" name="Oval 393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85" name="Group 394"/>
            <p:cNvGrpSpPr>
              <a:grpSpLocks/>
            </p:cNvGrpSpPr>
            <p:nvPr/>
          </p:nvGrpSpPr>
          <p:grpSpPr bwMode="auto">
            <a:xfrm rot="-666641">
              <a:off x="4141" y="1186"/>
              <a:ext cx="326" cy="117"/>
              <a:chOff x="4014" y="2352"/>
              <a:chExt cx="402" cy="143"/>
            </a:xfrm>
          </p:grpSpPr>
          <p:grpSp>
            <p:nvGrpSpPr>
              <p:cNvPr id="386" name="Group 39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69" name="Oval 39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70" name="Oval 39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3" name="Group 39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67" name="Oval 3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8" name="Oval 4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4" name="Group 40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65" name="Oval 4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6" name="Oval 4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95" name="Group 404"/>
            <p:cNvGrpSpPr>
              <a:grpSpLocks/>
            </p:cNvGrpSpPr>
            <p:nvPr/>
          </p:nvGrpSpPr>
          <p:grpSpPr bwMode="auto">
            <a:xfrm rot="2253008">
              <a:off x="3594" y="1168"/>
              <a:ext cx="326" cy="117"/>
              <a:chOff x="4014" y="2352"/>
              <a:chExt cx="402" cy="143"/>
            </a:xfrm>
          </p:grpSpPr>
          <p:grpSp>
            <p:nvGrpSpPr>
              <p:cNvPr id="396" name="Group 40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60" name="Oval 40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1" name="Oval 40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7" name="Group 40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58" name="Oval 40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9" name="Oval 41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8" name="Group 41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56" name="Oval 41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7" name="Oval 41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411" name="Group 414"/>
            <p:cNvGrpSpPr>
              <a:grpSpLocks/>
            </p:cNvGrpSpPr>
            <p:nvPr/>
          </p:nvGrpSpPr>
          <p:grpSpPr bwMode="auto">
            <a:xfrm rot="624077">
              <a:off x="3916" y="1242"/>
              <a:ext cx="326" cy="117"/>
              <a:chOff x="4014" y="2352"/>
              <a:chExt cx="402" cy="143"/>
            </a:xfrm>
          </p:grpSpPr>
          <p:grpSp>
            <p:nvGrpSpPr>
              <p:cNvPr id="412" name="Group 41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51" name="Oval 41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2" name="Oval 41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13" name="Group 41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49" name="Oval 41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0" name="Oval 42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14" name="Group 42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47" name="Oval 42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48" name="Oval 42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415" name="Group 424"/>
            <p:cNvGrpSpPr>
              <a:grpSpLocks/>
            </p:cNvGrpSpPr>
            <p:nvPr/>
          </p:nvGrpSpPr>
          <p:grpSpPr bwMode="auto">
            <a:xfrm rot="20069159" flipH="1">
              <a:off x="4270" y="1171"/>
              <a:ext cx="117" cy="40"/>
              <a:chOff x="2208" y="2064"/>
              <a:chExt cx="144" cy="48"/>
            </a:xfrm>
          </p:grpSpPr>
          <p:sp>
            <p:nvSpPr>
              <p:cNvPr id="342" name="Oval 42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43" name="Oval 426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16" name="Group 427"/>
            <p:cNvGrpSpPr>
              <a:grpSpLocks/>
            </p:cNvGrpSpPr>
            <p:nvPr/>
          </p:nvGrpSpPr>
          <p:grpSpPr bwMode="auto">
            <a:xfrm rot="21096565" flipH="1">
              <a:off x="3888" y="1392"/>
              <a:ext cx="117" cy="39"/>
              <a:chOff x="2208" y="2064"/>
              <a:chExt cx="144" cy="48"/>
            </a:xfrm>
          </p:grpSpPr>
          <p:sp>
            <p:nvSpPr>
              <p:cNvPr id="340" name="Oval 42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41" name="Oval 429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29" name="Group 430"/>
            <p:cNvGrpSpPr>
              <a:grpSpLocks/>
            </p:cNvGrpSpPr>
            <p:nvPr/>
          </p:nvGrpSpPr>
          <p:grpSpPr bwMode="auto">
            <a:xfrm rot="146026" flipH="1">
              <a:off x="3744" y="1392"/>
              <a:ext cx="118" cy="39"/>
              <a:chOff x="2208" y="2064"/>
              <a:chExt cx="144" cy="48"/>
            </a:xfrm>
          </p:grpSpPr>
          <p:sp>
            <p:nvSpPr>
              <p:cNvPr id="338" name="Oval 43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39" name="Oval 432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30" name="Group 433"/>
            <p:cNvGrpSpPr>
              <a:grpSpLocks/>
            </p:cNvGrpSpPr>
            <p:nvPr/>
          </p:nvGrpSpPr>
          <p:grpSpPr bwMode="auto">
            <a:xfrm rot="784339" flipH="1">
              <a:off x="3840" y="1392"/>
              <a:ext cx="117" cy="40"/>
              <a:chOff x="2208" y="2064"/>
              <a:chExt cx="144" cy="48"/>
            </a:xfrm>
          </p:grpSpPr>
          <p:sp>
            <p:nvSpPr>
              <p:cNvPr id="336" name="Oval 43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37" name="Oval 435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</p:grpSp>
      <p:cxnSp>
        <p:nvCxnSpPr>
          <p:cNvPr id="439" name="Straight Arrow Connector 438"/>
          <p:cNvCxnSpPr/>
          <p:nvPr/>
        </p:nvCxnSpPr>
        <p:spPr>
          <a:xfrm>
            <a:off x="3995936" y="2852935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1" name="Straight Arrow Connector 440"/>
          <p:cNvCxnSpPr/>
          <p:nvPr/>
        </p:nvCxnSpPr>
        <p:spPr>
          <a:xfrm rot="10800000" flipV="1">
            <a:off x="4211960" y="3068959"/>
            <a:ext cx="792088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/>
          <p:cNvCxnSpPr/>
          <p:nvPr/>
        </p:nvCxnSpPr>
        <p:spPr>
          <a:xfrm rot="16200000" flipH="1">
            <a:off x="5328084" y="3176971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298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Embryonic stem cells in the dish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do cultured ES cells look like?</a:t>
            </a:r>
          </a:p>
        </p:txBody>
      </p:sp>
      <p:pic>
        <p:nvPicPr>
          <p:cNvPr id="24579" name="Picture 3" descr="hESC colony on mouse fibroblasts (fair use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613" y="1590675"/>
            <a:ext cx="5945187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Lige forbindelse 13"/>
          <p:cNvCxnSpPr/>
          <p:nvPr/>
        </p:nvCxnSpPr>
        <p:spPr>
          <a:xfrm>
            <a:off x="395536" y="12938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63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35" y="188640"/>
            <a:ext cx="8285457" cy="9144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TW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Beating </a:t>
            </a:r>
            <a:r>
              <a:rPr lang="en-US" altLang="zh-TW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cardiomyocytes</a:t>
            </a:r>
            <a:r>
              <a:rPr lang="en-US" altLang="zh-TW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 derived from hESCs</a:t>
            </a:r>
          </a:p>
        </p:txBody>
      </p:sp>
      <p:pic>
        <p:nvPicPr>
          <p:cNvPr id="4" name="150308 beating EBs day3 CDM plating_1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7664" y="1628800"/>
            <a:ext cx="6591300" cy="4914900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38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D:\KINGSTON\Thesis\Figures\T1 SB p10 CDm SB\DAPI overlay NCAM 200X_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60350"/>
            <a:ext cx="845978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914400"/>
            <a:ext cx="7922568" cy="12983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a-DK" sz="4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Introuduction to Stem Cell</a:t>
            </a:r>
            <a:br>
              <a:rPr lang="da-DK" sz="4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da-DK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Research</a:t>
            </a:r>
            <a:endParaRPr lang="en-GB" sz="4400" dirty="0" smtClean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9856" y="3817938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:  Amer Mahmood 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Mona Elsafadi</a:t>
            </a:r>
            <a:endParaRPr lang="x-none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6" descr="شعار المستشفى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978400"/>
            <a:ext cx="63373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978401"/>
            <a:ext cx="1574800" cy="140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Challenges with Embryonic Stem Cells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7910513" cy="44958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Recently, abnormalities in chromosome number and structure  were found in </a:t>
            </a:r>
            <a:r>
              <a:rPr lang="en-US" sz="2400" dirty="0" smtClean="0"/>
              <a:t>some human </a:t>
            </a:r>
            <a:r>
              <a:rPr lang="en-US" sz="2400" dirty="0"/>
              <a:t>ESC lines. </a:t>
            </a:r>
            <a:endParaRPr lang="en-US" sz="2400" dirty="0" smtClean="0"/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Stem cell development or proliferation must be controlled once placed into patients</a:t>
            </a:r>
            <a:r>
              <a:rPr lang="en-US" sz="2400" dirty="0" smtClean="0"/>
              <a:t>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Stem cells need to be differentiated to the appropriate cell types </a:t>
            </a:r>
            <a:r>
              <a:rPr lang="en-US" sz="2400" i="1" dirty="0"/>
              <a:t>before</a:t>
            </a:r>
            <a:r>
              <a:rPr lang="en-US" sz="2400" dirty="0"/>
              <a:t> they can be used clinically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 smtClean="0"/>
              <a:t>The </a:t>
            </a:r>
            <a:r>
              <a:rPr lang="en-US" sz="2400" dirty="0"/>
              <a:t>use of mouse “feeder” cells to grow ESC could result in problems due to xenotransplantation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Possibility of rejection of stem cell transplants as foreign tissues is very high.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5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2819400" cy="224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358063" cy="15799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CLONING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52400"/>
            <a:ext cx="581255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Somatic Cell Nuclear Transfer</a:t>
            </a: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SCNT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0219" y="5181600"/>
            <a:ext cx="289086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Reproductive Cloning</a:t>
            </a:r>
            <a:endParaRPr lang="en-US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52800"/>
            <a:ext cx="4267201" cy="894187"/>
          </a:xfrm>
          <a:prstGeom prst="rect">
            <a:avLst/>
          </a:prstGeom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295400" y="5562600"/>
            <a:ext cx="259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July </a:t>
            </a: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1996 – </a:t>
            </a:r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February </a:t>
            </a: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2003)</a:t>
            </a:r>
          </a:p>
        </p:txBody>
      </p:sp>
    </p:spTree>
    <p:extLst>
      <p:ext uri="{BB962C8B-B14F-4D97-AF65-F5344CB8AC3E}">
        <p14:creationId xmlns:p14="http://schemas.microsoft.com/office/powerpoint/2010/main" val="41859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29"/>
          <a:stretch/>
        </p:blipFill>
        <p:spPr bwMode="auto">
          <a:xfrm>
            <a:off x="381001" y="152400"/>
            <a:ext cx="2744300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r="36748"/>
          <a:stretch/>
        </p:blipFill>
        <p:spPr bwMode="auto">
          <a:xfrm>
            <a:off x="3125299" y="152400"/>
            <a:ext cx="2568741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2"/>
          <a:stretch/>
        </p:blipFill>
        <p:spPr bwMode="auto">
          <a:xfrm>
            <a:off x="5665498" y="152400"/>
            <a:ext cx="3115361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9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4" y="0"/>
            <a:ext cx="6804422" cy="66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828800"/>
            <a:ext cx="352067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/>
              <a:buChar char="•"/>
            </a:pPr>
            <a:r>
              <a:rPr lang="en-US" sz="2400" dirty="0" smtClean="0"/>
              <a:t>Therapeutic cloning uses stem cells to correct diseases and other health problems that someone may encounter.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Therapeutic cloning does not cloned to make full humans but rather is used for the stem cells of embryo</a:t>
            </a:r>
            <a:endParaRPr lang="en-US" sz="24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Therapeutic Cloning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74" y="1600200"/>
            <a:ext cx="6103726" cy="47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5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228600"/>
            <a:ext cx="8667899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tantis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609600"/>
            <a:ext cx="7086600" cy="5610225"/>
          </a:xfrm>
        </p:spPr>
      </p:pic>
    </p:spTree>
    <p:extLst>
      <p:ext uri="{BB962C8B-B14F-4D97-AF65-F5344CB8AC3E}">
        <p14:creationId xmlns:p14="http://schemas.microsoft.com/office/powerpoint/2010/main" val="306445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33400"/>
            <a:ext cx="7102293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late 2006 the group of Takahashi and Yamanaka reported the stimulation of cells of adult and embryonic origin to 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pluripotent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stem cells called induced 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pluripotent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stem (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iPS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cells.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uppe 7"/>
          <p:cNvGrpSpPr/>
          <p:nvPr/>
        </p:nvGrpSpPr>
        <p:grpSpPr>
          <a:xfrm>
            <a:off x="871517" y="3081348"/>
            <a:ext cx="6129375" cy="1847850"/>
            <a:chOff x="785786" y="2500306"/>
            <a:chExt cx="6129375" cy="1847850"/>
          </a:xfrm>
        </p:grpSpPr>
        <p:pic>
          <p:nvPicPr>
            <p:cNvPr id="1556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2500306"/>
              <a:ext cx="5381625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6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36" y="2500306"/>
              <a:ext cx="771525" cy="752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22920" y="287338"/>
            <a:ext cx="7467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first iPSCs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590" y="2168860"/>
            <a:ext cx="7636683" cy="24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File:Shinya Yamanak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7235" y="4464115"/>
            <a:ext cx="1514692" cy="2160240"/>
          </a:xfrm>
          <a:prstGeom prst="rect">
            <a:avLst/>
          </a:prstGeom>
          <a:noFill/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9848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81788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5950" y="19050"/>
            <a:ext cx="77724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Introducing….stem cells!</a:t>
            </a:r>
          </a:p>
        </p:txBody>
      </p:sp>
      <p:pic>
        <p:nvPicPr>
          <p:cNvPr id="67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81699" r="9415" b="5508"/>
          <a:stretch>
            <a:fillRect/>
          </a:stretch>
        </p:blipFill>
        <p:spPr bwMode="auto">
          <a:xfrm>
            <a:off x="4572000" y="2062163"/>
            <a:ext cx="4537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30428" r="10699" b="57668"/>
          <a:stretch>
            <a:fillRect/>
          </a:stretch>
        </p:blipFill>
        <p:spPr bwMode="auto">
          <a:xfrm>
            <a:off x="250825" y="1628775"/>
            <a:ext cx="43195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16707" r="17175" b="68645"/>
          <a:stretch>
            <a:fillRect/>
          </a:stretch>
        </p:blipFill>
        <p:spPr bwMode="auto">
          <a:xfrm>
            <a:off x="4643438" y="3571875"/>
            <a:ext cx="41052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58818" r="9415" b="33858"/>
          <a:stretch>
            <a:fillRect/>
          </a:stretch>
        </p:blipFill>
        <p:spPr bwMode="auto">
          <a:xfrm>
            <a:off x="179388" y="4365625"/>
            <a:ext cx="38163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65213" r="18460" b="26534"/>
          <a:stretch>
            <a:fillRect/>
          </a:stretch>
        </p:blipFill>
        <p:spPr bwMode="auto">
          <a:xfrm>
            <a:off x="323850" y="5589588"/>
            <a:ext cx="38893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73445" r="18460" b="18301"/>
          <a:stretch>
            <a:fillRect/>
          </a:stretch>
        </p:blipFill>
        <p:spPr bwMode="auto">
          <a:xfrm>
            <a:off x="4859338" y="5949950"/>
            <a:ext cx="38893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50584" r="9415" b="39346"/>
          <a:stretch>
            <a:fillRect/>
          </a:stretch>
        </p:blipFill>
        <p:spPr bwMode="auto">
          <a:xfrm>
            <a:off x="3924300" y="5013325"/>
            <a:ext cx="446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42332" r="10699" b="49435"/>
          <a:stretch>
            <a:fillRect/>
          </a:stretch>
        </p:blipFill>
        <p:spPr bwMode="auto">
          <a:xfrm>
            <a:off x="250825" y="3284538"/>
            <a:ext cx="4319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Lige forbindelse 13"/>
          <p:cNvCxnSpPr/>
          <p:nvPr/>
        </p:nvCxnSpPr>
        <p:spPr>
          <a:xfrm>
            <a:off x="395536" y="11430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2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5" y="0"/>
            <a:ext cx="8013279" cy="680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731119"/>
            <a:ext cx="2348508" cy="7690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100" b="1" dirty="0">
                <a:solidFill>
                  <a:srgbClr val="84DDFD"/>
                </a:solidFill>
                <a:cs typeface="Geeza Pro" charset="0"/>
              </a:rPr>
              <a:t>iPS Cells</a:t>
            </a:r>
            <a:endParaRPr lang="en-US" sz="5100" b="1" dirty="0">
              <a:solidFill>
                <a:srgbClr val="84DDF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541454"/>
            <a:ext cx="2123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Yamanaka Factors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Line 36"/>
          <p:cNvSpPr>
            <a:spLocks noChangeShapeType="1"/>
          </p:cNvSpPr>
          <p:nvPr/>
        </p:nvSpPr>
        <p:spPr bwMode="auto">
          <a:xfrm>
            <a:off x="2178960" y="2788554"/>
            <a:ext cx="457200" cy="0"/>
          </a:xfrm>
          <a:prstGeom prst="line">
            <a:avLst/>
          </a:prstGeom>
          <a:noFill/>
          <a:ln w="38100" cmpd="sng">
            <a:solidFill>
              <a:srgbClr val="D34817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6629400" y="236220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Thomson Factors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Line 36"/>
          <p:cNvSpPr>
            <a:spLocks noChangeShapeType="1"/>
          </p:cNvSpPr>
          <p:nvPr/>
        </p:nvSpPr>
        <p:spPr bwMode="auto">
          <a:xfrm flipH="1" flipV="1">
            <a:off x="6172200" y="2590800"/>
            <a:ext cx="458400" cy="18500"/>
          </a:xfrm>
          <a:prstGeom prst="line">
            <a:avLst/>
          </a:prstGeom>
          <a:noFill/>
          <a:ln w="38100" cmpd="sng">
            <a:solidFill>
              <a:srgbClr val="D34817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5183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 animBg="1"/>
      <p:bldP spid="6" grpId="0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>
          <a:xfrm>
            <a:off x="750887" y="76200"/>
            <a:ext cx="7859713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Induced Pluripotent Stem Cell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(iPS) cells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388" y="1447800"/>
            <a:ext cx="4848225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/>
              <a:t>The method was described by </a:t>
            </a:r>
            <a:r>
              <a:rPr lang="en-US" sz="2000" dirty="0" smtClean="0"/>
              <a:t>Yamanaka  </a:t>
            </a:r>
            <a:r>
              <a:rPr lang="en-US" sz="2000" dirty="0"/>
              <a:t>in which the skin cells of laboratory mice were genetically manipulated and returned back to their embryonic state. </a:t>
            </a: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iPS are somatic cells that have been reprogrammed to a pluripotent state (embryonic </a:t>
            </a:r>
            <a:r>
              <a:rPr lang="en-US" sz="2000" dirty="0" smtClean="0"/>
              <a:t> stem cell like </a:t>
            </a:r>
            <a:r>
              <a:rPr lang="en-US" sz="2000" dirty="0"/>
              <a:t>state</a:t>
            </a:r>
            <a:r>
              <a:rPr lang="en-US" sz="2000" dirty="0" smtClean="0"/>
              <a:t>).</a:t>
            </a:r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Several difficulties are to be overcome before iPS cells can be considered as a potential patient-specific cell therapy. </a:t>
            </a: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It </a:t>
            </a:r>
            <a:r>
              <a:rPr lang="en-US" sz="2000" dirty="0"/>
              <a:t>will be crucial to characterize the development potential of human iPS cell line in the future.  </a:t>
            </a:r>
          </a:p>
        </p:txBody>
      </p:sp>
      <p:pic>
        <p:nvPicPr>
          <p:cNvPr id="11268" name="Picture 4" descr="ST_Pic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268413"/>
            <a:ext cx="370840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54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3276600" cy="47545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Skin cells were taken from the tail tip of a sickle-cell model mouse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The cells were differentiated into hematopoietic cells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The produced cells were transfused back into the sick mouse  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17600"/>
            <a:ext cx="49911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6715125" y="6072188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i="1"/>
              <a:t>Hanna J. et.al., 2007</a:t>
            </a:r>
          </a:p>
        </p:txBody>
      </p:sp>
      <p:cxnSp>
        <p:nvCxnSpPr>
          <p:cNvPr id="6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750887" y="-76200"/>
            <a:ext cx="7859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Induced Pluripotent Stem Cell</a:t>
            </a:r>
            <a:b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(iPS) cells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73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63"/>
          <a:stretch/>
        </p:blipFill>
        <p:spPr>
          <a:xfrm>
            <a:off x="228600" y="93890"/>
            <a:ext cx="8686800" cy="3447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0" b="27524"/>
          <a:stretch/>
        </p:blipFill>
        <p:spPr>
          <a:xfrm>
            <a:off x="228600" y="3496236"/>
            <a:ext cx="8686800" cy="1389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6"/>
          <a:stretch/>
        </p:blipFill>
        <p:spPr>
          <a:xfrm>
            <a:off x="228600" y="4885765"/>
            <a:ext cx="8686800" cy="18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8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Goal of Stem Cell Therapies</a:t>
            </a:r>
            <a:endParaRPr lang="en-IN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97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61665" y="2060848"/>
            <a:ext cx="8158807" cy="31969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US" sz="3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    The goal of stem cell therapies is to promote cell replacement in organs that are damaged and do not have the ability for self repair</a:t>
            </a:r>
            <a:endParaRPr lang="en-IN" sz="36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" name="Lige forbindelse 13"/>
          <p:cNvCxnSpPr/>
          <p:nvPr/>
        </p:nvCxnSpPr>
        <p:spPr>
          <a:xfrm>
            <a:off x="395536" y="14462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2398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Promise of Stem Cell Technology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7600" y="1981200"/>
            <a:ext cx="5486400" cy="43434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dirty="0"/>
              <a:t>Replacement of tissues/organs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Repair of defective cell </a:t>
            </a:r>
            <a:r>
              <a:rPr lang="en-US" sz="2800" dirty="0" smtClean="0"/>
              <a:t>types</a:t>
            </a:r>
            <a:endParaRPr lang="en-US" sz="2800" dirty="0"/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cell differentiation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Toxicity testing.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Understanding prevention and treatment of birth defects.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of development and gene control.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of drugs therapeutic potential.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14500"/>
            <a:ext cx="278606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1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70822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7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People in the US affected by diseases that may be helped by stem cell research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924800" cy="51054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000" b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u="sng"/>
              <a:t>Condition			Number of Persons Affected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Cardiovascular diseases	58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Autoimmune diseases		30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Diabetes			16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Osteoporosis			10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Cancer				8.2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Alzheimer's disease		4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Parkinson's disease		1.5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Burns (severe)			0.3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Spinal cord injuries		0.25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Birth defects			150,000 (per year)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Total			          128.4 Million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--------------------------------------------------------------------------------------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/>
              <a:t>Data from the Patients' Coalition for Urgent Research, Washington, DC (according to Perry, Ref. 267).</a:t>
            </a:r>
          </a:p>
        </p:txBody>
      </p:sp>
      <p:cxnSp>
        <p:nvCxnSpPr>
          <p:cNvPr id="4" name="Lige forbindelse 13"/>
          <p:cNvCxnSpPr/>
          <p:nvPr/>
        </p:nvCxnSpPr>
        <p:spPr>
          <a:xfrm>
            <a:off x="395536" y="15224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6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4975" y="120650"/>
            <a:ext cx="8458200" cy="9906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altLang="zh-TW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Obstacles of Stem Cell Research</a:t>
            </a:r>
          </a:p>
        </p:txBody>
      </p:sp>
      <p:sp>
        <p:nvSpPr>
          <p:cNvPr id="23245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34975" y="1416050"/>
            <a:ext cx="8458200" cy="5181600"/>
          </a:xfrm>
        </p:spPr>
        <p:txBody>
          <a:bodyPr>
            <a:normAutofit fontScale="92500" lnSpcReduction="10000"/>
          </a:bodyPr>
          <a:lstStyle/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find the right type of stem cells? </a:t>
            </a:r>
          </a:p>
          <a:p>
            <a:pPr marL="231775" indent="-231775" eaLnBrk="1" hangingPunct="1">
              <a:defRPr/>
            </a:pPr>
            <a:endParaRPr lang="en-US" altLang="zh-TW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completely differentiate Stem Cells to desired cell type?</a:t>
            </a:r>
          </a:p>
          <a:p>
            <a:pPr marL="231775" indent="-231775" eaLnBrk="1" hangingPunct="1">
              <a:defRPr/>
            </a:pP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put the stem cells into the right place?</a:t>
            </a:r>
          </a:p>
          <a:p>
            <a:pPr marL="231775" indent="-231775" eaLnBrk="1" hangingPunct="1">
              <a:buFont typeface="Wingdings" pitchFamily="2" charset="2"/>
              <a:buNone/>
              <a:defRPr/>
            </a:pP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Will the stem cells perform the desired function in the body?</a:t>
            </a:r>
          </a:p>
          <a:p>
            <a:pPr marL="231775" indent="-231775" eaLnBrk="1" hangingPunct="1">
              <a:defRPr/>
            </a:pP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Differentiation protocols for many cell types have not been developed.</a:t>
            </a:r>
          </a:p>
        </p:txBody>
      </p:sp>
      <p:cxnSp>
        <p:nvCxnSpPr>
          <p:cNvPr id="7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23535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2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82740"/>
            <a:ext cx="6350000" cy="635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"/>
            <a:ext cx="2019300" cy="17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6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2449" r="3809"/>
          <a:stretch>
            <a:fillRect/>
          </a:stretch>
        </p:blipFill>
        <p:spPr bwMode="auto">
          <a:xfrm>
            <a:off x="228600" y="1203325"/>
            <a:ext cx="86772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24517" y="228600"/>
            <a:ext cx="84146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en-US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Importance of Stem </a:t>
            </a:r>
            <a:r>
              <a:rPr lang="en-US" alt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Cell</a:t>
            </a:r>
            <a:r>
              <a:rPr lang="en-US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Research</a:t>
            </a:r>
          </a:p>
        </p:txBody>
      </p:sp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0" y="2133600"/>
            <a:ext cx="91440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itchFamily="34" charset="0"/>
            </a:endParaRPr>
          </a:p>
        </p:txBody>
      </p:sp>
      <p:pic>
        <p:nvPicPr>
          <p:cNvPr id="19461" name="Picture 6" descr="http://www.topnews.in/files/michael_j_f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24558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http://www.clevelandleader.com/files/ronaldreag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39624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74717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1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Which of the following are pluripotent stem cells?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has the potential to differentiate into any adult cell type </a:t>
            </a:r>
            <a:r>
              <a:rPr lang="en-US" sz="2500" dirty="0" smtClean="0"/>
              <a:t>forming an entire organism</a:t>
            </a:r>
            <a:endParaRPr lang="en-US" sz="2500" dirty="0"/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 smtClean="0"/>
              <a:t>Cells </a:t>
            </a:r>
            <a:r>
              <a:rPr lang="en-US" sz="2500" dirty="0"/>
              <a:t>that has limited potential to form only multiple adult cell types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that don</a:t>
            </a:r>
            <a:r>
              <a:rPr lang="fr-FR" sz="2500" dirty="0"/>
              <a:t>’</a:t>
            </a:r>
            <a:r>
              <a:rPr lang="en-US" sz="2500" dirty="0"/>
              <a:t>t have the </a:t>
            </a:r>
            <a:r>
              <a:rPr lang="en-US" sz="2500" dirty="0" smtClean="0"/>
              <a:t>ability </a:t>
            </a:r>
            <a:r>
              <a:rPr lang="en-US" sz="2500" dirty="0"/>
              <a:t>for self </a:t>
            </a:r>
            <a:r>
              <a:rPr lang="en-US" sz="2500" dirty="0" smtClean="0"/>
              <a:t>renewal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has the Potential to form all differentiated cell types except placenta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500" dirty="0"/>
          </a:p>
          <a:p>
            <a:pPr marL="857250" lvl="1" indent="-457200">
              <a:buFont typeface="+mj-lt"/>
              <a:buAutoNum type="alpha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6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2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Important limitation of using cloned ESCs (SCNT-ESCs) clinically: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 smtClean="0">
                <a:solidFill>
                  <a:srgbClr val="000000"/>
                </a:solidFill>
              </a:rPr>
              <a:t>Immune rejection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 smtClean="0">
                <a:solidFill>
                  <a:srgbClr val="000000"/>
                </a:solidFill>
              </a:rPr>
              <a:t>Produce limited number of cell types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>
                <a:solidFill>
                  <a:srgbClr val="000000"/>
                </a:solidFill>
              </a:rPr>
              <a:t>Destruction of human embryos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 smtClean="0">
                <a:solidFill>
                  <a:srgbClr val="000000"/>
                </a:solidFill>
              </a:rPr>
              <a:t>Difficult to grow and culture in the laboratory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3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3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are Yamanaka factors?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OCT3/4, SOX2, KLF4, c-</a:t>
            </a:r>
            <a:r>
              <a:rPr lang="en-US" dirty="0" err="1" smtClean="0"/>
              <a:t>Myc</a:t>
            </a:r>
            <a:endParaRPr lang="en-US" dirty="0"/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Growth factors 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Cytokines </a:t>
            </a:r>
            <a:endParaRPr lang="en-US" dirty="0"/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OCT3/4, SOX2, </a:t>
            </a:r>
            <a:r>
              <a:rPr lang="en-US" dirty="0" err="1" smtClean="0"/>
              <a:t>Nanog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4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4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Mesenchymal stem cells are examples of: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Pluripotent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Multipotent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Totipotent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Induced pluripotent stem cells (iPS cells)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8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50" y="3361265"/>
            <a:ext cx="2774950" cy="3303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3962400"/>
            <a:ext cx="388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rgbClr val="FF0000"/>
                </a:solidFill>
              </a:rPr>
              <a:t>Thank You</a:t>
            </a:r>
            <a:endParaRPr lang="en-US" sz="45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43" y="4931760"/>
            <a:ext cx="1566713" cy="1733019"/>
          </a:xfrm>
          <a:prstGeom prst="rect">
            <a:avLst/>
          </a:prstGeom>
        </p:spPr>
      </p:pic>
      <p:pic>
        <p:nvPicPr>
          <p:cNvPr id="1026" name="Picture 2" descr="C:\Users\HP\Downloads\P101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5400"/>
            <a:ext cx="6045200" cy="33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4800"/>
            <a:ext cx="2053590" cy="167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2209800"/>
            <a:ext cx="26670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</a:t>
            </a:r>
            <a:r>
              <a:rPr lang="en-US" sz="1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Abdullah Al </a:t>
            </a:r>
            <a:r>
              <a:rPr lang="en-US" sz="1600" b="1" dirty="0" err="1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Dahmash</a:t>
            </a:r>
            <a:endParaRPr lang="en-US" sz="1600" b="1" dirty="0" smtClean="0">
              <a:ln w="12700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1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Founder and Chairman of </a:t>
            </a:r>
          </a:p>
          <a:p>
            <a:pPr algn="ctr"/>
            <a:r>
              <a:rPr lang="en-US" sz="1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Stem Cell Unit</a:t>
            </a:r>
            <a:endParaRPr lang="en-US" sz="1600" b="1" dirty="0">
              <a:ln w="12700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34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://www.placidway.com/images/article_images/1323370824_stem%20cell%20stc%20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78025"/>
            <a:ext cx="4241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2005013" y="228600"/>
            <a:ext cx="4471987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Stem Cells</a:t>
            </a:r>
          </a:p>
        </p:txBody>
      </p:sp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429000" cy="41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50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4724400" cy="330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750094" y="26789"/>
            <a:ext cx="7643813" cy="134481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Unique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haracteristics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Stem Cells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28600" y="5105400"/>
            <a:ext cx="6934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056">
              <a:defRPr/>
            </a:pPr>
            <a:r>
              <a:rPr lang="en-US" sz="2000" dirty="0" smtClean="0"/>
              <a:t>Unlimited self renewal (Regeneration)</a:t>
            </a:r>
          </a:p>
          <a:p>
            <a:pPr marL="625056">
              <a:defRPr/>
            </a:pPr>
            <a:r>
              <a:rPr lang="en-US" sz="2000" dirty="0" smtClean="0"/>
              <a:t>Differentiation (</a:t>
            </a:r>
            <a:r>
              <a:rPr lang="en-US" sz="2000" dirty="0" err="1" smtClean="0"/>
              <a:t>eg</a:t>
            </a:r>
            <a:r>
              <a:rPr lang="en-US" sz="2000" dirty="0" smtClean="0"/>
              <a:t>. beating cells of the heart muscles):</a:t>
            </a:r>
          </a:p>
          <a:p>
            <a:pPr marL="1250112" lvl="2">
              <a:defRPr/>
            </a:pPr>
            <a:r>
              <a:rPr lang="en-US" sz="2000" dirty="0" smtClean="0"/>
              <a:t>Internal signals (specific genes)</a:t>
            </a:r>
          </a:p>
          <a:p>
            <a:pPr marL="1250112" lvl="2">
              <a:defRPr/>
            </a:pPr>
            <a:r>
              <a:rPr lang="en-US" sz="2000" dirty="0" smtClean="0"/>
              <a:t>External signals (GF, cytokines)</a:t>
            </a:r>
            <a:endParaRPr lang="en-US" sz="2000" dirty="0"/>
          </a:p>
        </p:txBody>
      </p:sp>
      <p:pic>
        <p:nvPicPr>
          <p:cNvPr id="5" name="Picture 27" descr="Sobu+act Photoshop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9350" y="1989138"/>
            <a:ext cx="151288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6129337" y="2133600"/>
            <a:ext cx="14762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>
                <a:solidFill>
                  <a:srgbClr val="800000"/>
                </a:solidFill>
              </a:rPr>
              <a:t>Endoderm</a:t>
            </a:r>
          </a:p>
          <a:p>
            <a:r>
              <a:rPr lang="da-DK" sz="1800">
                <a:solidFill>
                  <a:srgbClr val="800000"/>
                </a:solidFill>
              </a:rPr>
              <a:t>(hepatocytes)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202362" y="3500438"/>
            <a:ext cx="12098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>
                <a:solidFill>
                  <a:srgbClr val="800000"/>
                </a:solidFill>
              </a:rPr>
              <a:t>Mesoderm</a:t>
            </a:r>
          </a:p>
          <a:p>
            <a:r>
              <a:rPr lang="da-DK" sz="1800">
                <a:solidFill>
                  <a:srgbClr val="800000"/>
                </a:solidFill>
              </a:rPr>
              <a:t>(cardiac</a:t>
            </a:r>
          </a:p>
          <a:p>
            <a:r>
              <a:rPr lang="da-DK" sz="1800">
                <a:solidFill>
                  <a:srgbClr val="800000"/>
                </a:solidFill>
              </a:rPr>
              <a:t>myotubes)</a:t>
            </a: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6202362" y="5084763"/>
            <a:ext cx="1123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 dirty="0" err="1">
                <a:solidFill>
                  <a:srgbClr val="800000"/>
                </a:solidFill>
              </a:rPr>
              <a:t>Ectoderm</a:t>
            </a:r>
            <a:endParaRPr lang="da-DK" sz="1800" dirty="0">
              <a:solidFill>
                <a:srgbClr val="800000"/>
              </a:solidFill>
            </a:endParaRPr>
          </a:p>
          <a:p>
            <a:r>
              <a:rPr lang="da-DK" sz="1800" dirty="0">
                <a:solidFill>
                  <a:srgbClr val="800000"/>
                </a:solidFill>
              </a:rPr>
              <a:t>(Neurons)</a:t>
            </a:r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 flipV="1">
            <a:off x="5410200" y="2636838"/>
            <a:ext cx="6477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5554662" y="4076700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5410200" y="4724400"/>
            <a:ext cx="7921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2" name="beating hES 13feb03-S-VHS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7762" y="3440113"/>
            <a:ext cx="1512888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97762" y="4848225"/>
            <a:ext cx="446563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Lige forbindelse 13"/>
          <p:cNvCxnSpPr/>
          <p:nvPr/>
        </p:nvCxnSpPr>
        <p:spPr>
          <a:xfrm>
            <a:off x="395536" y="1295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6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939759" cy="415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8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are Stem Cells? 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14300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cell that has the ability: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continuously divide and give rise to new copy of itself (self-renew)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other specialized ( differentiated ) cells/tissues.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cells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divide to new cell that has the potential to either remain a stem cell or become another type of cell with a more specialized function as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cells of the blood, heart, bones, skin, muscles, brain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serving as a sort of repair system for the body.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3781819"/>
            <a:ext cx="6657975" cy="2237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8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History of Stem Cells 	</a:t>
            </a:r>
            <a:endParaRPr lang="en-US" sz="43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7340600" cy="5473700"/>
          </a:xfrm>
          <a:prstGeom prst="rect">
            <a:avLst/>
          </a:prstGeom>
        </p:spPr>
      </p:pic>
      <p:cxnSp>
        <p:nvCxnSpPr>
          <p:cNvPr id="9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16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4537</TotalTime>
  <Words>1098</Words>
  <Application>Microsoft Macintosh PowerPoint</Application>
  <PresentationFormat>On-screen Show (4:3)</PresentationFormat>
  <Paragraphs>220</Paragraphs>
  <Slides>44</Slides>
  <Notes>29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Introuduction to Stem Cell Research</vt:lpstr>
      <vt:lpstr>Introducing….stem cells!</vt:lpstr>
      <vt:lpstr>PowerPoint Presentation</vt:lpstr>
      <vt:lpstr>PowerPoint Presentation</vt:lpstr>
      <vt:lpstr>Unique Characteristics of Stem Cells</vt:lpstr>
      <vt:lpstr>PowerPoint Presentation</vt:lpstr>
      <vt:lpstr>PowerPoint Presentation</vt:lpstr>
      <vt:lpstr>The History of Stem Cells  </vt:lpstr>
      <vt:lpstr>PowerPoint Presentation</vt:lpstr>
      <vt:lpstr>Potential of Stem Cells</vt:lpstr>
      <vt:lpstr>Types of Stem Cells</vt:lpstr>
      <vt:lpstr>PowerPoint Presentation</vt:lpstr>
      <vt:lpstr>PowerPoint Presentation</vt:lpstr>
      <vt:lpstr>Generation of embryonic stem cells</vt:lpstr>
      <vt:lpstr>Generation of embryonic stem cells</vt:lpstr>
      <vt:lpstr>Human Embryonic Stem Cell Colony</vt:lpstr>
      <vt:lpstr>Embryonic stem cells in the dish What do cultured ES cells look like?</vt:lpstr>
      <vt:lpstr>Beating cardiomyocytes derived from hESCs</vt:lpstr>
      <vt:lpstr>Challenges with Embryonic Stem Cells</vt:lpstr>
      <vt:lpstr>CLONING</vt:lpstr>
      <vt:lpstr>PowerPoint Presentation</vt:lpstr>
      <vt:lpstr>PowerPoint Presentation</vt:lpstr>
      <vt:lpstr>Therapeutic Cloning</vt:lpstr>
      <vt:lpstr>PowerPoint Presentation</vt:lpstr>
      <vt:lpstr>PowerPoint Presentation</vt:lpstr>
      <vt:lpstr>PowerPoint Presentation</vt:lpstr>
      <vt:lpstr>The first iPSCs </vt:lpstr>
      <vt:lpstr>PowerPoint Presentation</vt:lpstr>
      <vt:lpstr>iPS Cells</vt:lpstr>
      <vt:lpstr>Induced Pluripotent Stem Cell (iPS) cells</vt:lpstr>
      <vt:lpstr>PowerPoint Presentation</vt:lpstr>
      <vt:lpstr>PowerPoint Presentation</vt:lpstr>
      <vt:lpstr>Goal of Stem Cell Therapies</vt:lpstr>
      <vt:lpstr>The Promise of Stem Cell Technology</vt:lpstr>
      <vt:lpstr>PowerPoint Presentation</vt:lpstr>
      <vt:lpstr>People in the US affected by diseases that may be helped by stem cell research</vt:lpstr>
      <vt:lpstr>Obstacles of Stem Cell Research</vt:lpstr>
      <vt:lpstr>PowerPoint Presentation</vt:lpstr>
      <vt:lpstr>Question 1</vt:lpstr>
      <vt:lpstr>Question 2</vt:lpstr>
      <vt:lpstr>Question 3</vt:lpstr>
      <vt:lpstr>Question 4</vt:lpstr>
      <vt:lpstr>PowerPoint Presentation</vt:lpstr>
    </vt:vector>
  </TitlesOfParts>
  <Company>KKUH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ANATOMY</dc:creator>
  <cp:lastModifiedBy>mac book</cp:lastModifiedBy>
  <cp:revision>94</cp:revision>
  <dcterms:created xsi:type="dcterms:W3CDTF">2014-11-17T07:23:40Z</dcterms:created>
  <dcterms:modified xsi:type="dcterms:W3CDTF">2015-11-11T05:33:01Z</dcterms:modified>
</cp:coreProperties>
</file>