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0"/>
  </p:notesMasterIdLst>
  <p:sldIdLst>
    <p:sldId id="256" r:id="rId2"/>
    <p:sldId id="288" r:id="rId3"/>
    <p:sldId id="268" r:id="rId4"/>
    <p:sldId id="257" r:id="rId5"/>
    <p:sldId id="258" r:id="rId6"/>
    <p:sldId id="271" r:id="rId7"/>
    <p:sldId id="305" r:id="rId8"/>
    <p:sldId id="273" r:id="rId9"/>
    <p:sldId id="259" r:id="rId10"/>
    <p:sldId id="267" r:id="rId11"/>
    <p:sldId id="291" r:id="rId12"/>
    <p:sldId id="269" r:id="rId13"/>
    <p:sldId id="277" r:id="rId14"/>
    <p:sldId id="270" r:id="rId15"/>
    <p:sldId id="278" r:id="rId16"/>
    <p:sldId id="290" r:id="rId17"/>
    <p:sldId id="279" r:id="rId18"/>
    <p:sldId id="306" r:id="rId19"/>
    <p:sldId id="307" r:id="rId20"/>
    <p:sldId id="308" r:id="rId21"/>
    <p:sldId id="309" r:id="rId22"/>
    <p:sldId id="310" r:id="rId23"/>
    <p:sldId id="285" r:id="rId24"/>
    <p:sldId id="262" r:id="rId25"/>
    <p:sldId id="286" r:id="rId26"/>
    <p:sldId id="287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4" r:id="rId36"/>
    <p:sldId id="302" r:id="rId37"/>
    <p:sldId id="303" r:id="rId38"/>
    <p:sldId id="264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43" autoAdjust="0"/>
  </p:normalViewPr>
  <p:slideViewPr>
    <p:cSldViewPr snapToGrid="0" snapToObjects="1">
      <p:cViewPr>
        <p:scale>
          <a:sx n="66" d="100"/>
          <a:sy n="66" d="100"/>
        </p:scale>
        <p:origin x="150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1FCC7-8FA6-4AA9-BBF3-F5F0481C105D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C5D48-69E3-4F0A-A7A0-4E2B0805D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18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E478580-9350-EC4E-B80F-D0652D14998B}" type="datetimeFigureOut">
              <a:rPr lang="en-US" smtClean="0"/>
              <a:t>11/16/2015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463"/>
            <a:ext cx="7543800" cy="2593975"/>
          </a:xfrm>
        </p:spPr>
        <p:txBody>
          <a:bodyPr/>
          <a:lstStyle/>
          <a:p>
            <a:pPr algn="ctr"/>
            <a:r>
              <a:rPr lang="en-US" sz="5400" dirty="0" smtClean="0">
                <a:latin typeface="Times New Roman"/>
                <a:cs typeface="Times New Roman"/>
              </a:rPr>
              <a:t>Biochemical Aspects of Digestion of Proteins and Carbohydrates</a:t>
            </a:r>
            <a:endParaRPr lang="en-US" sz="5400" dirty="0">
              <a:latin typeface="Times New Roman"/>
              <a:cs typeface="Times New Roman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85800" y="4771612"/>
            <a:ext cx="6461760" cy="230562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        (GIT/Hematology Block)</a:t>
            </a:r>
            <a:endParaRPr lang="en-US" sz="2400" dirty="0" smtClean="0"/>
          </a:p>
          <a:p>
            <a:r>
              <a:rPr lang="en-US" sz="2400" dirty="0" smtClean="0"/>
              <a:t>Dr. Ahmed Mujamammi</a:t>
            </a:r>
          </a:p>
          <a:p>
            <a:r>
              <a:rPr lang="en-US" sz="2400" dirty="0" smtClean="0"/>
              <a:t>Dr. </a:t>
            </a:r>
            <a:r>
              <a:rPr lang="en-US" sz="2400" dirty="0" err="1" smtClean="0"/>
              <a:t>Reem</a:t>
            </a:r>
            <a:r>
              <a:rPr lang="en-US" sz="2400" dirty="0" smtClean="0"/>
              <a:t> </a:t>
            </a:r>
            <a:r>
              <a:rPr lang="en-US" sz="2400" dirty="0" err="1" smtClean="0"/>
              <a:t>Sallam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980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The gut hormones</a:t>
            </a:r>
            <a:endParaRPr lang="en-US" sz="4400" dirty="0">
              <a:latin typeface="Times New Roman"/>
              <a:cs typeface="Times New Roman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145284"/>
              </p:ext>
            </p:extLst>
          </p:nvPr>
        </p:nvGraphicFramePr>
        <p:xfrm>
          <a:off x="244268" y="1491364"/>
          <a:ext cx="7995978" cy="4809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0215"/>
                <a:gridCol w="2027595"/>
                <a:gridCol w="3218168"/>
              </a:tblGrid>
              <a:tr h="1152128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The gut</a:t>
                      </a:r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 hormone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Stimulus</a:t>
                      </a:r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 for</a:t>
                      </a:r>
                    </a:p>
                    <a:p>
                      <a:pPr algn="ctr" rtl="0"/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secretion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Effects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030145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1-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Cholecystokinin</a:t>
                      </a:r>
                      <a:endParaRPr lang="en-US" sz="2400" b="1" dirty="0" smtClean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l" rtl="0"/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                   (CCK)</a:t>
                      </a:r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 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The presence of partially digested proteins (&amp; lipids) in the upper small intestine 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363" lvl="1" indent="-273050" algn="l" rtl="0">
                        <a:buFont typeface="+mj-lt"/>
                        <a:buAutoNum type="arabicPeriod"/>
                      </a:pPr>
                      <a:r>
                        <a:rPr lang="en-US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Stimulates the release of pancreatic digestive enzymes</a:t>
                      </a:r>
                    </a:p>
                    <a:p>
                      <a:pPr marL="360363" lvl="1" indent="-273050" algn="l" rtl="0">
                        <a:buFont typeface="+mj-lt"/>
                        <a:buAutoNum type="arabicPeriod"/>
                      </a:pPr>
                      <a:endParaRPr lang="en-US" dirty="0" smtClean="0">
                        <a:latin typeface="Times New Roman"/>
                        <a:cs typeface="Times New Roman"/>
                        <a:sym typeface="Wingdings" pitchFamily="2" charset="2"/>
                      </a:endParaRPr>
                    </a:p>
                    <a:p>
                      <a:pPr marL="360363" marR="0" lvl="1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Stimulates the contraction of the gall bladder &amp; release of bile</a:t>
                      </a:r>
                    </a:p>
                    <a:p>
                      <a:pPr marL="360363" marR="0" lvl="1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dirty="0" smtClean="0">
                        <a:latin typeface="Times New Roman"/>
                        <a:cs typeface="Times New Roman"/>
                        <a:sym typeface="Wingdings" pitchFamily="2" charset="2"/>
                      </a:endParaRPr>
                    </a:p>
                    <a:p>
                      <a:pPr marL="360363" lvl="1" indent="-273050" algn="l" rtl="0">
                        <a:buFont typeface="+mj-lt"/>
                        <a:buAutoNum type="arabicPeriod"/>
                      </a:pPr>
                      <a:r>
                        <a:rPr lang="en-US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Decreases gastric motility  slower release of gastric contents into the small intestine </a:t>
                      </a:r>
                    </a:p>
                    <a:p>
                      <a:pPr algn="l" rtl="0"/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097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The gut hormones: </a:t>
            </a:r>
            <a:r>
              <a:rPr lang="en-US" sz="3200" i="1" dirty="0" smtClean="0">
                <a:latin typeface="Times New Roman"/>
                <a:cs typeface="Times New Roman"/>
              </a:rPr>
              <a:t>continued…</a:t>
            </a:r>
            <a:endParaRPr lang="en-US" sz="3200" i="1" dirty="0">
              <a:latin typeface="Times New Roman"/>
              <a:cs typeface="Times New Roman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689538"/>
              </p:ext>
            </p:extLst>
          </p:nvPr>
        </p:nvGraphicFramePr>
        <p:xfrm>
          <a:off x="440016" y="1773243"/>
          <a:ext cx="7776864" cy="3177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1"/>
                <a:gridCol w="1368152"/>
                <a:gridCol w="4320481"/>
              </a:tblGrid>
              <a:tr h="774026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The gut</a:t>
                      </a:r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 hormone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Stimulus</a:t>
                      </a:r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 for</a:t>
                      </a:r>
                    </a:p>
                    <a:p>
                      <a:pPr algn="ctr" rtl="0"/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secretion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Effects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171436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2-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S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ecretin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Low pH of the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chyme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entering the intestine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buFont typeface="+mj-lt"/>
                        <a:buNone/>
                      </a:pPr>
                      <a:r>
                        <a:rPr lang="en-US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Stimulates the pancreas to release a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 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watery solution rich in bicarbonate to neutralize the pH of the intestinal contents (to reach the optimum pH for digestive activity by pancreatic enzymes)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51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Pancreatic enzymes for digestion of proteins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1830"/>
            <a:ext cx="7620000" cy="3493696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The pancreatic secretion contains a group of pancreatic proteases</a:t>
            </a:r>
          </a:p>
          <a:p>
            <a:pPr>
              <a:buClr>
                <a:schemeClr val="tx1"/>
              </a:buClr>
            </a:pPr>
            <a:endParaRPr lang="en-US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Each of these enzymes has different specificity for the cleavage sites</a:t>
            </a:r>
          </a:p>
          <a:p>
            <a:pPr>
              <a:buClr>
                <a:schemeClr val="tx1"/>
              </a:buClr>
            </a:pPr>
            <a:endParaRPr lang="en-US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These proteases are synthesized and secreted as inactive zymogens</a:t>
            </a:r>
          </a:p>
          <a:p>
            <a:pPr>
              <a:buClr>
                <a:schemeClr val="tx1"/>
              </a:buClr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388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Activation of pancreatic enzymes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7188"/>
            <a:ext cx="7620000" cy="3306102"/>
          </a:xfrm>
        </p:spPr>
        <p:txBody>
          <a:bodyPr>
            <a:noAutofit/>
          </a:bodyPr>
          <a:lstStyle/>
          <a:p>
            <a:pPr algn="just">
              <a:buClr>
                <a:schemeClr val="tx1"/>
              </a:buClr>
            </a:pPr>
            <a:r>
              <a:rPr lang="en-US" b="1" dirty="0" err="1" smtClean="0">
                <a:latin typeface="Times New Roman"/>
                <a:cs typeface="Times New Roman"/>
              </a:rPr>
              <a:t>Enteropeptidase</a:t>
            </a:r>
            <a:r>
              <a:rPr lang="en-US" b="1" dirty="0" smtClean="0">
                <a:latin typeface="Times New Roman"/>
                <a:cs typeface="Times New Roman"/>
              </a:rPr>
              <a:t>:</a:t>
            </a:r>
            <a:r>
              <a:rPr lang="en-US" dirty="0" smtClean="0">
                <a:latin typeface="Times New Roman"/>
                <a:cs typeface="Times New Roman"/>
              </a:rPr>
              <a:t> It </a:t>
            </a:r>
            <a:r>
              <a:rPr lang="en-US" dirty="0">
                <a:latin typeface="Times New Roman"/>
                <a:cs typeface="Times New Roman"/>
              </a:rPr>
              <a:t>converts </a:t>
            </a:r>
            <a:r>
              <a:rPr lang="en-US" dirty="0" err="1">
                <a:latin typeface="Times New Roman"/>
                <a:cs typeface="Times New Roman"/>
              </a:rPr>
              <a:t>trypsinogen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to </a:t>
            </a:r>
            <a:r>
              <a:rPr lang="en-US" dirty="0">
                <a:latin typeface="Times New Roman"/>
                <a:cs typeface="Times New Roman"/>
              </a:rPr>
              <a:t>trypsin</a:t>
            </a:r>
          </a:p>
          <a:p>
            <a:pPr algn="just">
              <a:buClr>
                <a:schemeClr val="tx1"/>
              </a:buClr>
            </a:pPr>
            <a:endParaRPr lang="en-US" dirty="0">
              <a:latin typeface="Times New Roman"/>
              <a:cs typeface="Times New Roman"/>
            </a:endParaRPr>
          </a:p>
          <a:p>
            <a:pPr marL="114300" indent="0" algn="ctr">
              <a:buClr>
                <a:schemeClr val="tx1"/>
              </a:buClr>
              <a:buNone/>
            </a:pP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Trypsin then activates all the other pancreatic zymogens (including itself)</a:t>
            </a:r>
          </a:p>
          <a:p>
            <a:pPr algn="just">
              <a:buClr>
                <a:schemeClr val="tx1"/>
              </a:buClr>
            </a:pPr>
            <a:endParaRPr lang="en-US" b="1" dirty="0">
              <a:latin typeface="Times New Roman"/>
              <a:cs typeface="Times New Roman"/>
            </a:endParaRPr>
          </a:p>
          <a:p>
            <a:pPr algn="just">
              <a:lnSpc>
                <a:spcPct val="120000"/>
              </a:lnSpc>
              <a:buClr>
                <a:schemeClr val="tx1"/>
              </a:buClr>
            </a:pPr>
            <a:r>
              <a:rPr lang="en-US" i="1" dirty="0" err="1">
                <a:solidFill>
                  <a:srgbClr val="2F2B20"/>
                </a:solidFill>
                <a:latin typeface="Times New Roman"/>
                <a:cs typeface="Times New Roman"/>
              </a:rPr>
              <a:t>Enteropeptidase</a:t>
            </a:r>
            <a:r>
              <a:rPr lang="en-US" i="1" dirty="0">
                <a:solidFill>
                  <a:srgbClr val="2F2B20"/>
                </a:solidFill>
                <a:latin typeface="Times New Roman"/>
                <a:cs typeface="Times New Roman"/>
              </a:rPr>
              <a:t> is an enzyme synthesized by, and present on the luminal surface of intestinal mucosal cells </a:t>
            </a:r>
            <a:r>
              <a:rPr lang="en-US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of the </a:t>
            </a:r>
            <a:r>
              <a:rPr lang="en-US" i="1" dirty="0">
                <a:solidFill>
                  <a:srgbClr val="2F2B20"/>
                </a:solidFill>
                <a:latin typeface="Times New Roman"/>
                <a:cs typeface="Times New Roman"/>
              </a:rPr>
              <a:t>brush border </a:t>
            </a:r>
            <a:r>
              <a:rPr lang="en-US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membrane.</a:t>
            </a:r>
            <a:endParaRPr lang="en-US" i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buClr>
                <a:schemeClr val="tx1"/>
              </a:buClr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960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Pancreatic enzymes: </a:t>
            </a:r>
            <a:r>
              <a:rPr lang="en-US" sz="3200" i="1" dirty="0" smtClean="0">
                <a:latin typeface="Times New Roman"/>
                <a:cs typeface="Times New Roman"/>
              </a:rPr>
              <a:t>continued ...</a:t>
            </a:r>
            <a:endParaRPr lang="en-US" sz="3200" i="1" dirty="0">
              <a:latin typeface="Times New Roman"/>
              <a:cs typeface="Times New Roman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559236"/>
              </p:ext>
            </p:extLst>
          </p:nvPr>
        </p:nvGraphicFramePr>
        <p:xfrm>
          <a:off x="131075" y="1762470"/>
          <a:ext cx="8203766" cy="464853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87824"/>
                <a:gridCol w="3043854"/>
                <a:gridCol w="2772088"/>
              </a:tblGrid>
              <a:tr h="714761">
                <a:tc>
                  <a:txBody>
                    <a:bodyPr/>
                    <a:lstStyle/>
                    <a:p>
                      <a:pPr algn="ctr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Activating enzyme</a:t>
                      </a:r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Active enzyme</a:t>
                      </a:r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Zymogen</a:t>
                      </a:r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148293"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1- </a:t>
                      </a:r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Enteropeptidase</a:t>
                      </a:r>
                      <a:endParaRPr lang="en-US" sz="2200" baseline="0" dirty="0" smtClean="0">
                        <a:latin typeface="Times New Roman"/>
                        <a:cs typeface="Times New Roman"/>
                      </a:endParaRPr>
                    </a:p>
                    <a:p>
                      <a:pPr marL="280988" indent="-280988" algn="l" rtl="0"/>
                      <a:r>
                        <a:rPr lang="en-US" sz="2200" baseline="0" dirty="0" smtClean="0">
                          <a:latin typeface="Times New Roman"/>
                          <a:cs typeface="Times New Roman"/>
                        </a:rPr>
                        <a:t>2- </a:t>
                      </a:r>
                      <a:r>
                        <a:rPr lang="en-US" sz="2200" baseline="0" dirty="0" err="1" smtClean="0">
                          <a:latin typeface="Times New Roman"/>
                          <a:cs typeface="Times New Roman"/>
                        </a:rPr>
                        <a:t>Trypsin</a:t>
                      </a:r>
                      <a:r>
                        <a:rPr lang="en-US" sz="2200" baseline="0" dirty="0" smtClean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lang="en-US" sz="2200" baseline="0" dirty="0" smtClean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</a:rPr>
                        <a:t>(autocatalysis)</a:t>
                      </a:r>
                      <a:endParaRPr lang="x-none" sz="2200" dirty="0">
                        <a:solidFill>
                          <a:srgbClr val="0033C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200" dirty="0" err="1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Trypsin</a:t>
                      </a:r>
                      <a:r>
                        <a:rPr lang="en-US" sz="220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 </a:t>
                      </a:r>
                      <a:r>
                        <a:rPr lang="en-US" sz="2200" dirty="0" smtClean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(</a:t>
                      </a:r>
                      <a:r>
                        <a:rPr lang="en-US" sz="2200" dirty="0" err="1" smtClean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endopeptidase</a:t>
                      </a:r>
                      <a:r>
                        <a:rPr lang="en-US" sz="2200" dirty="0" smtClean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)</a:t>
                      </a:r>
                      <a:endParaRPr lang="x-none" sz="2200" dirty="0">
                        <a:solidFill>
                          <a:srgbClr val="0033C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Trypsinogen</a:t>
                      </a:r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 </a:t>
                      </a:r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794972">
                <a:tc>
                  <a:txBody>
                    <a:bodyPr/>
                    <a:lstStyle/>
                    <a:p>
                      <a:pPr algn="ctr" rtl="0"/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Trypsin</a:t>
                      </a:r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 </a:t>
                      </a:r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Chymotrypsin</a:t>
                      </a:r>
                      <a:r>
                        <a:rPr lang="en-US" sz="220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 </a:t>
                      </a:r>
                      <a:r>
                        <a:rPr lang="en-US" sz="2200" dirty="0" smtClean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(</a:t>
                      </a:r>
                      <a:r>
                        <a:rPr lang="en-US" sz="2200" dirty="0" err="1" smtClean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endopeptidase</a:t>
                      </a:r>
                      <a:r>
                        <a:rPr lang="en-US" sz="2200" dirty="0" smtClean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)</a:t>
                      </a:r>
                      <a:endParaRPr lang="x-none" sz="2200" dirty="0" smtClean="0">
                        <a:solidFill>
                          <a:srgbClr val="0033C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Chymotrypsinogen</a:t>
                      </a:r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794972">
                <a:tc>
                  <a:txBody>
                    <a:bodyPr/>
                    <a:lstStyle/>
                    <a:p>
                      <a:pPr algn="ctr" rtl="0"/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Trypsin</a:t>
                      </a:r>
                      <a:endParaRPr lang="en-US" sz="2200" dirty="0" smtClean="0">
                        <a:latin typeface="Times New Roman"/>
                        <a:cs typeface="Times New Roman"/>
                      </a:endParaRPr>
                    </a:p>
                    <a:p>
                      <a:pPr algn="ctr" rtl="0"/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Elastase</a:t>
                      </a:r>
                      <a:r>
                        <a:rPr lang="en-US" sz="220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 </a:t>
                      </a:r>
                      <a:r>
                        <a:rPr lang="en-US" sz="2200" dirty="0" smtClean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(</a:t>
                      </a:r>
                      <a:r>
                        <a:rPr lang="en-US" sz="2200" dirty="0" err="1" smtClean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endopeptidase</a:t>
                      </a:r>
                      <a:r>
                        <a:rPr lang="en-US" sz="2200" dirty="0" smtClean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)</a:t>
                      </a:r>
                      <a:endParaRPr lang="x-none" sz="2200" dirty="0" smtClean="0">
                        <a:solidFill>
                          <a:srgbClr val="0033C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Proelastase</a:t>
                      </a:r>
                      <a:r>
                        <a:rPr lang="en-US" sz="220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148293">
                <a:tc>
                  <a:txBody>
                    <a:bodyPr/>
                    <a:lstStyle/>
                    <a:p>
                      <a:pPr algn="ctr" rtl="0"/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Trypsin</a:t>
                      </a:r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Carboxypeptidases</a:t>
                      </a:r>
                      <a:r>
                        <a:rPr lang="en-US" sz="220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 </a:t>
                      </a:r>
                      <a:r>
                        <a:rPr lang="en-US" sz="2200" dirty="0" smtClean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(</a:t>
                      </a:r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exopeptidases</a:t>
                      </a:r>
                      <a:r>
                        <a:rPr lang="en-US" sz="2200" dirty="0" smtClean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)</a:t>
                      </a:r>
                    </a:p>
                    <a:p>
                      <a:pPr algn="ctr" rtl="0"/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Pro</a:t>
                      </a:r>
                      <a:r>
                        <a:rPr lang="en-US" sz="2200" dirty="0" err="1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carboxypeptidases</a:t>
                      </a:r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88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Activation of pancreatic enzymes: </a:t>
            </a:r>
            <a:r>
              <a:rPr lang="en-US" sz="3200" i="1" dirty="0" smtClean="0">
                <a:latin typeface="Times New Roman"/>
                <a:cs typeface="Times New Roman"/>
              </a:rPr>
              <a:t>continued …</a:t>
            </a:r>
            <a:endParaRPr lang="en-US" sz="3200" i="1" dirty="0">
              <a:latin typeface="Times New Roman"/>
              <a:cs typeface="Times New Roman"/>
            </a:endParaRPr>
          </a:p>
        </p:txBody>
      </p:sp>
      <p:pic>
        <p:nvPicPr>
          <p:cNvPr id="4" name="Picture 3" descr="10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" y="1937872"/>
            <a:ext cx="8418272" cy="381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3099"/>
            <a:ext cx="7620000" cy="4182429"/>
          </a:xfrm>
        </p:spPr>
        <p:txBody>
          <a:bodyPr>
            <a:normAutofit/>
          </a:bodyPr>
          <a:lstStyle/>
          <a:p>
            <a:pPr marL="114300" indent="0">
              <a:buClr>
                <a:schemeClr val="tx1"/>
              </a:buClr>
              <a:buNone/>
            </a:pPr>
            <a:r>
              <a:rPr lang="en-US" b="1" dirty="0" smtClean="0">
                <a:latin typeface="Times New Roman"/>
                <a:cs typeface="Times New Roman"/>
              </a:rPr>
              <a:t>b) digestion by intestinal </a:t>
            </a:r>
            <a:r>
              <a:rPr lang="en-US" b="1" dirty="0" err="1" smtClean="0">
                <a:latin typeface="Times New Roman"/>
                <a:cs typeface="Times New Roman"/>
              </a:rPr>
              <a:t>aminopeptidase</a:t>
            </a:r>
            <a:r>
              <a:rPr lang="en-US" b="1" dirty="0" smtClean="0">
                <a:latin typeface="Times New Roman"/>
                <a:cs typeface="Times New Roman"/>
              </a:rPr>
              <a:t>.</a:t>
            </a:r>
          </a:p>
          <a:p>
            <a:pPr marL="114300" indent="0">
              <a:buClr>
                <a:schemeClr val="tx1"/>
              </a:buClr>
              <a:buNone/>
            </a:pPr>
            <a:endParaRPr lang="en-US" b="1" dirty="0" smtClean="0">
              <a:latin typeface="Times New Roman"/>
              <a:cs typeface="Times New Roman"/>
            </a:endParaRPr>
          </a:p>
          <a:p>
            <a:pPr marL="114300" indent="0">
              <a:lnSpc>
                <a:spcPct val="120000"/>
              </a:lnSpc>
              <a:buClr>
                <a:schemeClr val="tx1"/>
              </a:buClr>
              <a:buNone/>
            </a:pPr>
            <a:r>
              <a:rPr lang="en-US" dirty="0" err="1" smtClean="0">
                <a:latin typeface="Times New Roman"/>
                <a:cs typeface="Times New Roman"/>
              </a:rPr>
              <a:t>Oligopeptides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that result from the action of pancreatic proteases are cleaved into free amino acids and smaller peptides (di- &amp; tri-peptides) </a:t>
            </a:r>
            <a:r>
              <a:rPr lang="en-US" dirty="0" smtClean="0">
                <a:latin typeface="Times New Roman"/>
                <a:cs typeface="Times New Roman"/>
              </a:rPr>
              <a:t>by</a:t>
            </a:r>
          </a:p>
          <a:p>
            <a:pPr marL="114300" indent="0">
              <a:lnSpc>
                <a:spcPct val="50000"/>
              </a:lnSpc>
              <a:buClr>
                <a:schemeClr val="tx1"/>
              </a:buClr>
              <a:buNone/>
            </a:pP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  <a:p>
            <a:pPr algn="ctr">
              <a:buClr>
                <a:schemeClr val="tx1"/>
              </a:buClr>
              <a:buNone/>
            </a:pP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intestinal </a:t>
            </a:r>
            <a:r>
              <a:rPr lang="en-US" b="1" dirty="0" err="1">
                <a:solidFill>
                  <a:srgbClr val="2F2B20"/>
                </a:solidFill>
                <a:latin typeface="Times New Roman"/>
                <a:cs typeface="Times New Roman"/>
              </a:rPr>
              <a:t>aminopeptidase</a:t>
            </a:r>
            <a:r>
              <a:rPr lang="en-US" b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</a:p>
          <a:p>
            <a:pPr>
              <a:lnSpc>
                <a:spcPct val="50000"/>
              </a:lnSpc>
              <a:buClr>
                <a:schemeClr val="tx1"/>
              </a:buCl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algn="ctr">
              <a:buClr>
                <a:schemeClr val="tx1"/>
              </a:buClr>
              <a:buNone/>
            </a:pP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dirty="0">
                <a:latin typeface="Times New Roman"/>
                <a:cs typeface="Times New Roman"/>
              </a:rPr>
              <a:t>an </a:t>
            </a:r>
            <a:r>
              <a:rPr lang="en-US" dirty="0" err="1">
                <a:latin typeface="Times New Roman"/>
                <a:cs typeface="Times New Roman"/>
              </a:rPr>
              <a:t>exopeptidase</a:t>
            </a:r>
            <a:r>
              <a:rPr lang="en-US" dirty="0">
                <a:latin typeface="Times New Roman"/>
                <a:cs typeface="Times New Roman"/>
              </a:rPr>
              <a:t> on the luminal surface of the intestine)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2- </a:t>
            </a:r>
            <a:r>
              <a:rPr lang="en-US" sz="4400" dirty="0">
                <a:latin typeface="Times New Roman"/>
                <a:cs typeface="Times New Roman"/>
              </a:rPr>
              <a:t>Digestion of proteins in small </a:t>
            </a:r>
            <a:r>
              <a:rPr lang="en-US" sz="4400" dirty="0" smtClean="0">
                <a:latin typeface="Times New Roman"/>
                <a:cs typeface="Times New Roman"/>
              </a:rPr>
              <a:t>intestine: </a:t>
            </a:r>
            <a:r>
              <a:rPr lang="en-US" sz="3200" i="1" dirty="0" smtClean="0">
                <a:latin typeface="Times New Roman"/>
                <a:cs typeface="Times New Roman"/>
              </a:rPr>
              <a:t>continued …</a:t>
            </a:r>
            <a:endParaRPr lang="en-US" sz="32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585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Absorption of digested proteins</a:t>
            </a:r>
            <a:endParaRPr lang="en-US" sz="4400" dirty="0">
              <a:latin typeface="Times New Roman"/>
              <a:cs typeface="Times New Roman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37490" y="1760498"/>
            <a:ext cx="6793434" cy="4892206"/>
            <a:chOff x="1234950" y="1313168"/>
            <a:chExt cx="6793434" cy="4892206"/>
          </a:xfrm>
        </p:grpSpPr>
        <p:sp>
          <p:nvSpPr>
            <p:cNvPr id="5" name="Rounded Rectangle 4"/>
            <p:cNvSpPr/>
            <p:nvPr/>
          </p:nvSpPr>
          <p:spPr>
            <a:xfrm rot="16200000">
              <a:off x="3851920" y="1196752"/>
              <a:ext cx="2592288" cy="5760640"/>
            </a:xfrm>
            <a:prstGeom prst="roundRect">
              <a:avLst/>
            </a:prstGeom>
            <a:gradFill flip="none"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/>
                <a:cs typeface="Times New Roman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411760" y="1313168"/>
              <a:ext cx="5472608" cy="81841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Intestinal lumen</a:t>
              </a:r>
              <a:endParaRPr lang="en-US" sz="2200" b="1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85272" y="2132572"/>
              <a:ext cx="16012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/>
                  <a:cs typeface="Times New Roman"/>
                </a:rPr>
                <a:t>Amino Acids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70030" y="2132572"/>
              <a:ext cx="21102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/>
                  <a:cs typeface="Times New Roman"/>
                </a:rPr>
                <a:t>Di- &amp; </a:t>
              </a:r>
              <a:r>
                <a:rPr lang="en-US" sz="2000" b="1" dirty="0" err="1" smtClean="0">
                  <a:latin typeface="Times New Roman"/>
                  <a:cs typeface="Times New Roman"/>
                </a:rPr>
                <a:t>Tripeptides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9" name="Down Arrow 8"/>
            <p:cNvSpPr/>
            <p:nvPr/>
          </p:nvSpPr>
          <p:spPr>
            <a:xfrm>
              <a:off x="3203848" y="2636912"/>
              <a:ext cx="360040" cy="79208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/>
                <a:cs typeface="Times New Roman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6300192" y="2636912"/>
              <a:ext cx="360040" cy="79208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/>
                <a:cs typeface="Times New Roman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58320" y="3298846"/>
              <a:ext cx="16012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/>
                  <a:cs typeface="Times New Roman"/>
                </a:rPr>
                <a:t>Amino Acids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44101" y="3298846"/>
              <a:ext cx="20510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/>
                  <a:cs typeface="Times New Roman"/>
                </a:rPr>
                <a:t>Di- &amp; </a:t>
              </a:r>
              <a:r>
                <a:rPr lang="en-US" sz="2000" b="1" dirty="0" err="1" smtClean="0">
                  <a:latin typeface="Times New Roman"/>
                  <a:cs typeface="Times New Roman"/>
                </a:rPr>
                <a:t>tripeptides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36096" y="4185258"/>
              <a:ext cx="16012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/>
                  <a:cs typeface="Times New Roman"/>
                </a:rPr>
                <a:t>Amino Acids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38139" y="5805264"/>
              <a:ext cx="43748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/>
              <a:r>
                <a:rPr lang="en-US" sz="2000" b="1" dirty="0" smtClean="0">
                  <a:latin typeface="Times New Roman"/>
                  <a:cs typeface="Times New Roman"/>
                </a:rPr>
                <a:t>Amino Acids in portal vein to the liver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cxnSp>
          <p:nvCxnSpPr>
            <p:cNvPr id="15" name="Straight Arrow Connector 14"/>
            <p:cNvCxnSpPr>
              <a:stCxn id="12" idx="2"/>
              <a:endCxn id="13" idx="0"/>
            </p:cNvCxnSpPr>
            <p:nvPr/>
          </p:nvCxnSpPr>
          <p:spPr>
            <a:xfrm flipH="1">
              <a:off x="6236719" y="3698956"/>
              <a:ext cx="432901" cy="48630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673768" y="3702176"/>
              <a:ext cx="17574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/>
                  <a:cs typeface="Times New Roman"/>
                </a:rPr>
                <a:t>Di- &amp; </a:t>
              </a:r>
              <a:r>
                <a:rPr lang="en-US" sz="1600" dirty="0" err="1" smtClean="0">
                  <a:latin typeface="Times New Roman"/>
                  <a:cs typeface="Times New Roman"/>
                </a:rPr>
                <a:t>tripeptidases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17" name="Down Arrow Callout 16"/>
            <p:cNvSpPr/>
            <p:nvPr/>
          </p:nvSpPr>
          <p:spPr>
            <a:xfrm>
              <a:off x="3995936" y="5013176"/>
              <a:ext cx="2664296" cy="792088"/>
            </a:xfrm>
            <a:prstGeom prst="downArrowCallou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/>
                  <a:cs typeface="Times New Roman"/>
                </a:rPr>
                <a:t>Amino acids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3419872" y="3698956"/>
              <a:ext cx="1152128" cy="13862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5772229" y="4669585"/>
              <a:ext cx="237976" cy="4155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16200000">
              <a:off x="746355" y="3780880"/>
              <a:ext cx="13773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Times New Roman"/>
                  <a:cs typeface="Times New Roman"/>
                </a:rPr>
                <a:t>Enterocyte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cxnSp>
          <p:nvCxnSpPr>
            <p:cNvPr id="21" name="Elbow Connector 20"/>
            <p:cNvCxnSpPr/>
            <p:nvPr/>
          </p:nvCxnSpPr>
          <p:spPr>
            <a:xfrm>
              <a:off x="1691680" y="4003984"/>
              <a:ext cx="504056" cy="43204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val 2"/>
          <p:cNvSpPr/>
          <p:nvPr/>
        </p:nvSpPr>
        <p:spPr>
          <a:xfrm>
            <a:off x="1770283" y="2431702"/>
            <a:ext cx="2182399" cy="18488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8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smtClean="0">
                <a:latin typeface="Times New Roman"/>
                <a:cs typeface="Times New Roman"/>
              </a:rPr>
              <a:t>Genetic Errors in Amino Acids Transport</a:t>
            </a:r>
            <a:endParaRPr lang="en-US" sz="44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dirty="0" err="1">
                <a:latin typeface="Times New Roman"/>
                <a:cs typeface="Times New Roman"/>
              </a:rPr>
              <a:t>Cystinuria</a:t>
            </a:r>
            <a:r>
              <a:rPr lang="en-US" dirty="0">
                <a:latin typeface="Times New Roman"/>
                <a:cs typeface="Times New Roman"/>
              </a:rPr>
              <a:t> is one of the most common genetic error of amino acid transport</a:t>
            </a:r>
          </a:p>
          <a:p>
            <a:pPr algn="just"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It is an example of inherited disorder in the transport of certain amino acids</a:t>
            </a:r>
          </a:p>
          <a:p>
            <a:pPr algn="just"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It affects the transport of </a:t>
            </a:r>
            <a:r>
              <a:rPr lang="en-US" dirty="0" err="1" smtClean="0">
                <a:latin typeface="Times New Roman"/>
                <a:cs typeface="Times New Roman"/>
              </a:rPr>
              <a:t>Cystine</a:t>
            </a:r>
            <a:r>
              <a:rPr lang="en-US" dirty="0" smtClean="0">
                <a:latin typeface="Times New Roman"/>
                <a:cs typeface="Times New Roman"/>
              </a:rPr>
              <a:t> and dibasic amino acids</a:t>
            </a:r>
          </a:p>
          <a:p>
            <a:pPr algn="just"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dirty="0">
                <a:latin typeface="Times New Roman"/>
                <a:cs typeface="Times New Roman"/>
              </a:rPr>
              <a:t>organs </a:t>
            </a:r>
            <a:r>
              <a:rPr lang="en-US" dirty="0" smtClean="0">
                <a:latin typeface="Times New Roman"/>
                <a:cs typeface="Times New Roman"/>
              </a:rPr>
              <a:t>affected are the small intestine and the kidney</a:t>
            </a:r>
          </a:p>
          <a:p>
            <a:pPr algn="just">
              <a:lnSpc>
                <a:spcPct val="120000"/>
              </a:lnSpc>
            </a:pPr>
            <a:r>
              <a:rPr lang="en-US" dirty="0" err="1" smtClean="0">
                <a:latin typeface="Times New Roman"/>
                <a:cs typeface="Times New Roman"/>
              </a:rPr>
              <a:t>Cystine</a:t>
            </a:r>
            <a:r>
              <a:rPr lang="en-US" dirty="0" smtClean="0">
                <a:latin typeface="Times New Roman"/>
                <a:cs typeface="Times New Roman"/>
              </a:rPr>
              <a:t> and dibasic amino acids appear in the urine</a:t>
            </a:r>
          </a:p>
          <a:p>
            <a:pPr algn="just"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Clinically: there is kidney stones formation</a:t>
            </a:r>
          </a:p>
          <a:p>
            <a:pPr algn="just"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Oral hydration (drinking lots of water) is an important part of treatment (to prevent kidney stones formation)</a:t>
            </a:r>
          </a:p>
          <a:p>
            <a:pPr algn="just">
              <a:lnSpc>
                <a:spcPct val="120000"/>
              </a:lnSpc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031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Abnormalities of protein digestion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7530"/>
            <a:ext cx="7620000" cy="4316230"/>
          </a:xfrm>
        </p:spPr>
        <p:txBody>
          <a:bodyPr>
            <a:normAutofit/>
          </a:bodyPr>
          <a:lstStyle/>
          <a:p>
            <a:pPr marL="114300" indent="0" algn="ctr">
              <a:lnSpc>
                <a:spcPct val="120000"/>
              </a:lnSpc>
              <a:buNone/>
            </a:pPr>
            <a:r>
              <a:rPr lang="en-US" dirty="0">
                <a:latin typeface="Times New Roman"/>
                <a:cs typeface="Times New Roman"/>
              </a:rPr>
              <a:t>Pancreatic insufficiency, e.g., chronic pancreatitis, cystic fibrosis, surgical removal of the </a:t>
            </a:r>
            <a:r>
              <a:rPr lang="en-US" dirty="0" smtClean="0">
                <a:latin typeface="Times New Roman"/>
                <a:cs typeface="Times New Roman"/>
              </a:rPr>
              <a:t>pancreas</a:t>
            </a:r>
            <a:endParaRPr lang="en-US" dirty="0">
              <a:latin typeface="Times New Roman"/>
              <a:cs typeface="Times New Roman"/>
              <a:sym typeface="Wingdings" pitchFamily="2" charset="2"/>
            </a:endParaRPr>
          </a:p>
          <a:p>
            <a:pPr marL="114300" indent="0" algn="ctr">
              <a:buNone/>
            </a:pPr>
            <a:endParaRPr lang="en-US" dirty="0" smtClean="0">
              <a:latin typeface="Times New Roman"/>
              <a:cs typeface="Times New Roman"/>
              <a:sym typeface="Wingdings" pitchFamily="2" charset="2"/>
            </a:endParaRPr>
          </a:p>
          <a:p>
            <a:pPr marL="114300" indent="0" algn="ctr">
              <a:buNone/>
            </a:pPr>
            <a:r>
              <a:rPr lang="en-US" dirty="0" smtClean="0">
                <a:latin typeface="Times New Roman"/>
                <a:cs typeface="Times New Roman"/>
                <a:sym typeface="Wingdings" pitchFamily="2" charset="2"/>
              </a:rPr>
              <a:t>  </a:t>
            </a:r>
          </a:p>
          <a:p>
            <a:pPr marL="114300" indent="0" algn="ctr">
              <a:buNone/>
            </a:pPr>
            <a:r>
              <a:rPr lang="en-US" dirty="0" smtClean="0">
                <a:latin typeface="Times New Roman"/>
                <a:cs typeface="Times New Roman"/>
                <a:sym typeface="Wingdings" pitchFamily="2" charset="2"/>
              </a:rPr>
              <a:t>incomplete </a:t>
            </a:r>
            <a:r>
              <a:rPr lang="en-US" dirty="0">
                <a:latin typeface="Times New Roman"/>
                <a:cs typeface="Times New Roman"/>
                <a:sym typeface="Wingdings" pitchFamily="2" charset="2"/>
              </a:rPr>
              <a:t>digestion &amp; absorption of lipids &amp; </a:t>
            </a:r>
            <a:r>
              <a:rPr lang="en-US" dirty="0" smtClean="0">
                <a:latin typeface="Times New Roman"/>
                <a:cs typeface="Times New Roman"/>
                <a:sym typeface="Wingdings" pitchFamily="2" charset="2"/>
              </a:rPr>
              <a:t>proteins</a:t>
            </a:r>
            <a:endParaRPr lang="en-US" dirty="0" smtClean="0">
              <a:latin typeface="Times New Roman"/>
              <a:cs typeface="Times New Roman"/>
              <a:sym typeface="Wingdings"/>
            </a:endParaRPr>
          </a:p>
          <a:p>
            <a:pPr marL="114300" indent="0" algn="ctr">
              <a:buNone/>
            </a:pPr>
            <a:endParaRPr lang="en-US" dirty="0" smtClean="0">
              <a:latin typeface="Times New Roman"/>
              <a:cs typeface="Times New Roman"/>
              <a:sym typeface="Wingdings" pitchFamily="2" charset="2"/>
            </a:endParaRPr>
          </a:p>
          <a:p>
            <a:pPr marL="114300" indent="0" algn="ctr">
              <a:buNone/>
            </a:pPr>
            <a:endParaRPr lang="en-US" dirty="0">
              <a:latin typeface="Times New Roman"/>
              <a:cs typeface="Times New Roman"/>
              <a:sym typeface="Wingdings" pitchFamily="2" charset="2"/>
            </a:endParaRPr>
          </a:p>
          <a:p>
            <a:pPr marL="114300" indent="0" algn="ctr">
              <a:lnSpc>
                <a:spcPct val="120000"/>
              </a:lnSpc>
              <a:buNone/>
            </a:pPr>
            <a:r>
              <a:rPr lang="en-US" dirty="0" smtClean="0">
                <a:latin typeface="Times New Roman"/>
                <a:cs typeface="Times New Roman"/>
                <a:sym typeface="Wingdings" pitchFamily="2" charset="2"/>
              </a:rPr>
              <a:t>abnormal </a:t>
            </a:r>
            <a:r>
              <a:rPr lang="en-US" dirty="0">
                <a:latin typeface="Times New Roman"/>
                <a:cs typeface="Times New Roman"/>
                <a:sym typeface="Wingdings" pitchFamily="2" charset="2"/>
              </a:rPr>
              <a:t>appearance of lipids (</a:t>
            </a:r>
            <a:r>
              <a:rPr lang="en-US" dirty="0" err="1">
                <a:latin typeface="Times New Roman"/>
                <a:cs typeface="Times New Roman"/>
                <a:sym typeface="Wingdings" pitchFamily="2" charset="2"/>
              </a:rPr>
              <a:t>steatorrhea</a:t>
            </a:r>
            <a:r>
              <a:rPr lang="en-US" dirty="0">
                <a:latin typeface="Times New Roman"/>
                <a:cs typeface="Times New Roman"/>
                <a:sym typeface="Wingdings" pitchFamily="2" charset="2"/>
              </a:rPr>
              <a:t>) &amp; undigested proteins in the feces </a:t>
            </a:r>
            <a:endParaRPr lang="x-none" dirty="0">
              <a:latin typeface="Times New Roman"/>
              <a:cs typeface="Times New Roman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040750" y="3020519"/>
            <a:ext cx="245331" cy="59681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040750" y="4300527"/>
            <a:ext cx="245331" cy="59681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9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Times New Roman"/>
                <a:cs typeface="Times New Roman"/>
              </a:rPr>
              <a:t>Learning outcomes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None/>
            </a:pP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By the end of this lecture, the student should be able to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:</a:t>
            </a:r>
          </a:p>
          <a:p>
            <a:pPr>
              <a:buClr>
                <a:schemeClr val="tx1"/>
              </a:buClr>
              <a:buNone/>
            </a:pP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  <a:buClr>
                <a:schemeClr val="tx1"/>
              </a:buClr>
            </a:pP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Understand the overall process of dietary 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proteins’ 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and 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carbohydrates’ 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digestion, the organs involved, the enzymes required, and the end products.</a:t>
            </a:r>
          </a:p>
          <a:p>
            <a:pPr lvl="1">
              <a:buClr>
                <a:schemeClr val="tx1"/>
              </a:buClr>
            </a:pP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  <a:buClr>
                <a:schemeClr val="tx1"/>
              </a:buClr>
            </a:pPr>
            <a:r>
              <a:rPr lang="en-US" sz="2200" dirty="0">
                <a:latin typeface="Times New Roman"/>
                <a:cs typeface="Times New Roman"/>
              </a:rPr>
              <a:t>Implement the basic science knowledge of the process of </a:t>
            </a:r>
            <a:r>
              <a:rPr lang="en-US" sz="2200" dirty="0" smtClean="0">
                <a:latin typeface="Times New Roman"/>
                <a:cs typeface="Times New Roman"/>
              </a:rPr>
              <a:t>proteins </a:t>
            </a:r>
            <a:r>
              <a:rPr lang="en-US" sz="2200" dirty="0">
                <a:latin typeface="Times New Roman"/>
                <a:cs typeface="Times New Roman"/>
              </a:rPr>
              <a:t>&amp; carbohydrates digestion </a:t>
            </a:r>
            <a:r>
              <a:rPr lang="en-US" sz="2200" dirty="0" smtClean="0">
                <a:latin typeface="Times New Roman"/>
                <a:cs typeface="Times New Roman"/>
              </a:rPr>
              <a:t>to 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understand 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the clinical manifestations of  diseases that involve defective 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proteins’ 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or 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carbohydrates’ 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digestion &amp;/or 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absorption.</a:t>
            </a: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920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Celiac Disease (Celiac </a:t>
            </a:r>
            <a:r>
              <a:rPr lang="en-US" sz="4400" dirty="0" err="1" smtClean="0">
                <a:latin typeface="Times New Roman"/>
                <a:cs typeface="Times New Roman"/>
              </a:rPr>
              <a:t>sprue</a:t>
            </a:r>
            <a:r>
              <a:rPr lang="en-US" sz="4400" dirty="0" smtClean="0">
                <a:latin typeface="Times New Roman"/>
                <a:cs typeface="Times New Roman"/>
              </a:rPr>
              <a:t>)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380"/>
            <a:ext cx="7620000" cy="2498005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It is a disease of </a:t>
            </a:r>
            <a:r>
              <a:rPr lang="en-US" dirty="0" err="1">
                <a:latin typeface="Times New Roman"/>
                <a:cs typeface="Times New Roman"/>
              </a:rPr>
              <a:t>malabsorption</a:t>
            </a:r>
            <a:r>
              <a:rPr lang="en-US" dirty="0">
                <a:latin typeface="Times New Roman"/>
                <a:cs typeface="Times New Roman"/>
              </a:rPr>
              <a:t> resulting from immune-mediated damage to the villi of the small intestine in response to ingestion of </a:t>
            </a:r>
            <a:r>
              <a:rPr lang="en-US" dirty="0" smtClean="0">
                <a:latin typeface="Times New Roman"/>
                <a:cs typeface="Times New Roman"/>
              </a:rPr>
              <a:t>gluten.</a:t>
            </a:r>
            <a:endParaRPr lang="en-US" dirty="0">
              <a:latin typeface="Times New Roman"/>
              <a:cs typeface="Times New Roman"/>
            </a:endParaRPr>
          </a:p>
          <a:p>
            <a:pPr algn="just"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Gluten is a protein found in wheat, rye, and </a:t>
            </a:r>
            <a:r>
              <a:rPr lang="en-US" dirty="0" smtClean="0">
                <a:latin typeface="Times New Roman"/>
                <a:cs typeface="Times New Roman"/>
              </a:rPr>
              <a:t>barley.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505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974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Biochemical Aspects of Digestion of Dietary Carbohydrates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652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Carbohydrates digestion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2090"/>
            <a:ext cx="7620000" cy="3378253"/>
          </a:xfrm>
        </p:spPr>
        <p:txBody>
          <a:bodyPr>
            <a:normAutofit/>
          </a:bodyPr>
          <a:lstStyle/>
          <a:p>
            <a:pPr lvl="1">
              <a:buClr>
                <a:schemeClr val="tx1"/>
              </a:buClr>
            </a:pPr>
            <a:r>
              <a:rPr lang="en-US" sz="2200" b="1" dirty="0">
                <a:latin typeface="Times New Roman"/>
                <a:cs typeface="Times New Roman"/>
              </a:rPr>
              <a:t>Carbohydrates digestion is rapid: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</a:p>
          <a:p>
            <a:pPr marL="639763" lvl="1" indent="-6350" algn="just">
              <a:lnSpc>
                <a:spcPct val="120000"/>
              </a:lnSpc>
              <a:buClr>
                <a:schemeClr val="tx1"/>
              </a:buClr>
              <a:buNone/>
            </a:pPr>
            <a:r>
              <a:rPr lang="en-US" sz="2200" dirty="0">
                <a:latin typeface="Times New Roman"/>
                <a:cs typeface="Times New Roman"/>
              </a:rPr>
              <a:t>Generally completed by the time the gastric contents reach the junction of the duodenum &amp; jejunum.</a:t>
            </a:r>
          </a:p>
          <a:p>
            <a:pPr lvl="1">
              <a:buClr>
                <a:schemeClr val="tx1"/>
              </a:buClr>
            </a:pPr>
            <a:endParaRPr lang="en-US" sz="2200" dirty="0">
              <a:latin typeface="Times New Roman"/>
              <a:cs typeface="Times New Roman"/>
            </a:endParaRPr>
          </a:p>
          <a:p>
            <a:pPr lvl="1">
              <a:buClr>
                <a:schemeClr val="tx1"/>
              </a:buClr>
            </a:pPr>
            <a:r>
              <a:rPr lang="en-US" sz="2200" b="1" dirty="0">
                <a:latin typeface="Times New Roman"/>
                <a:cs typeface="Times New Roman"/>
              </a:rPr>
              <a:t>Sites for digestion of dietary carbohydrates:</a:t>
            </a:r>
          </a:p>
          <a:p>
            <a:pPr lvl="2">
              <a:buClr>
                <a:schemeClr val="tx1"/>
              </a:buClr>
            </a:pPr>
            <a:r>
              <a:rPr lang="en-US" sz="2200" dirty="0">
                <a:latin typeface="Times New Roman"/>
                <a:cs typeface="Times New Roman"/>
              </a:rPr>
              <a:t>The mouth</a:t>
            </a:r>
          </a:p>
          <a:p>
            <a:pPr lvl="2">
              <a:buClr>
                <a:schemeClr val="tx1"/>
              </a:buClr>
            </a:pPr>
            <a:r>
              <a:rPr lang="en-US" sz="2200" dirty="0">
                <a:latin typeface="Times New Roman"/>
                <a:cs typeface="Times New Roman"/>
              </a:rPr>
              <a:t>The intestinal lumen</a:t>
            </a:r>
          </a:p>
          <a:p>
            <a:pPr lvl="1">
              <a:buClr>
                <a:schemeClr val="tx1"/>
              </a:buClr>
            </a:pPr>
            <a:endParaRPr lang="en-US" sz="2200" dirty="0">
              <a:latin typeface="Times New Roman"/>
              <a:cs typeface="Times New Roman"/>
            </a:endParaRPr>
          </a:p>
          <a:p>
            <a:pPr lvl="1">
              <a:buClr>
                <a:schemeClr val="tx1"/>
              </a:buClr>
              <a:buNone/>
            </a:pPr>
            <a:endParaRPr lang="en-US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521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Dietary Carbohydrates</a:t>
            </a:r>
            <a:endParaRPr lang="en-US" sz="4400" b="1" dirty="0">
              <a:latin typeface="Times New Roman"/>
              <a:cs typeface="Times New Roman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38400" y="1866270"/>
            <a:ext cx="6736792" cy="4800600"/>
          </a:xfrm>
        </p:spPr>
        <p:txBody>
          <a:bodyPr>
            <a:noAutofit/>
          </a:bodyPr>
          <a:lstStyle/>
          <a:p>
            <a:pPr algn="l" rtl="0">
              <a:buClr>
                <a:schemeClr val="tx1"/>
              </a:buClr>
            </a:pPr>
            <a:r>
              <a:rPr lang="en-US" sz="2400" b="1" dirty="0" smtClean="0">
                <a:latin typeface="Times New Roman"/>
                <a:cs typeface="Times New Roman"/>
              </a:rPr>
              <a:t>Mainly:</a:t>
            </a:r>
          </a:p>
          <a:p>
            <a:pPr lvl="1" algn="l" rtl="0">
              <a:buClr>
                <a:schemeClr val="tx1"/>
              </a:buClr>
            </a:pP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Polysaccharides:</a:t>
            </a:r>
          </a:p>
          <a:p>
            <a:pPr lvl="2" algn="l" rtl="0">
              <a:buClr>
                <a:schemeClr val="tx1"/>
              </a:buClr>
            </a:pPr>
            <a:r>
              <a:rPr lang="en-US" sz="2200" dirty="0" smtClean="0">
                <a:latin typeface="Times New Roman"/>
                <a:cs typeface="Times New Roman"/>
              </a:rPr>
              <a:t>Starch from plant origin</a:t>
            </a:r>
          </a:p>
          <a:p>
            <a:pPr lvl="2" algn="l" rtl="0">
              <a:buClr>
                <a:schemeClr val="tx1"/>
              </a:buClr>
            </a:pPr>
            <a:r>
              <a:rPr lang="en-US" sz="2200" dirty="0" smtClean="0">
                <a:latin typeface="Times New Roman"/>
                <a:cs typeface="Times New Roman"/>
              </a:rPr>
              <a:t>Glycogen from animal origin</a:t>
            </a:r>
          </a:p>
          <a:p>
            <a:pPr lvl="2" algn="l" rtl="0">
              <a:buClr>
                <a:schemeClr val="tx1"/>
              </a:buClr>
            </a:pPr>
            <a:r>
              <a:rPr lang="en-US" sz="2200" dirty="0" smtClean="0">
                <a:latin typeface="Times New Roman"/>
                <a:cs typeface="Times New Roman"/>
              </a:rPr>
              <a:t>Cellulose from plant origin</a:t>
            </a:r>
            <a:endParaRPr lang="en-US" sz="22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1" algn="l" rtl="0">
              <a:buClr>
                <a:schemeClr val="tx1"/>
              </a:buClr>
            </a:pP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Oligosaccharides</a:t>
            </a:r>
          </a:p>
          <a:p>
            <a:pPr lvl="1" algn="l" rtl="0">
              <a:buClr>
                <a:schemeClr val="tx1"/>
              </a:buClr>
            </a:pP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Disaccharides:</a:t>
            </a:r>
          </a:p>
          <a:p>
            <a:pPr lvl="2" algn="l" rtl="0">
              <a:buClr>
                <a:schemeClr val="tx1"/>
              </a:buClr>
            </a:pPr>
            <a:r>
              <a:rPr lang="en-US" sz="2200" dirty="0" smtClean="0">
                <a:latin typeface="Times New Roman"/>
                <a:cs typeface="Times New Roman"/>
              </a:rPr>
              <a:t>Sucrose</a:t>
            </a:r>
          </a:p>
          <a:p>
            <a:pPr lvl="2" algn="l" rtl="0">
              <a:buClr>
                <a:schemeClr val="tx1"/>
              </a:buClr>
            </a:pPr>
            <a:r>
              <a:rPr lang="en-US" sz="2200" dirty="0" smtClean="0">
                <a:latin typeface="Times New Roman"/>
                <a:cs typeface="Times New Roman"/>
              </a:rPr>
              <a:t>Lactose</a:t>
            </a:r>
          </a:p>
          <a:p>
            <a:pPr lvl="2" algn="l" rtl="0">
              <a:buClr>
                <a:schemeClr val="tx1"/>
              </a:buClr>
            </a:pPr>
            <a:r>
              <a:rPr lang="en-US" sz="2200" dirty="0" smtClean="0">
                <a:latin typeface="Times New Roman"/>
                <a:cs typeface="Times New Roman"/>
              </a:rPr>
              <a:t>Maltose</a:t>
            </a:r>
          </a:p>
          <a:p>
            <a:pPr marL="741362" lvl="2" indent="-342900" algn="l" rtl="0"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200" b="1" dirty="0" err="1" smtClean="0">
                <a:solidFill>
                  <a:srgbClr val="2F2B20"/>
                </a:solidFill>
                <a:latin typeface="Times New Roman"/>
                <a:cs typeface="Times New Roman"/>
              </a:rPr>
              <a:t>Monosaccharides</a:t>
            </a: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:</a:t>
            </a:r>
            <a:r>
              <a:rPr lang="en-US" sz="2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</a:rPr>
              <a:t>Little amounts</a:t>
            </a:r>
            <a:endParaRPr lang="en-US" sz="22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50296" y="2747088"/>
            <a:ext cx="3606416" cy="1165862"/>
            <a:chOff x="4850296" y="2328618"/>
            <a:chExt cx="3606416" cy="1165862"/>
          </a:xfrm>
        </p:grpSpPr>
        <p:grpSp>
          <p:nvGrpSpPr>
            <p:cNvPr id="16" name="Group 15"/>
            <p:cNvGrpSpPr/>
            <p:nvPr/>
          </p:nvGrpSpPr>
          <p:grpSpPr>
            <a:xfrm>
              <a:off x="4850296" y="2588358"/>
              <a:ext cx="3606416" cy="906122"/>
              <a:chOff x="5796136" y="2709948"/>
              <a:chExt cx="3606416" cy="90612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290684" y="3262127"/>
                <a:ext cx="2817820" cy="3539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sz="1700" dirty="0" smtClean="0">
                    <a:solidFill>
                      <a:prstClr val="black"/>
                    </a:solidFill>
                    <a:latin typeface="Times New Roman"/>
                    <a:cs typeface="Times New Roman"/>
                    <a:sym typeface="Symbol"/>
                  </a:rPr>
                  <a:t>Contains </a:t>
                </a:r>
                <a:r>
                  <a:rPr lang="en-US" sz="1700" b="1" dirty="0" smtClean="0">
                    <a:solidFill>
                      <a:srgbClr val="FF0000"/>
                    </a:solidFill>
                    <a:latin typeface="Times New Roman"/>
                    <a:cs typeface="Times New Roman"/>
                    <a:sym typeface="Symbol"/>
                  </a:rPr>
                  <a:t></a:t>
                </a:r>
                <a:r>
                  <a:rPr lang="en-US" sz="1700" dirty="0" smtClean="0">
                    <a:solidFill>
                      <a:prstClr val="black"/>
                    </a:solidFill>
                    <a:latin typeface="Times New Roman"/>
                    <a:cs typeface="Times New Roman"/>
                    <a:sym typeface="Symbol"/>
                  </a:rPr>
                  <a:t> (1</a:t>
                </a:r>
                <a:r>
                  <a:rPr lang="en-US" sz="1700" dirty="0" smtClean="0">
                    <a:solidFill>
                      <a:prstClr val="black"/>
                    </a:solidFill>
                    <a:latin typeface="Times New Roman"/>
                    <a:cs typeface="Times New Roman"/>
                    <a:sym typeface="Wingdings" pitchFamily="2" charset="2"/>
                  </a:rPr>
                  <a:t>4) bonds </a:t>
                </a:r>
                <a:endParaRPr lang="en-US" sz="1700" dirty="0">
                  <a:latin typeface="Times New Roman"/>
                  <a:cs typeface="Times New Roman"/>
                </a:endParaRP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5796136" y="2709948"/>
                <a:ext cx="3606416" cy="761564"/>
                <a:chOff x="5796136" y="2709948"/>
                <a:chExt cx="3606416" cy="761564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6086963" y="2709948"/>
                  <a:ext cx="3315589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l" rtl="0">
                    <a:lnSpc>
                      <a:spcPct val="60000"/>
                    </a:lnSpc>
                  </a:pPr>
                  <a:r>
                    <a:rPr lang="en-US" sz="1700" dirty="0" smtClean="0">
                      <a:solidFill>
                        <a:prstClr val="black"/>
                      </a:solidFill>
                      <a:latin typeface="Times New Roman"/>
                      <a:cs typeface="Times New Roman"/>
                      <a:sym typeface="Symbol"/>
                    </a:rPr>
                    <a:t>Contain </a:t>
                  </a:r>
                  <a:r>
                    <a:rPr lang="en-US" sz="1700" b="1" dirty="0" smtClean="0">
                      <a:solidFill>
                        <a:srgbClr val="0000FF"/>
                      </a:solidFill>
                      <a:latin typeface="Times New Roman"/>
                      <a:cs typeface="Times New Roman"/>
                      <a:sym typeface="Symbol"/>
                    </a:rPr>
                    <a:t></a:t>
                  </a:r>
                  <a:r>
                    <a:rPr lang="en-US" sz="1700" dirty="0" smtClean="0">
                      <a:solidFill>
                        <a:prstClr val="black"/>
                      </a:solidFill>
                      <a:latin typeface="Times New Roman"/>
                      <a:cs typeface="Times New Roman"/>
                      <a:sym typeface="Symbol"/>
                    </a:rPr>
                    <a:t> (1</a:t>
                  </a:r>
                  <a:r>
                    <a:rPr lang="en-US" sz="1700" dirty="0" smtClean="0">
                      <a:solidFill>
                        <a:prstClr val="black"/>
                      </a:solidFill>
                      <a:latin typeface="Times New Roman"/>
                      <a:cs typeface="Times New Roman"/>
                      <a:sym typeface="Wingdings" pitchFamily="2" charset="2"/>
                    </a:rPr>
                    <a:t>4) &amp; </a:t>
                  </a:r>
                  <a:r>
                    <a:rPr lang="en-US" sz="1700" dirty="0" smtClean="0">
                      <a:solidFill>
                        <a:prstClr val="black"/>
                      </a:solidFill>
                      <a:latin typeface="Times New Roman"/>
                      <a:cs typeface="Times New Roman"/>
                      <a:sym typeface="Symbol"/>
                    </a:rPr>
                    <a:t> (1</a:t>
                  </a:r>
                  <a:r>
                    <a:rPr lang="en-US" sz="1700" dirty="0" smtClean="0">
                      <a:solidFill>
                        <a:prstClr val="black"/>
                      </a:solidFill>
                      <a:latin typeface="Times New Roman"/>
                      <a:cs typeface="Times New Roman"/>
                      <a:sym typeface="Wingdings" pitchFamily="2" charset="2"/>
                    </a:rPr>
                    <a:t>6) bonds </a:t>
                  </a:r>
                  <a:endParaRPr lang="en-US" sz="1700" dirty="0">
                    <a:latin typeface="Times New Roman"/>
                    <a:cs typeface="Times New Roman"/>
                  </a:endParaRPr>
                </a:p>
              </p:txBody>
            </p:sp>
            <p:cxnSp>
              <p:nvCxnSpPr>
                <p:cNvPr id="21" name="Straight Arrow Connector 20"/>
                <p:cNvCxnSpPr/>
                <p:nvPr/>
              </p:nvCxnSpPr>
              <p:spPr>
                <a:xfrm flipV="1">
                  <a:off x="5796136" y="3471511"/>
                  <a:ext cx="576064" cy="1"/>
                </a:xfrm>
                <a:prstGeom prst="straightConnector1">
                  <a:avLst/>
                </a:prstGeom>
                <a:ln w="25400">
                  <a:solidFill>
                    <a:srgbClr val="2F2B2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" name="Right Brace 1"/>
            <p:cNvSpPr/>
            <p:nvPr/>
          </p:nvSpPr>
          <p:spPr>
            <a:xfrm>
              <a:off x="4965744" y="2328618"/>
              <a:ext cx="229504" cy="768629"/>
            </a:xfrm>
            <a:prstGeom prst="rightBrace">
              <a:avLst/>
            </a:prstGeom>
            <a:noFill/>
            <a:ln>
              <a:solidFill>
                <a:srgbClr val="2F2B2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173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Enzymes for Digestion of Dietary Carbohydrates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4114"/>
            <a:ext cx="7620000" cy="3909775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2400" b="1" dirty="0">
                <a:latin typeface="Times New Roman"/>
                <a:cs typeface="Times New Roman"/>
                <a:sym typeface="Symbol"/>
              </a:rPr>
              <a:t>-amylase</a:t>
            </a:r>
            <a:r>
              <a:rPr lang="en-US" dirty="0">
                <a:latin typeface="Times New Roman"/>
                <a:cs typeface="Times New Roman"/>
                <a:sym typeface="Symbol"/>
              </a:rPr>
              <a:t> (</a:t>
            </a:r>
            <a:r>
              <a:rPr lang="en-US" dirty="0">
                <a:latin typeface="Times New Roman"/>
                <a:cs typeface="Times New Roman"/>
              </a:rPr>
              <a:t>Both salivary &amp; pancreatic</a:t>
            </a:r>
            <a:r>
              <a:rPr lang="en-US" dirty="0" smtClean="0">
                <a:latin typeface="Times New Roman"/>
                <a:cs typeface="Times New Roman"/>
              </a:rPr>
              <a:t>). </a:t>
            </a:r>
            <a:endParaRPr lang="en-US" dirty="0">
              <a:latin typeface="Times New Roman"/>
              <a:cs typeface="Times New Roman"/>
            </a:endParaRPr>
          </a:p>
          <a:p>
            <a:pPr algn="ctr">
              <a:buClr>
                <a:schemeClr val="tx1"/>
              </a:buClr>
              <a:buNone/>
            </a:pP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Substrate</a:t>
            </a:r>
            <a:r>
              <a:rPr lang="en-US" b="1" dirty="0">
                <a:latin typeface="Times New Roman"/>
                <a:cs typeface="Times New Roman"/>
              </a:rPr>
              <a:t>: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Polysaccharides</a:t>
            </a:r>
          </a:p>
          <a:p>
            <a:pPr algn="ctr"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US" sz="2400" b="1" dirty="0" err="1">
                <a:latin typeface="Times New Roman"/>
                <a:cs typeface="Times New Roman"/>
              </a:rPr>
              <a:t>Disaccharidases</a:t>
            </a:r>
            <a:r>
              <a:rPr lang="en-US" dirty="0">
                <a:latin typeface="Times New Roman"/>
                <a:cs typeface="Times New Roman"/>
              </a:rPr>
              <a:t> (Intestinal</a:t>
            </a:r>
            <a:r>
              <a:rPr lang="en-US" dirty="0" smtClean="0">
                <a:latin typeface="Times New Roman"/>
                <a:cs typeface="Times New Roman"/>
              </a:rPr>
              <a:t>).</a:t>
            </a:r>
            <a:endParaRPr lang="en-US" dirty="0">
              <a:latin typeface="Times New Roman"/>
              <a:cs typeface="Times New Roman"/>
            </a:endParaRPr>
          </a:p>
          <a:p>
            <a:pPr algn="ctr">
              <a:buClr>
                <a:schemeClr val="tx1"/>
              </a:buClr>
              <a:buNone/>
            </a:pPr>
            <a:r>
              <a:rPr lang="en-US" b="1" dirty="0" smtClean="0">
                <a:latin typeface="Times New Roman"/>
                <a:cs typeface="Times New Roman"/>
              </a:rPr>
              <a:t>Substrate</a:t>
            </a:r>
            <a:r>
              <a:rPr lang="en-US" b="1" dirty="0">
                <a:latin typeface="Times New Roman"/>
                <a:cs typeface="Times New Roman"/>
              </a:rPr>
              <a:t>: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Disaccharides</a:t>
            </a:r>
          </a:p>
          <a:p>
            <a:pPr algn="ctr"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US" sz="2400" b="1" dirty="0" err="1">
                <a:latin typeface="Times New Roman"/>
                <a:cs typeface="Times New Roman"/>
                <a:sym typeface="Symbol"/>
              </a:rPr>
              <a:t>Isomaltase</a:t>
            </a:r>
            <a:r>
              <a:rPr lang="en-US" sz="2400" b="1" dirty="0">
                <a:latin typeface="Times New Roman"/>
                <a:cs typeface="Times New Roman"/>
                <a:sym typeface="Symbol"/>
              </a:rPr>
              <a:t> &amp; </a:t>
            </a:r>
            <a:r>
              <a:rPr lang="en-US" sz="2400" b="1" dirty="0">
                <a:latin typeface="Times New Roman"/>
                <a:cs typeface="Times New Roman"/>
              </a:rPr>
              <a:t>(1,6) </a:t>
            </a:r>
            <a:r>
              <a:rPr lang="en-US" sz="2400" b="1" dirty="0" err="1">
                <a:latin typeface="Times New Roman"/>
                <a:cs typeface="Times New Roman"/>
              </a:rPr>
              <a:t>glucosidase</a:t>
            </a:r>
            <a:r>
              <a:rPr lang="en-US" dirty="0">
                <a:latin typeface="Times New Roman"/>
                <a:cs typeface="Times New Roman"/>
              </a:rPr>
              <a:t> (Intestinal</a:t>
            </a:r>
            <a:r>
              <a:rPr lang="en-US" dirty="0" smtClean="0">
                <a:latin typeface="Times New Roman"/>
                <a:cs typeface="Times New Roman"/>
              </a:rPr>
              <a:t>).</a:t>
            </a:r>
            <a:endParaRPr lang="en-US" dirty="0">
              <a:latin typeface="Times New Roman"/>
              <a:cs typeface="Times New Roman"/>
            </a:endParaRPr>
          </a:p>
          <a:p>
            <a:pPr algn="ctr">
              <a:buClr>
                <a:schemeClr val="tx1"/>
              </a:buClr>
              <a:buNone/>
            </a:pPr>
            <a:r>
              <a:rPr lang="en-US" dirty="0">
                <a:latin typeface="Times New Roman"/>
                <a:cs typeface="Times New Roman"/>
              </a:rPr>
              <a:t>	</a:t>
            </a:r>
            <a:r>
              <a:rPr lang="en-US" b="1" dirty="0">
                <a:latin typeface="Times New Roman"/>
                <a:cs typeface="Times New Roman"/>
              </a:rPr>
              <a:t>Substrate:</a:t>
            </a:r>
            <a:r>
              <a:rPr lang="en-US" dirty="0">
                <a:latin typeface="Times New Roman"/>
                <a:cs typeface="Times New Roman"/>
              </a:rPr>
              <a:t> Branch points of </a:t>
            </a:r>
            <a:r>
              <a:rPr lang="en-US" dirty="0" err="1">
                <a:latin typeface="Times New Roman"/>
                <a:cs typeface="Times New Roman"/>
              </a:rPr>
              <a:t>oligo</a:t>
            </a:r>
            <a:r>
              <a:rPr lang="en-US" dirty="0">
                <a:latin typeface="Times New Roman"/>
                <a:cs typeface="Times New Roman"/>
              </a:rPr>
              <a:t>- and di-saccharides</a:t>
            </a:r>
          </a:p>
        </p:txBody>
      </p:sp>
    </p:spTree>
    <p:extLst>
      <p:ext uri="{BB962C8B-B14F-4D97-AF65-F5344CB8AC3E}">
        <p14:creationId xmlns:p14="http://schemas.microsoft.com/office/powerpoint/2010/main" val="339224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Effects of </a:t>
            </a:r>
            <a:r>
              <a:rPr lang="en-US" sz="4400" dirty="0">
                <a:latin typeface="Times New Roman"/>
                <a:cs typeface="Times New Roman"/>
                <a:sym typeface="Symbol"/>
              </a:rPr>
              <a:t></a:t>
            </a:r>
            <a:r>
              <a:rPr lang="en-US" sz="4400" dirty="0" smtClean="0">
                <a:latin typeface="Times New Roman"/>
                <a:cs typeface="Times New Roman"/>
              </a:rPr>
              <a:t>-amylase on Glycogen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408" y="2245472"/>
            <a:ext cx="52578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l" rtl="0">
              <a:spcAft>
                <a:spcPts val="180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Hydrolysis of: </a:t>
            </a:r>
          </a:p>
          <a:p>
            <a:pPr algn="l" rtl="0">
              <a:spcAft>
                <a:spcPts val="3000"/>
              </a:spcAft>
              <a:buClr>
                <a:srgbClr val="BC0000"/>
              </a:buClr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α(1,4)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glycosidic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bonds</a:t>
            </a:r>
          </a:p>
          <a:p>
            <a:pPr marL="179388" indent="-179388" algn="l" rtl="0">
              <a:spcAft>
                <a:spcPts val="180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Products: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36538" indent="-236538" algn="l" rtl="0">
              <a:spcAft>
                <a:spcPts val="1800"/>
              </a:spcAft>
              <a:buClr>
                <a:srgbClr val="BC0000"/>
              </a:buClr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Mixture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short oligosaccharides</a:t>
            </a:r>
          </a:p>
          <a:p>
            <a:pPr marL="236538" indent="-236538" algn="l" rtl="0">
              <a:spcAft>
                <a:spcPts val="1800"/>
              </a:spcAft>
              <a:buClr>
                <a:srgbClr val="BC0000"/>
              </a:buCl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(both branched &amp;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unbranched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36538" indent="-236538" algn="l" rtl="0">
              <a:spcAft>
                <a:spcPts val="600"/>
              </a:spcAft>
              <a:buClr>
                <a:srgbClr val="BC0000"/>
              </a:buCl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- Disaccharides: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36538" indent="-236538" algn="l" rtl="0">
              <a:spcAft>
                <a:spcPts val="600"/>
              </a:spcAft>
              <a:buClr>
                <a:srgbClr val="BC0000"/>
              </a:buCl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Maltose and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isomaltose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73" y="1702472"/>
            <a:ext cx="3850443" cy="496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2249550"/>
            <a:ext cx="7620000" cy="347292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b="1" dirty="0">
                <a:latin typeface="Times New Roman"/>
                <a:cs typeface="Times New Roman"/>
              </a:rPr>
              <a:t>No dietary carbohydrate digestion occurs in the stomach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i="1" dirty="0">
                <a:latin typeface="Times New Roman"/>
                <a:cs typeface="Times New Roman"/>
              </a:rPr>
              <a:t>(the high acidity of the stomach inactivates the salivary </a:t>
            </a:r>
            <a:r>
              <a:rPr lang="en-US" i="1" dirty="0">
                <a:latin typeface="Times New Roman"/>
                <a:cs typeface="Times New Roman"/>
                <a:sym typeface="Symbol"/>
              </a:rPr>
              <a:t></a:t>
            </a:r>
            <a:r>
              <a:rPr lang="en-US" i="1" dirty="0">
                <a:latin typeface="Times New Roman"/>
                <a:cs typeface="Times New Roman"/>
              </a:rPr>
              <a:t>–amylase)</a:t>
            </a:r>
            <a:r>
              <a:rPr lang="en-US" b="1" dirty="0" smtClean="0">
                <a:latin typeface="Times New Roman"/>
                <a:cs typeface="Times New Roman"/>
              </a:rPr>
              <a:t>.</a:t>
            </a:r>
          </a:p>
          <a:p>
            <a:pPr marL="114300" indent="0"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US" b="1" dirty="0">
                <a:latin typeface="Times New Roman"/>
                <a:cs typeface="Times New Roman"/>
              </a:rPr>
              <a:t>Pancreatic </a:t>
            </a:r>
            <a:r>
              <a:rPr lang="en-US" b="1" dirty="0">
                <a:latin typeface="Times New Roman"/>
                <a:cs typeface="Times New Roman"/>
                <a:sym typeface="Symbol"/>
              </a:rPr>
              <a:t></a:t>
            </a:r>
            <a:r>
              <a:rPr lang="en-US" b="1" dirty="0">
                <a:latin typeface="Times New Roman"/>
                <a:cs typeface="Times New Roman"/>
              </a:rPr>
              <a:t>–amylase continues the process of starch &amp; glycogen digestion in the small </a:t>
            </a:r>
            <a:r>
              <a:rPr lang="en-US" b="1" dirty="0" smtClean="0">
                <a:latin typeface="Times New Roman"/>
                <a:cs typeface="Times New Roman"/>
              </a:rPr>
              <a:t>intestine.</a:t>
            </a:r>
            <a:endParaRPr lang="en-US" b="1" dirty="0">
              <a:latin typeface="Times New Roman"/>
              <a:cs typeface="Times New Roman"/>
            </a:endParaRPr>
          </a:p>
          <a:p>
            <a:pPr algn="ctr">
              <a:buClr>
                <a:schemeClr val="tx1"/>
              </a:buClr>
              <a:buNone/>
            </a:pPr>
            <a:r>
              <a:rPr lang="en-US" b="1" dirty="0">
                <a:latin typeface="Times New Roman"/>
                <a:cs typeface="Times New Roman"/>
              </a:rPr>
              <a:t>	</a:t>
            </a:r>
            <a:r>
              <a:rPr lang="en-US" i="1" dirty="0">
                <a:latin typeface="Times New Roman"/>
                <a:cs typeface="Times New Roman"/>
              </a:rPr>
              <a:t>(Secreted by pancreas and </a:t>
            </a:r>
            <a:r>
              <a:rPr lang="en-US" i="1" dirty="0" smtClean="0">
                <a:latin typeface="Times New Roman"/>
                <a:cs typeface="Times New Roman"/>
              </a:rPr>
              <a:t>works </a:t>
            </a:r>
            <a:r>
              <a:rPr lang="en-US" i="1" dirty="0">
                <a:latin typeface="Times New Roman"/>
                <a:cs typeface="Times New Roman"/>
              </a:rPr>
              <a:t>in small intestine)</a:t>
            </a:r>
          </a:p>
          <a:p>
            <a:pPr>
              <a:buClr>
                <a:schemeClr val="tx1"/>
              </a:buClr>
            </a:pP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Enzymes for Digestion of Dietary Carbohydrates: continued 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2415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903230"/>
            <a:ext cx="7620000" cy="4503817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b="1" dirty="0">
                <a:latin typeface="Times New Roman"/>
                <a:cs typeface="Times New Roman"/>
                <a:sym typeface="Symbol"/>
              </a:rPr>
              <a:t>Normal level in serum</a:t>
            </a:r>
            <a:r>
              <a:rPr lang="en-US" b="1" dirty="0" smtClean="0">
                <a:latin typeface="Times New Roman"/>
                <a:cs typeface="Times New Roman"/>
                <a:sym typeface="Symbol"/>
              </a:rPr>
              <a:t>:   </a:t>
            </a:r>
            <a:r>
              <a:rPr lang="en-US" sz="2200" dirty="0" smtClean="0">
                <a:latin typeface="Times New Roman"/>
                <a:cs typeface="Times New Roman"/>
                <a:sym typeface="Symbol"/>
              </a:rPr>
              <a:t>25 </a:t>
            </a:r>
            <a:r>
              <a:rPr lang="en-US" sz="2200" dirty="0">
                <a:latin typeface="Times New Roman"/>
                <a:cs typeface="Times New Roman"/>
                <a:sym typeface="Symbol"/>
              </a:rPr>
              <a:t>-125 U/</a:t>
            </a:r>
            <a:r>
              <a:rPr lang="en-US" sz="2200" dirty="0" smtClean="0">
                <a:latin typeface="Times New Roman"/>
                <a:cs typeface="Times New Roman"/>
                <a:sym typeface="Symbol"/>
              </a:rPr>
              <a:t>L</a:t>
            </a:r>
          </a:p>
          <a:p>
            <a:pPr marL="411480" lvl="1" indent="0">
              <a:buClr>
                <a:schemeClr val="tx1"/>
              </a:buClr>
              <a:buNone/>
            </a:pPr>
            <a:endParaRPr lang="en-US" sz="2200" dirty="0">
              <a:latin typeface="Times New Roman"/>
              <a:cs typeface="Times New Roman"/>
              <a:sym typeface="Symbol"/>
            </a:endParaRPr>
          </a:p>
          <a:p>
            <a:pPr>
              <a:buClr>
                <a:schemeClr val="tx1"/>
              </a:buClr>
            </a:pPr>
            <a:r>
              <a:rPr lang="en-US" b="1" dirty="0">
                <a:latin typeface="Times New Roman"/>
                <a:cs typeface="Times New Roman"/>
                <a:sym typeface="Symbol"/>
              </a:rPr>
              <a:t>The clinical significance of rising circulating levels of -</a:t>
            </a:r>
            <a:r>
              <a:rPr lang="en-US" b="1" dirty="0">
                <a:latin typeface="Times New Roman"/>
                <a:cs typeface="Times New Roman"/>
              </a:rPr>
              <a:t>amylase activity</a:t>
            </a:r>
            <a:r>
              <a:rPr lang="en-US" b="1" dirty="0" smtClean="0">
                <a:latin typeface="Times New Roman"/>
                <a:cs typeface="Times New Roman"/>
              </a:rPr>
              <a:t>:</a:t>
            </a:r>
          </a:p>
          <a:p>
            <a:pPr marL="114300" indent="0">
              <a:lnSpc>
                <a:spcPct val="50000"/>
              </a:lnSpc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lvl="1">
              <a:buClr>
                <a:schemeClr val="tx1"/>
              </a:buClr>
            </a:pPr>
            <a:r>
              <a:rPr lang="en-US" sz="2200" b="1" dirty="0">
                <a:latin typeface="Times New Roman"/>
                <a:cs typeface="Times New Roman"/>
              </a:rPr>
              <a:t>Diagnosis of acute </a:t>
            </a:r>
            <a:r>
              <a:rPr lang="en-US" sz="2200" b="1" dirty="0" smtClean="0">
                <a:latin typeface="Times New Roman"/>
                <a:cs typeface="Times New Roman"/>
                <a:sym typeface="Symbol"/>
              </a:rPr>
              <a:t>pancreatitis:</a:t>
            </a:r>
            <a:endParaRPr lang="en-US" sz="2200" dirty="0">
              <a:latin typeface="Times New Roman"/>
              <a:cs typeface="Times New Roman"/>
              <a:sym typeface="Symbol"/>
            </a:endParaRPr>
          </a:p>
          <a:p>
            <a:pPr marL="411480" lvl="1" indent="0" algn="ctr">
              <a:buClr>
                <a:schemeClr val="tx1"/>
              </a:buClr>
              <a:buNone/>
            </a:pPr>
            <a:r>
              <a:rPr lang="en-US" sz="2200" i="1" dirty="0" smtClean="0">
                <a:latin typeface="Times New Roman"/>
                <a:cs typeface="Times New Roman"/>
                <a:sym typeface="Symbol"/>
              </a:rPr>
              <a:t>(</a:t>
            </a:r>
            <a:r>
              <a:rPr lang="en-US" sz="2200" i="1" dirty="0">
                <a:latin typeface="Times New Roman"/>
                <a:cs typeface="Times New Roman"/>
                <a:sym typeface="Symbol"/>
              </a:rPr>
              <a:t>damage of pancreatic cells </a:t>
            </a:r>
            <a:r>
              <a:rPr lang="en-US" sz="2200" i="1" dirty="0" smtClean="0">
                <a:latin typeface="Times New Roman"/>
                <a:cs typeface="Times New Roman"/>
                <a:sym typeface="Wingdings"/>
              </a:rPr>
              <a:t></a:t>
            </a:r>
            <a:r>
              <a:rPr lang="en-US" sz="2200" i="1" dirty="0" smtClean="0">
                <a:latin typeface="Times New Roman"/>
                <a:cs typeface="Times New Roman"/>
                <a:sym typeface="Wingdings" pitchFamily="2" charset="2"/>
              </a:rPr>
              <a:t> </a:t>
            </a:r>
            <a:r>
              <a:rPr lang="en-US" sz="2200" i="1" dirty="0">
                <a:latin typeface="Times New Roman"/>
                <a:cs typeface="Times New Roman"/>
                <a:sym typeface="Wingdings" pitchFamily="2" charset="2"/>
              </a:rPr>
              <a:t>release &amp; activation of the intracellular enzymes into the blood</a:t>
            </a:r>
            <a:r>
              <a:rPr lang="en-US" sz="2200" b="1" i="1" dirty="0" smtClean="0">
                <a:latin typeface="Times New Roman"/>
                <a:cs typeface="Times New Roman"/>
                <a:sym typeface="Wingdings" pitchFamily="2" charset="2"/>
              </a:rPr>
              <a:t>)</a:t>
            </a:r>
          </a:p>
          <a:p>
            <a:pPr marL="411480" lvl="1" indent="0">
              <a:lnSpc>
                <a:spcPct val="50000"/>
              </a:lnSpc>
              <a:buClr>
                <a:schemeClr val="tx1"/>
              </a:buClr>
              <a:buNone/>
            </a:pPr>
            <a:endParaRPr lang="en-US" sz="2200" b="1" i="1" dirty="0">
              <a:latin typeface="Times New Roman"/>
              <a:cs typeface="Times New Roman"/>
              <a:sym typeface="Symbol"/>
            </a:endParaRPr>
          </a:p>
          <a:p>
            <a:pPr lvl="3">
              <a:buClr>
                <a:schemeClr val="tx1"/>
              </a:buClr>
            </a:pPr>
            <a:r>
              <a:rPr lang="en-US" sz="2000" dirty="0">
                <a:latin typeface="Times New Roman"/>
                <a:cs typeface="Times New Roman"/>
                <a:sym typeface="Symbol"/>
              </a:rPr>
              <a:t>Its level starts to rise within few </a:t>
            </a:r>
            <a:r>
              <a:rPr lang="en-US" sz="2000" dirty="0" smtClean="0">
                <a:latin typeface="Times New Roman"/>
                <a:cs typeface="Times New Roman"/>
                <a:sym typeface="Symbol"/>
              </a:rPr>
              <a:t>hours.</a:t>
            </a:r>
            <a:endParaRPr lang="en-US" sz="2000" dirty="0">
              <a:latin typeface="Times New Roman"/>
              <a:cs typeface="Times New Roman"/>
              <a:sym typeface="Symbol"/>
            </a:endParaRPr>
          </a:p>
          <a:p>
            <a:pPr lvl="3">
              <a:buClr>
                <a:schemeClr val="tx1"/>
              </a:buClr>
            </a:pPr>
            <a:r>
              <a:rPr lang="en-US" sz="2000" dirty="0">
                <a:latin typeface="Times New Roman"/>
                <a:cs typeface="Times New Roman"/>
                <a:sym typeface="Symbol"/>
              </a:rPr>
              <a:t>Reaches a peak within 12- 72 </a:t>
            </a:r>
            <a:r>
              <a:rPr lang="en-US" sz="2000" dirty="0" smtClean="0">
                <a:latin typeface="Times New Roman"/>
                <a:cs typeface="Times New Roman"/>
                <a:sym typeface="Symbol"/>
              </a:rPr>
              <a:t>hours.</a:t>
            </a:r>
            <a:endParaRPr lang="en-US" sz="2000" dirty="0">
              <a:latin typeface="Times New Roman"/>
              <a:cs typeface="Times New Roman"/>
              <a:sym typeface="Symbol"/>
            </a:endParaRPr>
          </a:p>
          <a:p>
            <a:pPr lvl="3">
              <a:buClr>
                <a:schemeClr val="tx1"/>
              </a:buClr>
            </a:pPr>
            <a:r>
              <a:rPr lang="en-US" sz="2000" dirty="0">
                <a:latin typeface="Times New Roman"/>
                <a:cs typeface="Times New Roman"/>
                <a:sym typeface="Symbol"/>
              </a:rPr>
              <a:t>Then returns to normal within few </a:t>
            </a:r>
            <a:r>
              <a:rPr lang="en-US" sz="2000" dirty="0" smtClean="0">
                <a:latin typeface="Times New Roman"/>
                <a:cs typeface="Times New Roman"/>
                <a:sym typeface="Symbol"/>
              </a:rPr>
              <a:t>days.</a:t>
            </a:r>
            <a:endParaRPr lang="en-US" sz="2000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Serum level of </a:t>
            </a:r>
            <a:r>
              <a:rPr lang="en-US" sz="4400" dirty="0">
                <a:latin typeface="Times New Roman"/>
                <a:cs typeface="Times New Roman"/>
                <a:sym typeface="Symbol"/>
              </a:rPr>
              <a:t></a:t>
            </a:r>
            <a:r>
              <a:rPr lang="en-US" sz="4400" dirty="0" smtClean="0">
                <a:latin typeface="Times New Roman"/>
                <a:cs typeface="Times New Roman"/>
              </a:rPr>
              <a:t>-amylases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805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3053470"/>
            <a:ext cx="7620000" cy="380453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b="1" dirty="0" smtClean="0">
                <a:latin typeface="Times New Roman"/>
                <a:cs typeface="Times New Roman"/>
              </a:rPr>
              <a:t>Enzymes:</a:t>
            </a:r>
          </a:p>
          <a:p>
            <a:pPr lvl="1">
              <a:buClr>
                <a:schemeClr val="tx1"/>
              </a:buClr>
            </a:pPr>
            <a:r>
              <a:rPr lang="en-US" dirty="0" err="1">
                <a:latin typeface="Times New Roman"/>
                <a:cs typeface="Times New Roman"/>
              </a:rPr>
              <a:t>Disaccharidases</a:t>
            </a:r>
            <a:endParaRPr lang="en-US" dirty="0">
              <a:latin typeface="Times New Roman"/>
              <a:cs typeface="Times New Roman"/>
            </a:endParaRPr>
          </a:p>
          <a:p>
            <a:pPr lvl="1"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  <a:sym typeface="Symbol"/>
              </a:rPr>
              <a:t></a:t>
            </a:r>
            <a:r>
              <a:rPr lang="en-US" dirty="0">
                <a:latin typeface="Times New Roman"/>
                <a:cs typeface="Times New Roman"/>
              </a:rPr>
              <a:t>(1,6) </a:t>
            </a:r>
            <a:r>
              <a:rPr lang="en-US" dirty="0" err="1">
                <a:latin typeface="Times New Roman"/>
                <a:cs typeface="Times New Roman"/>
              </a:rPr>
              <a:t>Glucosidase</a:t>
            </a:r>
            <a:r>
              <a:rPr lang="en-US" dirty="0">
                <a:latin typeface="Times New Roman"/>
                <a:cs typeface="Times New Roman"/>
              </a:rPr>
              <a:t> (for branched oligosaccharides)</a:t>
            </a:r>
            <a:endParaRPr lang="en-US" b="1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US" b="1" dirty="0" smtClean="0">
                <a:latin typeface="Times New Roman"/>
                <a:cs typeface="Times New Roman"/>
              </a:rPr>
              <a:t>Source: </a:t>
            </a:r>
          </a:p>
          <a:p>
            <a:pPr marL="411480" lvl="1" indent="0">
              <a:lnSpc>
                <a:spcPct val="120000"/>
              </a:lnSpc>
              <a:buClr>
                <a:schemeClr val="tx1"/>
              </a:buClr>
              <a:buNone/>
            </a:pPr>
            <a:r>
              <a:rPr lang="en-US" sz="2200" dirty="0" smtClean="0">
                <a:latin typeface="Times New Roman"/>
                <a:cs typeface="Times New Roman"/>
              </a:rPr>
              <a:t>Secreted </a:t>
            </a:r>
            <a:r>
              <a:rPr lang="en-US" sz="2200" dirty="0">
                <a:latin typeface="Times New Roman"/>
                <a:cs typeface="Times New Roman"/>
              </a:rPr>
              <a:t>by &amp; remain associated with the luminal side of the brush border membranes of the intestinal mucosal </a:t>
            </a:r>
            <a:r>
              <a:rPr lang="en-US" sz="2200" dirty="0" smtClean="0">
                <a:latin typeface="Times New Roman"/>
                <a:cs typeface="Times New Roman"/>
              </a:rPr>
              <a:t>cells</a:t>
            </a:r>
          </a:p>
          <a:p>
            <a:pPr marL="411480" lvl="1" indent="0">
              <a:lnSpc>
                <a:spcPct val="50000"/>
              </a:lnSpc>
              <a:buClr>
                <a:schemeClr val="tx1"/>
              </a:buClr>
              <a:buNone/>
            </a:pPr>
            <a:endParaRPr lang="en-US" sz="2200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US" b="1" dirty="0">
                <a:latin typeface="Times New Roman"/>
                <a:cs typeface="Times New Roman"/>
              </a:rPr>
              <a:t>Location of their </a:t>
            </a:r>
            <a:r>
              <a:rPr lang="en-US" b="1" dirty="0" smtClean="0">
                <a:latin typeface="Times New Roman"/>
                <a:cs typeface="Times New Roman"/>
              </a:rPr>
              <a:t>action: </a:t>
            </a:r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dirty="0">
                <a:latin typeface="Times New Roman"/>
                <a:cs typeface="Times New Roman"/>
              </a:rPr>
              <a:t>mucosal lining of the </a:t>
            </a:r>
            <a:r>
              <a:rPr lang="en-US" dirty="0" smtClean="0">
                <a:latin typeface="Times New Roman"/>
                <a:cs typeface="Times New Roman"/>
              </a:rPr>
              <a:t>jejunum.</a:t>
            </a:r>
          </a:p>
          <a:p>
            <a:pPr marL="114300" indent="0">
              <a:lnSpc>
                <a:spcPct val="50000"/>
              </a:lnSpc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773246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Final digestion of carbohydrates by intestinal enzymes in the small intestine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33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Intestinal </a:t>
            </a:r>
            <a:r>
              <a:rPr lang="en-US" sz="4400" dirty="0" err="1" smtClean="0">
                <a:latin typeface="Times New Roman"/>
                <a:cs typeface="Times New Roman"/>
              </a:rPr>
              <a:t>disaccharidases</a:t>
            </a:r>
            <a:endParaRPr lang="en-US" sz="4400" dirty="0">
              <a:latin typeface="Times New Roman"/>
              <a:cs typeface="Times New Roman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979996"/>
              </p:ext>
            </p:extLst>
          </p:nvPr>
        </p:nvGraphicFramePr>
        <p:xfrm>
          <a:off x="471488" y="1916832"/>
          <a:ext cx="7632848" cy="3670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1918707"/>
                <a:gridCol w="3121853"/>
              </a:tblGrid>
              <a:tr h="511283"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Enzyme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Substrate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Product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511283"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Isomaltase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err="1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isomaltose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2 Glucose 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882489"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Maltase 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maltose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2 Glucose </a:t>
                      </a:r>
                      <a:endParaRPr lang="en-US" sz="2200" dirty="0" smtClean="0">
                        <a:latin typeface="Times New Roman"/>
                        <a:cs typeface="Times New Roman"/>
                      </a:endParaRPr>
                    </a:p>
                    <a:p>
                      <a:pPr algn="l" rtl="0"/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882489"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Sucrase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sucrose</a:t>
                      </a:r>
                      <a:br>
                        <a:rPr lang="en-US" sz="220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</a:b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Glucose &amp; fructose 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882489"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Lactase</a:t>
                      </a:r>
                    </a:p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lang="en-US" sz="2200" dirty="0" smtClean="0">
                          <a:latin typeface="Times New Roman"/>
                          <a:cs typeface="Times New Roman"/>
                          <a:sym typeface="Symbol"/>
                        </a:rPr>
                        <a:t>-</a:t>
                      </a:r>
                      <a:r>
                        <a:rPr lang="en-US" sz="2200" dirty="0" err="1" smtClean="0">
                          <a:latin typeface="Times New Roman"/>
                          <a:cs typeface="Times New Roman"/>
                          <a:sym typeface="Symbol"/>
                        </a:rPr>
                        <a:t>galactosidase</a:t>
                      </a:r>
                      <a:r>
                        <a:rPr lang="en-US" sz="2200" dirty="0" smtClean="0">
                          <a:latin typeface="Times New Roman"/>
                          <a:cs typeface="Times New Roman"/>
                          <a:sym typeface="Symbol"/>
                        </a:rPr>
                        <a:t>)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lactose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Glucose &amp; </a:t>
                      </a:r>
                      <a:r>
                        <a:rPr lang="en-US" sz="2200" dirty="0" err="1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galactose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34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974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Biochemical Aspects of Digestion of Dietary Proteins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840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Digestion of Carbohydrates</a:t>
            </a:r>
            <a:endParaRPr lang="en-US" sz="4400" dirty="0">
              <a:latin typeface="Times New Roman"/>
              <a:cs typeface="Times New Roman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3223" y="1255051"/>
            <a:ext cx="7193176" cy="5579986"/>
            <a:chOff x="229698" y="1255051"/>
            <a:chExt cx="7193176" cy="5579986"/>
          </a:xfrm>
        </p:grpSpPr>
        <p:pic>
          <p:nvPicPr>
            <p:cNvPr id="2" name="Picture 1" descr="3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8589" y="1255051"/>
              <a:ext cx="3254285" cy="5579986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229698" y="3741708"/>
              <a:ext cx="4389404" cy="2924907"/>
              <a:chOff x="716130" y="3741708"/>
              <a:chExt cx="4389404" cy="2924907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716130" y="3741708"/>
                <a:ext cx="3279806" cy="2924903"/>
              </a:xfrm>
              <a:prstGeom prst="rect">
                <a:avLst/>
              </a:prstGeom>
              <a:ln>
                <a:solidFill>
                  <a:schemeClr val="accent1">
                    <a:alpha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lvl="0" algn="just" rtl="0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200" dirty="0" smtClean="0">
                    <a:latin typeface="Times New Roman"/>
                    <a:cs typeface="Times New Roman"/>
                  </a:rPr>
                  <a:t>Dietary cellulose cannot be digested due to the absence of enzyme that can cleave </a:t>
                </a:r>
                <a:r>
                  <a:rPr lang="en-US" sz="2200" dirty="0" smtClean="0">
                    <a:latin typeface="Times New Roman"/>
                    <a:cs typeface="Times New Roman"/>
                    <a:sym typeface="Symbol"/>
                  </a:rPr>
                  <a:t></a:t>
                </a:r>
                <a:r>
                  <a:rPr lang="en-US" sz="2200" dirty="0" smtClean="0">
                    <a:latin typeface="Times New Roman"/>
                    <a:cs typeface="Times New Roman"/>
                  </a:rPr>
                  <a:t> (1-4) bonds. It passes through the GIT largely intact. Despite that, it has several beneficial effects.</a:t>
                </a:r>
              </a:p>
            </p:txBody>
          </p:sp>
          <p:cxnSp>
            <p:nvCxnSpPr>
              <p:cNvPr id="8" name="Shape 7"/>
              <p:cNvCxnSpPr/>
              <p:nvPr/>
            </p:nvCxnSpPr>
            <p:spPr>
              <a:xfrm>
                <a:off x="4025414" y="5695518"/>
                <a:ext cx="1080120" cy="971097"/>
              </a:xfrm>
              <a:prstGeom prst="curvedConnector3">
                <a:avLst>
                  <a:gd name="adj1" fmla="val 50000"/>
                </a:avLst>
              </a:prstGeom>
              <a:ln w="19050" cmpd="sng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6334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149557" y="2430886"/>
            <a:ext cx="8396796" cy="3948996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b="1" dirty="0">
                <a:latin typeface="Times New Roman"/>
                <a:cs typeface="Times New Roman"/>
              </a:rPr>
              <a:t>Location: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Duodenum </a:t>
            </a:r>
            <a:r>
              <a:rPr lang="en-US" dirty="0">
                <a:latin typeface="Times New Roman"/>
                <a:cs typeface="Times New Roman"/>
              </a:rPr>
              <a:t>&amp; upper </a:t>
            </a:r>
            <a:r>
              <a:rPr lang="en-US" dirty="0" smtClean="0">
                <a:latin typeface="Times New Roman"/>
                <a:cs typeface="Times New Roman"/>
              </a:rPr>
              <a:t>jejunum.</a:t>
            </a:r>
          </a:p>
          <a:p>
            <a:pPr marL="114300" indent="0">
              <a:lnSpc>
                <a:spcPct val="50000"/>
              </a:lnSpc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US" b="1" dirty="0" smtClean="0">
                <a:latin typeface="Times New Roman"/>
                <a:cs typeface="Times New Roman"/>
              </a:rPr>
              <a:t>Insulin:</a:t>
            </a:r>
            <a:r>
              <a:rPr lang="en-US" dirty="0" smtClean="0">
                <a:latin typeface="Times New Roman"/>
                <a:cs typeface="Times New Roman"/>
              </a:rPr>
              <a:t> is </a:t>
            </a:r>
            <a:r>
              <a:rPr lang="en-US" b="1" dirty="0" smtClean="0">
                <a:latin typeface="Times New Roman"/>
                <a:cs typeface="Times New Roman"/>
              </a:rPr>
              <a:t>NOT </a:t>
            </a:r>
            <a:r>
              <a:rPr lang="en-US" dirty="0" smtClean="0">
                <a:latin typeface="Times New Roman"/>
                <a:cs typeface="Times New Roman"/>
              </a:rPr>
              <a:t>required </a:t>
            </a:r>
            <a:r>
              <a:rPr lang="en-US" dirty="0">
                <a:latin typeface="Times New Roman"/>
                <a:cs typeface="Times New Roman"/>
              </a:rPr>
              <a:t>for the uptake of glucose by </a:t>
            </a:r>
            <a:r>
              <a:rPr lang="en-US" dirty="0" smtClean="0">
                <a:latin typeface="Times New Roman"/>
                <a:cs typeface="Times New Roman"/>
              </a:rPr>
              <a:t>intestinal cells.</a:t>
            </a:r>
          </a:p>
          <a:p>
            <a:pPr marL="114300" indent="0">
              <a:lnSpc>
                <a:spcPct val="50000"/>
              </a:lnSpc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US" b="1" dirty="0">
                <a:latin typeface="Times New Roman"/>
                <a:cs typeface="Times New Roman"/>
              </a:rPr>
              <a:t>Different </a:t>
            </a:r>
            <a:r>
              <a:rPr lang="en-US" b="1" dirty="0" err="1">
                <a:latin typeface="Times New Roman"/>
                <a:cs typeface="Times New Roman"/>
              </a:rPr>
              <a:t>monosaccharides</a:t>
            </a:r>
            <a:r>
              <a:rPr lang="en-US" b="1" dirty="0">
                <a:latin typeface="Times New Roman"/>
                <a:cs typeface="Times New Roman"/>
              </a:rPr>
              <a:t> have different mechanisms of </a:t>
            </a:r>
            <a:r>
              <a:rPr lang="en-US" b="1" dirty="0" smtClean="0">
                <a:latin typeface="Times New Roman"/>
                <a:cs typeface="Times New Roman"/>
              </a:rPr>
              <a:t>absorption:</a:t>
            </a:r>
          </a:p>
          <a:p>
            <a:pPr marL="114300" indent="0">
              <a:lnSpc>
                <a:spcPct val="50000"/>
              </a:lnSpc>
              <a:buClr>
                <a:schemeClr val="tx1"/>
              </a:buClr>
              <a:buNone/>
            </a:pPr>
            <a:r>
              <a:rPr lang="en-US" b="1" dirty="0" smtClean="0">
                <a:latin typeface="Times New Roman"/>
                <a:cs typeface="Times New Roman"/>
              </a:rPr>
              <a:t> </a:t>
            </a:r>
            <a:endParaRPr lang="en-US" b="1" dirty="0">
              <a:latin typeface="Times New Roman"/>
              <a:cs typeface="Times New Roman"/>
            </a:endParaRPr>
          </a:p>
          <a:p>
            <a:pPr marL="981075" indent="-258763"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latin typeface="Times New Roman"/>
                <a:cs typeface="Times New Roman"/>
              </a:rPr>
              <a:t> Facilitated diffusion (GLUT-mediated)</a:t>
            </a:r>
          </a:p>
          <a:p>
            <a:pPr marL="981075" indent="-258763"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Active </a:t>
            </a:r>
            <a:r>
              <a:rPr lang="en-US" dirty="0">
                <a:latin typeface="Times New Roman"/>
                <a:cs typeface="Times New Roman"/>
              </a:rPr>
              <a:t>transport (Energy-dependent)</a:t>
            </a:r>
            <a:r>
              <a:rPr lang="en-US" dirty="0" smtClean="0">
                <a:latin typeface="Times New Roman"/>
                <a:cs typeface="Times New Roman"/>
              </a:rPr>
              <a:t>: Co</a:t>
            </a:r>
            <a:r>
              <a:rPr lang="en-US" dirty="0">
                <a:latin typeface="Times New Roman"/>
                <a:cs typeface="Times New Roman"/>
              </a:rPr>
              <a:t>-transport with Na</a:t>
            </a:r>
            <a:r>
              <a:rPr lang="en-US" baseline="30000" dirty="0">
                <a:latin typeface="Times New Roman"/>
                <a:cs typeface="Times New Roman"/>
              </a:rPr>
              <a:t>+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513694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Absorption of Monosaccharaides by Intestinal Mucosal Cells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334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Absorption of digested carbohydrates</a:t>
            </a:r>
            <a:endParaRPr lang="en-US" sz="4400" dirty="0">
              <a:latin typeface="Times New Roman"/>
              <a:cs typeface="Times New Roma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13398" y="1990606"/>
            <a:ext cx="6793434" cy="4792598"/>
            <a:chOff x="1234950" y="1412776"/>
            <a:chExt cx="6793434" cy="4792598"/>
          </a:xfrm>
        </p:grpSpPr>
        <p:sp>
          <p:nvSpPr>
            <p:cNvPr id="6" name="Rounded Rectangle 5"/>
            <p:cNvSpPr/>
            <p:nvPr/>
          </p:nvSpPr>
          <p:spPr>
            <a:xfrm rot="16200000">
              <a:off x="3851920" y="1196752"/>
              <a:ext cx="2592288" cy="5760640"/>
            </a:xfrm>
            <a:prstGeom prst="roundRect">
              <a:avLst/>
            </a:prstGeom>
            <a:gradFill flip="none"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/>
                <a:cs typeface="Times New Roman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11760" y="1412776"/>
              <a:ext cx="5472608" cy="86409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Intestinal lumen</a:t>
              </a:r>
              <a:endParaRPr lang="en-US" sz="2200" b="1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47718" y="2276872"/>
              <a:ext cx="24673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b="1" dirty="0" smtClean="0">
                  <a:latin typeface="Times New Roman"/>
                  <a:cs typeface="Times New Roman"/>
                </a:rPr>
                <a:t>Glucose &amp; Galactose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93028" y="2276872"/>
              <a:ext cx="11464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b="1" dirty="0" smtClean="0">
                  <a:latin typeface="Times New Roman"/>
                  <a:cs typeface="Times New Roman"/>
                </a:rPr>
                <a:t>Fructose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99579" y="3573016"/>
              <a:ext cx="24673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b="1" dirty="0" smtClean="0">
                  <a:latin typeface="Times New Roman"/>
                  <a:cs typeface="Times New Roman"/>
                </a:rPr>
                <a:t>Glucose &amp; Galactose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84024" y="3573016"/>
              <a:ext cx="11464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b="1" dirty="0" smtClean="0">
                  <a:latin typeface="Times New Roman"/>
                  <a:cs typeface="Times New Roman"/>
                </a:rPr>
                <a:t>Fructose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87605" y="5805264"/>
              <a:ext cx="4867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b="1" dirty="0" smtClean="0">
                  <a:latin typeface="Times New Roman"/>
                  <a:cs typeface="Times New Roman"/>
                </a:rPr>
                <a:t>Monosaccharides in portal vein to the liver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13" name="Down Arrow Callout 12"/>
            <p:cNvSpPr/>
            <p:nvPr/>
          </p:nvSpPr>
          <p:spPr>
            <a:xfrm>
              <a:off x="3707904" y="5013176"/>
              <a:ext cx="2664296" cy="792088"/>
            </a:xfrm>
            <a:prstGeom prst="downArrowCallou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/>
                  <a:cs typeface="Times New Roman"/>
                </a:rPr>
                <a:t>GLUT-2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3419872" y="4005064"/>
              <a:ext cx="1008112" cy="8640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5508104" y="4077072"/>
              <a:ext cx="936104" cy="7920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16200000">
              <a:off x="746355" y="3780880"/>
              <a:ext cx="13773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Times New Roman"/>
                  <a:cs typeface="Times New Roman"/>
                </a:rPr>
                <a:t>Enterocyte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cxnSp>
          <p:nvCxnSpPr>
            <p:cNvPr id="17" name="Elbow Connector 16"/>
            <p:cNvCxnSpPr/>
            <p:nvPr/>
          </p:nvCxnSpPr>
          <p:spPr>
            <a:xfrm>
              <a:off x="1691680" y="4003984"/>
              <a:ext cx="504056" cy="43204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Down Arrow Callout 17"/>
            <p:cNvSpPr/>
            <p:nvPr/>
          </p:nvSpPr>
          <p:spPr>
            <a:xfrm>
              <a:off x="2483768" y="2708920"/>
              <a:ext cx="2592288" cy="864096"/>
            </a:xfrm>
            <a:prstGeom prst="downArrowCallou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/>
                  <a:cs typeface="Times New Roman"/>
                </a:rPr>
                <a:t>Na</a:t>
              </a:r>
              <a:r>
                <a:rPr lang="en-US" sz="2000" b="1" baseline="30000" dirty="0" smtClean="0">
                  <a:solidFill>
                    <a:schemeClr val="accent5">
                      <a:lumMod val="75000"/>
                    </a:schemeClr>
                  </a:solidFill>
                  <a:latin typeface="Times New Roman"/>
                  <a:cs typeface="Times New Roman"/>
                </a:rPr>
                <a:t>+</a:t>
              </a:r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/>
                  <a:cs typeface="Times New Roman"/>
                </a:rPr>
                <a:t>-dependent Active transport 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9" name="Down Arrow Callout 18"/>
            <p:cNvSpPr/>
            <p:nvPr/>
          </p:nvSpPr>
          <p:spPr>
            <a:xfrm>
              <a:off x="6228184" y="2708920"/>
              <a:ext cx="1224136" cy="792088"/>
            </a:xfrm>
            <a:prstGeom prst="downArrowCallou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/>
                  <a:cs typeface="Times New Roman"/>
                </a:rPr>
                <a:t>GLUT-5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30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79225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Abnormal digestion of disaccharides (e.g. of lactose)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728" y="2270294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200" b="1" dirty="0" smtClean="0">
                <a:latin typeface="Times New Roman"/>
                <a:cs typeface="Times New Roman"/>
              </a:rPr>
              <a:t>Lactose intolerance </a:t>
            </a:r>
          </a:p>
          <a:p>
            <a:pPr algn="ctr" rtl="0"/>
            <a:r>
              <a:rPr lang="en-US" sz="2200" b="1" dirty="0" smtClean="0">
                <a:latin typeface="Times New Roman"/>
                <a:cs typeface="Times New Roman"/>
              </a:rPr>
              <a:t>(Lactase deficiency)</a:t>
            </a:r>
            <a:endParaRPr lang="en-US" sz="2200" b="1" dirty="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115" y="3075692"/>
            <a:ext cx="4787272" cy="348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20000"/>
              </a:lnSpc>
              <a:spcAft>
                <a:spcPts val="600"/>
              </a:spcAft>
            </a:pPr>
            <a:r>
              <a:rPr lang="en-US" sz="2200" dirty="0" smtClean="0">
                <a:latin typeface="Times New Roman"/>
                <a:cs typeface="Times New Roman"/>
                <a:sym typeface="Symbol"/>
              </a:rPr>
              <a:t>Lactase (-</a:t>
            </a:r>
            <a:r>
              <a:rPr lang="en-US" sz="2200" dirty="0" err="1" smtClean="0">
                <a:latin typeface="Times New Roman"/>
                <a:cs typeface="Times New Roman"/>
                <a:sym typeface="Symbol"/>
              </a:rPr>
              <a:t>galactosidase</a:t>
            </a:r>
            <a:r>
              <a:rPr lang="en-US" sz="2200" dirty="0" smtClean="0">
                <a:latin typeface="Times New Roman"/>
                <a:cs typeface="Times New Roman"/>
                <a:sym typeface="Symbol"/>
              </a:rPr>
              <a:t>) deficiency </a:t>
            </a:r>
            <a:r>
              <a:rPr lang="en-US" sz="2200" dirty="0" smtClean="0">
                <a:latin typeface="Times New Roman"/>
                <a:cs typeface="Times New Roman"/>
                <a:sym typeface="Wingdings" pitchFamily="2" charset="2"/>
              </a:rPr>
              <a:t> Undigested carbohydrate in large intestine  osmotic diarrhea. </a:t>
            </a:r>
          </a:p>
          <a:p>
            <a:pPr algn="l" rtl="0">
              <a:lnSpc>
                <a:spcPct val="120000"/>
              </a:lnSpc>
              <a:spcAft>
                <a:spcPts val="600"/>
              </a:spcAft>
            </a:pPr>
            <a:endParaRPr lang="en-US" sz="2200" dirty="0" smtClean="0">
              <a:latin typeface="Times New Roman"/>
              <a:cs typeface="Times New Roman"/>
              <a:sym typeface="Wingdings" pitchFamily="2" charset="2"/>
            </a:endParaRPr>
          </a:p>
          <a:p>
            <a:pPr algn="l" rtl="0">
              <a:lnSpc>
                <a:spcPct val="120000"/>
              </a:lnSpc>
              <a:spcAft>
                <a:spcPts val="600"/>
              </a:spcAft>
            </a:pPr>
            <a:r>
              <a:rPr lang="en-US" sz="2200" dirty="0" smtClean="0">
                <a:latin typeface="Times New Roman"/>
                <a:cs typeface="Times New Roman"/>
                <a:sym typeface="Wingdings" pitchFamily="2" charset="2"/>
              </a:rPr>
              <a:t>Bacterial fermentation of the undigested  compounds in the large intestine  CO</a:t>
            </a:r>
            <a:r>
              <a:rPr lang="en-US" sz="2200" baseline="-25000" dirty="0" smtClean="0">
                <a:latin typeface="Times New Roman"/>
                <a:cs typeface="Times New Roman"/>
                <a:sym typeface="Wingdings" pitchFamily="2" charset="2"/>
              </a:rPr>
              <a:t>2</a:t>
            </a:r>
            <a:r>
              <a:rPr lang="en-US" sz="2200" dirty="0" smtClean="0">
                <a:latin typeface="Times New Roman"/>
                <a:cs typeface="Times New Roman"/>
                <a:sym typeface="Wingdings" pitchFamily="2" charset="2"/>
              </a:rPr>
              <a:t>, H</a:t>
            </a:r>
            <a:r>
              <a:rPr lang="en-US" sz="2200" baseline="-25000" dirty="0" smtClean="0">
                <a:latin typeface="Times New Roman"/>
                <a:cs typeface="Times New Roman"/>
                <a:sym typeface="Wingdings" pitchFamily="2" charset="2"/>
              </a:rPr>
              <a:t>2</a:t>
            </a:r>
            <a:r>
              <a:rPr lang="en-US" sz="2200" dirty="0" smtClean="0">
                <a:latin typeface="Times New Roman"/>
                <a:cs typeface="Times New Roman"/>
                <a:sym typeface="Wingdings" pitchFamily="2" charset="2"/>
              </a:rPr>
              <a:t> gas  abdominal cramps, diarrhea &amp; distension (flatulence)</a:t>
            </a:r>
            <a:endParaRPr lang="en-US" sz="2200" dirty="0">
              <a:latin typeface="Times New Roman"/>
              <a:cs typeface="Times New Roman"/>
            </a:endParaRPr>
          </a:p>
        </p:txBody>
      </p:sp>
      <p:pic>
        <p:nvPicPr>
          <p:cNvPr id="2" name="Picture 1" descr="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438" y="1778000"/>
            <a:ext cx="3256600" cy="50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2294250"/>
            <a:ext cx="7620000" cy="456375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 err="1">
                <a:latin typeface="Times New Roman"/>
                <a:cs typeface="Times New Roman"/>
              </a:rPr>
              <a:t>Proteolytic</a:t>
            </a:r>
            <a:r>
              <a:rPr lang="en-US" dirty="0">
                <a:latin typeface="Times New Roman"/>
                <a:cs typeface="Times New Roman"/>
              </a:rPr>
              <a:t> enzymes responsible for digestion of dietary proteins are produced by the stomach, the pancreas &amp; the small intestine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114300" indent="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The digestion of proteins in the stomach is the result of the action of </a:t>
            </a:r>
            <a:r>
              <a:rPr lang="en-US" dirty="0" err="1" smtClean="0">
                <a:latin typeface="Times New Roman"/>
                <a:cs typeface="Times New Roman"/>
              </a:rPr>
              <a:t>HCl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and pepsin.</a:t>
            </a:r>
          </a:p>
          <a:p>
            <a:pPr marL="114300" indent="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Pancreatic proteases are, like pepsin, synthesized and secreted as inactive </a:t>
            </a:r>
            <a:r>
              <a:rPr lang="en-US" dirty="0" smtClean="0">
                <a:latin typeface="Times New Roman"/>
                <a:cs typeface="Times New Roman"/>
              </a:rPr>
              <a:t>zymogens.</a:t>
            </a:r>
          </a:p>
          <a:p>
            <a:pPr marL="114300" indent="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None/>
            </a:pP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Take Home Messages</a:t>
            </a:r>
            <a:br>
              <a:rPr lang="en-US" sz="4400" dirty="0" smtClean="0">
                <a:latin typeface="Times New Roman"/>
                <a:cs typeface="Times New Roman"/>
              </a:rPr>
            </a:br>
            <a:r>
              <a:rPr lang="en-US" sz="4400" dirty="0" smtClean="0">
                <a:latin typeface="Times New Roman"/>
                <a:cs typeface="Times New Roman"/>
              </a:rPr>
              <a:t>Digestion of Dietary proteins 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30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309"/>
            <a:ext cx="7620000" cy="403263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The intestinal digestion of proteins occurs in the small intestine’s lumen, on the luminal surface of the small intestine, and is completed </a:t>
            </a:r>
            <a:r>
              <a:rPr lang="en-US" dirty="0" err="1">
                <a:latin typeface="Times New Roman"/>
                <a:cs typeface="Times New Roman"/>
              </a:rPr>
              <a:t>intracellularly</a:t>
            </a:r>
            <a:r>
              <a:rPr lang="en-US" dirty="0">
                <a:latin typeface="Times New Roman"/>
                <a:cs typeface="Times New Roman"/>
              </a:rPr>
              <a:t> to produce free amino acids.</a:t>
            </a:r>
          </a:p>
          <a:p>
            <a:pPr marL="114300" indent="0">
              <a:lnSpc>
                <a:spcPct val="120000"/>
              </a:lnSpc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In pancreatic insufficiency, the digestion and absorption of fat &amp; protein is incomplete </a:t>
            </a:r>
            <a:r>
              <a:rPr lang="en-US" dirty="0">
                <a:latin typeface="Times New Roman"/>
                <a:cs typeface="Times New Roman"/>
                <a:sym typeface="Wingdings" pitchFamily="2" charset="2"/>
              </a:rPr>
              <a:t> </a:t>
            </a:r>
            <a:r>
              <a:rPr lang="en-US" dirty="0" err="1">
                <a:latin typeface="Times New Roman"/>
                <a:cs typeface="Times New Roman"/>
                <a:sym typeface="Wingdings" pitchFamily="2" charset="2"/>
              </a:rPr>
              <a:t>steatorrhea</a:t>
            </a:r>
            <a:r>
              <a:rPr lang="en-US" dirty="0">
                <a:latin typeface="Times New Roman"/>
                <a:cs typeface="Times New Roman"/>
                <a:sym typeface="Wingdings" pitchFamily="2" charset="2"/>
              </a:rPr>
              <a:t> &amp; appearance of undigested proteins in the feces.</a:t>
            </a:r>
            <a:endParaRPr lang="en-US" dirty="0"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Take Home Messages</a:t>
            </a:r>
            <a:br>
              <a:rPr lang="en-US" sz="4400" dirty="0" smtClean="0">
                <a:latin typeface="Times New Roman"/>
                <a:cs typeface="Times New Roman"/>
              </a:rPr>
            </a:br>
            <a:r>
              <a:rPr lang="en-US" sz="4400" dirty="0" smtClean="0">
                <a:latin typeface="Times New Roman"/>
                <a:cs typeface="Times New Roman"/>
              </a:rPr>
              <a:t>Digestion of Dietary proteins 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829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2206260"/>
            <a:ext cx="7620000" cy="465174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Salivary </a:t>
            </a:r>
            <a:r>
              <a:rPr lang="en-US" dirty="0">
                <a:latin typeface="Times New Roman"/>
                <a:cs typeface="Times New Roman"/>
                <a:sym typeface="Symbol"/>
              </a:rPr>
              <a:t>-amylase acts on dietary glycogen &amp; starch in the 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mouth.</a:t>
            </a:r>
          </a:p>
          <a:p>
            <a:pPr marL="114300" indent="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  <a:sym typeface="Symbol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  <a:sym typeface="Symbol"/>
              </a:rPr>
              <a:t>Pancreatic -amylase continues the process of polysaccharide digestion in small 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intestine.</a:t>
            </a:r>
          </a:p>
          <a:p>
            <a:pPr marL="114300" indent="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  <a:sym typeface="Symbol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  <a:sym typeface="Symbol"/>
              </a:rPr>
              <a:t>The final digestive processes of carbohydrates into </a:t>
            </a:r>
            <a:r>
              <a:rPr lang="en-US" dirty="0" err="1">
                <a:latin typeface="Times New Roman"/>
                <a:cs typeface="Times New Roman"/>
                <a:sym typeface="Symbol"/>
              </a:rPr>
              <a:t>monosaccharides</a:t>
            </a:r>
            <a:r>
              <a:rPr lang="en-US" dirty="0">
                <a:latin typeface="Times New Roman"/>
                <a:cs typeface="Times New Roman"/>
                <a:sym typeface="Symbol"/>
              </a:rPr>
              <a:t> occur at the mucosal lining of the small intestine by </a:t>
            </a:r>
            <a:r>
              <a:rPr lang="en-US" dirty="0" err="1">
                <a:latin typeface="Times New Roman"/>
                <a:cs typeface="Times New Roman"/>
                <a:sym typeface="Symbol"/>
              </a:rPr>
              <a:t>disaccharidases</a:t>
            </a:r>
            <a:r>
              <a:rPr lang="en-US" dirty="0">
                <a:latin typeface="Times New Roman"/>
                <a:cs typeface="Times New Roman"/>
                <a:sym typeface="Symbol"/>
              </a:rPr>
              <a:t> &amp; </a:t>
            </a:r>
            <a:r>
              <a:rPr lang="en-US" dirty="0">
                <a:latin typeface="Times New Roman"/>
                <a:cs typeface="Times New Roman"/>
              </a:rPr>
              <a:t>(1,6) </a:t>
            </a:r>
            <a:r>
              <a:rPr lang="en-US" dirty="0" err="1" smtClean="0">
                <a:latin typeface="Times New Roman"/>
                <a:cs typeface="Times New Roman"/>
              </a:rPr>
              <a:t>glucosidase</a:t>
            </a:r>
            <a:r>
              <a:rPr lang="en-US" dirty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  <a:sym typeface="Symbol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endParaRPr lang="en-US" dirty="0">
              <a:latin typeface="Times New Roman"/>
              <a:cs typeface="Times New Roman"/>
              <a:sym typeface="Symbol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81543" y="274638"/>
            <a:ext cx="8041619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Take Home Messages</a:t>
            </a:r>
            <a:br>
              <a:rPr lang="en-US" sz="4400" dirty="0" smtClean="0">
                <a:latin typeface="Times New Roman"/>
                <a:cs typeface="Times New Roman"/>
              </a:rPr>
            </a:br>
            <a:r>
              <a:rPr lang="en-US" sz="4400" dirty="0" smtClean="0">
                <a:latin typeface="Times New Roman"/>
                <a:cs typeface="Times New Roman"/>
              </a:rPr>
              <a:t>Digestion of Dietary carbohydrates 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02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2263980"/>
            <a:ext cx="7620000" cy="459402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Dietary cellulose cannot be digested due to the absence of enzyme that can cleave </a:t>
            </a:r>
            <a:r>
              <a:rPr lang="en-US" dirty="0">
                <a:latin typeface="Times New Roman"/>
                <a:cs typeface="Times New Roman"/>
                <a:sym typeface="Symbol"/>
              </a:rPr>
              <a:t></a:t>
            </a:r>
            <a:r>
              <a:rPr lang="en-US" dirty="0">
                <a:latin typeface="Times New Roman"/>
                <a:cs typeface="Times New Roman"/>
              </a:rPr>
              <a:t> (1-4) bonds, so it passes through the GIT largely intact. Despite that, it has several beneficial effects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114300" lvl="0" indent="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None/>
            </a:pPr>
            <a:endParaRPr lang="en-US" dirty="0" smtClean="0">
              <a:latin typeface="Times New Roman"/>
              <a:cs typeface="Times New Roman"/>
              <a:sym typeface="Symbol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 smtClean="0">
                <a:latin typeface="Times New Roman"/>
                <a:cs typeface="Times New Roman"/>
                <a:sym typeface="Symbol"/>
              </a:rPr>
              <a:t>Absorption </a:t>
            </a:r>
            <a:r>
              <a:rPr lang="en-US" dirty="0">
                <a:latin typeface="Times New Roman"/>
                <a:cs typeface="Times New Roman"/>
                <a:sym typeface="Symbol"/>
              </a:rPr>
              <a:t>of the </a:t>
            </a:r>
            <a:r>
              <a:rPr lang="en-US" dirty="0" err="1">
                <a:latin typeface="Times New Roman"/>
                <a:cs typeface="Times New Roman"/>
                <a:sym typeface="Symbol"/>
              </a:rPr>
              <a:t>monosaccharides</a:t>
            </a:r>
            <a:r>
              <a:rPr lang="en-US" dirty="0">
                <a:latin typeface="Times New Roman"/>
                <a:cs typeface="Times New Roman"/>
                <a:sym typeface="Symbol"/>
              </a:rPr>
              <a:t> requires specific transporters (GLUTs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).</a:t>
            </a:r>
          </a:p>
          <a:p>
            <a:pPr marL="114300" indent="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  <a:sym typeface="Symbol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  <a:sym typeface="Symbol"/>
              </a:rPr>
              <a:t>Lactose intolerance is due to deficiency of lactase enzyme and causes </a:t>
            </a:r>
            <a:r>
              <a:rPr lang="en-US" dirty="0">
                <a:latin typeface="Times New Roman"/>
                <a:cs typeface="Times New Roman"/>
                <a:sym typeface="Wingdings" pitchFamily="2" charset="2"/>
              </a:rPr>
              <a:t>abdominal cramps, diarrhea &amp; flatulence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1543" y="274638"/>
            <a:ext cx="8041619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Take Home Messages</a:t>
            </a:r>
            <a:br>
              <a:rPr lang="en-US" sz="4400" dirty="0" smtClean="0">
                <a:latin typeface="Times New Roman"/>
                <a:cs typeface="Times New Roman"/>
              </a:rPr>
            </a:br>
            <a:r>
              <a:rPr lang="en-US" sz="4400" dirty="0" smtClean="0">
                <a:latin typeface="Times New Roman"/>
                <a:cs typeface="Times New Roman"/>
              </a:rPr>
              <a:t>Digestion of Dietary carbohydrates 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02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Times New Roman"/>
                <a:cs typeface="Times New Roman"/>
              </a:rPr>
              <a:t>Reference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en-US" dirty="0">
                <a:latin typeface="Times New Roman"/>
                <a:cs typeface="Times New Roman"/>
              </a:rPr>
              <a:t>Lippincott’s Illustrated reviews: Biochemistry </a:t>
            </a:r>
            <a:r>
              <a:rPr lang="en-US" dirty="0" smtClean="0">
                <a:latin typeface="Times New Roman"/>
                <a:cs typeface="Times New Roman"/>
              </a:rPr>
              <a:t>6</a:t>
            </a:r>
            <a:r>
              <a:rPr lang="en-US" baseline="30000" dirty="0" smtClean="0">
                <a:latin typeface="Times New Roman"/>
                <a:cs typeface="Times New Roman"/>
              </a:rPr>
              <a:t>th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edition – </a:t>
            </a:r>
            <a:r>
              <a:rPr lang="en-US" dirty="0" smtClean="0">
                <a:latin typeface="Times New Roman"/>
                <a:cs typeface="Times New Roman"/>
              </a:rPr>
              <a:t>chapters 7 and 19.</a:t>
            </a:r>
            <a:endParaRPr lang="en-US" dirty="0">
              <a:latin typeface="Times New Roman"/>
              <a:cs typeface="Times New Roman"/>
            </a:endParaRPr>
          </a:p>
          <a:p>
            <a:pPr marL="114300" indent="0" algn="just">
              <a:buNone/>
            </a:pP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092824" y="24802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3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Times New Roman"/>
                <a:cs typeface="Times New Roman"/>
              </a:rPr>
              <a:t>Protein Digestion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2687"/>
            <a:ext cx="7620000" cy="2651967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Dietary proteins constitute 70-100 g/</a:t>
            </a:r>
            <a:r>
              <a:rPr lang="en-US" dirty="0" smtClean="0">
                <a:latin typeface="Times New Roman"/>
                <a:cs typeface="Times New Roman"/>
              </a:rPr>
              <a:t>day.</a:t>
            </a:r>
          </a:p>
          <a:p>
            <a:pPr marL="114300" indent="0">
              <a:lnSpc>
                <a:spcPct val="50000"/>
              </a:lnSpc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Proteins are generally too large to be </a:t>
            </a:r>
            <a:r>
              <a:rPr lang="en-US" dirty="0" smtClean="0">
                <a:latin typeface="Times New Roman"/>
                <a:cs typeface="Times New Roman"/>
              </a:rPr>
              <a:t>absorbe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d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by</a:t>
            </a:r>
            <a:r>
              <a:rPr lang="en-US" dirty="0">
                <a:latin typeface="Times New Roman"/>
                <a:cs typeface="Times New Roman"/>
              </a:rPr>
              <a:t> the intestine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114300" indent="0">
              <a:lnSpc>
                <a:spcPct val="50000"/>
              </a:lnSpc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They must, therefore, be hydrolyzed to their constituent amino acids, which can be </a:t>
            </a:r>
            <a:r>
              <a:rPr lang="en-US" dirty="0" smtClean="0">
                <a:latin typeface="Times New Roman"/>
                <a:cs typeface="Times New Roman"/>
              </a:rPr>
              <a:t>absorbed.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38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10984" cy="1143000"/>
          </a:xfrm>
        </p:spPr>
        <p:txBody>
          <a:bodyPr/>
          <a:lstStyle/>
          <a:p>
            <a:pPr algn="ctr"/>
            <a:r>
              <a:rPr lang="en-US" sz="3600" dirty="0" smtClean="0">
                <a:latin typeface="Times New Roman"/>
                <a:cs typeface="Times New Roman"/>
              </a:rPr>
              <a:t>The Source of </a:t>
            </a:r>
            <a:r>
              <a:rPr lang="en-US" sz="3600" dirty="0" err="1" smtClean="0">
                <a:latin typeface="Times New Roman"/>
                <a:cs typeface="Times New Roman"/>
              </a:rPr>
              <a:t>Proteolytic</a:t>
            </a:r>
            <a:r>
              <a:rPr lang="en-US" sz="3600" dirty="0" smtClean="0">
                <a:latin typeface="Times New Roman"/>
                <a:cs typeface="Times New Roman"/>
              </a:rPr>
              <a:t> Enzymes Responsible for Degrading Dietary Proteins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8144" y="2812542"/>
            <a:ext cx="4320480" cy="1837184"/>
          </a:xfrm>
        </p:spPr>
        <p:txBody>
          <a:bodyPr>
            <a:noAutofit/>
          </a:bodyPr>
          <a:lstStyle/>
          <a:p>
            <a:pPr marL="596646" indent="-514350" algn="l" rtl="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latin typeface="Times New Roman"/>
                <a:cs typeface="Times New Roman"/>
              </a:rPr>
              <a:t>The stomach</a:t>
            </a:r>
          </a:p>
          <a:p>
            <a:pPr marL="596646" indent="-514350" algn="l" rtl="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latin typeface="Times New Roman"/>
                <a:cs typeface="Times New Roman"/>
              </a:rPr>
              <a:t>The pancreas</a:t>
            </a:r>
          </a:p>
          <a:p>
            <a:pPr marL="596646" indent="-514350" algn="l" rtl="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latin typeface="Times New Roman"/>
                <a:cs typeface="Times New Roman"/>
              </a:rPr>
              <a:t>The small intestine</a:t>
            </a:r>
            <a:endParaRPr lang="x-none" dirty="0">
              <a:latin typeface="Times New Roman"/>
              <a:cs typeface="Times New Roman"/>
            </a:endParaRPr>
          </a:p>
        </p:txBody>
      </p:sp>
      <p:pic>
        <p:nvPicPr>
          <p:cNvPr id="3" name="Picture 2" descr="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990" y="1479182"/>
            <a:ext cx="3142359" cy="532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2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400" dirty="0" smtClean="0">
                <a:latin typeface="Times New Roman"/>
                <a:cs typeface="Times New Roman"/>
              </a:rPr>
              <a:t>1- Digestion of proteins by gastric secretion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3760" y="2204864"/>
            <a:ext cx="7498080" cy="2773288"/>
          </a:xfrm>
        </p:spPr>
        <p:txBody>
          <a:bodyPr>
            <a:noAutofit/>
          </a:bodyPr>
          <a:lstStyle/>
          <a:p>
            <a:pPr algn="l" rtl="0">
              <a:lnSpc>
                <a:spcPct val="120000"/>
              </a:lnSpc>
              <a:buClr>
                <a:schemeClr val="tx1"/>
              </a:buClr>
            </a:pPr>
            <a:r>
              <a:rPr lang="en-US" dirty="0" smtClean="0">
                <a:latin typeface="Times New Roman"/>
                <a:cs typeface="Times New Roman"/>
              </a:rPr>
              <a:t>The gastric juice contains 2 components important for protein digestion:</a:t>
            </a:r>
          </a:p>
          <a:p>
            <a:pPr marL="1524000" lvl="1" indent="-358775" algn="l" rtl="0">
              <a:buClr>
                <a:schemeClr val="tx1"/>
              </a:buClr>
              <a:buFont typeface="+mj-lt"/>
              <a:buAutoNum type="arabicPeriod"/>
            </a:pPr>
            <a:r>
              <a:rPr lang="en-US" sz="2200" dirty="0" smtClean="0">
                <a:latin typeface="Times New Roman"/>
                <a:cs typeface="Times New Roman"/>
              </a:rPr>
              <a:t>Hydrochloric acid.</a:t>
            </a:r>
            <a:endParaRPr lang="en-US" sz="2200" dirty="0" smtClean="0">
              <a:latin typeface="Times New Roman"/>
              <a:cs typeface="Times New Roman"/>
              <a:sym typeface="Wingdings" pitchFamily="2" charset="2"/>
            </a:endParaRPr>
          </a:p>
          <a:p>
            <a:pPr marL="1524000" lvl="1" indent="-358775" algn="l" rtl="0">
              <a:buClr>
                <a:schemeClr val="tx1"/>
              </a:buClr>
              <a:buFont typeface="+mj-lt"/>
              <a:buAutoNum type="arabicPeriod"/>
            </a:pPr>
            <a:r>
              <a:rPr lang="en-US" sz="2200" dirty="0" smtClean="0">
                <a:latin typeface="Times New Roman"/>
                <a:cs typeface="Times New Roman"/>
                <a:sym typeface="Wingdings" pitchFamily="2" charset="2"/>
              </a:rPr>
              <a:t>Pepsin.</a:t>
            </a:r>
          </a:p>
          <a:p>
            <a:pPr marL="916686" lvl="1" indent="-514350" algn="l" rtl="0">
              <a:buClr>
                <a:schemeClr val="tx1"/>
              </a:buClr>
              <a:buNone/>
            </a:pPr>
            <a:endParaRPr lang="en-US" sz="2200" dirty="0" smtClean="0">
              <a:latin typeface="Times New Roman"/>
              <a:cs typeface="Times New Roman"/>
              <a:sym typeface="Wingdings" pitchFamily="2" charset="2"/>
            </a:endParaRPr>
          </a:p>
          <a:p>
            <a:pPr marL="916686" lvl="1" indent="-514350" algn="l" rtl="0">
              <a:buClr>
                <a:schemeClr val="tx1"/>
              </a:buClr>
              <a:buNone/>
            </a:pPr>
            <a:endParaRPr lang="en-US" sz="2200" dirty="0" smtClean="0">
              <a:latin typeface="Times New Roman"/>
              <a:cs typeface="Times New Roman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4072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774830"/>
              </p:ext>
            </p:extLst>
          </p:nvPr>
        </p:nvGraphicFramePr>
        <p:xfrm>
          <a:off x="412872" y="1187903"/>
          <a:ext cx="7599524" cy="4297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637"/>
                <a:gridCol w="5674887"/>
              </a:tblGrid>
              <a:tr h="6847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Digesting agent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Description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1819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Hydrochloric</a:t>
                      </a:r>
                      <a:endParaRPr lang="en-US" sz="2400" baseline="0" dirty="0" smtClean="0"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n-US" sz="2400" baseline="0" dirty="0" smtClean="0">
                          <a:latin typeface="Times New Roman"/>
                          <a:cs typeface="Times New Roman"/>
                        </a:rPr>
                        <a:t>acid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1. kills some bacteria</a:t>
                      </a:r>
                    </a:p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2.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Denatures proteins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denatured proteins are more </a:t>
                      </a:r>
                    </a:p>
                    <a:p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    susceptible to hydrolysis by proteases.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4304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Pepsin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Acid-stable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Endopeptidase</a:t>
                      </a:r>
                      <a:endParaRPr lang="en-US" dirty="0" smtClean="0">
                        <a:latin typeface="Times New Roman"/>
                        <a:cs typeface="Times New Roman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Secreted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as inactive zymogen (pepsinogen)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Pepsinogen is activated by: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         1. hydrochloric acid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         2. pepsin, i.e. autocatalysis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  <a:sym typeface="Wingdings" pitchFamily="2" charset="2"/>
                        </a:rPr>
                        <a:t>Protein digestion by stomach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  <a:sym typeface="Wingdings"/>
                        </a:rPr>
                        <a:t>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  <a:sym typeface="Wingdings" pitchFamily="2" charset="2"/>
                        </a:rPr>
                        <a:t>Polypeptides + few free amino acids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6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2166246"/>
            <a:ext cx="7620000" cy="4213636"/>
          </a:xfrm>
        </p:spPr>
        <p:txBody>
          <a:bodyPr>
            <a:normAutofit/>
          </a:bodyPr>
          <a:lstStyle/>
          <a:p>
            <a:pPr marL="114300" indent="0" algn="just">
              <a:buClr>
                <a:schemeClr val="tx1"/>
              </a:buClr>
              <a:buNone/>
            </a:pPr>
            <a:r>
              <a:rPr lang="en-US" b="1" dirty="0" smtClean="0">
                <a:latin typeface="Times New Roman"/>
                <a:cs typeface="Times New Roman"/>
              </a:rPr>
              <a:t>a) digestion by pancreatic enzymes.</a:t>
            </a:r>
          </a:p>
          <a:p>
            <a:pPr marL="114300" indent="0" algn="just">
              <a:buClr>
                <a:schemeClr val="tx1"/>
              </a:buClr>
              <a:buNone/>
            </a:pPr>
            <a:r>
              <a:rPr lang="en-US" b="1" dirty="0" smtClean="0">
                <a:latin typeface="Times New Roman"/>
                <a:cs typeface="Times New Roman"/>
              </a:rPr>
              <a:t>b) digestion by intestinal </a:t>
            </a:r>
            <a:r>
              <a:rPr lang="en-US" b="1" dirty="0" err="1">
                <a:latin typeface="Times New Roman"/>
                <a:cs typeface="Times New Roman"/>
              </a:rPr>
              <a:t>aminopeptidase</a:t>
            </a:r>
            <a:r>
              <a:rPr lang="en-US" b="1" dirty="0">
                <a:latin typeface="Times New Roman"/>
                <a:cs typeface="Times New Roman"/>
              </a:rPr>
              <a:t>.</a:t>
            </a:r>
            <a:endParaRPr lang="en-US" b="1" dirty="0" smtClean="0">
              <a:latin typeface="Times New Roman"/>
              <a:cs typeface="Times New Roman"/>
            </a:endParaRPr>
          </a:p>
          <a:p>
            <a:pPr algn="just">
              <a:buClr>
                <a:schemeClr val="tx1"/>
              </a:buClr>
            </a:pPr>
            <a:endParaRPr lang="en-US" dirty="0">
              <a:latin typeface="Times New Roman"/>
              <a:cs typeface="Times New Roman"/>
            </a:endParaRPr>
          </a:p>
          <a:p>
            <a:pPr algn="just">
              <a:buClr>
                <a:schemeClr val="tx1"/>
              </a:buClr>
            </a:pPr>
            <a:endParaRPr lang="en-US" dirty="0" smtClean="0">
              <a:latin typeface="Times New Roman"/>
              <a:cs typeface="Times New Roman"/>
            </a:endParaRPr>
          </a:p>
          <a:p>
            <a:pPr algn="just">
              <a:buClr>
                <a:schemeClr val="tx1"/>
              </a:buClr>
            </a:pPr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dirty="0">
                <a:latin typeface="Times New Roman"/>
                <a:cs typeface="Times New Roman"/>
              </a:rPr>
              <a:t>digestion in small intestine is hormonally controlled.</a:t>
            </a:r>
          </a:p>
          <a:p>
            <a:pPr algn="just">
              <a:lnSpc>
                <a:spcPct val="120000"/>
              </a:lnSpc>
              <a:buClr>
                <a:schemeClr val="tx1"/>
              </a:buClr>
            </a:pPr>
            <a:r>
              <a:rPr lang="en-US" dirty="0" smtClean="0">
                <a:latin typeface="Times New Roman"/>
                <a:cs typeface="Times New Roman"/>
              </a:rPr>
              <a:t>Two small </a:t>
            </a:r>
            <a:r>
              <a:rPr lang="en-US" dirty="0">
                <a:latin typeface="Times New Roman"/>
                <a:cs typeface="Times New Roman"/>
              </a:rPr>
              <a:t>peptide hormones are released from cells of the upper part of small intestine</a:t>
            </a:r>
            <a:r>
              <a:rPr lang="en-US" dirty="0" smtClean="0">
                <a:latin typeface="Times New Roman"/>
                <a:cs typeface="Times New Roman"/>
              </a:rPr>
              <a:t>:</a:t>
            </a:r>
          </a:p>
          <a:p>
            <a:pPr marL="114300" indent="0" algn="just">
              <a:lnSpc>
                <a:spcPct val="50000"/>
              </a:lnSpc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1524000" lvl="1" indent="-447675" algn="just">
              <a:buClr>
                <a:srgbClr val="FF0000"/>
              </a:buClr>
              <a:buFont typeface="+mj-lt"/>
              <a:buAutoNum type="arabicPeriod"/>
            </a:pPr>
            <a:r>
              <a:rPr lang="en-US"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Cholecystokinin (CCK)</a:t>
            </a:r>
          </a:p>
          <a:p>
            <a:pPr marL="1524000" lvl="1" indent="-447675" algn="just">
              <a:buClr>
                <a:srgbClr val="FF0000"/>
              </a:buClr>
              <a:buFont typeface="+mj-lt"/>
              <a:buAutoNum type="arabicPeriod"/>
            </a:pPr>
            <a:r>
              <a:rPr lang="en-US"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Secretin</a:t>
            </a:r>
            <a:endParaRPr lang="en-US" sz="2200" b="1" dirty="0">
              <a:solidFill>
                <a:srgbClr val="FF0000"/>
              </a:solidFill>
              <a:latin typeface="Times New Roman"/>
              <a:cs typeface="Times New Roman"/>
              <a:sym typeface="Wingdings" pitchFamily="2" charset="2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2- </a:t>
            </a:r>
            <a:r>
              <a:rPr lang="en-US" sz="4400" dirty="0">
                <a:latin typeface="Times New Roman"/>
                <a:cs typeface="Times New Roman"/>
              </a:rPr>
              <a:t>Digestion of proteins in small </a:t>
            </a:r>
            <a:r>
              <a:rPr lang="en-US" sz="4400" dirty="0" smtClean="0">
                <a:latin typeface="Times New Roman"/>
                <a:cs typeface="Times New Roman"/>
              </a:rPr>
              <a:t>intestine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27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Times New Roman"/>
                <a:cs typeface="Times New Roman"/>
              </a:rPr>
              <a:t>Hormonal control of digestion in small intestine:</a:t>
            </a:r>
            <a:endParaRPr lang="en-US" sz="4400" dirty="0">
              <a:latin typeface="Times New Roman"/>
              <a:cs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7076" y="1090240"/>
            <a:ext cx="1899139" cy="557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58587" y="1790920"/>
            <a:ext cx="44674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2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Cholecystokinin</a:t>
            </a:r>
            <a:r>
              <a:rPr lang="en-US" sz="2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(CCK):</a:t>
            </a:r>
            <a:r>
              <a:rPr lang="en-US" sz="22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</a:p>
          <a:p>
            <a:pPr algn="l" rtl="0"/>
            <a:endParaRPr lang="en-US" sz="2200" b="1" dirty="0" smtClean="0">
              <a:latin typeface="Times New Roman"/>
              <a:cs typeface="Times New Roman"/>
            </a:endParaRPr>
          </a:p>
          <a:p>
            <a:pPr marL="457200" indent="-457200" algn="l" rtl="0">
              <a:buAutoNum type="arabicPeriod"/>
            </a:pPr>
            <a:r>
              <a:rPr lang="en-US" sz="2200" dirty="0" smtClean="0">
                <a:latin typeface="Times New Roman"/>
                <a:cs typeface="Times New Roman"/>
              </a:rPr>
              <a:t>Secretion of pancreatic enzymes.</a:t>
            </a:r>
          </a:p>
          <a:p>
            <a:pPr marL="457200" indent="-457200" algn="l" rtl="0">
              <a:buAutoNum type="arabicPeriod"/>
            </a:pPr>
            <a:r>
              <a:rPr lang="en-US" sz="2200" dirty="0" smtClean="0">
                <a:latin typeface="Times New Roman"/>
                <a:cs typeface="Times New Roman"/>
              </a:rPr>
              <a:t>Bile secretion.</a:t>
            </a:r>
          </a:p>
          <a:p>
            <a:pPr marL="457200" indent="-457200" algn="l" rtl="0">
              <a:buAutoNum type="arabicPeriod"/>
            </a:pPr>
            <a:r>
              <a:rPr lang="en-US" sz="2200" dirty="0" smtClean="0">
                <a:latin typeface="Times New Roman"/>
                <a:cs typeface="Times New Roman"/>
              </a:rPr>
              <a:t>Slow release of gastric contents.</a:t>
            </a:r>
            <a:endParaRPr lang="en-US" sz="2200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650" y="4664850"/>
            <a:ext cx="40589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2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Secretin</a:t>
            </a:r>
            <a:r>
              <a:rPr lang="en-US" sz="2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</a:p>
          <a:p>
            <a:pPr algn="l" rtl="0"/>
            <a:endParaRPr lang="en-US" sz="2200" b="1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l" rtl="0"/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Release of watery solution rich in bicarbonate by pancreas.</a:t>
            </a: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574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1501</TotalTime>
  <Words>1625</Words>
  <Application>Microsoft Office PowerPoint</Application>
  <PresentationFormat>On-screen Show (4:3)</PresentationFormat>
  <Paragraphs>281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Cambria</vt:lpstr>
      <vt:lpstr>Symbol</vt:lpstr>
      <vt:lpstr>Times New Roman</vt:lpstr>
      <vt:lpstr>Wingdings</vt:lpstr>
      <vt:lpstr>Adjacency</vt:lpstr>
      <vt:lpstr>Biochemical Aspects of Digestion of Proteins and Carbohydrates</vt:lpstr>
      <vt:lpstr>Learning outcomes</vt:lpstr>
      <vt:lpstr>Biochemical Aspects of Digestion of Dietary Proteins</vt:lpstr>
      <vt:lpstr>Protein Digestion</vt:lpstr>
      <vt:lpstr>The Source of Proteolytic Enzymes Responsible for Degrading Dietary Proteins</vt:lpstr>
      <vt:lpstr>1- Digestion of proteins by gastric secretion</vt:lpstr>
      <vt:lpstr>PowerPoint Presentation</vt:lpstr>
      <vt:lpstr>2- Digestion of proteins in small intestine</vt:lpstr>
      <vt:lpstr>Hormonal control of digestion in small intestine:</vt:lpstr>
      <vt:lpstr>The gut hormones</vt:lpstr>
      <vt:lpstr>The gut hormones: continued…</vt:lpstr>
      <vt:lpstr>Pancreatic enzymes for digestion of proteins</vt:lpstr>
      <vt:lpstr>Activation of pancreatic enzymes</vt:lpstr>
      <vt:lpstr>Pancreatic enzymes: continued ...</vt:lpstr>
      <vt:lpstr>Activation of pancreatic enzymes: continued …</vt:lpstr>
      <vt:lpstr>2- Digestion of proteins in small intestine: continued …</vt:lpstr>
      <vt:lpstr>Absorption of digested proteins</vt:lpstr>
      <vt:lpstr>Genetic Errors in Amino Acids Transport</vt:lpstr>
      <vt:lpstr>Abnormalities of protein digestion</vt:lpstr>
      <vt:lpstr>Celiac Disease (Celiac sprue)</vt:lpstr>
      <vt:lpstr>Biochemical Aspects of Digestion of Dietary Carbohydrates</vt:lpstr>
      <vt:lpstr>Carbohydrates digestion</vt:lpstr>
      <vt:lpstr>Dietary Carbohydrates</vt:lpstr>
      <vt:lpstr>Enzymes for Digestion of Dietary Carbohydrates</vt:lpstr>
      <vt:lpstr>Effects of -amylase on Glycogen</vt:lpstr>
      <vt:lpstr>Enzymes for Digestion of Dietary Carbohydrates: continued …</vt:lpstr>
      <vt:lpstr>Serum level of -amylases</vt:lpstr>
      <vt:lpstr>Final digestion of carbohydrates by intestinal enzymes in the small intestine</vt:lpstr>
      <vt:lpstr>Intestinal disaccharidases</vt:lpstr>
      <vt:lpstr>Digestion of Carbohydrates</vt:lpstr>
      <vt:lpstr>Absorption of Monosaccharaides by Intestinal Mucosal Cells</vt:lpstr>
      <vt:lpstr>Absorption of digested carbohydrates</vt:lpstr>
      <vt:lpstr>Abnormal digestion of disaccharides (e.g. of lactose)</vt:lpstr>
      <vt:lpstr>Take Home Messages Digestion of Dietary proteins </vt:lpstr>
      <vt:lpstr>Take Home Messages Digestion of Dietary proteins </vt:lpstr>
      <vt:lpstr>Take Home Messages Digestion of Dietary carbohydrates </vt:lpstr>
      <vt:lpstr>Take Home Messages Digestion of Dietary carbohydrates </vt:lpstr>
      <vt:lpstr>Reference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structure</dc:title>
  <dc:creator>Ahmed</dc:creator>
  <cp:lastModifiedBy>Reem Sallam</cp:lastModifiedBy>
  <cp:revision>191</cp:revision>
  <dcterms:created xsi:type="dcterms:W3CDTF">2014-02-16T04:46:36Z</dcterms:created>
  <dcterms:modified xsi:type="dcterms:W3CDTF">2015-11-16T04:27:41Z</dcterms:modified>
</cp:coreProperties>
</file>