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1" r:id="rId4"/>
    <p:sldId id="273" r:id="rId5"/>
    <p:sldId id="300" r:id="rId6"/>
    <p:sldId id="274" r:id="rId7"/>
    <p:sldId id="275" r:id="rId8"/>
    <p:sldId id="301" r:id="rId9"/>
    <p:sldId id="303" r:id="rId10"/>
    <p:sldId id="276" r:id="rId11"/>
    <p:sldId id="272" r:id="rId12"/>
    <p:sldId id="278" r:id="rId13"/>
    <p:sldId id="279" r:id="rId14"/>
    <p:sldId id="280" r:id="rId15"/>
    <p:sldId id="285" r:id="rId16"/>
    <p:sldId id="281" r:id="rId17"/>
    <p:sldId id="287" r:id="rId18"/>
    <p:sldId id="288" r:id="rId19"/>
    <p:sldId id="289" r:id="rId20"/>
    <p:sldId id="286" r:id="rId21"/>
    <p:sldId id="290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9D9D9"/>
    <a:srgbClr val="003300"/>
    <a:srgbClr val="006600"/>
    <a:srgbClr val="3366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86323" autoAdjust="0"/>
  </p:normalViewPr>
  <p:slideViewPr>
    <p:cSldViewPr>
      <p:cViewPr>
        <p:scale>
          <a:sx n="78" d="100"/>
          <a:sy n="78" d="100"/>
        </p:scale>
        <p:origin x="-55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C07AA-C42C-4F6C-9A5B-EC4362DCCF02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AD09-8D87-479A-B360-FF1670060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015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AD626-8824-4D74-B50D-52A82DBCE8F3}" type="slidenum">
              <a:rPr lang="ar-SA"/>
              <a:pPr/>
              <a:t>26</a:t>
            </a:fld>
            <a:endParaRPr lang="en-CA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08397-2A15-4BBA-BBD2-A874B61051BC}" type="slidenum">
              <a:rPr lang="ar-SA"/>
              <a:pPr/>
              <a:t>28</a:t>
            </a:fld>
            <a:endParaRPr lang="en-CA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AAEC38-C2E0-49B2-9907-875943D7B12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13C8-B396-427C-8A90-E521A6C1D6C7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blood_cells/chronic_lymphocytic_leukemia_(cll)_b-cell.aspx&amp;ei=JjWVVOHXCsXiO6u1gYAE&amp;psig=AFQjCNF0TUoQeLMp5ulSwR2491qMk1lRdw&amp;ust=1419150891216351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3.wdp"/><Relationship Id="rId2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burkitt_lymphoma.aspx&amp;ei=pSeVVOCyL473O5-dgSA&amp;psig=AFQjCNEq8qysp1XmQk0oAHEFDYGPzNQe_Q&amp;ust=141914735945174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en.wikipedia.org/wiki/File:Burkitt_lymphoma,_touch_prep,_Wright_stain.jpg" TargetMode="Externa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6jmVVKfIEo67Pfb1gYAB&amp;psig=AFQjCNGC78Pya56M68e6A4Iv-4Gh1v24gg&amp;ust=1419152177993453" TargetMode="Externa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91CVVPynNYm1OrnPgLAH&amp;psig=AFQjCNF-gJ6h6XZXCMhJ9fjN-wkhlccWFA&amp;ust=141915788517775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CAcQjRw&amp;url=http://hematologyoutlines.com/atlas_topics/86.html&amp;ei=IlKVVLXaDMqrPLCHgeAN&amp;psig=AFQjCNHtaqjg_9Q8-1esbITrPGofCpBcgA&amp;ust=1419158381653173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QVGVVMuGGc32O8vlgdAM&amp;psig=AFQjCNF-gJ6h6XZXCMhJ9fjN-wkhlccWFA&amp;ust=141915788517775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fpnotebook.com/legacy/HemeOnc/Lab/RdStrnbrgCl.htm&amp;ei=-ZKVVMXnDonKOYz9gHA&amp;psig=AFQjCNFpPhs73vcQrJFcW2assPcOrurUJA&amp;ust=141917495637205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fishersci.com/ecomm/servlet/fsproductdetail_10652_7255559__-1_0&amp;ei=F5WVVPeFBs7MOO75gagG&amp;psig=AFQjCNHonNhKFvycYJH1slZv7B2N1s30Qw&amp;ust=14191754085735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hyperlink" Target="http://www.google.com.sa/url?sa=i&amp;rct=j&amp;q=&amp;esrc=s&amp;frm=1&amp;source=images&amp;cd=&amp;cad=rja&amp;uact=8&amp;ved=0CAcQjRw&amp;url=http://www.bloodjournal.org/content/96/9/3133&amp;ei=lZWVVMfBJsfJOYeZgdAB&amp;psig=AFQjCNHonNhKFvycYJH1slZv7B2N1s30Qw&amp;ust=141917540857350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gopixpic.com/664/downey-cells/http:||tulane*edu|som|departments|pathology|images|haycell16a_1*jpg/&amp;ei=3piVVNS7L8S3OOuTgIAP&amp;psig=AFQjCNFHt8ZTrzAKXmMV3iiXu0oayQzMgw&amp;ust=141917651867395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CAcQjRw&amp;url=http://bioweb.uwlax.edu/bio203/s2009/weisser_mich/diseasepathology.html&amp;ei=2cqVVJSnG8T0POW1gJAI&amp;psig=AFQjCNFhFeYdBrSkbY97hSAOgbbkLgkJnA&amp;ust=1419189149587602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com.sa/url?sa=i&amp;rct=j&amp;q=&amp;esrc=s&amp;frm=1&amp;source=images&amp;cd=&amp;cad=rja&amp;uact=8&amp;ved=0CAcQjRw&amp;url=http://en.wikipedia.org/wiki/Cervical_lymphadenopathy&amp;ei=fsqVVIm6Ccr3PPiOgOAK&amp;psig=AFQjCNFhFeYdBrSkbY97hSAOgbbkLgkJnA&amp;ust=141918914958760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  <a:cs typeface="Aharoni" pitchFamily="2" charset="-79"/>
              </a:rPr>
              <a:t>Lymphoproliferative  disorders</a:t>
            </a:r>
            <a:endParaRPr lang="en-US" dirty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6610" y="152400"/>
            <a:ext cx="6495789" cy="5427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Malignant </a:t>
            </a:r>
            <a:r>
              <a:rPr lang="en-US" sz="2800" b="1" dirty="0" err="1" smtClean="0">
                <a:solidFill>
                  <a:schemeClr val="tx1"/>
                </a:solidFill>
              </a:rPr>
              <a:t>Lymphoproliferative</a:t>
            </a:r>
            <a:r>
              <a:rPr lang="en-US" sz="2800" b="1" dirty="0" smtClean="0">
                <a:solidFill>
                  <a:schemeClr val="tx1"/>
                </a:solidFill>
              </a:rPr>
              <a:t> disorders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489814" y="695193"/>
            <a:ext cx="114300" cy="5240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ounded Rectangle 3"/>
          <p:cNvSpPr/>
          <p:nvPr/>
        </p:nvSpPr>
        <p:spPr>
          <a:xfrm>
            <a:off x="685800" y="1257820"/>
            <a:ext cx="1860898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Immature</a:t>
            </a:r>
            <a:r>
              <a:rPr lang="en-US" sz="2400" b="1" dirty="0" smtClean="0"/>
              <a:t> </a:t>
            </a:r>
            <a:endParaRPr lang="ar-SA" sz="2400" b="1" dirty="0"/>
          </a:p>
        </p:txBody>
      </p:sp>
      <p:sp>
        <p:nvSpPr>
          <p:cNvPr id="5" name="Oval 4"/>
          <p:cNvSpPr/>
          <p:nvPr/>
        </p:nvSpPr>
        <p:spPr>
          <a:xfrm>
            <a:off x="914400" y="1789656"/>
            <a:ext cx="891958" cy="876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ALL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8600" y="1273480"/>
            <a:ext cx="4648200" cy="5187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</a:rPr>
              <a:t>ature</a:t>
            </a:r>
            <a:r>
              <a:rPr lang="en-US" sz="2400" b="1" dirty="0" smtClean="0"/>
              <a:t> </a:t>
            </a:r>
            <a:endParaRPr lang="ar-SA" sz="2400" b="1" dirty="0"/>
          </a:p>
        </p:txBody>
      </p:sp>
      <p:sp>
        <p:nvSpPr>
          <p:cNvPr id="8" name="Down Arrow 7"/>
          <p:cNvSpPr/>
          <p:nvPr/>
        </p:nvSpPr>
        <p:spPr>
          <a:xfrm>
            <a:off x="4325133" y="1792266"/>
            <a:ext cx="762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ounded Rectangle 8"/>
          <p:cNvSpPr/>
          <p:nvPr/>
        </p:nvSpPr>
        <p:spPr>
          <a:xfrm>
            <a:off x="6449598" y="2362200"/>
            <a:ext cx="2465801" cy="4780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Lymphoid leukemia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200" y="2436312"/>
            <a:ext cx="2943225" cy="4953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Lymphoma 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039100" y="1792266"/>
            <a:ext cx="762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6640099" y="2819400"/>
            <a:ext cx="2122901" cy="1752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CLL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Hairy cell leukemia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T-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prolymphocytic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leukemia 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Leukemic phase of lymphoma 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3305827"/>
            <a:ext cx="2309812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Hodgkin lymphoma 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449599" y="695193"/>
            <a:ext cx="114300" cy="524007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997646" y="3276600"/>
            <a:ext cx="2844452" cy="48486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Non Hodgkin lymphoma 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03465" y="4193610"/>
            <a:ext cx="2022693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T- cell neoplasm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10311" y="4650810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3717099" y="4994231"/>
            <a:ext cx="3293301" cy="13303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003300"/>
                </a:solidFill>
              </a:rPr>
              <a:t>Adult T leukemia lymphoma </a:t>
            </a:r>
          </a:p>
          <a:p>
            <a:r>
              <a:rPr lang="en-US" dirty="0" err="1" smtClean="0">
                <a:solidFill>
                  <a:srgbClr val="003300"/>
                </a:solidFill>
              </a:rPr>
              <a:t>Sezary</a:t>
            </a:r>
            <a:r>
              <a:rPr lang="en-US" dirty="0" smtClean="0">
                <a:solidFill>
                  <a:srgbClr val="003300"/>
                </a:solidFill>
              </a:rPr>
              <a:t> syndrome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Large anaplastic T lymphoma </a:t>
            </a:r>
            <a:endParaRPr lang="ar-SA" dirty="0">
              <a:solidFill>
                <a:srgbClr val="0033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6251" y="4170123"/>
            <a:ext cx="2022693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- cell neoplasm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915" y="4994231"/>
            <a:ext cx="3293301" cy="13303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err="1" smtClean="0">
                <a:solidFill>
                  <a:srgbClr val="003300"/>
                </a:solidFill>
              </a:rPr>
              <a:t>Burkitt</a:t>
            </a:r>
            <a:r>
              <a:rPr lang="en-US" dirty="0" smtClean="0">
                <a:solidFill>
                  <a:srgbClr val="003300"/>
                </a:solidFill>
              </a:rPr>
              <a:t> lymphoma 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Diffuse large B lymphoma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Follicular lymphoma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Multiple myeloma 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668048" y="4626279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Oval 26"/>
          <p:cNvSpPr/>
          <p:nvPr/>
        </p:nvSpPr>
        <p:spPr>
          <a:xfrm>
            <a:off x="259915" y="4134763"/>
            <a:ext cx="737731" cy="55649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90%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81371" y="4134763"/>
            <a:ext cx="737731" cy="5748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10%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363749" y="2933178"/>
            <a:ext cx="110516" cy="3449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own Arrow 11"/>
          <p:cNvSpPr/>
          <p:nvPr/>
        </p:nvSpPr>
        <p:spPr>
          <a:xfrm>
            <a:off x="2938944" y="2933178"/>
            <a:ext cx="109056" cy="3449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Down Arrow 28"/>
          <p:cNvSpPr/>
          <p:nvPr/>
        </p:nvSpPr>
        <p:spPr>
          <a:xfrm>
            <a:off x="3657600" y="3763027"/>
            <a:ext cx="124999" cy="37173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Down Arrow 29"/>
          <p:cNvSpPr/>
          <p:nvPr/>
        </p:nvSpPr>
        <p:spPr>
          <a:xfrm>
            <a:off x="1553749" y="3763027"/>
            <a:ext cx="124999" cy="37173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434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Oval 3"/>
          <p:cNvSpPr>
            <a:spLocks noChangeArrowheads="1"/>
          </p:cNvSpPr>
          <p:nvPr/>
        </p:nvSpPr>
        <p:spPr bwMode="auto">
          <a:xfrm rot="5400000">
            <a:off x="3755745" y="1506197"/>
            <a:ext cx="4763957" cy="4350648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4" name="Freeform 4"/>
          <p:cNvSpPr>
            <a:spLocks/>
          </p:cNvSpPr>
          <p:nvPr/>
        </p:nvSpPr>
        <p:spPr bwMode="auto">
          <a:xfrm rot="5400000">
            <a:off x="-1119688" y="2886074"/>
            <a:ext cx="5284439" cy="2111376"/>
          </a:xfrm>
          <a:custGeom>
            <a:avLst/>
            <a:gdLst>
              <a:gd name="T0" fmla="*/ 441 w 2781"/>
              <a:gd name="T1" fmla="*/ 210 h 993"/>
              <a:gd name="T2" fmla="*/ 279 w 2781"/>
              <a:gd name="T3" fmla="*/ 120 h 993"/>
              <a:gd name="T4" fmla="*/ 198 w 2781"/>
              <a:gd name="T5" fmla="*/ 102 h 993"/>
              <a:gd name="T6" fmla="*/ 45 w 2781"/>
              <a:gd name="T7" fmla="*/ 156 h 993"/>
              <a:gd name="T8" fmla="*/ 18 w 2781"/>
              <a:gd name="T9" fmla="*/ 210 h 993"/>
              <a:gd name="T10" fmla="*/ 45 w 2781"/>
              <a:gd name="T11" fmla="*/ 372 h 993"/>
              <a:gd name="T12" fmla="*/ 72 w 2781"/>
              <a:gd name="T13" fmla="*/ 453 h 993"/>
              <a:gd name="T14" fmla="*/ 81 w 2781"/>
              <a:gd name="T15" fmla="*/ 480 h 993"/>
              <a:gd name="T16" fmla="*/ 45 w 2781"/>
              <a:gd name="T17" fmla="*/ 633 h 993"/>
              <a:gd name="T18" fmla="*/ 27 w 2781"/>
              <a:gd name="T19" fmla="*/ 660 h 993"/>
              <a:gd name="T20" fmla="*/ 9 w 2781"/>
              <a:gd name="T21" fmla="*/ 714 h 993"/>
              <a:gd name="T22" fmla="*/ 0 w 2781"/>
              <a:gd name="T23" fmla="*/ 741 h 993"/>
              <a:gd name="T24" fmla="*/ 9 w 2781"/>
              <a:gd name="T25" fmla="*/ 858 h 993"/>
              <a:gd name="T26" fmla="*/ 27 w 2781"/>
              <a:gd name="T27" fmla="*/ 912 h 993"/>
              <a:gd name="T28" fmla="*/ 108 w 2781"/>
              <a:gd name="T29" fmla="*/ 975 h 993"/>
              <a:gd name="T30" fmla="*/ 162 w 2781"/>
              <a:gd name="T31" fmla="*/ 993 h 993"/>
              <a:gd name="T32" fmla="*/ 333 w 2781"/>
              <a:gd name="T33" fmla="*/ 984 h 993"/>
              <a:gd name="T34" fmla="*/ 414 w 2781"/>
              <a:gd name="T35" fmla="*/ 939 h 993"/>
              <a:gd name="T36" fmla="*/ 630 w 2781"/>
              <a:gd name="T37" fmla="*/ 786 h 993"/>
              <a:gd name="T38" fmla="*/ 1125 w 2781"/>
              <a:gd name="T39" fmla="*/ 750 h 993"/>
              <a:gd name="T40" fmla="*/ 1890 w 2781"/>
              <a:gd name="T41" fmla="*/ 768 h 993"/>
              <a:gd name="T42" fmla="*/ 2214 w 2781"/>
              <a:gd name="T43" fmla="*/ 840 h 993"/>
              <a:gd name="T44" fmla="*/ 2493 w 2781"/>
              <a:gd name="T45" fmla="*/ 921 h 993"/>
              <a:gd name="T46" fmla="*/ 2682 w 2781"/>
              <a:gd name="T47" fmla="*/ 912 h 993"/>
              <a:gd name="T48" fmla="*/ 2781 w 2781"/>
              <a:gd name="T49" fmla="*/ 786 h 993"/>
              <a:gd name="T50" fmla="*/ 2763 w 2781"/>
              <a:gd name="T51" fmla="*/ 660 h 993"/>
              <a:gd name="T52" fmla="*/ 2655 w 2781"/>
              <a:gd name="T53" fmla="*/ 444 h 993"/>
              <a:gd name="T54" fmla="*/ 2691 w 2781"/>
              <a:gd name="T55" fmla="*/ 282 h 993"/>
              <a:gd name="T56" fmla="*/ 2709 w 2781"/>
              <a:gd name="T57" fmla="*/ 255 h 993"/>
              <a:gd name="T58" fmla="*/ 2736 w 2781"/>
              <a:gd name="T59" fmla="*/ 174 h 993"/>
              <a:gd name="T60" fmla="*/ 2745 w 2781"/>
              <a:gd name="T61" fmla="*/ 147 h 993"/>
              <a:gd name="T62" fmla="*/ 2664 w 2781"/>
              <a:gd name="T63" fmla="*/ 3 h 993"/>
              <a:gd name="T64" fmla="*/ 2439 w 2781"/>
              <a:gd name="T65" fmla="*/ 12 h 993"/>
              <a:gd name="T66" fmla="*/ 2358 w 2781"/>
              <a:gd name="T67" fmla="*/ 57 h 993"/>
              <a:gd name="T68" fmla="*/ 2313 w 2781"/>
              <a:gd name="T69" fmla="*/ 102 h 993"/>
              <a:gd name="T70" fmla="*/ 2178 w 2781"/>
              <a:gd name="T71" fmla="*/ 219 h 993"/>
              <a:gd name="T72" fmla="*/ 1737 w 2781"/>
              <a:gd name="T73" fmla="*/ 282 h 993"/>
              <a:gd name="T74" fmla="*/ 657 w 2781"/>
              <a:gd name="T75" fmla="*/ 237 h 993"/>
              <a:gd name="T76" fmla="*/ 441 w 2781"/>
              <a:gd name="T77" fmla="*/ 21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81" h="993">
                <a:moveTo>
                  <a:pt x="441" y="210"/>
                </a:moveTo>
                <a:cubicBezTo>
                  <a:pt x="391" y="193"/>
                  <a:pt x="326" y="140"/>
                  <a:pt x="279" y="120"/>
                </a:cubicBezTo>
                <a:cubicBezTo>
                  <a:pt x="268" y="115"/>
                  <a:pt x="206" y="104"/>
                  <a:pt x="198" y="102"/>
                </a:cubicBezTo>
                <a:cubicBezTo>
                  <a:pt x="144" y="116"/>
                  <a:pt x="92" y="125"/>
                  <a:pt x="45" y="156"/>
                </a:cubicBezTo>
                <a:cubicBezTo>
                  <a:pt x="39" y="175"/>
                  <a:pt x="19" y="190"/>
                  <a:pt x="18" y="210"/>
                </a:cubicBezTo>
                <a:cubicBezTo>
                  <a:pt x="13" y="289"/>
                  <a:pt x="24" y="309"/>
                  <a:pt x="45" y="372"/>
                </a:cubicBezTo>
                <a:cubicBezTo>
                  <a:pt x="54" y="399"/>
                  <a:pt x="63" y="426"/>
                  <a:pt x="72" y="453"/>
                </a:cubicBezTo>
                <a:cubicBezTo>
                  <a:pt x="75" y="462"/>
                  <a:pt x="81" y="480"/>
                  <a:pt x="81" y="480"/>
                </a:cubicBezTo>
                <a:cubicBezTo>
                  <a:pt x="74" y="536"/>
                  <a:pt x="63" y="580"/>
                  <a:pt x="45" y="633"/>
                </a:cubicBezTo>
                <a:cubicBezTo>
                  <a:pt x="42" y="643"/>
                  <a:pt x="31" y="650"/>
                  <a:pt x="27" y="660"/>
                </a:cubicBezTo>
                <a:cubicBezTo>
                  <a:pt x="19" y="677"/>
                  <a:pt x="15" y="696"/>
                  <a:pt x="9" y="714"/>
                </a:cubicBezTo>
                <a:cubicBezTo>
                  <a:pt x="6" y="723"/>
                  <a:pt x="0" y="741"/>
                  <a:pt x="0" y="741"/>
                </a:cubicBezTo>
                <a:cubicBezTo>
                  <a:pt x="3" y="780"/>
                  <a:pt x="3" y="819"/>
                  <a:pt x="9" y="858"/>
                </a:cubicBezTo>
                <a:cubicBezTo>
                  <a:pt x="12" y="877"/>
                  <a:pt x="11" y="901"/>
                  <a:pt x="27" y="912"/>
                </a:cubicBezTo>
                <a:cubicBezTo>
                  <a:pt x="55" y="931"/>
                  <a:pt x="77" y="961"/>
                  <a:pt x="108" y="975"/>
                </a:cubicBezTo>
                <a:cubicBezTo>
                  <a:pt x="125" y="983"/>
                  <a:pt x="162" y="993"/>
                  <a:pt x="162" y="993"/>
                </a:cubicBezTo>
                <a:cubicBezTo>
                  <a:pt x="219" y="990"/>
                  <a:pt x="276" y="989"/>
                  <a:pt x="333" y="984"/>
                </a:cubicBezTo>
                <a:cubicBezTo>
                  <a:pt x="361" y="981"/>
                  <a:pt x="398" y="950"/>
                  <a:pt x="414" y="939"/>
                </a:cubicBezTo>
                <a:cubicBezTo>
                  <a:pt x="489" y="889"/>
                  <a:pt x="550" y="826"/>
                  <a:pt x="630" y="786"/>
                </a:cubicBezTo>
                <a:cubicBezTo>
                  <a:pt x="749" y="727"/>
                  <a:pt x="1071" y="751"/>
                  <a:pt x="1125" y="750"/>
                </a:cubicBezTo>
                <a:cubicBezTo>
                  <a:pt x="1371" y="715"/>
                  <a:pt x="1640" y="758"/>
                  <a:pt x="1890" y="768"/>
                </a:cubicBezTo>
                <a:cubicBezTo>
                  <a:pt x="1999" y="786"/>
                  <a:pt x="2108" y="808"/>
                  <a:pt x="2214" y="840"/>
                </a:cubicBezTo>
                <a:cubicBezTo>
                  <a:pt x="2307" y="868"/>
                  <a:pt x="2398" y="902"/>
                  <a:pt x="2493" y="921"/>
                </a:cubicBezTo>
                <a:cubicBezTo>
                  <a:pt x="2556" y="918"/>
                  <a:pt x="2619" y="920"/>
                  <a:pt x="2682" y="912"/>
                </a:cubicBezTo>
                <a:cubicBezTo>
                  <a:pt x="2734" y="905"/>
                  <a:pt x="2757" y="821"/>
                  <a:pt x="2781" y="786"/>
                </a:cubicBezTo>
                <a:cubicBezTo>
                  <a:pt x="2780" y="775"/>
                  <a:pt x="2780" y="690"/>
                  <a:pt x="2763" y="660"/>
                </a:cubicBezTo>
                <a:cubicBezTo>
                  <a:pt x="2711" y="567"/>
                  <a:pt x="2673" y="552"/>
                  <a:pt x="2655" y="444"/>
                </a:cubicBezTo>
                <a:cubicBezTo>
                  <a:pt x="2660" y="397"/>
                  <a:pt x="2662" y="325"/>
                  <a:pt x="2691" y="282"/>
                </a:cubicBezTo>
                <a:cubicBezTo>
                  <a:pt x="2697" y="273"/>
                  <a:pt x="2705" y="265"/>
                  <a:pt x="2709" y="255"/>
                </a:cubicBezTo>
                <a:cubicBezTo>
                  <a:pt x="2709" y="255"/>
                  <a:pt x="2731" y="188"/>
                  <a:pt x="2736" y="174"/>
                </a:cubicBezTo>
                <a:cubicBezTo>
                  <a:pt x="2739" y="165"/>
                  <a:pt x="2745" y="147"/>
                  <a:pt x="2745" y="147"/>
                </a:cubicBezTo>
                <a:cubicBezTo>
                  <a:pt x="2734" y="72"/>
                  <a:pt x="2738" y="28"/>
                  <a:pt x="2664" y="3"/>
                </a:cubicBezTo>
                <a:cubicBezTo>
                  <a:pt x="2589" y="6"/>
                  <a:pt x="2513" y="0"/>
                  <a:pt x="2439" y="12"/>
                </a:cubicBezTo>
                <a:cubicBezTo>
                  <a:pt x="2409" y="17"/>
                  <a:pt x="2387" y="47"/>
                  <a:pt x="2358" y="57"/>
                </a:cubicBezTo>
                <a:cubicBezTo>
                  <a:pt x="2321" y="113"/>
                  <a:pt x="2362" y="58"/>
                  <a:pt x="2313" y="102"/>
                </a:cubicBezTo>
                <a:cubicBezTo>
                  <a:pt x="2274" y="137"/>
                  <a:pt x="2228" y="197"/>
                  <a:pt x="2178" y="219"/>
                </a:cubicBezTo>
                <a:cubicBezTo>
                  <a:pt x="2040" y="280"/>
                  <a:pt x="1884" y="275"/>
                  <a:pt x="1737" y="282"/>
                </a:cubicBezTo>
                <a:cubicBezTo>
                  <a:pt x="1373" y="269"/>
                  <a:pt x="1020" y="264"/>
                  <a:pt x="657" y="237"/>
                </a:cubicBezTo>
                <a:cubicBezTo>
                  <a:pt x="580" y="231"/>
                  <a:pt x="518" y="210"/>
                  <a:pt x="441" y="210"/>
                </a:cubicBezTo>
                <a:close/>
              </a:path>
            </a:pathLst>
          </a:custGeom>
          <a:solidFill>
            <a:srgbClr val="FFFF99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033187" y="1640831"/>
            <a:ext cx="846138" cy="4227784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84314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76200" y="2082225"/>
            <a:ext cx="7054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stem</a:t>
            </a:r>
          </a:p>
          <a:p>
            <a:r>
              <a:rPr lang="en-US" sz="1400" dirty="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0" y="2844225"/>
            <a:ext cx="959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lymphoid</a:t>
            </a:r>
          </a:p>
          <a:p>
            <a:r>
              <a:rPr lang="en-US" sz="1400" dirty="0">
                <a:solidFill>
                  <a:schemeClr val="tx1"/>
                </a:solidFill>
              </a:rPr>
              <a:t>progenitor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0" y="3911025"/>
            <a:ext cx="12681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progenitor-B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119583" y="4690646"/>
            <a:ext cx="5882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pre-B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8022220" y="5187830"/>
            <a:ext cx="9957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plasma cell</a:t>
            </a:r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 flipV="1">
            <a:off x="7164388" y="2492375"/>
            <a:ext cx="527050" cy="439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rot="4773131" flipV="1">
            <a:off x="6969125" y="3687763"/>
            <a:ext cx="739775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43000" y="2133600"/>
            <a:ext cx="647700" cy="576263"/>
            <a:chOff x="930" y="1162"/>
            <a:chExt cx="408" cy="363"/>
          </a:xfrm>
        </p:grpSpPr>
        <p:sp>
          <p:nvSpPr>
            <p:cNvPr id="148510" name="Freeform 3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1" name="Freeform 3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2" name="Freeform 3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8187463" y="4438111"/>
            <a:ext cx="720725" cy="719138"/>
            <a:chOff x="4150" y="1616"/>
            <a:chExt cx="252" cy="232"/>
          </a:xfrm>
        </p:grpSpPr>
        <p:sp>
          <p:nvSpPr>
            <p:cNvPr id="148525" name="Freeform 45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6" name="Freeform 46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7" name="Oval 47"/>
            <p:cNvSpPr>
              <a:spLocks noChangeArrowheads="1"/>
            </p:cNvSpPr>
            <p:nvPr/>
          </p:nvSpPr>
          <p:spPr bwMode="auto">
            <a:xfrm>
              <a:off x="4174" y="1641"/>
              <a:ext cx="209" cy="18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8528" name="Freeform 48" descr="Purple mesh"/>
            <p:cNvSpPr>
              <a:spLocks noChangeAspect="1"/>
            </p:cNvSpPr>
            <p:nvPr/>
          </p:nvSpPr>
          <p:spPr bwMode="auto">
            <a:xfrm rot="-4473221">
              <a:off x="4214" y="1689"/>
              <a:ext cx="143" cy="160"/>
            </a:xfrm>
            <a:custGeom>
              <a:avLst/>
              <a:gdLst>
                <a:gd name="T0" fmla="*/ 96 w 162"/>
                <a:gd name="T1" fmla="*/ 150 h 155"/>
                <a:gd name="T2" fmla="*/ 142 w 162"/>
                <a:gd name="T3" fmla="*/ 54 h 155"/>
                <a:gd name="T4" fmla="*/ 45 w 162"/>
                <a:gd name="T5" fmla="*/ 10 h 155"/>
                <a:gd name="T6" fmla="*/ 11 w 162"/>
                <a:gd name="T7" fmla="*/ 101 h 155"/>
                <a:gd name="T8" fmla="*/ 96 w 162"/>
                <a:gd name="T9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5">
                  <a:moveTo>
                    <a:pt x="96" y="150"/>
                  </a:moveTo>
                  <a:cubicBezTo>
                    <a:pt x="121" y="146"/>
                    <a:pt x="162" y="104"/>
                    <a:pt x="142" y="54"/>
                  </a:cubicBezTo>
                  <a:cubicBezTo>
                    <a:pt x="122" y="4"/>
                    <a:pt x="78" y="0"/>
                    <a:pt x="45" y="10"/>
                  </a:cubicBezTo>
                  <a:cubicBezTo>
                    <a:pt x="12" y="20"/>
                    <a:pt x="0" y="64"/>
                    <a:pt x="11" y="101"/>
                  </a:cubicBezTo>
                  <a:cubicBezTo>
                    <a:pt x="22" y="138"/>
                    <a:pt x="70" y="155"/>
                    <a:pt x="96" y="15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 rot="3059825">
            <a:off x="2703237" y="3286675"/>
            <a:ext cx="503238" cy="431800"/>
            <a:chOff x="2245" y="1706"/>
            <a:chExt cx="199" cy="188"/>
          </a:xfrm>
        </p:grpSpPr>
        <p:sp>
          <p:nvSpPr>
            <p:cNvPr id="148534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5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6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8538" name="Text Box 58"/>
          <p:cNvSpPr txBox="1">
            <a:spLocks noChangeArrowheads="1"/>
          </p:cNvSpPr>
          <p:nvPr/>
        </p:nvSpPr>
        <p:spPr bwMode="auto">
          <a:xfrm>
            <a:off x="2148471" y="3782197"/>
            <a:ext cx="15963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Mature naïve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B-cell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 rot="8261027">
            <a:off x="1100195" y="2938389"/>
            <a:ext cx="647700" cy="576263"/>
            <a:chOff x="930" y="1162"/>
            <a:chExt cx="408" cy="363"/>
          </a:xfrm>
        </p:grpSpPr>
        <p:sp>
          <p:nvSpPr>
            <p:cNvPr id="148540" name="Freeform 6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1" name="Freeform 6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2" name="Freeform 6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4232897">
            <a:off x="1198682" y="3770786"/>
            <a:ext cx="647700" cy="576263"/>
            <a:chOff x="930" y="1162"/>
            <a:chExt cx="408" cy="363"/>
          </a:xfrm>
        </p:grpSpPr>
        <p:sp>
          <p:nvSpPr>
            <p:cNvPr id="148544" name="Freeform 64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5" name="Freeform 65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6" name="Freeform 66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 rot="14692142">
            <a:off x="1141342" y="4630308"/>
            <a:ext cx="647700" cy="576262"/>
            <a:chOff x="930" y="1162"/>
            <a:chExt cx="408" cy="363"/>
          </a:xfrm>
        </p:grpSpPr>
        <p:sp>
          <p:nvSpPr>
            <p:cNvPr id="148548" name="Freeform 68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9" name="Freeform 69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50" name="Freeform 7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565576" y="1454479"/>
            <a:ext cx="3456787" cy="41588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582724" y="2993563"/>
            <a:ext cx="956156" cy="994980"/>
            <a:chOff x="3560" y="1752"/>
            <a:chExt cx="286" cy="270"/>
          </a:xfrm>
        </p:grpSpPr>
        <p:sp>
          <p:nvSpPr>
            <p:cNvPr id="91" name="Freeform 34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Freeform 37" descr="Granite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Freeform 38"/>
            <p:cNvSpPr>
              <a:spLocks noChangeAspect="1"/>
            </p:cNvSpPr>
            <p:nvPr/>
          </p:nvSpPr>
          <p:spPr bwMode="auto">
            <a:xfrm rot="4808420">
              <a:off x="3672" y="1801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Freeform 39"/>
            <p:cNvSpPr>
              <a:spLocks noChangeAspect="1"/>
            </p:cNvSpPr>
            <p:nvPr/>
          </p:nvSpPr>
          <p:spPr bwMode="auto">
            <a:xfrm rot="4808420">
              <a:off x="3616" y="1896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3731" y="1969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" name="Freeform 41"/>
            <p:cNvSpPr>
              <a:spLocks noChangeAspect="1"/>
            </p:cNvSpPr>
            <p:nvPr/>
          </p:nvSpPr>
          <p:spPr bwMode="auto">
            <a:xfrm rot="4808420">
              <a:off x="3790" y="1868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Freeform 42"/>
            <p:cNvSpPr>
              <a:spLocks noChangeAspect="1"/>
            </p:cNvSpPr>
            <p:nvPr/>
          </p:nvSpPr>
          <p:spPr bwMode="auto">
            <a:xfrm rot="4808420">
              <a:off x="3737" y="1802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0" name="Freeform 43"/>
          <p:cNvSpPr>
            <a:spLocks/>
          </p:cNvSpPr>
          <p:nvPr/>
        </p:nvSpPr>
        <p:spPr bwMode="auto">
          <a:xfrm>
            <a:off x="6612668" y="3102532"/>
            <a:ext cx="864096" cy="882253"/>
          </a:xfrm>
          <a:custGeom>
            <a:avLst/>
            <a:gdLst>
              <a:gd name="T0" fmla="*/ 193 w 193"/>
              <a:gd name="T1" fmla="*/ 108 h 205"/>
              <a:gd name="T2" fmla="*/ 146 w 193"/>
              <a:gd name="T3" fmla="*/ 19 h 205"/>
              <a:gd name="T4" fmla="*/ 55 w 193"/>
              <a:gd name="T5" fmla="*/ 19 h 205"/>
              <a:gd name="T6" fmla="*/ 10 w 193"/>
              <a:gd name="T7" fmla="*/ 132 h 205"/>
              <a:gd name="T8" fmla="*/ 115 w 193"/>
              <a:gd name="T9" fmla="*/ 201 h 205"/>
              <a:gd name="T10" fmla="*/ 193 w 193"/>
              <a:gd name="T11" fmla="*/ 10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205">
                <a:moveTo>
                  <a:pt x="193" y="108"/>
                </a:moveTo>
                <a:cubicBezTo>
                  <a:pt x="193" y="78"/>
                  <a:pt x="169" y="34"/>
                  <a:pt x="146" y="19"/>
                </a:cubicBezTo>
                <a:cubicBezTo>
                  <a:pt x="123" y="4"/>
                  <a:pt x="78" y="0"/>
                  <a:pt x="55" y="19"/>
                </a:cubicBezTo>
                <a:cubicBezTo>
                  <a:pt x="32" y="38"/>
                  <a:pt x="0" y="102"/>
                  <a:pt x="10" y="132"/>
                </a:cubicBezTo>
                <a:cubicBezTo>
                  <a:pt x="20" y="162"/>
                  <a:pt x="85" y="205"/>
                  <a:pt x="115" y="201"/>
                </a:cubicBezTo>
                <a:cubicBezTo>
                  <a:pt x="172" y="201"/>
                  <a:pt x="193" y="138"/>
                  <a:pt x="193" y="108"/>
                </a:cubicBezTo>
                <a:close/>
              </a:path>
            </a:pathLst>
          </a:cu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100000">
                <a:srgbClr val="00008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3175" cmpd="sng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 rot="3059825">
            <a:off x="3933126" y="3274782"/>
            <a:ext cx="632638" cy="513890"/>
            <a:chOff x="2245" y="1706"/>
            <a:chExt cx="199" cy="188"/>
          </a:xfrm>
        </p:grpSpPr>
        <p:sp>
          <p:nvSpPr>
            <p:cNvPr id="109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2" name="Picture 2" descr="C:\Users\win7\Desktop\wbc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101" t="2902" b="67521"/>
          <a:stretch/>
        </p:blipFill>
        <p:spPr bwMode="auto">
          <a:xfrm>
            <a:off x="4800600" y="3212976"/>
            <a:ext cx="835103" cy="787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win7\Desktop\nrc2230-i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55" t="24144" r="19566" b="62264"/>
          <a:stretch/>
        </p:blipFill>
        <p:spPr bwMode="auto">
          <a:xfrm>
            <a:off x="6255498" y="4426639"/>
            <a:ext cx="577334" cy="639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043113" y="3502576"/>
            <a:ext cx="6238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3323388" y="3531727"/>
            <a:ext cx="504504" cy="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446718" y="2679063"/>
            <a:ext cx="1016275" cy="5539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CD5</a:t>
            </a:r>
            <a:r>
              <a:rPr lang="en-US" sz="1400" dirty="0"/>
              <a:t> </a:t>
            </a:r>
            <a:r>
              <a:rPr lang="en-US" sz="1400" dirty="0" smtClean="0"/>
              <a:t>,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CD23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Arial" pitchFamily="34" charset="0"/>
              </a:rPr>
              <a:t>IgM</a:t>
            </a:r>
            <a:r>
              <a:rPr lang="en-US" sz="1400" dirty="0" smtClean="0">
                <a:latin typeface="Arial" pitchFamily="34" charset="0"/>
              </a:rPr>
              <a:t> or </a:t>
            </a:r>
            <a:r>
              <a:rPr lang="en-US" sz="1400" dirty="0" err="1" smtClean="0">
                <a:latin typeface="Arial" pitchFamily="34" charset="0"/>
              </a:rPr>
              <a:t>IgD</a:t>
            </a:r>
            <a:endParaRPr lang="en-US" sz="1400" dirty="0" smtClean="0">
              <a:latin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55576" y="116632"/>
            <a:ext cx="159948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CD34 &amp;TDT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55576" y="404664"/>
            <a:ext cx="71287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619672" y="692696"/>
            <a:ext cx="74168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352819" y="116632"/>
            <a:ext cx="662473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Surface </a:t>
            </a:r>
            <a:r>
              <a:rPr lang="en-US" dirty="0" err="1" smtClean="0">
                <a:solidFill>
                  <a:schemeClr val="tx1"/>
                </a:solidFill>
              </a:rPr>
              <a:t>immunoglobin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768686" y="5529691"/>
            <a:ext cx="1220768" cy="526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CD38 ,</a:t>
            </a:r>
            <a:r>
              <a:rPr lang="en-US" sz="1400" dirty="0" smtClean="0"/>
              <a:t>CD138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chemeClr val="tx1"/>
                </a:solidFill>
              </a:rPr>
              <a:t>IgG</a:t>
            </a:r>
            <a:r>
              <a:rPr lang="en-US" sz="1400" dirty="0" smtClean="0">
                <a:solidFill>
                  <a:schemeClr val="tx1"/>
                </a:solidFill>
              </a:rPr>
              <a:t> or IgA</a:t>
            </a:r>
            <a:r>
              <a:rPr lang="en-US" sz="1400" dirty="0"/>
              <a:t> </a:t>
            </a:r>
            <a:r>
              <a:rPr lang="en-US" sz="1400" dirty="0" smtClean="0"/>
              <a:t>,</a:t>
            </a:r>
            <a:r>
              <a:rPr lang="en-US" sz="1400" dirty="0" err="1" smtClean="0"/>
              <a:t>IgE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86200" y="2057400"/>
            <a:ext cx="1545050" cy="46323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>
                <a:solidFill>
                  <a:schemeClr val="tx1"/>
                </a:solidFill>
              </a:rPr>
              <a:t>Germinal center</a:t>
            </a:r>
          </a:p>
        </p:txBody>
      </p:sp>
      <p:sp>
        <p:nvSpPr>
          <p:cNvPr id="77" name="Right Arrow 76"/>
          <p:cNvSpPr/>
          <p:nvPr/>
        </p:nvSpPr>
        <p:spPr>
          <a:xfrm>
            <a:off x="3617234" y="1676400"/>
            <a:ext cx="1229021" cy="43274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Mantle zone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Text Box 58"/>
          <p:cNvSpPr txBox="1">
            <a:spLocks noChangeArrowheads="1"/>
          </p:cNvSpPr>
          <p:nvPr/>
        </p:nvSpPr>
        <p:spPr bwMode="auto">
          <a:xfrm>
            <a:off x="4846255" y="4010065"/>
            <a:ext cx="8336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GC blast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8" name="Text Box 58"/>
          <p:cNvSpPr txBox="1">
            <a:spLocks noChangeArrowheads="1"/>
          </p:cNvSpPr>
          <p:nvPr/>
        </p:nvSpPr>
        <p:spPr bwMode="auto">
          <a:xfrm>
            <a:off x="6816489" y="4043802"/>
            <a:ext cx="10230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/>
              <a:t>Centroblast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0" name="Text Box 58"/>
          <p:cNvSpPr txBox="1">
            <a:spLocks noChangeArrowheads="1"/>
          </p:cNvSpPr>
          <p:nvPr/>
        </p:nvSpPr>
        <p:spPr bwMode="auto">
          <a:xfrm>
            <a:off x="6052670" y="5066044"/>
            <a:ext cx="10230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/>
              <a:t>Centrocyte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5676305" y="3606934"/>
            <a:ext cx="9120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6845364" y="4785445"/>
            <a:ext cx="134209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6612668" y="3941763"/>
            <a:ext cx="150779" cy="4238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 bwMode="auto">
          <a:xfrm flipV="1">
            <a:off x="4500917" y="3580664"/>
            <a:ext cx="352104" cy="26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ectangle 75"/>
          <p:cNvSpPr/>
          <p:nvPr/>
        </p:nvSpPr>
        <p:spPr>
          <a:xfrm>
            <a:off x="2305316" y="980728"/>
            <a:ext cx="2588197" cy="281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5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876800" y="980728"/>
            <a:ext cx="244176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6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Oval 3"/>
          <p:cNvSpPr>
            <a:spLocks noChangeArrowheads="1"/>
          </p:cNvSpPr>
          <p:nvPr/>
        </p:nvSpPr>
        <p:spPr bwMode="auto">
          <a:xfrm rot="5400000">
            <a:off x="3755745" y="1506197"/>
            <a:ext cx="4763957" cy="4350648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4" name="Freeform 4"/>
          <p:cNvSpPr>
            <a:spLocks/>
          </p:cNvSpPr>
          <p:nvPr/>
        </p:nvSpPr>
        <p:spPr bwMode="auto">
          <a:xfrm rot="5400000">
            <a:off x="-1119688" y="2886074"/>
            <a:ext cx="5284439" cy="2111376"/>
          </a:xfrm>
          <a:custGeom>
            <a:avLst/>
            <a:gdLst>
              <a:gd name="T0" fmla="*/ 441 w 2781"/>
              <a:gd name="T1" fmla="*/ 210 h 993"/>
              <a:gd name="T2" fmla="*/ 279 w 2781"/>
              <a:gd name="T3" fmla="*/ 120 h 993"/>
              <a:gd name="T4" fmla="*/ 198 w 2781"/>
              <a:gd name="T5" fmla="*/ 102 h 993"/>
              <a:gd name="T6" fmla="*/ 45 w 2781"/>
              <a:gd name="T7" fmla="*/ 156 h 993"/>
              <a:gd name="T8" fmla="*/ 18 w 2781"/>
              <a:gd name="T9" fmla="*/ 210 h 993"/>
              <a:gd name="T10" fmla="*/ 45 w 2781"/>
              <a:gd name="T11" fmla="*/ 372 h 993"/>
              <a:gd name="T12" fmla="*/ 72 w 2781"/>
              <a:gd name="T13" fmla="*/ 453 h 993"/>
              <a:gd name="T14" fmla="*/ 81 w 2781"/>
              <a:gd name="T15" fmla="*/ 480 h 993"/>
              <a:gd name="T16" fmla="*/ 45 w 2781"/>
              <a:gd name="T17" fmla="*/ 633 h 993"/>
              <a:gd name="T18" fmla="*/ 27 w 2781"/>
              <a:gd name="T19" fmla="*/ 660 h 993"/>
              <a:gd name="T20" fmla="*/ 9 w 2781"/>
              <a:gd name="T21" fmla="*/ 714 h 993"/>
              <a:gd name="T22" fmla="*/ 0 w 2781"/>
              <a:gd name="T23" fmla="*/ 741 h 993"/>
              <a:gd name="T24" fmla="*/ 9 w 2781"/>
              <a:gd name="T25" fmla="*/ 858 h 993"/>
              <a:gd name="T26" fmla="*/ 27 w 2781"/>
              <a:gd name="T27" fmla="*/ 912 h 993"/>
              <a:gd name="T28" fmla="*/ 108 w 2781"/>
              <a:gd name="T29" fmla="*/ 975 h 993"/>
              <a:gd name="T30" fmla="*/ 162 w 2781"/>
              <a:gd name="T31" fmla="*/ 993 h 993"/>
              <a:gd name="T32" fmla="*/ 333 w 2781"/>
              <a:gd name="T33" fmla="*/ 984 h 993"/>
              <a:gd name="T34" fmla="*/ 414 w 2781"/>
              <a:gd name="T35" fmla="*/ 939 h 993"/>
              <a:gd name="T36" fmla="*/ 630 w 2781"/>
              <a:gd name="T37" fmla="*/ 786 h 993"/>
              <a:gd name="T38" fmla="*/ 1125 w 2781"/>
              <a:gd name="T39" fmla="*/ 750 h 993"/>
              <a:gd name="T40" fmla="*/ 1890 w 2781"/>
              <a:gd name="T41" fmla="*/ 768 h 993"/>
              <a:gd name="T42" fmla="*/ 2214 w 2781"/>
              <a:gd name="T43" fmla="*/ 840 h 993"/>
              <a:gd name="T44" fmla="*/ 2493 w 2781"/>
              <a:gd name="T45" fmla="*/ 921 h 993"/>
              <a:gd name="T46" fmla="*/ 2682 w 2781"/>
              <a:gd name="T47" fmla="*/ 912 h 993"/>
              <a:gd name="T48" fmla="*/ 2781 w 2781"/>
              <a:gd name="T49" fmla="*/ 786 h 993"/>
              <a:gd name="T50" fmla="*/ 2763 w 2781"/>
              <a:gd name="T51" fmla="*/ 660 h 993"/>
              <a:gd name="T52" fmla="*/ 2655 w 2781"/>
              <a:gd name="T53" fmla="*/ 444 h 993"/>
              <a:gd name="T54" fmla="*/ 2691 w 2781"/>
              <a:gd name="T55" fmla="*/ 282 h 993"/>
              <a:gd name="T56" fmla="*/ 2709 w 2781"/>
              <a:gd name="T57" fmla="*/ 255 h 993"/>
              <a:gd name="T58" fmla="*/ 2736 w 2781"/>
              <a:gd name="T59" fmla="*/ 174 h 993"/>
              <a:gd name="T60" fmla="*/ 2745 w 2781"/>
              <a:gd name="T61" fmla="*/ 147 h 993"/>
              <a:gd name="T62" fmla="*/ 2664 w 2781"/>
              <a:gd name="T63" fmla="*/ 3 h 993"/>
              <a:gd name="T64" fmla="*/ 2439 w 2781"/>
              <a:gd name="T65" fmla="*/ 12 h 993"/>
              <a:gd name="T66" fmla="*/ 2358 w 2781"/>
              <a:gd name="T67" fmla="*/ 57 h 993"/>
              <a:gd name="T68" fmla="*/ 2313 w 2781"/>
              <a:gd name="T69" fmla="*/ 102 h 993"/>
              <a:gd name="T70" fmla="*/ 2178 w 2781"/>
              <a:gd name="T71" fmla="*/ 219 h 993"/>
              <a:gd name="T72" fmla="*/ 1737 w 2781"/>
              <a:gd name="T73" fmla="*/ 282 h 993"/>
              <a:gd name="T74" fmla="*/ 657 w 2781"/>
              <a:gd name="T75" fmla="*/ 237 h 993"/>
              <a:gd name="T76" fmla="*/ 441 w 2781"/>
              <a:gd name="T77" fmla="*/ 21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81" h="993">
                <a:moveTo>
                  <a:pt x="441" y="210"/>
                </a:moveTo>
                <a:cubicBezTo>
                  <a:pt x="391" y="193"/>
                  <a:pt x="326" y="140"/>
                  <a:pt x="279" y="120"/>
                </a:cubicBezTo>
                <a:cubicBezTo>
                  <a:pt x="268" y="115"/>
                  <a:pt x="206" y="104"/>
                  <a:pt x="198" y="102"/>
                </a:cubicBezTo>
                <a:cubicBezTo>
                  <a:pt x="144" y="116"/>
                  <a:pt x="92" y="125"/>
                  <a:pt x="45" y="156"/>
                </a:cubicBezTo>
                <a:cubicBezTo>
                  <a:pt x="39" y="175"/>
                  <a:pt x="19" y="190"/>
                  <a:pt x="18" y="210"/>
                </a:cubicBezTo>
                <a:cubicBezTo>
                  <a:pt x="13" y="289"/>
                  <a:pt x="24" y="309"/>
                  <a:pt x="45" y="372"/>
                </a:cubicBezTo>
                <a:cubicBezTo>
                  <a:pt x="54" y="399"/>
                  <a:pt x="63" y="426"/>
                  <a:pt x="72" y="453"/>
                </a:cubicBezTo>
                <a:cubicBezTo>
                  <a:pt x="75" y="462"/>
                  <a:pt x="81" y="480"/>
                  <a:pt x="81" y="480"/>
                </a:cubicBezTo>
                <a:cubicBezTo>
                  <a:pt x="74" y="536"/>
                  <a:pt x="63" y="580"/>
                  <a:pt x="45" y="633"/>
                </a:cubicBezTo>
                <a:cubicBezTo>
                  <a:pt x="42" y="643"/>
                  <a:pt x="31" y="650"/>
                  <a:pt x="27" y="660"/>
                </a:cubicBezTo>
                <a:cubicBezTo>
                  <a:pt x="19" y="677"/>
                  <a:pt x="15" y="696"/>
                  <a:pt x="9" y="714"/>
                </a:cubicBezTo>
                <a:cubicBezTo>
                  <a:pt x="6" y="723"/>
                  <a:pt x="0" y="741"/>
                  <a:pt x="0" y="741"/>
                </a:cubicBezTo>
                <a:cubicBezTo>
                  <a:pt x="3" y="780"/>
                  <a:pt x="3" y="819"/>
                  <a:pt x="9" y="858"/>
                </a:cubicBezTo>
                <a:cubicBezTo>
                  <a:pt x="12" y="877"/>
                  <a:pt x="11" y="901"/>
                  <a:pt x="27" y="912"/>
                </a:cubicBezTo>
                <a:cubicBezTo>
                  <a:pt x="55" y="931"/>
                  <a:pt x="77" y="961"/>
                  <a:pt x="108" y="975"/>
                </a:cubicBezTo>
                <a:cubicBezTo>
                  <a:pt x="125" y="983"/>
                  <a:pt x="162" y="993"/>
                  <a:pt x="162" y="993"/>
                </a:cubicBezTo>
                <a:cubicBezTo>
                  <a:pt x="219" y="990"/>
                  <a:pt x="276" y="989"/>
                  <a:pt x="333" y="984"/>
                </a:cubicBezTo>
                <a:cubicBezTo>
                  <a:pt x="361" y="981"/>
                  <a:pt x="398" y="950"/>
                  <a:pt x="414" y="939"/>
                </a:cubicBezTo>
                <a:cubicBezTo>
                  <a:pt x="489" y="889"/>
                  <a:pt x="550" y="826"/>
                  <a:pt x="630" y="786"/>
                </a:cubicBezTo>
                <a:cubicBezTo>
                  <a:pt x="749" y="727"/>
                  <a:pt x="1071" y="751"/>
                  <a:pt x="1125" y="750"/>
                </a:cubicBezTo>
                <a:cubicBezTo>
                  <a:pt x="1371" y="715"/>
                  <a:pt x="1640" y="758"/>
                  <a:pt x="1890" y="768"/>
                </a:cubicBezTo>
                <a:cubicBezTo>
                  <a:pt x="1999" y="786"/>
                  <a:pt x="2108" y="808"/>
                  <a:pt x="2214" y="840"/>
                </a:cubicBezTo>
                <a:cubicBezTo>
                  <a:pt x="2307" y="868"/>
                  <a:pt x="2398" y="902"/>
                  <a:pt x="2493" y="921"/>
                </a:cubicBezTo>
                <a:cubicBezTo>
                  <a:pt x="2556" y="918"/>
                  <a:pt x="2619" y="920"/>
                  <a:pt x="2682" y="912"/>
                </a:cubicBezTo>
                <a:cubicBezTo>
                  <a:pt x="2734" y="905"/>
                  <a:pt x="2757" y="821"/>
                  <a:pt x="2781" y="786"/>
                </a:cubicBezTo>
                <a:cubicBezTo>
                  <a:pt x="2780" y="775"/>
                  <a:pt x="2780" y="690"/>
                  <a:pt x="2763" y="660"/>
                </a:cubicBezTo>
                <a:cubicBezTo>
                  <a:pt x="2711" y="567"/>
                  <a:pt x="2673" y="552"/>
                  <a:pt x="2655" y="444"/>
                </a:cubicBezTo>
                <a:cubicBezTo>
                  <a:pt x="2660" y="397"/>
                  <a:pt x="2662" y="325"/>
                  <a:pt x="2691" y="282"/>
                </a:cubicBezTo>
                <a:cubicBezTo>
                  <a:pt x="2697" y="273"/>
                  <a:pt x="2705" y="265"/>
                  <a:pt x="2709" y="255"/>
                </a:cubicBezTo>
                <a:cubicBezTo>
                  <a:pt x="2709" y="255"/>
                  <a:pt x="2731" y="188"/>
                  <a:pt x="2736" y="174"/>
                </a:cubicBezTo>
                <a:cubicBezTo>
                  <a:pt x="2739" y="165"/>
                  <a:pt x="2745" y="147"/>
                  <a:pt x="2745" y="147"/>
                </a:cubicBezTo>
                <a:cubicBezTo>
                  <a:pt x="2734" y="72"/>
                  <a:pt x="2738" y="28"/>
                  <a:pt x="2664" y="3"/>
                </a:cubicBezTo>
                <a:cubicBezTo>
                  <a:pt x="2589" y="6"/>
                  <a:pt x="2513" y="0"/>
                  <a:pt x="2439" y="12"/>
                </a:cubicBezTo>
                <a:cubicBezTo>
                  <a:pt x="2409" y="17"/>
                  <a:pt x="2387" y="47"/>
                  <a:pt x="2358" y="57"/>
                </a:cubicBezTo>
                <a:cubicBezTo>
                  <a:pt x="2321" y="113"/>
                  <a:pt x="2362" y="58"/>
                  <a:pt x="2313" y="102"/>
                </a:cubicBezTo>
                <a:cubicBezTo>
                  <a:pt x="2274" y="137"/>
                  <a:pt x="2228" y="197"/>
                  <a:pt x="2178" y="219"/>
                </a:cubicBezTo>
                <a:cubicBezTo>
                  <a:pt x="2040" y="280"/>
                  <a:pt x="1884" y="275"/>
                  <a:pt x="1737" y="282"/>
                </a:cubicBezTo>
                <a:cubicBezTo>
                  <a:pt x="1373" y="269"/>
                  <a:pt x="1020" y="264"/>
                  <a:pt x="657" y="237"/>
                </a:cubicBezTo>
                <a:cubicBezTo>
                  <a:pt x="580" y="231"/>
                  <a:pt x="518" y="210"/>
                  <a:pt x="441" y="210"/>
                </a:cubicBezTo>
                <a:close/>
              </a:path>
            </a:pathLst>
          </a:custGeom>
          <a:solidFill>
            <a:srgbClr val="FFFF99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033187" y="1640831"/>
            <a:ext cx="846138" cy="4227784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84314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 flipV="1">
            <a:off x="7164388" y="2492375"/>
            <a:ext cx="527050" cy="439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rot="4773131" flipV="1">
            <a:off x="6969125" y="3687763"/>
            <a:ext cx="739775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43000" y="2133600"/>
            <a:ext cx="647700" cy="576263"/>
            <a:chOff x="930" y="1162"/>
            <a:chExt cx="408" cy="363"/>
          </a:xfrm>
        </p:grpSpPr>
        <p:sp>
          <p:nvSpPr>
            <p:cNvPr id="148510" name="Freeform 3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1" name="Freeform 3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2" name="Freeform 3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8187463" y="4438111"/>
            <a:ext cx="720725" cy="719138"/>
            <a:chOff x="4150" y="1616"/>
            <a:chExt cx="252" cy="232"/>
          </a:xfrm>
        </p:grpSpPr>
        <p:sp>
          <p:nvSpPr>
            <p:cNvPr id="148525" name="Freeform 45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6" name="Freeform 46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7" name="Oval 47"/>
            <p:cNvSpPr>
              <a:spLocks noChangeArrowheads="1"/>
            </p:cNvSpPr>
            <p:nvPr/>
          </p:nvSpPr>
          <p:spPr bwMode="auto">
            <a:xfrm>
              <a:off x="4174" y="1641"/>
              <a:ext cx="209" cy="18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8528" name="Freeform 48" descr="Purple mesh"/>
            <p:cNvSpPr>
              <a:spLocks noChangeAspect="1"/>
            </p:cNvSpPr>
            <p:nvPr/>
          </p:nvSpPr>
          <p:spPr bwMode="auto">
            <a:xfrm rot="-4473221">
              <a:off x="4214" y="1689"/>
              <a:ext cx="143" cy="160"/>
            </a:xfrm>
            <a:custGeom>
              <a:avLst/>
              <a:gdLst>
                <a:gd name="T0" fmla="*/ 96 w 162"/>
                <a:gd name="T1" fmla="*/ 150 h 155"/>
                <a:gd name="T2" fmla="*/ 142 w 162"/>
                <a:gd name="T3" fmla="*/ 54 h 155"/>
                <a:gd name="T4" fmla="*/ 45 w 162"/>
                <a:gd name="T5" fmla="*/ 10 h 155"/>
                <a:gd name="T6" fmla="*/ 11 w 162"/>
                <a:gd name="T7" fmla="*/ 101 h 155"/>
                <a:gd name="T8" fmla="*/ 96 w 162"/>
                <a:gd name="T9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5">
                  <a:moveTo>
                    <a:pt x="96" y="150"/>
                  </a:moveTo>
                  <a:cubicBezTo>
                    <a:pt x="121" y="146"/>
                    <a:pt x="162" y="104"/>
                    <a:pt x="142" y="54"/>
                  </a:cubicBezTo>
                  <a:cubicBezTo>
                    <a:pt x="122" y="4"/>
                    <a:pt x="78" y="0"/>
                    <a:pt x="45" y="10"/>
                  </a:cubicBezTo>
                  <a:cubicBezTo>
                    <a:pt x="12" y="20"/>
                    <a:pt x="0" y="64"/>
                    <a:pt x="11" y="101"/>
                  </a:cubicBezTo>
                  <a:cubicBezTo>
                    <a:pt x="22" y="138"/>
                    <a:pt x="70" y="155"/>
                    <a:pt x="96" y="15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 rot="3059825">
            <a:off x="2703237" y="3286675"/>
            <a:ext cx="503238" cy="431800"/>
            <a:chOff x="2245" y="1706"/>
            <a:chExt cx="199" cy="188"/>
          </a:xfrm>
        </p:grpSpPr>
        <p:sp>
          <p:nvSpPr>
            <p:cNvPr id="148534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5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6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 rot="8261027">
            <a:off x="1100195" y="2938389"/>
            <a:ext cx="647700" cy="576263"/>
            <a:chOff x="930" y="1162"/>
            <a:chExt cx="408" cy="363"/>
          </a:xfrm>
        </p:grpSpPr>
        <p:sp>
          <p:nvSpPr>
            <p:cNvPr id="148540" name="Freeform 6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1" name="Freeform 6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2" name="Freeform 6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4232897">
            <a:off x="1198682" y="3770786"/>
            <a:ext cx="647700" cy="576263"/>
            <a:chOff x="930" y="1162"/>
            <a:chExt cx="408" cy="363"/>
          </a:xfrm>
        </p:grpSpPr>
        <p:sp>
          <p:nvSpPr>
            <p:cNvPr id="148544" name="Freeform 64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5" name="Freeform 65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6" name="Freeform 66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 rot="14692142">
            <a:off x="1141342" y="4630308"/>
            <a:ext cx="647700" cy="576262"/>
            <a:chOff x="930" y="1162"/>
            <a:chExt cx="408" cy="363"/>
          </a:xfrm>
        </p:grpSpPr>
        <p:sp>
          <p:nvSpPr>
            <p:cNvPr id="148548" name="Freeform 68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9" name="Freeform 69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50" name="Freeform 7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565576" y="1454479"/>
            <a:ext cx="3456787" cy="41588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582724" y="2993563"/>
            <a:ext cx="956156" cy="994980"/>
            <a:chOff x="3560" y="1752"/>
            <a:chExt cx="286" cy="270"/>
          </a:xfrm>
        </p:grpSpPr>
        <p:sp>
          <p:nvSpPr>
            <p:cNvPr id="91" name="Freeform 34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Freeform 37" descr="Granite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Freeform 38"/>
            <p:cNvSpPr>
              <a:spLocks noChangeAspect="1"/>
            </p:cNvSpPr>
            <p:nvPr/>
          </p:nvSpPr>
          <p:spPr bwMode="auto">
            <a:xfrm rot="4808420">
              <a:off x="3672" y="1801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Freeform 39"/>
            <p:cNvSpPr>
              <a:spLocks noChangeAspect="1"/>
            </p:cNvSpPr>
            <p:nvPr/>
          </p:nvSpPr>
          <p:spPr bwMode="auto">
            <a:xfrm rot="4808420">
              <a:off x="3616" y="1896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3731" y="1969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" name="Freeform 41"/>
            <p:cNvSpPr>
              <a:spLocks noChangeAspect="1"/>
            </p:cNvSpPr>
            <p:nvPr/>
          </p:nvSpPr>
          <p:spPr bwMode="auto">
            <a:xfrm rot="4808420">
              <a:off x="3790" y="1868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Freeform 42"/>
            <p:cNvSpPr>
              <a:spLocks noChangeAspect="1"/>
            </p:cNvSpPr>
            <p:nvPr/>
          </p:nvSpPr>
          <p:spPr bwMode="auto">
            <a:xfrm rot="4808420">
              <a:off x="3737" y="1802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0" name="Freeform 43"/>
          <p:cNvSpPr>
            <a:spLocks/>
          </p:cNvSpPr>
          <p:nvPr/>
        </p:nvSpPr>
        <p:spPr bwMode="auto">
          <a:xfrm>
            <a:off x="6612668" y="3102532"/>
            <a:ext cx="864096" cy="882253"/>
          </a:xfrm>
          <a:custGeom>
            <a:avLst/>
            <a:gdLst>
              <a:gd name="T0" fmla="*/ 193 w 193"/>
              <a:gd name="T1" fmla="*/ 108 h 205"/>
              <a:gd name="T2" fmla="*/ 146 w 193"/>
              <a:gd name="T3" fmla="*/ 19 h 205"/>
              <a:gd name="T4" fmla="*/ 55 w 193"/>
              <a:gd name="T5" fmla="*/ 19 h 205"/>
              <a:gd name="T6" fmla="*/ 10 w 193"/>
              <a:gd name="T7" fmla="*/ 132 h 205"/>
              <a:gd name="T8" fmla="*/ 115 w 193"/>
              <a:gd name="T9" fmla="*/ 201 h 205"/>
              <a:gd name="T10" fmla="*/ 193 w 193"/>
              <a:gd name="T11" fmla="*/ 10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205">
                <a:moveTo>
                  <a:pt x="193" y="108"/>
                </a:moveTo>
                <a:cubicBezTo>
                  <a:pt x="193" y="78"/>
                  <a:pt x="169" y="34"/>
                  <a:pt x="146" y="19"/>
                </a:cubicBezTo>
                <a:cubicBezTo>
                  <a:pt x="123" y="4"/>
                  <a:pt x="78" y="0"/>
                  <a:pt x="55" y="19"/>
                </a:cubicBezTo>
                <a:cubicBezTo>
                  <a:pt x="32" y="38"/>
                  <a:pt x="0" y="102"/>
                  <a:pt x="10" y="132"/>
                </a:cubicBezTo>
                <a:cubicBezTo>
                  <a:pt x="20" y="162"/>
                  <a:pt x="85" y="205"/>
                  <a:pt x="115" y="201"/>
                </a:cubicBezTo>
                <a:cubicBezTo>
                  <a:pt x="172" y="201"/>
                  <a:pt x="193" y="138"/>
                  <a:pt x="193" y="108"/>
                </a:cubicBezTo>
                <a:close/>
              </a:path>
            </a:pathLst>
          </a:cu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100000">
                <a:srgbClr val="00008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3175" cmpd="sng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 rot="3059825">
            <a:off x="3933126" y="3274782"/>
            <a:ext cx="632638" cy="513890"/>
            <a:chOff x="2245" y="1706"/>
            <a:chExt cx="199" cy="188"/>
          </a:xfrm>
        </p:grpSpPr>
        <p:sp>
          <p:nvSpPr>
            <p:cNvPr id="109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2" name="Picture 2" descr="C:\Users\win7\Desktop\wbc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101" t="2902" b="67521"/>
          <a:stretch/>
        </p:blipFill>
        <p:spPr bwMode="auto">
          <a:xfrm>
            <a:off x="4800600" y="3212976"/>
            <a:ext cx="835103" cy="787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win7\Desktop\nrc2230-i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55" t="24144" r="19566" b="62264"/>
          <a:stretch/>
        </p:blipFill>
        <p:spPr bwMode="auto">
          <a:xfrm>
            <a:off x="6618247" y="4438111"/>
            <a:ext cx="577334" cy="639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043113" y="3502576"/>
            <a:ext cx="6238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3323388" y="3531727"/>
            <a:ext cx="504504" cy="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478379" y="2918351"/>
            <a:ext cx="1873254" cy="2769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+mj-lt"/>
              </a:rPr>
              <a:t>CD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5</a:t>
            </a:r>
            <a:r>
              <a:rPr lang="en-US" sz="1400" dirty="0" smtClean="0">
                <a:latin typeface="+mj-lt"/>
              </a:rPr>
              <a:t> ,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CD23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,</a:t>
            </a:r>
            <a:r>
              <a:rPr lang="en-US" sz="1400" dirty="0" err="1" smtClean="0">
                <a:latin typeface="+mj-lt"/>
              </a:rPr>
              <a:t>IgM</a:t>
            </a:r>
            <a:r>
              <a:rPr lang="en-US" sz="1400" dirty="0" smtClean="0">
                <a:latin typeface="+mj-lt"/>
              </a:rPr>
              <a:t> or </a:t>
            </a:r>
            <a:r>
              <a:rPr lang="en-US" sz="1400" dirty="0" err="1" smtClean="0">
                <a:latin typeface="+mj-lt"/>
              </a:rPr>
              <a:t>IgD</a:t>
            </a:r>
            <a:endParaRPr lang="en-US" sz="1400" dirty="0" smtClean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4476" y="132989"/>
            <a:ext cx="159948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CD34 &amp;TDT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93571" y="421021"/>
            <a:ext cx="71287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606159" y="717004"/>
            <a:ext cx="74168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030920" y="132989"/>
            <a:ext cx="673826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Surface </a:t>
            </a:r>
            <a:r>
              <a:rPr lang="en-US" dirty="0" err="1" smtClean="0">
                <a:solidFill>
                  <a:schemeClr val="tx1"/>
                </a:solidFill>
              </a:rPr>
              <a:t>immunoglobin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398465" y="5800316"/>
            <a:ext cx="1509723" cy="526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CD38 ,</a:t>
            </a:r>
            <a:r>
              <a:rPr lang="en-US" sz="1400" dirty="0" smtClean="0"/>
              <a:t>CD138, CD56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chemeClr val="tx1"/>
                </a:solidFill>
              </a:rPr>
              <a:t>IgG</a:t>
            </a:r>
            <a:r>
              <a:rPr lang="en-US" sz="1400" dirty="0" smtClean="0">
                <a:solidFill>
                  <a:schemeClr val="tx1"/>
                </a:solidFill>
              </a:rPr>
              <a:t> or IgA</a:t>
            </a:r>
            <a:r>
              <a:rPr lang="en-US" sz="1400" dirty="0"/>
              <a:t> </a:t>
            </a:r>
            <a:r>
              <a:rPr lang="en-US" sz="1400" dirty="0" smtClean="0"/>
              <a:t>or </a:t>
            </a:r>
            <a:r>
              <a:rPr lang="en-US" sz="1400" dirty="0" err="1" smtClean="0"/>
              <a:t>IgE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5676305" y="3606934"/>
            <a:ext cx="9120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7199545" y="4785445"/>
            <a:ext cx="9879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6950666" y="3955842"/>
            <a:ext cx="1" cy="4098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 bwMode="auto">
          <a:xfrm flipV="1">
            <a:off x="4500917" y="3580664"/>
            <a:ext cx="352104" cy="26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-304800" y="2668588"/>
            <a:ext cx="11410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8" name="Rectangle 17"/>
          <p:cNvSpPr/>
          <p:nvPr/>
        </p:nvSpPr>
        <p:spPr>
          <a:xfrm>
            <a:off x="1080212" y="5597043"/>
            <a:ext cx="1053744" cy="39166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ALL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65060" y="4000892"/>
            <a:ext cx="763139" cy="4223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LL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25976" y="4058917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t(11;14)</a:t>
            </a:r>
          </a:p>
          <a:p>
            <a:r>
              <a:rPr lang="en-US" sz="1400" b="1" dirty="0" err="1" smtClean="0">
                <a:solidFill>
                  <a:schemeClr val="tx1"/>
                </a:solidFill>
              </a:rPr>
              <a:t>Cyklin</a:t>
            </a:r>
            <a:r>
              <a:rPr lang="en-US" sz="1400" b="1" dirty="0" smtClean="0">
                <a:solidFill>
                  <a:schemeClr val="tx1"/>
                </a:solidFill>
              </a:rPr>
              <a:t> D</a:t>
            </a:r>
            <a:endParaRPr lang="ar-SA" sz="14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191000" y="3782197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3112564" y="4771896"/>
            <a:ext cx="1616265" cy="4940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Mantle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>
            <a:off x="4006055" y="4515604"/>
            <a:ext cx="0" cy="3747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Rectangle 106"/>
          <p:cNvSpPr/>
          <p:nvPr/>
        </p:nvSpPr>
        <p:spPr>
          <a:xfrm>
            <a:off x="2310898" y="1011510"/>
            <a:ext cx="2588197" cy="281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5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916840" y="1005036"/>
            <a:ext cx="244176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923357" y="2497422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t(8;14)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C-</a:t>
            </a:r>
            <a:r>
              <a:rPr lang="en-US" sz="1400" b="1" dirty="0" err="1" smtClean="0">
                <a:solidFill>
                  <a:schemeClr val="tx1"/>
                </a:solidFill>
              </a:rPr>
              <a:t>myc</a:t>
            </a:r>
            <a:endParaRPr lang="ar-SA" sz="1400" b="1" dirty="0"/>
          </a:p>
        </p:txBody>
      </p:sp>
      <p:cxnSp>
        <p:nvCxnSpPr>
          <p:cNvPr id="116" name="Straight Arrow Connector 115"/>
          <p:cNvCxnSpPr/>
          <p:nvPr/>
        </p:nvCxnSpPr>
        <p:spPr bwMode="auto">
          <a:xfrm>
            <a:off x="5218151" y="2954109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Arrow Connector 116"/>
          <p:cNvCxnSpPr/>
          <p:nvPr/>
        </p:nvCxnSpPr>
        <p:spPr>
          <a:xfrm flipV="1">
            <a:off x="5390862" y="2221748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5029200" y="1828800"/>
            <a:ext cx="1616265" cy="3796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Burkitt</a:t>
            </a:r>
            <a:r>
              <a:rPr lang="en-US" sz="1400" b="1" dirty="0" smtClean="0">
                <a:solidFill>
                  <a:srgbClr val="FF0000"/>
                </a:solidFill>
              </a:rPr>
              <a:t>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603863" y="2455968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t(3;14)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BCL-6</a:t>
            </a:r>
            <a:endParaRPr lang="ar-SA" sz="1400" b="1" dirty="0"/>
          </a:p>
        </p:txBody>
      </p:sp>
      <p:sp>
        <p:nvSpPr>
          <p:cNvPr id="122" name="Rectangle 121"/>
          <p:cNvSpPr/>
          <p:nvPr/>
        </p:nvSpPr>
        <p:spPr>
          <a:xfrm>
            <a:off x="6755994" y="1839343"/>
            <a:ext cx="777028" cy="38240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DLBCL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7044716" y="2208404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5469272" y="5454007"/>
            <a:ext cx="1803997" cy="2860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Follicular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404273" y="4598561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T(14;18)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BCL-2</a:t>
            </a:r>
            <a:endParaRPr lang="ar-SA" sz="1400" b="1" dirty="0"/>
          </a:p>
        </p:txBody>
      </p:sp>
      <p:cxnSp>
        <p:nvCxnSpPr>
          <p:cNvPr id="127" name="Straight Arrow Connector 126"/>
          <p:cNvCxnSpPr/>
          <p:nvPr/>
        </p:nvCxnSpPr>
        <p:spPr bwMode="auto">
          <a:xfrm>
            <a:off x="5884321" y="5077516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518" name="Straight Arrow Connector 148517"/>
          <p:cNvCxnSpPr/>
          <p:nvPr/>
        </p:nvCxnSpPr>
        <p:spPr>
          <a:xfrm flipH="1">
            <a:off x="6293969" y="4757813"/>
            <a:ext cx="2943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7421191" y="5401210"/>
            <a:ext cx="1601792" cy="3388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Multiple myeloma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29" name="Straight Arrow Connector 128"/>
          <p:cNvCxnSpPr/>
          <p:nvPr/>
        </p:nvCxnSpPr>
        <p:spPr bwMode="auto">
          <a:xfrm>
            <a:off x="8511552" y="5115681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12269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457200"/>
            <a:ext cx="5486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Chronic Lymphocytic Lymphoma </a:t>
            </a:r>
            <a:endParaRPr lang="ar-SA" sz="2800" b="1" dirty="0">
              <a:solidFill>
                <a:srgbClr val="00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686800" cy="411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</a:rPr>
              <a:t>alignant conditions </a:t>
            </a:r>
            <a:r>
              <a:rPr lang="en-US" sz="2400" b="1" dirty="0">
                <a:solidFill>
                  <a:schemeClr val="tx1"/>
                </a:solidFill>
              </a:rPr>
              <a:t>characterized by an increased number of small, </a:t>
            </a:r>
            <a:r>
              <a:rPr lang="en-US" sz="2400" b="1" dirty="0" smtClean="0">
                <a:solidFill>
                  <a:schemeClr val="tx1"/>
                </a:solidFill>
              </a:rPr>
              <a:t>mature appearing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lymphocytes </a:t>
            </a:r>
            <a:r>
              <a:rPr lang="en-US" sz="2400" b="1" dirty="0">
                <a:solidFill>
                  <a:schemeClr val="tx1"/>
                </a:solidFill>
              </a:rPr>
              <a:t>in the blood (&gt;</a:t>
            </a:r>
            <a:r>
              <a:rPr lang="en-US" sz="2400" b="1" dirty="0" smtClean="0">
                <a:solidFill>
                  <a:schemeClr val="tx1"/>
                </a:solidFill>
              </a:rPr>
              <a:t>5,000 ) and bone </a:t>
            </a:r>
            <a:r>
              <a:rPr lang="en-US" sz="2400" b="1" dirty="0">
                <a:solidFill>
                  <a:schemeClr val="tx1"/>
                </a:solidFill>
              </a:rPr>
              <a:t>marrow </a:t>
            </a:r>
            <a:r>
              <a:rPr lang="en-US" sz="2400" b="1" dirty="0" smtClean="0">
                <a:solidFill>
                  <a:schemeClr val="tx1"/>
                </a:solidFill>
              </a:rPr>
              <a:t>(± spleen and lymph node)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most common adult </a:t>
            </a:r>
            <a:r>
              <a:rPr lang="en-US" sz="2400" b="1" dirty="0" smtClean="0">
                <a:solidFill>
                  <a:schemeClr val="tx1"/>
                </a:solidFill>
              </a:rPr>
              <a:t>leukemia (~25% </a:t>
            </a:r>
            <a:r>
              <a:rPr lang="en-US" sz="2400" b="1" dirty="0">
                <a:solidFill>
                  <a:schemeClr val="tx1"/>
                </a:solidFill>
              </a:rPr>
              <a:t>of adult </a:t>
            </a:r>
            <a:r>
              <a:rPr lang="en-US" sz="2400" b="1" dirty="0" err="1">
                <a:solidFill>
                  <a:schemeClr val="tx1"/>
                </a:solidFill>
              </a:rPr>
              <a:t>leukemias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the median </a:t>
            </a:r>
            <a:r>
              <a:rPr lang="en-US" sz="2400" b="1" dirty="0" smtClean="0">
                <a:solidFill>
                  <a:schemeClr val="tx1"/>
                </a:solidFill>
              </a:rPr>
              <a:t>age  </a:t>
            </a:r>
            <a:r>
              <a:rPr lang="en-US" sz="2400" b="1" dirty="0">
                <a:solidFill>
                  <a:schemeClr val="tx1"/>
                </a:solidFill>
              </a:rPr>
              <a:t>is ~55 to 65 </a:t>
            </a:r>
            <a:r>
              <a:rPr lang="en-US" sz="2400" b="1" dirty="0" smtClean="0">
                <a:solidFill>
                  <a:schemeClr val="tx1"/>
                </a:solidFill>
              </a:rPr>
              <a:t>years. ( rare &lt; 40 years).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1.5 </a:t>
            </a:r>
            <a:r>
              <a:rPr lang="en-US" sz="2400" b="1" dirty="0">
                <a:solidFill>
                  <a:schemeClr val="tx1"/>
                </a:solidFill>
              </a:rPr>
              <a:t>to 2 times more common in men than women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5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79"/>
          <a:stretch/>
        </p:blipFill>
        <p:spPr bwMode="auto">
          <a:xfrm>
            <a:off x="0" y="495300"/>
            <a:ext cx="906780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20" t="15810" r="27738" b="19600"/>
          <a:stretch/>
        </p:blipFill>
        <p:spPr bwMode="auto">
          <a:xfrm>
            <a:off x="228600" y="3352799"/>
            <a:ext cx="5257799" cy="238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920"/>
          <a:stretch/>
        </p:blipFill>
        <p:spPr bwMode="auto">
          <a:xfrm>
            <a:off x="32359" y="5724395"/>
            <a:ext cx="9067800" cy="10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pathpedia.com/education/eatlas/histopathology/blood_cells/chronic_lymphocytic_leukemia_(cll)_b-cell/chronic-lymphocytic-leukemia-%5b3-bl021-3%5d.jpeg?Width=600&amp;Height=450&amp;Format=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30" t="13182" r="38339" b="12318"/>
          <a:stretch/>
        </p:blipFill>
        <p:spPr bwMode="auto">
          <a:xfrm rot="10800000">
            <a:off x="6248400" y="1981200"/>
            <a:ext cx="1957714" cy="2196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362200" y="82462"/>
            <a:ext cx="4419600" cy="5271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Features of CLL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655318"/>
            <a:ext cx="6705600" cy="457201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003300"/>
                </a:solidFill>
              </a:rPr>
              <a:t> </a:t>
            </a:r>
            <a:r>
              <a:rPr lang="en-US" sz="2400" dirty="0">
                <a:solidFill>
                  <a:srgbClr val="003300"/>
                </a:solidFill>
              </a:rPr>
              <a:t>40% </a:t>
            </a:r>
            <a:r>
              <a:rPr lang="en-US" sz="2400" dirty="0" smtClean="0">
                <a:solidFill>
                  <a:srgbClr val="003300"/>
                </a:solidFill>
              </a:rPr>
              <a:t>of </a:t>
            </a:r>
            <a:r>
              <a:rPr lang="en-US" sz="2400" dirty="0">
                <a:solidFill>
                  <a:srgbClr val="003300"/>
                </a:solidFill>
              </a:rPr>
              <a:t>patients are asymptomatic at diagnosis</a:t>
            </a:r>
          </a:p>
        </p:txBody>
      </p:sp>
    </p:spTree>
    <p:extLst>
      <p:ext uri="{BB962C8B-B14F-4D97-AF65-F5344CB8AC3E}">
        <p14:creationId xmlns="" xmlns:p14="http://schemas.microsoft.com/office/powerpoint/2010/main" val="35880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22" t="2154" b="2189"/>
          <a:stretch/>
        </p:blipFill>
        <p:spPr bwMode="auto">
          <a:xfrm>
            <a:off x="533399" y="1066800"/>
            <a:ext cx="687335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152400"/>
            <a:ext cx="3745282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CLL Staging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2"/>
          <a:stretch/>
        </p:blipFill>
        <p:spPr bwMode="auto">
          <a:xfrm>
            <a:off x="6705600" y="1676400"/>
            <a:ext cx="1905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95" y="1066800"/>
            <a:ext cx="8077201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685800" y="1139952"/>
            <a:ext cx="3505201" cy="46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err="1" smtClean="0">
                <a:solidFill>
                  <a:srgbClr val="003300"/>
                </a:solidFill>
              </a:rPr>
              <a:t>Rai</a:t>
            </a:r>
            <a:r>
              <a:rPr lang="en-US" sz="2400" b="1" dirty="0" smtClean="0">
                <a:solidFill>
                  <a:srgbClr val="003300"/>
                </a:solidFill>
              </a:rPr>
              <a:t> Staging</a:t>
            </a:r>
            <a:endParaRPr lang="ar-SA" sz="2400" b="1" dirty="0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1139952"/>
            <a:ext cx="2209800" cy="46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003300"/>
                </a:solidFill>
              </a:rPr>
              <a:t>Prognosis</a:t>
            </a:r>
            <a:endParaRPr lang="ar-SA" sz="24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7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6" y="838200"/>
            <a:ext cx="8642774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6705600" y="381000"/>
            <a:ext cx="2245132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radley Hand ITC" pitchFamily="66" charset="0"/>
              </a:rPr>
              <a:t>For reading</a:t>
            </a:r>
            <a:endParaRPr lang="ar-SA" sz="2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2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6868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igh-grade non-Hodgkin's B-cell </a:t>
            </a:r>
            <a:r>
              <a:rPr lang="en-US" sz="2400" dirty="0">
                <a:solidFill>
                  <a:schemeClr val="tx1"/>
                </a:solidFill>
              </a:rPr>
              <a:t>lymphoma </a:t>
            </a:r>
            <a:r>
              <a:rPr lang="en-US" sz="2400" dirty="0" smtClean="0">
                <a:solidFill>
                  <a:schemeClr val="tx1"/>
                </a:solidFill>
              </a:rPr>
              <a:t>which </a:t>
            </a:r>
            <a:r>
              <a:rPr lang="en-US" sz="2400" dirty="0">
                <a:solidFill>
                  <a:schemeClr val="tx1"/>
                </a:solidFill>
              </a:rPr>
              <a:t>is rapidly growing </a:t>
            </a:r>
            <a:r>
              <a:rPr lang="en-US" sz="2400" dirty="0" smtClean="0">
                <a:solidFill>
                  <a:schemeClr val="tx1"/>
                </a:solidFill>
              </a:rPr>
              <a:t>and highly aggressive with </a:t>
            </a:r>
            <a:r>
              <a:rPr lang="en-US" sz="2400" dirty="0">
                <a:solidFill>
                  <a:schemeClr val="tx1"/>
                </a:solidFill>
              </a:rPr>
              <a:t>extremely short doubling </a:t>
            </a:r>
            <a:r>
              <a:rPr lang="en-US" sz="2400" dirty="0" smtClean="0">
                <a:solidFill>
                  <a:schemeClr val="tx1"/>
                </a:solidFill>
              </a:rPr>
              <a:t>time (24 hrs)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Types </a:t>
            </a:r>
            <a:r>
              <a:rPr lang="en-US" sz="2400" b="1" u="sng" dirty="0">
                <a:solidFill>
                  <a:schemeClr val="tx1"/>
                </a:solidFill>
              </a:rPr>
              <a:t>of Burkitt's </a:t>
            </a:r>
            <a:r>
              <a:rPr lang="en-US" sz="2400" b="1" u="sng" dirty="0" smtClean="0">
                <a:solidFill>
                  <a:schemeClr val="tx1"/>
                </a:solidFill>
              </a:rPr>
              <a:t>lymphoma</a:t>
            </a:r>
          </a:p>
          <a:p>
            <a:endParaRPr lang="en-US" sz="2400" b="1" u="sng" dirty="0" smtClean="0">
              <a:solidFill>
                <a:schemeClr val="tx1"/>
              </a:solidFill>
            </a:endParaRP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1-Endemic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associated </a:t>
            </a:r>
            <a:r>
              <a:rPr lang="en-US" sz="2400" dirty="0">
                <a:solidFill>
                  <a:schemeClr val="tx1"/>
                </a:solidFill>
              </a:rPr>
              <a:t>with chronic malaria and </a:t>
            </a:r>
            <a:r>
              <a:rPr lang="en-US" sz="2400" dirty="0" smtClean="0">
                <a:solidFill>
                  <a:schemeClr val="tx1"/>
                </a:solidFill>
              </a:rPr>
              <a:t>EBV </a:t>
            </a:r>
            <a:r>
              <a:rPr lang="en-US" sz="2400" dirty="0">
                <a:solidFill>
                  <a:schemeClr val="tx1"/>
                </a:solidFill>
              </a:rPr>
              <a:t>In equatorial Africa 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It particularly affects the jaw, other facial </a:t>
            </a:r>
            <a:r>
              <a:rPr lang="en-US" sz="2400" dirty="0" smtClean="0">
                <a:solidFill>
                  <a:schemeClr val="tx1"/>
                </a:solidFill>
              </a:rPr>
              <a:t>bone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breast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u="sng" dirty="0" smtClean="0">
                <a:solidFill>
                  <a:schemeClr val="tx1"/>
                </a:solidFill>
              </a:rPr>
              <a:t>Sporadic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occurs throughout the </a:t>
            </a:r>
            <a:r>
              <a:rPr lang="en-US" sz="2400" dirty="0">
                <a:solidFill>
                  <a:schemeClr val="tx1"/>
                </a:solidFill>
              </a:rPr>
              <a:t>world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affects </a:t>
            </a:r>
            <a:r>
              <a:rPr lang="en-US" sz="2400" dirty="0" smtClean="0">
                <a:solidFill>
                  <a:schemeClr val="tx1"/>
                </a:solidFill>
              </a:rPr>
              <a:t>GIT.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u="sng" dirty="0" smtClean="0">
                <a:solidFill>
                  <a:schemeClr val="tx1"/>
                </a:solidFill>
              </a:rPr>
              <a:t>Immunodeficiency-associated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associated </a:t>
            </a:r>
            <a:r>
              <a:rPr lang="en-US" sz="2400" dirty="0">
                <a:solidFill>
                  <a:schemeClr val="tx1"/>
                </a:solidFill>
              </a:rPr>
              <a:t>with HIV </a:t>
            </a:r>
            <a:r>
              <a:rPr lang="en-US" sz="2400" dirty="0" smtClean="0">
                <a:solidFill>
                  <a:schemeClr val="tx1"/>
                </a:solidFill>
              </a:rPr>
              <a:t>infection </a:t>
            </a:r>
            <a:r>
              <a:rPr lang="en-US" sz="2400" dirty="0">
                <a:solidFill>
                  <a:schemeClr val="tx1"/>
                </a:solidFill>
              </a:rPr>
              <a:t>or the use of immunosuppressive </a:t>
            </a:r>
            <a:r>
              <a:rPr lang="en-US" sz="2400" dirty="0" smtClean="0">
                <a:solidFill>
                  <a:schemeClr val="tx1"/>
                </a:solidFill>
              </a:rPr>
              <a:t>drugs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3048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Burkitt's lymphoma 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6161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athpedia.com/education/eatlas/histopathology/lymph_node/burkitt_lymphoma/burkitt-lymphoma-%5b1-ln071-1%5d.jpeg?Width=600&amp;Height=450&amp;Format=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60" t="26540" r="34975" b="10494"/>
          <a:stretch/>
        </p:blipFill>
        <p:spPr bwMode="auto">
          <a:xfrm>
            <a:off x="4431453" y="1143000"/>
            <a:ext cx="4636347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rkitt lymphoma, touch prep, Wright stai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267200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33600" y="228600"/>
            <a:ext cx="45720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Morphology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762000"/>
            <a:ext cx="1447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BMA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7600" y="762000"/>
            <a:ext cx="1447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Biobsy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257800"/>
            <a:ext cx="41148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Homogenous  medium size cells with round nuclei and deeply basophilic and vacuolated cytoplasm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257800"/>
            <a:ext cx="41148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Diffuse infiltration with "starry sky”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(Macrophages engulfing the apoptotic cells)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990600"/>
            <a:ext cx="86106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There is a universal association between </a:t>
            </a:r>
            <a:r>
              <a:rPr lang="en-US" sz="2400" dirty="0" err="1">
                <a:solidFill>
                  <a:schemeClr val="tx1"/>
                </a:solidFill>
              </a:rPr>
              <a:t>Burkitt’s</a:t>
            </a:r>
            <a:r>
              <a:rPr lang="en-US" sz="2400" dirty="0">
                <a:solidFill>
                  <a:schemeClr val="tx1"/>
                </a:solidFill>
              </a:rPr>
              <a:t> lymphoma and</a:t>
            </a:r>
          </a:p>
          <a:p>
            <a:r>
              <a:rPr lang="en-US" sz="2400" dirty="0">
                <a:solidFill>
                  <a:schemeClr val="tx1"/>
                </a:solidFill>
              </a:rPr>
              <a:t>translocation of the c-MYC </a:t>
            </a:r>
            <a:r>
              <a:rPr lang="en-US" sz="2400" dirty="0" smtClean="0">
                <a:solidFill>
                  <a:schemeClr val="tx1"/>
                </a:solidFill>
              </a:rPr>
              <a:t>proto-oncogene at </a:t>
            </a:r>
            <a:r>
              <a:rPr lang="en-US" sz="2400" dirty="0" err="1" smtClean="0">
                <a:solidFill>
                  <a:schemeClr val="tx1"/>
                </a:solidFill>
              </a:rPr>
              <a:t>ch</a:t>
            </a:r>
            <a:r>
              <a:rPr lang="en-US" sz="2400" dirty="0" smtClean="0">
                <a:solidFill>
                  <a:schemeClr val="tx1"/>
                </a:solidFill>
              </a:rPr>
              <a:t> 8 </a:t>
            </a: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immunoglobulin gene at ch14  t(8;14)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• The c-MYC </a:t>
            </a:r>
            <a:r>
              <a:rPr lang="en-US" sz="2400" dirty="0" smtClean="0">
                <a:solidFill>
                  <a:schemeClr val="tx1"/>
                </a:solidFill>
              </a:rPr>
              <a:t> is nuclear transcription </a:t>
            </a:r>
            <a:r>
              <a:rPr lang="en-US" sz="2400" dirty="0">
                <a:solidFill>
                  <a:schemeClr val="tx1"/>
                </a:solidFill>
              </a:rPr>
              <a:t>factor 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Burkitt’s lymphoma </a:t>
            </a:r>
            <a:r>
              <a:rPr lang="en-US" sz="2400" dirty="0" smtClean="0">
                <a:solidFill>
                  <a:schemeClr val="tx1"/>
                </a:solidFill>
              </a:rPr>
              <a:t>is the </a:t>
            </a:r>
            <a:r>
              <a:rPr lang="en-US" sz="2400" b="1" u="sng" dirty="0">
                <a:solidFill>
                  <a:schemeClr val="tx1"/>
                </a:solidFill>
              </a:rPr>
              <a:t>fastest growing tumor </a:t>
            </a:r>
            <a:r>
              <a:rPr lang="en-US" sz="2400" dirty="0" smtClean="0">
                <a:solidFill>
                  <a:schemeClr val="tx1"/>
                </a:solidFill>
              </a:rPr>
              <a:t>in humans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3794" name="Picture 2" descr="http://users.rcn.com/jkimball.ma.ultranet/BiologyPages/T/Trans_8_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7433420" cy="35052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362200" y="228600"/>
            <a:ext cx="44958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Genetics of BL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2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066800"/>
            <a:ext cx="434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Lymphoproliferative disorders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5344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everal clinical  conditions in which </a:t>
            </a:r>
            <a:r>
              <a:rPr lang="en-US" sz="2000" b="1" i="0" u="none" strike="noStrike" dirty="0" smtClean="0">
                <a:solidFill>
                  <a:schemeClr val="tx1"/>
                </a:solidFill>
                <a:latin typeface="+mj-lt"/>
              </a:rPr>
              <a:t>lymphocytes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 are produced in excessive quantities ( </a:t>
            </a:r>
            <a:r>
              <a:rPr lang="en-US" sz="2000" b="1" i="0" dirty="0" err="1" smtClean="0">
                <a:solidFill>
                  <a:schemeClr val="tx1"/>
                </a:solidFill>
                <a:latin typeface="+mj-lt"/>
              </a:rPr>
              <a:t>Lymphocytosis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895600"/>
            <a:ext cx="1752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Lymphoma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429000"/>
            <a:ext cx="8534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Malignant  lymphoid mass involving the lymphoid tissues (± other tissues </a:t>
            </a:r>
            <a:r>
              <a:rPr lang="en-US" sz="2000" dirty="0" err="1" smtClean="0">
                <a:solidFill>
                  <a:schemeClr val="tx1"/>
                </a:solidFill>
              </a:rPr>
              <a:t>e.g</a:t>
            </a:r>
            <a:r>
              <a:rPr lang="en-US" sz="2000" dirty="0" smtClean="0">
                <a:solidFill>
                  <a:schemeClr val="tx1"/>
                </a:solidFill>
              </a:rPr>
              <a:t> : skin ,GIT ,CNS …)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191000"/>
            <a:ext cx="3124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Lymphoid leukemia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4800600"/>
            <a:ext cx="83058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Malignant  proliferation of lymphoid cells in Bone marrow and peripheral blood (± other tissues </a:t>
            </a:r>
            <a:r>
              <a:rPr lang="en-US" dirty="0" err="1" smtClean="0">
                <a:solidFill>
                  <a:schemeClr val="tx1"/>
                </a:solidFill>
              </a:rPr>
              <a:t>e.g</a:t>
            </a:r>
            <a:r>
              <a:rPr lang="en-US" dirty="0" smtClean="0">
                <a:solidFill>
                  <a:schemeClr val="tx1"/>
                </a:solidFill>
              </a:rPr>
              <a:t> : lymph nods ,spleen , skin ,GIT ,CNS …)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200" y="304800"/>
            <a:ext cx="33528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Definition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65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472"/>
          <a:stretch/>
        </p:blipFill>
        <p:spPr bwMode="auto">
          <a:xfrm>
            <a:off x="152400" y="1295400"/>
            <a:ext cx="3429000" cy="4727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0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49" r="5714"/>
          <a:stretch/>
        </p:blipFill>
        <p:spPr bwMode="auto">
          <a:xfrm>
            <a:off x="5562600" y="1447800"/>
            <a:ext cx="3259899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81400" y="2514600"/>
            <a:ext cx="1997901" cy="18288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After 25 D</a:t>
            </a:r>
          </a:p>
          <a:p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f intensive chemotherapy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00" y="381000"/>
            <a:ext cx="4343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Clinical Presentation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486400"/>
            <a:ext cx="3276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Cure rate: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90% at  early phase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70%  at advance disease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8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2296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FL is malignant proliferation of germinal center B cells </a:t>
            </a:r>
            <a:r>
              <a:rPr lang="en-US" sz="2400" b="1" dirty="0" err="1">
                <a:solidFill>
                  <a:schemeClr val="tx1"/>
                </a:solidFill>
              </a:rPr>
              <a:t>centrocyte</a:t>
            </a:r>
            <a:r>
              <a:rPr lang="en-US" sz="2400" b="1" dirty="0">
                <a:solidFill>
                  <a:schemeClr val="tx1"/>
                </a:solidFill>
              </a:rPr>
              <a:t> which has at least a partially follicular </a:t>
            </a:r>
            <a:r>
              <a:rPr lang="en-US" sz="2400" b="1" dirty="0" smtClean="0">
                <a:solidFill>
                  <a:schemeClr val="tx1"/>
                </a:solidFill>
              </a:rPr>
              <a:t>pattern.</a:t>
            </a:r>
          </a:p>
          <a:p>
            <a:pPr marL="285750" indent="-285750"/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</a:rPr>
              <a:t>ue </a:t>
            </a:r>
            <a:r>
              <a:rPr lang="en-US" sz="2400" b="1" dirty="0">
                <a:solidFill>
                  <a:schemeClr val="tx1"/>
                </a:solidFill>
              </a:rPr>
              <a:t>to overexpression o f Bcl2 caused by t(14;18) 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/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Most </a:t>
            </a:r>
            <a:r>
              <a:rPr lang="en-US" sz="2400" b="1" dirty="0">
                <a:solidFill>
                  <a:schemeClr val="tx1"/>
                </a:solidFill>
              </a:rPr>
              <a:t>common type of “indolent” </a:t>
            </a:r>
            <a:r>
              <a:rPr lang="en-US" sz="2400" b="1" dirty="0" smtClean="0">
                <a:solidFill>
                  <a:schemeClr val="tx1"/>
                </a:solidFill>
              </a:rPr>
              <a:t>lymphoma (25% ).</a:t>
            </a:r>
          </a:p>
          <a:p>
            <a:pPr marL="285750" indent="-285750"/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Presented as </a:t>
            </a:r>
            <a:r>
              <a:rPr lang="en-US" sz="2400" b="1" dirty="0" smtClean="0">
                <a:solidFill>
                  <a:schemeClr val="tx1"/>
                </a:solidFill>
              </a:rPr>
              <a:t>Lymphadenopathy (</a:t>
            </a:r>
            <a:r>
              <a:rPr lang="en-US" sz="2400" b="1" dirty="0">
                <a:solidFill>
                  <a:schemeClr val="tx1"/>
                </a:solidFill>
              </a:rPr>
              <a:t>100%), splenomegaly (80</a:t>
            </a:r>
            <a:r>
              <a:rPr lang="en-US" sz="2400" b="1" dirty="0" smtClean="0">
                <a:solidFill>
                  <a:schemeClr val="tx1"/>
                </a:solidFill>
              </a:rPr>
              <a:t>%), BM </a:t>
            </a:r>
            <a:r>
              <a:rPr lang="en-US" sz="2400" b="1" dirty="0">
                <a:solidFill>
                  <a:schemeClr val="tx1"/>
                </a:solidFill>
              </a:rPr>
              <a:t>involvement (60</a:t>
            </a:r>
            <a:r>
              <a:rPr lang="en-US" sz="2400" b="1" dirty="0" smtClean="0">
                <a:solidFill>
                  <a:schemeClr val="tx1"/>
                </a:solidFill>
              </a:rPr>
              <a:t>%) and  </a:t>
            </a:r>
            <a:r>
              <a:rPr lang="en-US" sz="2400" b="1" dirty="0">
                <a:solidFill>
                  <a:schemeClr val="tx1"/>
                </a:solidFill>
              </a:rPr>
              <a:t>blood involvement (40</a:t>
            </a:r>
            <a:r>
              <a:rPr lang="en-US" sz="2400" b="1" dirty="0" smtClean="0">
                <a:solidFill>
                  <a:schemeClr val="tx1"/>
                </a:solidFill>
              </a:rPr>
              <a:t>%).</a:t>
            </a:r>
          </a:p>
          <a:p>
            <a:pPr marL="285750" indent="-285750"/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Indolent but  </a:t>
            </a:r>
            <a:r>
              <a:rPr lang="en-US" sz="2400" b="1" dirty="0" smtClean="0">
                <a:solidFill>
                  <a:schemeClr val="tx1"/>
                </a:solidFill>
              </a:rPr>
              <a:t>incurable </a:t>
            </a:r>
            <a:r>
              <a:rPr lang="en-US" sz="2400" b="1" dirty="0">
                <a:solidFill>
                  <a:schemeClr val="tx1"/>
                </a:solidFill>
              </a:rPr>
              <a:t>(some exceptions)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43200" y="304800"/>
            <a:ext cx="38100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Follicular lymphoma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27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5638800"/>
            <a:ext cx="3886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Immunophenotyping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Positive for CD10,CD20 and Bcl2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Negative for CD5 ( in most cases)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9698" name="Picture 2" descr="http://www.pathpedia.com/education/eatlas/histology/lymph_node/normal-lymph-node-histology-%5b26-ln01-bcl2%5d.jpeg?Width=600&amp;Height=450&amp;Format=4"/>
          <p:cNvPicPr>
            <a:picLocks noChangeAspect="1" noChangeArrowheads="1"/>
          </p:cNvPicPr>
          <p:nvPr/>
        </p:nvPicPr>
        <p:blipFill>
          <a:blip r:embed="rId2" cstate="print"/>
          <a:srcRect l="3846" t="12821" r="15384" b="5128"/>
          <a:stretch>
            <a:fillRect/>
          </a:stretch>
        </p:blipFill>
        <p:spPr bwMode="auto">
          <a:xfrm>
            <a:off x="6400800" y="4648200"/>
            <a:ext cx="2600325" cy="1981200"/>
          </a:xfrm>
          <a:prstGeom prst="rect">
            <a:avLst/>
          </a:prstGeom>
          <a:noFill/>
        </p:spPr>
      </p:pic>
      <p:pic>
        <p:nvPicPr>
          <p:cNvPr id="29700" name="Picture 4" descr="http://www.pathpedia.com/education/eatlas/histology/lymph_node/normal-lymph-node-histology-%5b24-ln01-cd10%5d.jpeg?Width=600&amp;Height=450&amp;Format=4"/>
          <p:cNvPicPr>
            <a:picLocks noChangeAspect="1" noChangeArrowheads="1"/>
          </p:cNvPicPr>
          <p:nvPr/>
        </p:nvPicPr>
        <p:blipFill>
          <a:blip r:embed="rId3" cstate="print"/>
          <a:srcRect l="10125" t="10750" r="19750" b="4000"/>
          <a:stretch>
            <a:fillRect/>
          </a:stretch>
        </p:blipFill>
        <p:spPr bwMode="auto">
          <a:xfrm>
            <a:off x="6400800" y="304800"/>
            <a:ext cx="2590800" cy="2362200"/>
          </a:xfrm>
          <a:prstGeom prst="rect">
            <a:avLst/>
          </a:prstGeom>
          <a:noFill/>
        </p:spPr>
      </p:pic>
      <p:pic>
        <p:nvPicPr>
          <p:cNvPr id="29702" name="Picture 6" descr="http://www.pathpedia.com/education/eatlas/histopathology/lymph_node/follicular_lymphoma/follicular-lymphoma-%5b13-ln021-bcl2%5djune.jpeg?Width=600&amp;Height=450&amp;Format=4"/>
          <p:cNvPicPr>
            <a:picLocks noChangeAspect="1" noChangeArrowheads="1"/>
          </p:cNvPicPr>
          <p:nvPr/>
        </p:nvPicPr>
        <p:blipFill>
          <a:blip r:embed="rId4" cstate="print"/>
          <a:srcRect l="6667" t="8889" r="21334" b="12889"/>
          <a:stretch>
            <a:fillRect/>
          </a:stretch>
        </p:blipFill>
        <p:spPr bwMode="auto">
          <a:xfrm>
            <a:off x="6400800" y="2667000"/>
            <a:ext cx="2514600" cy="1967089"/>
          </a:xfrm>
          <a:prstGeom prst="rect">
            <a:avLst/>
          </a:prstGeom>
          <a:noFill/>
        </p:spPr>
      </p:pic>
      <p:pic>
        <p:nvPicPr>
          <p:cNvPr id="7" name="Picture 2" descr="http://www.pathpedia.com/education/eatlas/histopathology/lymph_node/follicular_lymphoma/image_name_%E2%80%93_follicular-lymphoma-%5b3-ln013-1%5d-3.jpeg?Width=600&amp;Height=450&amp;Format=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72"/>
          <a:stretch/>
        </p:blipFill>
        <p:spPr bwMode="auto">
          <a:xfrm>
            <a:off x="381000" y="1040990"/>
            <a:ext cx="6019800" cy="4597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477000" y="3048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CD10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77000" y="26670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BCL2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29600" y="62484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CD5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52600" y="152400"/>
            <a:ext cx="3276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Diagnosis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0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pathpedia.com/education/eatlas/histopathology/lymph_node/follicular_lymphoma/image_name_%E2%80%93_follicular-lymphoma-%5b8-ln069.jpeg?Width=600&amp;Height=450&amp;Format=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78" t="16051" r="4889"/>
          <a:stretch/>
        </p:blipFill>
        <p:spPr bwMode="auto">
          <a:xfrm>
            <a:off x="2819400" y="2133600"/>
            <a:ext cx="2667000" cy="2419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athpedia.com/education/eatlas/histopathology/lymph_node/follicular_lymphoma/follicular-lymphoma-%5b9-ln060-1%5d-9.jpeg?Width=600&amp;Height=450&amp;Format=4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97" t="11882" r="5158" b="22128"/>
          <a:stretch/>
        </p:blipFill>
        <p:spPr bwMode="auto">
          <a:xfrm>
            <a:off x="5638800" y="2152650"/>
            <a:ext cx="2889638" cy="2419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hematologyoutlines.com/images/Follicular-lymphoma-high-power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7" t="26392" r="68884" b="32331"/>
          <a:stretch/>
        </p:blipFill>
        <p:spPr bwMode="auto">
          <a:xfrm>
            <a:off x="228600" y="2133600"/>
            <a:ext cx="2514600" cy="2434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223638" cy="1021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Median survival is around 10 years.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Transformation to aggressive lymphoma (DLBCL) can occur.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28600" y="4249674"/>
            <a:ext cx="8763000" cy="169392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528828" y="4800600"/>
            <a:ext cx="175717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Low grade FL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4876800"/>
            <a:ext cx="2209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FL in transformation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4800600"/>
            <a:ext cx="2438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Aggressive transformation (DLBCL)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814" y="5602224"/>
            <a:ext cx="1981200" cy="625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Watch and weight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(most often)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638800"/>
            <a:ext cx="2209800" cy="589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Chemotherapy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28132" y="5602224"/>
            <a:ext cx="2296668" cy="625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Aggressive Chemotherapy(</a:t>
            </a:r>
            <a:r>
              <a:rPr lang="en-US" dirty="0">
                <a:solidFill>
                  <a:schemeClr val="tx1"/>
                </a:solidFill>
              </a:rPr>
              <a:t>± </a:t>
            </a:r>
            <a:r>
              <a:rPr lang="en-US" dirty="0" smtClean="0">
                <a:solidFill>
                  <a:schemeClr val="tx1"/>
                </a:solidFill>
              </a:rPr>
              <a:t>SCT)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67000" y="228600"/>
            <a:ext cx="3962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Management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4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6400"/>
            <a:ext cx="72390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Malignant </a:t>
            </a:r>
            <a:r>
              <a:rPr lang="en-US" sz="2000" b="1" dirty="0" smtClean="0">
                <a:solidFill>
                  <a:schemeClr val="tx1"/>
                </a:solidFill>
              </a:rPr>
              <a:t> B  neoplasm </a:t>
            </a:r>
            <a:r>
              <a:rPr lang="en-US" sz="2000" b="1" dirty="0">
                <a:solidFill>
                  <a:schemeClr val="tx1"/>
                </a:solidFill>
              </a:rPr>
              <a:t>characterized by a triad of abnormalities: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• Accumulation of plasma cells in the bone marrow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•Lytic  </a:t>
            </a:r>
            <a:r>
              <a:rPr lang="en-US" sz="2000" b="1" dirty="0">
                <a:solidFill>
                  <a:schemeClr val="tx1"/>
                </a:solidFill>
              </a:rPr>
              <a:t>Bone </a:t>
            </a:r>
            <a:r>
              <a:rPr lang="en-US" sz="2000" b="1" dirty="0" smtClean="0">
                <a:solidFill>
                  <a:schemeClr val="tx1"/>
                </a:solidFill>
              </a:rPr>
              <a:t>lesions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• Production of a monoclonal immunoglobulin (</a:t>
            </a:r>
            <a:r>
              <a:rPr lang="en-US" sz="2000" b="1" dirty="0" err="1">
                <a:solidFill>
                  <a:schemeClr val="tx1"/>
                </a:solidFill>
              </a:rPr>
              <a:t>Ig</a:t>
            </a:r>
            <a:r>
              <a:rPr lang="en-US" sz="2000" b="1" dirty="0">
                <a:solidFill>
                  <a:schemeClr val="tx1"/>
                </a:solidFill>
              </a:rPr>
              <a:t>) or </a:t>
            </a:r>
            <a:r>
              <a:rPr lang="en-US" sz="2000" b="1" dirty="0" err="1">
                <a:solidFill>
                  <a:schemeClr val="tx1"/>
                </a:solidFill>
              </a:rPr>
              <a:t>Ig</a:t>
            </a:r>
            <a:r>
              <a:rPr lang="en-US" sz="2000" b="1" dirty="0">
                <a:solidFill>
                  <a:schemeClr val="tx1"/>
                </a:solidFill>
              </a:rPr>
              <a:t> fragments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17240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31146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505200"/>
            <a:ext cx="28765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19200"/>
            <a:ext cx="1200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752600" y="152400"/>
            <a:ext cx="4724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Multiple Myeloma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3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6898868" y="609600"/>
            <a:ext cx="2245132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radley Hand ITC" pitchFamily="66" charset="0"/>
              </a:rPr>
              <a:t>For reading</a:t>
            </a:r>
            <a:endParaRPr lang="ar-SA" sz="2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228600"/>
            <a:ext cx="4191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Pathogenesis of MM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81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543800" cy="1066800"/>
          </a:xfrm>
        </p:spPr>
        <p:txBody>
          <a:bodyPr/>
          <a:lstStyle/>
          <a:p>
            <a:r>
              <a:rPr lang="en-GB" b="1" dirty="0"/>
              <a:t>Hodgkin lymphoma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70325" cy="4876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19650" y="3200400"/>
            <a:ext cx="3638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lang="en-GB" sz="3600" dirty="0">
                <a:solidFill>
                  <a:schemeClr val="tx1"/>
                </a:solidFill>
              </a:rPr>
              <a:t>Thomas Hodgkin</a:t>
            </a:r>
          </a:p>
          <a:p>
            <a:pPr algn="ctr" eaLnBrk="0" hangingPunct="0"/>
            <a:r>
              <a:rPr lang="en-GB" sz="3600" dirty="0">
                <a:solidFill>
                  <a:schemeClr val="tx1"/>
                </a:solidFill>
              </a:rPr>
              <a:t>(1798-1866)</a:t>
            </a:r>
          </a:p>
        </p:txBody>
      </p:sp>
    </p:spTree>
    <p:extLst>
      <p:ext uri="{BB962C8B-B14F-4D97-AF65-F5344CB8AC3E}">
        <p14:creationId xmlns="" xmlns:p14="http://schemas.microsoft.com/office/powerpoint/2010/main" val="21065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347902" y="109982"/>
            <a:ext cx="57032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cs typeface="Arial" pitchFamily="34" charset="0"/>
              </a:rPr>
              <a:t>Classical Hodgkin Lymphoma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914401"/>
            <a:ext cx="8686800" cy="23621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Indolent malignant lymphoma  characterized </a:t>
            </a:r>
            <a:r>
              <a:rPr lang="en-US" sz="2000" b="1" dirty="0">
                <a:solidFill>
                  <a:schemeClr val="tx1"/>
                </a:solidFill>
              </a:rPr>
              <a:t>by 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1- presence </a:t>
            </a:r>
            <a:r>
              <a:rPr lang="en-US" sz="2000" b="1" dirty="0">
                <a:solidFill>
                  <a:schemeClr val="tx1"/>
                </a:solidFill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</a:rPr>
              <a:t>few large </a:t>
            </a:r>
            <a:r>
              <a:rPr lang="en-US" sz="2000" b="1" dirty="0" err="1" smtClean="0">
                <a:solidFill>
                  <a:schemeClr val="tx1"/>
                </a:solidFill>
              </a:rPr>
              <a:t>binucleated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cells (Reed-Sternberg ) surrounded by reactive cells (lymphocytes, plasma cells ,</a:t>
            </a:r>
            <a:r>
              <a:rPr lang="en-US" sz="2000" b="1" dirty="0" err="1" smtClean="0">
                <a:solidFill>
                  <a:schemeClr val="tx1"/>
                </a:solidFill>
              </a:rPr>
              <a:t>eosinophils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2- Involving  cervical lymph nodes in young adults (most often )    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www.webpathology.com/slides-13/slides/LymphNode_HodgkinsLymphoma_NS_ReedSternberg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941078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dgold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48" t="16851" r="12017" b="29592"/>
          <a:stretch/>
        </p:blipFill>
        <p:spPr bwMode="auto">
          <a:xfrm>
            <a:off x="5105400" y="3135351"/>
            <a:ext cx="3657600" cy="3479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21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304800" y="3733800"/>
            <a:ext cx="1066800" cy="914400"/>
            <a:chOff x="720" y="2352"/>
            <a:chExt cx="672" cy="576"/>
          </a:xfrm>
        </p:grpSpPr>
        <p:sp>
          <p:nvSpPr>
            <p:cNvPr id="61444" name="Oval 4"/>
            <p:cNvSpPr>
              <a:spLocks noChangeArrowheads="1"/>
            </p:cNvSpPr>
            <p:nvPr/>
          </p:nvSpPr>
          <p:spPr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45" name="Oval 5"/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1524000" y="2971800"/>
            <a:ext cx="762000" cy="6858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17399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germinal</a:t>
            </a:r>
          </a:p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centre</a:t>
            </a:r>
          </a:p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B cell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243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 dirty="0">
                <a:solidFill>
                  <a:schemeClr val="tx2"/>
                </a:solidFill>
              </a:rPr>
              <a:t>transforming</a:t>
            </a:r>
          </a:p>
          <a:p>
            <a:pPr algn="ctr" eaLnBrk="0" hangingPunct="0"/>
            <a:r>
              <a:rPr kumimoji="1" lang="en-GB" sz="3200" dirty="0">
                <a:solidFill>
                  <a:schemeClr val="tx2"/>
                </a:solidFill>
              </a:rPr>
              <a:t>event(s)</a:t>
            </a:r>
          </a:p>
        </p:txBody>
      </p:sp>
      <p:grpSp>
        <p:nvGrpSpPr>
          <p:cNvPr id="61449" name="Group 9"/>
          <p:cNvGrpSpPr>
            <a:grpSpLocks/>
          </p:cNvGrpSpPr>
          <p:nvPr/>
        </p:nvGrpSpPr>
        <p:grpSpPr bwMode="auto">
          <a:xfrm>
            <a:off x="2057400" y="3733800"/>
            <a:ext cx="1066800" cy="914400"/>
            <a:chOff x="720" y="2352"/>
            <a:chExt cx="672" cy="576"/>
          </a:xfrm>
        </p:grpSpPr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1" name="Oval 11"/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3733800" y="3352800"/>
            <a:ext cx="1676400" cy="1676400"/>
            <a:chOff x="3936" y="2352"/>
            <a:chExt cx="1056" cy="1056"/>
          </a:xfrm>
        </p:grpSpPr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3936" y="2352"/>
              <a:ext cx="1056" cy="105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4" name="Oval 14" descr="Large confetti"/>
            <p:cNvSpPr>
              <a:spLocks noChangeArrowheads="1"/>
            </p:cNvSpPr>
            <p:nvPr/>
          </p:nvSpPr>
          <p:spPr bwMode="auto">
            <a:xfrm>
              <a:off x="4032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5" name="Oval 15"/>
            <p:cNvSpPr>
              <a:spLocks noChangeArrowheads="1"/>
            </p:cNvSpPr>
            <p:nvPr/>
          </p:nvSpPr>
          <p:spPr bwMode="auto">
            <a:xfrm>
              <a:off x="4128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6" name="Oval 16" descr="Large confetti"/>
            <p:cNvSpPr>
              <a:spLocks noChangeArrowheads="1"/>
            </p:cNvSpPr>
            <p:nvPr/>
          </p:nvSpPr>
          <p:spPr bwMode="auto">
            <a:xfrm>
              <a:off x="4464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auto">
            <a:xfrm>
              <a:off x="4560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5257800" y="1676400"/>
            <a:ext cx="3206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>
                <a:solidFill>
                  <a:schemeClr val="tx2"/>
                </a:solidFill>
              </a:rPr>
              <a:t>loss of apoptosis</a:t>
            </a:r>
          </a:p>
        </p:txBody>
      </p:sp>
      <p:sp>
        <p:nvSpPr>
          <p:cNvPr id="61459" name="AutoShape 19"/>
          <p:cNvSpPr>
            <a:spLocks noChangeArrowheads="1"/>
          </p:cNvSpPr>
          <p:nvPr/>
        </p:nvSpPr>
        <p:spPr bwMode="auto">
          <a:xfrm>
            <a:off x="15240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60" name="AutoShape 20"/>
          <p:cNvSpPr>
            <a:spLocks noChangeArrowheads="1"/>
          </p:cNvSpPr>
          <p:nvPr/>
        </p:nvSpPr>
        <p:spPr bwMode="auto">
          <a:xfrm>
            <a:off x="32004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810000" y="5105400"/>
            <a:ext cx="1471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 b="1">
                <a:solidFill>
                  <a:srgbClr val="0000FF"/>
                </a:solidFill>
              </a:rPr>
              <a:t>RS </a:t>
            </a:r>
            <a:r>
              <a:rPr kumimoji="1" lang="en-GB" sz="3200">
                <a:solidFill>
                  <a:schemeClr val="tx2"/>
                </a:solidFill>
              </a:rPr>
              <a:t>cell</a:t>
            </a:r>
          </a:p>
        </p:txBody>
      </p:sp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7543800" y="2971800"/>
            <a:ext cx="533400" cy="457200"/>
            <a:chOff x="4368" y="2208"/>
            <a:chExt cx="384" cy="336"/>
          </a:xfrm>
        </p:grpSpPr>
        <p:sp>
          <p:nvSpPr>
            <p:cNvPr id="61463" name="Oval 23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64" name="Oval 24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65" name="Group 25"/>
          <p:cNvGrpSpPr>
            <a:grpSpLocks/>
          </p:cNvGrpSpPr>
          <p:nvPr/>
        </p:nvGrpSpPr>
        <p:grpSpPr bwMode="auto">
          <a:xfrm>
            <a:off x="7467600" y="3733800"/>
            <a:ext cx="685800" cy="762000"/>
            <a:chOff x="4320" y="2736"/>
            <a:chExt cx="432" cy="480"/>
          </a:xfrm>
        </p:grpSpPr>
        <p:sp>
          <p:nvSpPr>
            <p:cNvPr id="61466" name="Oval 26"/>
            <p:cNvSpPr>
              <a:spLocks noChangeArrowheads="1"/>
            </p:cNvSpPr>
            <p:nvPr/>
          </p:nvSpPr>
          <p:spPr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67" name="Oval 27"/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68" name="Group 28"/>
          <p:cNvGrpSpPr>
            <a:grpSpLocks/>
          </p:cNvGrpSpPr>
          <p:nvPr/>
        </p:nvGrpSpPr>
        <p:grpSpPr bwMode="auto">
          <a:xfrm rot="2795375">
            <a:off x="8191500" y="2933700"/>
            <a:ext cx="457200" cy="533400"/>
            <a:chOff x="4320" y="2736"/>
            <a:chExt cx="432" cy="480"/>
          </a:xfrm>
        </p:grpSpPr>
        <p:sp>
          <p:nvSpPr>
            <p:cNvPr id="61469" name="Oval 29"/>
            <p:cNvSpPr>
              <a:spLocks noChangeArrowheads="1"/>
            </p:cNvSpPr>
            <p:nvPr/>
          </p:nvSpPr>
          <p:spPr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0" name="Oval 30"/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1" name="Group 31"/>
          <p:cNvGrpSpPr>
            <a:grpSpLocks/>
          </p:cNvGrpSpPr>
          <p:nvPr/>
        </p:nvGrpSpPr>
        <p:grpSpPr bwMode="auto">
          <a:xfrm rot="-2214479">
            <a:off x="8305800" y="4114800"/>
            <a:ext cx="609600" cy="533400"/>
            <a:chOff x="4368" y="2208"/>
            <a:chExt cx="384" cy="336"/>
          </a:xfrm>
        </p:grpSpPr>
        <p:sp>
          <p:nvSpPr>
            <p:cNvPr id="61472" name="Oval 32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4" name="Group 34"/>
          <p:cNvGrpSpPr>
            <a:grpSpLocks/>
          </p:cNvGrpSpPr>
          <p:nvPr/>
        </p:nvGrpSpPr>
        <p:grpSpPr bwMode="auto">
          <a:xfrm>
            <a:off x="7315200" y="4572000"/>
            <a:ext cx="1092200" cy="863600"/>
            <a:chOff x="4048" y="3400"/>
            <a:chExt cx="688" cy="544"/>
          </a:xfrm>
        </p:grpSpPr>
        <p:sp>
          <p:nvSpPr>
            <p:cNvPr id="61475" name="Freeform 35" descr="Bouquet"/>
            <p:cNvSpPr>
              <a:spLocks/>
            </p:cNvSpPr>
            <p:nvPr/>
          </p:nvSpPr>
          <p:spPr bwMode="auto">
            <a:xfrm>
              <a:off x="4048" y="3400"/>
              <a:ext cx="688" cy="544"/>
            </a:xfrm>
            <a:custGeom>
              <a:avLst/>
              <a:gdLst>
                <a:gd name="T0" fmla="*/ 320 w 688"/>
                <a:gd name="T1" fmla="*/ 8 h 544"/>
                <a:gd name="T2" fmla="*/ 656 w 688"/>
                <a:gd name="T3" fmla="*/ 152 h 544"/>
                <a:gd name="T4" fmla="*/ 512 w 688"/>
                <a:gd name="T5" fmla="*/ 488 h 544"/>
                <a:gd name="T6" fmla="*/ 320 w 688"/>
                <a:gd name="T7" fmla="*/ 488 h 544"/>
                <a:gd name="T8" fmla="*/ 80 w 688"/>
                <a:gd name="T9" fmla="*/ 392 h 544"/>
                <a:gd name="T10" fmla="*/ 32 w 688"/>
                <a:gd name="T11" fmla="*/ 200 h 544"/>
                <a:gd name="T12" fmla="*/ 272 w 688"/>
                <a:gd name="T13" fmla="*/ 104 h 544"/>
                <a:gd name="T14" fmla="*/ 320 w 688"/>
                <a:gd name="T15" fmla="*/ 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8" h="544">
                  <a:moveTo>
                    <a:pt x="320" y="8"/>
                  </a:moveTo>
                  <a:cubicBezTo>
                    <a:pt x="384" y="16"/>
                    <a:pt x="624" y="72"/>
                    <a:pt x="656" y="152"/>
                  </a:cubicBezTo>
                  <a:cubicBezTo>
                    <a:pt x="688" y="232"/>
                    <a:pt x="568" y="432"/>
                    <a:pt x="512" y="488"/>
                  </a:cubicBezTo>
                  <a:cubicBezTo>
                    <a:pt x="456" y="544"/>
                    <a:pt x="392" y="504"/>
                    <a:pt x="320" y="488"/>
                  </a:cubicBezTo>
                  <a:cubicBezTo>
                    <a:pt x="248" y="472"/>
                    <a:pt x="128" y="440"/>
                    <a:pt x="80" y="392"/>
                  </a:cubicBezTo>
                  <a:cubicBezTo>
                    <a:pt x="32" y="344"/>
                    <a:pt x="0" y="248"/>
                    <a:pt x="32" y="200"/>
                  </a:cubicBezTo>
                  <a:cubicBezTo>
                    <a:pt x="64" y="152"/>
                    <a:pt x="216" y="128"/>
                    <a:pt x="272" y="104"/>
                  </a:cubicBezTo>
                  <a:cubicBezTo>
                    <a:pt x="328" y="80"/>
                    <a:pt x="256" y="0"/>
                    <a:pt x="320" y="8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6" name="Freeform 36" descr="Purple mesh"/>
            <p:cNvSpPr>
              <a:spLocks/>
            </p:cNvSpPr>
            <p:nvPr/>
          </p:nvSpPr>
          <p:spPr bwMode="auto">
            <a:xfrm>
              <a:off x="4224" y="3496"/>
              <a:ext cx="392" cy="360"/>
            </a:xfrm>
            <a:custGeom>
              <a:avLst/>
              <a:gdLst>
                <a:gd name="T0" fmla="*/ 192 w 392"/>
                <a:gd name="T1" fmla="*/ 8 h 360"/>
                <a:gd name="T2" fmla="*/ 48 w 392"/>
                <a:gd name="T3" fmla="*/ 104 h 360"/>
                <a:gd name="T4" fmla="*/ 0 w 392"/>
                <a:gd name="T5" fmla="*/ 248 h 360"/>
                <a:gd name="T6" fmla="*/ 48 w 392"/>
                <a:gd name="T7" fmla="*/ 344 h 360"/>
                <a:gd name="T8" fmla="*/ 288 w 392"/>
                <a:gd name="T9" fmla="*/ 344 h 360"/>
                <a:gd name="T10" fmla="*/ 288 w 392"/>
                <a:gd name="T11" fmla="*/ 248 h 360"/>
                <a:gd name="T12" fmla="*/ 384 w 392"/>
                <a:gd name="T13" fmla="*/ 152 h 360"/>
                <a:gd name="T14" fmla="*/ 336 w 392"/>
                <a:gd name="T15" fmla="*/ 56 h 360"/>
                <a:gd name="T16" fmla="*/ 192 w 392"/>
                <a:gd name="T17" fmla="*/ 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60">
                  <a:moveTo>
                    <a:pt x="192" y="8"/>
                  </a:moveTo>
                  <a:cubicBezTo>
                    <a:pt x="144" y="16"/>
                    <a:pt x="80" y="64"/>
                    <a:pt x="48" y="104"/>
                  </a:cubicBezTo>
                  <a:cubicBezTo>
                    <a:pt x="16" y="144"/>
                    <a:pt x="0" y="208"/>
                    <a:pt x="0" y="248"/>
                  </a:cubicBezTo>
                  <a:cubicBezTo>
                    <a:pt x="0" y="288"/>
                    <a:pt x="0" y="328"/>
                    <a:pt x="48" y="344"/>
                  </a:cubicBezTo>
                  <a:cubicBezTo>
                    <a:pt x="96" y="360"/>
                    <a:pt x="248" y="360"/>
                    <a:pt x="288" y="344"/>
                  </a:cubicBezTo>
                  <a:cubicBezTo>
                    <a:pt x="328" y="328"/>
                    <a:pt x="272" y="280"/>
                    <a:pt x="288" y="248"/>
                  </a:cubicBezTo>
                  <a:cubicBezTo>
                    <a:pt x="304" y="216"/>
                    <a:pt x="376" y="184"/>
                    <a:pt x="384" y="152"/>
                  </a:cubicBezTo>
                  <a:cubicBezTo>
                    <a:pt x="392" y="120"/>
                    <a:pt x="360" y="80"/>
                    <a:pt x="336" y="56"/>
                  </a:cubicBezTo>
                  <a:cubicBezTo>
                    <a:pt x="312" y="32"/>
                    <a:pt x="240" y="0"/>
                    <a:pt x="192" y="8"/>
                  </a:cubicBez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7" name="Group 37"/>
          <p:cNvGrpSpPr>
            <a:grpSpLocks/>
          </p:cNvGrpSpPr>
          <p:nvPr/>
        </p:nvGrpSpPr>
        <p:grpSpPr bwMode="auto">
          <a:xfrm rot="-4197285">
            <a:off x="8191500" y="3543300"/>
            <a:ext cx="533400" cy="457200"/>
            <a:chOff x="4368" y="2208"/>
            <a:chExt cx="384" cy="336"/>
          </a:xfrm>
        </p:grpSpPr>
        <p:sp>
          <p:nvSpPr>
            <p:cNvPr id="61478" name="Oval 38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9" name="Oval 39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6637338" y="5486400"/>
            <a:ext cx="25066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/>
              <a:t>inflammatory</a:t>
            </a:r>
          </a:p>
          <a:p>
            <a:pPr algn="ctr" eaLnBrk="0" hangingPunct="0"/>
            <a:r>
              <a:rPr kumimoji="1" lang="en-GB" sz="3200"/>
              <a:t>response</a:t>
            </a: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2133600" y="2895600"/>
            <a:ext cx="1055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 b="1">
                <a:solidFill>
                  <a:srgbClr val="A50021"/>
                </a:solidFill>
                <a:latin typeface="Arial Narrow" pitchFamily="34" charset="0"/>
              </a:rPr>
              <a:t>EBV</a:t>
            </a:r>
            <a:r>
              <a:rPr kumimoji="1" lang="en-GB" sz="3200">
                <a:solidFill>
                  <a:schemeClr val="tx2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61482" name="AutoShape 42"/>
          <p:cNvSpPr>
            <a:spLocks noChangeArrowheads="1"/>
          </p:cNvSpPr>
          <p:nvPr/>
        </p:nvSpPr>
        <p:spPr bwMode="auto">
          <a:xfrm>
            <a:off x="5562600" y="3429000"/>
            <a:ext cx="1752600" cy="1600200"/>
          </a:xfrm>
          <a:prstGeom prst="rightArrow">
            <a:avLst>
              <a:gd name="adj1" fmla="val 61907"/>
              <a:gd name="adj2" fmla="val 3865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kumimoji="1" lang="en-GB" sz="3200">
                <a:solidFill>
                  <a:schemeClr val="tx2"/>
                </a:solidFill>
                <a:latin typeface="Arial Narrow" pitchFamily="34" charset="0"/>
              </a:rPr>
              <a:t>cytokines</a:t>
            </a:r>
          </a:p>
        </p:txBody>
      </p:sp>
      <p:sp>
        <p:nvSpPr>
          <p:cNvPr id="61483" name="AutoShape 43"/>
          <p:cNvSpPr>
            <a:spLocks noChangeArrowheads="1"/>
          </p:cNvSpPr>
          <p:nvPr/>
        </p:nvSpPr>
        <p:spPr bwMode="auto">
          <a:xfrm rot="-2310523">
            <a:off x="5105400" y="2514600"/>
            <a:ext cx="1600200" cy="9144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4" name="Rounded Rectangle 43"/>
          <p:cNvSpPr/>
          <p:nvPr/>
        </p:nvSpPr>
        <p:spPr>
          <a:xfrm>
            <a:off x="1600200" y="533400"/>
            <a:ext cx="5791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A possible model of pathogenesis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1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static.fishersci.com/images/F110468~w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0" y="1763586"/>
            <a:ext cx="4021861" cy="4259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www.bloodjournal.org/content/bloodjournal/96/9/3133/F1.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63587"/>
            <a:ext cx="4043855" cy="4259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1371600"/>
            <a:ext cx="1981200" cy="38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CD 30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1363662"/>
            <a:ext cx="1981200" cy="38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CD 15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457200"/>
            <a:ext cx="59436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Diagnosis of Hodgkin Lymphoma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34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371600"/>
            <a:ext cx="7924800" cy="1447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Lymphoproliferative disorders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66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Autoimmune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2819400"/>
            <a:ext cx="2057400" cy="18288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Infection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324600" y="2819400"/>
            <a:ext cx="213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Malignant 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A50021"/>
                </a:solidFill>
              </a:rPr>
              <a:t>A practical way to think of lymphoma</a:t>
            </a:r>
          </a:p>
        </p:txBody>
      </p:sp>
      <p:grpSp>
        <p:nvGrpSpPr>
          <p:cNvPr id="2" name="Group 224"/>
          <p:cNvGrpSpPr>
            <a:grpSpLocks/>
          </p:cNvGrpSpPr>
          <p:nvPr/>
        </p:nvGrpSpPr>
        <p:grpSpPr bwMode="auto">
          <a:xfrm>
            <a:off x="609600" y="1219200"/>
            <a:ext cx="8077200" cy="5257800"/>
            <a:chOff x="-3" y="-3"/>
            <a:chExt cx="3977" cy="2826"/>
          </a:xfrm>
        </p:grpSpPr>
        <p:grpSp>
          <p:nvGrpSpPr>
            <p:cNvPr id="3" name="Group 222"/>
            <p:cNvGrpSpPr>
              <a:grpSpLocks/>
            </p:cNvGrpSpPr>
            <p:nvPr/>
          </p:nvGrpSpPr>
          <p:grpSpPr bwMode="auto">
            <a:xfrm>
              <a:off x="0" y="0"/>
              <a:ext cx="3971" cy="2820"/>
              <a:chOff x="0" y="0"/>
              <a:chExt cx="3971" cy="2820"/>
            </a:xfrm>
          </p:grpSpPr>
          <p:grpSp>
            <p:nvGrpSpPr>
              <p:cNvPr id="4" name="Group 179"/>
              <p:cNvGrpSpPr>
                <a:grpSpLocks/>
              </p:cNvGrpSpPr>
              <p:nvPr/>
            </p:nvGrpSpPr>
            <p:grpSpPr bwMode="auto">
              <a:xfrm>
                <a:off x="0" y="0"/>
                <a:ext cx="1588" cy="633"/>
                <a:chOff x="0" y="0"/>
                <a:chExt cx="1588" cy="633"/>
              </a:xfrm>
            </p:grpSpPr>
            <p:sp>
              <p:nvSpPr>
                <p:cNvPr id="9372" name="Rectangle 15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502" cy="63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pitchFamily="18" charset="0"/>
                    </a:rPr>
                    <a:t>Category</a:t>
                  </a:r>
                  <a:endParaRPr lang="en-US" sz="18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9394" name="Rectangle 17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8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81"/>
              <p:cNvGrpSpPr>
                <a:grpSpLocks/>
              </p:cNvGrpSpPr>
              <p:nvPr/>
            </p:nvGrpSpPr>
            <p:grpSpPr bwMode="auto">
              <a:xfrm>
                <a:off x="1588" y="0"/>
                <a:ext cx="794" cy="633"/>
                <a:chOff x="1588" y="0"/>
                <a:chExt cx="794" cy="633"/>
              </a:xfrm>
            </p:grpSpPr>
            <p:sp>
              <p:nvSpPr>
                <p:cNvPr id="9373" name="Rectangle 157"/>
                <p:cNvSpPr>
                  <a:spLocks noChangeArrowheads="1"/>
                </p:cNvSpPr>
                <p:nvPr/>
              </p:nvSpPr>
              <p:spPr bwMode="auto">
                <a:xfrm>
                  <a:off x="1631" y="0"/>
                  <a:ext cx="708" cy="63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pitchFamily="18" charset="0"/>
                    </a:rPr>
                    <a:t>Survival of untreated patients</a:t>
                  </a:r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96" name="Rectangle 180"/>
                <p:cNvSpPr>
                  <a:spLocks noChangeArrowheads="1"/>
                </p:cNvSpPr>
                <p:nvPr/>
              </p:nvSpPr>
              <p:spPr bwMode="auto">
                <a:xfrm>
                  <a:off x="1588" y="0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83"/>
              <p:cNvGrpSpPr>
                <a:grpSpLocks/>
              </p:cNvGrpSpPr>
              <p:nvPr/>
            </p:nvGrpSpPr>
            <p:grpSpPr bwMode="auto">
              <a:xfrm>
                <a:off x="2382" y="0"/>
                <a:ext cx="794" cy="633"/>
                <a:chOff x="2382" y="0"/>
                <a:chExt cx="794" cy="633"/>
              </a:xfrm>
            </p:grpSpPr>
            <p:sp>
              <p:nvSpPr>
                <p:cNvPr id="9374" name="Rectangle 158"/>
                <p:cNvSpPr>
                  <a:spLocks noChangeArrowheads="1"/>
                </p:cNvSpPr>
                <p:nvPr/>
              </p:nvSpPr>
              <p:spPr bwMode="auto">
                <a:xfrm>
                  <a:off x="2425" y="0"/>
                  <a:ext cx="708" cy="63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pitchFamily="18" charset="0"/>
                    </a:rPr>
                    <a:t>Curability</a:t>
                  </a:r>
                </a:p>
                <a:p>
                  <a:pPr eaLnBrk="0" hangingPunct="0"/>
                  <a:endParaRPr lang="en-US" sz="1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98" name="Rectangle 182"/>
                <p:cNvSpPr>
                  <a:spLocks noChangeArrowheads="1"/>
                </p:cNvSpPr>
                <p:nvPr/>
              </p:nvSpPr>
              <p:spPr bwMode="auto">
                <a:xfrm>
                  <a:off x="2382" y="0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85"/>
              <p:cNvGrpSpPr>
                <a:grpSpLocks/>
              </p:cNvGrpSpPr>
              <p:nvPr/>
            </p:nvGrpSpPr>
            <p:grpSpPr bwMode="auto">
              <a:xfrm>
                <a:off x="3176" y="0"/>
                <a:ext cx="795" cy="633"/>
                <a:chOff x="3176" y="0"/>
                <a:chExt cx="795" cy="633"/>
              </a:xfrm>
            </p:grpSpPr>
            <p:sp>
              <p:nvSpPr>
                <p:cNvPr id="9375" name="Rectangle 159"/>
                <p:cNvSpPr>
                  <a:spLocks noChangeArrowheads="1"/>
                </p:cNvSpPr>
                <p:nvPr/>
              </p:nvSpPr>
              <p:spPr bwMode="auto">
                <a:xfrm>
                  <a:off x="3219" y="0"/>
                  <a:ext cx="709" cy="63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pitchFamily="18" charset="0"/>
                    </a:rPr>
                    <a:t>To treat or not to treat</a:t>
                  </a:r>
                </a:p>
                <a:p>
                  <a:pPr eaLnBrk="0" hangingPunct="0"/>
                  <a:endParaRPr lang="en-US" sz="1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00" name="Rectangle 184"/>
                <p:cNvSpPr>
                  <a:spLocks noChangeArrowheads="1"/>
                </p:cNvSpPr>
                <p:nvPr/>
              </p:nvSpPr>
              <p:spPr bwMode="auto">
                <a:xfrm>
                  <a:off x="3176" y="0"/>
                  <a:ext cx="79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87"/>
              <p:cNvGrpSpPr>
                <a:grpSpLocks/>
              </p:cNvGrpSpPr>
              <p:nvPr/>
            </p:nvGrpSpPr>
            <p:grpSpPr bwMode="auto">
              <a:xfrm>
                <a:off x="0" y="633"/>
                <a:ext cx="794" cy="1554"/>
                <a:chOff x="0" y="633"/>
                <a:chExt cx="794" cy="1554"/>
              </a:xfrm>
            </p:grpSpPr>
            <p:sp>
              <p:nvSpPr>
                <p:cNvPr id="9376" name="Rectangle 160"/>
                <p:cNvSpPr>
                  <a:spLocks noChangeArrowheads="1"/>
                </p:cNvSpPr>
                <p:nvPr/>
              </p:nvSpPr>
              <p:spPr bwMode="auto">
                <a:xfrm>
                  <a:off x="43" y="633"/>
                  <a:ext cx="708" cy="1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 b="1">
                      <a:solidFill>
                        <a:srgbClr val="A50021"/>
                      </a:solidFill>
                      <a:cs typeface="Times New Roman" pitchFamily="18" charset="0"/>
                    </a:rPr>
                    <a:t>Non-Hodgkin lymphoma</a:t>
                  </a:r>
                  <a:endParaRPr lang="en-US" sz="1800" b="1">
                    <a:solidFill>
                      <a:srgbClr val="A50021"/>
                    </a:solidFill>
                  </a:endParaRPr>
                </a:p>
              </p:txBody>
            </p:sp>
            <p:sp>
              <p:nvSpPr>
                <p:cNvPr id="9402" name="Rectangle 186"/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794" cy="155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89"/>
              <p:cNvGrpSpPr>
                <a:grpSpLocks/>
              </p:cNvGrpSpPr>
              <p:nvPr/>
            </p:nvGrpSpPr>
            <p:grpSpPr bwMode="auto">
              <a:xfrm>
                <a:off x="794" y="633"/>
                <a:ext cx="794" cy="518"/>
                <a:chOff x="794" y="633"/>
                <a:chExt cx="794" cy="518"/>
              </a:xfrm>
            </p:grpSpPr>
            <p:sp>
              <p:nvSpPr>
                <p:cNvPr id="9377" name="Rectangle 161"/>
                <p:cNvSpPr>
                  <a:spLocks noChangeArrowheads="1"/>
                </p:cNvSpPr>
                <p:nvPr/>
              </p:nvSpPr>
              <p:spPr bwMode="auto">
                <a:xfrm>
                  <a:off x="837" y="633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Indolent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04" name="Rectangle 188"/>
                <p:cNvSpPr>
                  <a:spLocks noChangeArrowheads="1"/>
                </p:cNvSpPr>
                <p:nvPr/>
              </p:nvSpPr>
              <p:spPr bwMode="auto">
                <a:xfrm>
                  <a:off x="794" y="633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91"/>
              <p:cNvGrpSpPr>
                <a:grpSpLocks/>
              </p:cNvGrpSpPr>
              <p:nvPr/>
            </p:nvGrpSpPr>
            <p:grpSpPr bwMode="auto">
              <a:xfrm>
                <a:off x="1588" y="633"/>
                <a:ext cx="794" cy="518"/>
                <a:chOff x="1588" y="633"/>
                <a:chExt cx="794" cy="518"/>
              </a:xfrm>
            </p:grpSpPr>
            <p:sp>
              <p:nvSpPr>
                <p:cNvPr id="9378" name="Rectangle 162"/>
                <p:cNvSpPr>
                  <a:spLocks noChangeArrowheads="1"/>
                </p:cNvSpPr>
                <p:nvPr/>
              </p:nvSpPr>
              <p:spPr bwMode="auto">
                <a:xfrm>
                  <a:off x="1631" y="633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Years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06" name="Rectangle 190"/>
                <p:cNvSpPr>
                  <a:spLocks noChangeArrowheads="1"/>
                </p:cNvSpPr>
                <p:nvPr/>
              </p:nvSpPr>
              <p:spPr bwMode="auto">
                <a:xfrm>
                  <a:off x="1588" y="633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93"/>
              <p:cNvGrpSpPr>
                <a:grpSpLocks/>
              </p:cNvGrpSpPr>
              <p:nvPr/>
            </p:nvGrpSpPr>
            <p:grpSpPr bwMode="auto">
              <a:xfrm>
                <a:off x="2382" y="633"/>
                <a:ext cx="794" cy="518"/>
                <a:chOff x="2382" y="633"/>
                <a:chExt cx="794" cy="518"/>
              </a:xfrm>
            </p:grpSpPr>
            <p:sp>
              <p:nvSpPr>
                <p:cNvPr id="9379" name="Rectangle 163"/>
                <p:cNvSpPr>
                  <a:spLocks noChangeArrowheads="1"/>
                </p:cNvSpPr>
                <p:nvPr/>
              </p:nvSpPr>
              <p:spPr bwMode="auto">
                <a:xfrm>
                  <a:off x="2425" y="633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Generally not curable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08" name="Rectangle 192"/>
                <p:cNvSpPr>
                  <a:spLocks noChangeArrowheads="1"/>
                </p:cNvSpPr>
                <p:nvPr/>
              </p:nvSpPr>
              <p:spPr bwMode="auto">
                <a:xfrm>
                  <a:off x="2382" y="633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95"/>
              <p:cNvGrpSpPr>
                <a:grpSpLocks/>
              </p:cNvGrpSpPr>
              <p:nvPr/>
            </p:nvGrpSpPr>
            <p:grpSpPr bwMode="auto">
              <a:xfrm>
                <a:off x="3176" y="633"/>
                <a:ext cx="795" cy="518"/>
                <a:chOff x="3176" y="633"/>
                <a:chExt cx="795" cy="518"/>
              </a:xfrm>
            </p:grpSpPr>
            <p:sp>
              <p:nvSpPr>
                <p:cNvPr id="9380" name="Rectangle 164"/>
                <p:cNvSpPr>
                  <a:spLocks noChangeArrowheads="1"/>
                </p:cNvSpPr>
                <p:nvPr/>
              </p:nvSpPr>
              <p:spPr bwMode="auto">
                <a:xfrm>
                  <a:off x="3219" y="633"/>
                  <a:ext cx="70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rPr>
                    <a:t>Generally defer Rx if  asymptomatic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9410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76" y="633"/>
                  <a:ext cx="7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97"/>
              <p:cNvGrpSpPr>
                <a:grpSpLocks/>
              </p:cNvGrpSpPr>
              <p:nvPr/>
            </p:nvGrpSpPr>
            <p:grpSpPr bwMode="auto">
              <a:xfrm>
                <a:off x="794" y="1151"/>
                <a:ext cx="794" cy="518"/>
                <a:chOff x="794" y="1151"/>
                <a:chExt cx="794" cy="518"/>
              </a:xfrm>
            </p:grpSpPr>
            <p:sp>
              <p:nvSpPr>
                <p:cNvPr id="9381" name="Rectangle 165"/>
                <p:cNvSpPr>
                  <a:spLocks noChangeArrowheads="1"/>
                </p:cNvSpPr>
                <p:nvPr/>
              </p:nvSpPr>
              <p:spPr bwMode="auto">
                <a:xfrm>
                  <a:off x="837" y="1151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Aggressive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12" name="Rectangle 196"/>
                <p:cNvSpPr>
                  <a:spLocks noChangeArrowheads="1"/>
                </p:cNvSpPr>
                <p:nvPr/>
              </p:nvSpPr>
              <p:spPr bwMode="auto">
                <a:xfrm>
                  <a:off x="794" y="1151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99"/>
              <p:cNvGrpSpPr>
                <a:grpSpLocks/>
              </p:cNvGrpSpPr>
              <p:nvPr/>
            </p:nvGrpSpPr>
            <p:grpSpPr bwMode="auto">
              <a:xfrm>
                <a:off x="1588" y="1151"/>
                <a:ext cx="794" cy="518"/>
                <a:chOff x="1588" y="1151"/>
                <a:chExt cx="794" cy="518"/>
              </a:xfrm>
            </p:grpSpPr>
            <p:sp>
              <p:nvSpPr>
                <p:cNvPr id="9382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31" y="1151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Months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14" name="Rectangle 198"/>
                <p:cNvSpPr>
                  <a:spLocks noChangeArrowheads="1"/>
                </p:cNvSpPr>
                <p:nvPr/>
              </p:nvSpPr>
              <p:spPr bwMode="auto">
                <a:xfrm>
                  <a:off x="1588" y="1151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01"/>
              <p:cNvGrpSpPr>
                <a:grpSpLocks/>
              </p:cNvGrpSpPr>
              <p:nvPr/>
            </p:nvGrpSpPr>
            <p:grpSpPr bwMode="auto">
              <a:xfrm>
                <a:off x="2382" y="1151"/>
                <a:ext cx="794" cy="518"/>
                <a:chOff x="2382" y="1151"/>
                <a:chExt cx="794" cy="518"/>
              </a:xfrm>
            </p:grpSpPr>
            <p:sp>
              <p:nvSpPr>
                <p:cNvPr id="9383" name="Rectangle 167"/>
                <p:cNvSpPr>
                  <a:spLocks noChangeArrowheads="1"/>
                </p:cNvSpPr>
                <p:nvPr/>
              </p:nvSpPr>
              <p:spPr bwMode="auto">
                <a:xfrm>
                  <a:off x="2425" y="1151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Curable in some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16" name="Rectangle 200"/>
                <p:cNvSpPr>
                  <a:spLocks noChangeArrowheads="1"/>
                </p:cNvSpPr>
                <p:nvPr/>
              </p:nvSpPr>
              <p:spPr bwMode="auto">
                <a:xfrm>
                  <a:off x="2382" y="1151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03"/>
              <p:cNvGrpSpPr>
                <a:grpSpLocks/>
              </p:cNvGrpSpPr>
              <p:nvPr/>
            </p:nvGrpSpPr>
            <p:grpSpPr bwMode="auto">
              <a:xfrm>
                <a:off x="3176" y="1151"/>
                <a:ext cx="795" cy="518"/>
                <a:chOff x="3176" y="1151"/>
                <a:chExt cx="795" cy="518"/>
              </a:xfrm>
            </p:grpSpPr>
            <p:sp>
              <p:nvSpPr>
                <p:cNvPr id="9384" name="Rectangle 168"/>
                <p:cNvSpPr>
                  <a:spLocks noChangeArrowheads="1"/>
                </p:cNvSpPr>
                <p:nvPr/>
              </p:nvSpPr>
              <p:spPr bwMode="auto">
                <a:xfrm>
                  <a:off x="3219" y="1151"/>
                  <a:ext cx="70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Treat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18" name="Rectangle 202"/>
                <p:cNvSpPr>
                  <a:spLocks noChangeArrowheads="1"/>
                </p:cNvSpPr>
                <p:nvPr/>
              </p:nvSpPr>
              <p:spPr bwMode="auto">
                <a:xfrm>
                  <a:off x="3176" y="1151"/>
                  <a:ext cx="7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05"/>
              <p:cNvGrpSpPr>
                <a:grpSpLocks/>
              </p:cNvGrpSpPr>
              <p:nvPr/>
            </p:nvGrpSpPr>
            <p:grpSpPr bwMode="auto">
              <a:xfrm>
                <a:off x="794" y="1669"/>
                <a:ext cx="794" cy="518"/>
                <a:chOff x="794" y="1669"/>
                <a:chExt cx="794" cy="518"/>
              </a:xfrm>
            </p:grpSpPr>
            <p:sp>
              <p:nvSpPr>
                <p:cNvPr id="9385" name="Rectangle 169"/>
                <p:cNvSpPr>
                  <a:spLocks noChangeArrowheads="1"/>
                </p:cNvSpPr>
                <p:nvPr/>
              </p:nvSpPr>
              <p:spPr bwMode="auto">
                <a:xfrm>
                  <a:off x="837" y="1669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Very aggressive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20" name="Rectangle 204"/>
                <p:cNvSpPr>
                  <a:spLocks noChangeArrowheads="1"/>
                </p:cNvSpPr>
                <p:nvPr/>
              </p:nvSpPr>
              <p:spPr bwMode="auto">
                <a:xfrm>
                  <a:off x="794" y="1669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207"/>
              <p:cNvGrpSpPr>
                <a:grpSpLocks/>
              </p:cNvGrpSpPr>
              <p:nvPr/>
            </p:nvGrpSpPr>
            <p:grpSpPr bwMode="auto">
              <a:xfrm>
                <a:off x="1588" y="1669"/>
                <a:ext cx="794" cy="518"/>
                <a:chOff x="1588" y="1669"/>
                <a:chExt cx="794" cy="518"/>
              </a:xfrm>
            </p:grpSpPr>
            <p:sp>
              <p:nvSpPr>
                <p:cNvPr id="9386" name="Rectangle 170"/>
                <p:cNvSpPr>
                  <a:spLocks noChangeArrowheads="1"/>
                </p:cNvSpPr>
                <p:nvPr/>
              </p:nvSpPr>
              <p:spPr bwMode="auto">
                <a:xfrm>
                  <a:off x="1631" y="1669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Weeks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22" name="Rectangle 206"/>
                <p:cNvSpPr>
                  <a:spLocks noChangeArrowheads="1"/>
                </p:cNvSpPr>
                <p:nvPr/>
              </p:nvSpPr>
              <p:spPr bwMode="auto">
                <a:xfrm>
                  <a:off x="1588" y="1669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209"/>
              <p:cNvGrpSpPr>
                <a:grpSpLocks/>
              </p:cNvGrpSpPr>
              <p:nvPr/>
            </p:nvGrpSpPr>
            <p:grpSpPr bwMode="auto">
              <a:xfrm>
                <a:off x="2382" y="1669"/>
                <a:ext cx="794" cy="518"/>
                <a:chOff x="2382" y="1669"/>
                <a:chExt cx="794" cy="518"/>
              </a:xfrm>
            </p:grpSpPr>
            <p:sp>
              <p:nvSpPr>
                <p:cNvPr id="9387" name="Rectangle 171"/>
                <p:cNvSpPr>
                  <a:spLocks noChangeArrowheads="1"/>
                </p:cNvSpPr>
                <p:nvPr/>
              </p:nvSpPr>
              <p:spPr bwMode="auto">
                <a:xfrm>
                  <a:off x="2425" y="1669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Curable in some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24" name="Rectangle 208"/>
                <p:cNvSpPr>
                  <a:spLocks noChangeArrowheads="1"/>
                </p:cNvSpPr>
                <p:nvPr/>
              </p:nvSpPr>
              <p:spPr bwMode="auto">
                <a:xfrm>
                  <a:off x="2382" y="1669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11"/>
              <p:cNvGrpSpPr>
                <a:grpSpLocks/>
              </p:cNvGrpSpPr>
              <p:nvPr/>
            </p:nvGrpSpPr>
            <p:grpSpPr bwMode="auto">
              <a:xfrm>
                <a:off x="3176" y="1669"/>
                <a:ext cx="795" cy="518"/>
                <a:chOff x="3176" y="1669"/>
                <a:chExt cx="795" cy="518"/>
              </a:xfrm>
            </p:grpSpPr>
            <p:sp>
              <p:nvSpPr>
                <p:cNvPr id="9388" name="Rectangle 172"/>
                <p:cNvSpPr>
                  <a:spLocks noChangeArrowheads="1"/>
                </p:cNvSpPr>
                <p:nvPr/>
              </p:nvSpPr>
              <p:spPr bwMode="auto">
                <a:xfrm>
                  <a:off x="3219" y="1669"/>
                  <a:ext cx="70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Treat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26" name="Rectangle 210"/>
                <p:cNvSpPr>
                  <a:spLocks noChangeArrowheads="1"/>
                </p:cNvSpPr>
                <p:nvPr/>
              </p:nvSpPr>
              <p:spPr bwMode="auto">
                <a:xfrm>
                  <a:off x="3176" y="1669"/>
                  <a:ext cx="7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13"/>
              <p:cNvGrpSpPr>
                <a:grpSpLocks/>
              </p:cNvGrpSpPr>
              <p:nvPr/>
            </p:nvGrpSpPr>
            <p:grpSpPr bwMode="auto">
              <a:xfrm>
                <a:off x="0" y="2187"/>
                <a:ext cx="794" cy="633"/>
                <a:chOff x="0" y="2187"/>
                <a:chExt cx="794" cy="633"/>
              </a:xfrm>
            </p:grpSpPr>
            <p:sp>
              <p:nvSpPr>
                <p:cNvPr id="9389" name="Rectangle 173"/>
                <p:cNvSpPr>
                  <a:spLocks noChangeArrowheads="1"/>
                </p:cNvSpPr>
                <p:nvPr/>
              </p:nvSpPr>
              <p:spPr bwMode="auto">
                <a:xfrm>
                  <a:off x="43" y="2187"/>
                  <a:ext cx="708" cy="63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 b="1">
                      <a:solidFill>
                        <a:srgbClr val="A50021"/>
                      </a:solidFill>
                      <a:cs typeface="Times New Roman" pitchFamily="18" charset="0"/>
                    </a:rPr>
                    <a:t>Hodgkin lymphoma</a:t>
                  </a:r>
                </a:p>
                <a:p>
                  <a:pPr eaLnBrk="0" hangingPunct="0"/>
                  <a:endParaRPr lang="en-US" sz="1800" b="1">
                    <a:solidFill>
                      <a:srgbClr val="A50021"/>
                    </a:solidFill>
                  </a:endParaRPr>
                </a:p>
              </p:txBody>
            </p:sp>
            <p:sp>
              <p:nvSpPr>
                <p:cNvPr id="9428" name="Rectangle 212"/>
                <p:cNvSpPr>
                  <a:spLocks noChangeArrowheads="1"/>
                </p:cNvSpPr>
                <p:nvPr/>
              </p:nvSpPr>
              <p:spPr bwMode="auto">
                <a:xfrm>
                  <a:off x="0" y="2187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5"/>
              <p:cNvGrpSpPr>
                <a:grpSpLocks/>
              </p:cNvGrpSpPr>
              <p:nvPr/>
            </p:nvGrpSpPr>
            <p:grpSpPr bwMode="auto">
              <a:xfrm>
                <a:off x="794" y="2187"/>
                <a:ext cx="794" cy="633"/>
                <a:chOff x="794" y="2187"/>
                <a:chExt cx="794" cy="633"/>
              </a:xfrm>
            </p:grpSpPr>
            <p:sp>
              <p:nvSpPr>
                <p:cNvPr id="9390" name="Rectangle 174"/>
                <p:cNvSpPr>
                  <a:spLocks noChangeArrowheads="1"/>
                </p:cNvSpPr>
                <p:nvPr/>
              </p:nvSpPr>
              <p:spPr bwMode="auto">
                <a:xfrm>
                  <a:off x="837" y="2187"/>
                  <a:ext cx="708" cy="63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All types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30" name="Rectangle 214"/>
                <p:cNvSpPr>
                  <a:spLocks noChangeArrowheads="1"/>
                </p:cNvSpPr>
                <p:nvPr/>
              </p:nvSpPr>
              <p:spPr bwMode="auto">
                <a:xfrm>
                  <a:off x="794" y="2187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17"/>
              <p:cNvGrpSpPr>
                <a:grpSpLocks/>
              </p:cNvGrpSpPr>
              <p:nvPr/>
            </p:nvGrpSpPr>
            <p:grpSpPr bwMode="auto">
              <a:xfrm>
                <a:off x="1588" y="2187"/>
                <a:ext cx="794" cy="633"/>
                <a:chOff x="1588" y="2187"/>
                <a:chExt cx="794" cy="633"/>
              </a:xfrm>
            </p:grpSpPr>
            <p:sp>
              <p:nvSpPr>
                <p:cNvPr id="9391" name="Rectangle 175"/>
                <p:cNvSpPr>
                  <a:spLocks noChangeArrowheads="1"/>
                </p:cNvSpPr>
                <p:nvPr/>
              </p:nvSpPr>
              <p:spPr bwMode="auto">
                <a:xfrm>
                  <a:off x="1631" y="2187"/>
                  <a:ext cx="708" cy="63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Variable – months to years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32" name="Rectangle 216"/>
                <p:cNvSpPr>
                  <a:spLocks noChangeArrowheads="1"/>
                </p:cNvSpPr>
                <p:nvPr/>
              </p:nvSpPr>
              <p:spPr bwMode="auto">
                <a:xfrm>
                  <a:off x="1588" y="2187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19"/>
              <p:cNvGrpSpPr>
                <a:grpSpLocks/>
              </p:cNvGrpSpPr>
              <p:nvPr/>
            </p:nvGrpSpPr>
            <p:grpSpPr bwMode="auto">
              <a:xfrm>
                <a:off x="2382" y="2187"/>
                <a:ext cx="794" cy="633"/>
                <a:chOff x="2382" y="2187"/>
                <a:chExt cx="794" cy="633"/>
              </a:xfrm>
            </p:grpSpPr>
            <p:sp>
              <p:nvSpPr>
                <p:cNvPr id="9392" name="Rectangle 176"/>
                <p:cNvSpPr>
                  <a:spLocks noChangeArrowheads="1"/>
                </p:cNvSpPr>
                <p:nvPr/>
              </p:nvSpPr>
              <p:spPr bwMode="auto">
                <a:xfrm>
                  <a:off x="2425" y="2187"/>
                  <a:ext cx="708" cy="63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Curable in most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34" name="Rectangle 218"/>
                <p:cNvSpPr>
                  <a:spLocks noChangeArrowheads="1"/>
                </p:cNvSpPr>
                <p:nvPr/>
              </p:nvSpPr>
              <p:spPr bwMode="auto">
                <a:xfrm>
                  <a:off x="2382" y="2187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21"/>
              <p:cNvGrpSpPr>
                <a:grpSpLocks/>
              </p:cNvGrpSpPr>
              <p:nvPr/>
            </p:nvGrpSpPr>
            <p:grpSpPr bwMode="auto">
              <a:xfrm>
                <a:off x="3176" y="2187"/>
                <a:ext cx="795" cy="633"/>
                <a:chOff x="3176" y="2187"/>
                <a:chExt cx="795" cy="633"/>
              </a:xfrm>
            </p:grpSpPr>
            <p:sp>
              <p:nvSpPr>
                <p:cNvPr id="9393" name="Rectangle 177"/>
                <p:cNvSpPr>
                  <a:spLocks noChangeArrowheads="1"/>
                </p:cNvSpPr>
                <p:nvPr/>
              </p:nvSpPr>
              <p:spPr bwMode="auto">
                <a:xfrm>
                  <a:off x="3219" y="2187"/>
                  <a:ext cx="709" cy="63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Treat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36" name="Rectangle 220"/>
                <p:cNvSpPr>
                  <a:spLocks noChangeArrowheads="1"/>
                </p:cNvSpPr>
                <p:nvPr/>
              </p:nvSpPr>
              <p:spPr bwMode="auto">
                <a:xfrm>
                  <a:off x="3176" y="2187"/>
                  <a:ext cx="79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9439" name="Rectangle 223"/>
            <p:cNvSpPr>
              <a:spLocks noChangeArrowheads="1"/>
            </p:cNvSpPr>
            <p:nvPr/>
          </p:nvSpPr>
          <p:spPr bwMode="auto">
            <a:xfrm>
              <a:off x="-3" y="-3"/>
              <a:ext cx="3977" cy="282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5" name="AutoShape 6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28600"/>
            <a:ext cx="4267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</a:rPr>
              <a:t>Lymphocytosis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371600"/>
            <a:ext cx="5105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1- </a:t>
            </a:r>
            <a:r>
              <a:rPr lang="en-US" sz="2000" b="1" dirty="0">
                <a:solidFill>
                  <a:schemeClr val="tx1"/>
                </a:solidFill>
              </a:rPr>
              <a:t>Viral infection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u="sng" dirty="0">
                <a:solidFill>
                  <a:schemeClr val="tx1"/>
                </a:solidFill>
              </a:rPr>
              <a:t>Infectious mononucleosis </a:t>
            </a:r>
            <a:r>
              <a:rPr lang="en-US" sz="2000" b="1" dirty="0">
                <a:solidFill>
                  <a:schemeClr val="tx1"/>
                </a:solidFill>
              </a:rPr>
              <a:t>,cytomegalovirus ,rubella, hepatitis, adenoviruses, varicella</a:t>
            </a:r>
            <a:r>
              <a:rPr lang="en-US" dirty="0" smtClean="0">
                <a:solidFill>
                  <a:schemeClr val="tx1"/>
                </a:solidFill>
              </a:rPr>
              <a:t>….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2895600"/>
            <a:ext cx="51816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2- Some bacterial infection: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 (Pertussis ,brucellosis </a:t>
            </a:r>
            <a:r>
              <a:rPr lang="en-US" sz="2000" b="1" dirty="0" smtClean="0">
                <a:solidFill>
                  <a:schemeClr val="tx1"/>
                </a:solidFill>
              </a:rPr>
              <a:t>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-Immune : SLE ,</a:t>
            </a:r>
            <a:r>
              <a:rPr lang="en-US" sz="2000" b="1" dirty="0">
                <a:solidFill>
                  <a:schemeClr val="tx1"/>
                </a:solidFill>
              </a:rPr>
              <a:t> Allergic drug reactions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en-US" sz="2000" b="1" dirty="0">
                <a:solidFill>
                  <a:schemeClr val="tx1"/>
                </a:solidFill>
              </a:rPr>
              <a:t>Other conditions</a:t>
            </a:r>
            <a:r>
              <a:rPr lang="en-US" sz="2000" b="1" dirty="0" smtClean="0">
                <a:solidFill>
                  <a:schemeClr val="tx1"/>
                </a:solidFill>
              </a:rPr>
              <a:t>:, </a:t>
            </a:r>
            <a:r>
              <a:rPr lang="en-US" sz="2000" b="1" dirty="0" err="1">
                <a:solidFill>
                  <a:schemeClr val="tx1"/>
                </a:solidFill>
              </a:rPr>
              <a:t>splenectomy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dermatitis </a:t>
            </a:r>
            <a:r>
              <a:rPr lang="en-US" sz="2000" b="1" dirty="0">
                <a:solidFill>
                  <a:schemeClr val="tx1"/>
                </a:solidFill>
              </a:rPr>
              <a:t>,hyperthyroidism  metastatic carcinoma….)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5181600"/>
            <a:ext cx="52578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5</a:t>
            </a:r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en-US" sz="2000" b="1" dirty="0">
                <a:solidFill>
                  <a:schemeClr val="tx1"/>
                </a:solidFill>
              </a:rPr>
              <a:t>Chronic lymphocytic leukemia (CLL)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6</a:t>
            </a:r>
            <a:r>
              <a:rPr lang="en-US" sz="2000" b="1" dirty="0" smtClean="0">
                <a:solidFill>
                  <a:schemeClr val="tx1"/>
                </a:solidFill>
              </a:rPr>
              <a:t>-Other </a:t>
            </a:r>
            <a:r>
              <a:rPr lang="en-US" sz="2000" b="1" dirty="0">
                <a:solidFill>
                  <a:schemeClr val="tx1"/>
                </a:solidFill>
              </a:rPr>
              <a:t>lymphomas: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Mantle cell lymphoma ,Hodgkin lymphoma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18440" name="Picture 2" descr="http://3.bp.blogspot.com/_jRgGstwXxTo/R-s0hEFd6EI/AAAAAAAAFEA/CCIHiBbJTYw/s400/HEM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1" name="Picture 8" descr="http://imagebank.hematology.org/Content%5C989%5C1234%5C1234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95600"/>
            <a:ext cx="3200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2" name="Picture 10" descr="http://ksj.mit.edu/sites/default/files/images/tracker/2011/le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181600"/>
            <a:ext cx="3200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" y="914400"/>
            <a:ext cx="8382000" cy="266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 </a:t>
            </a:r>
            <a:r>
              <a:rPr lang="en-US" sz="2400" dirty="0">
                <a:solidFill>
                  <a:schemeClr val="tx1"/>
                </a:solidFill>
              </a:rPr>
              <a:t>acute, infectious </a:t>
            </a:r>
            <a:r>
              <a:rPr lang="en-US" sz="2400" dirty="0" smtClean="0">
                <a:solidFill>
                  <a:schemeClr val="tx1"/>
                </a:solidFill>
              </a:rPr>
              <a:t>disease, </a:t>
            </a:r>
            <a:r>
              <a:rPr lang="en-US" sz="2400" dirty="0">
                <a:solidFill>
                  <a:schemeClr val="tx1"/>
                </a:solidFill>
              </a:rPr>
              <a:t>caused by Epstein-Barr virus and characterized </a:t>
            </a:r>
            <a:r>
              <a:rPr lang="en-US" sz="2400" dirty="0" smtClean="0">
                <a:solidFill>
                  <a:schemeClr val="tx1"/>
                </a:solidFill>
              </a:rPr>
              <a:t>by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fever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swollen </a:t>
            </a:r>
            <a:r>
              <a:rPr lang="en-US" sz="2400" dirty="0">
                <a:solidFill>
                  <a:schemeClr val="tx1"/>
                </a:solidFill>
              </a:rPr>
              <a:t>lymph </a:t>
            </a:r>
            <a:r>
              <a:rPr lang="en-US" sz="2400" dirty="0" smtClean="0">
                <a:solidFill>
                  <a:schemeClr val="tx1"/>
                </a:solidFill>
              </a:rPr>
              <a:t>nodes (painful)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ore </a:t>
            </a:r>
            <a:r>
              <a:rPr lang="en-US" sz="2400" dirty="0">
                <a:solidFill>
                  <a:schemeClr val="tx1"/>
                </a:solidFill>
              </a:rPr>
              <a:t>throat,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atypical  lymphocyte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Affect young people ( usually)</a:t>
            </a:r>
          </a:p>
        </p:txBody>
      </p:sp>
      <p:pic>
        <p:nvPicPr>
          <p:cNvPr id="19458" name="Picture 2" descr="http://3.bp.blogspot.com/_jRgGstwXxTo/R-s0hEFd6EI/AAAAAAAAFEA/CCIHiBbJTYw/s400/HEME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657600" cy="2705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c/cf/Lymphadanopath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0162"/>
            <a:ext cx="3699477" cy="2801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bioweb.uwlax.edu/bio203/s2009/weisser_mich/tonsil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58765"/>
            <a:ext cx="3771900" cy="2941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47800" y="152400"/>
            <a:ext cx="54102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Infectious mononucleosis 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65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419100"/>
            <a:ext cx="481417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Infectious Mononucleosis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986" y="1066800"/>
            <a:ext cx="8634413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EBV is </a:t>
            </a:r>
            <a:r>
              <a:rPr lang="en-US" sz="2400" dirty="0" err="1">
                <a:solidFill>
                  <a:schemeClr val="tx1"/>
                </a:solidFill>
              </a:rPr>
              <a:t>herpesvirus</a:t>
            </a:r>
            <a:r>
              <a:rPr lang="en-US" sz="2400" dirty="0">
                <a:solidFill>
                  <a:schemeClr val="tx1"/>
                </a:solidFill>
              </a:rPr>
              <a:t> transmitted through saliva cause IM and  implicated in the development of </a:t>
            </a:r>
            <a:r>
              <a:rPr lang="en-US" sz="2400" dirty="0" err="1">
                <a:solidFill>
                  <a:schemeClr val="tx1"/>
                </a:solidFill>
              </a:rPr>
              <a:t>Burkitt's</a:t>
            </a:r>
            <a:r>
              <a:rPr lang="en-US" sz="2400" dirty="0">
                <a:solidFill>
                  <a:schemeClr val="tx1"/>
                </a:solidFill>
              </a:rPr>
              <a:t> lymphoma and Hodgkin's </a:t>
            </a:r>
            <a:r>
              <a:rPr lang="en-US" sz="2400" dirty="0" smtClean="0">
                <a:solidFill>
                  <a:schemeClr val="tx1"/>
                </a:solidFill>
              </a:rPr>
              <a:t>disease.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After the virus enters the body it can take up to a month before symptoms begin. </a:t>
            </a:r>
          </a:p>
        </p:txBody>
      </p:sp>
      <p:pic>
        <p:nvPicPr>
          <p:cNvPr id="20484" name="Picture 4" descr="http://upload.wikimedia.org/wikipedia/commons/thumb/b/bb/Viral_Tegument.svg/340px-Viral_Tegumen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77" y="3206496"/>
            <a:ext cx="5383235" cy="3499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61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304800"/>
            <a:ext cx="54102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Infectious mononucleosis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828800"/>
            <a:ext cx="86868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1-Virus </a:t>
            </a:r>
            <a:r>
              <a:rPr lang="en-US" sz="2400" b="1" u="sng" dirty="0">
                <a:solidFill>
                  <a:schemeClr val="tx1"/>
                </a:solidFill>
              </a:rPr>
              <a:t>specific </a:t>
            </a:r>
            <a:r>
              <a:rPr lang="en-US" sz="2400" b="1" u="sng" dirty="0" smtClean="0">
                <a:solidFill>
                  <a:schemeClr val="tx1"/>
                </a:solidFill>
              </a:rPr>
              <a:t>antibodies </a:t>
            </a:r>
            <a:endParaRPr lang="en-US" sz="2400" b="1" u="sng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IgM</a:t>
            </a:r>
            <a:r>
              <a:rPr lang="en-US" sz="2400" dirty="0">
                <a:solidFill>
                  <a:schemeClr val="tx1"/>
                </a:solidFill>
              </a:rPr>
              <a:t> : Develops early and last for few month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IgG</a:t>
            </a:r>
            <a:r>
              <a:rPr lang="en-US" sz="2400" dirty="0">
                <a:solidFill>
                  <a:schemeClr val="tx1"/>
                </a:solidFill>
              </a:rPr>
              <a:t>: Develops later and persists for life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2- </a:t>
            </a:r>
            <a:r>
              <a:rPr lang="en-US" sz="2800" b="1" dirty="0" err="1">
                <a:solidFill>
                  <a:schemeClr val="tx1"/>
                </a:solidFill>
              </a:rPr>
              <a:t>Heterophile</a:t>
            </a:r>
            <a:r>
              <a:rPr lang="en-US" sz="2800" b="1" dirty="0">
                <a:solidFill>
                  <a:schemeClr val="tx1"/>
                </a:solidFill>
              </a:rPr>
              <a:t> antibodies 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Antibodies </a:t>
            </a:r>
            <a:r>
              <a:rPr lang="en-US" sz="2000" b="1" dirty="0">
                <a:solidFill>
                  <a:schemeClr val="tx1"/>
                </a:solidFill>
              </a:rPr>
              <a:t>produced as a result of the infection and react to antigens from animal RBCs.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Sheep RBCs agglutinate in the presence of </a:t>
            </a:r>
            <a:r>
              <a:rPr lang="en-US" sz="2000" b="1" dirty="0" err="1">
                <a:solidFill>
                  <a:schemeClr val="tx1"/>
                </a:solidFill>
              </a:rPr>
              <a:t>heterophile</a:t>
            </a:r>
            <a:r>
              <a:rPr lang="en-US" sz="2000" b="1" dirty="0">
                <a:solidFill>
                  <a:schemeClr val="tx1"/>
                </a:solidFill>
              </a:rPr>
              <a:t> antibodies and are the basis for the Paul-</a:t>
            </a:r>
            <a:r>
              <a:rPr lang="en-US" sz="2000" b="1" dirty="0" err="1">
                <a:solidFill>
                  <a:schemeClr val="tx1"/>
                </a:solidFill>
              </a:rPr>
              <a:t>Bunnell</a:t>
            </a:r>
            <a:r>
              <a:rPr lang="en-US" sz="2000" b="1" dirty="0">
                <a:solidFill>
                  <a:schemeClr val="tx1"/>
                </a:solidFill>
              </a:rPr>
              <a:t> test.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Agglutination of horse RBCs on exposure to </a:t>
            </a:r>
            <a:r>
              <a:rPr lang="en-US" sz="2000" b="1" dirty="0" err="1">
                <a:solidFill>
                  <a:schemeClr val="tx1"/>
                </a:solidFill>
              </a:rPr>
              <a:t>heterophile</a:t>
            </a:r>
            <a:r>
              <a:rPr lang="en-US" sz="2000" b="1" dirty="0">
                <a:solidFill>
                  <a:schemeClr val="tx1"/>
                </a:solidFill>
              </a:rPr>
              <a:t> antibodies is the basis of the </a:t>
            </a:r>
            <a:r>
              <a:rPr lang="en-US" sz="2000" b="1" dirty="0" err="1">
                <a:solidFill>
                  <a:schemeClr val="tx1"/>
                </a:solidFill>
              </a:rPr>
              <a:t>Monospot</a:t>
            </a:r>
            <a:r>
              <a:rPr lang="en-US" sz="2000" b="1" dirty="0">
                <a:solidFill>
                  <a:schemeClr val="tx1"/>
                </a:solidFill>
              </a:rPr>
              <a:t> test.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1219200"/>
            <a:ext cx="3505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Lab Investigation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4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032" y="2011680"/>
            <a:ext cx="86106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Self limiting disease ( 4-6 weeks)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Unusual complication such hepatitis ,encephalitis and splenic </a:t>
            </a:r>
            <a:r>
              <a:rPr lang="en-US" sz="2400" dirty="0" smtClean="0">
                <a:solidFill>
                  <a:schemeClr val="tx1"/>
                </a:solidFill>
              </a:rPr>
              <a:t>rupture may occur.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Treatment 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Supportive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Rest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Analgesia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Steroid or Acyclovir  in severe cases or at complication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690372"/>
            <a:ext cx="481417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Infectious Mononucleosis 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8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00338" y="188913"/>
            <a:ext cx="2376487" cy="2376487"/>
            <a:chOff x="1701" y="119"/>
            <a:chExt cx="1497" cy="1497"/>
          </a:xfrm>
        </p:grpSpPr>
        <p:sp>
          <p:nvSpPr>
            <p:cNvPr id="147459" name="Rectangle 3"/>
            <p:cNvSpPr>
              <a:spLocks noChangeArrowheads="1"/>
            </p:cNvSpPr>
            <p:nvPr/>
          </p:nvSpPr>
          <p:spPr bwMode="auto">
            <a:xfrm>
              <a:off x="1701" y="119"/>
              <a:ext cx="1497" cy="1497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0" name="Rectangle 4"/>
            <p:cNvSpPr>
              <a:spLocks noChangeArrowheads="1"/>
            </p:cNvSpPr>
            <p:nvPr/>
          </p:nvSpPr>
          <p:spPr bwMode="auto">
            <a:xfrm>
              <a:off x="1701" y="119"/>
              <a:ext cx="1497" cy="27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ALL</a:t>
              </a:r>
            </a:p>
          </p:txBody>
        </p:sp>
      </p:grp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5148263" y="188913"/>
            <a:ext cx="3671887" cy="2376487"/>
            <a:chOff x="3243" y="119"/>
            <a:chExt cx="2313" cy="1497"/>
          </a:xfrm>
        </p:grpSpPr>
        <p:grpSp>
          <p:nvGrpSpPr>
            <p:cNvPr id="4" name="Group 206"/>
            <p:cNvGrpSpPr>
              <a:grpSpLocks/>
            </p:cNvGrpSpPr>
            <p:nvPr/>
          </p:nvGrpSpPr>
          <p:grpSpPr bwMode="auto">
            <a:xfrm>
              <a:off x="4944" y="119"/>
              <a:ext cx="612" cy="1497"/>
              <a:chOff x="4921" y="119"/>
              <a:chExt cx="635" cy="1497"/>
            </a:xfrm>
          </p:grpSpPr>
          <p:sp>
            <p:nvSpPr>
              <p:cNvPr id="147663" name="Rectangle 207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1497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4" name="Rectangle 208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27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MM </a:t>
                </a:r>
              </a:p>
            </p:txBody>
          </p:sp>
        </p:grpSp>
        <p:grpSp>
          <p:nvGrpSpPr>
            <p:cNvPr id="5" name="Group 209"/>
            <p:cNvGrpSpPr>
              <a:grpSpLocks/>
            </p:cNvGrpSpPr>
            <p:nvPr/>
          </p:nvGrpSpPr>
          <p:grpSpPr bwMode="auto">
            <a:xfrm>
              <a:off x="3243" y="119"/>
              <a:ext cx="544" cy="1497"/>
              <a:chOff x="3243" y="119"/>
              <a:chExt cx="590" cy="1497"/>
            </a:xfrm>
          </p:grpSpPr>
          <p:sp>
            <p:nvSpPr>
              <p:cNvPr id="147666" name="Rectangle 210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1497"/>
              </a:xfrm>
              <a:prstGeom prst="rect">
                <a:avLst/>
              </a:prstGeom>
              <a:noFill/>
              <a:ln w="3810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7" name="Rectangle 211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272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CLL</a:t>
                </a:r>
              </a:p>
            </p:txBody>
          </p:sp>
        </p:grpSp>
        <p:grpSp>
          <p:nvGrpSpPr>
            <p:cNvPr id="6" name="Group 212"/>
            <p:cNvGrpSpPr>
              <a:grpSpLocks/>
            </p:cNvGrpSpPr>
            <p:nvPr/>
          </p:nvGrpSpPr>
          <p:grpSpPr bwMode="auto">
            <a:xfrm>
              <a:off x="3787" y="119"/>
              <a:ext cx="1157" cy="1497"/>
              <a:chOff x="3878" y="119"/>
              <a:chExt cx="998" cy="1497"/>
            </a:xfrm>
          </p:grpSpPr>
          <p:sp>
            <p:nvSpPr>
              <p:cNvPr id="147669" name="Rectangle 213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8" cy="27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Lymphomas</a:t>
                </a:r>
              </a:p>
            </p:txBody>
          </p:sp>
          <p:sp>
            <p:nvSpPr>
              <p:cNvPr id="147670" name="Rectangle 214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7" cy="1497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71" name="Rectangle 215"/>
            <p:cNvSpPr>
              <a:spLocks noChangeArrowheads="1"/>
            </p:cNvSpPr>
            <p:nvPr/>
          </p:nvSpPr>
          <p:spPr bwMode="auto">
            <a:xfrm>
              <a:off x="4830" y="119"/>
              <a:ext cx="182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800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72" name="Rectangle 216"/>
            <p:cNvSpPr>
              <a:spLocks noChangeArrowheads="1"/>
            </p:cNvSpPr>
            <p:nvPr/>
          </p:nvSpPr>
          <p:spPr bwMode="auto">
            <a:xfrm>
              <a:off x="3742" y="119"/>
              <a:ext cx="181" cy="272"/>
            </a:xfrm>
            <a:prstGeom prst="rect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95288" y="2349500"/>
            <a:ext cx="1893887" cy="1382713"/>
            <a:chOff x="249" y="1615"/>
            <a:chExt cx="1193" cy="871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385" y="1706"/>
              <a:ext cx="286" cy="270"/>
              <a:chOff x="436" y="1014"/>
              <a:chExt cx="286" cy="270"/>
            </a:xfrm>
          </p:grpSpPr>
          <p:sp>
            <p:nvSpPr>
              <p:cNvPr id="147465" name="Freeform 9" descr="Granite"/>
              <p:cNvSpPr>
                <a:spLocks/>
              </p:cNvSpPr>
              <p:nvPr/>
            </p:nvSpPr>
            <p:spPr bwMode="auto">
              <a:xfrm rot="5124292">
                <a:off x="471" y="1051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6" name="Freeform 1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156" y="1706"/>
              <a:ext cx="286" cy="270"/>
              <a:chOff x="1222" y="777"/>
              <a:chExt cx="286" cy="270"/>
            </a:xfrm>
          </p:grpSpPr>
          <p:sp>
            <p:nvSpPr>
              <p:cNvPr id="147468" name="Freeform 12" descr="Granite"/>
              <p:cNvSpPr>
                <a:spLocks/>
              </p:cNvSpPr>
              <p:nvPr/>
            </p:nvSpPr>
            <p:spPr bwMode="auto">
              <a:xfrm rot="3645729">
                <a:off x="1256" y="806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9" name="Freeform 13"/>
              <p:cNvSpPr>
                <a:spLocks/>
              </p:cNvSpPr>
              <p:nvPr/>
            </p:nvSpPr>
            <p:spPr bwMode="auto">
              <a:xfrm>
                <a:off x="1222" y="777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70" name="Text Box 14"/>
            <p:cNvSpPr txBox="1">
              <a:spLocks noChangeArrowheads="1"/>
            </p:cNvSpPr>
            <p:nvPr/>
          </p:nvSpPr>
          <p:spPr bwMode="auto">
            <a:xfrm>
              <a:off x="249" y="2160"/>
              <a:ext cx="8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Hematopoietic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stem cell</a:t>
              </a:r>
            </a:p>
          </p:txBody>
        </p:sp>
        <p:sp>
          <p:nvSpPr>
            <p:cNvPr id="147471" name="Line 15"/>
            <p:cNvSpPr>
              <a:spLocks noChangeShapeType="1"/>
            </p:cNvSpPr>
            <p:nvPr/>
          </p:nvSpPr>
          <p:spPr bwMode="auto">
            <a:xfrm>
              <a:off x="793" y="1842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2" name="AutoShape 16"/>
            <p:cNvSpPr>
              <a:spLocks noChangeArrowheads="1"/>
            </p:cNvSpPr>
            <p:nvPr/>
          </p:nvSpPr>
          <p:spPr bwMode="auto">
            <a:xfrm rot="5400000" flipV="1">
              <a:off x="135" y="1775"/>
              <a:ext cx="545" cy="226"/>
            </a:xfrm>
            <a:prstGeom prst="curvedDownArrow">
              <a:avLst>
                <a:gd name="adj1" fmla="val 21369"/>
                <a:gd name="adj2" fmla="val 6959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339975" y="3068638"/>
            <a:ext cx="4908550" cy="3516312"/>
            <a:chOff x="1474" y="1933"/>
            <a:chExt cx="3092" cy="2215"/>
          </a:xfrm>
        </p:grpSpPr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1927" y="2478"/>
              <a:ext cx="318" cy="315"/>
              <a:chOff x="436" y="1014"/>
              <a:chExt cx="286" cy="270"/>
            </a:xfrm>
          </p:grpSpPr>
          <p:sp>
            <p:nvSpPr>
              <p:cNvPr id="147475" name="Freeform 19" descr="Granite"/>
              <p:cNvSpPr>
                <a:spLocks/>
              </p:cNvSpPr>
              <p:nvPr/>
            </p:nvSpPr>
            <p:spPr bwMode="auto">
              <a:xfrm rot="5124292">
                <a:off x="471" y="1051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6" name="Freeform 2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77" name="Line 21"/>
            <p:cNvSpPr>
              <a:spLocks noChangeShapeType="1"/>
            </p:cNvSpPr>
            <p:nvPr/>
          </p:nvSpPr>
          <p:spPr bwMode="auto">
            <a:xfrm flipV="1">
              <a:off x="2290" y="2251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8" name="Line 22"/>
            <p:cNvSpPr>
              <a:spLocks noChangeShapeType="1"/>
            </p:cNvSpPr>
            <p:nvPr/>
          </p:nvSpPr>
          <p:spPr bwMode="auto">
            <a:xfrm>
              <a:off x="2290" y="2704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9" name="Line 23"/>
            <p:cNvSpPr>
              <a:spLocks noChangeShapeType="1"/>
            </p:cNvSpPr>
            <p:nvPr/>
          </p:nvSpPr>
          <p:spPr bwMode="auto">
            <a:xfrm flipV="1">
              <a:off x="2290" y="2568"/>
              <a:ext cx="36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0" name="Line 24"/>
            <p:cNvSpPr>
              <a:spLocks noChangeShapeType="1"/>
            </p:cNvSpPr>
            <p:nvPr/>
          </p:nvSpPr>
          <p:spPr bwMode="auto">
            <a:xfrm>
              <a:off x="2290" y="2795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1" name="Line 25"/>
            <p:cNvSpPr>
              <a:spLocks noChangeShapeType="1"/>
            </p:cNvSpPr>
            <p:nvPr/>
          </p:nvSpPr>
          <p:spPr bwMode="auto">
            <a:xfrm>
              <a:off x="2290" y="2886"/>
              <a:ext cx="363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2" name="Line 26"/>
            <p:cNvSpPr>
              <a:spLocks noChangeShapeType="1"/>
            </p:cNvSpPr>
            <p:nvPr/>
          </p:nvSpPr>
          <p:spPr bwMode="auto">
            <a:xfrm>
              <a:off x="2290" y="2976"/>
              <a:ext cx="363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2699" y="2024"/>
              <a:ext cx="1867" cy="2124"/>
              <a:chOff x="2699" y="2024"/>
              <a:chExt cx="1867" cy="2124"/>
            </a:xfrm>
          </p:grpSpPr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>
                <a:off x="2699" y="2024"/>
                <a:ext cx="1860" cy="310"/>
                <a:chOff x="2699" y="1570"/>
                <a:chExt cx="1860" cy="310"/>
              </a:xfrm>
            </p:grpSpPr>
            <p:grpSp>
              <p:nvGrpSpPr>
                <p:cNvPr id="14" name="Group 29"/>
                <p:cNvGrpSpPr>
                  <a:grpSpLocks/>
                </p:cNvGrpSpPr>
                <p:nvPr/>
              </p:nvGrpSpPr>
              <p:grpSpPr bwMode="auto">
                <a:xfrm>
                  <a:off x="2699" y="1570"/>
                  <a:ext cx="318" cy="310"/>
                  <a:chOff x="1153" y="432"/>
                  <a:chExt cx="280" cy="265"/>
                </a:xfrm>
              </p:grpSpPr>
              <p:sp>
                <p:nvSpPr>
                  <p:cNvPr id="147486" name="Freeform 30" descr="Granite"/>
                  <p:cNvSpPr>
                    <a:spLocks/>
                  </p:cNvSpPr>
                  <p:nvPr/>
                </p:nvSpPr>
                <p:spPr bwMode="auto">
                  <a:xfrm>
                    <a:off x="1166" y="454"/>
                    <a:ext cx="230" cy="224"/>
                  </a:xfrm>
                  <a:custGeom>
                    <a:avLst/>
                    <a:gdLst/>
                    <a:ahLst/>
                    <a:cxnLst>
                      <a:cxn ang="0">
                        <a:pos x="230" y="114"/>
                      </a:cxn>
                      <a:cxn ang="0">
                        <a:pos x="183" y="16"/>
                      </a:cxn>
                      <a:cxn ang="0">
                        <a:pos x="74" y="16"/>
                      </a:cxn>
                      <a:cxn ang="0">
                        <a:pos x="32" y="81"/>
                      </a:cxn>
                      <a:cxn ang="0">
                        <a:pos x="19" y="152"/>
                      </a:cxn>
                      <a:cxn ang="0">
                        <a:pos x="146" y="234"/>
                      </a:cxn>
                      <a:cxn ang="0">
                        <a:pos x="230" y="114"/>
                      </a:cxn>
                    </a:cxnLst>
                    <a:rect l="0" t="0" r="r" b="b"/>
                    <a:pathLst>
                      <a:path w="230" h="239">
                        <a:moveTo>
                          <a:pt x="230" y="114"/>
                        </a:moveTo>
                        <a:cubicBezTo>
                          <a:pt x="230" y="78"/>
                          <a:pt x="209" y="32"/>
                          <a:pt x="183" y="16"/>
                        </a:cubicBezTo>
                        <a:cubicBezTo>
                          <a:pt x="157" y="0"/>
                          <a:pt x="99" y="5"/>
                          <a:pt x="74" y="16"/>
                        </a:cubicBezTo>
                        <a:cubicBezTo>
                          <a:pt x="22" y="49"/>
                          <a:pt x="41" y="58"/>
                          <a:pt x="32" y="81"/>
                        </a:cubicBezTo>
                        <a:cubicBezTo>
                          <a:pt x="23" y="104"/>
                          <a:pt x="0" y="127"/>
                          <a:pt x="19" y="152"/>
                        </a:cubicBezTo>
                        <a:cubicBezTo>
                          <a:pt x="15" y="191"/>
                          <a:pt x="110" y="239"/>
                          <a:pt x="146" y="234"/>
                        </a:cubicBezTo>
                        <a:cubicBezTo>
                          <a:pt x="214" y="234"/>
                          <a:pt x="230" y="151"/>
                          <a:pt x="230" y="114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87" name="Freeform 31"/>
                  <p:cNvSpPr>
                    <a:spLocks/>
                  </p:cNvSpPr>
                  <p:nvPr/>
                </p:nvSpPr>
                <p:spPr bwMode="auto">
                  <a:xfrm rot="8588556">
                    <a:off x="1153" y="432"/>
                    <a:ext cx="280" cy="265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3470" y="1570"/>
                  <a:ext cx="286" cy="270"/>
                  <a:chOff x="4103" y="1943"/>
                  <a:chExt cx="286" cy="270"/>
                </a:xfrm>
              </p:grpSpPr>
              <p:sp>
                <p:nvSpPr>
                  <p:cNvPr id="147489" name="Freeform 33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alphaModFix amt="59000"/>
                    </a:blip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0" name="Freeform 34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FF">
                      <a:alpha val="16000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1" name="Freeform 35" descr="Purple mesh"/>
                  <p:cNvSpPr>
                    <a:spLocks/>
                  </p:cNvSpPr>
                  <p:nvPr/>
                </p:nvSpPr>
                <p:spPr bwMode="auto">
                  <a:xfrm>
                    <a:off x="4150" y="1979"/>
                    <a:ext cx="206" cy="176"/>
                  </a:xfrm>
                  <a:custGeom>
                    <a:avLst/>
                    <a:gdLst/>
                    <a:ahLst/>
                    <a:cxnLst>
                      <a:cxn ang="0">
                        <a:pos x="129" y="78"/>
                      </a:cxn>
                      <a:cxn ang="0">
                        <a:pos x="159" y="99"/>
                      </a:cxn>
                      <a:cxn ang="0">
                        <a:pos x="191" y="95"/>
                      </a:cxn>
                      <a:cxn ang="0">
                        <a:pos x="204" y="60"/>
                      </a:cxn>
                      <a:cxn ang="0">
                        <a:pos x="180" y="23"/>
                      </a:cxn>
                      <a:cxn ang="0">
                        <a:pos x="156" y="17"/>
                      </a:cxn>
                      <a:cxn ang="0">
                        <a:pos x="122" y="38"/>
                      </a:cxn>
                      <a:cxn ang="0">
                        <a:pos x="108" y="72"/>
                      </a:cxn>
                      <a:cxn ang="0">
                        <a:pos x="105" y="18"/>
                      </a:cxn>
                      <a:cxn ang="0">
                        <a:pos x="71" y="11"/>
                      </a:cxn>
                      <a:cxn ang="0">
                        <a:pos x="45" y="24"/>
                      </a:cxn>
                      <a:cxn ang="0">
                        <a:pos x="29" y="44"/>
                      </a:cxn>
                      <a:cxn ang="0">
                        <a:pos x="89" y="77"/>
                      </a:cxn>
                      <a:cxn ang="0">
                        <a:pos x="33" y="87"/>
                      </a:cxn>
                      <a:cxn ang="0">
                        <a:pos x="3" y="110"/>
                      </a:cxn>
                      <a:cxn ang="0">
                        <a:pos x="29" y="158"/>
                      </a:cxn>
                      <a:cxn ang="0">
                        <a:pos x="65" y="174"/>
                      </a:cxn>
                      <a:cxn ang="0">
                        <a:pos x="84" y="156"/>
                      </a:cxn>
                      <a:cxn ang="0">
                        <a:pos x="80" y="123"/>
                      </a:cxn>
                      <a:cxn ang="0">
                        <a:pos x="71" y="95"/>
                      </a:cxn>
                      <a:cxn ang="0">
                        <a:pos x="110" y="126"/>
                      </a:cxn>
                      <a:cxn ang="0">
                        <a:pos x="131" y="123"/>
                      </a:cxn>
                      <a:cxn ang="0">
                        <a:pos x="137" y="102"/>
                      </a:cxn>
                      <a:cxn ang="0">
                        <a:pos x="129" y="78"/>
                      </a:cxn>
                    </a:cxnLst>
                    <a:rect l="0" t="0" r="r" b="b"/>
                    <a:pathLst>
                      <a:path w="206" h="176">
                        <a:moveTo>
                          <a:pt x="129" y="78"/>
                        </a:moveTo>
                        <a:cubicBezTo>
                          <a:pt x="139" y="84"/>
                          <a:pt x="146" y="102"/>
                          <a:pt x="159" y="99"/>
                        </a:cubicBezTo>
                        <a:cubicBezTo>
                          <a:pt x="172" y="96"/>
                          <a:pt x="176" y="107"/>
                          <a:pt x="191" y="95"/>
                        </a:cubicBezTo>
                        <a:cubicBezTo>
                          <a:pt x="206" y="83"/>
                          <a:pt x="202" y="70"/>
                          <a:pt x="204" y="60"/>
                        </a:cubicBezTo>
                        <a:cubicBezTo>
                          <a:pt x="206" y="50"/>
                          <a:pt x="190" y="28"/>
                          <a:pt x="180" y="23"/>
                        </a:cubicBezTo>
                        <a:cubicBezTo>
                          <a:pt x="176" y="15"/>
                          <a:pt x="162" y="24"/>
                          <a:pt x="156" y="17"/>
                        </a:cubicBezTo>
                        <a:cubicBezTo>
                          <a:pt x="141" y="19"/>
                          <a:pt x="133" y="29"/>
                          <a:pt x="122" y="38"/>
                        </a:cubicBezTo>
                        <a:cubicBezTo>
                          <a:pt x="124" y="55"/>
                          <a:pt x="128" y="69"/>
                          <a:pt x="108" y="72"/>
                        </a:cubicBezTo>
                        <a:cubicBezTo>
                          <a:pt x="94" y="65"/>
                          <a:pt x="117" y="36"/>
                          <a:pt x="105" y="18"/>
                        </a:cubicBezTo>
                        <a:cubicBezTo>
                          <a:pt x="93" y="0"/>
                          <a:pt x="80" y="9"/>
                          <a:pt x="71" y="11"/>
                        </a:cubicBezTo>
                        <a:cubicBezTo>
                          <a:pt x="62" y="13"/>
                          <a:pt x="54" y="22"/>
                          <a:pt x="45" y="24"/>
                        </a:cubicBezTo>
                        <a:cubicBezTo>
                          <a:pt x="40" y="27"/>
                          <a:pt x="32" y="39"/>
                          <a:pt x="29" y="44"/>
                        </a:cubicBezTo>
                        <a:cubicBezTo>
                          <a:pt x="32" y="84"/>
                          <a:pt x="44" y="75"/>
                          <a:pt x="89" y="77"/>
                        </a:cubicBezTo>
                        <a:cubicBezTo>
                          <a:pt x="91" y="91"/>
                          <a:pt x="40" y="86"/>
                          <a:pt x="33" y="87"/>
                        </a:cubicBezTo>
                        <a:cubicBezTo>
                          <a:pt x="23" y="89"/>
                          <a:pt x="12" y="87"/>
                          <a:pt x="3" y="110"/>
                        </a:cubicBezTo>
                        <a:cubicBezTo>
                          <a:pt x="0" y="135"/>
                          <a:pt x="6" y="135"/>
                          <a:pt x="29" y="158"/>
                        </a:cubicBezTo>
                        <a:cubicBezTo>
                          <a:pt x="37" y="166"/>
                          <a:pt x="41" y="176"/>
                          <a:pt x="65" y="174"/>
                        </a:cubicBezTo>
                        <a:cubicBezTo>
                          <a:pt x="89" y="172"/>
                          <a:pt x="82" y="164"/>
                          <a:pt x="84" y="156"/>
                        </a:cubicBezTo>
                        <a:cubicBezTo>
                          <a:pt x="86" y="145"/>
                          <a:pt x="82" y="132"/>
                          <a:pt x="80" y="123"/>
                        </a:cubicBezTo>
                        <a:cubicBezTo>
                          <a:pt x="86" y="125"/>
                          <a:pt x="66" y="92"/>
                          <a:pt x="71" y="95"/>
                        </a:cubicBezTo>
                        <a:cubicBezTo>
                          <a:pt x="76" y="102"/>
                          <a:pt x="101" y="124"/>
                          <a:pt x="110" y="126"/>
                        </a:cubicBezTo>
                        <a:cubicBezTo>
                          <a:pt x="119" y="130"/>
                          <a:pt x="123" y="128"/>
                          <a:pt x="131" y="123"/>
                        </a:cubicBezTo>
                        <a:cubicBezTo>
                          <a:pt x="132" y="116"/>
                          <a:pt x="135" y="109"/>
                          <a:pt x="137" y="102"/>
                        </a:cubicBezTo>
                        <a:cubicBezTo>
                          <a:pt x="133" y="83"/>
                          <a:pt x="137" y="91"/>
                          <a:pt x="129" y="78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492" name="Line 36"/>
                <p:cNvSpPr>
                  <a:spLocks noChangeShapeType="1"/>
                </p:cNvSpPr>
                <p:nvPr/>
              </p:nvSpPr>
              <p:spPr bwMode="auto">
                <a:xfrm>
                  <a:off x="3061" y="170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9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78" y="1616"/>
                  <a:ext cx="68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Neutrophils</a:t>
                  </a:r>
                </a:p>
              </p:txBody>
            </p:sp>
          </p:grpSp>
          <p:grpSp>
            <p:nvGrpSpPr>
              <p:cNvPr id="16" name="Group 38"/>
              <p:cNvGrpSpPr>
                <a:grpSpLocks/>
              </p:cNvGrpSpPr>
              <p:nvPr/>
            </p:nvGrpSpPr>
            <p:grpSpPr bwMode="auto">
              <a:xfrm>
                <a:off x="2699" y="2387"/>
                <a:ext cx="1867" cy="316"/>
                <a:chOff x="2699" y="2024"/>
                <a:chExt cx="1867" cy="316"/>
              </a:xfrm>
            </p:grpSpPr>
            <p:grpSp>
              <p:nvGrpSpPr>
                <p:cNvPr id="17" name="Group 39"/>
                <p:cNvGrpSpPr>
                  <a:grpSpLocks/>
                </p:cNvGrpSpPr>
                <p:nvPr/>
              </p:nvGrpSpPr>
              <p:grpSpPr bwMode="auto">
                <a:xfrm>
                  <a:off x="2699" y="2024"/>
                  <a:ext cx="318" cy="316"/>
                  <a:chOff x="1222" y="777"/>
                  <a:chExt cx="286" cy="270"/>
                </a:xfrm>
              </p:grpSpPr>
              <p:sp>
                <p:nvSpPr>
                  <p:cNvPr id="147496" name="Freeform 40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7" name="Freeform 41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2"/>
                <p:cNvGrpSpPr>
                  <a:grpSpLocks/>
                </p:cNvGrpSpPr>
                <p:nvPr/>
              </p:nvGrpSpPr>
              <p:grpSpPr bwMode="auto">
                <a:xfrm>
                  <a:off x="3470" y="2024"/>
                  <a:ext cx="286" cy="270"/>
                  <a:chOff x="2336" y="890"/>
                  <a:chExt cx="286" cy="270"/>
                </a:xfrm>
              </p:grpSpPr>
              <p:sp>
                <p:nvSpPr>
                  <p:cNvPr id="147499" name="Freeform 43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alphaModFix amt="59000"/>
                    </a:blip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0" name="Freeform 44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16000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1" name="Freeform 45"/>
                  <p:cNvSpPr>
                    <a:spLocks/>
                  </p:cNvSpPr>
                  <p:nvPr/>
                </p:nvSpPr>
                <p:spPr bwMode="auto">
                  <a:xfrm>
                    <a:off x="2381" y="935"/>
                    <a:ext cx="202" cy="180"/>
                  </a:xfrm>
                  <a:custGeom>
                    <a:avLst/>
                    <a:gdLst/>
                    <a:ahLst/>
                    <a:cxnLst>
                      <a:cxn ang="0">
                        <a:pos x="110" y="35"/>
                      </a:cxn>
                      <a:cxn ang="0">
                        <a:pos x="121" y="105"/>
                      </a:cxn>
                      <a:cxn ang="0">
                        <a:pos x="146" y="126"/>
                      </a:cxn>
                      <a:cxn ang="0">
                        <a:pos x="185" y="114"/>
                      </a:cxn>
                      <a:cxn ang="0">
                        <a:pos x="188" y="108"/>
                      </a:cxn>
                      <a:cxn ang="0">
                        <a:pos x="193" y="105"/>
                      </a:cxn>
                      <a:cxn ang="0">
                        <a:pos x="202" y="83"/>
                      </a:cxn>
                      <a:cxn ang="0">
                        <a:pos x="173" y="17"/>
                      </a:cxn>
                      <a:cxn ang="0">
                        <a:pos x="134" y="0"/>
                      </a:cxn>
                      <a:cxn ang="0">
                        <a:pos x="107" y="12"/>
                      </a:cxn>
                      <a:cxn ang="0">
                        <a:pos x="55" y="27"/>
                      </a:cxn>
                      <a:cxn ang="0">
                        <a:pos x="32" y="35"/>
                      </a:cxn>
                      <a:cxn ang="0">
                        <a:pos x="20" y="48"/>
                      </a:cxn>
                      <a:cxn ang="0">
                        <a:pos x="10" y="66"/>
                      </a:cxn>
                      <a:cxn ang="0">
                        <a:pos x="19" y="152"/>
                      </a:cxn>
                      <a:cxn ang="0">
                        <a:pos x="34" y="168"/>
                      </a:cxn>
                      <a:cxn ang="0">
                        <a:pos x="64" y="174"/>
                      </a:cxn>
                      <a:cxn ang="0">
                        <a:pos x="112" y="162"/>
                      </a:cxn>
                      <a:cxn ang="0">
                        <a:pos x="101" y="143"/>
                      </a:cxn>
                      <a:cxn ang="0">
                        <a:pos x="89" y="114"/>
                      </a:cxn>
                      <a:cxn ang="0">
                        <a:pos x="94" y="50"/>
                      </a:cxn>
                      <a:cxn ang="0">
                        <a:pos x="104" y="39"/>
                      </a:cxn>
                      <a:cxn ang="0">
                        <a:pos x="110" y="35"/>
                      </a:cxn>
                    </a:cxnLst>
                    <a:rect l="0" t="0" r="r" b="b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61000"/>
                    </a:blip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2" name="Freeform 46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62" y="107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3" name="Freeform 47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7" y="1117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4" name="Freeform 4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7" y="107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5" name="Freeform 49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72" y="102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6" name="Freeform 50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26" y="935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7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2473" y="11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08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554" y="1086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09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572" y="9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0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357" y="1037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1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444" y="903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2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493" y="10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25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498" y="1062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4" name="Freeform 5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31" y="102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15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986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372" y="1069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475" y="902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8" name="Freeform 62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0" y="95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1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456" y="1110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0" name="Freeform 6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26" y="96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21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1095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2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386" y="106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3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925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459" y="910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5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486" y="11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6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10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7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033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8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998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9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543" y="931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0" name="Freeform 7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62" y="949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31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501" y="1024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2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497" y="100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10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4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1008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535" name="Line 79"/>
                <p:cNvSpPr>
                  <a:spLocks noChangeShapeType="1"/>
                </p:cNvSpPr>
                <p:nvPr/>
              </p:nvSpPr>
              <p:spPr bwMode="auto">
                <a:xfrm>
                  <a:off x="3061" y="2161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3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878" y="2069"/>
                  <a:ext cx="68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Eosinophils</a:t>
                  </a:r>
                </a:p>
              </p:txBody>
            </p:sp>
          </p:grpSp>
          <p:grpSp>
            <p:nvGrpSpPr>
              <p:cNvPr id="19" name="Group 81"/>
              <p:cNvGrpSpPr>
                <a:grpSpLocks/>
              </p:cNvGrpSpPr>
              <p:nvPr/>
            </p:nvGrpSpPr>
            <p:grpSpPr bwMode="auto">
              <a:xfrm>
                <a:off x="2699" y="2750"/>
                <a:ext cx="1780" cy="323"/>
                <a:chOff x="2699" y="2478"/>
                <a:chExt cx="1780" cy="323"/>
              </a:xfrm>
            </p:grpSpPr>
            <p:grpSp>
              <p:nvGrpSpPr>
                <p:cNvPr id="20" name="Group 82"/>
                <p:cNvGrpSpPr>
                  <a:grpSpLocks/>
                </p:cNvGrpSpPr>
                <p:nvPr/>
              </p:nvGrpSpPr>
              <p:grpSpPr bwMode="auto">
                <a:xfrm rot="5195004">
                  <a:off x="2692" y="2485"/>
                  <a:ext cx="323" cy="310"/>
                  <a:chOff x="1222" y="777"/>
                  <a:chExt cx="286" cy="270"/>
                </a:xfrm>
              </p:grpSpPr>
              <p:sp>
                <p:nvSpPr>
                  <p:cNvPr id="147539" name="Freeform 8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0" name="Freeform 8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85"/>
                <p:cNvGrpSpPr>
                  <a:grpSpLocks/>
                </p:cNvGrpSpPr>
                <p:nvPr/>
              </p:nvGrpSpPr>
              <p:grpSpPr bwMode="auto">
                <a:xfrm>
                  <a:off x="3470" y="2523"/>
                  <a:ext cx="286" cy="270"/>
                  <a:chOff x="3288" y="798"/>
                  <a:chExt cx="286" cy="270"/>
                </a:xfrm>
              </p:grpSpPr>
              <p:sp>
                <p:nvSpPr>
                  <p:cNvPr id="147542" name="Freeform 86" descr="Granite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3" name="Freeform 87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333399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4" name="Freeform 88" descr="Purple mesh"/>
                  <p:cNvSpPr>
                    <a:spLocks/>
                  </p:cNvSpPr>
                  <p:nvPr/>
                </p:nvSpPr>
                <p:spPr bwMode="auto">
                  <a:xfrm>
                    <a:off x="3334" y="844"/>
                    <a:ext cx="202" cy="180"/>
                  </a:xfrm>
                  <a:custGeom>
                    <a:avLst/>
                    <a:gdLst/>
                    <a:ahLst/>
                    <a:cxnLst>
                      <a:cxn ang="0">
                        <a:pos x="110" y="35"/>
                      </a:cxn>
                      <a:cxn ang="0">
                        <a:pos x="121" y="105"/>
                      </a:cxn>
                      <a:cxn ang="0">
                        <a:pos x="146" y="126"/>
                      </a:cxn>
                      <a:cxn ang="0">
                        <a:pos x="185" y="114"/>
                      </a:cxn>
                      <a:cxn ang="0">
                        <a:pos x="188" y="108"/>
                      </a:cxn>
                      <a:cxn ang="0">
                        <a:pos x="193" y="105"/>
                      </a:cxn>
                      <a:cxn ang="0">
                        <a:pos x="202" y="83"/>
                      </a:cxn>
                      <a:cxn ang="0">
                        <a:pos x="173" y="17"/>
                      </a:cxn>
                      <a:cxn ang="0">
                        <a:pos x="134" y="0"/>
                      </a:cxn>
                      <a:cxn ang="0">
                        <a:pos x="107" y="12"/>
                      </a:cxn>
                      <a:cxn ang="0">
                        <a:pos x="55" y="27"/>
                      </a:cxn>
                      <a:cxn ang="0">
                        <a:pos x="32" y="35"/>
                      </a:cxn>
                      <a:cxn ang="0">
                        <a:pos x="20" y="48"/>
                      </a:cxn>
                      <a:cxn ang="0">
                        <a:pos x="10" y="66"/>
                      </a:cxn>
                      <a:cxn ang="0">
                        <a:pos x="19" y="152"/>
                      </a:cxn>
                      <a:cxn ang="0">
                        <a:pos x="34" y="168"/>
                      </a:cxn>
                      <a:cxn ang="0">
                        <a:pos x="64" y="174"/>
                      </a:cxn>
                      <a:cxn ang="0">
                        <a:pos x="112" y="162"/>
                      </a:cxn>
                      <a:cxn ang="0">
                        <a:pos x="101" y="143"/>
                      </a:cxn>
                      <a:cxn ang="0">
                        <a:pos x="89" y="114"/>
                      </a:cxn>
                      <a:cxn ang="0">
                        <a:pos x="94" y="50"/>
                      </a:cxn>
                      <a:cxn ang="0">
                        <a:pos x="104" y="39"/>
                      </a:cxn>
                      <a:cxn ang="0">
                        <a:pos x="110" y="35"/>
                      </a:cxn>
                    </a:cxnLst>
                    <a:rect l="0" t="0" r="r" b="b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5" name="Freeform 89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15" y="98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6" name="Freeform 90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3" y="1018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7" name="Freeform 9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98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8" name="Freeform 92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69" y="83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9" name="Freeform 93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01" y="827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71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0" name="Freeform 9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1" y="81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1" name="Freeform 9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7" y="102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2" name="Freeform 9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27" y="94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93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4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405" y="102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5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3427" y="103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6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527" y="96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7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519" y="99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8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494" y="101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8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9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82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0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8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1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3325" y="87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2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3301" y="94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3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81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4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526" y="87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5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451" y="8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6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988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7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349" y="99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8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501" y="83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9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94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0" name="Freeform 11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15" y="96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1" name="Freeform 11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47" y="99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2" name="Freeform 11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7" y="96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3" name="Freeform 11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93" y="965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4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898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64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5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100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6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540" y="91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7" name="Freeform 12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07" y="918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8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338" y="95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9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490" y="9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0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96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1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522" y="88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2" name="Freeform 12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11" y="94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83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3448" y="9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4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91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5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3430" y="976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6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85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7" name="Freeform 13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87" y="101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88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416" y="83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9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426" y="88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0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328" y="90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1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90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2" name="Freeform 13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8" y="959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93" name="Freeform 13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82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94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452" y="85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595" name="Line 139"/>
                <p:cNvSpPr>
                  <a:spLocks noChangeShapeType="1"/>
                </p:cNvSpPr>
                <p:nvPr/>
              </p:nvSpPr>
              <p:spPr bwMode="auto">
                <a:xfrm>
                  <a:off x="3061" y="2615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96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3878" y="2523"/>
                  <a:ext cx="6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Basophils</a:t>
                  </a:r>
                </a:p>
              </p:txBody>
            </p:sp>
          </p:grpSp>
          <p:grpSp>
            <p:nvGrpSpPr>
              <p:cNvPr id="22" name="Group 141"/>
              <p:cNvGrpSpPr>
                <a:grpSpLocks/>
              </p:cNvGrpSpPr>
              <p:nvPr/>
            </p:nvGrpSpPr>
            <p:grpSpPr bwMode="auto">
              <a:xfrm>
                <a:off x="2699" y="3113"/>
                <a:ext cx="1835" cy="315"/>
                <a:chOff x="2699" y="2931"/>
                <a:chExt cx="1835" cy="315"/>
              </a:xfrm>
            </p:grpSpPr>
            <p:grpSp>
              <p:nvGrpSpPr>
                <p:cNvPr id="23" name="Group 142"/>
                <p:cNvGrpSpPr>
                  <a:grpSpLocks/>
                </p:cNvGrpSpPr>
                <p:nvPr/>
              </p:nvGrpSpPr>
              <p:grpSpPr bwMode="auto">
                <a:xfrm rot="8996137">
                  <a:off x="2699" y="2931"/>
                  <a:ext cx="326" cy="310"/>
                  <a:chOff x="1222" y="777"/>
                  <a:chExt cx="286" cy="270"/>
                </a:xfrm>
              </p:grpSpPr>
              <p:sp>
                <p:nvSpPr>
                  <p:cNvPr id="147599" name="Freeform 14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0" name="Freeform 14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45"/>
                <p:cNvGrpSpPr>
                  <a:grpSpLocks/>
                </p:cNvGrpSpPr>
                <p:nvPr/>
              </p:nvGrpSpPr>
              <p:grpSpPr bwMode="auto">
                <a:xfrm>
                  <a:off x="3470" y="2976"/>
                  <a:ext cx="286" cy="270"/>
                  <a:chOff x="1506" y="1121"/>
                  <a:chExt cx="286" cy="270"/>
                </a:xfrm>
              </p:grpSpPr>
              <p:sp>
                <p:nvSpPr>
                  <p:cNvPr id="147602" name="Freeform 146" descr="Purple mesh"/>
                  <p:cNvSpPr>
                    <a:spLocks/>
                  </p:cNvSpPr>
                  <p:nvPr/>
                </p:nvSpPr>
                <p:spPr bwMode="auto">
                  <a:xfrm>
                    <a:off x="1578" y="1144"/>
                    <a:ext cx="203" cy="216"/>
                  </a:xfrm>
                  <a:custGeom>
                    <a:avLst/>
                    <a:gdLst/>
                    <a:ahLst/>
                    <a:cxnLst>
                      <a:cxn ang="0">
                        <a:pos x="183" y="103"/>
                      </a:cxn>
                      <a:cxn ang="0">
                        <a:pos x="140" y="43"/>
                      </a:cxn>
                      <a:cxn ang="0">
                        <a:pos x="111" y="4"/>
                      </a:cxn>
                      <a:cxn ang="0">
                        <a:pos x="30" y="19"/>
                      </a:cxn>
                      <a:cxn ang="0">
                        <a:pos x="6" y="75"/>
                      </a:cxn>
                      <a:cxn ang="0">
                        <a:pos x="39" y="105"/>
                      </a:cxn>
                      <a:cxn ang="0">
                        <a:pos x="44" y="125"/>
                      </a:cxn>
                      <a:cxn ang="0">
                        <a:pos x="29" y="147"/>
                      </a:cxn>
                      <a:cxn ang="0">
                        <a:pos x="8" y="179"/>
                      </a:cxn>
                      <a:cxn ang="0">
                        <a:pos x="75" y="214"/>
                      </a:cxn>
                      <a:cxn ang="0">
                        <a:pos x="185" y="167"/>
                      </a:cxn>
                      <a:cxn ang="0">
                        <a:pos x="183" y="103"/>
                      </a:cxn>
                    </a:cxnLst>
                    <a:rect l="0" t="0" r="r" b="b"/>
                    <a:pathLst>
                      <a:path w="203" h="216">
                        <a:moveTo>
                          <a:pt x="183" y="103"/>
                        </a:moveTo>
                        <a:cubicBezTo>
                          <a:pt x="176" y="74"/>
                          <a:pt x="152" y="60"/>
                          <a:pt x="140" y="43"/>
                        </a:cubicBezTo>
                        <a:cubicBezTo>
                          <a:pt x="128" y="26"/>
                          <a:pt x="129" y="8"/>
                          <a:pt x="111" y="4"/>
                        </a:cubicBezTo>
                        <a:cubicBezTo>
                          <a:pt x="93" y="0"/>
                          <a:pt x="47" y="7"/>
                          <a:pt x="30" y="19"/>
                        </a:cubicBezTo>
                        <a:cubicBezTo>
                          <a:pt x="13" y="31"/>
                          <a:pt x="4" y="61"/>
                          <a:pt x="6" y="75"/>
                        </a:cubicBezTo>
                        <a:cubicBezTo>
                          <a:pt x="8" y="89"/>
                          <a:pt x="33" y="97"/>
                          <a:pt x="39" y="105"/>
                        </a:cubicBezTo>
                        <a:cubicBezTo>
                          <a:pt x="45" y="113"/>
                          <a:pt x="46" y="118"/>
                          <a:pt x="44" y="125"/>
                        </a:cubicBezTo>
                        <a:cubicBezTo>
                          <a:pt x="42" y="132"/>
                          <a:pt x="35" y="138"/>
                          <a:pt x="29" y="147"/>
                        </a:cubicBezTo>
                        <a:cubicBezTo>
                          <a:pt x="23" y="156"/>
                          <a:pt x="0" y="168"/>
                          <a:pt x="8" y="179"/>
                        </a:cubicBezTo>
                        <a:cubicBezTo>
                          <a:pt x="16" y="190"/>
                          <a:pt x="46" y="216"/>
                          <a:pt x="75" y="214"/>
                        </a:cubicBezTo>
                        <a:cubicBezTo>
                          <a:pt x="102" y="210"/>
                          <a:pt x="166" y="182"/>
                          <a:pt x="185" y="167"/>
                        </a:cubicBezTo>
                        <a:cubicBezTo>
                          <a:pt x="203" y="148"/>
                          <a:pt x="190" y="132"/>
                          <a:pt x="183" y="10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3" name="Freeform 147"/>
                  <p:cNvSpPr>
                    <a:spLocks/>
                  </p:cNvSpPr>
                  <p:nvPr/>
                </p:nvSpPr>
                <p:spPr bwMode="auto">
                  <a:xfrm>
                    <a:off x="1506" y="1121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4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78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605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1239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14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606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07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607" name="Line 151"/>
                <p:cNvSpPr>
                  <a:spLocks noChangeShapeType="1"/>
                </p:cNvSpPr>
                <p:nvPr/>
              </p:nvSpPr>
              <p:spPr bwMode="auto">
                <a:xfrm>
                  <a:off x="3061" y="3069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0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3878" y="2976"/>
                  <a:ext cx="6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Monocytes</a:t>
                  </a:r>
                </a:p>
              </p:txBody>
            </p:sp>
          </p:grpSp>
          <p:grpSp>
            <p:nvGrpSpPr>
              <p:cNvPr id="25" name="Group 153"/>
              <p:cNvGrpSpPr>
                <a:grpSpLocks/>
              </p:cNvGrpSpPr>
              <p:nvPr/>
            </p:nvGrpSpPr>
            <p:grpSpPr bwMode="auto">
              <a:xfrm>
                <a:off x="2699" y="3475"/>
                <a:ext cx="1724" cy="316"/>
                <a:chOff x="2699" y="3385"/>
                <a:chExt cx="1724" cy="316"/>
              </a:xfrm>
            </p:grpSpPr>
            <p:grpSp>
              <p:nvGrpSpPr>
                <p:cNvPr id="26" name="Group 154"/>
                <p:cNvGrpSpPr>
                  <a:grpSpLocks/>
                </p:cNvGrpSpPr>
                <p:nvPr/>
              </p:nvGrpSpPr>
              <p:grpSpPr bwMode="auto">
                <a:xfrm>
                  <a:off x="2699" y="3385"/>
                  <a:ext cx="318" cy="316"/>
                  <a:chOff x="1222" y="777"/>
                  <a:chExt cx="286" cy="270"/>
                </a:xfrm>
              </p:grpSpPr>
              <p:sp>
                <p:nvSpPr>
                  <p:cNvPr id="147611" name="Freeform 155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12" name="Freeform 156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57"/>
                <p:cNvGrpSpPr>
                  <a:grpSpLocks/>
                </p:cNvGrpSpPr>
                <p:nvPr/>
              </p:nvGrpSpPr>
              <p:grpSpPr bwMode="auto">
                <a:xfrm>
                  <a:off x="3470" y="3475"/>
                  <a:ext cx="331" cy="184"/>
                  <a:chOff x="3531" y="2976"/>
                  <a:chExt cx="331" cy="184"/>
                </a:xfrm>
              </p:grpSpPr>
              <p:grpSp>
                <p:nvGrpSpPr>
                  <p:cNvPr id="28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3531" y="3024"/>
                    <a:ext cx="48" cy="45"/>
                    <a:chOff x="4377" y="845"/>
                    <a:chExt cx="154" cy="181"/>
                  </a:xfrm>
                </p:grpSpPr>
                <p:sp>
                  <p:nvSpPr>
                    <p:cNvPr id="147615" name="Freeform 15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81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3"/>
                        </a:cxn>
                        <a:cxn ang="0">
                          <a:pos x="28" y="33"/>
                        </a:cxn>
                        <a:cxn ang="0">
                          <a:pos x="0" y="93"/>
                        </a:cxn>
                        <a:cxn ang="0">
                          <a:pos x="56" y="171"/>
                        </a:cxn>
                        <a:cxn ang="0">
                          <a:pos x="116" y="161"/>
                        </a:cxn>
                        <a:cxn ang="0">
                          <a:pos x="142" y="99"/>
                        </a:cxn>
                        <a:cxn ang="0">
                          <a:pos x="132" y="39"/>
                        </a:cxn>
                        <a:cxn ang="0">
                          <a:pos x="118" y="27"/>
                        </a:cxn>
                        <a:cxn ang="0">
                          <a:pos x="58" y="3"/>
                        </a:cxn>
                      </a:cxnLst>
                      <a:rect l="0" t="0" r="r" b="b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7000"/>
                      </a:blip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16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79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3"/>
                        </a:cxn>
                        <a:cxn ang="0">
                          <a:pos x="28" y="33"/>
                        </a:cxn>
                        <a:cxn ang="0">
                          <a:pos x="0" y="93"/>
                        </a:cxn>
                        <a:cxn ang="0">
                          <a:pos x="56" y="171"/>
                        </a:cxn>
                        <a:cxn ang="0">
                          <a:pos x="116" y="161"/>
                        </a:cxn>
                        <a:cxn ang="0">
                          <a:pos x="142" y="99"/>
                        </a:cxn>
                        <a:cxn ang="0">
                          <a:pos x="132" y="39"/>
                        </a:cxn>
                        <a:cxn ang="0">
                          <a:pos x="118" y="27"/>
                        </a:cxn>
                        <a:cxn ang="0">
                          <a:pos x="58" y="3"/>
                        </a:cxn>
                      </a:cxnLst>
                      <a:rect l="0" t="0" r="r" b="b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3615" y="3028"/>
                    <a:ext cx="74" cy="80"/>
                    <a:chOff x="4604" y="890"/>
                    <a:chExt cx="115" cy="139"/>
                  </a:xfrm>
                </p:grpSpPr>
                <p:sp>
                  <p:nvSpPr>
                    <p:cNvPr id="147618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2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19" name="Freeform 163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" name="Group 164"/>
                  <p:cNvGrpSpPr>
                    <a:grpSpLocks/>
                  </p:cNvGrpSpPr>
                  <p:nvPr/>
                </p:nvGrpSpPr>
                <p:grpSpPr bwMode="auto">
                  <a:xfrm rot="-4287911">
                    <a:off x="3785" y="3008"/>
                    <a:ext cx="73" cy="80"/>
                    <a:chOff x="4921" y="663"/>
                    <a:chExt cx="115" cy="139"/>
                  </a:xfrm>
                </p:grpSpPr>
                <p:sp>
                  <p:nvSpPr>
                    <p:cNvPr id="147621" name="Freeform 165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2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3557" y="3107"/>
                    <a:ext cx="43" cy="31"/>
                    <a:chOff x="4558" y="1117"/>
                    <a:chExt cx="68" cy="55"/>
                  </a:xfrm>
                </p:grpSpPr>
                <p:sp>
                  <p:nvSpPr>
                    <p:cNvPr id="147624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35"/>
                        </a:cxn>
                        <a:cxn ang="0">
                          <a:pos x="22" y="41"/>
                        </a:cxn>
                        <a:cxn ang="0">
                          <a:pos x="38" y="45"/>
                        </a:cxn>
                        <a:cxn ang="0">
                          <a:pos x="64" y="23"/>
                        </a:cxn>
                        <a:cxn ang="0">
                          <a:pos x="68" y="11"/>
                        </a:cxn>
                        <a:cxn ang="0">
                          <a:pos x="64" y="1"/>
                        </a:cxn>
                        <a:cxn ang="0">
                          <a:pos x="46" y="5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3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5" name="Freeform 16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35"/>
                        </a:cxn>
                        <a:cxn ang="0">
                          <a:pos x="22" y="41"/>
                        </a:cxn>
                        <a:cxn ang="0">
                          <a:pos x="38" y="45"/>
                        </a:cxn>
                        <a:cxn ang="0">
                          <a:pos x="64" y="23"/>
                        </a:cxn>
                        <a:cxn ang="0">
                          <a:pos x="68" y="11"/>
                        </a:cxn>
                        <a:cxn ang="0">
                          <a:pos x="64" y="1"/>
                        </a:cxn>
                        <a:cxn ang="0">
                          <a:pos x="46" y="5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17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615" y="2976"/>
                    <a:ext cx="84" cy="51"/>
                    <a:chOff x="4604" y="799"/>
                    <a:chExt cx="132" cy="89"/>
                  </a:xfrm>
                </p:grpSpPr>
                <p:sp>
                  <p:nvSpPr>
                    <p:cNvPr id="147627" name="Freeform 171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8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0" name="Group 17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708" y="3101"/>
                    <a:ext cx="25" cy="37"/>
                    <a:chOff x="4921" y="663"/>
                    <a:chExt cx="115" cy="139"/>
                  </a:xfrm>
                </p:grpSpPr>
                <p:sp>
                  <p:nvSpPr>
                    <p:cNvPr id="147630" name="Freeform 174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1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3" name="Group 176"/>
                  <p:cNvGrpSpPr>
                    <a:grpSpLocks/>
                  </p:cNvGrpSpPr>
                  <p:nvPr/>
                </p:nvGrpSpPr>
                <p:grpSpPr bwMode="auto">
                  <a:xfrm rot="12597165">
                    <a:off x="3673" y="3132"/>
                    <a:ext cx="28" cy="28"/>
                    <a:chOff x="4604" y="890"/>
                    <a:chExt cx="115" cy="139"/>
                  </a:xfrm>
                </p:grpSpPr>
                <p:sp>
                  <p:nvSpPr>
                    <p:cNvPr id="147633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2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4" name="Freeform 178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6" name="Group 179"/>
                  <p:cNvGrpSpPr>
                    <a:grpSpLocks/>
                  </p:cNvGrpSpPr>
                  <p:nvPr/>
                </p:nvGrpSpPr>
                <p:grpSpPr bwMode="auto">
                  <a:xfrm rot="3080412">
                    <a:off x="3704" y="3026"/>
                    <a:ext cx="38" cy="42"/>
                    <a:chOff x="4604" y="799"/>
                    <a:chExt cx="132" cy="89"/>
                  </a:xfrm>
                </p:grpSpPr>
                <p:sp>
                  <p:nvSpPr>
                    <p:cNvPr id="147636" name="Freeform 180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7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7638" name="Line 182"/>
                <p:cNvSpPr>
                  <a:spLocks noChangeShapeType="1"/>
                </p:cNvSpPr>
                <p:nvPr/>
              </p:nvSpPr>
              <p:spPr bwMode="auto">
                <a:xfrm>
                  <a:off x="3061" y="3523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39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3878" y="3430"/>
                  <a:ext cx="54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Platelets</a:t>
                  </a:r>
                </a:p>
              </p:txBody>
            </p:sp>
          </p:grpSp>
          <p:grpSp>
            <p:nvGrpSpPr>
              <p:cNvPr id="147629" name="Group 184"/>
              <p:cNvGrpSpPr>
                <a:grpSpLocks/>
              </p:cNvGrpSpPr>
              <p:nvPr/>
            </p:nvGrpSpPr>
            <p:grpSpPr bwMode="auto">
              <a:xfrm>
                <a:off x="2699" y="3793"/>
                <a:ext cx="1755" cy="355"/>
                <a:chOff x="2699" y="3793"/>
                <a:chExt cx="1755" cy="355"/>
              </a:xfrm>
            </p:grpSpPr>
            <p:grpSp>
              <p:nvGrpSpPr>
                <p:cNvPr id="147632" name="Group 185"/>
                <p:cNvGrpSpPr>
                  <a:grpSpLocks/>
                </p:cNvGrpSpPr>
                <p:nvPr/>
              </p:nvGrpSpPr>
              <p:grpSpPr bwMode="auto">
                <a:xfrm>
                  <a:off x="3470" y="3793"/>
                  <a:ext cx="396" cy="319"/>
                  <a:chOff x="3795" y="3067"/>
                  <a:chExt cx="396" cy="319"/>
                </a:xfrm>
              </p:grpSpPr>
              <p:grpSp>
                <p:nvGrpSpPr>
                  <p:cNvPr id="147635" name="Group 1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61" y="3067"/>
                    <a:ext cx="175" cy="175"/>
                    <a:chOff x="3799" y="3158"/>
                    <a:chExt cx="136" cy="136"/>
                  </a:xfrm>
                </p:grpSpPr>
                <p:sp>
                  <p:nvSpPr>
                    <p:cNvPr id="147643" name="Oval 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44" name="Oval 1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40" name="Group 189"/>
                  <p:cNvGrpSpPr>
                    <a:grpSpLocks noChangeAspect="1"/>
                  </p:cNvGrpSpPr>
                  <p:nvPr/>
                </p:nvGrpSpPr>
                <p:grpSpPr bwMode="auto">
                  <a:xfrm rot="6594621">
                    <a:off x="3803" y="3203"/>
                    <a:ext cx="159" cy="175"/>
                    <a:chOff x="3799" y="3158"/>
                    <a:chExt cx="136" cy="136"/>
                  </a:xfrm>
                </p:grpSpPr>
                <p:sp>
                  <p:nvSpPr>
                    <p:cNvPr id="147646" name="Oval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47" name="Oval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41" name="Group 192"/>
                  <p:cNvGrpSpPr>
                    <a:grpSpLocks noChangeAspect="1"/>
                  </p:cNvGrpSpPr>
                  <p:nvPr/>
                </p:nvGrpSpPr>
                <p:grpSpPr bwMode="auto">
                  <a:xfrm rot="-2113055">
                    <a:off x="4013" y="3262"/>
                    <a:ext cx="178" cy="124"/>
                    <a:chOff x="3799" y="3158"/>
                    <a:chExt cx="136" cy="136"/>
                  </a:xfrm>
                </p:grpSpPr>
                <p:sp>
                  <p:nvSpPr>
                    <p:cNvPr id="147649" name="Oval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50" name="Oval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7642" name="Group 195"/>
                <p:cNvGrpSpPr>
                  <a:grpSpLocks/>
                </p:cNvGrpSpPr>
                <p:nvPr/>
              </p:nvGrpSpPr>
              <p:grpSpPr bwMode="auto">
                <a:xfrm rot="8996137">
                  <a:off x="2699" y="3838"/>
                  <a:ext cx="326" cy="310"/>
                  <a:chOff x="1222" y="777"/>
                  <a:chExt cx="286" cy="270"/>
                </a:xfrm>
              </p:grpSpPr>
              <p:sp>
                <p:nvSpPr>
                  <p:cNvPr id="147652" name="Freeform 196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53" name="Freeform 197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654" name="Line 198"/>
                <p:cNvSpPr>
                  <a:spLocks noChangeShapeType="1"/>
                </p:cNvSpPr>
                <p:nvPr/>
              </p:nvSpPr>
              <p:spPr bwMode="auto">
                <a:xfrm>
                  <a:off x="3061" y="397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55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3878" y="3884"/>
                  <a:ext cx="57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Red cells</a:t>
                  </a:r>
                </a:p>
              </p:txBody>
            </p:sp>
          </p:grpSp>
        </p:grpSp>
        <p:sp>
          <p:nvSpPr>
            <p:cNvPr id="147656" name="Text Box 200"/>
            <p:cNvSpPr txBox="1">
              <a:spLocks noChangeArrowheads="1"/>
            </p:cNvSpPr>
            <p:nvPr/>
          </p:nvSpPr>
          <p:spPr bwMode="auto">
            <a:xfrm>
              <a:off x="1837" y="2069"/>
              <a:ext cx="6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Myeloid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progenitor</a:t>
              </a:r>
            </a:p>
          </p:txBody>
        </p:sp>
        <p:sp>
          <p:nvSpPr>
            <p:cNvPr id="147657" name="Line 201"/>
            <p:cNvSpPr>
              <a:spLocks noChangeShapeType="1"/>
            </p:cNvSpPr>
            <p:nvPr/>
          </p:nvSpPr>
          <p:spPr bwMode="auto">
            <a:xfrm>
              <a:off x="1474" y="1933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658" name="Line 202"/>
          <p:cNvSpPr>
            <a:spLocks noChangeShapeType="1"/>
          </p:cNvSpPr>
          <p:nvPr/>
        </p:nvSpPr>
        <p:spPr bwMode="auto">
          <a:xfrm flipV="1">
            <a:off x="2339975" y="1844675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7645" name="Group 281"/>
          <p:cNvGrpSpPr>
            <a:grpSpLocks/>
          </p:cNvGrpSpPr>
          <p:nvPr/>
        </p:nvGrpSpPr>
        <p:grpSpPr bwMode="auto">
          <a:xfrm>
            <a:off x="5148263" y="2708275"/>
            <a:ext cx="3671887" cy="4038600"/>
            <a:chOff x="3243" y="1706"/>
            <a:chExt cx="2313" cy="2544"/>
          </a:xfrm>
        </p:grpSpPr>
        <p:sp>
          <p:nvSpPr>
            <p:cNvPr id="147462" name="Rectangle 6"/>
            <p:cNvSpPr>
              <a:spLocks noChangeArrowheads="1"/>
            </p:cNvSpPr>
            <p:nvPr/>
          </p:nvSpPr>
          <p:spPr bwMode="auto">
            <a:xfrm>
              <a:off x="3243" y="1709"/>
              <a:ext cx="2313" cy="2541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59" name="Rectangle 203"/>
            <p:cNvSpPr>
              <a:spLocks noChangeArrowheads="1"/>
            </p:cNvSpPr>
            <p:nvPr/>
          </p:nvSpPr>
          <p:spPr bwMode="auto">
            <a:xfrm>
              <a:off x="3243" y="1706"/>
              <a:ext cx="2313" cy="27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Myeloproliferative disorders</a:t>
              </a:r>
            </a:p>
          </p:txBody>
        </p:sp>
      </p:grpSp>
      <p:grpSp>
        <p:nvGrpSpPr>
          <p:cNvPr id="147648" name="Group 280"/>
          <p:cNvGrpSpPr>
            <a:grpSpLocks/>
          </p:cNvGrpSpPr>
          <p:nvPr/>
        </p:nvGrpSpPr>
        <p:grpSpPr bwMode="auto">
          <a:xfrm>
            <a:off x="2700338" y="2708275"/>
            <a:ext cx="2376487" cy="4033838"/>
            <a:chOff x="1701" y="1706"/>
            <a:chExt cx="1497" cy="2541"/>
          </a:xfrm>
        </p:grpSpPr>
        <p:sp>
          <p:nvSpPr>
            <p:cNvPr id="147461" name="Rectangle 5"/>
            <p:cNvSpPr>
              <a:spLocks noChangeArrowheads="1"/>
            </p:cNvSpPr>
            <p:nvPr/>
          </p:nvSpPr>
          <p:spPr bwMode="auto">
            <a:xfrm>
              <a:off x="1701" y="1706"/>
              <a:ext cx="1497" cy="25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60" name="Rectangle 204"/>
            <p:cNvSpPr>
              <a:spLocks noChangeArrowheads="1"/>
            </p:cNvSpPr>
            <p:nvPr/>
          </p:nvSpPr>
          <p:spPr bwMode="auto">
            <a:xfrm>
              <a:off x="1701" y="1706"/>
              <a:ext cx="1497" cy="2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AML</a:t>
              </a:r>
            </a:p>
          </p:txBody>
        </p:sp>
      </p:grpSp>
      <p:sp>
        <p:nvSpPr>
          <p:cNvPr id="147674" name="Oval 218"/>
          <p:cNvSpPr>
            <a:spLocks noChangeArrowheads="1"/>
          </p:cNvSpPr>
          <p:nvPr/>
        </p:nvSpPr>
        <p:spPr bwMode="auto">
          <a:xfrm>
            <a:off x="6300788" y="765175"/>
            <a:ext cx="1223962" cy="935038"/>
          </a:xfrm>
          <a:prstGeom prst="ellipse">
            <a:avLst/>
          </a:prstGeom>
          <a:gradFill rotWithShape="1">
            <a:gsLst>
              <a:gs pos="0">
                <a:srgbClr val="99FF66">
                  <a:gamma/>
                  <a:tint val="0"/>
                  <a:invGamma/>
                </a:srgbClr>
              </a:gs>
              <a:gs pos="100000">
                <a:srgbClr val="99FF66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651" name="Group 219"/>
          <p:cNvGrpSpPr>
            <a:grpSpLocks/>
          </p:cNvGrpSpPr>
          <p:nvPr/>
        </p:nvGrpSpPr>
        <p:grpSpPr bwMode="auto">
          <a:xfrm>
            <a:off x="3059113" y="1412875"/>
            <a:ext cx="504825" cy="493713"/>
            <a:chOff x="1153" y="432"/>
            <a:chExt cx="280" cy="265"/>
          </a:xfrm>
        </p:grpSpPr>
        <p:sp>
          <p:nvSpPr>
            <p:cNvPr id="147676" name="Freeform 220" descr="Granite"/>
            <p:cNvSpPr>
              <a:spLocks/>
            </p:cNvSpPr>
            <p:nvPr/>
          </p:nvSpPr>
          <p:spPr bwMode="auto">
            <a:xfrm>
              <a:off x="1166" y="454"/>
              <a:ext cx="230" cy="224"/>
            </a:xfrm>
            <a:custGeom>
              <a:avLst/>
              <a:gdLst/>
              <a:ahLst/>
              <a:cxnLst>
                <a:cxn ang="0">
                  <a:pos x="230" y="114"/>
                </a:cxn>
                <a:cxn ang="0">
                  <a:pos x="183" y="16"/>
                </a:cxn>
                <a:cxn ang="0">
                  <a:pos x="74" y="16"/>
                </a:cxn>
                <a:cxn ang="0">
                  <a:pos x="32" y="81"/>
                </a:cxn>
                <a:cxn ang="0">
                  <a:pos x="19" y="152"/>
                </a:cxn>
                <a:cxn ang="0">
                  <a:pos x="146" y="234"/>
                </a:cxn>
                <a:cxn ang="0">
                  <a:pos x="230" y="114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77" name="Freeform 221"/>
            <p:cNvSpPr>
              <a:spLocks/>
            </p:cNvSpPr>
            <p:nvPr/>
          </p:nvSpPr>
          <p:spPr bwMode="auto">
            <a:xfrm rot="8588556">
              <a:off x="1153" y="432"/>
              <a:ext cx="280" cy="265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678" name="Text Box 222"/>
          <p:cNvSpPr txBox="1">
            <a:spLocks noChangeArrowheads="1"/>
          </p:cNvSpPr>
          <p:nvPr/>
        </p:nvSpPr>
        <p:spPr bwMode="auto">
          <a:xfrm>
            <a:off x="2916238" y="1916113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Lymphoid</a:t>
            </a:r>
          </a:p>
          <a:p>
            <a:r>
              <a:rPr lang="en-US" sz="1400">
                <a:solidFill>
                  <a:schemeClr val="tx1"/>
                </a:solidFill>
              </a:rPr>
              <a:t>progenitor</a:t>
            </a:r>
          </a:p>
        </p:txBody>
      </p:sp>
      <p:grpSp>
        <p:nvGrpSpPr>
          <p:cNvPr id="147661" name="Group 223"/>
          <p:cNvGrpSpPr>
            <a:grpSpLocks/>
          </p:cNvGrpSpPr>
          <p:nvPr/>
        </p:nvGrpSpPr>
        <p:grpSpPr bwMode="auto">
          <a:xfrm>
            <a:off x="5508625" y="981075"/>
            <a:ext cx="298450" cy="315913"/>
            <a:chOff x="2574" y="1487"/>
            <a:chExt cx="188" cy="199"/>
          </a:xfrm>
        </p:grpSpPr>
        <p:sp>
          <p:nvSpPr>
            <p:cNvPr id="147680" name="Freeform 224"/>
            <p:cNvSpPr>
              <a:spLocks noChangeAspect="1"/>
            </p:cNvSpPr>
            <p:nvPr/>
          </p:nvSpPr>
          <p:spPr bwMode="auto">
            <a:xfrm rot="4808420">
              <a:off x="2568" y="1493"/>
              <a:ext cx="199" cy="188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81" name="Freeform 225" descr="Purple mesh"/>
            <p:cNvSpPr>
              <a:spLocks noChangeAspect="1"/>
            </p:cNvSpPr>
            <p:nvPr/>
          </p:nvSpPr>
          <p:spPr bwMode="auto">
            <a:xfrm rot="4808420">
              <a:off x="2585" y="1510"/>
              <a:ext cx="159" cy="15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62" name="Group 226"/>
          <p:cNvGrpSpPr>
            <a:grpSpLocks/>
          </p:cNvGrpSpPr>
          <p:nvPr/>
        </p:nvGrpSpPr>
        <p:grpSpPr bwMode="auto">
          <a:xfrm>
            <a:off x="4284663" y="1773238"/>
            <a:ext cx="504825" cy="501650"/>
            <a:chOff x="1222" y="777"/>
            <a:chExt cx="286" cy="270"/>
          </a:xfrm>
        </p:grpSpPr>
        <p:sp>
          <p:nvSpPr>
            <p:cNvPr id="147683" name="Freeform 227" descr="Granite"/>
            <p:cNvSpPr>
              <a:spLocks/>
            </p:cNvSpPr>
            <p:nvPr/>
          </p:nvSpPr>
          <p:spPr bwMode="auto">
            <a:xfrm rot="3645729">
              <a:off x="1256" y="806"/>
              <a:ext cx="231" cy="226"/>
            </a:xfrm>
            <a:custGeom>
              <a:avLst/>
              <a:gdLst/>
              <a:ahLst/>
              <a:cxnLst>
                <a:cxn ang="0">
                  <a:pos x="215" y="28"/>
                </a:cxn>
                <a:cxn ang="0">
                  <a:pos x="79" y="16"/>
                </a:cxn>
                <a:cxn ang="0">
                  <a:pos x="0" y="128"/>
                </a:cxn>
                <a:cxn ang="0">
                  <a:pos x="81" y="251"/>
                </a:cxn>
                <a:cxn ang="0">
                  <a:pos x="247" y="194"/>
                </a:cxn>
                <a:cxn ang="0">
                  <a:pos x="215" y="28"/>
                </a:cxn>
              </a:cxnLst>
              <a:rect l="0" t="0" r="r" b="b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84" name="Freeform 228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65" name="Group 229"/>
          <p:cNvGrpSpPr>
            <a:grpSpLocks/>
          </p:cNvGrpSpPr>
          <p:nvPr/>
        </p:nvGrpSpPr>
        <p:grpSpPr bwMode="auto">
          <a:xfrm>
            <a:off x="7977188" y="890588"/>
            <a:ext cx="727075" cy="703262"/>
            <a:chOff x="5025" y="969"/>
            <a:chExt cx="458" cy="443"/>
          </a:xfrm>
        </p:grpSpPr>
        <p:grpSp>
          <p:nvGrpSpPr>
            <p:cNvPr id="147668" name="Group 230"/>
            <p:cNvGrpSpPr>
              <a:grpSpLocks/>
            </p:cNvGrpSpPr>
            <p:nvPr/>
          </p:nvGrpSpPr>
          <p:grpSpPr bwMode="auto">
            <a:xfrm rot="8055928">
              <a:off x="5115" y="1196"/>
              <a:ext cx="210" cy="222"/>
              <a:chOff x="3300" y="164"/>
              <a:chExt cx="240" cy="234"/>
            </a:xfrm>
          </p:grpSpPr>
          <p:sp>
            <p:nvSpPr>
              <p:cNvPr id="147687" name="Freeform 231"/>
              <p:cNvSpPr>
                <a:spLocks/>
              </p:cNvSpPr>
              <p:nvPr/>
            </p:nvSpPr>
            <p:spPr bwMode="auto">
              <a:xfrm>
                <a:off x="3300" y="164"/>
                <a:ext cx="238" cy="234"/>
              </a:xfrm>
              <a:custGeom>
                <a:avLst/>
                <a:gdLst/>
                <a:ahLst/>
                <a:cxnLst>
                  <a:cxn ang="0">
                    <a:pos x="223" y="82"/>
                  </a:cxn>
                  <a:cxn ang="0">
                    <a:pos x="40" y="26"/>
                  </a:cxn>
                  <a:cxn ang="0">
                    <a:pos x="20" y="170"/>
                  </a:cxn>
                  <a:cxn ang="0">
                    <a:pos x="135" y="231"/>
                  </a:cxn>
                  <a:cxn ang="0">
                    <a:pos x="223" y="82"/>
                  </a:cxn>
                </a:cxnLst>
                <a:rect l="0" t="0" r="r" b="b"/>
                <a:pathLst>
                  <a:path w="238" h="234">
                    <a:moveTo>
                      <a:pt x="223" y="82"/>
                    </a:moveTo>
                    <a:cubicBezTo>
                      <a:pt x="208" y="0"/>
                      <a:pt x="81" y="8"/>
                      <a:pt x="40" y="26"/>
                    </a:cubicBezTo>
                    <a:cubicBezTo>
                      <a:pt x="0" y="44"/>
                      <a:pt x="8" y="118"/>
                      <a:pt x="20" y="170"/>
                    </a:cubicBezTo>
                    <a:cubicBezTo>
                      <a:pt x="31" y="222"/>
                      <a:pt x="78" y="234"/>
                      <a:pt x="135" y="231"/>
                    </a:cubicBezTo>
                    <a:cubicBezTo>
                      <a:pt x="191" y="228"/>
                      <a:pt x="238" y="164"/>
                      <a:pt x="223" y="82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8" name="Oval 232"/>
              <p:cNvSpPr>
                <a:spLocks noChangeArrowheads="1"/>
              </p:cNvSpPr>
              <p:nvPr/>
            </p:nvSpPr>
            <p:spPr bwMode="auto">
              <a:xfrm>
                <a:off x="3300" y="172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89" name="Freeform 233" descr="Purple mesh"/>
              <p:cNvSpPr>
                <a:spLocks noChangeAspect="1"/>
              </p:cNvSpPr>
              <p:nvPr/>
            </p:nvSpPr>
            <p:spPr bwMode="auto">
              <a:xfrm rot="-4473221">
                <a:off x="3339" y="238"/>
                <a:ext cx="159" cy="152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73" name="Group 234"/>
            <p:cNvGrpSpPr>
              <a:grpSpLocks/>
            </p:cNvGrpSpPr>
            <p:nvPr/>
          </p:nvGrpSpPr>
          <p:grpSpPr bwMode="auto">
            <a:xfrm rot="-2324191">
              <a:off x="5025" y="969"/>
              <a:ext cx="252" cy="232"/>
              <a:chOff x="3586" y="142"/>
              <a:chExt cx="290" cy="258"/>
            </a:xfrm>
          </p:grpSpPr>
          <p:sp>
            <p:nvSpPr>
              <p:cNvPr id="147691" name="Freeform 235"/>
              <p:cNvSpPr>
                <a:spLocks/>
              </p:cNvSpPr>
              <p:nvPr/>
            </p:nvSpPr>
            <p:spPr bwMode="auto">
              <a:xfrm>
                <a:off x="3586" y="142"/>
                <a:ext cx="290" cy="258"/>
              </a:xfrm>
              <a:custGeom>
                <a:avLst/>
                <a:gdLst/>
                <a:ahLst/>
                <a:cxnLst>
                  <a:cxn ang="0">
                    <a:pos x="272" y="106"/>
                  </a:cxn>
                  <a:cxn ang="0">
                    <a:pos x="112" y="18"/>
                  </a:cxn>
                  <a:cxn ang="0">
                    <a:pos x="14" y="142"/>
                  </a:cxn>
                  <a:cxn ang="0">
                    <a:pos x="166" y="255"/>
                  </a:cxn>
                  <a:cxn ang="0">
                    <a:pos x="272" y="106"/>
                  </a:cxn>
                </a:cxnLst>
                <a:rect l="0" t="0" r="r" b="b"/>
                <a:pathLst>
                  <a:path w="290" h="258">
                    <a:moveTo>
                      <a:pt x="272" y="106"/>
                    </a:moveTo>
                    <a:cubicBezTo>
                      <a:pt x="254" y="24"/>
                      <a:pt x="160" y="0"/>
                      <a:pt x="112" y="18"/>
                    </a:cubicBezTo>
                    <a:cubicBezTo>
                      <a:pt x="64" y="36"/>
                      <a:pt x="0" y="90"/>
                      <a:pt x="14" y="142"/>
                    </a:cubicBezTo>
                    <a:cubicBezTo>
                      <a:pt x="28" y="194"/>
                      <a:pt x="98" y="258"/>
                      <a:pt x="166" y="255"/>
                    </a:cubicBezTo>
                    <a:cubicBezTo>
                      <a:pt x="234" y="252"/>
                      <a:pt x="290" y="188"/>
                      <a:pt x="272" y="106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2" name="Oval 236"/>
              <p:cNvSpPr>
                <a:spLocks noChangeArrowheads="1"/>
              </p:cNvSpPr>
              <p:nvPr/>
            </p:nvSpPr>
            <p:spPr bwMode="auto">
              <a:xfrm>
                <a:off x="3614" y="170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3" name="Freeform 237" descr="Purple mesh"/>
              <p:cNvSpPr>
                <a:spLocks noChangeAspect="1"/>
              </p:cNvSpPr>
              <p:nvPr/>
            </p:nvSpPr>
            <p:spPr bwMode="auto">
              <a:xfrm rot="-4473221">
                <a:off x="3662" y="220"/>
                <a:ext cx="159" cy="184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75" name="Group 238"/>
            <p:cNvGrpSpPr>
              <a:grpSpLocks/>
            </p:cNvGrpSpPr>
            <p:nvPr/>
          </p:nvGrpSpPr>
          <p:grpSpPr bwMode="auto">
            <a:xfrm rot="5191906">
              <a:off x="5251" y="1059"/>
              <a:ext cx="266" cy="199"/>
              <a:chOff x="3778" y="529"/>
              <a:chExt cx="280" cy="209"/>
            </a:xfrm>
          </p:grpSpPr>
          <p:sp>
            <p:nvSpPr>
              <p:cNvPr id="147695" name="Freeform 239"/>
              <p:cNvSpPr>
                <a:spLocks/>
              </p:cNvSpPr>
              <p:nvPr/>
            </p:nvSpPr>
            <p:spPr bwMode="auto">
              <a:xfrm>
                <a:off x="3812" y="529"/>
                <a:ext cx="224" cy="209"/>
              </a:xfrm>
              <a:custGeom>
                <a:avLst/>
                <a:gdLst/>
                <a:ahLst/>
                <a:cxnLst>
                  <a:cxn ang="0">
                    <a:pos x="207" y="73"/>
                  </a:cxn>
                  <a:cxn ang="0">
                    <a:pos x="72" y="9"/>
                  </a:cxn>
                  <a:cxn ang="0">
                    <a:pos x="2" y="105"/>
                  </a:cxn>
                  <a:cxn ang="0">
                    <a:pos x="107" y="206"/>
                  </a:cxn>
                  <a:cxn ang="0">
                    <a:pos x="207" y="73"/>
                  </a:cxn>
                </a:cxnLst>
                <a:rect l="0" t="0" r="r" b="b"/>
                <a:pathLst>
                  <a:path w="224" h="209">
                    <a:moveTo>
                      <a:pt x="207" y="73"/>
                    </a:moveTo>
                    <a:cubicBezTo>
                      <a:pt x="190" y="0"/>
                      <a:pt x="108" y="4"/>
                      <a:pt x="72" y="9"/>
                    </a:cubicBezTo>
                    <a:cubicBezTo>
                      <a:pt x="36" y="14"/>
                      <a:pt x="0" y="61"/>
                      <a:pt x="2" y="105"/>
                    </a:cubicBezTo>
                    <a:cubicBezTo>
                      <a:pt x="4" y="149"/>
                      <a:pt x="43" y="209"/>
                      <a:pt x="107" y="206"/>
                    </a:cubicBezTo>
                    <a:cubicBezTo>
                      <a:pt x="171" y="204"/>
                      <a:pt x="224" y="147"/>
                      <a:pt x="207" y="73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6" name="Oval 240"/>
              <p:cNvSpPr>
                <a:spLocks noChangeArrowheads="1"/>
              </p:cNvSpPr>
              <p:nvPr/>
            </p:nvSpPr>
            <p:spPr bwMode="auto">
              <a:xfrm>
                <a:off x="3778" y="536"/>
                <a:ext cx="280" cy="186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7" name="Freeform 241" descr="Purple mesh"/>
              <p:cNvSpPr>
                <a:spLocks noChangeAspect="1"/>
              </p:cNvSpPr>
              <p:nvPr/>
            </p:nvSpPr>
            <p:spPr bwMode="auto">
              <a:xfrm rot="-4473221">
                <a:off x="3839" y="574"/>
                <a:ext cx="159" cy="166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7679" name="Group 242"/>
          <p:cNvGrpSpPr>
            <a:grpSpLocks/>
          </p:cNvGrpSpPr>
          <p:nvPr/>
        </p:nvGrpSpPr>
        <p:grpSpPr bwMode="auto">
          <a:xfrm rot="5195004">
            <a:off x="4274344" y="918369"/>
            <a:ext cx="512763" cy="492125"/>
            <a:chOff x="1222" y="777"/>
            <a:chExt cx="286" cy="270"/>
          </a:xfrm>
        </p:grpSpPr>
        <p:sp>
          <p:nvSpPr>
            <p:cNvPr id="147699" name="Freeform 243" descr="Granite"/>
            <p:cNvSpPr>
              <a:spLocks/>
            </p:cNvSpPr>
            <p:nvPr/>
          </p:nvSpPr>
          <p:spPr bwMode="auto">
            <a:xfrm rot="3645729">
              <a:off x="1256" y="806"/>
              <a:ext cx="231" cy="226"/>
            </a:xfrm>
            <a:custGeom>
              <a:avLst/>
              <a:gdLst/>
              <a:ahLst/>
              <a:cxnLst>
                <a:cxn ang="0">
                  <a:pos x="215" y="28"/>
                </a:cxn>
                <a:cxn ang="0">
                  <a:pos x="79" y="16"/>
                </a:cxn>
                <a:cxn ang="0">
                  <a:pos x="0" y="128"/>
                </a:cxn>
                <a:cxn ang="0">
                  <a:pos x="81" y="251"/>
                </a:cxn>
                <a:cxn ang="0">
                  <a:pos x="247" y="194"/>
                </a:cxn>
                <a:cxn ang="0">
                  <a:pos x="215" y="28"/>
                </a:cxn>
              </a:cxnLst>
              <a:rect l="0" t="0" r="r" b="b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0" name="Freeform 244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82" name="Group 245"/>
          <p:cNvGrpSpPr>
            <a:grpSpLocks/>
          </p:cNvGrpSpPr>
          <p:nvPr/>
        </p:nvGrpSpPr>
        <p:grpSpPr bwMode="auto">
          <a:xfrm>
            <a:off x="6588125" y="836613"/>
            <a:ext cx="454025" cy="428625"/>
            <a:chOff x="5113" y="628"/>
            <a:chExt cx="286" cy="270"/>
          </a:xfrm>
        </p:grpSpPr>
        <p:sp>
          <p:nvSpPr>
            <p:cNvPr id="147702" name="Freeform 24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3" name="Freeform 24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4" name="Freeform 24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5" name="Freeform 24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6" name="Freeform 25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7" name="Oval 25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08" name="Freeform 25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9" name="Freeform 253"/>
            <p:cNvSpPr>
              <a:spLocks noChangeAspect="1"/>
            </p:cNvSpPr>
            <p:nvPr/>
          </p:nvSpPr>
          <p:spPr bwMode="auto">
            <a:xfrm rot="4808420">
              <a:off x="5290" y="678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0" name="Freeform 25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80">
                    <a:gamma/>
                    <a:tint val="0"/>
                    <a:invGamma/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85" name="Group 255"/>
          <p:cNvGrpSpPr>
            <a:grpSpLocks/>
          </p:cNvGrpSpPr>
          <p:nvPr/>
        </p:nvGrpSpPr>
        <p:grpSpPr bwMode="auto">
          <a:xfrm rot="3817480">
            <a:off x="6890544" y="1183481"/>
            <a:ext cx="401638" cy="428625"/>
            <a:chOff x="5113" y="628"/>
            <a:chExt cx="286" cy="270"/>
          </a:xfrm>
        </p:grpSpPr>
        <p:sp>
          <p:nvSpPr>
            <p:cNvPr id="147712" name="Freeform 25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3" name="Freeform 25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4" name="Freeform 25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5" name="Freeform 25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6" name="Freeform 26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7" name="Oval 26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18" name="Freeform 26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9" name="Freeform 263"/>
            <p:cNvSpPr>
              <a:spLocks noChangeAspect="1"/>
            </p:cNvSpPr>
            <p:nvPr/>
          </p:nvSpPr>
          <p:spPr bwMode="auto">
            <a:xfrm rot="4808420">
              <a:off x="5290" y="678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20" name="Freeform 26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80">
                    <a:gamma/>
                    <a:tint val="0"/>
                    <a:invGamma/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721" name="Line 265"/>
          <p:cNvSpPr>
            <a:spLocks noChangeShapeType="1"/>
          </p:cNvSpPr>
          <p:nvPr/>
        </p:nvSpPr>
        <p:spPr bwMode="auto">
          <a:xfrm flipV="1">
            <a:off x="3635375" y="1341438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2" name="Line 266"/>
          <p:cNvSpPr>
            <a:spLocks noChangeShapeType="1"/>
          </p:cNvSpPr>
          <p:nvPr/>
        </p:nvSpPr>
        <p:spPr bwMode="auto">
          <a:xfrm>
            <a:off x="3635375" y="1700213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3" name="Line 267"/>
          <p:cNvSpPr>
            <a:spLocks noChangeShapeType="1"/>
          </p:cNvSpPr>
          <p:nvPr/>
        </p:nvSpPr>
        <p:spPr bwMode="auto">
          <a:xfrm>
            <a:off x="4859338" y="11239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4" name="Line 268"/>
          <p:cNvSpPr>
            <a:spLocks noChangeShapeType="1"/>
          </p:cNvSpPr>
          <p:nvPr/>
        </p:nvSpPr>
        <p:spPr bwMode="auto">
          <a:xfrm>
            <a:off x="4859338" y="19891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5" name="Line 269"/>
          <p:cNvSpPr>
            <a:spLocks noChangeShapeType="1"/>
          </p:cNvSpPr>
          <p:nvPr/>
        </p:nvSpPr>
        <p:spPr bwMode="auto">
          <a:xfrm>
            <a:off x="5940425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6" name="Line 270"/>
          <p:cNvSpPr>
            <a:spLocks noChangeShapeType="1"/>
          </p:cNvSpPr>
          <p:nvPr/>
        </p:nvSpPr>
        <p:spPr bwMode="auto">
          <a:xfrm>
            <a:off x="7308850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7686" name="Group 271"/>
          <p:cNvGrpSpPr>
            <a:grpSpLocks noChangeAspect="1"/>
          </p:cNvGrpSpPr>
          <p:nvPr/>
        </p:nvGrpSpPr>
        <p:grpSpPr bwMode="auto">
          <a:xfrm>
            <a:off x="6732588" y="1844675"/>
            <a:ext cx="315912" cy="298450"/>
            <a:chOff x="2854" y="1152"/>
            <a:chExt cx="286" cy="270"/>
          </a:xfrm>
        </p:grpSpPr>
        <p:sp>
          <p:nvSpPr>
            <p:cNvPr id="147728" name="Freeform 272"/>
            <p:cNvSpPr>
              <a:spLocks noChangeAspect="1"/>
            </p:cNvSpPr>
            <p:nvPr/>
          </p:nvSpPr>
          <p:spPr bwMode="auto">
            <a:xfrm>
              <a:off x="2854" y="1152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29" name="Freeform 273" descr="Purple mesh"/>
            <p:cNvSpPr>
              <a:spLocks noChangeAspect="1"/>
            </p:cNvSpPr>
            <p:nvPr/>
          </p:nvSpPr>
          <p:spPr bwMode="auto">
            <a:xfrm>
              <a:off x="2884" y="1182"/>
              <a:ext cx="229" cy="225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730" name="Text Box 274"/>
          <p:cNvSpPr txBox="1">
            <a:spLocks noChangeArrowheads="1"/>
          </p:cNvSpPr>
          <p:nvPr/>
        </p:nvSpPr>
        <p:spPr bwMode="auto">
          <a:xfrm>
            <a:off x="6300788" y="2132013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T-lymphocytes</a:t>
            </a:r>
          </a:p>
        </p:txBody>
      </p:sp>
      <p:sp>
        <p:nvSpPr>
          <p:cNvPr id="147731" name="Text Box 275"/>
          <p:cNvSpPr txBox="1">
            <a:spLocks noChangeArrowheads="1"/>
          </p:cNvSpPr>
          <p:nvPr/>
        </p:nvSpPr>
        <p:spPr bwMode="auto">
          <a:xfrm>
            <a:off x="7885113" y="1628775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Plasma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cells</a:t>
            </a:r>
          </a:p>
        </p:txBody>
      </p:sp>
      <p:sp>
        <p:nvSpPr>
          <p:cNvPr id="147733" name="Rectangle 277"/>
          <p:cNvSpPr>
            <a:spLocks noChangeArrowheads="1"/>
          </p:cNvSpPr>
          <p:nvPr/>
        </p:nvSpPr>
        <p:spPr bwMode="auto">
          <a:xfrm>
            <a:off x="5940425" y="1268413"/>
            <a:ext cx="287338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734" name="Text Box 278"/>
          <p:cNvSpPr txBox="1">
            <a:spLocks noChangeArrowheads="1"/>
          </p:cNvSpPr>
          <p:nvPr/>
        </p:nvSpPr>
        <p:spPr bwMode="auto">
          <a:xfrm>
            <a:off x="5435600" y="1268413"/>
            <a:ext cx="134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B-lymphocytes</a:t>
            </a:r>
          </a:p>
        </p:txBody>
      </p:sp>
      <p:sp>
        <p:nvSpPr>
          <p:cNvPr id="147738" name="Text Box 282"/>
          <p:cNvSpPr txBox="1">
            <a:spLocks noChangeArrowheads="1"/>
          </p:cNvSpPr>
          <p:nvPr/>
        </p:nvSpPr>
        <p:spPr bwMode="auto">
          <a:xfrm>
            <a:off x="5364163" y="69215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na</a:t>
            </a: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ï</a:t>
            </a: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ve</a:t>
            </a:r>
          </a:p>
        </p:txBody>
      </p:sp>
      <p:sp>
        <p:nvSpPr>
          <p:cNvPr id="147739" name="WordArt 283"/>
          <p:cNvSpPr>
            <a:spLocks noChangeArrowheads="1" noChangeShapeType="1" noTextEdit="1"/>
          </p:cNvSpPr>
          <p:nvPr/>
        </p:nvSpPr>
        <p:spPr bwMode="auto">
          <a:xfrm>
            <a:off x="6443663" y="692150"/>
            <a:ext cx="936625" cy="285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4350"/>
              </a:avLst>
            </a:prstTxWarp>
          </a:bodyPr>
          <a:lstStyle/>
          <a:p>
            <a:pPr algn="ctr"/>
            <a:r>
              <a:rPr lang="en-US" sz="800" kern="10">
                <a:ln w="317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 Narrow"/>
              </a:rPr>
              <a:t>germinal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6703</TotalTime>
  <Words>1080</Words>
  <Application>Microsoft Office PowerPoint</Application>
  <PresentationFormat>On-screen Show (4:3)</PresentationFormat>
  <Paragraphs>275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Lymphoproliferative  disorders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Hodgkin lymphoma</vt:lpstr>
      <vt:lpstr>Slide 27</vt:lpstr>
      <vt:lpstr>Slide 28</vt:lpstr>
      <vt:lpstr>Slide 29</vt:lpstr>
      <vt:lpstr>A practical way to think of lymphoma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DrKamal ElSayid Higgy</cp:lastModifiedBy>
  <cp:revision>393</cp:revision>
  <dcterms:created xsi:type="dcterms:W3CDTF">2014-12-16T08:12:30Z</dcterms:created>
  <dcterms:modified xsi:type="dcterms:W3CDTF">2014-12-21T12:54:30Z</dcterms:modified>
</cp:coreProperties>
</file>