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771" r:id="rId2"/>
    <p:sldId id="776" r:id="rId3"/>
    <p:sldId id="777" r:id="rId4"/>
    <p:sldId id="644" r:id="rId5"/>
    <p:sldId id="646" r:id="rId6"/>
    <p:sldId id="647" r:id="rId7"/>
    <p:sldId id="648" r:id="rId8"/>
    <p:sldId id="652" r:id="rId9"/>
    <p:sldId id="653" r:id="rId10"/>
    <p:sldId id="654" r:id="rId11"/>
    <p:sldId id="772" r:id="rId12"/>
    <p:sldId id="655" r:id="rId13"/>
    <p:sldId id="783" r:id="rId14"/>
    <p:sldId id="657" r:id="rId15"/>
    <p:sldId id="659" r:id="rId16"/>
    <p:sldId id="660" r:id="rId17"/>
    <p:sldId id="661" r:id="rId18"/>
    <p:sldId id="662" r:id="rId19"/>
    <p:sldId id="663" r:id="rId20"/>
    <p:sldId id="664" r:id="rId21"/>
    <p:sldId id="665" r:id="rId22"/>
    <p:sldId id="666" r:id="rId23"/>
    <p:sldId id="668" r:id="rId24"/>
    <p:sldId id="669" r:id="rId25"/>
    <p:sldId id="670" r:id="rId26"/>
    <p:sldId id="778" r:id="rId27"/>
    <p:sldId id="671" r:id="rId28"/>
    <p:sldId id="745" r:id="rId29"/>
    <p:sldId id="746" r:id="rId30"/>
    <p:sldId id="747" r:id="rId31"/>
    <p:sldId id="748" r:id="rId32"/>
    <p:sldId id="749" r:id="rId33"/>
    <p:sldId id="750" r:id="rId34"/>
    <p:sldId id="774" r:id="rId35"/>
    <p:sldId id="775" r:id="rId36"/>
    <p:sldId id="756" r:id="rId37"/>
    <p:sldId id="786" r:id="rId38"/>
    <p:sldId id="672" r:id="rId39"/>
    <p:sldId id="674" r:id="rId40"/>
    <p:sldId id="675" r:id="rId41"/>
    <p:sldId id="676" r:id="rId42"/>
    <p:sldId id="677" r:id="rId43"/>
    <p:sldId id="784" r:id="rId44"/>
    <p:sldId id="782" r:id="rId45"/>
    <p:sldId id="678" r:id="rId46"/>
    <p:sldId id="679" r:id="rId47"/>
    <p:sldId id="680" r:id="rId48"/>
    <p:sldId id="681" r:id="rId49"/>
    <p:sldId id="682" r:id="rId50"/>
    <p:sldId id="683" r:id="rId51"/>
    <p:sldId id="685" r:id="rId52"/>
    <p:sldId id="686" r:id="rId53"/>
    <p:sldId id="687" r:id="rId54"/>
    <p:sldId id="688" r:id="rId55"/>
    <p:sldId id="689" r:id="rId56"/>
    <p:sldId id="690" r:id="rId57"/>
    <p:sldId id="691" r:id="rId58"/>
    <p:sldId id="693" r:id="rId59"/>
    <p:sldId id="694" r:id="rId60"/>
    <p:sldId id="695" r:id="rId61"/>
    <p:sldId id="696" r:id="rId62"/>
    <p:sldId id="697" r:id="rId63"/>
    <p:sldId id="698" r:id="rId64"/>
    <p:sldId id="730" r:id="rId65"/>
    <p:sldId id="731" r:id="rId66"/>
    <p:sldId id="732" r:id="rId67"/>
    <p:sldId id="733" r:id="rId68"/>
    <p:sldId id="734" r:id="rId69"/>
    <p:sldId id="735" r:id="rId70"/>
    <p:sldId id="736" r:id="rId71"/>
    <p:sldId id="737" r:id="rId72"/>
    <p:sldId id="738" r:id="rId73"/>
    <p:sldId id="739" r:id="rId74"/>
    <p:sldId id="740" r:id="rId75"/>
    <p:sldId id="741" r:id="rId76"/>
    <p:sldId id="742" r:id="rId77"/>
    <p:sldId id="743" r:id="rId78"/>
    <p:sldId id="727" r:id="rId79"/>
  </p:sldIdLst>
  <p:sldSz cx="9144000" cy="6858000" type="screen4x3"/>
  <p:notesSz cx="6858000" cy="100139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CC99"/>
    <a:srgbClr val="FFCC00"/>
    <a:srgbClr val="FFFFFF"/>
    <a:srgbClr val="CC00CC"/>
    <a:srgbClr val="660066"/>
    <a:srgbClr val="BA6246"/>
    <a:srgbClr val="FFFFCC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958" autoAdjust="0"/>
    <p:restoredTop sz="94670" autoAdjust="0"/>
  </p:normalViewPr>
  <p:slideViewPr>
    <p:cSldViewPr>
      <p:cViewPr varScale="1">
        <p:scale>
          <a:sx n="74" d="100"/>
          <a:sy n="74" d="100"/>
        </p:scale>
        <p:origin x="840" y="60"/>
      </p:cViewPr>
      <p:guideLst>
        <p:guide orient="horz" pos="2160"/>
        <p:guide pos="2880"/>
      </p:guideLst>
    </p:cSldViewPr>
  </p:slideViewPr>
  <p:outlineViewPr>
    <p:cViewPr>
      <p:scale>
        <a:sx n="23" d="100"/>
        <a:sy n="2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3888"/>
            <a:ext cx="2971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513888"/>
            <a:ext cx="297180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49A6B0-7693-4E1B-9A9B-8F18503364F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4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C558067B-8508-4A95-B75C-752CD3E4D022}" type="datetimeFigureOut">
              <a:rPr lang="ar-SA"/>
              <a:pPr>
                <a:defRPr/>
              </a:pPr>
              <a:t>24/02/1437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5513" y="750888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56150"/>
            <a:ext cx="5486400" cy="45069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951230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9512300"/>
            <a:ext cx="2971800" cy="500063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259B5ACC-C730-4672-9769-A094B5E79AE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2701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A1C9D6-1FE2-49D7-B242-D07739AF2A3C}" type="slidenum">
              <a:rPr lang="ar-SA" smtClean="0"/>
              <a:pPr/>
              <a:t>78</a:t>
            </a:fld>
            <a:endParaRPr lang="en-US" smtClean="0"/>
          </a:p>
        </p:txBody>
      </p:sp>
      <p:sp>
        <p:nvSpPr>
          <p:cNvPr id="185347" name="Rectangle 7"/>
          <p:cNvSpPr txBox="1">
            <a:spLocks noGrp="1" noChangeArrowheads="1"/>
          </p:cNvSpPr>
          <p:nvPr/>
        </p:nvSpPr>
        <p:spPr bwMode="auto">
          <a:xfrm>
            <a:off x="1588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6D077755-65F7-44FD-9D1B-3FC1516F090C}" type="slidenum">
              <a:rPr lang="ar-SA" sz="1200"/>
              <a:pPr/>
              <a:t>78</a:t>
            </a:fld>
            <a:endParaRPr lang="en-US" sz="1200"/>
          </a:p>
        </p:txBody>
      </p:sp>
      <p:sp>
        <p:nvSpPr>
          <p:cNvPr id="185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</p:spTree>
    <p:extLst>
      <p:ext uri="{BB962C8B-B14F-4D97-AF65-F5344CB8AC3E}">
        <p14:creationId xmlns:p14="http://schemas.microsoft.com/office/powerpoint/2010/main" val="3735319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087B3-F835-4862-AD72-AB28C2AE2B0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2F048A-0E99-43E4-B854-1CB06438624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25FF5-CBDC-44C3-8238-F847DE82122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ar-S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FC015-AF0F-4885-AE14-E59EE69140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14B1C-79E4-4D6A-91F5-4DF9BAF1157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17E17-6060-4DA3-ACF0-FF5809A79682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A94A4-A3CE-4CA9-B7BE-1244352C8F7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F1D4C-5E0F-48F1-AEFA-C32B4D5129A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F34F0-4F88-48A8-9AF1-AD80C57DBDC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4368C-5EF3-40BA-821D-76C04CAD189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3BF86-C152-4D27-93E7-641A73B55ED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B5088-BF4E-43AF-B073-AD9484CDABC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CAA80AB-22F0-4B46-BDE3-730BFF856D9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685800" y="404813"/>
            <a:ext cx="7772400" cy="1872059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BLEEDING DISORDERS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BY:</a:t>
            </a:r>
            <a:r>
              <a:rPr lang="en-US" sz="4800" b="1" dirty="0" smtClean="0">
                <a:solidFill>
                  <a:srgbClr val="FF0000"/>
                </a:solidFill>
              </a:rPr>
              <a:t/>
            </a:r>
            <a:br>
              <a:rPr lang="en-US" sz="4800" b="1" dirty="0" smtClean="0">
                <a:solidFill>
                  <a:srgbClr val="FF0000"/>
                </a:solidFill>
              </a:rPr>
            </a:br>
            <a:endParaRPr lang="en-US" sz="48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412" y="3213026"/>
            <a:ext cx="7772400" cy="3096294"/>
          </a:xfrm>
        </p:spPr>
        <p:txBody>
          <a:bodyPr/>
          <a:lstStyle/>
          <a:p>
            <a:pPr marL="457200" indent="-457200" algn="ctr"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DR.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FATMA AL-QAHTANI</a:t>
            </a: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cs typeface="Arial" pitchFamily="34" charset="0"/>
            </a:endParaRPr>
          </a:p>
          <a:p>
            <a:pPr marL="457200" indent="-457200" algn="ctr">
              <a:buFontTx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CONSULTANT  HAEMATOLOGIST</a:t>
            </a:r>
          </a:p>
          <a:p>
            <a:pPr marL="457200" indent="-457200" algn="ctr">
              <a:buFontTx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DEPARTMENT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OF PATHOLOGY</a:t>
            </a:r>
          </a:p>
          <a:p>
            <a:pPr marL="457200" indent="-457200" algn="ctr">
              <a:buFontTx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COLLEGE OF MEDICINE</a:t>
            </a:r>
          </a:p>
          <a:p>
            <a:pPr marL="457200" indent="-457200" algn="ctr">
              <a:buFontTx/>
              <a:buNone/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KING SAUD UNIVERSITY</a:t>
            </a:r>
            <a:endParaRPr lang="en-US" b="1" dirty="0" smtClean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>
              <a:defRPr/>
            </a:pPr>
            <a:endParaRPr lang="en-US" b="1" dirty="0"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4400" b="1" u="sng" smtClean="0">
                <a:solidFill>
                  <a:srgbClr val="660033"/>
                </a:solidFill>
              </a:rPr>
              <a:t> </a:t>
            </a:r>
            <a:endParaRPr lang="en-US" sz="3500" b="1" smtClean="0">
              <a:solidFill>
                <a:srgbClr val="660033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9281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918648" cy="5832648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INHERITED COAGULATION DISORDERS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HAEMOPHILIA</a:t>
            </a:r>
            <a:r>
              <a:rPr lang="en-US" sz="3600" b="1" dirty="0" smtClean="0">
                <a:solidFill>
                  <a:srgbClr val="FF0000"/>
                </a:solidFill>
              </a:rPr>
              <a:t/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*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A Factor VIII Deficiency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* B  Factor IX Deficiency (Christmas    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   Disease)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* C  Factor XI Deficiency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* Von </a:t>
            </a:r>
            <a:r>
              <a:rPr lang="en-US" sz="3600" b="1" dirty="0" err="1" smtClean="0">
                <a:solidFill>
                  <a:srgbClr val="FFFF00"/>
                </a:solidFill>
              </a:rPr>
              <a:t>Willebrand</a:t>
            </a:r>
            <a:r>
              <a:rPr lang="en-US" sz="3600" b="1" dirty="0" smtClean="0">
                <a:solidFill>
                  <a:srgbClr val="FFFF00"/>
                </a:solidFill>
              </a:rPr>
              <a:t> Disease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* Other Factors Deficiency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4400" b="1" u="sng" smtClean="0">
                <a:solidFill>
                  <a:srgbClr val="660033"/>
                </a:solidFill>
              </a:rPr>
              <a:t> </a:t>
            </a:r>
            <a:endParaRPr lang="en-US" sz="3500" b="1" smtClean="0">
              <a:solidFill>
                <a:srgbClr val="660033"/>
              </a:solidFill>
            </a:endParaRP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9281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049760"/>
            <a:ext cx="7772400" cy="1955304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CLINICAL FEATURES OF HAEMOPHILIA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87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713787" cy="6408738"/>
          </a:xfrm>
        </p:spPr>
        <p:txBody>
          <a:bodyPr/>
          <a:lstStyle/>
          <a:p>
            <a:pPr algn="just">
              <a:lnSpc>
                <a:spcPct val="90000"/>
              </a:lnSpc>
              <a:buFontTx/>
              <a:buNone/>
            </a:pPr>
            <a:r>
              <a:rPr lang="en-US" sz="3000" b="1" smtClean="0">
                <a:solidFill>
                  <a:srgbClr val="FF0000"/>
                </a:solidFill>
              </a:rPr>
              <a:t>Correlation of coagulation factor activity and disease severity in haemophilia A or hemophilia B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800" b="1" smtClean="0">
                <a:solidFill>
                  <a:schemeClr val="bg1"/>
                </a:solidFill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 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en-US" sz="8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Coagulation factor activity	Clinical manifestations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(percentage of normal)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800" b="1" smtClean="0">
                <a:solidFill>
                  <a:srgbClr val="FFFF00"/>
                </a:solidFill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&lt;1					Severe disease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Frequent spontaneous bleeding episodes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 from early life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Joint deformity and crippling if not 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 adequately teated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en-US" sz="2000" b="1" smtClean="0">
              <a:solidFill>
                <a:srgbClr val="FFFF00"/>
              </a:solidFill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1 – 5 				Moderate disease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Post-traumatic bleeding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occasional spontaneous episodes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en-US" sz="2000" b="1" smtClean="0">
              <a:solidFill>
                <a:srgbClr val="FFFF00"/>
              </a:solidFill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5 – 20 				Mild diesease</a:t>
            </a: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Post-traumatic bleeding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en-US" sz="800" b="1" smtClean="0">
              <a:solidFill>
                <a:schemeClr val="bg1"/>
              </a:solidFill>
            </a:endParaRPr>
          </a:p>
          <a:p>
            <a:pPr algn="just">
              <a:lnSpc>
                <a:spcPct val="90000"/>
              </a:lnSpc>
              <a:buFontTx/>
              <a:buNone/>
            </a:pPr>
            <a:r>
              <a:rPr lang="en-US" sz="800" b="1" smtClean="0">
                <a:solidFill>
                  <a:schemeClr val="bg1"/>
                </a:solidFill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 </a:t>
            </a:r>
          </a:p>
          <a:p>
            <a:pPr algn="just">
              <a:lnSpc>
                <a:spcPct val="90000"/>
              </a:lnSpc>
              <a:buFontTx/>
              <a:buNone/>
            </a:pPr>
            <a:endParaRPr lang="en-US" sz="2000" b="1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640762" cy="6480175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07523" name="Picture 4" descr="Jpeg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56932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640762" cy="6480175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08547" name="Picture 4" descr="Jpeg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497888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88913"/>
            <a:ext cx="8137525" cy="64087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260350"/>
            <a:ext cx="7704138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713788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4400" b="1" u="sng" smtClean="0">
                <a:solidFill>
                  <a:srgbClr val="660033"/>
                </a:solidFill>
              </a:rPr>
              <a:t> </a:t>
            </a:r>
            <a:endParaRPr lang="en-US" sz="3500" b="1" smtClean="0">
              <a:solidFill>
                <a:srgbClr val="660033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5888"/>
            <a:ext cx="8856662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08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713788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13667" name="Picture 4" descr="Jpeg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84963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 descr="Jpeg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44450"/>
            <a:ext cx="6985000" cy="662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 descr="Jpeg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31494" y="404810"/>
            <a:ext cx="6480718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16739" name="Picture 3" descr="Jpeg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84963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17763" name="Picture 3" descr="Jpeg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5693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Abnormalities in Von </a:t>
            </a:r>
            <a:r>
              <a:rPr lang="en-US" dirty="0" err="1" smtClean="0">
                <a:solidFill>
                  <a:srgbClr val="FFFF00"/>
                </a:solidFill>
              </a:rPr>
              <a:t>Willebrand</a:t>
            </a:r>
            <a:r>
              <a:rPr lang="en-US" dirty="0" smtClean="0">
                <a:solidFill>
                  <a:srgbClr val="FFFF00"/>
                </a:solidFill>
              </a:rPr>
              <a:t> Disease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48880"/>
            <a:ext cx="7772400" cy="42561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Abnormal bleeding time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Prolonged APTT &amp; normal PT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Deficiency of Factor VIII Clotting activity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Deficiency of Von </a:t>
            </a:r>
            <a:r>
              <a:rPr lang="en-US" dirty="0" err="1" smtClean="0">
                <a:solidFill>
                  <a:schemeClr val="bg1"/>
                </a:solidFill>
              </a:rPr>
              <a:t>Willebrand</a:t>
            </a:r>
            <a:r>
              <a:rPr lang="en-US" dirty="0" smtClean="0">
                <a:solidFill>
                  <a:schemeClr val="bg1"/>
                </a:solidFill>
              </a:rPr>
              <a:t> Factor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Ristocetin</a:t>
            </a:r>
            <a:r>
              <a:rPr lang="en-US" dirty="0" smtClean="0">
                <a:solidFill>
                  <a:schemeClr val="bg1"/>
                </a:solidFill>
              </a:rPr>
              <a:t> Co-factors)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Low Von </a:t>
            </a:r>
            <a:r>
              <a:rPr lang="en-US" dirty="0" err="1" smtClean="0">
                <a:solidFill>
                  <a:schemeClr val="bg1"/>
                </a:solidFill>
              </a:rPr>
              <a:t>Willebrand</a:t>
            </a:r>
            <a:r>
              <a:rPr lang="en-US" dirty="0" smtClean="0">
                <a:solidFill>
                  <a:schemeClr val="bg1"/>
                </a:solidFill>
              </a:rPr>
              <a:t> Antigen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Abnormal Platelet Aggregations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1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18787" name="Picture 3" descr="Jpeg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4963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9552" y="4541058"/>
            <a:ext cx="720080" cy="400110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vWF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24000" y="3324225"/>
          <a:ext cx="6096000" cy="210312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00063" y="214313"/>
          <a:ext cx="8358246" cy="6429420"/>
        </p:xfrm>
        <a:graphic>
          <a:graphicData uri="http://schemas.openxmlformats.org/drawingml/2006/table">
            <a:tbl>
              <a:tblPr/>
              <a:tblGrid>
                <a:gridCol w="8358246"/>
              </a:tblGrid>
              <a:tr h="64294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90170" marR="9017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19828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30175"/>
            <a:ext cx="8501062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438" y="266700"/>
            <a:ext cx="6459537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88640"/>
            <a:ext cx="864393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41994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BLEEDING DISORDERS INCLUDE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66528"/>
            <a:ext cx="8495828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chemeClr val="bg1"/>
                </a:solidFill>
              </a:rPr>
              <a:t>Inherited and acquired blood vessel disorders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chemeClr val="bg1"/>
                </a:solidFill>
              </a:rPr>
              <a:t>Inherited and acquired platelets disorders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chemeClr val="bg1"/>
                </a:solidFill>
              </a:rPr>
              <a:t>Inherited and acquired coagulation   disorders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06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60350"/>
            <a:ext cx="8713787" cy="6408738"/>
          </a:xfrm>
        </p:spPr>
      </p:pic>
    </p:spTree>
    <p:extLst>
      <p:ext uri="{BB962C8B-B14F-4D97-AF65-F5344CB8AC3E}">
        <p14:creationId xmlns:p14="http://schemas.microsoft.com/office/powerpoint/2010/main" val="142981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8785225" cy="6408737"/>
          </a:xfrm>
        </p:spPr>
      </p:pic>
    </p:spTree>
    <p:extLst>
      <p:ext uri="{BB962C8B-B14F-4D97-AF65-F5344CB8AC3E}">
        <p14:creationId xmlns:p14="http://schemas.microsoft.com/office/powerpoint/2010/main" val="314400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4313"/>
            <a:ext cx="8856662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FACTOR XIII DEFICIENCY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60848"/>
            <a:ext cx="7772400" cy="36004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Bruising with minor injury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Hematoma after trauma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 Bleeding (secondary bleeding)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chemeClr val="bg1"/>
                </a:solidFill>
              </a:rPr>
              <a:t> Abnormal healing of wounds with excessive scar formation (keloid formation)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4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41315" name="Picture 3" descr="Jpeg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713788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43363" name="Picture 3" descr="Jpeg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642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264275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91139" name="Picture 7" descr="Jpeg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04813"/>
            <a:ext cx="864076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44387" name="Picture 3" descr="Jpeg06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569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45411" name="Picture 3" descr="Jpeg0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49630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713788" cy="6337300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146435" name="Picture 3" descr="Jpeg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84963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8002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/>
            </a:r>
            <a:br>
              <a:rPr lang="en-US" sz="4000" dirty="0" smtClean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LABORATORY DIAGNOSIS OF </a:t>
            </a:r>
            <a:r>
              <a:rPr lang="en-US" sz="4000" dirty="0">
                <a:solidFill>
                  <a:srgbClr val="FFFF00"/>
                </a:solidFill>
              </a:rPr>
              <a:t/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 smtClean="0">
                <a:solidFill>
                  <a:srgbClr val="FFFF00"/>
                </a:solidFill>
              </a:rPr>
              <a:t>FACTOR XIII DEFICIENCY</a:t>
            </a:r>
            <a:br>
              <a:rPr lang="en-US" sz="4000" dirty="0" smtClean="0">
                <a:solidFill>
                  <a:srgbClr val="FFFF00"/>
                </a:solidFill>
              </a:rPr>
            </a:b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086" y="2088654"/>
            <a:ext cx="8495828" cy="43646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bg1"/>
                </a:solidFill>
              </a:rPr>
              <a:t>Normal PT &amp; Normal APTT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bg1"/>
                </a:solidFill>
              </a:rPr>
              <a:t>Normal Bleeding time &amp; Normal  Platelet aggregation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bg1"/>
                </a:solidFill>
              </a:rPr>
              <a:t>Normal fibrinogen level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bg1"/>
                </a:solidFill>
              </a:rPr>
              <a:t>Abnormal clot stability with five molar urea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3600" dirty="0" smtClean="0">
                <a:solidFill>
                  <a:schemeClr val="bg1"/>
                </a:solidFill>
              </a:rPr>
              <a:t>Low Factor XIII level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76872"/>
            <a:ext cx="7772400" cy="1512168"/>
          </a:xfrm>
        </p:spPr>
        <p:txBody>
          <a:bodyPr/>
          <a:lstStyle/>
          <a:p>
            <a:r>
              <a:rPr lang="en-US" sz="4800" dirty="0" smtClean="0">
                <a:solidFill>
                  <a:srgbClr val="FFFF00"/>
                </a:solidFill>
              </a:rPr>
              <a:t>ACQUIRED BLEEDING DISORDERS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03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8642350" cy="6119813"/>
          </a:xfrm>
        </p:spPr>
        <p:txBody>
          <a:bodyPr/>
          <a:lstStyle/>
          <a:p>
            <a:pPr algn="ctr">
              <a:buFontTx/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algn="ctr">
              <a:buFontTx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DIC</a:t>
            </a:r>
          </a:p>
          <a:p>
            <a:pPr algn="ctr">
              <a:buFontTx/>
              <a:buNone/>
            </a:pPr>
            <a:endParaRPr lang="en-US" sz="4000" b="1" dirty="0" smtClean="0">
              <a:solidFill>
                <a:srgbClr val="FFFFFF"/>
              </a:solidFill>
            </a:endParaRPr>
          </a:p>
          <a:p>
            <a:pPr algn="ctr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DISSEMINATED INTRAVASCULAR COAGULATION</a:t>
            </a:r>
          </a:p>
          <a:p>
            <a:pPr algn="ctr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‘CONSUMPTION COAGULATIONPATHY’</a:t>
            </a:r>
          </a:p>
          <a:p>
            <a:pPr algn="ctr">
              <a:buFontTx/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‘DEFIBRINATION SYNDROME’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260350"/>
            <a:ext cx="8893175" cy="640873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100" b="1" smtClean="0">
                <a:solidFill>
                  <a:srgbClr val="FF0000"/>
                </a:solidFill>
              </a:rPr>
              <a:t>Causes of disseminated intravascular coagulation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800" b="1" smtClean="0">
                <a:solidFill>
                  <a:srgbClr val="FFFF00"/>
                </a:solidFill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Infections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 Gram-negative and meningococcal septicaemia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 Clostridium welchii septicaemia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 Severe Falciparum malaria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Viral infection – varicella, HIV, hepatitis, cytomegalovirus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Malignancy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 Widespread mucin-secreting adenocarcinoma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 Acute promyelocytic leukaemia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Obstetric complications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Amniotic fluid embolism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Premature separation of placenta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smtClean="0">
                <a:solidFill>
                  <a:srgbClr val="FFFF00"/>
                </a:solidFill>
              </a:rPr>
              <a:t>   Septic abortion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713787" cy="6408738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0000"/>
                </a:solidFill>
              </a:rPr>
              <a:t>Causes of disseminated intravascular coagulation</a:t>
            </a:r>
            <a:r>
              <a:rPr lang="en-US" sz="2400" b="1" smtClean="0">
                <a:solidFill>
                  <a:srgbClr val="FF0000"/>
                </a:solidFill>
              </a:rPr>
              <a:t> </a:t>
            </a:r>
            <a:r>
              <a:rPr lang="en-US" sz="1200" b="1" smtClean="0">
                <a:solidFill>
                  <a:srgbClr val="FF0000"/>
                </a:solidFill>
              </a:rPr>
              <a:t>(continued)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700" b="1" smtClean="0">
                <a:solidFill>
                  <a:schemeClr val="bg1"/>
                </a:solidFill>
              </a:rPr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FFFF00"/>
                </a:solidFill>
              </a:rPr>
              <a:t>*Hypersensitivity reactions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Anaphylaxix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Incompatible blood transfusion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FFFF00"/>
                </a:solidFill>
              </a:rPr>
              <a:t>*Widespread tissue damage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 Following surgery or trauma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 After severe burns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FFFF00"/>
                </a:solidFill>
              </a:rPr>
              <a:t>*Vascular abnormalities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Kasabach-Merritt syndrome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Leaking prosthetic valves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Cardiac bypass surgery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b="1" smtClean="0">
                <a:solidFill>
                  <a:srgbClr val="FFFF00"/>
                </a:solidFill>
              </a:rPr>
              <a:t>*Miscellaneous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 Liver failure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Snake and invertebrate venoms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Hypothermia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Heat stroke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smtClean="0">
                <a:solidFill>
                  <a:srgbClr val="FFFF00"/>
                </a:solidFill>
              </a:rPr>
              <a:t>    Acute hypoxia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713788" cy="63373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713788" cy="63373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264275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94211" name="Picture 3" descr="Jpeg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8569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260350"/>
            <a:ext cx="8713788" cy="63373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785225" cy="6408738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53603" name="Picture 3" descr="Jpeg06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6423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7" name="Picture 3" descr="Jpeg0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88913"/>
            <a:ext cx="568960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55651" name="Picture 3" descr="Jpeg0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569325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 descr="Jpeg0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260350"/>
            <a:ext cx="56165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57699" name="Picture 3" descr="Jpeg07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6423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58723" name="Picture 3" descr="Jpeg0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33375"/>
            <a:ext cx="864235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59747" name="Picture 3" descr="Jpeg0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6423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61795" name="Picture 3" descr="Jpeg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8785225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62819" name="Picture 3" descr="Jpeg07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6423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264275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95235" name="Picture 3" descr="Jpeg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6423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188913"/>
            <a:ext cx="8785225" cy="6408737"/>
          </a:xfrm>
        </p:spPr>
        <p:txBody>
          <a:bodyPr/>
          <a:lstStyle/>
          <a:p>
            <a:endParaRPr lang="ar-SA" smtClean="0"/>
          </a:p>
        </p:txBody>
      </p:sp>
      <p:pic>
        <p:nvPicPr>
          <p:cNvPr id="163843" name="Picture 3" descr="Jpeg0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86423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37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713787" cy="719807"/>
          </a:xfrm>
        </p:spPr>
        <p:txBody>
          <a:bodyPr/>
          <a:lstStyle/>
          <a:p>
            <a:r>
              <a:rPr lang="en-US" sz="2600" b="1" dirty="0" err="1" smtClean="0">
                <a:solidFill>
                  <a:srgbClr val="FF0000"/>
                </a:solidFill>
              </a:rPr>
              <a:t>Haemostasis</a:t>
            </a:r>
            <a:r>
              <a:rPr lang="en-US" sz="2600" b="1" dirty="0" smtClean="0">
                <a:solidFill>
                  <a:srgbClr val="FF0000"/>
                </a:solidFill>
              </a:rPr>
              <a:t> tests: typical results in acquired bleeding disorders</a:t>
            </a:r>
          </a:p>
        </p:txBody>
      </p:sp>
      <p:graphicFrame>
        <p:nvGraphicFramePr>
          <p:cNvPr id="1093729" name="Group 97"/>
          <p:cNvGraphicFramePr>
            <a:graphicFrameLocks noGrp="1"/>
          </p:cNvGraphicFramePr>
          <p:nvPr>
            <p:ph idx="1"/>
          </p:nvPr>
        </p:nvGraphicFramePr>
        <p:xfrm>
          <a:off x="250825" y="765175"/>
          <a:ext cx="8893175" cy="5617049"/>
        </p:xfrm>
        <a:graphic>
          <a:graphicData uri="http://schemas.openxmlformats.org/drawingml/2006/table">
            <a:tbl>
              <a:tblPr/>
              <a:tblGrid>
                <a:gridCol w="2498320"/>
                <a:gridCol w="1249159"/>
                <a:gridCol w="1587778"/>
                <a:gridCol w="1940977"/>
                <a:gridCol w="1616941"/>
              </a:tblGrid>
              <a:tr h="1154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Platelet count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Prothrombin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Activated partial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thromboplastin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Thrombin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8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Liver disease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(rarely prolonged)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85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Disseminated intravascular coagulation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Grossly 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66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Massive transfusion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Oral anticoagulants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Grossly 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Heparin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(rarely low)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Mildly 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5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Circulating anticoagulant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Normal or prolonged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Prolonged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ar-SA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6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713788" cy="647700"/>
          </a:xfrm>
        </p:spPr>
        <p:txBody>
          <a:bodyPr/>
          <a:lstStyle/>
          <a:p>
            <a:r>
              <a:rPr lang="en-US" sz="4000" b="1" smtClean="0">
                <a:solidFill>
                  <a:srgbClr val="FF0000"/>
                </a:solidFill>
              </a:rPr>
              <a:t>Screening Tests of Hemostasis</a:t>
            </a:r>
          </a:p>
        </p:txBody>
      </p:sp>
      <p:graphicFrame>
        <p:nvGraphicFramePr>
          <p:cNvPr id="1095752" name="Group 72"/>
          <p:cNvGraphicFramePr>
            <a:graphicFrameLocks noGrp="1"/>
          </p:cNvGraphicFramePr>
          <p:nvPr>
            <p:ph idx="1"/>
          </p:nvPr>
        </p:nvGraphicFramePr>
        <p:xfrm>
          <a:off x="250825" y="1196975"/>
          <a:ext cx="8713788" cy="5417820"/>
        </p:xfrm>
        <a:graphic>
          <a:graphicData uri="http://schemas.openxmlformats.org/drawingml/2006/table">
            <a:tbl>
              <a:tblPr/>
              <a:tblGrid>
                <a:gridCol w="2551113"/>
                <a:gridCol w="6162675"/>
              </a:tblGrid>
              <a:tr h="150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Screening tests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Defects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B.T. Prolonged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Platelets (↓ or dysfunction) + Von Willebrand’s disease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APTT prolonged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Factors: XII, XI, VIII, IX, X, V, II,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P.T. Prolonged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Factors: VII, X, V, II,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T.T. Prolonged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Fibrinogen (Factor I) high FDPS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Reptilase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time prolonged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Fibrinogen (factor I) high FDPS.  Not effected by Heparin therapy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06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FDPS high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▪    D.I.C.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▪    Snake Bite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▪    Thrombolytic therapy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▪    Dysfibrinogenemia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Platelet Count Low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Thrombocytopenia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Platelet Count Normal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Platelet dysfunction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85225" cy="865188"/>
          </a:xfrm>
        </p:spPr>
        <p:txBody>
          <a:bodyPr/>
          <a:lstStyle/>
          <a:p>
            <a:r>
              <a:rPr lang="en-US" sz="3400" b="1" smtClean="0">
                <a:solidFill>
                  <a:srgbClr val="FF0000"/>
                </a:solidFill>
              </a:rPr>
              <a:t>Indications for the use of fresh frozen plasma 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268413"/>
            <a:ext cx="8640762" cy="5256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Coagulation factor deficiency (where specific or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    combined factor concentrate is not available)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Reversal of warfarin effect.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Multiple coagulation defects, e.g. in patients with liver disease, DIC 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Massive blood transfusion with coagulopathy and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    clinical bleeding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Thrombotic thrombocytopenic purpura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Deficiencies of antithrombin, protein C or protein S</a:t>
            </a:r>
          </a:p>
          <a:p>
            <a:pPr>
              <a:lnSpc>
                <a:spcPct val="90000"/>
              </a:lnSpc>
            </a:pPr>
            <a:r>
              <a:rPr lang="en-US" sz="2800" b="1" smtClean="0">
                <a:solidFill>
                  <a:srgbClr val="FFFF00"/>
                </a:solidFill>
              </a:rPr>
              <a:t>Some patients with immunedeficiency syndromes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85225" cy="6264275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b="1" u="sng" smtClean="0">
                <a:solidFill>
                  <a:srgbClr val="FF0000"/>
                </a:solidFill>
              </a:rPr>
              <a:t>Oral Anticoagulants Indications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 Venous thrombosis and pulmonary embolism.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	Atrial fibrillation.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	Heart valve prostheses.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	Myocardial infarction (Selected cases)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85225" cy="6264275"/>
          </a:xfrm>
        </p:spPr>
        <p:txBody>
          <a:bodyPr/>
          <a:lstStyle/>
          <a:p>
            <a:pPr algn="just">
              <a:buFontTx/>
              <a:buNone/>
            </a:pPr>
            <a:endParaRPr lang="en-US" b="1" smtClean="0">
              <a:solidFill>
                <a:srgbClr val="FFFF00"/>
              </a:solidFill>
            </a:endParaRP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Antithrombotic Therapy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2-	 Oral anticoagulants 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 Antiplatelet drugs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	Warfarin 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*	New oral anticoagulant (Ximelagatran)</a:t>
            </a:r>
          </a:p>
          <a:p>
            <a:pPr algn="just">
              <a:buFontTx/>
              <a:buNone/>
            </a:pPr>
            <a:endParaRPr lang="en-US" b="1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228600"/>
            <a:ext cx="8839200" cy="6477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85225" cy="6264275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u="sng" smtClean="0">
                <a:solidFill>
                  <a:srgbClr val="FFFF00"/>
                </a:solidFill>
              </a:rPr>
              <a:t>Oral Anticoagulants (Warfarin)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Doses and Preparations Available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en-US" sz="2800" b="1" smtClean="0">
                <a:solidFill>
                  <a:srgbClr val="FFFF00"/>
                </a:solidFill>
              </a:rPr>
              <a:t>Warfarin Preparations </a:t>
            </a:r>
          </a:p>
          <a:p>
            <a:pPr algn="just">
              <a:lnSpc>
                <a:spcPct val="80000"/>
              </a:lnSpc>
              <a:buFontTx/>
              <a:buNone/>
            </a:pPr>
            <a:r>
              <a:rPr lang="en-US" sz="2800" b="1" smtClean="0">
                <a:solidFill>
                  <a:srgbClr val="FFFF00"/>
                </a:solidFill>
              </a:rPr>
              <a:t>    Tablets 1 mg (Pink), 2 mg (Gray-Blue) 5 mg (Orange). 7.5 mg (Yellow) 10 mg (white)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en-US" sz="2800" b="1" smtClean="0">
                <a:solidFill>
                  <a:srgbClr val="FFFF00"/>
                </a:solidFill>
              </a:rPr>
              <a:t>Dosage:	Large loading doses are no longer recommended.  Depending on clinical circumstances, start with a daily dose of about 5 mg for 3 days.  Check LFTs before starting treatment and do INR daily (the APTT as well) if the patient is receiving heparin, aiming to get the INR in the range between 2.0-4.5. 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ü"/>
            </a:pPr>
            <a:r>
              <a:rPr lang="en-US" sz="2800" b="1" smtClean="0">
                <a:solidFill>
                  <a:srgbClr val="FFFF00"/>
                </a:solidFill>
              </a:rPr>
              <a:t>The usual daily dose for most patients lies between 3 mg and 6 mg but maintenance doses may vary widely and regular control, by means of an INR performed at no longer than 8 weekly intervals, is mandatory.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60350"/>
            <a:ext cx="8785225" cy="6337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85225" cy="6264275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A lower dose of Warfarin may be required in any 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of the following: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a.	Elderly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b.	Poor nutrition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c.	Liver disease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d.	Potentiating drugs (especially antibiotics)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e.	Heart failure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f.	Following surgery</a:t>
            </a:r>
            <a:endParaRPr lang="en-US" b="1" u="sng" smtClean="0">
              <a:solidFill>
                <a:srgbClr val="FFFF00"/>
              </a:solidFill>
            </a:endParaRP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13787" cy="6264275"/>
          </a:xfrm>
        </p:spPr>
        <p:txBody>
          <a:bodyPr/>
          <a:lstStyle/>
          <a:p>
            <a:pPr>
              <a:buFontTx/>
              <a:buNone/>
            </a:pPr>
            <a:endParaRPr lang="ar-SA" smtClean="0"/>
          </a:p>
        </p:txBody>
      </p:sp>
      <p:pic>
        <p:nvPicPr>
          <p:cNvPr id="96259" name="Picture 3" descr="Jpeg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04813"/>
            <a:ext cx="85693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333375"/>
            <a:ext cx="8785225" cy="6264275"/>
          </a:xfrm>
        </p:spPr>
        <p:txBody>
          <a:bodyPr/>
          <a:lstStyle/>
          <a:p>
            <a:pPr algn="just">
              <a:buFontTx/>
              <a:buNone/>
            </a:pPr>
            <a:r>
              <a:rPr lang="en-US" b="1" u="sng" smtClean="0">
                <a:solidFill>
                  <a:srgbClr val="FF0000"/>
                </a:solidFill>
              </a:rPr>
              <a:t>Oral Anticoagulants (Warfarin)</a:t>
            </a:r>
          </a:p>
          <a:p>
            <a:pPr algn="just">
              <a:buFontTx/>
              <a:buNone/>
            </a:pPr>
            <a:r>
              <a:rPr lang="en-US" b="1" u="sng" smtClean="0">
                <a:solidFill>
                  <a:srgbClr val="FFFF00"/>
                </a:solidFill>
              </a:rPr>
              <a:t>INR</a:t>
            </a:r>
            <a:r>
              <a:rPr lang="en-US" b="1" smtClean="0">
                <a:solidFill>
                  <a:srgbClr val="FFFF00"/>
                </a:solidFill>
              </a:rPr>
              <a:t>	:	International Normalized Ratio</a:t>
            </a:r>
          </a:p>
          <a:p>
            <a:pPr algn="just">
              <a:buFontTx/>
              <a:buNone/>
            </a:pPr>
            <a:r>
              <a:rPr lang="en-US" b="1" u="sng" smtClean="0">
                <a:solidFill>
                  <a:srgbClr val="FFFF00"/>
                </a:solidFill>
              </a:rPr>
              <a:t>ISI</a:t>
            </a:r>
            <a:r>
              <a:rPr lang="en-US" b="1" smtClean="0">
                <a:solidFill>
                  <a:srgbClr val="FFFF00"/>
                </a:solidFill>
              </a:rPr>
              <a:t>	:	International Sensitivity Index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		for the thromboplastin reagent used.</a:t>
            </a:r>
          </a:p>
          <a:p>
            <a:pPr algn="just">
              <a:buFontTx/>
              <a:buNone/>
            </a:pPr>
            <a:endParaRPr lang="en-US" b="1" smtClean="0">
              <a:solidFill>
                <a:srgbClr val="FFFF00"/>
              </a:solidFill>
            </a:endParaRP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		Patient’s PT              ISI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INR  =	---------------------</a:t>
            </a:r>
          </a:p>
          <a:p>
            <a:pPr algn="just">
              <a:buFontTx/>
              <a:buNone/>
            </a:pPr>
            <a:r>
              <a:rPr lang="en-US" b="1" smtClean="0">
                <a:solidFill>
                  <a:srgbClr val="FFFF00"/>
                </a:solidFill>
              </a:rPr>
              <a:t>			Mean normal PT</a:t>
            </a:r>
            <a:endParaRPr lang="en-US" b="1" u="sng" smtClean="0">
              <a:solidFill>
                <a:srgbClr val="FFFF00"/>
              </a:solidFill>
            </a:endParaRPr>
          </a:p>
        </p:txBody>
      </p:sp>
      <p:sp>
        <p:nvSpPr>
          <p:cNvPr id="174083" name="AutoShape 3"/>
          <p:cNvSpPr>
            <a:spLocks/>
          </p:cNvSpPr>
          <p:nvPr/>
        </p:nvSpPr>
        <p:spPr bwMode="auto">
          <a:xfrm>
            <a:off x="1692275" y="3068638"/>
            <a:ext cx="287338" cy="1800225"/>
          </a:xfrm>
          <a:prstGeom prst="leftBracket">
            <a:avLst>
              <a:gd name="adj" fmla="val 5221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ar-SA">
              <a:solidFill>
                <a:srgbClr val="FFFF00"/>
              </a:solidFill>
            </a:endParaRPr>
          </a:p>
        </p:txBody>
      </p:sp>
      <p:sp>
        <p:nvSpPr>
          <p:cNvPr id="174084" name="AutoShape 4"/>
          <p:cNvSpPr>
            <a:spLocks/>
          </p:cNvSpPr>
          <p:nvPr/>
        </p:nvSpPr>
        <p:spPr bwMode="auto">
          <a:xfrm>
            <a:off x="5364163" y="2997200"/>
            <a:ext cx="144462" cy="1944688"/>
          </a:xfrm>
          <a:prstGeom prst="rightBracket">
            <a:avLst>
              <a:gd name="adj" fmla="val 112180"/>
            </a:avLst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964612" cy="6337300"/>
          </a:xfrm>
        </p:spPr>
        <p:txBody>
          <a:bodyPr/>
          <a:lstStyle/>
          <a:p>
            <a:pPr marL="609600" indent="-609600" algn="just">
              <a:buFontTx/>
              <a:buNone/>
            </a:pPr>
            <a:r>
              <a:rPr lang="en-US" sz="2700" b="1" smtClean="0">
                <a:solidFill>
                  <a:srgbClr val="FF0000"/>
                </a:solidFill>
              </a:rPr>
              <a:t>Oral anticoagulant control tests. Target INR levels.</a:t>
            </a: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-----------------------------------------------------------------------------------------</a:t>
            </a: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Target INR	Clinical State</a:t>
            </a: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-------------------------------------------------------------------------------------------</a:t>
            </a:r>
          </a:p>
          <a:p>
            <a:pPr marL="609600" indent="-609600">
              <a:buFontTx/>
              <a:buNone/>
            </a:pPr>
            <a:endParaRPr lang="en-US" sz="800" b="1" smtClean="0">
              <a:solidFill>
                <a:srgbClr val="FFFF00"/>
              </a:solidFill>
            </a:endParaRPr>
          </a:p>
          <a:p>
            <a:pPr marL="609600" indent="-609600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2.5			Treatment of DVT, pulmonary embolism, atrial </a:t>
            </a: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(2.0 – 3.0)	fibrillation, recurrent DVT of warfarin; symptomatic 		inherited thrombophilia, cardiomyopathy, mural 			thrombus, cardioversion</a:t>
            </a:r>
          </a:p>
          <a:p>
            <a:pPr marL="609600" indent="-609600" algn="just">
              <a:buFontTx/>
              <a:buNone/>
            </a:pPr>
            <a:endParaRPr lang="en-US" sz="2200" b="1" smtClean="0">
              <a:solidFill>
                <a:srgbClr val="FFFF00"/>
              </a:solidFill>
            </a:endParaRP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3.5			Recurrent DVT while on warfarin, mechanical</a:t>
            </a: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(3.0 – 4.0)	prosthetic heart valves, antiphospholipid syndrome</a:t>
            </a: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			(some cases)</a:t>
            </a:r>
          </a:p>
          <a:p>
            <a:pPr marL="609600" indent="-609600" algn="just">
              <a:buFontTx/>
              <a:buNone/>
            </a:pPr>
            <a:endParaRPr lang="en-US" sz="800" b="1" smtClean="0">
              <a:solidFill>
                <a:srgbClr val="FFFF00"/>
              </a:solidFill>
            </a:endParaRPr>
          </a:p>
          <a:p>
            <a:pPr marL="609600" indent="-609600" algn="just">
              <a:buFontTx/>
              <a:buNone/>
            </a:pPr>
            <a:r>
              <a:rPr lang="en-US" sz="2200" b="1" smtClean="0">
                <a:solidFill>
                  <a:srgbClr val="FFFF00"/>
                </a:solidFill>
              </a:rPr>
              <a:t>-------------------------------------------------------------------------------------------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15888"/>
            <a:ext cx="8569325" cy="6408737"/>
          </a:xfrm>
        </p:spPr>
        <p:txBody>
          <a:bodyPr/>
          <a:lstStyle/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Recommendations on the management of bleeding and excessive anticoagulation.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__________________________________________________________________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INR 3.0 – 6.0 (target INR 2.5)	Reduce warfarin dose or stop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INR 4.0 – 6.0 (target INR 3.5)	Stop Warfarin,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Restart warfarin when INR &lt; 5.0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1600" b="1" smtClean="0">
              <a:solidFill>
                <a:srgbClr val="FFFF00"/>
              </a:solidFill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INR 6.0 – 8.0			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No bleeding or minor bleeding	 Stop warfarin,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Restart when INR &lt;5.0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1600" b="1" smtClean="0">
              <a:solidFill>
                <a:srgbClr val="FFFF00"/>
              </a:solidFill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INR&gt;8.0			Stop warfarin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No bleeding or minor bleeding	Restart warfarin when INR&lt;5.0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If other risk factors for bleeding 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 give 0.5 – 2.5 mg of vitamin K orally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endParaRPr lang="en-US" sz="1600" b="1" smtClean="0">
              <a:solidFill>
                <a:srgbClr val="FFFF00"/>
              </a:solidFill>
            </a:endParaRP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Major bleeding			Stop warfarin - Give prothrombin complex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concentrate 50 units/kg or FFP 15 ml/kg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					Give 5 mg vitamin K (oral or i.v.)</a:t>
            </a:r>
          </a:p>
          <a:p>
            <a:pPr marL="609600" indent="-609600" algn="just">
              <a:lnSpc>
                <a:spcPct val="80000"/>
              </a:lnSpc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_________________________________________________________________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7950" y="0"/>
            <a:ext cx="8928100" cy="6597650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en-US" sz="2600" b="1" smtClean="0">
                <a:solidFill>
                  <a:srgbClr val="FF0000"/>
                </a:solidFill>
              </a:rPr>
              <a:t>Drugs and other factors which interfere with the control of anticoagulant therapy</a:t>
            </a:r>
            <a:r>
              <a:rPr lang="ar-SA" sz="2600" b="1" smtClean="0">
                <a:solidFill>
                  <a:srgbClr val="FF0000"/>
                </a:solidFill>
              </a:rPr>
              <a:t> </a:t>
            </a:r>
            <a:endParaRPr lang="en-US" sz="2600" b="1" smtClean="0">
              <a:solidFill>
                <a:srgbClr val="FF0000"/>
              </a:solidFill>
            </a:endParaRPr>
          </a:p>
          <a:p>
            <a:pPr marL="609600" indent="-609600"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---------------------------------------------------------------------------------------------------</a:t>
            </a:r>
          </a:p>
          <a:p>
            <a:pPr marL="609600" indent="-609600"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Potentiation of oral anticoagulants       Inhibition of oral anticoagulants</a:t>
            </a:r>
          </a:p>
          <a:p>
            <a:pPr marL="609600" indent="-609600">
              <a:buFontTx/>
              <a:buNone/>
            </a:pPr>
            <a:r>
              <a:rPr lang="en-US" sz="2000" b="1" smtClean="0">
                <a:solidFill>
                  <a:srgbClr val="FFFF00"/>
                </a:solidFill>
              </a:rPr>
              <a:t>--------------------------------------------------------------------------------------------------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Drugs which increased the effect of coumarins    	             Drugs which depress the action of coumarins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Reduced coumarin binding to serum albumin                       Acceleration of hepatic microsomal degradation of coumarin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sulphonamides			                 barbiturates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Inhibition of hepatic microsomal degradation of coumarin       rifampicin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cimetidine 		 	   	               Enhanced synthesis of clotting factors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allopurinol				                   Oral contraceptives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Tricyclic antidepressants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 metronidazole			               Hereditary resistance to oral anticoagulants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 Sulphonamides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Alteration of hepatic receptor site for drug	                Pregnancy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   thyroxine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   quinidine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Decreased synthesis of vitamin K factors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   high doses of salicylates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      some cephalosporins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Liver disease 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Decreased synthesis of vitamin K factors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Decreased absoorption of vitamin K	</a:t>
            </a:r>
          </a:p>
          <a:p>
            <a:pPr marL="609600" indent="-609600">
              <a:buFontTx/>
              <a:buNone/>
            </a:pPr>
            <a:r>
              <a:rPr lang="en-US" sz="1300" b="1" smtClean="0">
                <a:solidFill>
                  <a:srgbClr val="FFFF00"/>
                </a:solidFill>
              </a:rPr>
              <a:t>e.g. malabsorption, anitibiotic therapy, laxatives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8569325" cy="6408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15888"/>
            <a:ext cx="8748712" cy="6481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>
              <a:buFontTx/>
              <a:buNone/>
            </a:pPr>
            <a:r>
              <a:rPr lang="en-US" sz="2800" b="1" smtClean="0">
                <a:solidFill>
                  <a:srgbClr val="FF0000"/>
                </a:solidFill>
              </a:rPr>
              <a:t>Fibrinolytic agents – plasminogen activators</a:t>
            </a:r>
          </a:p>
          <a:p>
            <a:pPr marL="609600" indent="-609600" algn="just"/>
            <a:r>
              <a:rPr lang="en-US" sz="2600" b="1" smtClean="0">
                <a:solidFill>
                  <a:srgbClr val="FFFF00"/>
                </a:solidFill>
              </a:rPr>
              <a:t>Streptokinase (SK)</a:t>
            </a:r>
          </a:p>
          <a:p>
            <a:pPr marL="609600" indent="-609600" algn="just">
              <a:buFontTx/>
              <a:buNone/>
            </a:pPr>
            <a:endParaRPr lang="en-US" sz="2600" b="1" smtClean="0">
              <a:solidFill>
                <a:srgbClr val="FFFF00"/>
              </a:solidFill>
            </a:endParaRPr>
          </a:p>
          <a:p>
            <a:pPr marL="609600" indent="-609600" algn="just"/>
            <a:r>
              <a:rPr lang="en-US" sz="2600" b="1" smtClean="0">
                <a:solidFill>
                  <a:srgbClr val="FFFF00"/>
                </a:solidFill>
              </a:rPr>
              <a:t>Tissue plasminogen activator (tPA)</a:t>
            </a:r>
          </a:p>
          <a:p>
            <a:pPr marL="609600" indent="-609600" algn="just">
              <a:buFontTx/>
              <a:buNone/>
            </a:pPr>
            <a:endParaRPr lang="en-US" sz="2600" b="1" smtClean="0">
              <a:solidFill>
                <a:srgbClr val="FFFF00"/>
              </a:solidFill>
            </a:endParaRPr>
          </a:p>
          <a:p>
            <a:pPr marL="609600" indent="-609600" algn="just"/>
            <a:r>
              <a:rPr lang="en-US" sz="2600" b="1" smtClean="0">
                <a:solidFill>
                  <a:srgbClr val="FFFF00"/>
                </a:solidFill>
              </a:rPr>
              <a:t>Single – chain urokinase-type plasminogen activator (SCU – PA)</a:t>
            </a:r>
          </a:p>
          <a:p>
            <a:pPr marL="609600" indent="-609600" algn="just">
              <a:buFontTx/>
              <a:buNone/>
            </a:pPr>
            <a:endParaRPr lang="en-US" sz="2600" b="1" smtClean="0">
              <a:solidFill>
                <a:srgbClr val="FFFF00"/>
              </a:solidFill>
            </a:endParaRPr>
          </a:p>
          <a:p>
            <a:pPr marL="609600" indent="-609600" algn="just"/>
            <a:r>
              <a:rPr lang="en-US" sz="2600" b="1" smtClean="0">
                <a:solidFill>
                  <a:srgbClr val="FFFF00"/>
                </a:solidFill>
              </a:rPr>
              <a:t>Acylated plasminogen – streptokinase activator complex (APSAC)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60350"/>
            <a:ext cx="8569325" cy="6337300"/>
          </a:xfrm>
        </p:spPr>
        <p:txBody>
          <a:bodyPr/>
          <a:lstStyle/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b="1" smtClean="0">
                <a:solidFill>
                  <a:srgbClr val="FF0000"/>
                </a:solidFill>
              </a:rPr>
              <a:t>Contraindications to thrombolytic therapy</a:t>
            </a:r>
            <a:endParaRPr lang="en-US" sz="2000" b="1" smtClean="0">
              <a:solidFill>
                <a:srgbClr val="FF0000"/>
              </a:solidFill>
            </a:endParaRP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0000"/>
                </a:solidFill>
              </a:rPr>
              <a:t>__________________________________________________________________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  Absolute contraindications 	Relative contraindications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0000"/>
                </a:solidFill>
              </a:rPr>
              <a:t>__________________________________________________________________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Active gastrointestinal bleeding	Traumatic cardiopulmonary 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Aortic dissection			 resuscitation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Head injury or cerebrovascular	Major surgery in the past 10 days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accident in the past 2 months	Past history of gastrointestinal 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Neurosurgery in the past		bleeding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 2 months			Recent obstetric delivery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Intracranial aneurysm or 	                Prior arterial puncture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 neoplasm			Prior organ biopsy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Proliferative diabetic		Serious trauma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 retinopathy			Severe arterial hypertension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					 (systolic pressure &gt;200 mmHg, diastolic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					 pressure &gt;110 mmHg)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					Bleeding diathesis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sz="1800" b="1" smtClean="0">
                <a:solidFill>
                  <a:srgbClr val="FFFF00"/>
                </a:solidFill>
              </a:rPr>
              <a:t>__________________________________________________________________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Pictur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5" name="WordArt 3"/>
          <p:cNvSpPr>
            <a:spLocks noChangeArrowheads="1" noChangeShapeType="1" noTextEdit="1"/>
          </p:cNvSpPr>
          <p:nvPr/>
        </p:nvSpPr>
        <p:spPr bwMode="auto">
          <a:xfrm>
            <a:off x="1371600" y="3068638"/>
            <a:ext cx="6858000" cy="424656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Script MT Bold"/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4400" b="1" u="sng" smtClean="0">
                <a:solidFill>
                  <a:srgbClr val="660033"/>
                </a:solidFill>
              </a:rPr>
              <a:t> </a:t>
            </a:r>
            <a:endParaRPr lang="en-US" sz="3500" b="1" smtClean="0">
              <a:solidFill>
                <a:srgbClr val="660033"/>
              </a:solidFill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9281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333375"/>
            <a:ext cx="8713788" cy="6191250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en-US" sz="4400" b="1" u="sng" smtClean="0">
                <a:solidFill>
                  <a:srgbClr val="660033"/>
                </a:solidFill>
              </a:rPr>
              <a:t> </a:t>
            </a:r>
            <a:endParaRPr lang="en-US" sz="3500" b="1" smtClean="0">
              <a:solidFill>
                <a:srgbClr val="660033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903605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7047</TotalTime>
  <Words>694</Words>
  <Application>Microsoft Office PowerPoint</Application>
  <PresentationFormat>On-screen Show (4:3)</PresentationFormat>
  <Paragraphs>282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Script MT Bold</vt:lpstr>
      <vt:lpstr>Times New Roman</vt:lpstr>
      <vt:lpstr>Wingdings</vt:lpstr>
      <vt:lpstr>Default Design</vt:lpstr>
      <vt:lpstr> BLEEDING DISORDERS  BY: </vt:lpstr>
      <vt:lpstr>PowerPoint Presentation</vt:lpstr>
      <vt:lpstr>THE BLEEDING DISORDERS INCLUDE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INHERITED COAGULATION DISORDERS  HAEMOPHILIA * A Factor VIII Deficiency * B  Factor IX Deficiency (Christmas        Disease) * C  Factor XI Deficiency * Von Willebrand Disease * Other Factors Deficiency   </vt:lpstr>
      <vt:lpstr>PowerPoint Presentation</vt:lpstr>
      <vt:lpstr>CLINICAL FEATURES OF HAEMOPHILIA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Abnormalities in Von Willebrand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FACTOR XIII DEFICIENCY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LABORATORY DIAGNOSIS OF  FACTOR XIII DEFICIENCY </vt:lpstr>
      <vt:lpstr>ACQUIRED BLEEDING DISORDERS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Haemostasis tests: typical results in acquired bleeding disorders</vt:lpstr>
      <vt:lpstr>Screening Tests of Hemostasis</vt:lpstr>
      <vt:lpstr>Indications for the use of fresh frozen plasma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kkuh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Obstructive Biliary Tract Diseases</dc:title>
  <dc:creator>mA200</dc:creator>
  <cp:lastModifiedBy>Fatima Al-Qahtani</cp:lastModifiedBy>
  <cp:revision>534</cp:revision>
  <dcterms:created xsi:type="dcterms:W3CDTF">2004-01-06T09:00:22Z</dcterms:created>
  <dcterms:modified xsi:type="dcterms:W3CDTF">2015-12-06T12:52:42Z</dcterms:modified>
</cp:coreProperties>
</file>