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549" r:id="rId2"/>
    <p:sldId id="548" r:id="rId3"/>
    <p:sldId id="257" r:id="rId4"/>
    <p:sldId id="550" r:id="rId5"/>
    <p:sldId id="295" r:id="rId6"/>
    <p:sldId id="296" r:id="rId7"/>
    <p:sldId id="300" r:id="rId8"/>
    <p:sldId id="301" r:id="rId9"/>
    <p:sldId id="302" r:id="rId10"/>
    <p:sldId id="476" r:id="rId11"/>
    <p:sldId id="262" r:id="rId12"/>
    <p:sldId id="491" r:id="rId13"/>
    <p:sldId id="303" r:id="rId14"/>
    <p:sldId id="304" r:id="rId15"/>
    <p:sldId id="305" r:id="rId16"/>
    <p:sldId id="308" r:id="rId17"/>
    <p:sldId id="310" r:id="rId18"/>
    <p:sldId id="270" r:id="rId19"/>
    <p:sldId id="271" r:id="rId20"/>
    <p:sldId id="552" r:id="rId21"/>
    <p:sldId id="311" r:id="rId22"/>
    <p:sldId id="312" r:id="rId23"/>
    <p:sldId id="313" r:id="rId24"/>
    <p:sldId id="314" r:id="rId25"/>
    <p:sldId id="316" r:id="rId26"/>
    <p:sldId id="317" r:id="rId27"/>
    <p:sldId id="318" r:id="rId28"/>
    <p:sldId id="493" r:id="rId29"/>
    <p:sldId id="494" r:id="rId30"/>
    <p:sldId id="495" r:id="rId31"/>
    <p:sldId id="496" r:id="rId32"/>
    <p:sldId id="497" r:id="rId33"/>
    <p:sldId id="498" r:id="rId34"/>
    <p:sldId id="499" r:id="rId35"/>
    <p:sldId id="500" r:id="rId36"/>
    <p:sldId id="501" r:id="rId37"/>
    <p:sldId id="502" r:id="rId38"/>
    <p:sldId id="503" r:id="rId39"/>
    <p:sldId id="504" r:id="rId40"/>
    <p:sldId id="505" r:id="rId41"/>
    <p:sldId id="506" r:id="rId42"/>
    <p:sldId id="507" r:id="rId43"/>
    <p:sldId id="508" r:id="rId44"/>
    <p:sldId id="509" r:id="rId45"/>
    <p:sldId id="510" r:id="rId46"/>
    <p:sldId id="511" r:id="rId47"/>
    <p:sldId id="512" r:id="rId48"/>
    <p:sldId id="513" r:id="rId49"/>
    <p:sldId id="516" r:id="rId50"/>
    <p:sldId id="518" r:id="rId51"/>
    <p:sldId id="519" r:id="rId52"/>
    <p:sldId id="521" r:id="rId53"/>
    <p:sldId id="522" r:id="rId54"/>
    <p:sldId id="523" r:id="rId55"/>
    <p:sldId id="524" r:id="rId56"/>
    <p:sldId id="525" r:id="rId57"/>
    <p:sldId id="526" r:id="rId58"/>
    <p:sldId id="527" r:id="rId59"/>
    <p:sldId id="528" r:id="rId60"/>
    <p:sldId id="553" r:id="rId61"/>
    <p:sldId id="554" r:id="rId62"/>
    <p:sldId id="555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47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0066"/>
    <a:srgbClr val="6600FF"/>
    <a:srgbClr val="EAEAEA"/>
    <a:srgbClr val="008000"/>
    <a:srgbClr val="FFFF00"/>
    <a:srgbClr val="FF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58" autoAdjust="0"/>
    <p:restoredTop sz="94670" autoAdjust="0"/>
  </p:normalViewPr>
  <p:slideViewPr>
    <p:cSldViewPr>
      <p:cViewPr varScale="1">
        <p:scale>
          <a:sx n="110" d="100"/>
          <a:sy n="110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11/11/2015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72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197077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78688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HAEMOGLOBINOPATHIES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1772816"/>
            <a:ext cx="87129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DR.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FATMA AL-QAHTANI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Consultant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Haematologist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Department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of Pathology</a:t>
            </a:r>
            <a:endParaRPr lang="en-US" sz="4400" dirty="0" smtClean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64096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THE HAEMOGLOBINS PRESENT AT BIRTH IN NORMAL NEW BORN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NAME</a:t>
            </a:r>
            <a:r>
              <a:rPr lang="en-US" sz="2800" b="1" dirty="0" smtClean="0">
                <a:solidFill>
                  <a:srgbClr val="FFFF00"/>
                </a:solidFill>
              </a:rPr>
              <a:t>			   </a:t>
            </a:r>
            <a:r>
              <a:rPr lang="en-US" sz="3600" b="1" u="sng" dirty="0" smtClean="0">
                <a:solidFill>
                  <a:srgbClr val="FFFF00"/>
                </a:solidFill>
              </a:rPr>
              <a:t>%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HbA</a:t>
            </a:r>
            <a:r>
              <a:rPr lang="en-US" sz="2800" b="1" dirty="0" smtClean="0">
                <a:solidFill>
                  <a:srgbClr val="FFFF00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				</a:t>
            </a:r>
            <a:r>
              <a:rPr lang="en-US" sz="2800" b="1" dirty="0" smtClean="0">
                <a:solidFill>
                  <a:srgbClr val="FFFF00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HbF</a:t>
            </a:r>
            <a:r>
              <a:rPr lang="en-US" sz="2800" b="1" dirty="0" smtClean="0">
                <a:solidFill>
                  <a:srgbClr val="FFFF00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Bart’s			&lt; 0.5</a:t>
            </a:r>
            <a:endParaRPr lang="en-US" sz="2800" b="1" u="sng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640"/>
            <a:ext cx="8496300" cy="6480719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</a:rPr>
              <a:t> 8 Weeks gestation)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l-GR" sz="2800" b="1" dirty="0" smtClean="0">
                <a:solidFill>
                  <a:srgbClr val="FFFF00"/>
                </a:solidFill>
              </a:rPr>
              <a:t>ζ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 ζ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γ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15 – 40 %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 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δ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HbA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THALASSAEMIA – 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 or 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HETEROZYGOUS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496944" cy="612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424936" cy="6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6632"/>
            <a:ext cx="8640960" cy="650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350"/>
            <a:ext cx="8712968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0723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HAEMOGLOBINOPATHIES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3312368"/>
          </a:xfrm>
        </p:spPr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 - THALASSAEMIAS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 - ABNORMAL  HAEMOGLOBINS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224136"/>
          </a:xfrm>
        </p:spPr>
        <p:txBody>
          <a:bodyPr/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/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rgbClr val="FF0000"/>
                </a:solidFill>
              </a:rPr>
              <a:t>LABORATORY </a:t>
            </a:r>
            <a:r>
              <a:rPr lang="en-US" sz="3400" b="1" dirty="0">
                <a:solidFill>
                  <a:srgbClr val="FF0000"/>
                </a:solidFill>
              </a:rPr>
              <a:t>DIAGNOSIS OF ALPHA THALASSEMIA SYNDROME</a:t>
            </a:r>
            <a:br>
              <a:rPr lang="en-US" sz="3400" b="1" dirty="0">
                <a:solidFill>
                  <a:srgbClr val="FF0000"/>
                </a:solidFill>
              </a:rPr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a typeface="+mj-ea"/>
              </a:rPr>
              <a:t>High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red cell count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in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trait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Hypochromic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microcytic red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cells &amp; target cells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	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serum iron or low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total iron binding capacity or high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Positive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H inclusion bodies in the blood film preparation &amp; positive Heinz bodies </a:t>
            </a:r>
            <a:r>
              <a:rPr lang="en-US" sz="2400" b="1" dirty="0">
                <a:solidFill>
                  <a:srgbClr val="FFFF00"/>
                </a:solidFill>
              </a:rPr>
              <a:t>with vital stains 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electrophoresis show presence of hemoglobin H (</a:t>
            </a:r>
            <a:r>
              <a:rPr lang="en-US" sz="2400" b="1" dirty="0" err="1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 H disease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electrophoresis show low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A2 level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Genetic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study to confirm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diagnosis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723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568951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12968" cy="64092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4"/>
            <a:ext cx="7772400" cy="597594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β-THALASSAEMIA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5’             </a:t>
            </a:r>
            <a:r>
              <a:rPr lang="el-GR" sz="4000" b="1" dirty="0" smtClean="0">
                <a:solidFill>
                  <a:srgbClr val="FFFF00"/>
                </a:solidFill>
              </a:rPr>
              <a:t>ε</a:t>
            </a:r>
            <a:r>
              <a:rPr lang="en-US" sz="4000" b="1" dirty="0" smtClean="0">
                <a:solidFill>
                  <a:srgbClr val="FFFF00"/>
                </a:solidFill>
              </a:rPr>
              <a:t>      G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A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u</a:t>
            </a:r>
            <a:r>
              <a:rPr lang="el-GR" sz="4000" b="1" dirty="0" smtClean="0">
                <a:solidFill>
                  <a:srgbClr val="FFFF00"/>
                </a:solidFill>
              </a:rPr>
              <a:t>η</a:t>
            </a:r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  <a:r>
              <a:rPr lang="el-GR" sz="4000" b="1" dirty="0" smtClean="0">
                <a:solidFill>
                  <a:srgbClr val="FFFF00"/>
                </a:solidFill>
              </a:rPr>
              <a:t>δ</a:t>
            </a:r>
            <a:r>
              <a:rPr lang="en-US" sz="4000" b="1" dirty="0" smtClean="0">
                <a:solidFill>
                  <a:srgbClr val="FFFF00"/>
                </a:solidFill>
              </a:rPr>
              <a:t>     </a:t>
            </a:r>
            <a:r>
              <a:rPr lang="el-GR" sz="4000" b="1" dirty="0" smtClean="0">
                <a:solidFill>
                  <a:srgbClr val="FFFF00"/>
                </a:solidFill>
              </a:rPr>
              <a:t>β</a:t>
            </a:r>
            <a:r>
              <a:rPr lang="en-US" sz="4000" b="1" dirty="0" smtClean="0">
                <a:solidFill>
                  <a:srgbClr val="FFFF00"/>
                </a:solidFill>
              </a:rPr>
              <a:t>      3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A     B</a:t>
            </a: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–globin gene cluster showing the position of various common restriction </a:t>
            </a:r>
            <a:r>
              <a:rPr lang="en-US" b="1" dirty="0" err="1" smtClean="0">
                <a:solidFill>
                  <a:srgbClr val="FFFF00"/>
                </a:solidFill>
              </a:rPr>
              <a:t>endonuclease</a:t>
            </a:r>
            <a:r>
              <a:rPr lang="en-US" b="1" dirty="0" smtClean="0">
                <a:solidFill>
                  <a:srgbClr val="FFFF00"/>
                </a:solidFill>
              </a:rPr>
              <a:t> polymorphic sites.  (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Hinc</a:t>
            </a:r>
            <a:r>
              <a:rPr lang="en-US" b="1" dirty="0" smtClean="0">
                <a:solidFill>
                  <a:srgbClr val="FFFF00"/>
                </a:solidFill>
              </a:rPr>
              <a:t> II;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8857109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/>
        </p:nvGraphicFramePr>
        <p:xfrm>
          <a:off x="395288" y="1052735"/>
          <a:ext cx="8208962" cy="5256583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1230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8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3762"/>
            <a:ext cx="9036496" cy="684423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235204"/>
              </p:ext>
            </p:extLst>
          </p:nvPr>
        </p:nvGraphicFramePr>
        <p:xfrm>
          <a:off x="395536" y="816864"/>
          <a:ext cx="8280400" cy="6041136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69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2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00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(8-30%)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0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of the β-Thalassaemia Syndromes 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4940895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1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308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1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Clinical Manifestations in </a:t>
            </a:r>
            <a:r>
              <a:rPr lang="en-US" sz="3600" b="1" dirty="0" err="1" smtClean="0">
                <a:solidFill>
                  <a:srgbClr val="FF0000"/>
                </a:solidFill>
              </a:rPr>
              <a:t>Thalassaemias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Pallor 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Jaundice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Apathy and Anorexia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Failure to Thrive</a:t>
            </a:r>
          </a:p>
          <a:p>
            <a:pPr marL="609600" indent="-609600" eaLnBrk="1" hangingPunct="1"/>
            <a:r>
              <a:rPr lang="en-US" sz="2800" b="1" dirty="0" err="1" smtClean="0">
                <a:solidFill>
                  <a:srgbClr val="FFFF00"/>
                </a:solidFill>
              </a:rPr>
              <a:t>Hepato-splenomegaly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Skeletal Deformity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Iron Overload </a:t>
            </a:r>
            <a:r>
              <a:rPr lang="en-US" sz="2800" b="1" dirty="0" err="1" smtClean="0">
                <a:solidFill>
                  <a:srgbClr val="FFFF00"/>
                </a:solidFill>
              </a:rPr>
              <a:t>mainfestations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472608" cy="62646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688632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4056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332656"/>
            <a:ext cx="5688632" cy="61926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32656"/>
            <a:ext cx="7128792" cy="61926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1231201"/>
            <a:ext cx="835224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85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52928" cy="6480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20880" cy="6120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942" y="12616"/>
            <a:ext cx="8713092" cy="6728752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Hematological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911773"/>
              </p:ext>
            </p:extLst>
          </p:nvPr>
        </p:nvGraphicFramePr>
        <p:xfrm>
          <a:off x="395536" y="980727"/>
          <a:ext cx="8280400" cy="5688633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56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77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631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double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rarely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07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07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0783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13787" cy="655272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 (Continued)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67197"/>
              </p:ext>
            </p:extLst>
          </p:nvPr>
        </p:nvGraphicFramePr>
        <p:xfrm>
          <a:off x="396205" y="1268760"/>
          <a:ext cx="8280400" cy="5014368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510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424863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19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208912" cy="6336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82089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350"/>
            <a:ext cx="8136903" cy="64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5888"/>
            <a:ext cx="7992887" cy="662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15888"/>
            <a:ext cx="8064896" cy="662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Prenatal diagnosis of the </a:t>
            </a:r>
            <a:r>
              <a:rPr lang="en-US" b="1" dirty="0" err="1" smtClean="0">
                <a:solidFill>
                  <a:srgbClr val="FF0000"/>
                </a:solidFill>
              </a:rPr>
              <a:t>haemoglobinopathies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FFFF00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dirty="0" smtClean="0">
                <a:solidFill>
                  <a:srgbClr val="FFFF00"/>
                </a:solidFill>
              </a:rPr>
              <a:t>Chorionic </a:t>
            </a:r>
            <a:r>
              <a:rPr lang="en-US" sz="2200" b="1" dirty="0" err="1" smtClean="0">
                <a:solidFill>
                  <a:srgbClr val="FFFF00"/>
                </a:solidFill>
              </a:rPr>
              <a:t>villus</a:t>
            </a:r>
            <a:r>
              <a:rPr lang="en-US" sz="2200" b="1" dirty="0" smtClean="0">
                <a:solidFill>
                  <a:srgbClr val="FFFF00"/>
                </a:solidFill>
              </a:rPr>
              <a:t>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Transcervical</a:t>
            </a:r>
            <a:r>
              <a:rPr lang="en-US" sz="2200" b="1" dirty="0" smtClean="0">
                <a:solidFill>
                  <a:srgbClr val="FFFF00"/>
                </a:solidFill>
              </a:rPr>
              <a:t>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Transabdominal</a:t>
            </a:r>
            <a:r>
              <a:rPr lang="en-US" sz="2200" b="1" dirty="0" smtClean="0">
                <a:solidFill>
                  <a:srgbClr val="FFFF00"/>
                </a:solidFill>
              </a:rPr>
              <a:t>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dirty="0" smtClean="0">
                <a:solidFill>
                  <a:srgbClr val="FFFF00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dirty="0" smtClean="0">
                <a:solidFill>
                  <a:srgbClr val="FFFF00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Haematological</a:t>
            </a:r>
            <a:r>
              <a:rPr lang="en-US" sz="2200" b="1" dirty="0" smtClean="0">
                <a:solidFill>
                  <a:srgbClr val="FFFF00"/>
                </a:solidFill>
              </a:rPr>
              <a:t>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β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/ɣ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δ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DNA ANALYSIS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dirty="0" err="1" smtClean="0">
                <a:solidFill>
                  <a:srgbClr val="FFFF00"/>
                </a:solidFill>
              </a:rPr>
              <a:t>Oligonucleotide</a:t>
            </a:r>
            <a:r>
              <a:rPr lang="en-US" sz="2400" b="1" dirty="0" smtClean="0">
                <a:solidFill>
                  <a:srgbClr val="FFFF00"/>
                </a:solidFill>
              </a:rPr>
              <a:t>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dirty="0" smtClean="0">
                <a:solidFill>
                  <a:srgbClr val="FFFF00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Iron </a:t>
            </a:r>
            <a:r>
              <a:rPr lang="en-US" sz="2800" b="1" dirty="0" err="1" smtClean="0">
                <a:solidFill>
                  <a:srgbClr val="FFFF00"/>
                </a:solidFill>
              </a:rPr>
              <a:t>chelation</a:t>
            </a:r>
            <a:r>
              <a:rPr lang="en-US" sz="2800" b="1" dirty="0" smtClean="0">
                <a:solidFill>
                  <a:srgbClr val="FFFF00"/>
                </a:solidFill>
              </a:rPr>
              <a:t> therapy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Splenectomy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SUMMARY OF RECOMMENDATIONS FOR THE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Transfusion, in the absence of </a:t>
            </a:r>
            <a:r>
              <a:rPr lang="en-US" sz="24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Transfuse when the Hb remains consistently below 8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, or earlier if there are other indications;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Keep the </a:t>
            </a:r>
            <a:r>
              <a:rPr lang="en-US" sz="2400" b="1" dirty="0" err="1" smtClean="0">
                <a:solidFill>
                  <a:srgbClr val="FFFF00"/>
                </a:solidFill>
              </a:rPr>
              <a:t>pretransfusion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between 10.5 and 11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Give 10-15 </a:t>
            </a:r>
            <a:r>
              <a:rPr lang="en-US" sz="2400" b="1" dirty="0" err="1" smtClean="0">
                <a:solidFill>
                  <a:srgbClr val="FFFF00"/>
                </a:solidFill>
              </a:rPr>
              <a:t>mL</a:t>
            </a:r>
            <a:r>
              <a:rPr lang="en-US" sz="2400" b="1" dirty="0" smtClean="0">
                <a:solidFill>
                  <a:srgbClr val="FFFF00"/>
                </a:solidFill>
              </a:rPr>
              <a:t>/kg of blood preparation in 2 h;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Do not raise the </a:t>
            </a:r>
            <a:r>
              <a:rPr lang="en-US" sz="2400" b="1" dirty="0" err="1" smtClean="0">
                <a:solidFill>
                  <a:srgbClr val="FFFF00"/>
                </a:solidFill>
              </a:rPr>
              <a:t>posttransfusion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above 16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Choose a 3-4 week transfusion interval. </a:t>
            </a:r>
          </a:p>
        </p:txBody>
      </p:sp>
    </p:spTree>
    <p:extLst>
      <p:ext uri="{BB962C8B-B14F-4D97-AF65-F5344CB8AC3E}">
        <p14:creationId xmlns:p14="http://schemas.microsoft.com/office/powerpoint/2010/main" val="13289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  <a:solidFill>
            <a:schemeClr val="accent2"/>
          </a:solidFill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SUMMARY OF RECOMMENDATIONS FOR THE TREATMENT OF THALASSEMIA MAJOR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dirty="0" smtClean="0">
                <a:solidFill>
                  <a:srgbClr val="FFFF00"/>
                </a:solidFill>
              </a:rPr>
              <a:t>Transfusion in the presence of </a:t>
            </a:r>
            <a:r>
              <a:rPr lang="en-US" sz="26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600" b="1" dirty="0" smtClean="0">
                <a:solidFill>
                  <a:srgbClr val="FFFF00"/>
                </a:solidFill>
              </a:rPr>
              <a:t>, or when the Hb is less than 5 g/</a:t>
            </a:r>
            <a:r>
              <a:rPr lang="en-US" sz="2600" b="1" dirty="0" err="1" smtClean="0">
                <a:solidFill>
                  <a:srgbClr val="FFFF00"/>
                </a:solidFill>
              </a:rPr>
              <a:t>dL</a:t>
            </a:r>
            <a:r>
              <a:rPr lang="en-US" sz="26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  Inject </a:t>
            </a:r>
            <a:r>
              <a:rPr lang="en-US" sz="2600" b="1" dirty="0" err="1" smtClean="0">
                <a:solidFill>
                  <a:srgbClr val="FFFF00"/>
                </a:solidFill>
              </a:rPr>
              <a:t>furosemide</a:t>
            </a:r>
            <a:r>
              <a:rPr lang="en-US" sz="2600" b="1" dirty="0" smtClean="0">
                <a:solidFill>
                  <a:srgbClr val="FFFF00"/>
                </a:solidFill>
              </a:rPr>
              <a:t> 1-2 mg/kg;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more than 5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 of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faster than 2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/kg, or for more than 4 h;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Use very short </a:t>
            </a:r>
            <a:r>
              <a:rPr lang="en-US" sz="2600" b="1" dirty="0" err="1" smtClean="0">
                <a:solidFill>
                  <a:srgbClr val="FFFF00"/>
                </a:solidFill>
              </a:rPr>
              <a:t>intertransfusion</a:t>
            </a:r>
            <a:r>
              <a:rPr lang="en-US" sz="2600" b="1" dirty="0" smtClean="0">
                <a:solidFill>
                  <a:srgbClr val="FFFF00"/>
                </a:solidFill>
              </a:rPr>
              <a:t> intervals. </a:t>
            </a:r>
          </a:p>
        </p:txBody>
      </p:sp>
    </p:spTree>
    <p:extLst>
      <p:ext uri="{BB962C8B-B14F-4D97-AF65-F5344CB8AC3E}">
        <p14:creationId xmlns:p14="http://schemas.microsoft.com/office/powerpoint/2010/main" val="15966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 selected subjects, give </a:t>
            </a: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i.v</a:t>
            </a:r>
            <a:r>
              <a:rPr lang="en-US" sz="2400" b="1" dirty="0" smtClean="0">
                <a:solidFill>
                  <a:srgbClr val="FFFF00"/>
                </a:solidFill>
              </a:rPr>
              <a:t>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anti-pneumococcal vaccine to children more than 2 years old prior to </a:t>
            </a:r>
            <a:r>
              <a:rPr lang="en-US" sz="2400" b="1" dirty="0" err="1" smtClean="0">
                <a:solidFill>
                  <a:srgbClr val="FFFF00"/>
                </a:solidFill>
              </a:rPr>
              <a:t>splenectomy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prophylactic penicillin, and a platelet anti-</a:t>
            </a:r>
            <a:r>
              <a:rPr lang="en-US" sz="2400" b="1" dirty="0" err="1" smtClean="0">
                <a:solidFill>
                  <a:srgbClr val="FFFF00"/>
                </a:solidFill>
              </a:rPr>
              <a:t>aggregant</a:t>
            </a:r>
            <a:r>
              <a:rPr lang="en-US" sz="2400" b="1" dirty="0" smtClean="0">
                <a:solidFill>
                  <a:srgbClr val="FFFF00"/>
                </a:solidFill>
              </a:rPr>
              <a:t> when there is </a:t>
            </a:r>
            <a:r>
              <a:rPr lang="en-US" sz="2400" b="1" dirty="0" err="1" smtClean="0">
                <a:solidFill>
                  <a:srgbClr val="FFFF00"/>
                </a:solidFill>
              </a:rPr>
              <a:t>thrombocytosis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INVESTIGATIONS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8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FF99"/>
                </a:solidFill>
              </a:rPr>
              <a:t>Diagnosis of Haemoglobinopathies including Thalassaemias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1.	Haematological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3.	Hb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4.	Quantitation of HbA2 and HbF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5.	Osmotic fragility test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6.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7.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8.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A.	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B.	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C.	Gene Studies</a:t>
            </a:r>
          </a:p>
        </p:txBody>
      </p:sp>
    </p:spTree>
    <p:extLst>
      <p:ext uri="{BB962C8B-B14F-4D97-AF65-F5344CB8AC3E}">
        <p14:creationId xmlns:p14="http://schemas.microsoft.com/office/powerpoint/2010/main" val="9082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  <p:extLst>
      <p:ext uri="{BB962C8B-B14F-4D97-AF65-F5344CB8AC3E}">
        <p14:creationId xmlns:p14="http://schemas.microsoft.com/office/powerpoint/2010/main" val="35248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4" y="188640"/>
            <a:ext cx="8641655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5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60648"/>
            <a:ext cx="8064896" cy="640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0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/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[ </a:t>
            </a:r>
            <a:r>
              <a:rPr lang="en-US" sz="2200" b="1" dirty="0" err="1" smtClean="0">
                <a:solidFill>
                  <a:srgbClr val="FFFF00"/>
                </a:solidFill>
              </a:rPr>
              <a:t>Ferriprox</a:t>
            </a:r>
            <a:r>
              <a:rPr lang="en-US" sz="2200" b="1" dirty="0" smtClean="0">
                <a:solidFill>
                  <a:srgbClr val="FFFF00"/>
                </a:solidFill>
              </a:rPr>
              <a:t> ]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Oral Tablet or Syrup 5 to 10 mg /kg /day divided in 3 doses.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More effective than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in chelating cardiac iron.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Total iron excretion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is less than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Major adverse effect especially in children include  -  Gastrointestinal symptoms, joint pain, liver </a:t>
            </a:r>
            <a:r>
              <a:rPr lang="en-US" sz="2200" b="1" dirty="0" err="1" smtClean="0">
                <a:solidFill>
                  <a:srgbClr val="FFFF00"/>
                </a:solidFill>
              </a:rPr>
              <a:t>disfunction</a:t>
            </a:r>
            <a:r>
              <a:rPr lang="en-US" sz="2200" b="1" dirty="0" smtClean="0">
                <a:solidFill>
                  <a:srgbClr val="FFFF00"/>
                </a:solidFill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</a:rPr>
              <a:t>neuropenia</a:t>
            </a:r>
            <a:r>
              <a:rPr lang="en-US" sz="2200" b="1" dirty="0" smtClean="0">
                <a:solidFill>
                  <a:srgbClr val="FFFF00"/>
                </a:solidFill>
              </a:rPr>
              <a:t> in 27% of patients.  </a:t>
            </a:r>
          </a:p>
        </p:txBody>
      </p:sp>
    </p:spTree>
    <p:extLst>
      <p:ext uri="{BB962C8B-B14F-4D97-AF65-F5344CB8AC3E}">
        <p14:creationId xmlns:p14="http://schemas.microsoft.com/office/powerpoint/2010/main" val="20424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FFFF00"/>
                </a:solidFill>
              </a:rPr>
              <a:t>Deferasirox</a:t>
            </a:r>
            <a:r>
              <a:rPr lang="en-US" sz="2200" b="1" dirty="0" smtClean="0">
                <a:solidFill>
                  <a:srgbClr val="FFFF00"/>
                </a:solidFill>
              </a:rPr>
              <a:t> (EXJADE, NOVARTIS)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Approved by FDA.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Reduction of liver iron to 50%, reduction of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i="1" dirty="0" smtClean="0">
                <a:solidFill>
                  <a:srgbClr val="FF0000"/>
                </a:solidFill>
              </a:rPr>
              <a:t>Side effects:</a:t>
            </a: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Mid 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cratinine</a:t>
            </a:r>
            <a:r>
              <a:rPr lang="en-US" sz="2200" b="1" dirty="0" smtClean="0">
                <a:solidFill>
                  <a:srgbClr val="FFFF00"/>
                </a:solidFill>
              </a:rPr>
              <a:t> in 30% of patients as with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        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ocular and auditory disturbance have been reported.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transaminases</a:t>
            </a:r>
            <a:r>
              <a:rPr lang="en-US" sz="2200" b="1" dirty="0" smtClean="0">
                <a:solidFill>
                  <a:srgbClr val="FFFF00"/>
                </a:solidFill>
              </a:rPr>
              <a:t> in 10% of patients.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Reduction of the dose in steps 5-10mg/kg/day every 3-6 months depending on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level. </a:t>
            </a:r>
          </a:p>
        </p:txBody>
      </p:sp>
    </p:spTree>
    <p:extLst>
      <p:ext uri="{BB962C8B-B14F-4D97-AF65-F5344CB8AC3E}">
        <p14:creationId xmlns:p14="http://schemas.microsoft.com/office/powerpoint/2010/main" val="25847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569325" cy="674136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Assessment of Iron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</a:t>
            </a:r>
            <a:r>
              <a:rPr lang="en-US" sz="2600" b="1" dirty="0" err="1" smtClean="0">
                <a:solidFill>
                  <a:srgbClr val="FFFF00"/>
                </a:solidFill>
              </a:rPr>
              <a:t>ferritin</a:t>
            </a:r>
            <a:endParaRPr lang="en-US" sz="26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iron and percentage saturation of </a:t>
            </a:r>
            <a:r>
              <a:rPr lang="en-US" sz="2600" b="1" dirty="0" err="1" smtClean="0">
                <a:solidFill>
                  <a:srgbClr val="FFFF00"/>
                </a:solidFill>
              </a:rPr>
              <a:t>transferrin</a:t>
            </a:r>
            <a:r>
              <a:rPr lang="en-US" sz="2600" b="1" dirty="0" smtClean="0">
                <a:solidFill>
                  <a:srgbClr val="FFFF00"/>
                </a:solidFill>
              </a:rPr>
              <a:t> (iron-binding capacity)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Bone marrow biopsy (Perl’s stain) for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DNA test for mutation resulting in Cys282 Tyr in the HFE gene 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biopsy (</a:t>
            </a:r>
            <a:r>
              <a:rPr lang="en-US" sz="2600" b="1" dirty="0" err="1" smtClean="0">
                <a:solidFill>
                  <a:srgbClr val="FFFF00"/>
                </a:solidFill>
              </a:rPr>
              <a:t>parenchymal</a:t>
            </a:r>
            <a:r>
              <a:rPr lang="en-US" sz="2600" b="1" dirty="0" smtClean="0">
                <a:solidFill>
                  <a:srgbClr val="FFFF00"/>
                </a:solidFill>
              </a:rPr>
              <a:t> and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CT scan or MRI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Cardiac MRI</a:t>
            </a:r>
          </a:p>
          <a:p>
            <a:pPr marL="609600" indent="-609600" eaLnBrk="1" hangingPunct="1"/>
            <a:r>
              <a:rPr lang="en-US" sz="26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600" b="1" dirty="0" smtClean="0">
                <a:solidFill>
                  <a:srgbClr val="FFFF00"/>
                </a:solidFill>
              </a:rPr>
              <a:t> iron excretion test (</a:t>
            </a:r>
            <a:r>
              <a:rPr lang="en-US" sz="2600" b="1" dirty="0" err="1" smtClean="0">
                <a:solidFill>
                  <a:srgbClr val="FFFF00"/>
                </a:solidFill>
              </a:rPr>
              <a:t>chelatable</a:t>
            </a:r>
            <a:r>
              <a:rPr lang="en-US" sz="2600" b="1" dirty="0" smtClean="0">
                <a:solidFill>
                  <a:srgbClr val="FFFF00"/>
                </a:solidFill>
              </a:rPr>
              <a:t> iron)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Repeated </a:t>
            </a:r>
            <a:r>
              <a:rPr lang="en-US" sz="2600" b="1" dirty="0" err="1" smtClean="0">
                <a:solidFill>
                  <a:srgbClr val="FFFF00"/>
                </a:solidFill>
              </a:rPr>
              <a:t>phelobotomy</a:t>
            </a:r>
            <a:r>
              <a:rPr lang="en-US" sz="2600" b="1" dirty="0" smtClean="0">
                <a:solidFill>
                  <a:srgbClr val="FFFF00"/>
                </a:solidFill>
              </a:rPr>
              <a:t> until iron deficiency occurs</a:t>
            </a:r>
          </a:p>
        </p:txBody>
      </p:sp>
    </p:spTree>
    <p:extLst>
      <p:ext uri="{BB962C8B-B14F-4D97-AF65-F5344CB8AC3E}">
        <p14:creationId xmlns:p14="http://schemas.microsoft.com/office/powerpoint/2010/main" val="24387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Assessment of tissue damage caused by </a:t>
            </a:r>
          </a:p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Cardiac</a:t>
            </a:r>
            <a:r>
              <a:rPr lang="en-US" sz="26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smtClean="0">
                <a:solidFill>
                  <a:srgbClr val="FFFF00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Liver</a:t>
            </a:r>
            <a:r>
              <a:rPr lang="en-US" sz="26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Liver</a:t>
            </a:r>
            <a:r>
              <a:rPr lang="en-US" sz="2200" b="1" dirty="0" smtClean="0">
                <a:solidFill>
                  <a:srgbClr val="FFFF00"/>
                </a:solidFill>
              </a:rPr>
              <a:t>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Endocrine</a:t>
            </a:r>
            <a:r>
              <a:rPr lang="en-US" sz="2600" b="1" dirty="0" smtClean="0">
                <a:solidFill>
                  <a:srgbClr val="FFFF00"/>
                </a:solidFill>
              </a:rPr>
              <a:t> 	</a:t>
            </a:r>
            <a:r>
              <a:rPr lang="en-US" sz="2200" b="1" dirty="0" smtClean="0">
                <a:solidFill>
                  <a:srgbClr val="FFFF00"/>
                </a:solidFill>
              </a:rPr>
              <a:t>Clinical examination (growth and sexual development) 		glucose tolerance test; pituitary </a:t>
            </a:r>
            <a:r>
              <a:rPr lang="en-US" sz="2200" b="1" dirty="0" err="1" smtClean="0">
                <a:solidFill>
                  <a:srgbClr val="FFFF00"/>
                </a:solidFill>
              </a:rPr>
              <a:t>gonadotrophin</a:t>
            </a:r>
            <a:r>
              <a:rPr lang="en-US" sz="2200" b="1" dirty="0" smtClean="0">
                <a:solidFill>
                  <a:srgbClr val="FFFF00"/>
                </a:solidFill>
              </a:rPr>
              <a:t> release 		tests; thyroid, parathyroid, </a:t>
            </a:r>
            <a:r>
              <a:rPr lang="en-US" sz="2200" b="1" dirty="0" err="1" smtClean="0">
                <a:solidFill>
                  <a:srgbClr val="FFFF00"/>
                </a:solidFill>
              </a:rPr>
              <a:t>gonadal</a:t>
            </a:r>
            <a:r>
              <a:rPr lang="en-US" sz="2200" b="1" dirty="0" smtClean="0">
                <a:solidFill>
                  <a:srgbClr val="FFFF00"/>
                </a:solidFill>
              </a:rPr>
              <a:t>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  <p:extLst>
      <p:ext uri="{BB962C8B-B14F-4D97-AF65-F5344CB8AC3E}">
        <p14:creationId xmlns:p14="http://schemas.microsoft.com/office/powerpoint/2010/main" val="10068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51723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Rage Italic" pitchFamily="66" charset="0"/>
              </a:rPr>
              <a:t>Thank you !!!</a:t>
            </a:r>
            <a:endParaRPr lang="en-US" sz="72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5582</TotalTime>
  <Words>1451</Words>
  <Application>Microsoft Office PowerPoint</Application>
  <PresentationFormat>On-screen Show (4:3)</PresentationFormat>
  <Paragraphs>539</Paragraphs>
  <Slides>72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Rage Italic</vt:lpstr>
      <vt:lpstr>Times New Roman</vt:lpstr>
      <vt:lpstr>Wingdings</vt:lpstr>
      <vt:lpstr>Default Design</vt:lpstr>
      <vt:lpstr>HAEMOGLOBINOPATHIES</vt:lpstr>
      <vt:lpstr>HAEMOGLOBINOPATHIES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LABORATORY DIAGNOSIS OF ALPHA THALASSEMIA SYNDROME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Chieny O. Genuino</cp:lastModifiedBy>
  <cp:revision>344</cp:revision>
  <dcterms:created xsi:type="dcterms:W3CDTF">2004-01-06T09:00:22Z</dcterms:created>
  <dcterms:modified xsi:type="dcterms:W3CDTF">2015-11-11T08:39:11Z</dcterms:modified>
</cp:coreProperties>
</file>