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40"/>
  </p:notesMasterIdLst>
  <p:sldIdLst>
    <p:sldId id="256" r:id="rId2"/>
    <p:sldId id="297" r:id="rId3"/>
    <p:sldId id="298" r:id="rId4"/>
    <p:sldId id="257" r:id="rId5"/>
    <p:sldId id="258" r:id="rId6"/>
    <p:sldId id="259" r:id="rId7"/>
    <p:sldId id="260" r:id="rId8"/>
    <p:sldId id="261" r:id="rId9"/>
    <p:sldId id="262" r:id="rId10"/>
    <p:sldId id="29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91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54A95-30C0-4334-AD41-BE26F54C2D3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26CAA-AAC5-4113-AE89-2C510621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26CAA-AAC5-4113-AE89-2C5106211B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11BD1-96BA-4330-8166-9807E86AD6FD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C553-21C7-49F3-AA3B-5FF562D74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D8FB-DFA1-4BDE-B7DF-CF7B210DCDB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0CD2C-C7C4-48B8-8B67-63BB86D76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D8FB-DFA1-4BDE-B7DF-CF7B210DCDB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0CD2C-C7C4-48B8-8B67-63BB86D76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19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D8FB-DFA1-4BDE-B7DF-CF7B210DCDB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0CD2C-C7C4-48B8-8B67-63BB86D76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15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D8FB-DFA1-4BDE-B7DF-CF7B210DCDB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0CD2C-C7C4-48B8-8B67-63BB86D76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12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D8FB-DFA1-4BDE-B7DF-CF7B210DCDB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0CD2C-C7C4-48B8-8B67-63BB86D76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B4BBB-1D08-4EB9-A26D-E5A54D919A56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63463-F7C9-4341-A1C9-E81779B924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73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9F853-9BE5-4D6D-A949-FC76E3BB4A9A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623D-8853-42BC-8132-C1B9F86806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9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ECC61-5E7F-479C-86A6-41DA5FDBD621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D83F5-0A67-4330-9E91-A1C213977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83719C-6880-47ED-9447-2AC6D0CA68D2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258DB-A02E-41F3-8ADC-E544C449F2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7B391-D2D5-46D8-9CFC-1FE5272D087A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2C784-FF4F-40B3-A3E9-78E06E154D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6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4554B3-A56B-4DE1-9423-16DAD8D5AFB7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5F958-3C7B-4600-9483-B1CE6FEF0E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B90D0-96A9-4CE5-B32D-D389C90917AD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166B8-1998-43E7-A858-72AEEA2C7B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8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779AA-38B3-42FA-80F0-112BA8B1C509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2B9FB-5D85-4848-82CD-747FC02455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9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D61EA-53B8-4CE3-A361-C27E652CD8C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5564D-D640-414F-9156-EBBCC7077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F700E7-D2D1-41A2-B540-419DB892E975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37498-17A4-4798-B960-ABDA28CCB5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4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5FD8FB-DFA1-4BDE-B7DF-CF7B210DCDB4}" type="datetimeFigureOut">
              <a:rPr lang="en-US" smtClean="0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B10CD2C-C7C4-48B8-8B67-63BB86D76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www.microbelibrary.org/microbelibrary/files/ccImages/Articleimages/Lagier/Campylobacter%20jejuni%20SEM%20labeled.JPG&amp;imgrefurl=http://www.microbelibrary.org/asmonly/details.asp?id=2734&amp;Lang=&amp;usg=__nb5qF9tOW_IxwV7Wja5KWES635Q=&amp;h=355&amp;w=448&amp;sz=35&amp;hl=en&amp;start=12&amp;zoom=1&amp;tbnid=tAwNPKJMKpMw7M:&amp;tbnh=101&amp;tbnw=127&amp;prev=/images?q=campylobacter&amp;hl=en&amp;safe=active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google.com/imgres?imgurl=http://www.buddycom.com/bacteria/gnr/campy763.jpg&amp;imgrefurl=http://www.buddycom.com/bacteria/gnr/gnrfastid.html&amp;usg=__Afq0xYmRPhrCuviTmbppAQ-yL7Q=&amp;h=391&amp;w=395&amp;sz=17&amp;hl=en&amp;start=20&amp;zoom=1&amp;tbnid=DELEw2zdxrZj6M:&amp;tbnh=123&amp;tbnw=124&amp;prev=/images?q=campylobacter+culture&amp;hl=en&amp;safe=active&amp;gbv=2&amp;tbs=isch:1&amp;itbs=1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scientificamerican.com/media/inline/6838A2DF-ADD5-B960-7FD60C86C1BC685D_1.jpg&amp;imgrefurl=http://www.scientificamerican.com/article.cfm?id=turning-bacteria-into-plastic-factories-replacing-fossil-fuels&amp;usg=__lS-T3OLpVs8pn9LgZ1dDSfKbbBo=&amp;h=322&amp;w=320&amp;sz=21&amp;hl=en&amp;start=3&amp;zoom=1&amp;tbnid=yJsGmH4G-DVJMM:&amp;tbnh=118&amp;tbnw=117&amp;prev=/images?q=culture+e.coli&amp;hl=en&amp;safe=active&amp;sa=G&amp;gbv=2&amp;tbs=isch:1&amp;itbs=1" TargetMode="External"/><Relationship Id="rId3" Type="http://schemas.openxmlformats.org/officeDocument/2006/relationships/hyperlink" Target="http://www.google.com/imgres?imgurl=http://asymptotia.com/wp-images/2008/08/e_coli.jpg&amp;imgrefurl=http://asymptotia.com/2008/08/11/ecoli-stories/&amp;usg=__EFLYnudldQojI8ckHaO8kKjH5k4=&amp;h=599&amp;w=600&amp;sz=67&amp;hl=en&amp;start=3&amp;zoom=1&amp;tbnid=dIOpq8M9nmCBdM:&amp;tbnh=135&amp;tbnw=135&amp;prev=/images?q=e.coli&amp;hl=en&amp;safe=active&amp;sa=G&amp;gbv=2&amp;tbs=isch:1&amp;itbs=1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internetdev.state.sd.us/SDWebInfo/DOH/doh/LabBT/Images/ypgs.jpg&amp;imgrefurl=http://internetdev.state.sd.us/SDWebInfo/DOH/doh/LabBT/yersiniaGram.htm&amp;usg=__l5wgYd2Cdz250bugD4507AM4YmM=&amp;h=474&amp;w=621&amp;sz=47&amp;hl=en&amp;start=7&amp;zoom=1&amp;tbnid=U2Fdnoqn5WBgOM:&amp;tbnh=104&amp;tbnw=136&amp;prev=/images?q=gram+negative+bacilli&amp;hl=en&amp;safe=active&amp;sa=G&amp;gbv=2&amp;tbs=isch:1&amp;itbs=1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www.microbeworld.org/index.php?option=com_jlibrary&amp;view=article&amp;task=download&amp;id=2524&amp;imgrefurl=http://www.microbeworld.org/index.php?option=com_jlibrary&amp;view=article&amp;id=2524&amp;usg=__NdSJGelatxnvTemMqrUuDixl0DI=&amp;h=1292&amp;w=1800&amp;sz=241&amp;hl=en&amp;start=1&amp;zoom=1&amp;tbnid=WJcm26axoQF4_M:&amp;tbnh=108&amp;tbnw=150&amp;prev=/images?q=sereny+test&amp;hl=en&amp;safe=active&amp;sa=G&amp;gbv=2&amp;tbs=isch:1&amp;itbs=1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ecoliblog.com/loadBinary.jpg&amp;imgrefurl=http://www.ecoliblog.com/2006/11/articles/e-coli-watch/hemolytic-uremic-syndrome/&amp;usg=__-qdbXDyAtvh2EroTahXFXOFM3YY=&amp;h=344&amp;w=432&amp;sz=85&amp;hl=en&amp;start=1&amp;zoom=1&amp;tbnid=UOZaO_DcuuBB4M:&amp;tbnh=100&amp;tbnw=126&amp;prev=/images?q=hemolytic+uraemic+syndrome&amp;hl=en&amp;safe=active&amp;sa=G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foodpoisonjournal.com/uploads/image/hemolytic_uremic_syndrome_hus.jpg&amp;imgrefurl=http://www.foodpoisonjournal.com/tags/hemolytic-uremic-syndrome/&amp;usg=__fLg5ID1LNccGWfVlHwqZrHCjRw8=&amp;h=204&amp;w=300&amp;sz=38&amp;hl=en&amp;start=5&amp;zoom=1&amp;tbnid=bsXpXltvRUuYvM:&amp;tbnh=79&amp;tbnw=116&amp;prev=/images?q=hemolytic+uraemic+syndrome&amp;hl=en&amp;safe=active&amp;sa=G&amp;gbv=2&amp;tbs=isch:1&amp;itbs=1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pathconsultddx.com/images/S155986750670818X/gr1-sml.jpg&amp;imgrefurl=http://www.pathconsultddx.com/pathCon/diagnosis?pii=S1559-8675(06)70818-X&amp;usg=__GZcq-639gRMzzAbaXH4UHbL5mbA=&amp;h=351&amp;w=225&amp;sz=14&amp;hl=en&amp;start=9&amp;zoom=1&amp;tbnid=pKOwzT7m-DDTuM:&amp;tbnh=120&amp;tbnw=77&amp;prev=/images?q=pseudomembranous+colitis&amp;hl=en&amp;safe=active&amp;gbv=2&amp;tbs=isch:1&amp;itbs=1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/imgres?imgurl=http://www.pintopotts.co.uk/public_html/images/clostridium_difficile.jpg&amp;imgrefurl=http://www.pintopotts.co.uk/hospital-superbug-claim.php&amp;usg=__PPbbls7z0qSux3TZSuuudQc5__0=&amp;h=412&amp;w=630&amp;sz=94&amp;hl=en&amp;start=1&amp;zoom=1&amp;tbnid=PX57wGmMqWOHUM:&amp;tbnh=90&amp;tbnw=137&amp;prev=/images?q=clostridium+difficile&amp;hl=en&amp;safe=active&amp;sa=G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cdiff-support.co.uk/images/spores.jpg&amp;imgrefurl=http://www.cdiff-support.co.uk/&amp;usg=__ZHXBfUDFO6dJugMIC6CMDWXQ1F0=&amp;h=187&amp;w=286&amp;sz=80&amp;hl=en&amp;start=16&amp;zoom=1&amp;tbnid=wjrX5QhdKGg06M:&amp;tbnh=75&amp;tbnw=115&amp;prev=/images?q=clostridium+difficile&amp;hl=en&amp;safe=active&amp;sa=G&amp;gbv=2&amp;tbs=isch:1&amp;itbs=1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www.google.com/imgres?imgurl=http://www.netterimages.com/images/vpv/000/000/013/13634-0550x0475.jpg&amp;imgrefurl=http://www.netterimages.com/image/13634.htm&amp;usg=__aVr6XNiTkmxSY8Y6DtpELKXpleo=&amp;h=550&amp;w=475&amp;sz=88&amp;hl=en&amp;start=18&amp;zoom=1&amp;tbnid=CrQCk8qf1I0XNM:&amp;tbnh=133&amp;tbnw=115&amp;prev=/images?q=pseudomembranous+colitis&amp;hl=en&amp;safe=active&amp;gbv=2&amp;tbs=isch:1&amp;itbs=1" TargetMode="External"/><Relationship Id="rId4" Type="http://schemas.openxmlformats.org/officeDocument/2006/relationships/hyperlink" Target="http://www.google.com/imgres?imgurl=http://upload.wikimedia.org/wikipedia/commons/0/0f/Clostridium_difficile_01.png&amp;imgrefurl=http://commons.wikimedia.org/wiki/File:Clostridium_difficile_01.png&amp;usg=__TZsgdATsbhfoq_gNi5E2Q2bffBw=&amp;h=299&amp;w=447&amp;sz=113&amp;hl=en&amp;start=5&amp;zoom=1&amp;tbnid=SdD2_7XPEywYzM:&amp;tbnh=85&amp;tbnw=127&amp;prev=/images?q=clostridium+difficile&amp;hl=en&amp;safe=active&amp;sa=G&amp;gbv=2&amp;tbs=isch:1&amp;itbs=1" TargetMode="External"/><Relationship Id="rId9" Type="http://schemas.openxmlformats.org/officeDocument/2006/relationships/image" Target="../media/image15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Normal Flora Of The GIT And Introduction To Infectious Diarrhea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R="0" algn="ctr">
              <a:lnSpc>
                <a:spcPct val="80000"/>
              </a:lnSpc>
            </a:pPr>
            <a:r>
              <a:rPr lang="en-US" sz="2500" b="1" i="1" dirty="0" smtClean="0">
                <a:solidFill>
                  <a:srgbClr val="7F7F7F"/>
                </a:solidFill>
              </a:rPr>
              <a:t>Prof .</a:t>
            </a:r>
            <a:r>
              <a:rPr lang="en-US" sz="2500" b="1" i="1" dirty="0" err="1" smtClean="0">
                <a:solidFill>
                  <a:srgbClr val="7F7F7F"/>
                </a:solidFill>
              </a:rPr>
              <a:t>Hanan</a:t>
            </a:r>
            <a:r>
              <a:rPr lang="en-US" sz="2500" b="1" i="1" dirty="0" smtClean="0">
                <a:solidFill>
                  <a:srgbClr val="7F7F7F"/>
                </a:solidFill>
              </a:rPr>
              <a:t> </a:t>
            </a:r>
            <a:r>
              <a:rPr lang="en-US" sz="2500" b="1" i="1" dirty="0" err="1" smtClean="0">
                <a:solidFill>
                  <a:srgbClr val="7F7F7F"/>
                </a:solidFill>
              </a:rPr>
              <a:t>Habib</a:t>
            </a:r>
            <a:endParaRPr lang="en-US" sz="2500" b="1" i="1" dirty="0" smtClean="0">
              <a:solidFill>
                <a:srgbClr val="7F7F7F"/>
              </a:solidFill>
            </a:endParaRPr>
          </a:p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Department of Pathology &amp; Laboratory Medicine,</a:t>
            </a:r>
          </a:p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 KSUMC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0550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4800" b="1" dirty="0">
                <a:solidFill>
                  <a:srgbClr val="C00000"/>
                </a:solidFill>
                <a:latin typeface="Trebuchet MS" panose="020B0603020202020204"/>
              </a:rPr>
              <a:t>Acute </a:t>
            </a:r>
            <a:r>
              <a:rPr lang="en-US" sz="4800" b="1" dirty="0" smtClean="0">
                <a:solidFill>
                  <a:srgbClr val="C00000"/>
                </a:solidFill>
                <a:latin typeface="Trebuchet MS" panose="020B0603020202020204"/>
              </a:rPr>
              <a:t>Diarrheal </a:t>
            </a:r>
            <a:r>
              <a:rPr lang="en-US" sz="4800" b="1" dirty="0">
                <a:solidFill>
                  <a:srgbClr val="C00000"/>
                </a:solidFill>
                <a:latin typeface="Trebuchet MS" panose="020B0603020202020204"/>
              </a:rPr>
              <a:t>Illnesses And Food Poisoning</a:t>
            </a:r>
            <a:endParaRPr lang="en-US" sz="4800" b="1" dirty="0">
              <a:solidFill>
                <a:srgbClr val="2C3C43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8377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Background</a:t>
            </a:r>
            <a:r>
              <a:rPr lang="en-US" sz="3800" smtClean="0">
                <a:effectLst/>
              </a:rPr>
              <a:t/>
            </a:r>
            <a:br>
              <a:rPr lang="en-US" sz="3800" smtClean="0">
                <a:effectLst/>
              </a:rPr>
            </a:br>
            <a:endParaRPr lang="en-US" sz="3800" smtClean="0">
              <a:effectLst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Acute diarrheal illness is one of the most common problems evaluated by clinicians.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A major cause of morbidity and mortality world wide.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Most of healthy people have mild illness but others might develop serious squeals so it is important to identify those individuals who require early treatment.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C00000"/>
                </a:solidFill>
                <a:effectLst/>
              </a:rPr>
              <a:t>Definitions of Diarrhea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Stool weight in excess of 200 </a:t>
            </a:r>
            <a:r>
              <a:rPr lang="en-US" sz="2800" dirty="0" err="1" smtClean="0"/>
              <a:t>gm</a:t>
            </a:r>
            <a:r>
              <a:rPr lang="en-US" sz="2800" dirty="0" smtClean="0"/>
              <a:t>/day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Three or more loose or watery stools/day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Alteration in normal bowel movement characterized by decreased consistency and increased frequency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Less than 14 days in duration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Etiology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Viral</a:t>
            </a:r>
            <a:r>
              <a:rPr lang="en-US" sz="2800" dirty="0" smtClean="0"/>
              <a:t>: 70-80% of infectious diarrhea in developed countries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Bacterial</a:t>
            </a:r>
            <a:r>
              <a:rPr lang="en-US" sz="2800" dirty="0" smtClean="0"/>
              <a:t>: 10-20% of infectious diarrhea but responsible for most cases of severe diarrhea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Protozoan</a:t>
            </a:r>
            <a:r>
              <a:rPr lang="en-US" sz="2800" dirty="0" smtClean="0"/>
              <a:t>: less than 10%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Epidemiology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1.2 - 1.9 episodes per person annually in the general population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2.4 episodes per child &lt;3 years old annually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5 episodes per year for children &lt;3 years old in daycare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sz="2800" dirty="0" smtClean="0"/>
              <a:t>Seasonal peak in the winter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Classifications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Infectious diarrhea</a:t>
            </a:r>
            <a:r>
              <a:rPr lang="en-US" sz="2400" b="1" dirty="0" smtClean="0">
                <a:solidFill>
                  <a:srgbClr val="C00000"/>
                </a:solidFill>
              </a:rPr>
              <a:t>: </a:t>
            </a:r>
            <a:r>
              <a:rPr lang="en-US" sz="2400" dirty="0" smtClean="0"/>
              <a:t>Viral (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i="1" dirty="0" smtClean="0"/>
              <a:t>Rota virus </a:t>
            </a:r>
            <a:r>
              <a:rPr lang="en-US" sz="2400" dirty="0" smtClean="0"/>
              <a:t>), Bacterial (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i="1" dirty="0" err="1" smtClean="0"/>
              <a:t>Campylobcator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Shigella</a:t>
            </a:r>
            <a:r>
              <a:rPr lang="en-US" sz="2400" i="1" dirty="0" smtClean="0"/>
              <a:t>, Salmonella, </a:t>
            </a:r>
            <a:r>
              <a:rPr lang="en-US" sz="2400" i="1" dirty="0" err="1" smtClean="0"/>
              <a:t>Yersinea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Vibrio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cholerae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E.coli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Food poisoning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S.aureus</a:t>
            </a:r>
            <a:r>
              <a:rPr lang="en-US" sz="2400" i="1" dirty="0" smtClean="0"/>
              <a:t>, Clostridium </a:t>
            </a:r>
            <a:r>
              <a:rPr lang="en-US" sz="2400" i="1" dirty="0" err="1" smtClean="0"/>
              <a:t>perfringenes</a:t>
            </a:r>
            <a:r>
              <a:rPr lang="en-US" sz="2400" i="1" dirty="0" smtClean="0"/>
              <a:t>, Bacillus </a:t>
            </a:r>
            <a:r>
              <a:rPr lang="en-US" sz="2400" dirty="0" smtClean="0"/>
              <a:t>spp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Traveler diarrhea </a:t>
            </a:r>
            <a:r>
              <a:rPr lang="en-US" sz="2400" dirty="0" smtClean="0"/>
              <a:t>: </a:t>
            </a:r>
            <a:r>
              <a:rPr lang="en-US" sz="2400" dirty="0" err="1" smtClean="0"/>
              <a:t>Enterotoxogenic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E.coli</a:t>
            </a:r>
            <a:r>
              <a:rPr lang="en-US" sz="2400" i="1" dirty="0" smtClean="0"/>
              <a:t>.</a:t>
            </a:r>
            <a:r>
              <a:rPr lang="en-US" sz="2400" dirty="0" smtClean="0"/>
              <a:t> 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n-US" sz="2400" dirty="0" smtClean="0"/>
              <a:t>Incubation period: &gt;1 day and lasts on average 3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Antibiotic associated diarrhea</a:t>
            </a:r>
            <a:r>
              <a:rPr lang="en-US" sz="2400" dirty="0" smtClean="0"/>
              <a:t>: due to </a:t>
            </a:r>
            <a:r>
              <a:rPr lang="en-US" sz="2400" i="1" dirty="0" smtClean="0"/>
              <a:t>Clostridium </a:t>
            </a:r>
            <a:r>
              <a:rPr lang="en-US" sz="2400" i="1" dirty="0" err="1" smtClean="0"/>
              <a:t>difficile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marL="273050" indent="-27305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Risk Factors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Food from restaurants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Family member with gastrointestinal symptoms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Recent travel to developing countries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Patient underlying illness and medication, </a:t>
            </a:r>
            <a:r>
              <a:rPr lang="en-US" sz="2400" dirty="0" smtClean="0">
                <a:solidFill>
                  <a:srgbClr val="C00000"/>
                </a:solidFill>
              </a:rPr>
              <a:t>low stomach acidity</a:t>
            </a:r>
            <a:r>
              <a:rPr lang="en-US" sz="2400" dirty="0" smtClean="0"/>
              <a:t>,  cyst, spores.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Abnormal peristalsis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Low Immunoglobulin </a:t>
            </a:r>
            <a:r>
              <a:rPr lang="en-US" sz="2400" dirty="0" err="1" smtClean="0"/>
              <a:t>IgA</a:t>
            </a:r>
            <a:endParaRPr lang="en-US" sz="2400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Antibiotics : decrease the normal flora to less 10</a:t>
            </a:r>
            <a:r>
              <a:rPr lang="en-US" sz="2400" baseline="30000" dirty="0" smtClean="0"/>
              <a:t>12</a:t>
            </a:r>
            <a:endParaRPr lang="en-US" sz="2400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Median infective dose </a:t>
            </a:r>
            <a:r>
              <a:rPr lang="en-US" sz="2400" b="1" dirty="0" smtClean="0">
                <a:solidFill>
                  <a:srgbClr val="C00000"/>
                </a:solidFill>
              </a:rPr>
              <a:t>(ID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50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r>
              <a:rPr lang="en-US" sz="2400" b="1" dirty="0" smtClean="0"/>
              <a:t> </a:t>
            </a:r>
            <a:endParaRPr lang="en-US" sz="2400" dirty="0" smtClean="0"/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Clinical Presentation and Pathogenic  </a:t>
            </a:r>
            <a:r>
              <a:rPr lang="en-US" sz="3800" u="sng" dirty="0" smtClean="0">
                <a:solidFill>
                  <a:srgbClr val="C00000"/>
                </a:solidFill>
                <a:effectLst/>
              </a:rPr>
              <a:t>Mechanism I</a:t>
            </a:r>
            <a:r>
              <a:rPr lang="en-US" sz="3800" dirty="0" smtClean="0">
                <a:effectLst/>
              </a:rPr>
              <a:t/>
            </a:r>
            <a:br>
              <a:rPr lang="en-US" sz="3800" dirty="0" smtClean="0">
                <a:effectLst/>
              </a:rPr>
            </a:br>
            <a:endParaRPr lang="en-US" sz="3800" dirty="0" smtClean="0">
              <a:effectLst/>
            </a:endParaRPr>
          </a:p>
        </p:txBody>
      </p:sp>
      <p:sp>
        <p:nvSpPr>
          <p:cNvPr id="35843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buFont typeface="Wingdings 3" pitchFamily="18" charset="2"/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Enterotoxin</a:t>
            </a:r>
            <a:r>
              <a:rPr lang="en-US" sz="2400" b="1" dirty="0" smtClean="0">
                <a:solidFill>
                  <a:srgbClr val="C00000"/>
                </a:solidFill>
              </a:rPr>
              <a:t> mediated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Lack of pus in the stool (no gut invasion)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Lack of fever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Rapid onset of preformed toxin :&lt;12 hrs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Small intestine affected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Vomiting ,non-bloody diarrhea, abdominal cramps.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i="1" dirty="0" err="1" smtClean="0">
                <a:solidFill>
                  <a:srgbClr val="0070C0"/>
                </a:solidFill>
              </a:rPr>
              <a:t>Vibreo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cholerae</a:t>
            </a:r>
            <a:r>
              <a:rPr lang="en-US" sz="2400" i="1" dirty="0" smtClean="0">
                <a:solidFill>
                  <a:srgbClr val="0070C0"/>
                </a:solidFill>
              </a:rPr>
              <a:t>, Staphylococcus </a:t>
            </a:r>
            <a:r>
              <a:rPr lang="en-US" sz="2400" i="1" dirty="0" err="1" smtClean="0">
                <a:solidFill>
                  <a:srgbClr val="0070C0"/>
                </a:solidFill>
              </a:rPr>
              <a:t>aureus</a:t>
            </a:r>
            <a:r>
              <a:rPr lang="en-US" sz="2400" i="1" dirty="0" smtClean="0">
                <a:solidFill>
                  <a:srgbClr val="0070C0"/>
                </a:solidFill>
              </a:rPr>
              <a:t>, Clostridium </a:t>
            </a:r>
            <a:r>
              <a:rPr lang="en-US" sz="2400" i="1" dirty="0" err="1" smtClean="0">
                <a:solidFill>
                  <a:srgbClr val="0070C0"/>
                </a:solidFill>
              </a:rPr>
              <a:t>perfringens</a:t>
            </a:r>
            <a:r>
              <a:rPr lang="en-US" sz="2400" i="1" dirty="0" smtClean="0">
                <a:solidFill>
                  <a:srgbClr val="0070C0"/>
                </a:solidFill>
              </a:rPr>
              <a:t> and Bacillus cereus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Other viral and some parasitic infections.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Clinical Presentation and Pathogenic </a:t>
            </a:r>
            <a:r>
              <a:rPr lang="en-US" sz="3800" u="sng" dirty="0" smtClean="0">
                <a:solidFill>
                  <a:srgbClr val="C00000"/>
                </a:solidFill>
                <a:effectLst/>
              </a:rPr>
              <a:t>Mechanism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71600"/>
            <a:ext cx="4038600" cy="4681538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90000"/>
              </a:lnSpc>
              <a:buFont typeface="Wingdings 3" pitchFamily="18" charset="2"/>
              <a:buNone/>
            </a:pPr>
            <a:r>
              <a:rPr lang="en-US" sz="2500" b="1" dirty="0" smtClean="0">
                <a:solidFill>
                  <a:srgbClr val="C00000"/>
                </a:solidFill>
              </a:rPr>
              <a:t>Invasive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Pus and blood in the stool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Fever due to inflammation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err="1" smtClean="0">
                <a:solidFill>
                  <a:srgbClr val="7030A0"/>
                </a:solidFill>
              </a:rPr>
              <a:t>Shigella</a:t>
            </a:r>
            <a:r>
              <a:rPr lang="en-US" sz="2500" i="1" dirty="0" smtClean="0">
                <a:solidFill>
                  <a:srgbClr val="7030A0"/>
                </a:solidFill>
              </a:rPr>
              <a:t>, </a:t>
            </a:r>
            <a:r>
              <a:rPr lang="en-US" sz="2500" i="1" dirty="0" err="1" smtClean="0">
                <a:solidFill>
                  <a:srgbClr val="7030A0"/>
                </a:solidFill>
              </a:rPr>
              <a:t>Solmonella</a:t>
            </a:r>
            <a:r>
              <a:rPr lang="en-US" sz="2500" i="1" dirty="0" smtClean="0">
                <a:solidFill>
                  <a:srgbClr val="7030A0"/>
                </a:solidFill>
              </a:rPr>
              <a:t> </a:t>
            </a:r>
            <a:r>
              <a:rPr lang="en-US" sz="2500" dirty="0" smtClean="0">
                <a:solidFill>
                  <a:srgbClr val="7030A0"/>
                </a:solidFill>
              </a:rPr>
              <a:t>spp., </a:t>
            </a:r>
            <a:r>
              <a:rPr lang="en-US" sz="2500" i="1" dirty="0" smtClean="0">
                <a:solidFill>
                  <a:srgbClr val="7030A0"/>
                </a:solidFill>
              </a:rPr>
              <a:t>Campylobacter</a:t>
            </a:r>
            <a:r>
              <a:rPr lang="en-US" sz="2500" dirty="0" smtClean="0">
                <a:solidFill>
                  <a:srgbClr val="7030A0"/>
                </a:solidFill>
              </a:rPr>
              <a:t>, some </a:t>
            </a:r>
            <a:r>
              <a:rPr lang="en-US" sz="2500" i="1" dirty="0" err="1" smtClean="0">
                <a:solidFill>
                  <a:srgbClr val="7030A0"/>
                </a:solidFill>
              </a:rPr>
              <a:t>E.coli</a:t>
            </a:r>
            <a:r>
              <a:rPr lang="en-US" sz="2500" dirty="0" smtClean="0">
                <a:solidFill>
                  <a:srgbClr val="7030A0"/>
                </a:solidFill>
              </a:rPr>
              <a:t> and </a:t>
            </a:r>
            <a:r>
              <a:rPr lang="en-US" sz="2500" i="1" dirty="0" err="1" smtClean="0">
                <a:solidFill>
                  <a:srgbClr val="7030A0"/>
                </a:solidFill>
              </a:rPr>
              <a:t>Entameoba</a:t>
            </a:r>
            <a:r>
              <a:rPr lang="en-US" sz="2500" i="1" dirty="0" smtClean="0">
                <a:solidFill>
                  <a:srgbClr val="7030A0"/>
                </a:solidFill>
              </a:rPr>
              <a:t> </a:t>
            </a:r>
            <a:r>
              <a:rPr lang="en-US" sz="2500" i="1" dirty="0" err="1" smtClean="0">
                <a:solidFill>
                  <a:srgbClr val="7030A0"/>
                </a:solidFill>
              </a:rPr>
              <a:t>histolytica</a:t>
            </a:r>
            <a:endParaRPr lang="en-US" sz="2500" i="1" dirty="0" smtClean="0">
              <a:solidFill>
                <a:srgbClr val="7030A0"/>
              </a:solidFill>
            </a:endParaRP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Affect colonic mucosal surface of the bowel</a:t>
            </a:r>
          </a:p>
          <a:p>
            <a:pPr marL="273050" indent="-273050"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371600"/>
            <a:ext cx="4038600" cy="46815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Extension to lymph nodes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Incubation period 1-3 days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Dysentery syndrome- gross blood and mucous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smtClean="0"/>
              <a:t>EHEC</a:t>
            </a:r>
            <a:r>
              <a:rPr lang="en-US" sz="2500" dirty="0" smtClean="0"/>
              <a:t> bloody diarrhea 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err="1" smtClean="0"/>
              <a:t>Entameoba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histolytica</a:t>
            </a:r>
            <a:r>
              <a:rPr lang="en-US" sz="2500" dirty="0" smtClean="0"/>
              <a:t> 1-3 wk</a:t>
            </a:r>
          </a:p>
          <a:p>
            <a:pPr marL="273050" indent="-273050">
              <a:lnSpc>
                <a:spcPct val="9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Campylobacter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Family :</a:t>
            </a:r>
            <a:r>
              <a:rPr lang="en-US" sz="2800" i="1" dirty="0" err="1" smtClean="0"/>
              <a:t>Campylobacteraceae</a:t>
            </a:r>
            <a:endParaRPr lang="en-US" sz="2800" i="1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Genus: </a:t>
            </a:r>
            <a:r>
              <a:rPr lang="en-US" sz="2800" dirty="0" err="1" smtClean="0"/>
              <a:t>Archobacter</a:t>
            </a:r>
            <a:r>
              <a:rPr lang="en-US" sz="2800" dirty="0" smtClean="0"/>
              <a:t>-spiral shape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Common species : </a:t>
            </a:r>
            <a:r>
              <a:rPr lang="en-US" sz="2800" i="1" dirty="0" smtClean="0"/>
              <a:t>C. </a:t>
            </a:r>
            <a:r>
              <a:rPr lang="en-US" sz="2800" i="1" dirty="0" err="1" smtClean="0"/>
              <a:t>jejuni</a:t>
            </a:r>
            <a:r>
              <a:rPr lang="en-US" sz="2800" i="1" dirty="0" smtClean="0"/>
              <a:t>, C. coli, C fetus</a:t>
            </a:r>
            <a:r>
              <a:rPr lang="en-US" sz="2800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 Epidemiology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Source: dog , cat, birds, </a:t>
            </a:r>
            <a:r>
              <a:rPr lang="en-US" sz="2800" dirty="0" smtClean="0">
                <a:solidFill>
                  <a:srgbClr val="00B0F0"/>
                </a:solidFill>
              </a:rPr>
              <a:t>poultry</a:t>
            </a:r>
            <a:r>
              <a:rPr lang="en-US" sz="2800" dirty="0" smtClean="0"/>
              <a:t> ,water, milk, meat, person to person transmission can occur.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Objectives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1- Know common normal flora of the GIT</a:t>
            </a:r>
          </a:p>
          <a:p>
            <a:pPr>
              <a:buNone/>
            </a:pPr>
            <a:r>
              <a:rPr lang="en-US" sz="2000" dirty="0" smtClean="0"/>
              <a:t>2- Understand the role of GIT normal flora in diseases.</a:t>
            </a:r>
          </a:p>
          <a:p>
            <a:pPr>
              <a:buNone/>
            </a:pPr>
            <a:r>
              <a:rPr lang="en-US" sz="2000" dirty="0" smtClean="0"/>
              <a:t>3-Recongise various types of acute diarrheal illnesses.</a:t>
            </a:r>
          </a:p>
          <a:p>
            <a:pPr>
              <a:buNone/>
            </a:pPr>
            <a:r>
              <a:rPr lang="en-US" sz="2000" dirty="0" smtClean="0"/>
              <a:t>4- Describe the epidemiology &amp; host defenses in preventing GI infections.</a:t>
            </a:r>
          </a:p>
          <a:p>
            <a:pPr>
              <a:buNone/>
            </a:pPr>
            <a:r>
              <a:rPr lang="en-US" sz="2000" dirty="0" smtClean="0"/>
              <a:t>5-Explain the pathogenesis of </a:t>
            </a:r>
            <a:r>
              <a:rPr lang="en-US" sz="2000" i="1" dirty="0" err="1" smtClean="0"/>
              <a:t>E.coli</a:t>
            </a:r>
            <a:r>
              <a:rPr lang="en-US" sz="2000" dirty="0" smtClean="0"/>
              <a:t>, </a:t>
            </a:r>
            <a:r>
              <a:rPr lang="en-US" sz="2000" i="1" dirty="0" smtClean="0"/>
              <a:t>Campylobacter &amp; </a:t>
            </a:r>
            <a:r>
              <a:rPr lang="en-US" sz="2000" i="1" dirty="0" err="1" smtClean="0"/>
              <a:t>Yersinia</a:t>
            </a:r>
            <a:r>
              <a:rPr lang="en-US" sz="2000" i="1" dirty="0" smtClean="0"/>
              <a:t> </a:t>
            </a:r>
            <a:r>
              <a:rPr lang="en-US" sz="2000" dirty="0" smtClean="0"/>
              <a:t>and their management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i="1" smtClean="0">
                <a:solidFill>
                  <a:srgbClr val="C00000"/>
                </a:solidFill>
                <a:effectLst/>
              </a:rPr>
              <a:t>Campylobacter</a:t>
            </a:r>
          </a:p>
        </p:txBody>
      </p:sp>
      <p:pic>
        <p:nvPicPr>
          <p:cNvPr id="38915" name="Picture 4" descr="http://t1.gstatic.com/images?q=tbn:tAwNPKJMKpMw7M:http://www.microbelibrary.org/microbelibrary/files/ccImages/Articleimages/Lagier/Campylobacter%2520jejuni%2520SEM%2520label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http://t0.gstatic.com/images?q=tbn:DELEw2zdxrZj6M:http://www.buddycom.com/bacteria/gnr/campy76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981200"/>
            <a:ext cx="2628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classconnection.s3.amazonaws.com/623/flashcards/2196623/png/campylobacter-142447E82CC34018C2B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47850"/>
            <a:ext cx="3276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Clinically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 Incubation period:  2-6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  Abdominal cramps, bloody diarrhea , nausea and vomiting are rare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 Self limiting after 2-6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 Chronic carrier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Guailian</a:t>
            </a:r>
            <a:r>
              <a:rPr lang="en-US" sz="2800" i="1" dirty="0" smtClean="0"/>
              <a:t> Barrie’</a:t>
            </a:r>
            <a:r>
              <a:rPr lang="en-US" sz="2800" dirty="0" smtClean="0"/>
              <a:t> syndrome and Reactive arthritis may result.</a:t>
            </a:r>
          </a:p>
          <a:p>
            <a:pPr marL="273050" indent="-273050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Laboratory Diagnosis And Treatment</a:t>
            </a:r>
            <a:br>
              <a:rPr lang="en-US" sz="3800" b="0" dirty="0" smtClean="0">
                <a:solidFill>
                  <a:srgbClr val="C00000"/>
                </a:solidFill>
                <a:effectLst/>
              </a:rPr>
            </a:br>
            <a:endParaRPr lang="en-US" sz="3800" b="0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400" b="1" u="sng" dirty="0" smtClean="0">
                <a:solidFill>
                  <a:srgbClr val="0D0D0D"/>
                </a:solidFill>
              </a:rPr>
              <a:t>Laboratory Diagnosis</a:t>
            </a:r>
            <a:r>
              <a:rPr lang="en-US" sz="2400" u="sng" dirty="0" smtClean="0">
                <a:solidFill>
                  <a:srgbClr val="92D050"/>
                </a:solidFill>
              </a:rPr>
              <a:t>: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Transport media :</a:t>
            </a:r>
            <a:r>
              <a:rPr lang="en-US" sz="2200" b="1" i="1" dirty="0" smtClean="0">
                <a:solidFill>
                  <a:srgbClr val="C00000"/>
                </a:solidFill>
              </a:rPr>
              <a:t>Cary Blair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</a:rPr>
              <a:t>CAMPYBAP</a:t>
            </a:r>
            <a:r>
              <a:rPr lang="en-US" sz="2200" b="1" dirty="0" smtClean="0"/>
              <a:t> media contain antibiotics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Incubate in 5%O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10%CO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85%N @ 42°C except </a:t>
            </a:r>
            <a:r>
              <a:rPr lang="en-US" sz="2200" b="1" i="1" dirty="0" err="1" smtClean="0"/>
              <a:t>C.fetus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37°C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Gram stain/culture /biochemical/serology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b="1" u="sng" dirty="0" smtClean="0"/>
              <a:t>Treatment: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Resistance to Ciprofloxacin , Sensitive to Erythromycin or Tetracycline</a:t>
            </a:r>
            <a:r>
              <a:rPr lang="en-US" sz="2200" dirty="0" smtClean="0"/>
              <a:t>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4400" b="0" i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E.coli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about 10 -15% strains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strains are associated with diarrhea.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 dirty="0" smtClean="0"/>
              <a:t>Based on virulence factors, clinical manifestation, epidemiology and different </a:t>
            </a:r>
            <a:r>
              <a:rPr lang="en-US" sz="2000" b="1" dirty="0" smtClean="0">
                <a:solidFill>
                  <a:srgbClr val="C00000"/>
                </a:solidFill>
              </a:rPr>
              <a:t>O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r>
              <a:rPr lang="en-US" sz="2000" dirty="0" smtClean="0"/>
              <a:t> serotypes. There are </a:t>
            </a:r>
            <a:r>
              <a:rPr lang="en-US" sz="2000" b="1" dirty="0" smtClean="0">
                <a:solidFill>
                  <a:srgbClr val="C00000"/>
                </a:solidFill>
              </a:rPr>
              <a:t>Five</a:t>
            </a:r>
            <a:r>
              <a:rPr lang="en-US" sz="2000" dirty="0" smtClean="0"/>
              <a:t> major categories of </a:t>
            </a:r>
            <a:r>
              <a:rPr lang="en-US" sz="2000" dirty="0" err="1" smtClean="0"/>
              <a:t>diarrheagenic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E.coli</a:t>
            </a:r>
            <a:r>
              <a:rPr lang="en-US" sz="2000" dirty="0" smtClean="0"/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   (E T E C)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Enteropathogenic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(E P E C)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Enteroinvasive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     (E I E C)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Enterohaemorrhagic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(E H E C 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Enteroadherent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(EAEC)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bms.ed.ac.uk/research/others/smaciver/Bacter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6629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E.coli</a:t>
            </a:r>
          </a:p>
        </p:txBody>
      </p:sp>
      <p:pic>
        <p:nvPicPr>
          <p:cNvPr id="44035" name="Picture 2" descr="http://t1.gstatic.com/images?q=tbn:dIOpq8M9nmCBdM:http://asymptotia.com/wp-images/2008/08/e_co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2672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 descr="http://www.ecoliblog.com/cell-ecol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295400"/>
            <a:ext cx="3790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 descr="http://t1.gstatic.com/images?q=tbn:U2Fdnoqn5WBgOM:http://internetdev.state.sd.us/SDWebInfo/DOH/doh/LabBT/Images/ypg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799" y="1371600"/>
            <a:ext cx="30194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8" descr="http://t2.gstatic.com/images?q=tbn:yJsGmH4G-DVJMM:http://www.scientificamerican.com/media/inline/6838A2DF-ADD5-B960-7FD60C86C1BC685D_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4191000"/>
            <a:ext cx="2790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effectLst/>
              </a:rPr>
              <a:t>1.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Enterotoxigenic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(ETEC)</a:t>
            </a:r>
            <a:endParaRPr lang="en-US" sz="3800" b="0" u="sng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 fontScale="92500" lnSpcReduction="10000"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Major cause of traveler's diarrhea in infant and adult in developing countries from contaminated food and water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It has high infective dose 10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6</a:t>
            </a:r>
            <a:r>
              <a:rPr lang="en-US" sz="2500" b="1" dirty="0" smtClean="0">
                <a:solidFill>
                  <a:srgbClr val="C00000"/>
                </a:solidFill>
              </a:rPr>
              <a:t>-10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10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Produce heat-labile toxin (</a:t>
            </a:r>
            <a:r>
              <a:rPr lang="en-US" sz="2500" b="1" dirty="0" smtClean="0">
                <a:solidFill>
                  <a:srgbClr val="C00000"/>
                </a:solidFill>
              </a:rPr>
              <a:t>LT</a:t>
            </a:r>
            <a:r>
              <a:rPr lang="en-US" sz="2500" dirty="0" smtClean="0"/>
              <a:t>) which increases </a:t>
            </a:r>
            <a:r>
              <a:rPr lang="en-US" sz="2500" dirty="0" err="1" smtClean="0"/>
              <a:t>cAMP</a:t>
            </a:r>
            <a:r>
              <a:rPr lang="en-US" sz="2500" dirty="0" smtClean="0"/>
              <a:t> and </a:t>
            </a:r>
            <a:r>
              <a:rPr lang="en-US" sz="2500" dirty="0" smtClean="0"/>
              <a:t>causes increased </a:t>
            </a:r>
            <a:r>
              <a:rPr lang="en-US" sz="2500" dirty="0" err="1" smtClean="0"/>
              <a:t>secresetion</a:t>
            </a:r>
            <a:r>
              <a:rPr lang="en-US" sz="2500" smtClean="0"/>
              <a:t>  </a:t>
            </a:r>
            <a:r>
              <a:rPr lang="en-US" sz="2500" dirty="0" smtClean="0"/>
              <a:t>of Chloride and water ,</a:t>
            </a:r>
            <a:r>
              <a:rPr lang="en-US" sz="2500" dirty="0" smtClean="0"/>
              <a:t>and </a:t>
            </a:r>
            <a:r>
              <a:rPr lang="en-US" sz="2500" dirty="0" smtClean="0"/>
              <a:t>heat-stable toxin (</a:t>
            </a:r>
            <a:r>
              <a:rPr lang="en-US" sz="2500" b="1" dirty="0" smtClean="0">
                <a:solidFill>
                  <a:srgbClr val="C00000"/>
                </a:solidFill>
              </a:rPr>
              <a:t>ST</a:t>
            </a:r>
            <a:r>
              <a:rPr lang="en-US" sz="2500" dirty="0" smtClean="0"/>
              <a:t>). Each </a:t>
            </a:r>
            <a:r>
              <a:rPr lang="en-US" sz="2500" dirty="0" smtClean="0"/>
              <a:t>has two fragment (</a:t>
            </a:r>
            <a:r>
              <a:rPr lang="en-US" sz="2500" b="1" dirty="0" smtClean="0">
                <a:solidFill>
                  <a:srgbClr val="7030A0"/>
                </a:solidFill>
              </a:rPr>
              <a:t>A and B</a:t>
            </a:r>
            <a:r>
              <a:rPr lang="en-US" sz="2500" dirty="0" smtClean="0"/>
              <a:t>) 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ST</a:t>
            </a:r>
            <a:r>
              <a:rPr lang="en-US" sz="2500" dirty="0" smtClean="0"/>
              <a:t> </a:t>
            </a:r>
            <a:r>
              <a:rPr lang="en-US" sz="2500" dirty="0" smtClean="0"/>
              <a:t>leads to accumulation of CGMP, which lead to </a:t>
            </a:r>
            <a:r>
              <a:rPr lang="en-US" sz="2500" dirty="0" smtClean="0"/>
              <a:t>hypersecretion as well.</a:t>
            </a:r>
            <a:endParaRPr lang="en-US" sz="2500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/>
              <a:t>Symptoms</a:t>
            </a:r>
            <a:r>
              <a:rPr lang="en-US" sz="2500" dirty="0" smtClean="0"/>
              <a:t> :watery diarrhea, abdominal cramps and sometimes vomiting 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No routine diagnostic method.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u="sng" dirty="0" smtClean="0">
                <a:solidFill>
                  <a:srgbClr val="C00000"/>
                </a:solidFill>
                <a:effectLst/>
              </a:rPr>
              <a:t>2.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Enteroinvasive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 EIEC)</a:t>
            </a:r>
            <a:r>
              <a:rPr lang="en-US" sz="3800" dirty="0" smtClean="0">
                <a:effectLst/>
              </a:rPr>
              <a:t/>
            </a:r>
            <a:br>
              <a:rPr lang="en-US" sz="3800" dirty="0" smtClean="0">
                <a:effectLst/>
              </a:rPr>
            </a:br>
            <a:endParaRPr lang="en-US" sz="3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Produce dysentery (penetration, invasion and distraction)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Similar to </a:t>
            </a:r>
            <a:r>
              <a:rPr lang="en-US" sz="2400" i="1" dirty="0" err="1" smtClean="0">
                <a:solidFill>
                  <a:srgbClr val="C00000"/>
                </a:solidFill>
              </a:rPr>
              <a:t>Shigella</a:t>
            </a:r>
            <a:r>
              <a:rPr lang="en-US" sz="2400" dirty="0" smtClean="0">
                <a:solidFill>
                  <a:srgbClr val="C00000"/>
                </a:solidFill>
              </a:rPr>
              <a:t> spp</a:t>
            </a:r>
            <a:r>
              <a:rPr lang="en-US" sz="2400" dirty="0" smtClean="0"/>
              <a:t>. (</a:t>
            </a:r>
            <a:r>
              <a:rPr lang="en-US" sz="2400" dirty="0" smtClean="0">
                <a:solidFill>
                  <a:srgbClr val="0070C0"/>
                </a:solidFill>
              </a:rPr>
              <a:t>non motile, non-lactose </a:t>
            </a:r>
            <a:r>
              <a:rPr lang="en-US" sz="2400" dirty="0" err="1" smtClean="0">
                <a:solidFill>
                  <a:srgbClr val="0070C0"/>
                </a:solidFill>
              </a:rPr>
              <a:t>fermenter</a:t>
            </a:r>
            <a:r>
              <a:rPr lang="en-US" sz="2400" dirty="0" smtClean="0"/>
              <a:t>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Fecal -oral route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Fever, severe abdominal cramps, malaise and watery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Infective dose = 10</a:t>
            </a:r>
            <a:r>
              <a:rPr lang="en-US" sz="2400" baseline="30000" dirty="0" smtClean="0"/>
              <a:t>6</a:t>
            </a:r>
            <a:endParaRPr lang="en-US" sz="2400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Diagnosis : </a:t>
            </a:r>
            <a:r>
              <a:rPr lang="en-US" sz="2400" b="1" dirty="0" err="1" smtClean="0">
                <a:solidFill>
                  <a:srgbClr val="A96D2B"/>
                </a:solidFill>
              </a:rPr>
              <a:t>Sereny</a:t>
            </a:r>
            <a:r>
              <a:rPr lang="en-US" sz="2400" b="1" dirty="0" smtClean="0">
                <a:solidFill>
                  <a:srgbClr val="A96D2B"/>
                </a:solidFill>
              </a:rPr>
              <a:t> test </a:t>
            </a:r>
            <a:r>
              <a:rPr lang="en-US" sz="2400" dirty="0" smtClean="0"/>
              <a:t>and DNA probes.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A96D2B"/>
                </a:solidFill>
                <a:effectLst/>
              </a:rPr>
              <a:t>Sereny test</a:t>
            </a:r>
          </a:p>
        </p:txBody>
      </p:sp>
      <p:pic>
        <p:nvPicPr>
          <p:cNvPr id="47108" name="Picture 2" descr="http://t2.gstatic.com/images?q=tbn:WJcm26axoQF4_M:http://www.microbeworld.org/index.php%3Foption%3Dcom_jlibrary%26view%3Darticle%26task%3Ddownload%26id%3D25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3-Enteropathogenic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(EPEC)</a:t>
            </a:r>
            <a:r>
              <a:rPr lang="en-US" sz="38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800" dirty="0" smtClean="0">
                <a:solidFill>
                  <a:srgbClr val="C00000"/>
                </a:solidFill>
                <a:effectLst/>
              </a:rPr>
            </a:br>
            <a:endParaRPr lang="en-US" sz="3800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3200" dirty="0" smtClean="0"/>
              <a:t>Infantile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3200" dirty="0" smtClean="0"/>
              <a:t> Cause outbreak in hospital nurseries and day care centers.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3200" dirty="0" smtClean="0"/>
              <a:t> Low grade fever, malaise, vomiting and diarrhea.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3200" dirty="0" smtClean="0"/>
              <a:t> Mucous in stool but </a:t>
            </a:r>
            <a:r>
              <a:rPr lang="en-US" sz="3200" dirty="0" smtClean="0">
                <a:solidFill>
                  <a:schemeClr val="tx1"/>
                </a:solidFill>
              </a:rPr>
              <a:t>no blood</a:t>
            </a:r>
            <a:r>
              <a:rPr lang="en-US" sz="3200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Objective-cont.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6-Discuss microbiological methods used for each bacterial agent causing diarrheal infection.</a:t>
            </a:r>
          </a:p>
          <a:p>
            <a:pPr>
              <a:buNone/>
            </a:pPr>
            <a:r>
              <a:rPr lang="en-US" sz="2000" dirty="0" smtClean="0"/>
              <a:t>7-Describe the pathogens, risk factors, clinical presentation and prevention of food poisoning ,travelers and antibiotics associated diarrhea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4-Enterohemorrhagic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 EHEC)</a:t>
            </a:r>
            <a:r>
              <a:rPr lang="en-US" sz="3800" i="1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800" i="1" dirty="0" smtClean="0">
                <a:solidFill>
                  <a:srgbClr val="C00000"/>
                </a:solidFill>
                <a:effectLst/>
              </a:rPr>
            </a:br>
            <a:endParaRPr lang="en-US" sz="3800" i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 fontScale="92500"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b="1" dirty="0" smtClean="0">
                <a:solidFill>
                  <a:srgbClr val="C00000"/>
                </a:solidFill>
              </a:rPr>
              <a:t>O157:H7,</a:t>
            </a:r>
            <a:r>
              <a:rPr lang="en-US" sz="2300" dirty="0" smtClean="0"/>
              <a:t> Hemorrhagic diarrhea, colitis and </a:t>
            </a:r>
            <a:r>
              <a:rPr lang="en-US" sz="2300" u="sng" dirty="0" smtClean="0"/>
              <a:t>hemolytic</a:t>
            </a:r>
            <a:r>
              <a:rPr lang="en-US" sz="2300" dirty="0" smtClean="0"/>
              <a:t> </a:t>
            </a:r>
            <a:r>
              <a:rPr lang="en-US" sz="2300" u="sng" dirty="0" smtClean="0"/>
              <a:t>uremic syndrome </a:t>
            </a:r>
            <a:r>
              <a:rPr lang="en-US" sz="2300" dirty="0" smtClean="0"/>
              <a:t>(</a:t>
            </a:r>
            <a:r>
              <a:rPr lang="en-US" sz="2300" b="1" dirty="0" smtClean="0">
                <a:solidFill>
                  <a:srgbClr val="C00000"/>
                </a:solidFill>
              </a:rPr>
              <a:t>HUS</a:t>
            </a:r>
            <a:r>
              <a:rPr lang="en-US" sz="2300" dirty="0" smtClean="0"/>
              <a:t>):low Platelet count, hemolytic anemia and kidney failure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Bloody diarrhea, low grade fever and stool has no leucocytes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>
                <a:solidFill>
                  <a:srgbClr val="0070C0"/>
                </a:solidFill>
              </a:rPr>
              <a:t>Fatal disease in young and elderly persons in nursing homes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Transmitted through consumption of undercooked hamburgers, unpasteurized dairy products, apple cider, cookie dough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b="1" dirty="0" err="1" smtClean="0">
                <a:solidFill>
                  <a:srgbClr val="C00000"/>
                </a:solidFill>
              </a:rPr>
              <a:t>Cytotoxin</a:t>
            </a:r>
            <a:r>
              <a:rPr lang="en-US" sz="2300" b="1" dirty="0" smtClean="0">
                <a:solidFill>
                  <a:srgbClr val="C00000"/>
                </a:solidFill>
              </a:rPr>
              <a:t> = </a:t>
            </a:r>
            <a:r>
              <a:rPr lang="en-US" sz="2300" b="1" dirty="0" err="1" smtClean="0">
                <a:solidFill>
                  <a:srgbClr val="C00000"/>
                </a:solidFill>
              </a:rPr>
              <a:t>Vertoxin</a:t>
            </a:r>
            <a:r>
              <a:rPr lang="en-US" sz="2300" b="1" dirty="0" smtClean="0">
                <a:solidFill>
                  <a:srgbClr val="C00000"/>
                </a:solidFill>
              </a:rPr>
              <a:t> І and </a:t>
            </a:r>
            <a:r>
              <a:rPr lang="en-US" sz="2300" b="1" dirty="0" err="1" smtClean="0">
                <a:solidFill>
                  <a:srgbClr val="C00000"/>
                </a:solidFill>
              </a:rPr>
              <a:t>Vertoxin</a:t>
            </a:r>
            <a:r>
              <a:rPr lang="en-US" sz="2300" b="1" dirty="0" smtClean="0">
                <a:solidFill>
                  <a:srgbClr val="C00000"/>
                </a:solidFill>
              </a:rPr>
              <a:t> ІІ  similar to (Shiga-toxin I &amp;II)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i="1" dirty="0" err="1" smtClean="0"/>
              <a:t>E.coli</a:t>
            </a:r>
            <a:r>
              <a:rPr lang="en-US" sz="2300" dirty="0" smtClean="0"/>
              <a:t> other than </a:t>
            </a:r>
            <a:r>
              <a:rPr lang="en-US" sz="2300" b="1" dirty="0" smtClean="0"/>
              <a:t>O157:H7</a:t>
            </a:r>
            <a:r>
              <a:rPr lang="en-US" sz="2300" dirty="0" smtClean="0"/>
              <a:t> can cause HUS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Diagnosis by culture on </a:t>
            </a:r>
            <a:r>
              <a:rPr lang="en-US" sz="1700" dirty="0" smtClean="0"/>
              <a:t>SMAC</a:t>
            </a:r>
            <a:r>
              <a:rPr lang="en-US" sz="1500" i="1" dirty="0" smtClean="0"/>
              <a:t>(sorbitol </a:t>
            </a:r>
            <a:r>
              <a:rPr lang="en-US" sz="1500" i="1" dirty="0" err="1" smtClean="0"/>
              <a:t>MacConkey</a:t>
            </a:r>
            <a:r>
              <a:rPr lang="en-US" sz="1500" i="1" dirty="0" smtClean="0"/>
              <a:t> agar </a:t>
            </a:r>
            <a:r>
              <a:rPr lang="en-US" sz="1500" i="1" dirty="0" err="1" smtClean="0"/>
              <a:t>cefixime</a:t>
            </a:r>
            <a:r>
              <a:rPr lang="en-US" sz="1500" dirty="0" smtClean="0"/>
              <a:t>)</a:t>
            </a:r>
            <a:r>
              <a:rPr lang="en-US" sz="2300" dirty="0" smtClean="0"/>
              <a:t>, </a:t>
            </a:r>
            <a:r>
              <a:rPr lang="en-US" sz="2300" dirty="0" err="1" smtClean="0"/>
              <a:t>Vertoxin</a:t>
            </a:r>
            <a:r>
              <a:rPr lang="en-US" sz="2300" dirty="0" smtClean="0"/>
              <a:t> detection by immunological test or PCR.</a:t>
            </a:r>
          </a:p>
          <a:p>
            <a:pPr marL="273050" indent="-273050">
              <a:lnSpc>
                <a:spcPct val="90000"/>
              </a:lnSpc>
            </a:pPr>
            <a:endParaRPr lang="en-US" sz="23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HUS</a:t>
            </a:r>
          </a:p>
        </p:txBody>
      </p:sp>
      <p:pic>
        <p:nvPicPr>
          <p:cNvPr id="50179" name="Picture 2" descr="http://t2.gstatic.com/images?q=tbn:UOZaO_DcuuBB4M:http://www.ecoliblog.com/loadBina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320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http://t1.gstatic.com/images?q=tbn:bsXpXltvRUuYvM:http://www.foodpoisonjournal.com/uploads/image/hemolytic_uremic_syndrome_h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8288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5.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Enteroadherent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i="1" dirty="0" smtClean="0">
                <a:effectLst/>
              </a:rPr>
              <a:t> </a:t>
            </a:r>
            <a:r>
              <a:rPr lang="en-US" sz="3800" dirty="0" smtClean="0">
                <a:solidFill>
                  <a:srgbClr val="C00000"/>
                </a:solidFill>
                <a:effectLst/>
              </a:rPr>
              <a:t>(EAEC)</a:t>
            </a:r>
            <a:endParaRPr lang="en-US" sz="3800" i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Pediatric diarrheal disease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Adhering to the surface of the intestinal mucosa ,can cause UTI.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Aggregative stacked brick in the mucosa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400" dirty="0" smtClean="0"/>
              <a:t>Watery diarrhea, vomiting, dehydration and abdominal pain for two or more weeks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Yersinia enterocolitica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Mesenteric lymphadenitis in children and septicemia in </a:t>
            </a:r>
            <a:r>
              <a:rPr lang="en-US" sz="2500" dirty="0" err="1" smtClean="0"/>
              <a:t>immunocompromized</a:t>
            </a:r>
            <a:r>
              <a:rPr lang="en-US" sz="2500" dirty="0" smtClean="0"/>
              <a:t> hosts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Common in Europe, USA, Canada . Cats, dogs &amp; swine (chitterlings)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Survive </a:t>
            </a:r>
            <a:r>
              <a:rPr lang="en-US" sz="2500" b="1" dirty="0" smtClean="0"/>
              <a:t>cold temperatures </a:t>
            </a:r>
            <a:r>
              <a:rPr lang="en-US" sz="2500" dirty="0" smtClean="0"/>
              <a:t>and  associated  with transfusion of packed red blood cells.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Present with enteritis, arthritis and </a:t>
            </a:r>
            <a:r>
              <a:rPr lang="en-US" sz="2500" b="1" dirty="0" err="1" smtClean="0">
                <a:solidFill>
                  <a:srgbClr val="C00000"/>
                </a:solidFill>
              </a:rPr>
              <a:t>erythema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</a:rPr>
              <a:t>nodosum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Generalize infection in adult and children 1-5 yrs, usually mild  but in old children and adult it </a:t>
            </a:r>
            <a:r>
              <a:rPr lang="en-US" sz="2500" dirty="0" smtClean="0">
                <a:solidFill>
                  <a:srgbClr val="0070C0"/>
                </a:solidFill>
              </a:rPr>
              <a:t>mimic appendicitis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Grow at </a:t>
            </a:r>
            <a:r>
              <a:rPr lang="en-US" sz="2500" dirty="0" smtClean="0">
                <a:solidFill>
                  <a:srgbClr val="0070C0"/>
                </a:solidFill>
              </a:rPr>
              <a:t>25°-30°C . </a:t>
            </a:r>
            <a:r>
              <a:rPr lang="en-US" sz="2500" dirty="0" smtClean="0"/>
              <a:t>Media: </a:t>
            </a:r>
            <a:r>
              <a:rPr lang="en-US" sz="2500" dirty="0" err="1" smtClean="0"/>
              <a:t>Cefsulodin-Igrasan-Novobiocin</a:t>
            </a:r>
            <a:r>
              <a:rPr lang="en-US" sz="2500" dirty="0" smtClean="0"/>
              <a:t>.</a:t>
            </a:r>
          </a:p>
          <a:p>
            <a:pPr marL="273050" indent="-273050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5400" b="0" i="1" smtClean="0">
                <a:solidFill>
                  <a:srgbClr val="C00000"/>
                </a:solidFill>
                <a:effectLst/>
              </a:rPr>
              <a:t>Clostridium difficile</a:t>
            </a:r>
            <a:r>
              <a:rPr lang="en-US" sz="3800" smtClean="0">
                <a:effectLst/>
              </a:rPr>
              <a:t/>
            </a:r>
            <a:br>
              <a:rPr lang="en-US" sz="3800" smtClean="0">
                <a:effectLst/>
              </a:rPr>
            </a:br>
            <a:endParaRPr lang="en-US" sz="380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Antibiotic associated diarrhea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400" dirty="0" smtClean="0"/>
              <a:t>Transmit from person to person via fecal-oral route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400" dirty="0" smtClean="0"/>
              <a:t>Have been cultured from inanimate hospital surfaces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400" dirty="0" smtClean="0"/>
              <a:t>Disruption of the indigenous bacterial flora of the colon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400" dirty="0" smtClean="0"/>
              <a:t> Produce </a:t>
            </a:r>
            <a:r>
              <a:rPr lang="en-US" sz="2400" b="1" dirty="0" smtClean="0">
                <a:solidFill>
                  <a:srgbClr val="C00000"/>
                </a:solidFill>
              </a:rPr>
              <a:t>toxin A and B </a:t>
            </a:r>
            <a:r>
              <a:rPr lang="en-US" sz="2400" dirty="0" smtClean="0"/>
              <a:t>that can bind to surface epithelial cell receptors leading to inflammation, mucosal injury and diarrhea.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i="1" dirty="0" err="1" smtClean="0">
                <a:solidFill>
                  <a:srgbClr val="C00000"/>
                </a:solidFill>
                <a:effectLst/>
              </a:rPr>
              <a:t>C.difficile</a:t>
            </a:r>
            <a:r>
              <a:rPr lang="en-US" i="1" dirty="0" smtClean="0">
                <a:solidFill>
                  <a:srgbClr val="C00000"/>
                </a:solidFill>
                <a:effectLst/>
              </a:rPr>
              <a:t> &amp; </a:t>
            </a:r>
            <a:r>
              <a:rPr lang="en-US" i="1" dirty="0" err="1" smtClean="0">
                <a:solidFill>
                  <a:srgbClr val="C00000"/>
                </a:solidFill>
                <a:effectLst/>
              </a:rPr>
              <a:t>pseudomembraneous</a:t>
            </a:r>
            <a:r>
              <a:rPr lang="en-US" i="1" dirty="0" smtClean="0">
                <a:solidFill>
                  <a:srgbClr val="C00000"/>
                </a:solidFill>
                <a:effectLst/>
              </a:rPr>
              <a:t> colitis</a:t>
            </a:r>
          </a:p>
        </p:txBody>
      </p:sp>
      <p:pic>
        <p:nvPicPr>
          <p:cNvPr id="58371" name="Picture 2" descr="http://t3.gstatic.com/images?q=tbn:PX57wGmMqWOHUM:http://www.pintopotts.co.uk/public_html/images/clostridium_diffic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362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 descr="http://t2.gstatic.com/images?q=tbn:SdD2_7XPEywYzM:http://upload.wikimedia.org/wikipedia/commons/0/0f/Clostridium_difficile_0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775619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6" descr="http://t3.gstatic.com/images?q=tbn:wjrX5QhdKGg06M:http://www.cdiff-support.co.uk/images/spore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1797050"/>
            <a:ext cx="23622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8" descr="http://t0.gstatic.com/images?q=tbn:pKOwzT7m-DDTuM:http://www.pathconsultddx.com/images/S155986750670818X/gr1-sml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44196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10" descr="http://t2.gstatic.com/images?q=tbn:CrQCk8qf1I0XNM:http://www.netterimages.com/images/vpv/000/000/013/13634-0550x047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62400" y="4402347"/>
            <a:ext cx="23241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Clostridium difficile</a:t>
            </a:r>
            <a:endParaRPr lang="en-US" i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800" dirty="0" smtClean="0"/>
              <a:t>Patient presents with fever, </a:t>
            </a:r>
            <a:r>
              <a:rPr lang="en-US" sz="2800" dirty="0" err="1" smtClean="0"/>
              <a:t>leukocytosis</a:t>
            </a:r>
            <a:r>
              <a:rPr lang="en-US" sz="2800" dirty="0" smtClean="0"/>
              <a:t>, abdominal pain and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C00000"/>
                </a:solidFill>
              </a:rPr>
              <a:t>Pseudomembrane</a:t>
            </a:r>
            <a:r>
              <a:rPr lang="en-US" sz="2800" b="1" dirty="0" smtClean="0">
                <a:solidFill>
                  <a:srgbClr val="C00000"/>
                </a:solidFill>
              </a:rPr>
              <a:t> (consists of </a:t>
            </a:r>
            <a:r>
              <a:rPr lang="en-US" sz="2800" b="1" dirty="0" err="1" smtClean="0">
                <a:solidFill>
                  <a:srgbClr val="C00000"/>
                </a:solidFill>
              </a:rPr>
              <a:t>neutrophils</a:t>
            </a:r>
            <a:r>
              <a:rPr lang="en-US" sz="2800" b="1" dirty="0" smtClean="0">
                <a:solidFill>
                  <a:srgbClr val="C00000"/>
                </a:solidFill>
              </a:rPr>
              <a:t>, fibrin, and cellular debris in the colonic mucosa) and toxic </a:t>
            </a:r>
            <a:r>
              <a:rPr lang="en-US" sz="2800" b="1" dirty="0" err="1" smtClean="0">
                <a:solidFill>
                  <a:srgbClr val="C00000"/>
                </a:solidFill>
              </a:rPr>
              <a:t>megacolon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b="1" dirty="0" smtClean="0"/>
              <a:t>Diagnosis</a:t>
            </a:r>
            <a:r>
              <a:rPr lang="en-US" sz="2800" dirty="0" smtClean="0"/>
              <a:t>: toxin detection by enzyme immunoassay (</a:t>
            </a:r>
            <a:r>
              <a:rPr lang="en-US" sz="2800" dirty="0" smtClean="0">
                <a:solidFill>
                  <a:srgbClr val="0070C0"/>
                </a:solidFill>
              </a:rPr>
              <a:t>EIA)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695C54"/>
                </a:solidFill>
              </a:rPr>
              <a:t>Treatment :</a:t>
            </a:r>
            <a:r>
              <a:rPr lang="en-US" sz="2800" dirty="0" err="1" smtClean="0">
                <a:solidFill>
                  <a:srgbClr val="695C54"/>
                </a:solidFill>
              </a:rPr>
              <a:t>Metronidazole</a:t>
            </a:r>
            <a:r>
              <a:rPr lang="en-US" sz="2800" dirty="0" smtClean="0">
                <a:solidFill>
                  <a:srgbClr val="695C54"/>
                </a:solidFill>
              </a:rPr>
              <a:t> ± </a:t>
            </a:r>
            <a:r>
              <a:rPr lang="en-US" sz="2800" dirty="0" err="1" smtClean="0">
                <a:solidFill>
                  <a:srgbClr val="695C54"/>
                </a:solidFill>
              </a:rPr>
              <a:t>Vancomycin</a:t>
            </a:r>
            <a:r>
              <a:rPr lang="en-US" sz="2800" dirty="0" smtClean="0">
                <a:solidFill>
                  <a:srgbClr val="695C54"/>
                </a:solidFill>
              </a:rPr>
              <a:t> and supportive treatment</a:t>
            </a:r>
          </a:p>
          <a:p>
            <a:pPr marL="273050" indent="-273050"/>
            <a:endParaRPr lang="en-US" sz="2800" dirty="0" smtClean="0"/>
          </a:p>
          <a:p>
            <a:pPr marL="273050" indent="-273050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71" name="Group 75"/>
          <p:cNvGraphicFramePr>
            <a:graphicFrameLocks noGrp="1"/>
          </p:cNvGraphicFramePr>
          <p:nvPr/>
        </p:nvGraphicFramePr>
        <p:xfrm>
          <a:off x="228600" y="304800"/>
          <a:ext cx="8610600" cy="7678421"/>
        </p:xfrm>
        <a:graphic>
          <a:graphicData uri="http://schemas.openxmlformats.org/drawingml/2006/table">
            <a:tbl>
              <a:tblPr/>
              <a:tblGrid>
                <a:gridCol w="1908175"/>
                <a:gridCol w="1676400"/>
                <a:gridCol w="1216025"/>
                <a:gridCol w="1981200"/>
                <a:gridCol w="1828800"/>
              </a:tblGrid>
              <a:tr h="6096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Selected Clinical and Epidemiologic Characteristics of Typical Illness Caused By Common Foodborne Pathogens*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Incubation Period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Clinical Presentation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Assorted Foods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Bacterial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Salmonella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eggs or poultry,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Campylobacter jejuni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2-5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2-10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poultry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unpasteurized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 coli,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Enterotoxigenic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Many foods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Shigella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Produce, egg salad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/>
          <p:cNvGraphicFramePr>
            <a:graphicFrameLocks noGrp="1"/>
          </p:cNvGraphicFramePr>
          <p:nvPr/>
        </p:nvGraphicFramePr>
        <p:xfrm>
          <a:off x="152400" y="228600"/>
          <a:ext cx="8915400" cy="6524626"/>
        </p:xfrm>
        <a:graphic>
          <a:graphicData uri="http://schemas.openxmlformats.org/drawingml/2006/table">
            <a:tbl>
              <a:tblPr/>
              <a:tblGrid>
                <a:gridCol w="1720850"/>
                <a:gridCol w="1798638"/>
                <a:gridCol w="1798637"/>
                <a:gridCol w="1797050"/>
                <a:gridCol w="1800225"/>
              </a:tblGrid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Listeria monocytogenes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2-6 weeks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meningitis abortion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Deli meat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hotdogs, 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Bacillus cereus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&lt;24 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Vomiting, 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Fried rice, meats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Clostridium botulinum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12-72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Days-months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Blurred vision, paralysis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Home-canned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foods, fermented fish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Staphylococcus aureus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particularly nausea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Meats, potato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 pork, 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 products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Yersinia enterocolitica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 weeks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appendicitis-like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syndrome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pork,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 products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Introduction to Normal Flora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Normal flora are microorganisms that are frequently found in various body sites in normal healthy individuals.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Constituents and number vary according to the age and physiologic status.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70C0"/>
                </a:solidFill>
              </a:rPr>
              <a:t>Able to colonize and multiply under the exiting condition of different body sites.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C00000"/>
                </a:solidFill>
              </a:rPr>
              <a:t>Inhibit competing intruders.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Have symbiotic relationship that benefit the host.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C00000"/>
                </a:solidFill>
              </a:rPr>
              <a:t>Can cause disease in </a:t>
            </a:r>
            <a:r>
              <a:rPr lang="en-US" dirty="0" err="1" smtClean="0">
                <a:solidFill>
                  <a:srgbClr val="C00000"/>
                </a:solidFill>
              </a:rPr>
              <a:t>immunocompromized</a:t>
            </a:r>
            <a:r>
              <a:rPr lang="en-US" dirty="0" smtClean="0">
                <a:solidFill>
                  <a:srgbClr val="C00000"/>
                </a:solidFill>
              </a:rPr>
              <a:t> patients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Normal Flora Of The GIT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The oral cavity contain very high number which varies from site to site of the mouth.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Saliva contain mixed flora :10x8 organism /ml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rgbClr val="7030A0"/>
                </a:solidFill>
              </a:rPr>
              <a:t>Stomach : very few in health due to HCL and peptic enzymes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Small intestine : very scanty except near colon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Colon of adults:  10x 10 org/gm stool, &gt;90% are  </a:t>
            </a:r>
            <a:r>
              <a:rPr lang="en-US" sz="2000" i="1" dirty="0" err="1" smtClean="0">
                <a:solidFill>
                  <a:srgbClr val="C00000"/>
                </a:solidFill>
              </a:rPr>
              <a:t>Bacteriodes</a:t>
            </a:r>
            <a:r>
              <a:rPr lang="en-US" sz="2000" dirty="0" smtClean="0">
                <a:solidFill>
                  <a:srgbClr val="C00000"/>
                </a:solidFill>
              </a:rPr>
              <a:t> ( anaerobic), 10 % other bacteria.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Direct effect of diet composition.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Normal Flora Of The GIT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u="sng" dirty="0" smtClean="0"/>
              <a:t>Normal flora ( low virulence)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Mouth</a:t>
            </a:r>
            <a:r>
              <a:rPr lang="en-US" sz="1200" dirty="0" smtClean="0"/>
              <a:t>: </a:t>
            </a:r>
            <a:r>
              <a:rPr lang="en-US" sz="1200" dirty="0" err="1" smtClean="0"/>
              <a:t>Viridans</a:t>
            </a:r>
            <a:r>
              <a:rPr lang="en-US" sz="1200" dirty="0" smtClean="0"/>
              <a:t> streptococci, </a:t>
            </a:r>
            <a:r>
              <a:rPr lang="en-US" sz="1200" i="1" dirty="0" err="1" smtClean="0"/>
              <a:t>Neisseria</a:t>
            </a:r>
            <a:r>
              <a:rPr lang="en-US" sz="1200" dirty="0" smtClean="0"/>
              <a:t> spp., </a:t>
            </a:r>
            <a:r>
              <a:rPr lang="en-US" sz="1200" i="1" dirty="0" err="1" smtClean="0"/>
              <a:t>Moraxella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Peptostreptococcus</a:t>
            </a:r>
            <a:r>
              <a:rPr lang="en-US" sz="12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b="1" dirty="0" err="1" smtClean="0">
                <a:solidFill>
                  <a:srgbClr val="C00000"/>
                </a:solidFill>
              </a:rPr>
              <a:t>Nasopharynx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i="1" dirty="0" err="1" smtClean="0"/>
              <a:t>Niesseria</a:t>
            </a:r>
            <a:r>
              <a:rPr lang="en-US" sz="1200" i="1" dirty="0" smtClean="0"/>
              <a:t> </a:t>
            </a:r>
            <a:r>
              <a:rPr lang="en-US" sz="1200" dirty="0" smtClean="0"/>
              <a:t>spp., </a:t>
            </a:r>
            <a:r>
              <a:rPr lang="en-US" sz="1200" dirty="0" err="1" smtClean="0"/>
              <a:t>Viridans</a:t>
            </a:r>
            <a:r>
              <a:rPr lang="en-US" sz="1200" dirty="0" smtClean="0"/>
              <a:t> </a:t>
            </a:r>
            <a:r>
              <a:rPr lang="en-US" sz="1200" dirty="0" err="1" smtClean="0"/>
              <a:t>sterpt</a:t>
            </a:r>
            <a:r>
              <a:rPr lang="en-US" sz="1200" dirty="0" smtClean="0"/>
              <a:t>. </a:t>
            </a:r>
            <a:r>
              <a:rPr lang="en-US" sz="1200" i="1" dirty="0" err="1" smtClean="0"/>
              <a:t>Moraxella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Peptostreptococcus</a:t>
            </a:r>
            <a:r>
              <a:rPr lang="en-US" sz="12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Stomach</a:t>
            </a:r>
            <a:r>
              <a:rPr lang="en-US" sz="1200" dirty="0" smtClean="0"/>
              <a:t> : streptococci, </a:t>
            </a:r>
            <a:r>
              <a:rPr lang="en-US" sz="1200" i="1" dirty="0" err="1" smtClean="0"/>
              <a:t>Peptosterptococcus</a:t>
            </a:r>
            <a:r>
              <a:rPr lang="en-US" sz="1200" dirty="0" smtClean="0"/>
              <a:t>, others from mouth.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Small intestine</a:t>
            </a:r>
            <a:r>
              <a:rPr lang="en-US" sz="1200" dirty="0" smtClean="0"/>
              <a:t>: scanty, variable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Colon of adults </a:t>
            </a:r>
            <a:r>
              <a:rPr lang="en-US" sz="1200" b="1" dirty="0" smtClean="0"/>
              <a:t>:</a:t>
            </a:r>
            <a:r>
              <a:rPr lang="en-US" sz="1200" i="1" dirty="0" err="1" smtClean="0"/>
              <a:t>Bacteriodes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Fusobacterium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Bifidobacteria</a:t>
            </a:r>
            <a:r>
              <a:rPr lang="en-US" sz="1200" i="1" dirty="0" smtClean="0"/>
              <a:t>, Lactobacillus, </a:t>
            </a:r>
            <a:r>
              <a:rPr lang="en-US" sz="1200" dirty="0" err="1" smtClean="0"/>
              <a:t>enterobacteria</a:t>
            </a:r>
            <a:r>
              <a:rPr lang="en-US" sz="1200" dirty="0" smtClean="0"/>
              <a:t>, </a:t>
            </a:r>
            <a:r>
              <a:rPr lang="en-US" sz="1200" i="1" dirty="0" smtClean="0"/>
              <a:t>Clostridium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Colon of Breastfeeding infants</a:t>
            </a:r>
            <a:r>
              <a:rPr lang="en-US" sz="1200" dirty="0" smtClean="0"/>
              <a:t>: </a:t>
            </a:r>
            <a:r>
              <a:rPr lang="en-US" sz="1200" i="1" dirty="0" err="1" smtClean="0"/>
              <a:t>Bifidobacterium</a:t>
            </a:r>
            <a:r>
              <a:rPr lang="en-US" sz="1200" i="1" dirty="0" smtClean="0"/>
              <a:t>, Lactobacillus</a:t>
            </a:r>
            <a:endParaRPr lang="en-US" sz="12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u="sng" dirty="0" smtClean="0"/>
              <a:t>Potential pathogen (carrier)</a:t>
            </a:r>
            <a:endParaRPr lang="en-US" b="1" u="sng" dirty="0"/>
          </a:p>
        </p:txBody>
      </p:sp>
      <p:sp>
        <p:nvSpPr>
          <p:cNvPr id="16389" name="Content Placeholder 5"/>
          <p:cNvSpPr>
            <a:spLocks noGrp="1"/>
          </p:cNvSpPr>
          <p:nvPr>
            <p:ph sz="quarter" idx="4"/>
          </p:nvPr>
        </p:nvSpPr>
        <p:spPr>
          <a:ln>
            <a:prstDash val="solid"/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Mouth</a:t>
            </a:r>
            <a:r>
              <a:rPr lang="en-US" sz="1400" dirty="0" smtClean="0"/>
              <a:t>: </a:t>
            </a:r>
            <a:r>
              <a:rPr lang="en-US" sz="1400" i="1" dirty="0" smtClean="0"/>
              <a:t>Candida </a:t>
            </a:r>
            <a:r>
              <a:rPr lang="en-US" sz="1400" i="1" dirty="0" err="1" smtClean="0"/>
              <a:t>albicans</a:t>
            </a:r>
            <a:endParaRPr lang="en-US" sz="1400" i="1" dirty="0" smtClean="0"/>
          </a:p>
          <a:p>
            <a:pPr>
              <a:spcBef>
                <a:spcPct val="0"/>
              </a:spcBef>
            </a:pPr>
            <a:r>
              <a:rPr lang="en-US" sz="1400" b="1" dirty="0" err="1" smtClean="0">
                <a:solidFill>
                  <a:srgbClr val="C00000"/>
                </a:solidFill>
              </a:rPr>
              <a:t>Nasopharynx</a:t>
            </a:r>
            <a:r>
              <a:rPr lang="en-US" sz="1400" dirty="0" smtClean="0">
                <a:solidFill>
                  <a:srgbClr val="C00000"/>
                </a:solidFill>
              </a:rPr>
              <a:t>:</a:t>
            </a:r>
            <a:r>
              <a:rPr lang="en-US" sz="1400" dirty="0" smtClean="0"/>
              <a:t> </a:t>
            </a:r>
            <a:r>
              <a:rPr lang="en-US" sz="1400" i="1" dirty="0" err="1" smtClean="0"/>
              <a:t>S.pneumoniae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N.meningitidis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H.infuenzae,S.pyogenes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S.aureus</a:t>
            </a:r>
            <a:endParaRPr lang="en-US" sz="1400" i="1" dirty="0" smtClean="0"/>
          </a:p>
          <a:p>
            <a:pPr>
              <a:spcBef>
                <a:spcPct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Stomach</a:t>
            </a:r>
            <a:r>
              <a:rPr lang="en-US" sz="1400" dirty="0" smtClean="0"/>
              <a:t>: none</a:t>
            </a:r>
          </a:p>
          <a:p>
            <a:pPr>
              <a:spcBef>
                <a:spcPct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Small intestine </a:t>
            </a:r>
            <a:r>
              <a:rPr lang="en-US" sz="1400" dirty="0" smtClean="0"/>
              <a:t>: none</a:t>
            </a:r>
          </a:p>
          <a:p>
            <a:pPr>
              <a:spcBef>
                <a:spcPct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Colon of adults</a:t>
            </a:r>
            <a:r>
              <a:rPr lang="en-US" sz="1400" dirty="0" smtClean="0"/>
              <a:t>: </a:t>
            </a:r>
            <a:r>
              <a:rPr lang="en-US" sz="1400" i="1" dirty="0" err="1" smtClean="0"/>
              <a:t>B.fragilis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E.coli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Pesudomonas</a:t>
            </a:r>
            <a:r>
              <a:rPr lang="en-US" sz="1400" i="1" dirty="0" smtClean="0"/>
              <a:t>, Candida, Clostridium</a:t>
            </a:r>
          </a:p>
          <a:p>
            <a:pPr>
              <a:spcBef>
                <a:spcPct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Colon of Breast feeding infants</a:t>
            </a:r>
            <a:r>
              <a:rPr lang="en-US" sz="1400" dirty="0" smtClean="0"/>
              <a:t>: none</a:t>
            </a:r>
          </a:p>
          <a:p>
            <a:pPr>
              <a:spcBef>
                <a:spcPct val="0"/>
              </a:spcBef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Role Of GIT Normal Flora In Disease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Many are opportunistic pathogens, examples, perforation of the colon from ruptured </a:t>
            </a:r>
            <a:r>
              <a:rPr lang="en-US" sz="2000" dirty="0" err="1" smtClean="0"/>
              <a:t>diverticulum</a:t>
            </a:r>
            <a:r>
              <a:rPr lang="en-US" sz="2000" dirty="0" smtClean="0"/>
              <a:t>, feces  enters into peritoneal cavity and cause peritonitis.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i="1" dirty="0" err="1" smtClean="0">
                <a:solidFill>
                  <a:srgbClr val="0070C0"/>
                </a:solidFill>
              </a:rPr>
              <a:t>Viridans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strept</a:t>
            </a:r>
            <a:r>
              <a:rPr lang="en-US" sz="2000" dirty="0" smtClean="0">
                <a:solidFill>
                  <a:srgbClr val="0070C0"/>
                </a:solidFill>
              </a:rPr>
              <a:t>. of oral cavity enters blood and colonize damaged heart valves</a:t>
            </a:r>
            <a:r>
              <a:rPr lang="en-US" sz="2000" dirty="0" smtClean="0"/>
              <a:t>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Mouth flora play a role in dental caries.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Compromised defense systems increase the opportunity for invasion.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Death after lethal dose of radiation due to massive invasion of normal flora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Role Of Normal Flora In Diarrheal Diseases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</a:t>
            </a:r>
            <a:r>
              <a:rPr lang="en-US" sz="2400" i="1" dirty="0" err="1">
                <a:solidFill>
                  <a:schemeClr val="accent6"/>
                </a:solidFill>
              </a:rPr>
              <a:t>E</a:t>
            </a:r>
            <a:r>
              <a:rPr lang="en-US" sz="2400" i="1" dirty="0" err="1" smtClean="0">
                <a:solidFill>
                  <a:schemeClr val="accent6"/>
                </a:solidFill>
              </a:rPr>
              <a:t>.coli</a:t>
            </a:r>
            <a:r>
              <a:rPr lang="en-US" sz="2400" dirty="0" smtClean="0">
                <a:solidFill>
                  <a:schemeClr val="accent6"/>
                </a:solidFill>
              </a:rPr>
              <a:t> is the most common </a:t>
            </a:r>
            <a:r>
              <a:rPr lang="en-US" sz="2400" i="1" dirty="0" err="1" smtClean="0">
                <a:solidFill>
                  <a:schemeClr val="accent6"/>
                </a:solidFill>
              </a:rPr>
              <a:t>Enterobacteriacae</a:t>
            </a:r>
            <a:r>
              <a:rPr lang="en-US" sz="2400" dirty="0" smtClean="0">
                <a:solidFill>
                  <a:schemeClr val="accent6"/>
                </a:solidFill>
              </a:rPr>
              <a:t> , a facultative flora of colon followed by </a:t>
            </a:r>
            <a:r>
              <a:rPr lang="en-US" sz="2400" i="1" dirty="0" err="1" smtClean="0">
                <a:solidFill>
                  <a:schemeClr val="accent6"/>
                </a:solidFill>
              </a:rPr>
              <a:t>Klebsiella</a:t>
            </a:r>
            <a:r>
              <a:rPr lang="en-US" sz="2400" i="1" dirty="0" smtClean="0">
                <a:solidFill>
                  <a:schemeClr val="accent6"/>
                </a:solidFill>
              </a:rPr>
              <a:t>, Proteus </a:t>
            </a:r>
            <a:r>
              <a:rPr lang="en-US" sz="2400" dirty="0" smtClean="0">
                <a:solidFill>
                  <a:schemeClr val="accent6"/>
                </a:solidFill>
              </a:rPr>
              <a:t>and </a:t>
            </a:r>
            <a:r>
              <a:rPr lang="en-US" sz="2400" dirty="0" err="1" smtClean="0">
                <a:solidFill>
                  <a:schemeClr val="accent6"/>
                </a:solidFill>
              </a:rPr>
              <a:t>Enterobacteria</a:t>
            </a:r>
            <a:r>
              <a:rPr lang="en-US" sz="24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i="1" dirty="0" smtClean="0">
                <a:solidFill>
                  <a:srgbClr val="C00000"/>
                </a:solidFill>
              </a:rPr>
              <a:t>Salmonella, </a:t>
            </a:r>
            <a:r>
              <a:rPr lang="en-US" sz="2400" i="1" dirty="0" err="1" smtClean="0">
                <a:solidFill>
                  <a:srgbClr val="C00000"/>
                </a:solidFill>
              </a:rPr>
              <a:t>Shigella</a:t>
            </a:r>
            <a:r>
              <a:rPr lang="en-US" sz="2400" dirty="0" smtClean="0">
                <a:solidFill>
                  <a:srgbClr val="C00000"/>
                </a:solidFill>
              </a:rPr>
              <a:t> and </a:t>
            </a:r>
            <a:r>
              <a:rPr lang="en-US" sz="2400" i="1" dirty="0" err="1" smtClean="0">
                <a:solidFill>
                  <a:srgbClr val="C00000"/>
                </a:solidFill>
              </a:rPr>
              <a:t>Yersinia</a:t>
            </a:r>
            <a:r>
              <a:rPr lang="en-US" sz="2400" dirty="0" smtClean="0">
                <a:solidFill>
                  <a:srgbClr val="C00000"/>
                </a:solidFill>
              </a:rPr>
              <a:t> are NOT a normal flora of the intestinal tract.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Some strains of </a:t>
            </a:r>
            <a:r>
              <a:rPr lang="en-US" sz="2400" i="1" dirty="0" err="1" smtClean="0">
                <a:solidFill>
                  <a:srgbClr val="7030A0"/>
                </a:solidFill>
              </a:rPr>
              <a:t>E.coli</a:t>
            </a:r>
            <a:r>
              <a:rPr lang="en-US" sz="2400" i="1" dirty="0" smtClean="0">
                <a:solidFill>
                  <a:srgbClr val="7030A0"/>
                </a:solidFill>
              </a:rPr>
              <a:t> ,Salmonella </a:t>
            </a:r>
            <a:r>
              <a:rPr lang="en-US" sz="2400" dirty="0" smtClean="0">
                <a:solidFill>
                  <a:srgbClr val="7030A0"/>
                </a:solidFill>
              </a:rPr>
              <a:t>,</a:t>
            </a:r>
            <a:r>
              <a:rPr lang="en-US" sz="2400" i="1" dirty="0" err="1" smtClean="0">
                <a:solidFill>
                  <a:srgbClr val="7030A0"/>
                </a:solidFill>
              </a:rPr>
              <a:t>Shigella</a:t>
            </a:r>
            <a:r>
              <a:rPr lang="en-US" sz="2400" dirty="0" smtClean="0">
                <a:solidFill>
                  <a:srgbClr val="7030A0"/>
                </a:solidFill>
              </a:rPr>
              <a:t> and </a:t>
            </a:r>
            <a:r>
              <a:rPr lang="en-US" sz="2400" i="1" dirty="0" smtClean="0">
                <a:solidFill>
                  <a:srgbClr val="7030A0"/>
                </a:solidFill>
              </a:rPr>
              <a:t>Yersinia </a:t>
            </a:r>
            <a:r>
              <a:rPr lang="en-US" sz="2400" i="1" dirty="0" err="1" smtClean="0">
                <a:solidFill>
                  <a:srgbClr val="7030A0"/>
                </a:solidFill>
              </a:rPr>
              <a:t>enterocolitica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are able to cause diseases in the intestinal tract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Intestinal Pathogens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Invasive and </a:t>
            </a:r>
            <a:r>
              <a:rPr lang="en-US" sz="2400" b="1" dirty="0" err="1" smtClean="0">
                <a:solidFill>
                  <a:srgbClr val="C00000"/>
                </a:solidFill>
              </a:rPr>
              <a:t>cytotoxic</a:t>
            </a:r>
            <a:r>
              <a:rPr lang="en-US" sz="2400" b="1" dirty="0" smtClean="0">
                <a:solidFill>
                  <a:srgbClr val="C00000"/>
                </a:solidFill>
              </a:rPr>
              <a:t> strains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produce inflammatory diarrhea ( </a:t>
            </a:r>
            <a:r>
              <a:rPr lang="en-US" sz="2400" dirty="0" err="1" smtClean="0">
                <a:solidFill>
                  <a:schemeClr val="accent6"/>
                </a:solidFill>
              </a:rPr>
              <a:t>Dysentry</a:t>
            </a:r>
            <a:r>
              <a:rPr lang="en-US" sz="2400" dirty="0" smtClean="0"/>
              <a:t>) with WBCs and /or blood in the stool.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err="1" smtClean="0">
                <a:solidFill>
                  <a:srgbClr val="C00000"/>
                </a:solidFill>
              </a:rPr>
              <a:t>Enterotoxin</a:t>
            </a:r>
            <a:r>
              <a:rPr lang="en-US" sz="2400" b="1" dirty="0" smtClean="0">
                <a:solidFill>
                  <a:srgbClr val="C00000"/>
                </a:solidFill>
              </a:rPr>
              <a:t> –producing strains </a:t>
            </a:r>
            <a:r>
              <a:rPr lang="en-US" sz="2400" dirty="0" smtClean="0"/>
              <a:t>cause watery diarrhea with loss of fluid.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Some produce </a:t>
            </a:r>
            <a:r>
              <a:rPr lang="en-US" sz="2400" b="1" dirty="0" smtClean="0">
                <a:solidFill>
                  <a:srgbClr val="C00000"/>
                </a:solidFill>
              </a:rPr>
              <a:t>systemic illness </a:t>
            </a:r>
            <a:r>
              <a:rPr lang="en-US" sz="2400" dirty="0" smtClean="0"/>
              <a:t>due to spread to multiple organs such as enteric ( typhoid) fever.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612</TotalTime>
  <Words>1805</Words>
  <Application>Microsoft Office PowerPoint</Application>
  <PresentationFormat>عرض على الشاشة (3:4)‏</PresentationFormat>
  <Paragraphs>250</Paragraphs>
  <Slides>38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39" baseType="lpstr">
      <vt:lpstr>Facet</vt:lpstr>
      <vt:lpstr>Normal Flora Of The GIT And Introduction To Infectious Diarrhea</vt:lpstr>
      <vt:lpstr>Objectives</vt:lpstr>
      <vt:lpstr>Objective-cont.</vt:lpstr>
      <vt:lpstr> Introduction to Normal Flora</vt:lpstr>
      <vt:lpstr>Normal Flora Of The GIT</vt:lpstr>
      <vt:lpstr>Normal Flora Of The GIT</vt:lpstr>
      <vt:lpstr>Role Of GIT Normal Flora In Disease</vt:lpstr>
      <vt:lpstr>Role Of Normal Flora In Diarrheal Diseases</vt:lpstr>
      <vt:lpstr>Intestinal Pathogens</vt:lpstr>
      <vt:lpstr>عرض تقديمي في PowerPoint</vt:lpstr>
      <vt:lpstr>Background </vt:lpstr>
      <vt:lpstr>Definitions of Diarrhea</vt:lpstr>
      <vt:lpstr>Etiology</vt:lpstr>
      <vt:lpstr>Epidemiology</vt:lpstr>
      <vt:lpstr>Classifications </vt:lpstr>
      <vt:lpstr>Risk Factors </vt:lpstr>
      <vt:lpstr>Clinical Presentation and Pathogenic  Mechanism I </vt:lpstr>
      <vt:lpstr>Clinical Presentation and Pathogenic Mechanism II</vt:lpstr>
      <vt:lpstr>Campylobacter</vt:lpstr>
      <vt:lpstr>Campylobacter</vt:lpstr>
      <vt:lpstr>Clinically</vt:lpstr>
      <vt:lpstr>Laboratory Diagnosis And Treatment </vt:lpstr>
      <vt:lpstr>E.coli </vt:lpstr>
      <vt:lpstr>عرض تقديمي في PowerPoint</vt:lpstr>
      <vt:lpstr>E.coli</vt:lpstr>
      <vt:lpstr>1. Enterotoxigenic E.coli (ETEC)</vt:lpstr>
      <vt:lpstr>2. Enteroinvasive E.coli ( EIEC) </vt:lpstr>
      <vt:lpstr>Sereny test</vt:lpstr>
      <vt:lpstr>3-Enteropathogenic E.coli (EPEC) </vt:lpstr>
      <vt:lpstr>4-Enterohemorrhagic E.coli ( EHEC) </vt:lpstr>
      <vt:lpstr>HUS</vt:lpstr>
      <vt:lpstr>5. Enteroadherent E.coli (EAEC)</vt:lpstr>
      <vt:lpstr>Yersinia enterocolitica</vt:lpstr>
      <vt:lpstr>Clostridium difficile </vt:lpstr>
      <vt:lpstr>C.difficile &amp; pseudomembraneous colitis</vt:lpstr>
      <vt:lpstr>Clostridium difficile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flora of the GIT and introduction to infectious diarrhea</dc:title>
  <dc:creator>Dr.Hannan</dc:creator>
  <cp:lastModifiedBy>aaaa</cp:lastModifiedBy>
  <cp:revision>92</cp:revision>
  <dcterms:created xsi:type="dcterms:W3CDTF">2010-12-08T07:05:36Z</dcterms:created>
  <dcterms:modified xsi:type="dcterms:W3CDTF">2015-11-27T08:29:17Z</dcterms:modified>
</cp:coreProperties>
</file>