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84" r:id="rId3"/>
    <p:sldMasterId id="2147483696" r:id="rId4"/>
  </p:sldMasterIdLst>
  <p:notesMasterIdLst>
    <p:notesMasterId r:id="rId48"/>
  </p:notesMasterIdLst>
  <p:handoutMasterIdLst>
    <p:handoutMasterId r:id="rId49"/>
  </p:handoutMasterIdLst>
  <p:sldIdLst>
    <p:sldId id="256" r:id="rId5"/>
    <p:sldId id="257" r:id="rId6"/>
    <p:sldId id="258" r:id="rId7"/>
    <p:sldId id="259" r:id="rId8"/>
    <p:sldId id="298" r:id="rId9"/>
    <p:sldId id="281" r:id="rId10"/>
    <p:sldId id="287" r:id="rId11"/>
    <p:sldId id="261" r:id="rId12"/>
    <p:sldId id="289" r:id="rId13"/>
    <p:sldId id="288" r:id="rId14"/>
    <p:sldId id="291" r:id="rId15"/>
    <p:sldId id="292" r:id="rId16"/>
    <p:sldId id="262" r:id="rId17"/>
    <p:sldId id="260" r:id="rId18"/>
    <p:sldId id="293" r:id="rId19"/>
    <p:sldId id="263" r:id="rId20"/>
    <p:sldId id="264" r:id="rId21"/>
    <p:sldId id="265" r:id="rId22"/>
    <p:sldId id="266" r:id="rId23"/>
    <p:sldId id="267" r:id="rId24"/>
    <p:sldId id="268" r:id="rId25"/>
    <p:sldId id="303" r:id="rId26"/>
    <p:sldId id="305" r:id="rId27"/>
    <p:sldId id="269" r:id="rId28"/>
    <p:sldId id="283" r:id="rId29"/>
    <p:sldId id="270" r:id="rId30"/>
    <p:sldId id="284" r:id="rId31"/>
    <p:sldId id="306" r:id="rId32"/>
    <p:sldId id="307" r:id="rId33"/>
    <p:sldId id="308" r:id="rId34"/>
    <p:sldId id="271" r:id="rId35"/>
    <p:sldId id="272" r:id="rId36"/>
    <p:sldId id="295" r:id="rId37"/>
    <p:sldId id="273" r:id="rId38"/>
    <p:sldId id="286" r:id="rId39"/>
    <p:sldId id="274" r:id="rId40"/>
    <p:sldId id="275" r:id="rId41"/>
    <p:sldId id="276" r:id="rId42"/>
    <p:sldId id="299" r:id="rId43"/>
    <p:sldId id="278" r:id="rId44"/>
    <p:sldId id="296" r:id="rId45"/>
    <p:sldId id="279" r:id="rId46"/>
    <p:sldId id="297"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94600"/>
  </p:normalViewPr>
  <p:slideViewPr>
    <p:cSldViewPr snapToGrid="0">
      <p:cViewPr varScale="1">
        <p:scale>
          <a:sx n="121" d="100"/>
          <a:sy n="121" d="100"/>
        </p:scale>
        <p:origin x="131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6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150CAA-9E5F-4F85-9BF3-B4182DA7B251}" type="datetimeFigureOut">
              <a:rPr lang="en-US" smtClean="0"/>
              <a:pPr/>
              <a:t>12/20/2015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2B4935-219E-4FC7-85A9-2F320B962C6D}" type="slidenum">
              <a:rPr lang="en-US" smtClean="0"/>
              <a:pPr/>
              <a:t>‹#›</a:t>
            </a:fld>
            <a:endParaRPr lang="en-US"/>
          </a:p>
        </p:txBody>
      </p:sp>
    </p:spTree>
    <p:extLst>
      <p:ext uri="{BB962C8B-B14F-4D97-AF65-F5344CB8AC3E}">
        <p14:creationId xmlns:p14="http://schemas.microsoft.com/office/powerpoint/2010/main" val="4246651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7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0C5411F-53FF-49DF-882B-F27A6C7DC572}" type="slidenum">
              <a:rPr lang="en-US"/>
              <a:pPr/>
              <a:t>‹#›</a:t>
            </a:fld>
            <a:endParaRPr lang="en-US"/>
          </a:p>
        </p:txBody>
      </p:sp>
    </p:spTree>
    <p:extLst>
      <p:ext uri="{BB962C8B-B14F-4D97-AF65-F5344CB8AC3E}">
        <p14:creationId xmlns:p14="http://schemas.microsoft.com/office/powerpoint/2010/main" val="5544215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30C5411F-53FF-49DF-882B-F27A6C7DC572}" type="slidenum">
              <a:rPr lang="en-US" smtClean="0"/>
              <a:pPr/>
              <a:t>6</a:t>
            </a:fld>
            <a:endParaRPr lang="en-US"/>
          </a:p>
        </p:txBody>
      </p:sp>
    </p:spTree>
    <p:extLst>
      <p:ext uri="{BB962C8B-B14F-4D97-AF65-F5344CB8AC3E}">
        <p14:creationId xmlns:p14="http://schemas.microsoft.com/office/powerpoint/2010/main" val="33370028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2048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0484" name="Rectangle 4"/>
          <p:cNvSpPr>
            <a:spLocks noGrp="1" noChangeArrowheads="1"/>
          </p:cNvSpPr>
          <p:nvPr>
            <p:ph type="dt" sz="half" idx="2"/>
          </p:nvPr>
        </p:nvSpPr>
        <p:spPr/>
        <p:txBody>
          <a:bodyPr/>
          <a:lstStyle>
            <a:lvl1pPr>
              <a:defRPr/>
            </a:lvl1pPr>
          </a:lstStyle>
          <a:p>
            <a:endParaRPr lang="en-US"/>
          </a:p>
        </p:txBody>
      </p:sp>
      <p:sp>
        <p:nvSpPr>
          <p:cNvPr id="20485" name="Rectangle 5"/>
          <p:cNvSpPr>
            <a:spLocks noGrp="1" noChangeArrowheads="1"/>
          </p:cNvSpPr>
          <p:nvPr>
            <p:ph type="ftr" sz="quarter" idx="3"/>
          </p:nvPr>
        </p:nvSpPr>
        <p:spPr/>
        <p:txBody>
          <a:bodyPr/>
          <a:lstStyle>
            <a:lvl1pPr>
              <a:defRPr/>
            </a:lvl1pPr>
          </a:lstStyle>
          <a:p>
            <a:endParaRPr lang="en-US"/>
          </a:p>
        </p:txBody>
      </p:sp>
      <p:sp>
        <p:nvSpPr>
          <p:cNvPr id="20486" name="Rectangle 6"/>
          <p:cNvSpPr>
            <a:spLocks noGrp="1" noChangeArrowheads="1"/>
          </p:cNvSpPr>
          <p:nvPr>
            <p:ph type="sldNum" sz="quarter" idx="4"/>
          </p:nvPr>
        </p:nvSpPr>
        <p:spPr/>
        <p:txBody>
          <a:bodyPr/>
          <a:lstStyle>
            <a:lvl1pPr>
              <a:defRPr/>
            </a:lvl1pPr>
          </a:lstStyle>
          <a:p>
            <a:fld id="{CB88FFC6-531C-40DC-A863-4EAB67865F5C}" type="slidenum">
              <a:rPr lang="en-US"/>
              <a:pPr/>
              <a:t>‹#›</a:t>
            </a:fld>
            <a:endParaRPr lang="en-US"/>
          </a:p>
        </p:txBody>
      </p:sp>
    </p:spTree>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843AA1-5D31-42FB-9BBF-EF1BF1211362}" type="slidenum">
              <a:rPr lang="en-US"/>
              <a:pPr/>
              <a:t>‹#›</a:t>
            </a:fld>
            <a:endParaRPr lang="en-US"/>
          </a:p>
        </p:txBody>
      </p:sp>
    </p:spTree>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8CC102-8E8B-43BB-9D2F-6DED6C93C1FB}" type="slidenum">
              <a:rPr lang="en-US"/>
              <a:pPr/>
              <a:t>‹#›</a:t>
            </a:fld>
            <a:endParaRPr lang="en-US"/>
          </a:p>
        </p:txBody>
      </p:sp>
    </p:spTree>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765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2765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27653" name="Rectangle 5"/>
          <p:cNvSpPr>
            <a:spLocks noGrp="1" noChangeArrowheads="1"/>
          </p:cNvSpPr>
          <p:nvPr>
            <p:ph type="dt" sz="half" idx="2"/>
          </p:nvPr>
        </p:nvSpPr>
        <p:spPr/>
        <p:txBody>
          <a:bodyPr/>
          <a:lstStyle>
            <a:lvl1pPr>
              <a:defRPr/>
            </a:lvl1pPr>
          </a:lstStyle>
          <a:p>
            <a:endParaRPr lang="en-US"/>
          </a:p>
        </p:txBody>
      </p:sp>
      <p:sp>
        <p:nvSpPr>
          <p:cNvPr id="27654" name="Rectangle 6"/>
          <p:cNvSpPr>
            <a:spLocks noGrp="1" noChangeArrowheads="1"/>
          </p:cNvSpPr>
          <p:nvPr>
            <p:ph type="ftr" sz="quarter" idx="3"/>
          </p:nvPr>
        </p:nvSpPr>
        <p:spPr/>
        <p:txBody>
          <a:bodyPr/>
          <a:lstStyle>
            <a:lvl1pPr>
              <a:defRPr/>
            </a:lvl1pPr>
          </a:lstStyle>
          <a:p>
            <a:endParaRPr lang="en-US"/>
          </a:p>
        </p:txBody>
      </p:sp>
      <p:sp>
        <p:nvSpPr>
          <p:cNvPr id="27655" name="Rectangle 7"/>
          <p:cNvSpPr>
            <a:spLocks noGrp="1" noChangeArrowheads="1"/>
          </p:cNvSpPr>
          <p:nvPr>
            <p:ph type="sldNum" sz="quarter" idx="4"/>
          </p:nvPr>
        </p:nvSpPr>
        <p:spPr/>
        <p:txBody>
          <a:bodyPr/>
          <a:lstStyle>
            <a:lvl1pPr>
              <a:defRPr/>
            </a:lvl1pPr>
          </a:lstStyle>
          <a:p>
            <a:fld id="{A9F97ED2-A607-4368-BAE1-59B4E05886E6}" type="slidenum">
              <a:rPr lang="en-US"/>
              <a:pPr/>
              <a:t>‹#›</a:t>
            </a:fld>
            <a:endParaRPr lang="en-US"/>
          </a:p>
        </p:txBody>
      </p:sp>
    </p:spTree>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7BC311-AB7F-4BC5-8B14-6FB84FC3A688}" type="slidenum">
              <a:rPr lang="en-US"/>
              <a:pPr/>
              <a:t>‹#›</a:t>
            </a:fld>
            <a:endParaRPr lang="en-US"/>
          </a:p>
        </p:txBody>
      </p:sp>
    </p:spTree>
  </p:cSld>
  <p:clrMapOvr>
    <a:masterClrMapping/>
  </p:clrMapOvr>
  <p:transition spd="slow">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192232-FC1E-4FBD-884D-48D2AB83E7DD}" type="slidenum">
              <a:rPr lang="en-US"/>
              <a:pPr/>
              <a:t>‹#›</a:t>
            </a:fld>
            <a:endParaRPr lang="en-US"/>
          </a:p>
        </p:txBody>
      </p:sp>
    </p:spTree>
  </p:cSld>
  <p:clrMapOvr>
    <a:masterClrMapping/>
  </p:clrMapOvr>
  <p:transition spd="slow">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04906F7-BBB2-4ABA-AF9A-EDA10DDF3DD9}" type="slidenum">
              <a:rPr lang="en-US"/>
              <a:pPr/>
              <a:t>‹#›</a:t>
            </a:fld>
            <a:endParaRPr lang="en-US"/>
          </a:p>
        </p:txBody>
      </p:sp>
    </p:spTree>
  </p:cSld>
  <p:clrMapOvr>
    <a:masterClrMapping/>
  </p:clrMapOvr>
  <p:transition spd="slow">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9ED1C40-15C2-463E-902A-1D849A172D5A}" type="slidenum">
              <a:rPr lang="en-US"/>
              <a:pPr/>
              <a:t>‹#›</a:t>
            </a:fld>
            <a:endParaRPr lang="en-US"/>
          </a:p>
        </p:txBody>
      </p:sp>
    </p:spTree>
  </p:cSld>
  <p:clrMapOvr>
    <a:masterClrMapping/>
  </p:clrMapOvr>
  <p:transition spd="slow">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B3C9D3F-D4D5-453B-95A9-DDB855BD2253}" type="slidenum">
              <a:rPr lang="en-US"/>
              <a:pPr/>
              <a:t>‹#›</a:t>
            </a:fld>
            <a:endParaRPr lang="en-US"/>
          </a:p>
        </p:txBody>
      </p:sp>
    </p:spTree>
  </p:cSld>
  <p:clrMapOvr>
    <a:masterClrMapping/>
  </p:clrMapOvr>
  <p:transition spd="slow">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5C158E3-7484-4859-B999-0304AD3D7C1C}" type="slidenum">
              <a:rPr lang="en-US"/>
              <a:pPr/>
              <a:t>‹#›</a:t>
            </a:fld>
            <a:endParaRPr lang="en-US"/>
          </a:p>
        </p:txBody>
      </p:sp>
    </p:spTree>
  </p:cSld>
  <p:clrMapOvr>
    <a:masterClrMapping/>
  </p:clrMapOvr>
  <p:transition spd="slow">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E618AB-CDB7-4E4E-9DC2-50E64C028277}" type="slidenum">
              <a:rPr lang="en-US"/>
              <a:pPr/>
              <a:t>‹#›</a:t>
            </a:fld>
            <a:endParaRPr lang="en-US"/>
          </a:p>
        </p:txBody>
      </p:sp>
    </p:spTree>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8F745F-E095-4E48-A583-B9E67642CAC1}" type="slidenum">
              <a:rPr lang="en-US"/>
              <a:pPr/>
              <a:t>‹#›</a:t>
            </a:fld>
            <a:endParaRPr lang="en-US"/>
          </a:p>
        </p:txBody>
      </p:sp>
    </p:spTree>
  </p:cSld>
  <p:clrMapOvr>
    <a:masterClrMapping/>
  </p:clrMapOvr>
  <p:transition spd="slow">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7C4584-703B-4E55-B59D-A632F80715FA}" type="slidenum">
              <a:rPr lang="en-US"/>
              <a:pPr/>
              <a:t>‹#›</a:t>
            </a:fld>
            <a:endParaRPr lang="en-US"/>
          </a:p>
        </p:txBody>
      </p:sp>
    </p:spTree>
  </p:cSld>
  <p:clrMapOvr>
    <a:masterClrMapping/>
  </p:clrMapOvr>
  <p:transition spd="slow">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DCEB70-8415-44CD-87B9-2D7FF99C3093}" type="slidenum">
              <a:rPr lang="en-US"/>
              <a:pPr/>
              <a:t>‹#›</a:t>
            </a:fld>
            <a:endParaRPr lang="en-US"/>
          </a:p>
        </p:txBody>
      </p:sp>
    </p:spTree>
  </p:cSld>
  <p:clrMapOvr>
    <a:masterClrMapping/>
  </p:clrMapOvr>
  <p:transition spd="slow">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D016A5-13EB-4EF0-A245-0B9B2ED3EE9A}" type="slidenum">
              <a:rPr lang="en-US"/>
              <a:pPr/>
              <a:t>‹#›</a:t>
            </a:fld>
            <a:endParaRPr lang="en-US"/>
          </a:p>
        </p:txBody>
      </p:sp>
    </p:spTree>
  </p:cSld>
  <p:clrMapOvr>
    <a:masterClrMapping/>
  </p:clrMapOvr>
  <p:transition spd="slow">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B88FFC6-531C-40DC-A863-4EAB67865F5C}"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98F745F-E095-4E48-A583-B9E67642CAC1}"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slow">
    <p:circl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294AAC4-E975-45E5-8B6F-3281A72CF7CD}"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5284E36-BB0B-48DE-ABEC-DAE11E1DE713}"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7543DC5-6C77-41CD-8EB4-58A8C4319D9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2AB1999-BA23-4175-9CC3-E2959E226309}"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E83EF99-C8A5-460A-B28D-B2D3443A8898}"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94AAC4-E975-45E5-8B6F-3281A72CF7CD}" type="slidenum">
              <a:rPr lang="en-US"/>
              <a:pPr/>
              <a:t>‹#›</a:t>
            </a:fld>
            <a:endParaRPr lang="en-US"/>
          </a:p>
        </p:txBody>
      </p:sp>
    </p:spTree>
  </p:cSld>
  <p:clrMapOvr>
    <a:masterClrMapping/>
  </p:clrMapOvr>
  <p:transition spd="slow">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C327080-96F6-4EDC-BE25-97E81B53E8E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463299B-4FCD-4A0A-8F76-1D60F2366715}"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B843AA1-5D31-42FB-9BBF-EF1BF1211362}"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28CC102-8E8B-43BB-9D2F-6DED6C93C1FB}"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9F97ED2-A607-4368-BAE1-59B4E05886E6}"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E7BC311-AB7F-4BC5-8B14-6FB84FC3A688}"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slow">
    <p:circl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2192232-FC1E-4FBD-884D-48D2AB83E7DD}"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04906F7-BBB2-4ABA-AF9A-EDA10DDF3DD9}"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9ED1C40-15C2-463E-902A-1D849A172D5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B3C9D3F-D4D5-453B-95A9-DDB855BD2253}"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5284E36-BB0B-48DE-ABEC-DAE11E1DE713}" type="slidenum">
              <a:rPr lang="en-US"/>
              <a:pPr/>
              <a:t>‹#›</a:t>
            </a:fld>
            <a:endParaRPr lang="en-US"/>
          </a:p>
        </p:txBody>
      </p:sp>
    </p:spTree>
  </p:cSld>
  <p:clrMapOvr>
    <a:masterClrMapping/>
  </p:clrMapOvr>
  <p:transition spd="slow">
    <p:circl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5C158E3-7484-4859-B999-0304AD3D7C1C}"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E618AB-CDB7-4E4E-9DC2-50E64C02827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67C4584-703B-4E55-B59D-A632F80715F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ADCEB70-8415-44CD-87B9-2D7FF99C3093}"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CD016A5-13EB-4EF0-A245-0B9B2ED3EE9A}"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7543DC5-6C77-41CD-8EB4-58A8C4319D91}" type="slidenum">
              <a:rPr lang="en-US"/>
              <a:pPr/>
              <a:t>‹#›</a:t>
            </a:fld>
            <a:endParaRPr lang="en-US"/>
          </a:p>
        </p:txBody>
      </p:sp>
    </p:spTree>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2AB1999-BA23-4175-9CC3-E2959E226309}" type="slidenum">
              <a:rPr lang="en-US"/>
              <a:pPr/>
              <a:t>‹#›</a:t>
            </a:fld>
            <a:endParaRPr lang="en-US"/>
          </a:p>
        </p:txBody>
      </p:sp>
    </p:spTree>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E83EF99-C8A5-460A-B28D-B2D3443A8898}" type="slidenum">
              <a:rPr lang="en-US"/>
              <a:pPr/>
              <a:t>‹#›</a:t>
            </a:fld>
            <a:endParaRPr lang="en-US"/>
          </a:p>
        </p:txBody>
      </p:sp>
    </p:spTree>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C327080-96F6-4EDC-BE25-97E81B53E8E8}" type="slidenum">
              <a:rPr lang="en-US"/>
              <a:pPr/>
              <a:t>‹#›</a:t>
            </a:fld>
            <a:endParaRPr lang="en-US"/>
          </a:p>
        </p:txBody>
      </p:sp>
    </p:spTree>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463299B-4FCD-4A0A-8F76-1D60F2366715}" type="slidenum">
              <a:rPr lang="en-US"/>
              <a:pPr/>
              <a:t>‹#›</a:t>
            </a:fld>
            <a:endParaRPr lang="en-US"/>
          </a:p>
        </p:txBody>
      </p:sp>
    </p:spTree>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7F4FD74-DF65-4DFD-B90B-93A301C32A25}"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slow">
    <p:circle/>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6627"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6628"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2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663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663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55EA36B-F4FE-4293-AE6A-31A220ECF7D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ircle/>
  </p:transition>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7F4FD74-DF65-4DFD-B90B-93A301C32A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circle/>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7F4FD74-DF65-4DFD-B90B-93A301C32A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circle/>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619431" y="2134521"/>
            <a:ext cx="8170607" cy="1470025"/>
          </a:xfrm>
        </p:spPr>
        <p:txBody>
          <a:bodyPr>
            <a:normAutofit fontScale="90000"/>
          </a:bodyPr>
          <a:lstStyle/>
          <a:p>
            <a:pPr algn="ctr"/>
            <a:r>
              <a:rPr lang="en-US" sz="8000" dirty="0">
                <a:solidFill>
                  <a:srgbClr val="FF0000"/>
                </a:solidFill>
                <a:latin typeface="Forte" pitchFamily="66" charset="0"/>
              </a:rPr>
              <a:t>MICROBIOLOGY</a:t>
            </a:r>
            <a:br>
              <a:rPr lang="en-US" sz="8000" dirty="0">
                <a:solidFill>
                  <a:srgbClr val="FF0000"/>
                </a:solidFill>
                <a:latin typeface="Forte" pitchFamily="66" charset="0"/>
              </a:rPr>
            </a:br>
            <a:r>
              <a:rPr lang="en-US" sz="8000" dirty="0">
                <a:solidFill>
                  <a:srgbClr val="FF0000"/>
                </a:solidFill>
                <a:latin typeface="Forte" pitchFamily="66" charset="0"/>
              </a:rPr>
              <a:t>PRACTICAL </a:t>
            </a:r>
          </a:p>
        </p:txBody>
      </p:sp>
      <p:sp>
        <p:nvSpPr>
          <p:cNvPr id="52227" name="Rectangle 3"/>
          <p:cNvSpPr>
            <a:spLocks noGrp="1" noChangeArrowheads="1"/>
          </p:cNvSpPr>
          <p:nvPr>
            <p:ph type="subTitle" idx="1"/>
          </p:nvPr>
        </p:nvSpPr>
        <p:spPr>
          <a:xfrm>
            <a:off x="2025446" y="3941096"/>
            <a:ext cx="6400800" cy="2307304"/>
          </a:xfrm>
        </p:spPr>
        <p:txBody>
          <a:bodyPr>
            <a:normAutofit/>
          </a:bodyPr>
          <a:lstStyle/>
          <a:p>
            <a:pPr algn="ctr"/>
            <a:endParaRPr lang="en-US" b="1" dirty="0" smtClean="0">
              <a:solidFill>
                <a:schemeClr val="accent2">
                  <a:lumMod val="50000"/>
                </a:schemeClr>
              </a:solidFill>
              <a:latin typeface="Cooper Black" pitchFamily="18" charset="0"/>
            </a:endParaRPr>
          </a:p>
          <a:p>
            <a:pPr algn="ctr"/>
            <a:r>
              <a:rPr lang="en-US" sz="2400" dirty="0" smtClean="0">
                <a:solidFill>
                  <a:schemeClr val="tx1"/>
                </a:solidFill>
                <a:latin typeface="Cooper Black" pitchFamily="18" charset="0"/>
              </a:rPr>
              <a:t>GI  BLOCK; </a:t>
            </a:r>
            <a:r>
              <a:rPr lang="en-US" sz="2400" dirty="0" smtClean="0">
                <a:solidFill>
                  <a:schemeClr val="tx1"/>
                </a:solidFill>
                <a:latin typeface="Cooper Black" pitchFamily="18" charset="0"/>
              </a:rPr>
              <a:t>2015</a:t>
            </a:r>
            <a:endParaRPr lang="en-US" sz="2400" dirty="0">
              <a:solidFill>
                <a:schemeClr val="tx1"/>
              </a:solidFill>
              <a:latin typeface="Cooper Black" pitchFamily="18" charset="0"/>
            </a:endParaRPr>
          </a:p>
          <a:p>
            <a:pPr algn="ctr"/>
            <a:endParaRPr lang="en-US" dirty="0">
              <a:solidFill>
                <a:schemeClr val="accent6">
                  <a:lumMod val="60000"/>
                  <a:lumOff val="40000"/>
                </a:schemeClr>
              </a:solidFill>
              <a:latin typeface="Cooper Black" pitchFamily="18" charset="0"/>
            </a:endParaRPr>
          </a:p>
        </p:txBody>
      </p:sp>
      <p:pic>
        <p:nvPicPr>
          <p:cNvPr id="6" name="Picture 5"/>
          <p:cNvPicPr/>
          <p:nvPr/>
        </p:nvPicPr>
        <p:blipFill>
          <a:blip r:embed="rId2" cstate="print"/>
          <a:srcRect/>
          <a:stretch>
            <a:fillRect/>
          </a:stretch>
        </p:blipFill>
        <p:spPr bwMode="auto">
          <a:xfrm>
            <a:off x="0" y="0"/>
            <a:ext cx="1283110" cy="128311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12955" y="324464"/>
          <a:ext cx="8362335" cy="6330008"/>
        </p:xfrm>
        <a:graphic>
          <a:graphicData uri="http://schemas.openxmlformats.org/drawingml/2006/table">
            <a:tbl>
              <a:tblPr/>
              <a:tblGrid>
                <a:gridCol w="3854245"/>
                <a:gridCol w="4508090"/>
              </a:tblGrid>
              <a:tr h="988142">
                <a:tc>
                  <a:txBody>
                    <a:bodyPr/>
                    <a:lstStyle/>
                    <a:p>
                      <a:pPr marL="0" marR="0" algn="ctr">
                        <a:lnSpc>
                          <a:spcPct val="150000"/>
                        </a:lnSpc>
                        <a:spcBef>
                          <a:spcPts val="0"/>
                        </a:spcBef>
                        <a:spcAft>
                          <a:spcPts val="0"/>
                        </a:spcAft>
                      </a:pPr>
                      <a:r>
                        <a:rPr lang="en-US" sz="4000" b="1" dirty="0">
                          <a:solidFill>
                            <a:schemeClr val="tx1"/>
                          </a:solidFill>
                          <a:latin typeface="Footlight MT Light"/>
                          <a:ea typeface="Calibri"/>
                          <a:cs typeface="Arial"/>
                        </a:rPr>
                        <a:t>Test</a:t>
                      </a:r>
                      <a:endParaRPr lang="en-US" sz="40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a:lnSpc>
                          <a:spcPct val="150000"/>
                        </a:lnSpc>
                        <a:spcBef>
                          <a:spcPts val="0"/>
                        </a:spcBef>
                        <a:spcAft>
                          <a:spcPts val="0"/>
                        </a:spcAft>
                      </a:pPr>
                      <a:r>
                        <a:rPr lang="en-US" sz="2400" b="1" dirty="0">
                          <a:solidFill>
                            <a:schemeClr val="tx1"/>
                          </a:solidFill>
                          <a:latin typeface="Footlight MT Light"/>
                          <a:ea typeface="Calibri"/>
                          <a:cs typeface="Arial"/>
                        </a:rPr>
                        <a:t>How this investigation will help you?</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1. CBC &amp; ESR</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Shows non-specific </a:t>
                      </a:r>
                      <a:r>
                        <a:rPr lang="en-US" sz="2400" dirty="0" smtClean="0">
                          <a:solidFill>
                            <a:schemeClr val="tx1"/>
                          </a:solidFill>
                          <a:latin typeface="Footlight MT Light"/>
                          <a:ea typeface="Calibri"/>
                          <a:cs typeface="Arial"/>
                        </a:rPr>
                        <a:t>signs of </a:t>
                      </a:r>
                      <a:r>
                        <a:rPr lang="en-US" sz="2400" dirty="0">
                          <a:solidFill>
                            <a:schemeClr val="tx1"/>
                          </a:solidFill>
                          <a:latin typeface="Footlight MT Light"/>
                          <a:ea typeface="Calibri"/>
                          <a:cs typeface="Arial"/>
                        </a:rPr>
                        <a:t>infections or inflammation</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2. Blood Film for Malaria </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To exclude malaria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3. Liver function test</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To asses liver function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4. Viral Hepatitis screening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5. Blood Culture</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bl>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12955" y="324464"/>
          <a:ext cx="8362335" cy="6330008"/>
        </p:xfrm>
        <a:graphic>
          <a:graphicData uri="http://schemas.openxmlformats.org/drawingml/2006/table">
            <a:tbl>
              <a:tblPr/>
              <a:tblGrid>
                <a:gridCol w="3854245"/>
                <a:gridCol w="4508090"/>
              </a:tblGrid>
              <a:tr h="988142">
                <a:tc>
                  <a:txBody>
                    <a:bodyPr/>
                    <a:lstStyle/>
                    <a:p>
                      <a:pPr marL="0" marR="0" algn="ctr">
                        <a:lnSpc>
                          <a:spcPct val="150000"/>
                        </a:lnSpc>
                        <a:spcBef>
                          <a:spcPts val="0"/>
                        </a:spcBef>
                        <a:spcAft>
                          <a:spcPts val="0"/>
                        </a:spcAft>
                      </a:pPr>
                      <a:r>
                        <a:rPr lang="en-US" sz="4000" b="1" dirty="0">
                          <a:solidFill>
                            <a:schemeClr val="tx1"/>
                          </a:solidFill>
                          <a:latin typeface="Footlight MT Light"/>
                          <a:ea typeface="Calibri"/>
                          <a:cs typeface="Arial"/>
                        </a:rPr>
                        <a:t>Test</a:t>
                      </a:r>
                      <a:endParaRPr lang="en-US" sz="40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a:lnSpc>
                          <a:spcPct val="150000"/>
                        </a:lnSpc>
                        <a:spcBef>
                          <a:spcPts val="0"/>
                        </a:spcBef>
                        <a:spcAft>
                          <a:spcPts val="0"/>
                        </a:spcAft>
                      </a:pPr>
                      <a:r>
                        <a:rPr lang="en-US" sz="2400" b="1" dirty="0">
                          <a:solidFill>
                            <a:schemeClr val="tx1"/>
                          </a:solidFill>
                          <a:latin typeface="Footlight MT Light"/>
                          <a:ea typeface="Calibri"/>
                          <a:cs typeface="Arial"/>
                        </a:rPr>
                        <a:t>How this investigation will help you?</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1. CBC &amp; ESR</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Shows non-specific </a:t>
                      </a:r>
                      <a:r>
                        <a:rPr lang="en-US" sz="2400" dirty="0" smtClean="0">
                          <a:solidFill>
                            <a:schemeClr val="tx1"/>
                          </a:solidFill>
                          <a:latin typeface="Footlight MT Light"/>
                          <a:ea typeface="Calibri"/>
                          <a:cs typeface="Arial"/>
                        </a:rPr>
                        <a:t>signs of </a:t>
                      </a:r>
                      <a:r>
                        <a:rPr lang="en-US" sz="2400" dirty="0">
                          <a:solidFill>
                            <a:schemeClr val="tx1"/>
                          </a:solidFill>
                          <a:latin typeface="Footlight MT Light"/>
                          <a:ea typeface="Calibri"/>
                          <a:cs typeface="Arial"/>
                        </a:rPr>
                        <a:t>infections or inflammation</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2. Blood Film for Malaria </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To exclude malaria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3. Liver function test</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To asses liver function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4. Viral Hepatitis screening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r>
                        <a:rPr lang="en-US" sz="2400" smtClean="0">
                          <a:solidFill>
                            <a:schemeClr val="tx1"/>
                          </a:solidFill>
                          <a:latin typeface="Footlight MT Light"/>
                          <a:ea typeface="Calibri"/>
                          <a:cs typeface="Arial"/>
                        </a:rPr>
                        <a:t>To exclude viral hepatitis </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5. Blood Culture</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bl>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12955" y="324464"/>
          <a:ext cx="8362335" cy="6330008"/>
        </p:xfrm>
        <a:graphic>
          <a:graphicData uri="http://schemas.openxmlformats.org/drawingml/2006/table">
            <a:tbl>
              <a:tblPr/>
              <a:tblGrid>
                <a:gridCol w="3854245"/>
                <a:gridCol w="4508090"/>
              </a:tblGrid>
              <a:tr h="988142">
                <a:tc>
                  <a:txBody>
                    <a:bodyPr/>
                    <a:lstStyle/>
                    <a:p>
                      <a:pPr marL="0" marR="0" algn="ctr">
                        <a:lnSpc>
                          <a:spcPct val="150000"/>
                        </a:lnSpc>
                        <a:spcBef>
                          <a:spcPts val="0"/>
                        </a:spcBef>
                        <a:spcAft>
                          <a:spcPts val="0"/>
                        </a:spcAft>
                      </a:pPr>
                      <a:r>
                        <a:rPr lang="en-US" sz="4000" b="1" dirty="0">
                          <a:solidFill>
                            <a:schemeClr val="tx1"/>
                          </a:solidFill>
                          <a:latin typeface="Footlight MT Light"/>
                          <a:ea typeface="Calibri"/>
                          <a:cs typeface="Arial"/>
                        </a:rPr>
                        <a:t>Test</a:t>
                      </a:r>
                      <a:endParaRPr lang="en-US" sz="40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a:lnSpc>
                          <a:spcPct val="150000"/>
                        </a:lnSpc>
                        <a:spcBef>
                          <a:spcPts val="0"/>
                        </a:spcBef>
                        <a:spcAft>
                          <a:spcPts val="0"/>
                        </a:spcAft>
                      </a:pPr>
                      <a:r>
                        <a:rPr lang="en-US" sz="2400" b="1" dirty="0">
                          <a:solidFill>
                            <a:schemeClr val="tx1"/>
                          </a:solidFill>
                          <a:latin typeface="Footlight MT Light"/>
                          <a:ea typeface="Calibri"/>
                          <a:cs typeface="Arial"/>
                        </a:rPr>
                        <a:t>How this investigation will help you?</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1. CBC &amp; ESR</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Shows non-specific </a:t>
                      </a:r>
                      <a:r>
                        <a:rPr lang="en-US" sz="2400" dirty="0" smtClean="0">
                          <a:solidFill>
                            <a:schemeClr val="tx1"/>
                          </a:solidFill>
                          <a:latin typeface="Footlight MT Light"/>
                          <a:ea typeface="Calibri"/>
                          <a:cs typeface="Arial"/>
                        </a:rPr>
                        <a:t>signs of </a:t>
                      </a:r>
                      <a:r>
                        <a:rPr lang="en-US" sz="2400" dirty="0">
                          <a:solidFill>
                            <a:schemeClr val="tx1"/>
                          </a:solidFill>
                          <a:latin typeface="Footlight MT Light"/>
                          <a:ea typeface="Calibri"/>
                          <a:cs typeface="Arial"/>
                        </a:rPr>
                        <a:t>infections or inflammation</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2. Blood Film for Malaria </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To exclude malaria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3. Liver function test</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To asses liver function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4. Viral Hepatitis screening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r>
                        <a:rPr lang="en-US" sz="2400" smtClean="0">
                          <a:solidFill>
                            <a:schemeClr val="tx1"/>
                          </a:solidFill>
                          <a:latin typeface="Footlight MT Light"/>
                          <a:ea typeface="Calibri"/>
                          <a:cs typeface="Arial"/>
                        </a:rPr>
                        <a:t>To exclude viral hepatitis </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5. Blood Culture</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r>
                        <a:rPr lang="en-US" sz="2400" dirty="0" smtClean="0">
                          <a:solidFill>
                            <a:schemeClr val="tx1"/>
                          </a:solidFill>
                          <a:latin typeface="Footlight MT Light"/>
                          <a:ea typeface="Calibri"/>
                          <a:cs typeface="Arial"/>
                        </a:rPr>
                        <a:t>To exclude typhoid fever </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bl>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6384"/>
            <a:ext cx="8226425" cy="904416"/>
          </a:xfrm>
        </p:spPr>
        <p:txBody>
          <a:bodyPr>
            <a:normAutofit fontScale="90000"/>
          </a:bodyPr>
          <a:lstStyle/>
          <a:p>
            <a:r>
              <a:rPr lang="en-US" sz="6000" b="1" dirty="0">
                <a:solidFill>
                  <a:schemeClr val="accent2"/>
                </a:solidFill>
                <a:latin typeface="Script MT Bold" pitchFamily="66" charset="0"/>
              </a:rPr>
              <a:t>Investigation</a:t>
            </a:r>
            <a:r>
              <a:rPr lang="en-US" sz="6000" b="1" dirty="0">
                <a:solidFill>
                  <a:srgbClr val="FFFF00"/>
                </a:solidFill>
                <a:latin typeface="Script MT Bold" pitchFamily="66" charset="0"/>
              </a:rPr>
              <a:t> </a:t>
            </a:r>
            <a:r>
              <a:rPr lang="en-US" sz="6000" dirty="0">
                <a:solidFill>
                  <a:srgbClr val="FFFF00"/>
                </a:solidFill>
                <a:latin typeface="Script MT Bold" pitchFamily="66" charset="0"/>
              </a:rPr>
              <a:t/>
            </a:r>
            <a:br>
              <a:rPr lang="en-US" sz="6000" dirty="0">
                <a:solidFill>
                  <a:srgbClr val="FFFF00"/>
                </a:solidFill>
                <a:latin typeface="Script MT Bold" pitchFamily="66" charset="0"/>
              </a:rPr>
            </a:br>
            <a:endParaRPr lang="en-US" sz="6000" dirty="0">
              <a:solidFill>
                <a:srgbClr val="FFFF00"/>
              </a:solidFill>
              <a:latin typeface="Script MT Bold" pitchFamily="66" charset="0"/>
            </a:endParaRPr>
          </a:p>
        </p:txBody>
      </p:sp>
      <p:graphicFrame>
        <p:nvGraphicFramePr>
          <p:cNvPr id="5" name="Table 4"/>
          <p:cNvGraphicFramePr>
            <a:graphicFrameLocks noGrp="1"/>
          </p:cNvGraphicFramePr>
          <p:nvPr/>
        </p:nvGraphicFramePr>
        <p:xfrm>
          <a:off x="0" y="1168400"/>
          <a:ext cx="9169400" cy="4861115"/>
        </p:xfrm>
        <a:graphic>
          <a:graphicData uri="http://schemas.openxmlformats.org/drawingml/2006/table">
            <a:tbl>
              <a:tblPr/>
              <a:tblGrid>
                <a:gridCol w="3937000"/>
                <a:gridCol w="5232400"/>
              </a:tblGrid>
              <a:tr h="433784">
                <a:tc>
                  <a:txBody>
                    <a:bodyPr/>
                    <a:lstStyle/>
                    <a:p>
                      <a:pPr algn="ctr">
                        <a:lnSpc>
                          <a:spcPct val="150000"/>
                        </a:lnSpc>
                        <a:spcAft>
                          <a:spcPts val="0"/>
                        </a:spcAft>
                      </a:pPr>
                      <a:r>
                        <a:rPr lang="en-US" sz="3200" b="1" dirty="0">
                          <a:solidFill>
                            <a:schemeClr val="accent5">
                              <a:lumMod val="75000"/>
                            </a:schemeClr>
                          </a:solidFill>
                          <a:latin typeface="Footlight MT Light"/>
                          <a:ea typeface="Calibri"/>
                          <a:cs typeface="Arial"/>
                        </a:rPr>
                        <a:t>CBC</a:t>
                      </a:r>
                      <a:endParaRPr lang="en-US" sz="3200" dirty="0">
                        <a:solidFill>
                          <a:schemeClr val="accent5">
                            <a:lumMod val="75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50000"/>
                        </a:lnSpc>
                        <a:spcAft>
                          <a:spcPts val="0"/>
                        </a:spcAft>
                      </a:pPr>
                      <a:r>
                        <a:rPr lang="en-US" sz="3600" b="1" dirty="0">
                          <a:solidFill>
                            <a:schemeClr val="accent5">
                              <a:lumMod val="75000"/>
                            </a:schemeClr>
                          </a:solidFill>
                          <a:latin typeface="Footlight MT Light"/>
                          <a:ea typeface="Calibri"/>
                          <a:cs typeface="Arial"/>
                        </a:rPr>
                        <a:t>LFTs</a:t>
                      </a:r>
                      <a:endParaRPr lang="en-US" sz="3600" dirty="0">
                        <a:solidFill>
                          <a:schemeClr val="accent5">
                            <a:lumMod val="75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4038155">
                <a:tc>
                  <a:txBody>
                    <a:bodyPr/>
                    <a:lstStyle/>
                    <a:p>
                      <a:pPr algn="just">
                        <a:lnSpc>
                          <a:spcPct val="150000"/>
                        </a:lnSpc>
                        <a:spcAft>
                          <a:spcPts val="0"/>
                        </a:spcAft>
                      </a:pPr>
                      <a:r>
                        <a:rPr lang="en-US" sz="2800" dirty="0" err="1">
                          <a:solidFill>
                            <a:schemeClr val="tx1"/>
                          </a:solidFill>
                          <a:latin typeface="Times New Roman" pitchFamily="18" charset="0"/>
                          <a:ea typeface="Calibri"/>
                          <a:cs typeface="Times New Roman" pitchFamily="18" charset="0"/>
                        </a:rPr>
                        <a:t>Hb</a:t>
                      </a:r>
                      <a:r>
                        <a:rPr lang="en-US" sz="2800" dirty="0">
                          <a:solidFill>
                            <a:schemeClr val="tx1"/>
                          </a:solidFill>
                          <a:latin typeface="Times New Roman" pitchFamily="18" charset="0"/>
                          <a:ea typeface="Calibri"/>
                          <a:cs typeface="Times New Roman" pitchFamily="18" charset="0"/>
                        </a:rPr>
                        <a:t> </a:t>
                      </a:r>
                      <a:r>
                        <a:rPr lang="en-US" sz="2800" baseline="0" dirty="0" smtClean="0">
                          <a:solidFill>
                            <a:schemeClr val="tx1"/>
                          </a:solidFill>
                          <a:latin typeface="Times New Roman" pitchFamily="18" charset="0"/>
                          <a:ea typeface="Calibri"/>
                          <a:cs typeface="Times New Roman" pitchFamily="18" charset="0"/>
                        </a:rPr>
                        <a:t>    </a:t>
                      </a:r>
                      <a:r>
                        <a:rPr lang="en-US" sz="2800" dirty="0" smtClean="0">
                          <a:solidFill>
                            <a:schemeClr val="tx1"/>
                          </a:solidFill>
                          <a:latin typeface="Times New Roman" pitchFamily="18" charset="0"/>
                          <a:ea typeface="Calibri"/>
                          <a:cs typeface="Times New Roman" pitchFamily="18" charset="0"/>
                        </a:rPr>
                        <a:t>      </a:t>
                      </a:r>
                      <a:r>
                        <a:rPr lang="en-US" sz="2800" dirty="0">
                          <a:solidFill>
                            <a:schemeClr val="tx1"/>
                          </a:solidFill>
                          <a:latin typeface="Times New Roman" pitchFamily="18" charset="0"/>
                          <a:ea typeface="Calibri"/>
                          <a:cs typeface="Times New Roman" pitchFamily="18" charset="0"/>
                        </a:rPr>
                        <a:t>14.2 g/L</a:t>
                      </a:r>
                    </a:p>
                    <a:p>
                      <a:pPr algn="just">
                        <a:lnSpc>
                          <a:spcPct val="150000"/>
                        </a:lnSpc>
                        <a:spcAft>
                          <a:spcPts val="0"/>
                        </a:spcAft>
                      </a:pPr>
                      <a:r>
                        <a:rPr lang="en-US" sz="2800" dirty="0">
                          <a:solidFill>
                            <a:schemeClr val="tx1"/>
                          </a:solidFill>
                          <a:latin typeface="Times New Roman" pitchFamily="18" charset="0"/>
                          <a:ea typeface="Calibri"/>
                          <a:cs typeface="Times New Roman" pitchFamily="18" charset="0"/>
                        </a:rPr>
                        <a:t>WBCs </a:t>
                      </a:r>
                      <a:r>
                        <a:rPr lang="en-US" sz="2800" dirty="0" smtClean="0">
                          <a:solidFill>
                            <a:schemeClr val="tx1"/>
                          </a:solidFill>
                          <a:latin typeface="Times New Roman" pitchFamily="18" charset="0"/>
                          <a:ea typeface="Calibri"/>
                          <a:cs typeface="Times New Roman" pitchFamily="18" charset="0"/>
                        </a:rPr>
                        <a:t>     </a:t>
                      </a:r>
                      <a:r>
                        <a:rPr lang="en-US" sz="2800" dirty="0">
                          <a:solidFill>
                            <a:schemeClr val="tx1"/>
                          </a:solidFill>
                          <a:latin typeface="Times New Roman" pitchFamily="18" charset="0"/>
                          <a:ea typeface="Calibri"/>
                          <a:cs typeface="Times New Roman" pitchFamily="18" charset="0"/>
                        </a:rPr>
                        <a:t>6100 mm</a:t>
                      </a:r>
                      <a:r>
                        <a:rPr lang="en-US" sz="2800" baseline="30000" dirty="0">
                          <a:solidFill>
                            <a:schemeClr val="tx1"/>
                          </a:solidFill>
                          <a:latin typeface="Times New Roman" pitchFamily="18" charset="0"/>
                          <a:ea typeface="Calibri"/>
                          <a:cs typeface="Times New Roman" pitchFamily="18" charset="0"/>
                        </a:rPr>
                        <a:t>3</a:t>
                      </a:r>
                      <a:endParaRPr lang="en-US" sz="2800" dirty="0">
                        <a:solidFill>
                          <a:schemeClr val="tx1"/>
                        </a:solidFill>
                        <a:latin typeface="Times New Roman" pitchFamily="18" charset="0"/>
                        <a:ea typeface="Calibri"/>
                        <a:cs typeface="Times New Roman" pitchFamily="18" charset="0"/>
                      </a:endParaRPr>
                    </a:p>
                    <a:p>
                      <a:pPr algn="just">
                        <a:lnSpc>
                          <a:spcPct val="150000"/>
                        </a:lnSpc>
                        <a:spcAft>
                          <a:spcPts val="0"/>
                        </a:spcAft>
                      </a:pPr>
                      <a:r>
                        <a:rPr lang="en-US" sz="2800" dirty="0" smtClean="0">
                          <a:solidFill>
                            <a:schemeClr val="tx1"/>
                          </a:solidFill>
                          <a:latin typeface="Times New Roman" pitchFamily="18" charset="0"/>
                          <a:ea typeface="Calibri"/>
                          <a:cs typeface="Times New Roman" pitchFamily="18" charset="0"/>
                        </a:rPr>
                        <a:t>Platelet</a:t>
                      </a:r>
                      <a:r>
                        <a:rPr lang="en-US" sz="2800" baseline="0" dirty="0" smtClean="0">
                          <a:solidFill>
                            <a:schemeClr val="tx1"/>
                          </a:solidFill>
                          <a:latin typeface="Times New Roman" pitchFamily="18" charset="0"/>
                          <a:ea typeface="Calibri"/>
                          <a:cs typeface="Times New Roman" pitchFamily="18" charset="0"/>
                        </a:rPr>
                        <a:t>     </a:t>
                      </a:r>
                      <a:r>
                        <a:rPr lang="en-US" sz="2800" dirty="0" smtClean="0">
                          <a:solidFill>
                            <a:schemeClr val="tx1"/>
                          </a:solidFill>
                          <a:latin typeface="Times New Roman" pitchFamily="18" charset="0"/>
                          <a:ea typeface="Calibri"/>
                          <a:cs typeface="Times New Roman" pitchFamily="18" charset="0"/>
                        </a:rPr>
                        <a:t> </a:t>
                      </a:r>
                      <a:r>
                        <a:rPr lang="en-US" sz="2800" dirty="0">
                          <a:solidFill>
                            <a:schemeClr val="tx1"/>
                          </a:solidFill>
                          <a:latin typeface="Times New Roman" pitchFamily="18" charset="0"/>
                          <a:ea typeface="Calibri"/>
                          <a:cs typeface="Times New Roman" pitchFamily="18" charset="0"/>
                        </a:rPr>
                        <a:t>271 g/L</a:t>
                      </a:r>
                    </a:p>
                    <a:p>
                      <a:pPr algn="just">
                        <a:lnSpc>
                          <a:spcPct val="150000"/>
                        </a:lnSpc>
                        <a:spcAft>
                          <a:spcPts val="0"/>
                        </a:spcAft>
                      </a:pPr>
                      <a:r>
                        <a:rPr lang="en-US" sz="2800" dirty="0" smtClean="0">
                          <a:solidFill>
                            <a:schemeClr val="tx1"/>
                          </a:solidFill>
                          <a:latin typeface="Times New Roman" pitchFamily="18" charset="0"/>
                          <a:ea typeface="Calibri"/>
                          <a:cs typeface="Times New Roman" pitchFamily="18" charset="0"/>
                        </a:rPr>
                        <a:t>ESR</a:t>
                      </a:r>
                      <a:r>
                        <a:rPr lang="en-US" sz="2800" baseline="0" dirty="0" smtClean="0">
                          <a:solidFill>
                            <a:schemeClr val="tx1"/>
                          </a:solidFill>
                          <a:latin typeface="Times New Roman" pitchFamily="18" charset="0"/>
                          <a:ea typeface="Calibri"/>
                          <a:cs typeface="Times New Roman" pitchFamily="18" charset="0"/>
                        </a:rPr>
                        <a:t>        </a:t>
                      </a:r>
                      <a:r>
                        <a:rPr lang="en-US" sz="2800" dirty="0" smtClean="0">
                          <a:solidFill>
                            <a:schemeClr val="tx1"/>
                          </a:solidFill>
                          <a:latin typeface="Times New Roman" pitchFamily="18" charset="0"/>
                          <a:ea typeface="Calibri"/>
                          <a:cs typeface="Times New Roman" pitchFamily="18" charset="0"/>
                        </a:rPr>
                        <a:t>  </a:t>
                      </a:r>
                      <a:r>
                        <a:rPr lang="en-US" sz="2800" dirty="0">
                          <a:solidFill>
                            <a:schemeClr val="tx1"/>
                          </a:solidFill>
                          <a:latin typeface="Times New Roman" pitchFamily="18" charset="0"/>
                          <a:ea typeface="Calibri"/>
                          <a:cs typeface="Times New Roman" pitchFamily="18" charset="0"/>
                        </a:rPr>
                        <a:t>4mm/h      </a:t>
                      </a:r>
                    </a:p>
                    <a:p>
                      <a:pPr algn="just">
                        <a:lnSpc>
                          <a:spcPct val="150000"/>
                        </a:lnSpc>
                        <a:spcAft>
                          <a:spcPts val="0"/>
                        </a:spcAft>
                      </a:pPr>
                      <a:r>
                        <a:rPr lang="en-US" sz="2800" dirty="0" smtClean="0">
                          <a:solidFill>
                            <a:schemeClr val="tx1"/>
                          </a:solidFill>
                          <a:latin typeface="Times New Roman" pitchFamily="18" charset="0"/>
                          <a:ea typeface="Calibri"/>
                          <a:cs typeface="Times New Roman" pitchFamily="18" charset="0"/>
                        </a:rPr>
                        <a:t>Malaria Blood </a:t>
                      </a:r>
                      <a:r>
                        <a:rPr lang="en-US" sz="2800" dirty="0">
                          <a:solidFill>
                            <a:schemeClr val="tx1"/>
                          </a:solidFill>
                          <a:latin typeface="Times New Roman" pitchFamily="18" charset="0"/>
                          <a:ea typeface="Calibri"/>
                          <a:cs typeface="Times New Roman" pitchFamily="18" charset="0"/>
                        </a:rPr>
                        <a:t>film </a:t>
                      </a:r>
                      <a:r>
                        <a:rPr lang="en-US" sz="2800" baseline="0" dirty="0" smtClean="0">
                          <a:solidFill>
                            <a:schemeClr val="tx1"/>
                          </a:solidFill>
                          <a:latin typeface="Times New Roman" pitchFamily="18" charset="0"/>
                          <a:ea typeface="Calibri"/>
                          <a:cs typeface="Times New Roman" pitchFamily="18" charset="0"/>
                        </a:rPr>
                        <a:t>  </a:t>
                      </a:r>
                      <a:r>
                        <a:rPr lang="en-US" sz="2800" dirty="0" smtClean="0">
                          <a:solidFill>
                            <a:schemeClr val="tx1"/>
                          </a:solidFill>
                          <a:latin typeface="Times New Roman" pitchFamily="18" charset="0"/>
                          <a:ea typeface="Calibri"/>
                          <a:cs typeface="Times New Roman" pitchFamily="18" charset="0"/>
                        </a:rPr>
                        <a:t>-</a:t>
                      </a:r>
                      <a:r>
                        <a:rPr lang="en-US" sz="2800" dirty="0" err="1">
                          <a:solidFill>
                            <a:schemeClr val="tx1"/>
                          </a:solidFill>
                          <a:latin typeface="Times New Roman" pitchFamily="18" charset="0"/>
                          <a:ea typeface="Calibri"/>
                          <a:cs typeface="Times New Roman" pitchFamily="18" charset="0"/>
                        </a:rPr>
                        <a:t>ve</a:t>
                      </a:r>
                      <a:r>
                        <a:rPr lang="en-US" sz="2800" dirty="0">
                          <a:solidFill>
                            <a:schemeClr val="tx1"/>
                          </a:solidFill>
                          <a:latin typeface="Times New Roman" pitchFamily="18" charset="0"/>
                          <a:ea typeface="Calibri"/>
                          <a:cs typeface="Times New Roman" pitchFamily="18" charset="0"/>
                        </a:rPr>
                        <a:t>. </a:t>
                      </a:r>
                    </a:p>
                    <a:p>
                      <a:pPr algn="just">
                        <a:lnSpc>
                          <a:spcPct val="150000"/>
                        </a:lnSpc>
                        <a:spcAft>
                          <a:spcPts val="0"/>
                        </a:spcAft>
                      </a:pPr>
                      <a:r>
                        <a:rPr lang="en-US" sz="2800" dirty="0">
                          <a:solidFill>
                            <a:schemeClr val="tx1"/>
                          </a:solidFill>
                          <a:latin typeface="Times New Roman" pitchFamily="18" charset="0"/>
                          <a:ea typeface="Calibri"/>
                          <a:cs typeface="Times New Roman" pitchFamily="18" charset="0"/>
                        </a:rPr>
                        <a:t>Blood culture is negative.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dirty="0">
                          <a:solidFill>
                            <a:schemeClr val="tx1"/>
                          </a:solidFill>
                          <a:latin typeface="Footlight MT Light"/>
                          <a:ea typeface="Calibri"/>
                          <a:cs typeface="Arial"/>
                        </a:rPr>
                        <a:t>AST        </a:t>
                      </a:r>
                      <a:r>
                        <a:rPr lang="en-US" sz="2800" baseline="0" dirty="0" smtClean="0">
                          <a:solidFill>
                            <a:schemeClr val="tx1"/>
                          </a:solidFill>
                          <a:latin typeface="Footlight MT Light"/>
                          <a:ea typeface="Calibri"/>
                          <a:cs typeface="Arial"/>
                        </a:rPr>
                        <a:t>  </a:t>
                      </a:r>
                      <a:r>
                        <a:rPr lang="en-US" sz="2800" dirty="0" smtClean="0">
                          <a:solidFill>
                            <a:schemeClr val="tx1"/>
                          </a:solidFill>
                          <a:latin typeface="Footlight MT Light"/>
                          <a:ea typeface="Calibri"/>
                          <a:cs typeface="Arial"/>
                        </a:rPr>
                        <a:t>1557 IU/L     </a:t>
                      </a:r>
                      <a:r>
                        <a:rPr lang="en-US" sz="2800" dirty="0">
                          <a:solidFill>
                            <a:schemeClr val="tx1"/>
                          </a:solidFill>
                          <a:latin typeface="Footlight MT Light"/>
                          <a:ea typeface="Calibri"/>
                          <a:cs typeface="Arial"/>
                        </a:rPr>
                        <a:t>(12-37)</a:t>
                      </a:r>
                      <a:endParaRPr lang="en-US" sz="2800" dirty="0">
                        <a:solidFill>
                          <a:schemeClr val="tx1"/>
                        </a:solidFill>
                        <a:latin typeface="Calibri"/>
                        <a:ea typeface="Calibri"/>
                        <a:cs typeface="Arial"/>
                      </a:endParaRPr>
                    </a:p>
                    <a:p>
                      <a:pPr algn="just">
                        <a:lnSpc>
                          <a:spcPct val="150000"/>
                        </a:lnSpc>
                        <a:spcAft>
                          <a:spcPts val="0"/>
                        </a:spcAft>
                      </a:pPr>
                      <a:r>
                        <a:rPr lang="en-US" sz="2800" dirty="0">
                          <a:solidFill>
                            <a:schemeClr val="tx1"/>
                          </a:solidFill>
                          <a:latin typeface="Footlight MT Light"/>
                          <a:ea typeface="Calibri"/>
                          <a:cs typeface="Arial"/>
                        </a:rPr>
                        <a:t>ALT         </a:t>
                      </a:r>
                      <a:r>
                        <a:rPr lang="en-US" sz="2800" dirty="0" smtClean="0">
                          <a:solidFill>
                            <a:schemeClr val="tx1"/>
                          </a:solidFill>
                          <a:latin typeface="Footlight MT Light"/>
                          <a:ea typeface="Calibri"/>
                          <a:cs typeface="Arial"/>
                        </a:rPr>
                        <a:t> </a:t>
                      </a:r>
                      <a:r>
                        <a:rPr lang="en-US" sz="2800" dirty="0">
                          <a:solidFill>
                            <a:schemeClr val="tx1"/>
                          </a:solidFill>
                          <a:latin typeface="Footlight MT Light"/>
                          <a:ea typeface="Calibri"/>
                          <a:cs typeface="Arial"/>
                        </a:rPr>
                        <a:t>1879 IU/L  </a:t>
                      </a:r>
                      <a:r>
                        <a:rPr lang="en-US" sz="2800" dirty="0" smtClean="0">
                          <a:solidFill>
                            <a:schemeClr val="tx1"/>
                          </a:solidFill>
                          <a:latin typeface="Footlight MT Light"/>
                          <a:ea typeface="Calibri"/>
                          <a:cs typeface="Arial"/>
                        </a:rPr>
                        <a:t>  </a:t>
                      </a:r>
                      <a:r>
                        <a:rPr lang="en-US" sz="2800" dirty="0">
                          <a:solidFill>
                            <a:schemeClr val="tx1"/>
                          </a:solidFill>
                          <a:latin typeface="Footlight MT Light"/>
                          <a:ea typeface="Calibri"/>
                          <a:cs typeface="Arial"/>
                        </a:rPr>
                        <a:t>(20-65)</a:t>
                      </a:r>
                      <a:endParaRPr lang="en-US" sz="2800" dirty="0">
                        <a:solidFill>
                          <a:schemeClr val="tx1"/>
                        </a:solidFill>
                        <a:latin typeface="Calibri"/>
                        <a:ea typeface="Calibri"/>
                        <a:cs typeface="Arial"/>
                      </a:endParaRPr>
                    </a:p>
                    <a:p>
                      <a:pPr algn="just">
                        <a:lnSpc>
                          <a:spcPct val="150000"/>
                        </a:lnSpc>
                        <a:spcAft>
                          <a:spcPts val="0"/>
                        </a:spcAft>
                      </a:pPr>
                      <a:r>
                        <a:rPr lang="en-US" sz="2800" dirty="0">
                          <a:solidFill>
                            <a:schemeClr val="tx1"/>
                          </a:solidFill>
                          <a:latin typeface="Footlight MT Light"/>
                          <a:ea typeface="Calibri"/>
                          <a:cs typeface="Arial"/>
                        </a:rPr>
                        <a:t>ALP        </a:t>
                      </a:r>
                      <a:r>
                        <a:rPr lang="en-US" sz="2800" dirty="0" smtClean="0">
                          <a:solidFill>
                            <a:schemeClr val="tx1"/>
                          </a:solidFill>
                          <a:latin typeface="Footlight MT Light"/>
                          <a:ea typeface="Calibri"/>
                          <a:cs typeface="Arial"/>
                        </a:rPr>
                        <a:t>441  </a:t>
                      </a:r>
                      <a:r>
                        <a:rPr lang="en-US" sz="2800" dirty="0">
                          <a:solidFill>
                            <a:schemeClr val="tx1"/>
                          </a:solidFill>
                          <a:latin typeface="Footlight MT Light"/>
                          <a:ea typeface="Calibri"/>
                          <a:cs typeface="Arial"/>
                        </a:rPr>
                        <a:t>IU/L   </a:t>
                      </a:r>
                      <a:r>
                        <a:rPr lang="en-US" sz="2800" dirty="0" smtClean="0">
                          <a:solidFill>
                            <a:schemeClr val="tx1"/>
                          </a:solidFill>
                          <a:latin typeface="Footlight MT Light"/>
                          <a:ea typeface="Calibri"/>
                          <a:cs typeface="Arial"/>
                        </a:rPr>
                        <a:t>   (</a:t>
                      </a:r>
                      <a:r>
                        <a:rPr lang="en-US" sz="2800" dirty="0">
                          <a:solidFill>
                            <a:schemeClr val="tx1"/>
                          </a:solidFill>
                          <a:latin typeface="Footlight MT Light"/>
                          <a:ea typeface="Calibri"/>
                          <a:cs typeface="Arial"/>
                        </a:rPr>
                        <a:t>175-476)</a:t>
                      </a:r>
                      <a:endParaRPr lang="en-US" sz="2800" dirty="0">
                        <a:solidFill>
                          <a:schemeClr val="tx1"/>
                        </a:solidFill>
                        <a:latin typeface="Calibri"/>
                        <a:ea typeface="Calibri"/>
                        <a:cs typeface="Arial"/>
                      </a:endParaRPr>
                    </a:p>
                    <a:p>
                      <a:pPr>
                        <a:lnSpc>
                          <a:spcPct val="150000"/>
                        </a:lnSpc>
                        <a:spcAft>
                          <a:spcPts val="0"/>
                        </a:spcAft>
                      </a:pPr>
                      <a:r>
                        <a:rPr lang="en-US" sz="2800" dirty="0" err="1">
                          <a:solidFill>
                            <a:schemeClr val="tx1"/>
                          </a:solidFill>
                          <a:latin typeface="Footlight MT Light"/>
                          <a:ea typeface="Calibri"/>
                          <a:cs typeface="Arial"/>
                        </a:rPr>
                        <a:t>Albn</a:t>
                      </a:r>
                      <a:r>
                        <a:rPr lang="en-US" sz="2800" dirty="0">
                          <a:solidFill>
                            <a:schemeClr val="tx1"/>
                          </a:solidFill>
                          <a:latin typeface="Footlight MT Light"/>
                          <a:ea typeface="Calibri"/>
                          <a:cs typeface="Arial"/>
                        </a:rPr>
                        <a:t>          </a:t>
                      </a:r>
                      <a:r>
                        <a:rPr lang="en-US" sz="2800" dirty="0" smtClean="0">
                          <a:solidFill>
                            <a:schemeClr val="tx1"/>
                          </a:solidFill>
                          <a:latin typeface="Footlight MT Light"/>
                          <a:ea typeface="Calibri"/>
                          <a:cs typeface="Arial"/>
                        </a:rPr>
                        <a:t> </a:t>
                      </a:r>
                      <a:r>
                        <a:rPr lang="en-US" sz="2800" dirty="0">
                          <a:solidFill>
                            <a:schemeClr val="tx1"/>
                          </a:solidFill>
                          <a:latin typeface="Garamond"/>
                          <a:ea typeface="Calibri"/>
                          <a:cs typeface="Garamond"/>
                        </a:rPr>
                        <a:t>42.3 g/L     </a:t>
                      </a:r>
                      <a:r>
                        <a:rPr lang="en-US" sz="2800" dirty="0" smtClean="0">
                          <a:solidFill>
                            <a:schemeClr val="tx1"/>
                          </a:solidFill>
                          <a:latin typeface="Garamond"/>
                          <a:ea typeface="Calibri"/>
                          <a:cs typeface="Garamond"/>
                        </a:rPr>
                        <a:t>  (</a:t>
                      </a:r>
                      <a:r>
                        <a:rPr lang="en-US" sz="2800" dirty="0">
                          <a:solidFill>
                            <a:schemeClr val="tx1"/>
                          </a:solidFill>
                          <a:latin typeface="Garamond"/>
                          <a:ea typeface="Calibri"/>
                          <a:cs typeface="Garamond"/>
                        </a:rPr>
                        <a:t>30-50)</a:t>
                      </a:r>
                      <a:endParaRPr lang="en-US" sz="2800" dirty="0">
                        <a:solidFill>
                          <a:schemeClr val="tx1"/>
                        </a:solidFill>
                        <a:latin typeface="Calibri"/>
                        <a:ea typeface="Calibri"/>
                        <a:cs typeface="Arial"/>
                      </a:endParaRPr>
                    </a:p>
                    <a:p>
                      <a:pPr algn="just">
                        <a:lnSpc>
                          <a:spcPct val="150000"/>
                        </a:lnSpc>
                        <a:spcAft>
                          <a:spcPts val="0"/>
                        </a:spcAft>
                      </a:pPr>
                      <a:r>
                        <a:rPr lang="en-US" sz="2800" dirty="0" err="1">
                          <a:solidFill>
                            <a:schemeClr val="tx1"/>
                          </a:solidFill>
                          <a:latin typeface="Footlight MT Light"/>
                          <a:ea typeface="Calibri"/>
                          <a:cs typeface="Arial"/>
                        </a:rPr>
                        <a:t>Bilirubin</a:t>
                      </a:r>
                      <a:r>
                        <a:rPr lang="en-US" sz="2800" dirty="0">
                          <a:solidFill>
                            <a:schemeClr val="tx1"/>
                          </a:solidFill>
                          <a:latin typeface="Footlight MT Light"/>
                          <a:ea typeface="Calibri"/>
                          <a:cs typeface="Arial"/>
                        </a:rPr>
                        <a:t>      </a:t>
                      </a:r>
                      <a:r>
                        <a:rPr lang="en-US" sz="2800" dirty="0" smtClean="0">
                          <a:solidFill>
                            <a:schemeClr val="tx1"/>
                          </a:solidFill>
                          <a:latin typeface="Footlight MT Light"/>
                          <a:ea typeface="Calibri"/>
                          <a:cs typeface="Arial"/>
                        </a:rPr>
                        <a:t>86 </a:t>
                      </a:r>
                      <a:r>
                        <a:rPr lang="en-US" sz="2800" dirty="0">
                          <a:solidFill>
                            <a:schemeClr val="tx1"/>
                          </a:solidFill>
                          <a:latin typeface="Footlight MT Light"/>
                          <a:ea typeface="Calibri"/>
                          <a:cs typeface="Arial"/>
                        </a:rPr>
                        <a:t>µmol/L </a:t>
                      </a:r>
                      <a:r>
                        <a:rPr lang="en-US" sz="2800" dirty="0" smtClean="0">
                          <a:solidFill>
                            <a:schemeClr val="tx1"/>
                          </a:solidFill>
                          <a:latin typeface="Footlight MT Light"/>
                          <a:ea typeface="Calibri"/>
                          <a:cs typeface="Arial"/>
                        </a:rPr>
                        <a:t>   </a:t>
                      </a:r>
                      <a:r>
                        <a:rPr lang="en-US" sz="2800" dirty="0">
                          <a:solidFill>
                            <a:schemeClr val="tx1"/>
                          </a:solidFill>
                          <a:latin typeface="Footlight MT Light"/>
                          <a:ea typeface="Calibri"/>
                          <a:cs typeface="Arial"/>
                        </a:rPr>
                        <a:t>(3-17)</a:t>
                      </a:r>
                      <a:endParaRPr lang="en-US" sz="28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199104"/>
            <a:ext cx="8226425" cy="4957096"/>
          </a:xfrm>
        </p:spPr>
        <p:txBody>
          <a:bodyPr/>
          <a:lstStyle/>
          <a:p>
            <a:pPr lvl="0">
              <a:buNone/>
            </a:pPr>
            <a:r>
              <a:rPr lang="en-US" sz="2800" b="1" dirty="0" smtClean="0">
                <a:solidFill>
                  <a:schemeClr val="accent5">
                    <a:lumMod val="75000"/>
                  </a:schemeClr>
                </a:solidFill>
                <a:latin typeface="Footlight MT Light" pitchFamily="18" charset="0"/>
              </a:rPr>
              <a:t>3</a:t>
            </a:r>
            <a:r>
              <a:rPr lang="en-US" sz="2800" b="1" dirty="0" smtClean="0">
                <a:solidFill>
                  <a:srgbClr val="C00000"/>
                </a:solidFill>
                <a:latin typeface="Footlight MT Light" pitchFamily="18" charset="0"/>
              </a:rPr>
              <a:t>. </a:t>
            </a:r>
            <a:r>
              <a:rPr lang="en-US" sz="4000" b="1" dirty="0" smtClean="0">
                <a:solidFill>
                  <a:srgbClr val="C00000"/>
                </a:solidFill>
                <a:latin typeface="Footlight MT Light" pitchFamily="18" charset="0"/>
              </a:rPr>
              <a:t>Based </a:t>
            </a:r>
            <a:r>
              <a:rPr lang="en-US" sz="4000" b="1" dirty="0">
                <a:solidFill>
                  <a:srgbClr val="C00000"/>
                </a:solidFill>
                <a:latin typeface="Footlight MT Light" pitchFamily="18" charset="0"/>
              </a:rPr>
              <a:t>on these findings </a:t>
            </a:r>
            <a:endParaRPr lang="en-US" sz="4000" b="1" dirty="0" smtClean="0">
              <a:solidFill>
                <a:srgbClr val="C00000"/>
              </a:solidFill>
              <a:latin typeface="Footlight MT Light" pitchFamily="18" charset="0"/>
            </a:endParaRPr>
          </a:p>
          <a:p>
            <a:pPr lvl="0">
              <a:buNone/>
            </a:pPr>
            <a:r>
              <a:rPr lang="en-US" sz="4000" b="1" dirty="0" smtClean="0">
                <a:solidFill>
                  <a:srgbClr val="C00000"/>
                </a:solidFill>
                <a:latin typeface="Footlight MT Light" pitchFamily="18" charset="0"/>
              </a:rPr>
              <a:t>        what </a:t>
            </a:r>
            <a:r>
              <a:rPr lang="en-US" sz="4000" b="1" dirty="0">
                <a:solidFill>
                  <a:srgbClr val="C00000"/>
                </a:solidFill>
                <a:latin typeface="Footlight MT Light" pitchFamily="18" charset="0"/>
              </a:rPr>
              <a:t>is the most likely diagnosis</a:t>
            </a:r>
            <a:r>
              <a:rPr lang="en-US" sz="4000" b="1" dirty="0" smtClean="0">
                <a:solidFill>
                  <a:srgbClr val="C00000"/>
                </a:solidFill>
                <a:latin typeface="Footlight MT Light" pitchFamily="18" charset="0"/>
              </a:rPr>
              <a:t>?</a:t>
            </a:r>
          </a:p>
          <a:p>
            <a:pPr lvl="0">
              <a:buNone/>
            </a:pPr>
            <a:endParaRPr lang="en-US" sz="3600" b="1" dirty="0" smtClean="0">
              <a:solidFill>
                <a:srgbClr val="C00000"/>
              </a:solidFill>
              <a:latin typeface="Footlight MT Light" pitchFamily="18" charset="0"/>
            </a:endParaRPr>
          </a:p>
          <a:p>
            <a:pPr lvl="0">
              <a:buNone/>
            </a:pPr>
            <a:endParaRPr lang="en-US" sz="3600" b="1" dirty="0" smtClean="0">
              <a:solidFill>
                <a:srgbClr val="C00000"/>
              </a:solidFill>
              <a:latin typeface="Footlight MT Light" pitchFamily="18" charset="0"/>
            </a:endParaRPr>
          </a:p>
          <a:p>
            <a:pPr lvl="0">
              <a:buNone/>
            </a:pPr>
            <a:endParaRPr lang="en-US" sz="2800" b="1" dirty="0" smtClean="0">
              <a:solidFill>
                <a:schemeClr val="accent5">
                  <a:lumMod val="75000"/>
                </a:schemeClr>
              </a:solidFill>
              <a:latin typeface="Footlight MT Light" pitchFamily="18" charset="0"/>
            </a:endParaRPr>
          </a:p>
          <a:p>
            <a:pPr lvl="0">
              <a:buNone/>
            </a:pPr>
            <a:r>
              <a:rPr lang="en-US" sz="2800" b="1" dirty="0" smtClean="0">
                <a:solidFill>
                  <a:schemeClr val="accent5">
                    <a:lumMod val="75000"/>
                  </a:schemeClr>
                </a:solidFill>
                <a:latin typeface="Footlight MT Light" pitchFamily="18" charset="0"/>
              </a:rPr>
              <a:t>4. </a:t>
            </a:r>
            <a:r>
              <a:rPr lang="en-US" sz="4000" b="1" dirty="0" smtClean="0">
                <a:solidFill>
                  <a:srgbClr val="C00000"/>
                </a:solidFill>
                <a:latin typeface="Footlight MT Light" pitchFamily="18" charset="0"/>
              </a:rPr>
              <a:t>What </a:t>
            </a:r>
            <a:r>
              <a:rPr lang="en-US" sz="4000" b="1" dirty="0">
                <a:solidFill>
                  <a:srgbClr val="C00000"/>
                </a:solidFill>
                <a:latin typeface="Footlight MT Light" pitchFamily="18" charset="0"/>
              </a:rPr>
              <a:t>further investigations would you like to order</a:t>
            </a:r>
            <a:r>
              <a:rPr lang="en-US" sz="4000" b="1" dirty="0" smtClean="0">
                <a:solidFill>
                  <a:srgbClr val="C00000"/>
                </a:solidFill>
                <a:latin typeface="Footlight MT Light" pitchFamily="18" charset="0"/>
              </a:rPr>
              <a:t>?</a:t>
            </a:r>
            <a:endParaRPr lang="en-US" sz="4000" dirty="0" smtClean="0">
              <a:solidFill>
                <a:srgbClr val="C00000"/>
              </a:solidFill>
              <a:latin typeface="Footlight MT Light" pitchFamily="18" charset="0"/>
            </a:endParaRPr>
          </a:p>
          <a:p>
            <a:pPr>
              <a:buNone/>
            </a:pPr>
            <a:endParaRPr lang="en-US" dirty="0">
              <a:latin typeface="Footlight MT Light"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199104"/>
            <a:ext cx="8226425" cy="4195916"/>
          </a:xfrm>
        </p:spPr>
        <p:txBody>
          <a:bodyPr/>
          <a:lstStyle/>
          <a:p>
            <a:pPr>
              <a:buNone/>
            </a:pPr>
            <a:endParaRPr lang="en-US" sz="2800" b="1" dirty="0" smtClean="0">
              <a:solidFill>
                <a:schemeClr val="accent5">
                  <a:lumMod val="75000"/>
                </a:schemeClr>
              </a:solidFill>
              <a:latin typeface="Footlight MT Light" pitchFamily="18" charset="0"/>
            </a:endParaRPr>
          </a:p>
          <a:p>
            <a:pPr>
              <a:buNone/>
            </a:pPr>
            <a:r>
              <a:rPr lang="en-US" sz="2800" b="1" dirty="0" smtClean="0">
                <a:solidFill>
                  <a:schemeClr val="accent5">
                    <a:lumMod val="75000"/>
                  </a:schemeClr>
                </a:solidFill>
                <a:latin typeface="Footlight MT Light" pitchFamily="18" charset="0"/>
              </a:rPr>
              <a:t>5. </a:t>
            </a:r>
            <a:r>
              <a:rPr lang="en-US" sz="3600" b="1" dirty="0" smtClean="0">
                <a:solidFill>
                  <a:srgbClr val="C00000"/>
                </a:solidFill>
                <a:latin typeface="Footlight MT Light" pitchFamily="18" charset="0"/>
              </a:rPr>
              <a:t>The </a:t>
            </a:r>
            <a:r>
              <a:rPr lang="en-US" sz="3600" b="1" dirty="0">
                <a:solidFill>
                  <a:srgbClr val="C00000"/>
                </a:solidFill>
                <a:latin typeface="Footlight MT Light" pitchFamily="18" charset="0"/>
              </a:rPr>
              <a:t>serologic results were as follows:</a:t>
            </a:r>
            <a:endParaRPr lang="en-US" sz="3600" dirty="0">
              <a:solidFill>
                <a:srgbClr val="C00000"/>
              </a:solidFill>
              <a:latin typeface="Footlight MT Light" pitchFamily="18" charset="0"/>
            </a:endParaRPr>
          </a:p>
          <a:p>
            <a:pPr>
              <a:buNone/>
            </a:pPr>
            <a:endParaRPr lang="en-US" dirty="0">
              <a:latin typeface="Footlight MT Light" pitchFamily="18" charset="0"/>
            </a:endParaRPr>
          </a:p>
        </p:txBody>
      </p:sp>
      <p:sp>
        <p:nvSpPr>
          <p:cNvPr id="5" name="Rectangle 4"/>
          <p:cNvSpPr/>
          <p:nvPr/>
        </p:nvSpPr>
        <p:spPr>
          <a:xfrm>
            <a:off x="2286000" y="5268724"/>
            <a:ext cx="7213600" cy="1692771"/>
          </a:xfrm>
          <a:prstGeom prst="rect">
            <a:avLst/>
          </a:prstGeom>
        </p:spPr>
        <p:txBody>
          <a:bodyPr wrap="square">
            <a:spAutoFit/>
          </a:bodyPr>
          <a:lstStyle/>
          <a:p>
            <a:pPr lvl="0">
              <a:buNone/>
            </a:pPr>
            <a:r>
              <a:rPr lang="en-US" sz="3200" b="1" dirty="0" smtClean="0">
                <a:latin typeface="Footlight MT Light" pitchFamily="18" charset="0"/>
              </a:rPr>
              <a:t>6. </a:t>
            </a:r>
            <a:r>
              <a:rPr lang="en-US" sz="3600" b="1" dirty="0" smtClean="0">
                <a:solidFill>
                  <a:srgbClr val="C00000"/>
                </a:solidFill>
                <a:latin typeface="Footlight MT Light" pitchFamily="18" charset="0"/>
              </a:rPr>
              <a:t>Based on the serologic results, </a:t>
            </a:r>
          </a:p>
          <a:p>
            <a:pPr lvl="0">
              <a:buNone/>
            </a:pPr>
            <a:r>
              <a:rPr lang="en-US" sz="3600" b="1" dirty="0" smtClean="0">
                <a:solidFill>
                  <a:srgbClr val="C00000"/>
                </a:solidFill>
                <a:latin typeface="Footlight MT Light" pitchFamily="18" charset="0"/>
              </a:rPr>
              <a:t>            what is the diagnosis?</a:t>
            </a:r>
            <a:endParaRPr lang="en-US" sz="3600" dirty="0" smtClean="0">
              <a:solidFill>
                <a:srgbClr val="C00000"/>
              </a:solidFill>
              <a:latin typeface="Footlight MT Light" pitchFamily="18" charset="0"/>
            </a:endParaRPr>
          </a:p>
          <a:p>
            <a:pPr>
              <a:buNone/>
            </a:pPr>
            <a:r>
              <a:rPr lang="en-US" sz="3200" dirty="0" smtClean="0">
                <a:latin typeface="Footlight MT Light" pitchFamily="18" charset="0"/>
              </a:rPr>
              <a:t>     </a:t>
            </a:r>
            <a:endParaRPr lang="en-US" sz="3200" dirty="0">
              <a:latin typeface="Footlight MT Light" pitchFamily="18" charset="0"/>
            </a:endParaRPr>
          </a:p>
        </p:txBody>
      </p:sp>
      <p:graphicFrame>
        <p:nvGraphicFramePr>
          <p:cNvPr id="6" name="Table 5"/>
          <p:cNvGraphicFramePr>
            <a:graphicFrameLocks noGrp="1"/>
          </p:cNvGraphicFramePr>
          <p:nvPr/>
        </p:nvGraphicFramePr>
        <p:xfrm>
          <a:off x="990597" y="1524000"/>
          <a:ext cx="7188202" cy="3657600"/>
        </p:xfrm>
        <a:graphic>
          <a:graphicData uri="http://schemas.openxmlformats.org/drawingml/2006/table">
            <a:tbl>
              <a:tblPr/>
              <a:tblGrid>
                <a:gridCol w="3624169"/>
                <a:gridCol w="265917"/>
                <a:gridCol w="3298116"/>
              </a:tblGrid>
              <a:tr h="510540">
                <a:tc>
                  <a:txBody>
                    <a:bodyPr/>
                    <a:lstStyle/>
                    <a:p>
                      <a:pPr marL="0" marR="0" algn="ctr">
                        <a:lnSpc>
                          <a:spcPct val="150000"/>
                        </a:lnSpc>
                        <a:spcBef>
                          <a:spcPts val="0"/>
                        </a:spcBef>
                        <a:spcAft>
                          <a:spcPts val="0"/>
                        </a:spcAft>
                      </a:pPr>
                      <a:r>
                        <a:rPr lang="en-US" sz="3200" b="1" dirty="0">
                          <a:solidFill>
                            <a:srgbClr val="FFFFFF"/>
                          </a:solidFill>
                          <a:latin typeface="Footlight MT Light"/>
                          <a:ea typeface="Calibri"/>
                          <a:cs typeface="Arial"/>
                        </a:rPr>
                        <a:t>TEST</a:t>
                      </a:r>
                      <a:endParaRPr lang="en-US" sz="3200" dirty="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79646"/>
                    </a:solidFill>
                  </a:tcPr>
                </a:tc>
                <a:tc>
                  <a:txBody>
                    <a:bodyPr/>
                    <a:lstStyle/>
                    <a:p>
                      <a:pPr marL="0" marR="0" algn="just">
                        <a:lnSpc>
                          <a:spcPct val="150000"/>
                        </a:lnSpc>
                        <a:spcBef>
                          <a:spcPts val="0"/>
                        </a:spcBef>
                        <a:spcAft>
                          <a:spcPts val="0"/>
                        </a:spcAft>
                      </a:pPr>
                      <a:endParaRPr lang="en-US" sz="3200">
                        <a:solidFill>
                          <a:srgbClr val="FFFFFF"/>
                        </a:solidFill>
                        <a:latin typeface="Footlight MT Light"/>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79646"/>
                    </a:solidFill>
                  </a:tcPr>
                </a:tc>
                <a:tc>
                  <a:txBody>
                    <a:bodyPr/>
                    <a:lstStyle/>
                    <a:p>
                      <a:pPr marL="0" marR="0" algn="just">
                        <a:lnSpc>
                          <a:spcPct val="150000"/>
                        </a:lnSpc>
                        <a:spcBef>
                          <a:spcPts val="0"/>
                        </a:spcBef>
                        <a:spcAft>
                          <a:spcPts val="0"/>
                        </a:spcAft>
                      </a:pPr>
                      <a:r>
                        <a:rPr lang="en-US" sz="3200" b="1">
                          <a:solidFill>
                            <a:srgbClr val="FFFFFF"/>
                          </a:solidFill>
                          <a:latin typeface="Footlight MT Light"/>
                          <a:ea typeface="Calibri"/>
                          <a:cs typeface="Arial"/>
                        </a:rPr>
                        <a:t>        RESULT</a:t>
                      </a:r>
                      <a:endParaRPr lang="en-US" sz="3200">
                        <a:latin typeface="Calibri"/>
                        <a:ea typeface="Calibri"/>
                        <a:cs typeface="Arial"/>
                      </a:endParaRPr>
                    </a:p>
                  </a:txBody>
                  <a:tcPr marL="68580" marR="68580" marT="0" marB="0">
                    <a:lnL>
                      <a:noFill/>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79646"/>
                    </a:solidFill>
                  </a:tcPr>
                </a:tc>
              </a:tr>
              <a:tr h="510540">
                <a:tc>
                  <a:txBody>
                    <a:bodyPr/>
                    <a:lstStyle/>
                    <a:p>
                      <a:pPr marL="0" marR="0" algn="just">
                        <a:lnSpc>
                          <a:spcPct val="150000"/>
                        </a:lnSpc>
                        <a:spcBef>
                          <a:spcPts val="0"/>
                        </a:spcBef>
                        <a:spcAft>
                          <a:spcPts val="0"/>
                        </a:spcAft>
                      </a:pPr>
                      <a:r>
                        <a:rPr lang="en-US" sz="3200" b="1" dirty="0" smtClean="0">
                          <a:latin typeface="Footlight MT Light"/>
                          <a:ea typeface="Calibri"/>
                          <a:cs typeface="Arial"/>
                        </a:rPr>
                        <a:t>Anti-HAV-IgM</a:t>
                      </a:r>
                      <a:endParaRPr lang="en-US" sz="3200" dirty="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just">
                        <a:lnSpc>
                          <a:spcPct val="150000"/>
                        </a:lnSpc>
                        <a:spcBef>
                          <a:spcPts val="0"/>
                        </a:spcBef>
                        <a:spcAft>
                          <a:spcPts val="0"/>
                        </a:spcAft>
                      </a:pPr>
                      <a:endParaRPr lang="en-US" sz="3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just">
                        <a:lnSpc>
                          <a:spcPct val="150000"/>
                        </a:lnSpc>
                        <a:spcBef>
                          <a:spcPts val="0"/>
                        </a:spcBef>
                        <a:spcAft>
                          <a:spcPts val="0"/>
                        </a:spcAft>
                      </a:pPr>
                      <a:r>
                        <a:rPr lang="en-US" sz="3200">
                          <a:latin typeface="Footlight MT Light"/>
                          <a:ea typeface="Calibri"/>
                          <a:cs typeface="Arial"/>
                        </a:rPr>
                        <a:t>          Positive </a:t>
                      </a:r>
                      <a:endParaRPr lang="en-US" sz="3200">
                        <a:latin typeface="Calibri"/>
                        <a:ea typeface="Calibri"/>
                        <a:cs typeface="Arial"/>
                      </a:endParaRPr>
                    </a:p>
                  </a:txBody>
                  <a:tcPr marL="68580" marR="68580" marT="0" marB="0">
                    <a:lnL>
                      <a:noFill/>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510540">
                <a:tc>
                  <a:txBody>
                    <a:bodyPr/>
                    <a:lstStyle/>
                    <a:p>
                      <a:pPr marL="0" marR="0" algn="just">
                        <a:lnSpc>
                          <a:spcPct val="150000"/>
                        </a:lnSpc>
                        <a:spcBef>
                          <a:spcPts val="0"/>
                        </a:spcBef>
                        <a:spcAft>
                          <a:spcPts val="0"/>
                        </a:spcAft>
                      </a:pPr>
                      <a:r>
                        <a:rPr lang="en-US" sz="3200" b="1">
                          <a:latin typeface="Footlight MT Light"/>
                          <a:ea typeface="Calibri"/>
                          <a:cs typeface="Arial"/>
                        </a:rPr>
                        <a:t>HBsAg</a:t>
                      </a:r>
                      <a:endParaRPr lang="en-US" sz="320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3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3200">
                          <a:latin typeface="Footlight MT Light"/>
                          <a:ea typeface="Calibri"/>
                          <a:cs typeface="Arial"/>
                        </a:rPr>
                        <a:t>         Negative </a:t>
                      </a:r>
                      <a:endParaRPr lang="en-US" sz="3200">
                        <a:latin typeface="Calibri"/>
                        <a:ea typeface="Calibri"/>
                        <a:cs typeface="Arial"/>
                      </a:endParaRPr>
                    </a:p>
                  </a:txBody>
                  <a:tcPr marL="68580" marR="68580" marT="0" marB="0">
                    <a:lnL>
                      <a:noFill/>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r>
              <a:tr h="510540">
                <a:tc>
                  <a:txBody>
                    <a:bodyPr/>
                    <a:lstStyle/>
                    <a:p>
                      <a:pPr marL="0" marR="0" algn="just">
                        <a:lnSpc>
                          <a:spcPct val="150000"/>
                        </a:lnSpc>
                        <a:spcBef>
                          <a:spcPts val="0"/>
                        </a:spcBef>
                        <a:spcAft>
                          <a:spcPts val="0"/>
                        </a:spcAft>
                      </a:pPr>
                      <a:r>
                        <a:rPr lang="en-US" sz="3200" b="1" dirty="0" smtClean="0">
                          <a:latin typeface="Footlight MT Light"/>
                          <a:ea typeface="Calibri"/>
                          <a:cs typeface="Arial"/>
                        </a:rPr>
                        <a:t>Anti-HCV</a:t>
                      </a:r>
                      <a:endParaRPr lang="en-US" sz="3200" dirty="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just">
                        <a:lnSpc>
                          <a:spcPct val="150000"/>
                        </a:lnSpc>
                        <a:spcBef>
                          <a:spcPts val="0"/>
                        </a:spcBef>
                        <a:spcAft>
                          <a:spcPts val="0"/>
                        </a:spcAft>
                      </a:pPr>
                      <a:endParaRPr lang="en-US" sz="3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just">
                        <a:lnSpc>
                          <a:spcPct val="150000"/>
                        </a:lnSpc>
                        <a:spcBef>
                          <a:spcPts val="0"/>
                        </a:spcBef>
                        <a:spcAft>
                          <a:spcPts val="0"/>
                        </a:spcAft>
                      </a:pPr>
                      <a:r>
                        <a:rPr lang="en-US" sz="3200">
                          <a:latin typeface="Footlight MT Light"/>
                          <a:ea typeface="Calibri"/>
                          <a:cs typeface="Arial"/>
                        </a:rPr>
                        <a:t>         Negative </a:t>
                      </a:r>
                      <a:endParaRPr lang="en-US" sz="3200">
                        <a:latin typeface="Calibri"/>
                        <a:ea typeface="Calibri"/>
                        <a:cs typeface="Arial"/>
                      </a:endParaRPr>
                    </a:p>
                  </a:txBody>
                  <a:tcPr marL="68580" marR="68580" marT="0" marB="0">
                    <a:lnL>
                      <a:noFill/>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510540">
                <a:tc>
                  <a:txBody>
                    <a:bodyPr/>
                    <a:lstStyle/>
                    <a:p>
                      <a:pPr marL="0" marR="0" algn="just">
                        <a:lnSpc>
                          <a:spcPct val="150000"/>
                        </a:lnSpc>
                        <a:spcBef>
                          <a:spcPts val="0"/>
                        </a:spcBef>
                        <a:spcAft>
                          <a:spcPts val="0"/>
                        </a:spcAft>
                      </a:pPr>
                      <a:r>
                        <a:rPr lang="en-US" sz="3200" b="1" dirty="0">
                          <a:latin typeface="Footlight MT Light"/>
                          <a:ea typeface="Calibri"/>
                          <a:cs typeface="Arial"/>
                        </a:rPr>
                        <a:t>Anti-HEV IgM</a:t>
                      </a:r>
                      <a:endParaRPr lang="en-US" sz="3200" dirty="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3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3200" dirty="0">
                          <a:latin typeface="Footlight MT Light"/>
                          <a:ea typeface="Calibri"/>
                          <a:cs typeface="Arial"/>
                        </a:rPr>
                        <a:t>         Negative</a:t>
                      </a:r>
                      <a:endParaRPr lang="en-US" sz="3200" dirty="0">
                        <a:latin typeface="Calibri"/>
                        <a:ea typeface="Calibri"/>
                        <a:cs typeface="Arial"/>
                      </a:endParaRPr>
                    </a:p>
                  </a:txBody>
                  <a:tcPr marL="68580" marR="68580" marT="0" marB="0">
                    <a:lnL>
                      <a:noFill/>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r>
            </a:tbl>
          </a:graphicData>
        </a:graphic>
      </p:graphicFrame>
    </p:spTree>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374" y="494071"/>
            <a:ext cx="8408168" cy="4525963"/>
          </a:xfrm>
        </p:spPr>
        <p:txBody>
          <a:bodyPr>
            <a:normAutofit/>
          </a:bodyPr>
          <a:lstStyle/>
          <a:p>
            <a:pPr>
              <a:buNone/>
            </a:pPr>
            <a:endParaRPr lang="en-US" sz="3200" dirty="0">
              <a:solidFill>
                <a:schemeClr val="tx1"/>
              </a:solidFill>
              <a:latin typeface="Footlight MT Light" pitchFamily="18" charset="0"/>
            </a:endParaRPr>
          </a:p>
          <a:p>
            <a:pPr marL="514350" lvl="0" indent="-514350">
              <a:buAutoNum type="arabicPeriod" startAt="7"/>
            </a:pPr>
            <a:r>
              <a:rPr lang="en-US" sz="3600" b="1" dirty="0" smtClean="0">
                <a:solidFill>
                  <a:srgbClr val="C00000"/>
                </a:solidFill>
                <a:latin typeface="Footlight MT Light" pitchFamily="18" charset="0"/>
              </a:rPr>
              <a:t>Briefly </a:t>
            </a:r>
            <a:r>
              <a:rPr lang="en-US" sz="3600" b="1" dirty="0">
                <a:solidFill>
                  <a:srgbClr val="C00000"/>
                </a:solidFill>
                <a:latin typeface="Footlight MT Light" pitchFamily="18" charset="0"/>
              </a:rPr>
              <a:t>outline the management of this </a:t>
            </a:r>
            <a:r>
              <a:rPr lang="en-US" sz="3600" b="1" dirty="0" smtClean="0">
                <a:solidFill>
                  <a:srgbClr val="C00000"/>
                </a:solidFill>
                <a:latin typeface="Footlight MT Light" pitchFamily="18" charset="0"/>
              </a:rPr>
              <a:t>   </a:t>
            </a:r>
          </a:p>
          <a:p>
            <a:pPr marL="514350" lvl="0" indent="-514350">
              <a:buNone/>
            </a:pPr>
            <a:r>
              <a:rPr lang="en-US" sz="3600" b="1" dirty="0">
                <a:solidFill>
                  <a:srgbClr val="C00000"/>
                </a:solidFill>
                <a:latin typeface="Footlight MT Light" pitchFamily="18" charset="0"/>
              </a:rPr>
              <a:t> </a:t>
            </a:r>
            <a:r>
              <a:rPr lang="en-US" sz="3600" b="1" dirty="0" smtClean="0">
                <a:solidFill>
                  <a:srgbClr val="C00000"/>
                </a:solidFill>
                <a:latin typeface="Footlight MT Light" pitchFamily="18" charset="0"/>
              </a:rPr>
              <a:t>    patient</a:t>
            </a:r>
            <a:r>
              <a:rPr lang="en-US" sz="3600" b="1" dirty="0">
                <a:solidFill>
                  <a:srgbClr val="C00000"/>
                </a:solidFill>
                <a:latin typeface="Footlight MT Light" pitchFamily="18" charset="0"/>
              </a:rPr>
              <a:t>.</a:t>
            </a:r>
            <a:endParaRPr lang="en-US" sz="3600" dirty="0">
              <a:solidFill>
                <a:srgbClr val="C00000"/>
              </a:solidFill>
              <a:latin typeface="Footlight MT Light" pitchFamily="18" charset="0"/>
            </a:endParaRPr>
          </a:p>
          <a:p>
            <a:pPr>
              <a:buNone/>
            </a:pPr>
            <a:endParaRPr lang="en-US" sz="3200" dirty="0">
              <a:latin typeface="Footlight MT Light"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864" y="1177413"/>
            <a:ext cx="8226425" cy="4525963"/>
          </a:xfrm>
        </p:spPr>
        <p:txBody>
          <a:bodyPr>
            <a:normAutofit fontScale="92500" lnSpcReduction="10000"/>
          </a:bodyPr>
          <a:lstStyle/>
          <a:p>
            <a:pPr marL="0" indent="0" algn="just">
              <a:buNone/>
            </a:pPr>
            <a:r>
              <a:rPr lang="en-US" sz="3200" b="1" dirty="0" smtClean="0">
                <a:latin typeface="Footlight MT Light" pitchFamily="18" charset="0"/>
              </a:rPr>
              <a:t>Mohammed Abdullah is a 34 year old married Saudi male who has donated two units of blood at KKUH for a relative undergoing an operation. Two days later, the Blood Bank called him because of abnormal blood test results and advised him to see his physician. </a:t>
            </a:r>
          </a:p>
          <a:p>
            <a:pPr algn="just"/>
            <a:endParaRPr lang="en-US" sz="3200" b="1" dirty="0" smtClean="0">
              <a:latin typeface="Footlight MT Light" pitchFamily="18" charset="0"/>
            </a:endParaRPr>
          </a:p>
          <a:p>
            <a:pPr marL="0" indent="0" algn="just">
              <a:buNone/>
            </a:pPr>
            <a:r>
              <a:rPr lang="en-US" sz="3200" b="1" dirty="0" smtClean="0">
                <a:latin typeface="Footlight MT Light" pitchFamily="18" charset="0"/>
              </a:rPr>
              <a:t>On arrival to the blood bank, the doctor informed him that his blood is not suitable for transfusion because of the presence of infection. </a:t>
            </a:r>
          </a:p>
          <a:p>
            <a:pPr marL="0" indent="0" algn="just">
              <a:buNone/>
            </a:pPr>
            <a:endParaRPr lang="en-US" sz="3200" dirty="0">
              <a:solidFill>
                <a:schemeClr val="tx1"/>
              </a:solidFill>
              <a:latin typeface="Footlight MT Light" pitchFamily="18" charset="0"/>
            </a:endParaRPr>
          </a:p>
          <a:p>
            <a:pPr algn="just">
              <a:buNone/>
            </a:pPr>
            <a:endParaRPr lang="en-US" sz="3200" dirty="0">
              <a:latin typeface="Footlight MT Light" pitchFamily="18" charset="0"/>
            </a:endParaRPr>
          </a:p>
        </p:txBody>
      </p:sp>
      <p:sp>
        <p:nvSpPr>
          <p:cNvPr id="2" name="Title 1"/>
          <p:cNvSpPr>
            <a:spLocks noGrp="1"/>
          </p:cNvSpPr>
          <p:nvPr>
            <p:ph type="title"/>
          </p:nvPr>
        </p:nvSpPr>
        <p:spPr>
          <a:xfrm>
            <a:off x="436769" y="440145"/>
            <a:ext cx="8226425" cy="626655"/>
          </a:xfrm>
        </p:spPr>
        <p:txBody>
          <a:bodyPr>
            <a:normAutofit fontScale="90000"/>
          </a:bodyPr>
          <a:lstStyle/>
          <a:p>
            <a:r>
              <a:rPr lang="en-US" sz="6000" b="1" u="sng" dirty="0">
                <a:solidFill>
                  <a:schemeClr val="accent2"/>
                </a:solidFill>
                <a:latin typeface="Forte" pitchFamily="66" charset="0"/>
              </a:rPr>
              <a:t>Case 2</a:t>
            </a:r>
            <a:r>
              <a:rPr lang="en-US" sz="6000" dirty="0">
                <a:solidFill>
                  <a:srgbClr val="FFFF00"/>
                </a:solidFill>
                <a:latin typeface="Forte" pitchFamily="66" charset="0"/>
              </a:rPr>
              <a:t/>
            </a:r>
            <a:br>
              <a:rPr lang="en-US" sz="6000" dirty="0">
                <a:solidFill>
                  <a:srgbClr val="FFFF00"/>
                </a:solidFill>
                <a:latin typeface="Forte" pitchFamily="66" charset="0"/>
              </a:rPr>
            </a:br>
            <a:endParaRPr lang="en-US" sz="6000" dirty="0">
              <a:solidFill>
                <a:srgbClr val="FFFF00"/>
              </a:solidFill>
              <a:latin typeface="Forte" pitchFamily="66" charset="0"/>
            </a:endParaRPr>
          </a:p>
        </p:txBody>
      </p:sp>
    </p:spTree>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264" y="1775543"/>
            <a:ext cx="8226425" cy="3482258"/>
          </a:xfrm>
        </p:spPr>
        <p:txBody>
          <a:bodyPr>
            <a:normAutofit/>
          </a:bodyPr>
          <a:lstStyle/>
          <a:p>
            <a:pPr marL="457200" lvl="0" indent="-457200">
              <a:buAutoNum type="arabicPeriod"/>
            </a:pPr>
            <a:r>
              <a:rPr lang="en-US" sz="3600" dirty="0" smtClean="0">
                <a:latin typeface="Footlight MT Light" pitchFamily="18" charset="0"/>
              </a:rPr>
              <a:t>What </a:t>
            </a:r>
            <a:r>
              <a:rPr lang="en-US" sz="3600" dirty="0">
                <a:latin typeface="Footlight MT Light" pitchFamily="18" charset="0"/>
              </a:rPr>
              <a:t>type of infectious agents can be transmitted through blood transfusion? (List 4 infections</a:t>
            </a:r>
            <a:r>
              <a:rPr lang="en-US" sz="3600" dirty="0" smtClean="0">
                <a:latin typeface="Footlight MT Light" pitchFamily="18" charset="0"/>
              </a:rPr>
              <a:t>).</a:t>
            </a:r>
          </a:p>
          <a:p>
            <a:pPr marL="457200" lvl="0" indent="-457200">
              <a:buNone/>
            </a:pPr>
            <a:endParaRPr lang="en-US" sz="3600" dirty="0">
              <a:solidFill>
                <a:schemeClr val="tx1"/>
              </a:solidFill>
              <a:latin typeface="Footlight MT Light" pitchFamily="18" charset="0"/>
            </a:endParaRPr>
          </a:p>
          <a:p>
            <a:pPr>
              <a:buNone/>
            </a:pPr>
            <a:endParaRPr lang="en-US" sz="3600" dirty="0">
              <a:latin typeface="Footlight MT Light" pitchFamily="18" charset="0"/>
            </a:endParaRPr>
          </a:p>
        </p:txBody>
      </p:sp>
      <p:sp>
        <p:nvSpPr>
          <p:cNvPr id="2" name="Title 1"/>
          <p:cNvSpPr>
            <a:spLocks noGrp="1"/>
          </p:cNvSpPr>
          <p:nvPr>
            <p:ph type="title"/>
          </p:nvPr>
        </p:nvSpPr>
        <p:spPr>
          <a:xfrm>
            <a:off x="455613" y="761322"/>
            <a:ext cx="8226425" cy="864278"/>
          </a:xfrm>
        </p:spPr>
        <p:txBody>
          <a:bodyPr>
            <a:normAutofit fontScale="90000"/>
          </a:bodyPr>
          <a:lstStyle/>
          <a:p>
            <a:r>
              <a:rPr lang="en-US" sz="6000" u="sng" dirty="0">
                <a:solidFill>
                  <a:schemeClr val="accent2"/>
                </a:solidFill>
                <a:latin typeface="Forte" pitchFamily="66" charset="0"/>
              </a:rPr>
              <a:t>QUESTIONS</a:t>
            </a:r>
            <a:r>
              <a:rPr lang="en-US" sz="6000" dirty="0">
                <a:solidFill>
                  <a:srgbClr val="FFFF00"/>
                </a:solidFill>
                <a:latin typeface="Forte" pitchFamily="66" charset="0"/>
              </a:rPr>
              <a:t/>
            </a:r>
            <a:br>
              <a:rPr lang="en-US" sz="6000" dirty="0">
                <a:solidFill>
                  <a:srgbClr val="FFFF00"/>
                </a:solidFill>
                <a:latin typeface="Forte" pitchFamily="66" charset="0"/>
              </a:rPr>
            </a:br>
            <a:endParaRPr lang="en-US" sz="6000" dirty="0">
              <a:solidFill>
                <a:srgbClr val="FFFF00"/>
              </a:solidFill>
              <a:latin typeface="Forte" pitchFamily="66" charset="0"/>
            </a:endParaRPr>
          </a:p>
        </p:txBody>
      </p:sp>
    </p:spTree>
  </p:cSld>
  <p:clrMapOvr>
    <a:masterClrMapping/>
  </p:clrMapOvr>
  <p:transition spd="slow">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116" y="0"/>
            <a:ext cx="8336884" cy="6858000"/>
          </a:xfrm>
        </p:spPr>
        <p:txBody>
          <a:bodyPr>
            <a:normAutofit fontScale="92500" lnSpcReduction="20000"/>
          </a:bodyPr>
          <a:lstStyle/>
          <a:p>
            <a:pPr lvl="0">
              <a:buNone/>
            </a:pPr>
            <a:r>
              <a:rPr lang="en-US" dirty="0" smtClean="0">
                <a:latin typeface="Footlight MT Light" pitchFamily="18" charset="0"/>
              </a:rPr>
              <a:t>.  </a:t>
            </a:r>
            <a:r>
              <a:rPr lang="en-US" sz="4000" b="1" dirty="0" smtClean="0">
                <a:solidFill>
                  <a:schemeClr val="accent2">
                    <a:lumMod val="50000"/>
                  </a:schemeClr>
                </a:solidFill>
                <a:latin typeface="Footlight MT Light" pitchFamily="18" charset="0"/>
              </a:rPr>
              <a:t>The </a:t>
            </a:r>
            <a:r>
              <a:rPr lang="en-US" sz="4000" b="1" dirty="0">
                <a:solidFill>
                  <a:schemeClr val="accent2">
                    <a:lumMod val="50000"/>
                  </a:schemeClr>
                </a:solidFill>
                <a:latin typeface="Footlight MT Light" pitchFamily="18" charset="0"/>
              </a:rPr>
              <a:t>next day Mohammed came  to see his general practitioner with a letter from the Blood Bank. The letter revealed the result shown below. </a:t>
            </a:r>
            <a:endParaRPr lang="en-US" b="1" dirty="0">
              <a:solidFill>
                <a:schemeClr val="accent2">
                  <a:lumMod val="50000"/>
                </a:schemeClr>
              </a:solidFill>
              <a:latin typeface="Footlight MT Light" pitchFamily="18" charset="0"/>
            </a:endParaRPr>
          </a:p>
          <a:p>
            <a:pPr>
              <a:buNone/>
            </a:pPr>
            <a:r>
              <a:rPr lang="en-US" dirty="0" smtClean="0">
                <a:solidFill>
                  <a:srgbClr val="FFC000"/>
                </a:solidFill>
                <a:latin typeface="Footlight MT Light" pitchFamily="18" charset="0"/>
              </a:rPr>
              <a:t>    </a:t>
            </a:r>
            <a:r>
              <a:rPr lang="en-US" sz="3600" dirty="0" smtClean="0">
                <a:solidFill>
                  <a:srgbClr val="FF0000"/>
                </a:solidFill>
                <a:latin typeface="Cooper Black" pitchFamily="18" charset="0"/>
              </a:rPr>
              <a:t>What </a:t>
            </a:r>
            <a:r>
              <a:rPr lang="en-US" sz="3600" dirty="0">
                <a:solidFill>
                  <a:srgbClr val="FF0000"/>
                </a:solidFill>
                <a:latin typeface="Cooper Black" pitchFamily="18" charset="0"/>
              </a:rPr>
              <a:t>is your interpretation? </a:t>
            </a:r>
            <a:endParaRPr lang="en-US" dirty="0" smtClean="0">
              <a:solidFill>
                <a:srgbClr val="FF0000"/>
              </a:solidFill>
              <a:latin typeface="Cooper Black" pitchFamily="18" charset="0"/>
            </a:endParaRPr>
          </a:p>
          <a:p>
            <a:endParaRPr lang="en-US" dirty="0">
              <a:latin typeface="Footlight MT Light" pitchFamily="18" charset="0"/>
            </a:endParaRPr>
          </a:p>
          <a:p>
            <a:endParaRPr lang="en-US" dirty="0" smtClean="0">
              <a:solidFill>
                <a:schemeClr val="tx1"/>
              </a:solidFill>
              <a:latin typeface="Footlight MT Light" pitchFamily="18" charset="0"/>
            </a:endParaRPr>
          </a:p>
          <a:p>
            <a:endParaRPr lang="en-US" dirty="0">
              <a:latin typeface="Footlight MT Light" pitchFamily="18" charset="0"/>
            </a:endParaRPr>
          </a:p>
          <a:p>
            <a:endParaRPr lang="en-US" dirty="0" smtClean="0">
              <a:solidFill>
                <a:schemeClr val="tx1"/>
              </a:solidFill>
              <a:latin typeface="Footlight MT Light" pitchFamily="18" charset="0"/>
            </a:endParaRPr>
          </a:p>
          <a:p>
            <a:endParaRPr lang="en-US" dirty="0">
              <a:latin typeface="Footlight MT Light" pitchFamily="18" charset="0"/>
            </a:endParaRPr>
          </a:p>
          <a:p>
            <a:pPr>
              <a:buNone/>
            </a:pPr>
            <a:endParaRPr lang="en-US" dirty="0" smtClean="0">
              <a:solidFill>
                <a:schemeClr val="tx1"/>
              </a:solidFill>
              <a:latin typeface="Footlight MT Light" pitchFamily="18" charset="0"/>
            </a:endParaRPr>
          </a:p>
          <a:p>
            <a:pPr>
              <a:buNone/>
            </a:pPr>
            <a:endParaRPr lang="en-US" dirty="0" smtClean="0">
              <a:latin typeface="Footlight MT Light" pitchFamily="18" charset="0"/>
            </a:endParaRPr>
          </a:p>
          <a:p>
            <a:pPr>
              <a:buNone/>
            </a:pPr>
            <a:endParaRPr lang="en-US" dirty="0" smtClean="0">
              <a:latin typeface="Footlight MT Light" pitchFamily="18" charset="0"/>
            </a:endParaRPr>
          </a:p>
          <a:p>
            <a:pPr>
              <a:buNone/>
            </a:pPr>
            <a:endParaRPr lang="en-US" dirty="0">
              <a:latin typeface="Footlight MT Light" pitchFamily="18" charset="0"/>
            </a:endParaRPr>
          </a:p>
          <a:p>
            <a:pPr>
              <a:buNone/>
            </a:pPr>
            <a:endParaRPr lang="en-US" dirty="0" smtClean="0">
              <a:solidFill>
                <a:schemeClr val="tx1"/>
              </a:solidFill>
              <a:latin typeface="Footlight MT Light" pitchFamily="18" charset="0"/>
            </a:endParaRPr>
          </a:p>
          <a:p>
            <a:pPr>
              <a:buNone/>
            </a:pPr>
            <a:r>
              <a:rPr lang="en-US" dirty="0" smtClean="0">
                <a:solidFill>
                  <a:schemeClr val="tx1"/>
                </a:solidFill>
                <a:latin typeface="Footlight MT Light" pitchFamily="18" charset="0"/>
              </a:rPr>
              <a:t>                                               </a:t>
            </a:r>
          </a:p>
          <a:p>
            <a:pPr>
              <a:buNone/>
            </a:pPr>
            <a:r>
              <a:rPr lang="en-US" dirty="0" smtClean="0">
                <a:solidFill>
                  <a:srgbClr val="FF0000"/>
                </a:solidFill>
                <a:latin typeface="Footlight MT Light" pitchFamily="18" charset="0"/>
              </a:rPr>
              <a:t>                                                     </a:t>
            </a:r>
            <a:r>
              <a:rPr lang="en-US" dirty="0" smtClean="0">
                <a:solidFill>
                  <a:srgbClr val="FF0000"/>
                </a:solidFill>
                <a:latin typeface="Cooper Black" pitchFamily="18" charset="0"/>
              </a:rPr>
              <a:t>What </a:t>
            </a:r>
            <a:r>
              <a:rPr lang="en-US" dirty="0">
                <a:solidFill>
                  <a:srgbClr val="FF0000"/>
                </a:solidFill>
                <a:latin typeface="Cooper Black" pitchFamily="18" charset="0"/>
              </a:rPr>
              <a:t>do you do next?</a:t>
            </a:r>
          </a:p>
          <a:p>
            <a:pPr>
              <a:buNone/>
            </a:pPr>
            <a:endParaRPr lang="en-US" dirty="0">
              <a:solidFill>
                <a:schemeClr val="tx1"/>
              </a:solidFill>
              <a:latin typeface="Footlight MT Light" pitchFamily="18" charset="0"/>
            </a:endParaRPr>
          </a:p>
          <a:p>
            <a:pPr>
              <a:buNone/>
            </a:pPr>
            <a:endParaRPr lang="en-US" dirty="0">
              <a:latin typeface="Footlight MT Light" pitchFamily="18" charset="0"/>
            </a:endParaRPr>
          </a:p>
        </p:txBody>
      </p:sp>
      <p:graphicFrame>
        <p:nvGraphicFramePr>
          <p:cNvPr id="4" name="Table 3"/>
          <p:cNvGraphicFramePr>
            <a:graphicFrameLocks noGrp="1"/>
          </p:cNvGraphicFramePr>
          <p:nvPr/>
        </p:nvGraphicFramePr>
        <p:xfrm>
          <a:off x="901291" y="2524760"/>
          <a:ext cx="7595418" cy="3291840"/>
        </p:xfrm>
        <a:graphic>
          <a:graphicData uri="http://schemas.openxmlformats.org/drawingml/2006/table">
            <a:tbl>
              <a:tblPr/>
              <a:tblGrid>
                <a:gridCol w="3643815"/>
                <a:gridCol w="287931"/>
                <a:gridCol w="3663672"/>
              </a:tblGrid>
              <a:tr h="493240">
                <a:tc>
                  <a:txBody>
                    <a:bodyPr/>
                    <a:lstStyle/>
                    <a:p>
                      <a:pPr marL="0" marR="0" algn="ctr">
                        <a:lnSpc>
                          <a:spcPct val="150000"/>
                        </a:lnSpc>
                        <a:spcBef>
                          <a:spcPts val="0"/>
                        </a:spcBef>
                        <a:spcAft>
                          <a:spcPts val="0"/>
                        </a:spcAft>
                      </a:pPr>
                      <a:r>
                        <a:rPr lang="en-US" sz="2400" b="1" dirty="0">
                          <a:solidFill>
                            <a:srgbClr val="7030A0"/>
                          </a:solidFill>
                          <a:latin typeface="Footlight MT Light"/>
                          <a:ea typeface="Calibri"/>
                          <a:cs typeface="Arial"/>
                        </a:rPr>
                        <a:t>Test</a:t>
                      </a:r>
                      <a:endParaRPr lang="en-US" sz="2400" dirty="0">
                        <a:solidFill>
                          <a:srgbClr val="7030A0"/>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lgn="ctr">
                        <a:lnSpc>
                          <a:spcPct val="150000"/>
                        </a:lnSpc>
                        <a:spcBef>
                          <a:spcPts val="0"/>
                        </a:spcBef>
                        <a:spcAft>
                          <a:spcPts val="0"/>
                        </a:spcAft>
                      </a:pPr>
                      <a:endParaRPr lang="en-US" sz="2400">
                        <a:solidFill>
                          <a:srgbClr val="7030A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lgn="ctr">
                        <a:lnSpc>
                          <a:spcPct val="150000"/>
                        </a:lnSpc>
                        <a:spcBef>
                          <a:spcPts val="0"/>
                        </a:spcBef>
                        <a:spcAft>
                          <a:spcPts val="0"/>
                        </a:spcAft>
                      </a:pPr>
                      <a:r>
                        <a:rPr lang="en-US" sz="2400" b="1" dirty="0">
                          <a:solidFill>
                            <a:srgbClr val="7030A0"/>
                          </a:solidFill>
                          <a:latin typeface="Footlight MT Light"/>
                          <a:ea typeface="Calibri"/>
                          <a:cs typeface="Arial"/>
                        </a:rPr>
                        <a:t>Result</a:t>
                      </a:r>
                      <a:endParaRPr lang="en-US" sz="2400" dirty="0">
                        <a:solidFill>
                          <a:srgbClr val="7030A0"/>
                        </a:solidFill>
                        <a:latin typeface="Calibri"/>
                        <a:ea typeface="Calibri"/>
                        <a:cs typeface="Arial"/>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r>
              <a:tr h="431800">
                <a:tc>
                  <a:txBody>
                    <a:bodyPr/>
                    <a:lstStyle/>
                    <a:p>
                      <a:pPr marL="0" marR="0">
                        <a:lnSpc>
                          <a:spcPct val="150000"/>
                        </a:lnSpc>
                        <a:spcBef>
                          <a:spcPts val="0"/>
                        </a:spcBef>
                        <a:spcAft>
                          <a:spcPts val="0"/>
                        </a:spcAft>
                      </a:pPr>
                      <a:r>
                        <a:rPr lang="en-US" sz="2400" b="1" dirty="0">
                          <a:solidFill>
                            <a:schemeClr val="tx2"/>
                          </a:solidFill>
                          <a:latin typeface="Footlight MT Light"/>
                          <a:ea typeface="Calibri"/>
                          <a:cs typeface="Arial"/>
                        </a:rPr>
                        <a:t>HBsAg</a:t>
                      </a:r>
                      <a:endParaRPr lang="en-US" sz="2400" dirty="0">
                        <a:solidFill>
                          <a:schemeClr val="tx2"/>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50000"/>
                        </a:lnSpc>
                        <a:spcBef>
                          <a:spcPts val="0"/>
                        </a:spcBef>
                        <a:spcAft>
                          <a:spcPts val="0"/>
                        </a:spcAft>
                      </a:pPr>
                      <a:endParaRPr lang="en-US" sz="2400">
                        <a:solidFill>
                          <a:schemeClr val="tx2"/>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r>
                        <a:rPr lang="en-US" sz="2400" dirty="0">
                          <a:solidFill>
                            <a:schemeClr val="tx2"/>
                          </a:solidFill>
                          <a:latin typeface="Footlight MT Light"/>
                          <a:ea typeface="Calibri"/>
                          <a:cs typeface="Arial"/>
                        </a:rPr>
                        <a:t>Negative</a:t>
                      </a:r>
                      <a:endParaRPr lang="en-US" sz="2400" dirty="0">
                        <a:solidFill>
                          <a:schemeClr val="tx2"/>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493240">
                <a:tc>
                  <a:txBody>
                    <a:bodyPr/>
                    <a:lstStyle/>
                    <a:p>
                      <a:pPr marL="0" marR="0">
                        <a:lnSpc>
                          <a:spcPct val="150000"/>
                        </a:lnSpc>
                        <a:spcBef>
                          <a:spcPts val="0"/>
                        </a:spcBef>
                        <a:spcAft>
                          <a:spcPts val="0"/>
                        </a:spcAft>
                      </a:pPr>
                      <a:r>
                        <a:rPr lang="en-US" sz="2400" b="1">
                          <a:solidFill>
                            <a:srgbClr val="7030A0"/>
                          </a:solidFill>
                          <a:latin typeface="Footlight MT Light"/>
                          <a:ea typeface="Calibri"/>
                          <a:cs typeface="Arial"/>
                        </a:rPr>
                        <a:t>Anti-HBc</a:t>
                      </a:r>
                      <a:endParaRPr lang="en-US" sz="2400">
                        <a:solidFill>
                          <a:srgbClr val="7030A0"/>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EFD3D2"/>
                    </a:solidFill>
                  </a:tcPr>
                </a:tc>
                <a:tc>
                  <a:txBody>
                    <a:bodyPr/>
                    <a:lstStyle/>
                    <a:p>
                      <a:pPr marL="0" marR="0" algn="just">
                        <a:lnSpc>
                          <a:spcPct val="150000"/>
                        </a:lnSpc>
                        <a:spcBef>
                          <a:spcPts val="0"/>
                        </a:spcBef>
                        <a:spcAft>
                          <a:spcPts val="0"/>
                        </a:spcAft>
                      </a:pPr>
                      <a:endParaRPr lang="en-US" sz="2400">
                        <a:solidFill>
                          <a:srgbClr val="7030A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EFD3D2"/>
                    </a:solidFill>
                  </a:tcPr>
                </a:tc>
                <a:tc>
                  <a:txBody>
                    <a:bodyPr/>
                    <a:lstStyle/>
                    <a:p>
                      <a:pPr marL="0" marR="0" algn="ctr">
                        <a:lnSpc>
                          <a:spcPct val="150000"/>
                        </a:lnSpc>
                        <a:spcBef>
                          <a:spcPts val="0"/>
                        </a:spcBef>
                        <a:spcAft>
                          <a:spcPts val="0"/>
                        </a:spcAft>
                      </a:pPr>
                      <a:r>
                        <a:rPr lang="en-US" sz="2400" dirty="0">
                          <a:solidFill>
                            <a:srgbClr val="7030A0"/>
                          </a:solidFill>
                          <a:latin typeface="Footlight MT Light"/>
                          <a:ea typeface="Calibri"/>
                          <a:cs typeface="Arial"/>
                        </a:rPr>
                        <a:t>Negative</a:t>
                      </a:r>
                      <a:endParaRPr lang="en-US" sz="2400" dirty="0">
                        <a:solidFill>
                          <a:srgbClr val="7030A0"/>
                        </a:solidFill>
                        <a:latin typeface="Calibri"/>
                        <a:ea typeface="Calibri"/>
                        <a:cs typeface="Arial"/>
                      </a:endParaRPr>
                    </a:p>
                  </a:txBody>
                  <a:tcPr marL="68580" marR="68580" marT="0" marB="0">
                    <a:lnL>
                      <a:noFill/>
                    </a:lnL>
                    <a:lnR>
                      <a:noFill/>
                    </a:lnR>
                    <a:lnT>
                      <a:noFill/>
                    </a:lnT>
                    <a:lnB>
                      <a:noFill/>
                    </a:lnB>
                    <a:solidFill>
                      <a:srgbClr val="EFD3D2"/>
                    </a:solidFill>
                  </a:tcPr>
                </a:tc>
              </a:tr>
              <a:tr h="493240">
                <a:tc>
                  <a:txBody>
                    <a:bodyPr/>
                    <a:lstStyle/>
                    <a:p>
                      <a:pPr marL="0" marR="0">
                        <a:lnSpc>
                          <a:spcPct val="150000"/>
                        </a:lnSpc>
                        <a:spcBef>
                          <a:spcPts val="0"/>
                        </a:spcBef>
                        <a:spcAft>
                          <a:spcPts val="0"/>
                        </a:spcAft>
                      </a:pPr>
                      <a:r>
                        <a:rPr lang="en-US" sz="2400" b="1" dirty="0">
                          <a:solidFill>
                            <a:schemeClr val="tx2"/>
                          </a:solidFill>
                          <a:latin typeface="Footlight MT Light"/>
                          <a:ea typeface="Calibri"/>
                          <a:cs typeface="Arial"/>
                        </a:rPr>
                        <a:t>Anti-HCV</a:t>
                      </a:r>
                      <a:endParaRPr lang="en-US" sz="2400" dirty="0">
                        <a:solidFill>
                          <a:schemeClr val="tx2"/>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just">
                        <a:lnSpc>
                          <a:spcPct val="150000"/>
                        </a:lnSpc>
                        <a:spcBef>
                          <a:spcPts val="0"/>
                        </a:spcBef>
                        <a:spcAft>
                          <a:spcPts val="0"/>
                        </a:spcAft>
                      </a:pPr>
                      <a:endParaRPr lang="en-US" sz="2400">
                        <a:solidFill>
                          <a:schemeClr val="tx2"/>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50000"/>
                        </a:lnSpc>
                        <a:spcBef>
                          <a:spcPts val="0"/>
                        </a:spcBef>
                        <a:spcAft>
                          <a:spcPts val="0"/>
                        </a:spcAft>
                      </a:pPr>
                      <a:r>
                        <a:rPr lang="en-US" sz="2400" dirty="0">
                          <a:solidFill>
                            <a:schemeClr val="tx2"/>
                          </a:solidFill>
                          <a:latin typeface="Footlight MT Light"/>
                          <a:ea typeface="Calibri"/>
                          <a:cs typeface="Arial"/>
                        </a:rPr>
                        <a:t>Positive</a:t>
                      </a:r>
                      <a:endParaRPr lang="en-US" sz="2400" dirty="0">
                        <a:solidFill>
                          <a:schemeClr val="tx2"/>
                        </a:solidFill>
                        <a:latin typeface="Calibri"/>
                        <a:ea typeface="Calibri"/>
                        <a:cs typeface="Arial"/>
                      </a:endParaRPr>
                    </a:p>
                  </a:txBody>
                  <a:tcPr marL="68580" marR="68580" marT="0" marB="0">
                    <a:lnL>
                      <a:noFill/>
                    </a:lnL>
                    <a:lnR>
                      <a:noFill/>
                    </a:lnR>
                    <a:lnT>
                      <a:noFill/>
                    </a:lnT>
                    <a:lnB>
                      <a:noFill/>
                    </a:lnB>
                  </a:tcPr>
                </a:tc>
              </a:tr>
              <a:tr h="442261">
                <a:tc>
                  <a:txBody>
                    <a:bodyPr/>
                    <a:lstStyle/>
                    <a:p>
                      <a:pPr marL="0" marR="0">
                        <a:lnSpc>
                          <a:spcPct val="150000"/>
                        </a:lnSpc>
                        <a:spcBef>
                          <a:spcPts val="0"/>
                        </a:spcBef>
                        <a:spcAft>
                          <a:spcPts val="0"/>
                        </a:spcAft>
                      </a:pPr>
                      <a:r>
                        <a:rPr lang="en-US" sz="2400" b="1">
                          <a:solidFill>
                            <a:srgbClr val="7030A0"/>
                          </a:solidFill>
                          <a:latin typeface="Footlight MT Light"/>
                          <a:ea typeface="Calibri"/>
                          <a:cs typeface="Arial"/>
                        </a:rPr>
                        <a:t>HIV-Ag/Ab</a:t>
                      </a:r>
                      <a:endParaRPr lang="en-US" sz="2400">
                        <a:solidFill>
                          <a:srgbClr val="7030A0"/>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EFD3D2"/>
                    </a:solidFill>
                  </a:tcPr>
                </a:tc>
                <a:tc>
                  <a:txBody>
                    <a:bodyPr/>
                    <a:lstStyle/>
                    <a:p>
                      <a:pPr marL="0" marR="0" algn="just">
                        <a:lnSpc>
                          <a:spcPct val="150000"/>
                        </a:lnSpc>
                        <a:spcBef>
                          <a:spcPts val="0"/>
                        </a:spcBef>
                        <a:spcAft>
                          <a:spcPts val="0"/>
                        </a:spcAft>
                      </a:pPr>
                      <a:endParaRPr lang="en-US" sz="2400" dirty="0">
                        <a:solidFill>
                          <a:srgbClr val="7030A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EFD3D2"/>
                    </a:solidFill>
                  </a:tcPr>
                </a:tc>
                <a:tc>
                  <a:txBody>
                    <a:bodyPr/>
                    <a:lstStyle/>
                    <a:p>
                      <a:pPr marL="0" marR="0" algn="ctr">
                        <a:lnSpc>
                          <a:spcPct val="150000"/>
                        </a:lnSpc>
                        <a:spcBef>
                          <a:spcPts val="0"/>
                        </a:spcBef>
                        <a:spcAft>
                          <a:spcPts val="0"/>
                        </a:spcAft>
                      </a:pPr>
                      <a:r>
                        <a:rPr lang="en-US" sz="2400" dirty="0">
                          <a:solidFill>
                            <a:srgbClr val="7030A0"/>
                          </a:solidFill>
                          <a:latin typeface="Footlight MT Light"/>
                          <a:ea typeface="Calibri"/>
                          <a:cs typeface="Arial"/>
                        </a:rPr>
                        <a:t>Negative</a:t>
                      </a:r>
                      <a:endParaRPr lang="en-US" sz="2400" dirty="0">
                        <a:solidFill>
                          <a:srgbClr val="7030A0"/>
                        </a:solidFill>
                        <a:latin typeface="Calibri"/>
                        <a:ea typeface="Calibri"/>
                        <a:cs typeface="Arial"/>
                      </a:endParaRPr>
                    </a:p>
                  </a:txBody>
                  <a:tcPr marL="68580" marR="68580" marT="0" marB="0">
                    <a:lnL>
                      <a:noFill/>
                    </a:lnL>
                    <a:lnR>
                      <a:noFill/>
                    </a:lnR>
                    <a:lnT>
                      <a:noFill/>
                    </a:lnT>
                    <a:lnB>
                      <a:noFill/>
                    </a:lnB>
                    <a:solidFill>
                      <a:srgbClr val="EFD3D2"/>
                    </a:solidFill>
                  </a:tcPr>
                </a:tc>
              </a:tr>
              <a:tr h="493240">
                <a:tc>
                  <a:txBody>
                    <a:bodyPr/>
                    <a:lstStyle/>
                    <a:p>
                      <a:pPr marL="0" marR="0">
                        <a:lnSpc>
                          <a:spcPct val="150000"/>
                        </a:lnSpc>
                        <a:spcBef>
                          <a:spcPts val="0"/>
                        </a:spcBef>
                        <a:spcAft>
                          <a:spcPts val="0"/>
                        </a:spcAft>
                      </a:pPr>
                      <a:r>
                        <a:rPr lang="en-US" sz="2400" b="1">
                          <a:solidFill>
                            <a:schemeClr val="tx2"/>
                          </a:solidFill>
                          <a:latin typeface="Footlight MT Light"/>
                          <a:ea typeface="Calibri"/>
                          <a:cs typeface="Arial"/>
                        </a:rPr>
                        <a:t>Anti-HTLV</a:t>
                      </a:r>
                      <a:endParaRPr lang="en-US" sz="2400">
                        <a:solidFill>
                          <a:schemeClr val="tx2"/>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C0504D"/>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2400">
                        <a:solidFill>
                          <a:schemeClr val="tx2"/>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C0504D"/>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400" dirty="0">
                          <a:solidFill>
                            <a:schemeClr val="tx2"/>
                          </a:solidFill>
                          <a:latin typeface="Footlight MT Light"/>
                          <a:ea typeface="Calibri"/>
                          <a:cs typeface="Arial"/>
                        </a:rPr>
                        <a:t>Negative</a:t>
                      </a:r>
                      <a:endParaRPr lang="en-US" sz="2400" dirty="0">
                        <a:solidFill>
                          <a:schemeClr val="tx2"/>
                        </a:solidFill>
                        <a:latin typeface="Calibri"/>
                        <a:ea typeface="Calibri"/>
                        <a:cs typeface="Arial"/>
                      </a:endParaRPr>
                    </a:p>
                  </a:txBody>
                  <a:tcPr marL="68580" marR="68580" marT="0" marB="0">
                    <a:lnL>
                      <a:noFill/>
                    </a:lnL>
                    <a:lnR>
                      <a:noFill/>
                    </a:lnR>
                    <a:lnT>
                      <a:noFill/>
                    </a:lnT>
                    <a:lnB w="12700" cap="flat" cmpd="sng" algn="ctr">
                      <a:solidFill>
                        <a:srgbClr val="C0504D"/>
                      </a:solidFill>
                      <a:prstDash val="solid"/>
                      <a:round/>
                      <a:headEnd type="none" w="med" len="med"/>
                      <a:tailEnd type="none" w="med" len="med"/>
                    </a:lnB>
                  </a:tcPr>
                </a:tc>
              </a:tr>
            </a:tbl>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anim calcmode="lin" valueType="num">
                                      <p:cBhvr additive="base">
                                        <p:cTn id="7"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0" y="1244600"/>
            <a:ext cx="9020175" cy="556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a:r>
              <a:rPr lang="en-US" sz="3600" b="1" dirty="0">
                <a:solidFill>
                  <a:schemeClr val="accent2">
                    <a:lumMod val="50000"/>
                  </a:schemeClr>
                </a:solidFill>
                <a:latin typeface="Footlight MT Light" pitchFamily="18" charset="0"/>
              </a:rPr>
              <a:t>This practical class is designed and Prepared by:</a:t>
            </a:r>
            <a:endParaRPr lang="en-US" sz="3600" dirty="0">
              <a:solidFill>
                <a:schemeClr val="accent2">
                  <a:lumMod val="50000"/>
                </a:schemeClr>
              </a:solidFill>
              <a:latin typeface="Footlight MT Light" pitchFamily="18" charset="0"/>
            </a:endParaRPr>
          </a:p>
          <a:p>
            <a:pPr algn="ctr"/>
            <a:r>
              <a:rPr lang="en-US" sz="3600" b="1" dirty="0">
                <a:solidFill>
                  <a:schemeClr val="accent2">
                    <a:lumMod val="50000"/>
                  </a:schemeClr>
                </a:solidFill>
                <a:latin typeface="Footlight MT Light" pitchFamily="18" charset="0"/>
              </a:rPr>
              <a:t> </a:t>
            </a:r>
            <a:endParaRPr lang="en-US" sz="3600" dirty="0">
              <a:solidFill>
                <a:schemeClr val="accent2">
                  <a:lumMod val="50000"/>
                </a:schemeClr>
              </a:solidFill>
              <a:latin typeface="Footlight MT Light" pitchFamily="18" charset="0"/>
            </a:endParaRPr>
          </a:p>
          <a:p>
            <a:pPr algn="ctr"/>
            <a:r>
              <a:rPr lang="en-US" sz="3600" b="1" dirty="0">
                <a:solidFill>
                  <a:schemeClr val="tx1">
                    <a:lumMod val="95000"/>
                    <a:lumOff val="5000"/>
                  </a:schemeClr>
                </a:solidFill>
                <a:latin typeface="Footlight MT Light" pitchFamily="18" charset="0"/>
              </a:rPr>
              <a:t>Prof. </a:t>
            </a:r>
            <a:r>
              <a:rPr lang="en-US" sz="3600" b="1" dirty="0" err="1">
                <a:solidFill>
                  <a:schemeClr val="tx1">
                    <a:lumMod val="95000"/>
                    <a:lumOff val="5000"/>
                  </a:schemeClr>
                </a:solidFill>
                <a:latin typeface="Footlight MT Light" pitchFamily="18" charset="0"/>
              </a:rPr>
              <a:t>Samy</a:t>
            </a:r>
            <a:r>
              <a:rPr lang="en-US" sz="3600" b="1" dirty="0">
                <a:solidFill>
                  <a:schemeClr val="tx1">
                    <a:lumMod val="95000"/>
                    <a:lumOff val="5000"/>
                  </a:schemeClr>
                </a:solidFill>
                <a:latin typeface="Footlight MT Light" pitchFamily="18" charset="0"/>
              </a:rPr>
              <a:t> A. </a:t>
            </a:r>
            <a:r>
              <a:rPr lang="en-US" sz="3600" b="1" dirty="0" err="1">
                <a:solidFill>
                  <a:schemeClr val="tx1">
                    <a:lumMod val="95000"/>
                    <a:lumOff val="5000"/>
                  </a:schemeClr>
                </a:solidFill>
                <a:latin typeface="Footlight MT Light" pitchFamily="18" charset="0"/>
              </a:rPr>
              <a:t>Azer</a:t>
            </a:r>
            <a:r>
              <a:rPr lang="en-US" sz="3600" b="1" dirty="0">
                <a:solidFill>
                  <a:schemeClr val="tx1">
                    <a:lumMod val="95000"/>
                    <a:lumOff val="5000"/>
                  </a:schemeClr>
                </a:solidFill>
                <a:latin typeface="Footlight MT Light" pitchFamily="18" charset="0"/>
              </a:rPr>
              <a:t> </a:t>
            </a:r>
            <a:r>
              <a:rPr lang="en-US" sz="3600" b="1" dirty="0">
                <a:solidFill>
                  <a:schemeClr val="accent2">
                    <a:lumMod val="50000"/>
                  </a:schemeClr>
                </a:solidFill>
                <a:latin typeface="Footlight MT Light" pitchFamily="18" charset="0"/>
              </a:rPr>
              <a:t>(Medical Education)</a:t>
            </a:r>
            <a:endParaRPr lang="en-US" sz="3600" dirty="0">
              <a:solidFill>
                <a:schemeClr val="accent2">
                  <a:lumMod val="50000"/>
                </a:schemeClr>
              </a:solidFill>
              <a:latin typeface="Footlight MT Light" pitchFamily="18" charset="0"/>
            </a:endParaRPr>
          </a:p>
          <a:p>
            <a:pPr algn="ctr"/>
            <a:r>
              <a:rPr lang="en-US" sz="3600" b="1" dirty="0">
                <a:solidFill>
                  <a:schemeClr val="tx1">
                    <a:lumMod val="95000"/>
                    <a:lumOff val="5000"/>
                  </a:schemeClr>
                </a:solidFill>
                <a:latin typeface="Footlight MT Light" pitchFamily="18" charset="0"/>
              </a:rPr>
              <a:t>Dr. Ali Somily </a:t>
            </a:r>
            <a:r>
              <a:rPr lang="en-US" sz="3600" b="1" dirty="0">
                <a:solidFill>
                  <a:schemeClr val="accent2">
                    <a:lumMod val="50000"/>
                  </a:schemeClr>
                </a:solidFill>
                <a:latin typeface="Footlight MT Light" pitchFamily="18" charset="0"/>
              </a:rPr>
              <a:t>(Microbiology)</a:t>
            </a:r>
            <a:endParaRPr lang="en-US" sz="3600" dirty="0">
              <a:solidFill>
                <a:schemeClr val="accent2">
                  <a:lumMod val="50000"/>
                </a:schemeClr>
              </a:solidFill>
              <a:latin typeface="Footlight MT Light" pitchFamily="18" charset="0"/>
            </a:endParaRPr>
          </a:p>
          <a:p>
            <a:pPr algn="ctr"/>
            <a:r>
              <a:rPr lang="en-US" sz="3600" b="1" dirty="0">
                <a:solidFill>
                  <a:schemeClr val="tx1">
                    <a:lumMod val="95000"/>
                    <a:lumOff val="5000"/>
                  </a:schemeClr>
                </a:solidFill>
                <a:latin typeface="Footlight MT Light" pitchFamily="18" charset="0"/>
              </a:rPr>
              <a:t>Prof. Abdul </a:t>
            </a:r>
            <a:r>
              <a:rPr lang="en-US" sz="3600" b="1" dirty="0" err="1">
                <a:solidFill>
                  <a:schemeClr val="tx1">
                    <a:lumMod val="95000"/>
                    <a:lumOff val="5000"/>
                  </a:schemeClr>
                </a:solidFill>
                <a:latin typeface="Footlight MT Light" pitchFamily="18" charset="0"/>
              </a:rPr>
              <a:t>Mageed</a:t>
            </a:r>
            <a:r>
              <a:rPr lang="en-US" sz="3600" b="1" dirty="0">
                <a:solidFill>
                  <a:schemeClr val="tx1">
                    <a:lumMod val="95000"/>
                    <a:lumOff val="5000"/>
                  </a:schemeClr>
                </a:solidFill>
                <a:latin typeface="Footlight MT Light" pitchFamily="18" charset="0"/>
              </a:rPr>
              <a:t> </a:t>
            </a:r>
            <a:r>
              <a:rPr lang="en-US" sz="3600" b="1" dirty="0" err="1" smtClean="0">
                <a:solidFill>
                  <a:schemeClr val="tx1">
                    <a:lumMod val="95000"/>
                    <a:lumOff val="5000"/>
                  </a:schemeClr>
                </a:solidFill>
                <a:latin typeface="Footlight MT Light" pitchFamily="18" charset="0"/>
              </a:rPr>
              <a:t>Kambal</a:t>
            </a:r>
            <a:r>
              <a:rPr lang="en-US" sz="3600" b="1" dirty="0" smtClean="0">
                <a:solidFill>
                  <a:schemeClr val="tx1">
                    <a:lumMod val="95000"/>
                    <a:lumOff val="5000"/>
                  </a:schemeClr>
                </a:solidFill>
                <a:latin typeface="Footlight MT Light" pitchFamily="18" charset="0"/>
              </a:rPr>
              <a:t> </a:t>
            </a:r>
            <a:r>
              <a:rPr lang="en-US" sz="3600" b="1" dirty="0" smtClean="0">
                <a:solidFill>
                  <a:schemeClr val="accent2">
                    <a:lumMod val="50000"/>
                  </a:schemeClr>
                </a:solidFill>
                <a:latin typeface="Footlight MT Light" pitchFamily="18" charset="0"/>
              </a:rPr>
              <a:t>(</a:t>
            </a:r>
            <a:r>
              <a:rPr lang="en-US" sz="3600" b="1" dirty="0">
                <a:solidFill>
                  <a:schemeClr val="accent2">
                    <a:lumMod val="50000"/>
                  </a:schemeClr>
                </a:solidFill>
                <a:latin typeface="Footlight MT Light" pitchFamily="18" charset="0"/>
              </a:rPr>
              <a:t>Microbiology)</a:t>
            </a:r>
            <a:endParaRPr lang="en-US" sz="3600" dirty="0">
              <a:solidFill>
                <a:schemeClr val="accent2">
                  <a:lumMod val="50000"/>
                </a:schemeClr>
              </a:solidFill>
              <a:latin typeface="Footlight MT Light" pitchFamily="18" charset="0"/>
            </a:endParaRPr>
          </a:p>
          <a:p>
            <a:pPr algn="ctr"/>
            <a:r>
              <a:rPr lang="en-US" sz="3600" b="1" dirty="0">
                <a:solidFill>
                  <a:schemeClr val="tx1">
                    <a:lumMod val="95000"/>
                    <a:lumOff val="5000"/>
                  </a:schemeClr>
                </a:solidFill>
                <a:latin typeface="Footlight MT Light" pitchFamily="18" charset="0"/>
              </a:rPr>
              <a:t>Dr. Malak </a:t>
            </a:r>
            <a:r>
              <a:rPr lang="en-US" sz="3600" b="1" dirty="0" smtClean="0">
                <a:solidFill>
                  <a:schemeClr val="tx1">
                    <a:lumMod val="95000"/>
                    <a:lumOff val="5000"/>
                  </a:schemeClr>
                </a:solidFill>
                <a:latin typeface="Footlight MT Light" pitchFamily="18" charset="0"/>
              </a:rPr>
              <a:t> M. El-Hazmi </a:t>
            </a:r>
            <a:r>
              <a:rPr lang="en-US" sz="3600" b="1" dirty="0">
                <a:solidFill>
                  <a:schemeClr val="accent2">
                    <a:lumMod val="50000"/>
                  </a:schemeClr>
                </a:solidFill>
                <a:latin typeface="Footlight MT Light" pitchFamily="18" charset="0"/>
              </a:rPr>
              <a:t>(Microbiology)</a:t>
            </a:r>
            <a:endParaRPr lang="en-US" sz="3600" dirty="0">
              <a:solidFill>
                <a:schemeClr val="accent2">
                  <a:lumMod val="50000"/>
                </a:schemeClr>
              </a:solidFill>
              <a:latin typeface="Footlight MT Light" pitchFamily="18" charset="0"/>
            </a:endParaRPr>
          </a:p>
          <a:p>
            <a:pPr algn="ctr"/>
            <a:r>
              <a:rPr lang="en-US" sz="3600" b="1" dirty="0">
                <a:solidFill>
                  <a:schemeClr val="tx1">
                    <a:lumMod val="95000"/>
                    <a:lumOff val="5000"/>
                  </a:schemeClr>
                </a:solidFill>
                <a:latin typeface="Footlight MT Light" pitchFamily="18" charset="0"/>
              </a:rPr>
              <a:t>Dr. </a:t>
            </a:r>
            <a:r>
              <a:rPr lang="en-US" sz="3600" b="1" dirty="0" err="1">
                <a:solidFill>
                  <a:schemeClr val="tx1">
                    <a:lumMod val="95000"/>
                    <a:lumOff val="5000"/>
                  </a:schemeClr>
                </a:solidFill>
                <a:latin typeface="Footlight MT Light" pitchFamily="18" charset="0"/>
              </a:rPr>
              <a:t>Fawzia</a:t>
            </a:r>
            <a:r>
              <a:rPr lang="en-US" sz="3600" b="1" dirty="0">
                <a:solidFill>
                  <a:schemeClr val="tx1">
                    <a:lumMod val="95000"/>
                    <a:lumOff val="5000"/>
                  </a:schemeClr>
                </a:solidFill>
                <a:latin typeface="Footlight MT Light" pitchFamily="18" charset="0"/>
              </a:rPr>
              <a:t> Al-</a:t>
            </a:r>
            <a:r>
              <a:rPr lang="en-US" sz="3600" b="1" dirty="0" err="1">
                <a:solidFill>
                  <a:schemeClr val="tx1">
                    <a:lumMod val="95000"/>
                    <a:lumOff val="5000"/>
                  </a:schemeClr>
                </a:solidFill>
                <a:latin typeface="Footlight MT Light" pitchFamily="18" charset="0"/>
              </a:rPr>
              <a:t>Otaibi</a:t>
            </a:r>
            <a:r>
              <a:rPr lang="en-US" sz="3600" b="1" dirty="0">
                <a:solidFill>
                  <a:schemeClr val="tx1">
                    <a:lumMod val="95000"/>
                    <a:lumOff val="5000"/>
                  </a:schemeClr>
                </a:solidFill>
                <a:latin typeface="Footlight MT Light" pitchFamily="18" charset="0"/>
              </a:rPr>
              <a:t> </a:t>
            </a:r>
            <a:r>
              <a:rPr lang="en-US" sz="3600" b="1" dirty="0">
                <a:solidFill>
                  <a:schemeClr val="accent2">
                    <a:lumMod val="50000"/>
                  </a:schemeClr>
                </a:solidFill>
                <a:latin typeface="Footlight MT Light" pitchFamily="18" charset="0"/>
              </a:rPr>
              <a:t>(Microbiology)</a:t>
            </a:r>
            <a:endParaRPr lang="en-US" sz="3600" dirty="0">
              <a:solidFill>
                <a:schemeClr val="accent2">
                  <a:lumMod val="50000"/>
                </a:schemeClr>
              </a:solidFill>
              <a:latin typeface="Footlight MT Light" pitchFamily="18" charset="0"/>
            </a:endParaRPr>
          </a:p>
          <a:p>
            <a:pPr marL="342900" marR="0" lvl="0" indent="-342900" algn="ctr" defTabSz="914400" rtl="0" eaLnBrk="1" fontAlgn="base" latinLnBrk="0" hangingPunct="1">
              <a:lnSpc>
                <a:spcPct val="100000"/>
              </a:lnSpc>
              <a:spcBef>
                <a:spcPct val="20000"/>
              </a:spcBef>
              <a:spcAft>
                <a:spcPct val="0"/>
              </a:spcAft>
              <a:buClr>
                <a:schemeClr val="tx1"/>
              </a:buClr>
              <a:buSzTx/>
              <a:buFontTx/>
              <a:buNone/>
              <a:tabLst/>
              <a:defRPr/>
            </a:pPr>
            <a:endParaRPr kumimoji="0" lang="en-US" sz="2000" b="0" i="0" u="none" strike="noStrike" kern="0" cap="none" spc="0" normalizeH="0" baseline="0" noProof="0" dirty="0" smtClean="0">
              <a:ln>
                <a:noFill/>
              </a:ln>
              <a:solidFill>
                <a:srgbClr val="FFFF00"/>
              </a:solidFill>
              <a:effectLst/>
              <a:uLnTx/>
              <a:uFillTx/>
              <a:latin typeface="Footlight MT Light" pitchFamily="18" charset="0"/>
              <a:cs typeface="+mn-cs"/>
            </a:endParaRPr>
          </a:p>
        </p:txBody>
      </p:sp>
    </p:spTree>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213" y="0"/>
            <a:ext cx="8226425" cy="898015"/>
          </a:xfrm>
        </p:spPr>
        <p:txBody>
          <a:bodyPr>
            <a:normAutofit lnSpcReduction="10000"/>
          </a:bodyPr>
          <a:lstStyle/>
          <a:p>
            <a:pPr lvl="0">
              <a:buNone/>
            </a:pPr>
            <a:r>
              <a:rPr lang="en-US" sz="2800" b="1" dirty="0" smtClean="0">
                <a:solidFill>
                  <a:srgbClr val="FF0000"/>
                </a:solidFill>
                <a:latin typeface="Footlight MT Light" pitchFamily="18" charset="0"/>
              </a:rPr>
              <a:t>How </a:t>
            </a:r>
            <a:r>
              <a:rPr lang="en-US" sz="2800" b="1" dirty="0">
                <a:solidFill>
                  <a:srgbClr val="FF0000"/>
                </a:solidFill>
                <a:latin typeface="Footlight MT Light" pitchFamily="18" charset="0"/>
              </a:rPr>
              <a:t>would you interpret </a:t>
            </a:r>
            <a:r>
              <a:rPr lang="en-US" sz="2800" b="1" dirty="0" smtClean="0">
                <a:solidFill>
                  <a:srgbClr val="FF0000"/>
                </a:solidFill>
                <a:latin typeface="Footlight MT Light" pitchFamily="18" charset="0"/>
              </a:rPr>
              <a:t>the results ordered by the GP?</a:t>
            </a:r>
            <a:endParaRPr lang="en-US" sz="2800" b="1" dirty="0">
              <a:solidFill>
                <a:srgbClr val="FF0000"/>
              </a:solidFill>
              <a:latin typeface="Footlight MT Light" pitchFamily="18" charset="0"/>
            </a:endParaRPr>
          </a:p>
          <a:p>
            <a:pPr>
              <a:buNone/>
            </a:pPr>
            <a:endParaRPr lang="en-US" dirty="0"/>
          </a:p>
        </p:txBody>
      </p:sp>
      <p:graphicFrame>
        <p:nvGraphicFramePr>
          <p:cNvPr id="4" name="Table 3"/>
          <p:cNvGraphicFramePr>
            <a:graphicFrameLocks noGrp="1"/>
          </p:cNvGraphicFramePr>
          <p:nvPr/>
        </p:nvGraphicFramePr>
        <p:xfrm>
          <a:off x="718575" y="791874"/>
          <a:ext cx="7472515" cy="5731452"/>
        </p:xfrm>
        <a:graphic>
          <a:graphicData uri="http://schemas.openxmlformats.org/drawingml/2006/table">
            <a:tbl>
              <a:tblPr rtl="1"/>
              <a:tblGrid>
                <a:gridCol w="2297156"/>
                <a:gridCol w="2896219"/>
                <a:gridCol w="2279140"/>
              </a:tblGrid>
              <a:tr h="357652">
                <a:tc>
                  <a:txBody>
                    <a:bodyPr/>
                    <a:lstStyle/>
                    <a:p>
                      <a:pPr marL="0" marR="0" algn="ctr" rtl="0">
                        <a:lnSpc>
                          <a:spcPct val="150000"/>
                        </a:lnSpc>
                        <a:spcBef>
                          <a:spcPts val="0"/>
                        </a:spcBef>
                        <a:spcAft>
                          <a:spcPts val="0"/>
                        </a:spcAft>
                      </a:pPr>
                      <a:r>
                        <a:rPr lang="en-US" sz="2400" b="1" dirty="0">
                          <a:solidFill>
                            <a:srgbClr val="7030A0"/>
                          </a:solidFill>
                          <a:latin typeface="Footlight MT Light"/>
                          <a:ea typeface="Calibri"/>
                          <a:cs typeface="Arial"/>
                        </a:rPr>
                        <a:t>Normal Range</a:t>
                      </a:r>
                      <a:r>
                        <a:rPr lang="en-US" sz="2400" b="1" dirty="0">
                          <a:solidFill>
                            <a:srgbClr val="7030A0"/>
                          </a:solidFill>
                          <a:latin typeface="Arial"/>
                          <a:ea typeface="Calibri"/>
                          <a:cs typeface="Arial"/>
                        </a:rPr>
                        <a:t> </a:t>
                      </a:r>
                      <a:endParaRPr lang="en-US" sz="2400" dirty="0">
                        <a:solidFill>
                          <a:srgbClr val="7030A0"/>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rtl="0">
                        <a:lnSpc>
                          <a:spcPct val="150000"/>
                        </a:lnSpc>
                        <a:spcBef>
                          <a:spcPts val="0"/>
                        </a:spcBef>
                        <a:spcAft>
                          <a:spcPts val="0"/>
                        </a:spcAft>
                      </a:pPr>
                      <a:r>
                        <a:rPr lang="en-US" sz="2400" b="1" dirty="0">
                          <a:solidFill>
                            <a:srgbClr val="7030A0"/>
                          </a:solidFill>
                          <a:latin typeface="Footlight MT Light"/>
                          <a:ea typeface="Calibri"/>
                          <a:cs typeface="Arial"/>
                        </a:rPr>
                        <a:t>Patient Result</a:t>
                      </a:r>
                      <a:r>
                        <a:rPr lang="en-US" sz="2400" b="1" dirty="0">
                          <a:solidFill>
                            <a:srgbClr val="7030A0"/>
                          </a:solidFill>
                          <a:latin typeface="Arial"/>
                          <a:ea typeface="Calibri"/>
                          <a:cs typeface="Arial"/>
                        </a:rPr>
                        <a:t> </a:t>
                      </a:r>
                      <a:endParaRPr lang="en-US" sz="2400" dirty="0">
                        <a:solidFill>
                          <a:srgbClr val="7030A0"/>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rtl="0">
                        <a:lnSpc>
                          <a:spcPct val="150000"/>
                        </a:lnSpc>
                        <a:spcBef>
                          <a:spcPts val="0"/>
                        </a:spcBef>
                        <a:spcAft>
                          <a:spcPts val="0"/>
                        </a:spcAft>
                      </a:pPr>
                      <a:r>
                        <a:rPr lang="en-US" sz="2400" b="1" dirty="0">
                          <a:solidFill>
                            <a:srgbClr val="7030A0"/>
                          </a:solidFill>
                          <a:latin typeface="Footlight MT Light"/>
                          <a:ea typeface="Calibri"/>
                          <a:cs typeface="Arial"/>
                        </a:rPr>
                        <a:t>Lab. Test</a:t>
                      </a:r>
                      <a:r>
                        <a:rPr lang="en-US" sz="2400" b="1" dirty="0">
                          <a:solidFill>
                            <a:srgbClr val="7030A0"/>
                          </a:solidFill>
                          <a:latin typeface="Arial"/>
                          <a:ea typeface="Calibri"/>
                          <a:cs typeface="Arial"/>
                        </a:rPr>
                        <a:t> </a:t>
                      </a:r>
                      <a:endParaRPr lang="en-US" sz="2400" dirty="0">
                        <a:solidFill>
                          <a:srgbClr val="7030A0"/>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r>
              <a:tr h="357652">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20-65 IU</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49</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rtl="0">
                        <a:lnSpc>
                          <a:spcPct val="150000"/>
                        </a:lnSpc>
                        <a:spcBef>
                          <a:spcPts val="0"/>
                        </a:spcBef>
                        <a:spcAft>
                          <a:spcPts val="0"/>
                        </a:spcAft>
                      </a:pPr>
                      <a:r>
                        <a:rPr lang="en-US" sz="2400">
                          <a:solidFill>
                            <a:schemeClr val="tx1"/>
                          </a:solidFill>
                          <a:latin typeface="Footlight MT Light"/>
                          <a:ea typeface="Calibri"/>
                          <a:cs typeface="Arial"/>
                        </a:rPr>
                        <a:t>ALT</a:t>
                      </a:r>
                      <a:r>
                        <a:rPr lang="en-US" sz="2400">
                          <a:solidFill>
                            <a:schemeClr val="tx1"/>
                          </a:solidFill>
                          <a:latin typeface="Arial"/>
                          <a:ea typeface="Calibri"/>
                          <a:cs typeface="Arial"/>
                        </a:rPr>
                        <a:t> </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357652">
                <a:tc>
                  <a:txBody>
                    <a:bodyPr/>
                    <a:lstStyle/>
                    <a:p>
                      <a:pPr marL="0" marR="0" algn="ctr" rtl="0">
                        <a:lnSpc>
                          <a:spcPct val="150000"/>
                        </a:lnSpc>
                        <a:spcBef>
                          <a:spcPts val="0"/>
                        </a:spcBef>
                        <a:spcAft>
                          <a:spcPts val="0"/>
                        </a:spcAft>
                      </a:pPr>
                      <a:r>
                        <a:rPr lang="en-US" sz="2400" dirty="0" smtClean="0">
                          <a:solidFill>
                            <a:schemeClr val="tx1"/>
                          </a:solidFill>
                          <a:latin typeface="Footlight MT Light"/>
                          <a:ea typeface="Calibri"/>
                          <a:cs typeface="Arial"/>
                        </a:rPr>
                        <a:t>12-37 </a:t>
                      </a:r>
                      <a:r>
                        <a:rPr lang="en-US" sz="2400" dirty="0">
                          <a:solidFill>
                            <a:schemeClr val="tx1"/>
                          </a:solidFill>
                          <a:latin typeface="Footlight MT Light"/>
                          <a:ea typeface="Calibri"/>
                          <a:cs typeface="Arial"/>
                        </a:rPr>
                        <a:t>IU</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29</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rtl="0">
                        <a:lnSpc>
                          <a:spcPct val="150000"/>
                        </a:lnSpc>
                        <a:spcBef>
                          <a:spcPts val="0"/>
                        </a:spcBef>
                        <a:spcAft>
                          <a:spcPts val="0"/>
                        </a:spcAft>
                      </a:pPr>
                      <a:r>
                        <a:rPr lang="en-US" sz="2400" dirty="0">
                          <a:solidFill>
                            <a:schemeClr val="tx1"/>
                          </a:solidFill>
                          <a:latin typeface="Footlight MT Light"/>
                          <a:ea typeface="Calibri"/>
                          <a:cs typeface="Arial"/>
                        </a:rPr>
                        <a:t>AST</a:t>
                      </a:r>
                      <a:r>
                        <a:rPr lang="en-US" sz="2400" dirty="0">
                          <a:solidFill>
                            <a:schemeClr val="tx1"/>
                          </a:solidFill>
                          <a:latin typeface="Arial"/>
                          <a:ea typeface="Calibri"/>
                          <a:cs typeface="Arial"/>
                        </a:rPr>
                        <a:t> </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357652">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3-17 mol/L</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ctr" rtl="0">
                        <a:lnSpc>
                          <a:spcPct val="150000"/>
                        </a:lnSpc>
                        <a:spcBef>
                          <a:spcPts val="0"/>
                        </a:spcBef>
                        <a:spcAft>
                          <a:spcPts val="0"/>
                        </a:spcAft>
                      </a:pPr>
                      <a:r>
                        <a:rPr lang="en-US" sz="2400" dirty="0">
                          <a:solidFill>
                            <a:schemeClr val="tx1"/>
                          </a:solidFill>
                          <a:latin typeface="Footlight MT Light"/>
                          <a:ea typeface="Calibri"/>
                          <a:cs typeface="Arial"/>
                        </a:rPr>
                        <a:t>4</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rtl="0">
                        <a:lnSpc>
                          <a:spcPct val="150000"/>
                        </a:lnSpc>
                        <a:spcBef>
                          <a:spcPts val="0"/>
                        </a:spcBef>
                        <a:spcAft>
                          <a:spcPts val="0"/>
                        </a:spcAft>
                      </a:pPr>
                      <a:r>
                        <a:rPr lang="en-US" sz="2400">
                          <a:solidFill>
                            <a:schemeClr val="tx1"/>
                          </a:solidFill>
                          <a:latin typeface="Footlight MT Light"/>
                          <a:ea typeface="Calibri"/>
                          <a:cs typeface="Arial"/>
                        </a:rPr>
                        <a:t>Bilirubin</a:t>
                      </a:r>
                      <a:r>
                        <a:rPr lang="en-US" sz="2400">
                          <a:solidFill>
                            <a:schemeClr val="tx1"/>
                          </a:solidFill>
                          <a:latin typeface="Arial"/>
                          <a:ea typeface="Calibri"/>
                          <a:cs typeface="Arial"/>
                        </a:rPr>
                        <a:t> </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357652">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Negative</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rtl="0">
                        <a:lnSpc>
                          <a:spcPct val="150000"/>
                        </a:lnSpc>
                        <a:spcBef>
                          <a:spcPts val="0"/>
                        </a:spcBef>
                        <a:spcAft>
                          <a:spcPts val="0"/>
                        </a:spcAft>
                      </a:pPr>
                      <a:r>
                        <a:rPr lang="en-US" sz="2400" dirty="0">
                          <a:solidFill>
                            <a:schemeClr val="tx1"/>
                          </a:solidFill>
                          <a:latin typeface="Footlight MT Light"/>
                          <a:ea typeface="Calibri"/>
                          <a:cs typeface="Arial"/>
                        </a:rPr>
                        <a:t>HIV-Ag/</a:t>
                      </a:r>
                      <a:r>
                        <a:rPr lang="en-US" sz="2400" dirty="0" err="1">
                          <a:solidFill>
                            <a:schemeClr val="tx1"/>
                          </a:solidFill>
                          <a:latin typeface="Footlight MT Light"/>
                          <a:ea typeface="Calibri"/>
                          <a:cs typeface="Arial"/>
                        </a:rPr>
                        <a:t>Ab</a:t>
                      </a:r>
                      <a:r>
                        <a:rPr lang="en-US" sz="2400" dirty="0">
                          <a:solidFill>
                            <a:schemeClr val="tx1"/>
                          </a:solidFill>
                          <a:latin typeface="Arial"/>
                          <a:ea typeface="Calibri"/>
                          <a:cs typeface="Arial"/>
                        </a:rPr>
                        <a:t> </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357652">
                <a:tc>
                  <a:txBody>
                    <a:bodyPr/>
                    <a:lstStyle/>
                    <a:p>
                      <a:pPr marL="0" marR="0" algn="ctr" rtl="0">
                        <a:lnSpc>
                          <a:spcPct val="150000"/>
                        </a:lnSpc>
                        <a:spcBef>
                          <a:spcPts val="0"/>
                        </a:spcBef>
                        <a:spcAft>
                          <a:spcPts val="0"/>
                        </a:spcAft>
                      </a:pPr>
                      <a:r>
                        <a:rPr lang="en-US" sz="2400" dirty="0">
                          <a:solidFill>
                            <a:schemeClr val="tx1"/>
                          </a:solidFill>
                          <a:latin typeface="Footlight MT Light"/>
                          <a:ea typeface="Calibri"/>
                          <a:cs typeface="Arial"/>
                        </a:rPr>
                        <a:t>-</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Positive</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rtl="0">
                        <a:lnSpc>
                          <a:spcPct val="150000"/>
                        </a:lnSpc>
                        <a:spcBef>
                          <a:spcPts val="0"/>
                        </a:spcBef>
                        <a:spcAft>
                          <a:spcPts val="0"/>
                        </a:spcAft>
                      </a:pPr>
                      <a:r>
                        <a:rPr lang="en-US" sz="2400" dirty="0" smtClean="0">
                          <a:solidFill>
                            <a:schemeClr val="tx1"/>
                          </a:solidFill>
                          <a:latin typeface="Footlight MT Light"/>
                          <a:ea typeface="Calibri"/>
                          <a:cs typeface="Arial"/>
                        </a:rPr>
                        <a:t>Anti-HCV </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357652">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Negative</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rtl="0">
                        <a:lnSpc>
                          <a:spcPct val="150000"/>
                        </a:lnSpc>
                        <a:spcBef>
                          <a:spcPts val="0"/>
                        </a:spcBef>
                        <a:spcAft>
                          <a:spcPts val="0"/>
                        </a:spcAft>
                      </a:pPr>
                      <a:r>
                        <a:rPr lang="en-US" sz="2400">
                          <a:solidFill>
                            <a:schemeClr val="tx1"/>
                          </a:solidFill>
                          <a:latin typeface="Footlight MT Light"/>
                          <a:ea typeface="Calibri"/>
                          <a:cs typeface="Arial"/>
                        </a:rPr>
                        <a:t>HBsAg</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357652">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Negative</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rtl="0">
                        <a:lnSpc>
                          <a:spcPct val="150000"/>
                        </a:lnSpc>
                        <a:spcBef>
                          <a:spcPts val="0"/>
                        </a:spcBef>
                        <a:spcAft>
                          <a:spcPts val="0"/>
                        </a:spcAft>
                      </a:pPr>
                      <a:r>
                        <a:rPr lang="en-US" sz="2400">
                          <a:solidFill>
                            <a:schemeClr val="tx1"/>
                          </a:solidFill>
                          <a:latin typeface="Footlight MT Light"/>
                          <a:ea typeface="Calibri"/>
                          <a:cs typeface="Arial"/>
                        </a:rPr>
                        <a:t>Anti-HBc </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357652">
                <a:tc>
                  <a:txBody>
                    <a:bodyPr/>
                    <a:lstStyle/>
                    <a:p>
                      <a:pPr marL="0" marR="0" algn="ctr" rtl="0">
                        <a:lnSpc>
                          <a:spcPct val="150000"/>
                        </a:lnSpc>
                        <a:spcBef>
                          <a:spcPts val="0"/>
                        </a:spcBef>
                        <a:spcAft>
                          <a:spcPts val="0"/>
                        </a:spcAft>
                      </a:pPr>
                      <a:r>
                        <a:rPr lang="en-US" sz="2400" dirty="0">
                          <a:solidFill>
                            <a:schemeClr val="tx1"/>
                          </a:solidFill>
                          <a:latin typeface="Footlight MT Light"/>
                          <a:ea typeface="Calibri"/>
                          <a:cs typeface="Arial"/>
                        </a:rPr>
                        <a:t>-</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ctr" rtl="0">
                        <a:lnSpc>
                          <a:spcPct val="150000"/>
                        </a:lnSpc>
                        <a:spcBef>
                          <a:spcPts val="0"/>
                        </a:spcBef>
                        <a:spcAft>
                          <a:spcPts val="0"/>
                        </a:spcAft>
                      </a:pPr>
                      <a:r>
                        <a:rPr lang="en-US" sz="2400" dirty="0">
                          <a:solidFill>
                            <a:schemeClr val="tx1"/>
                          </a:solidFill>
                          <a:latin typeface="Footlight MT Light"/>
                          <a:ea typeface="Calibri"/>
                          <a:cs typeface="Arial"/>
                        </a:rPr>
                        <a:t>Negative</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rtl="0">
                        <a:lnSpc>
                          <a:spcPct val="150000"/>
                        </a:lnSpc>
                        <a:spcBef>
                          <a:spcPts val="0"/>
                        </a:spcBef>
                        <a:spcAft>
                          <a:spcPts val="0"/>
                        </a:spcAft>
                      </a:pPr>
                      <a:r>
                        <a:rPr lang="en-US" sz="2400" dirty="0">
                          <a:solidFill>
                            <a:schemeClr val="tx1"/>
                          </a:solidFill>
                          <a:latin typeface="Footlight MT Light"/>
                          <a:ea typeface="Calibri"/>
                          <a:cs typeface="Arial"/>
                        </a:rPr>
                        <a:t>Anti-HBs</a:t>
                      </a:r>
                      <a:r>
                        <a:rPr lang="en-US" sz="2400" dirty="0">
                          <a:solidFill>
                            <a:schemeClr val="tx1"/>
                          </a:solidFill>
                          <a:latin typeface="Arial"/>
                          <a:ea typeface="Calibri"/>
                          <a:cs typeface="Arial"/>
                        </a:rPr>
                        <a:t> </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bl>
          </a:graphicData>
        </a:graphic>
      </p:graphicFrame>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92317"/>
            <a:ext cx="9144000" cy="2484284"/>
          </a:xfrm>
        </p:spPr>
        <p:txBody>
          <a:bodyPr>
            <a:normAutofit/>
          </a:bodyPr>
          <a:lstStyle/>
          <a:p>
            <a:pPr marL="514350" lvl="0" indent="-514350">
              <a:buAutoNum type="arabicPeriod" startAt="4"/>
            </a:pPr>
            <a:r>
              <a:rPr lang="en-US" sz="4000" b="1" dirty="0" smtClean="0">
                <a:solidFill>
                  <a:srgbClr val="FF0000"/>
                </a:solidFill>
                <a:latin typeface="Footlight MT Light" pitchFamily="18" charset="0"/>
              </a:rPr>
              <a:t>How </a:t>
            </a:r>
            <a:r>
              <a:rPr lang="en-US" sz="4000" b="1" dirty="0">
                <a:solidFill>
                  <a:srgbClr val="FF0000"/>
                </a:solidFill>
                <a:latin typeface="Footlight MT Light" pitchFamily="18" charset="0"/>
              </a:rPr>
              <a:t>do you diagnose HCV infection</a:t>
            </a:r>
            <a:r>
              <a:rPr lang="en-US" sz="4000" b="1" dirty="0" smtClean="0">
                <a:solidFill>
                  <a:srgbClr val="FF0000"/>
                </a:solidFill>
                <a:latin typeface="Footlight MT Light" pitchFamily="18" charset="0"/>
              </a:rPr>
              <a:t>?</a:t>
            </a:r>
          </a:p>
          <a:p>
            <a:pPr marL="1250950" lvl="1" indent="-457200">
              <a:buNone/>
            </a:pPr>
            <a:endParaRPr lang="en-US" sz="4400" dirty="0" smtClean="0">
              <a:solidFill>
                <a:schemeClr val="tx1"/>
              </a:solidFill>
              <a:latin typeface="Footlight MT Light" pitchFamily="18" charset="0"/>
            </a:endParaRPr>
          </a:p>
          <a:p>
            <a:pPr lvl="1">
              <a:buNone/>
            </a:pPr>
            <a:endParaRPr lang="en-US" sz="4000" dirty="0">
              <a:solidFill>
                <a:schemeClr val="tx1"/>
              </a:solidFill>
              <a:latin typeface="Footlight MT Light" pitchFamily="18" charset="0"/>
            </a:endParaRPr>
          </a:p>
          <a:p>
            <a:pPr>
              <a:buNone/>
            </a:pPr>
            <a:endParaRPr lang="en-US" sz="4000" dirty="0">
              <a:latin typeface="Footlight MT Light" pitchFamily="18" charset="0"/>
            </a:endParaRPr>
          </a:p>
        </p:txBody>
      </p:sp>
      <p:sp>
        <p:nvSpPr>
          <p:cNvPr id="4" name="Rectangle 3"/>
          <p:cNvSpPr/>
          <p:nvPr/>
        </p:nvSpPr>
        <p:spPr>
          <a:xfrm>
            <a:off x="457200" y="1746915"/>
            <a:ext cx="7797800" cy="4401205"/>
          </a:xfrm>
          <a:prstGeom prst="rect">
            <a:avLst/>
          </a:prstGeom>
        </p:spPr>
        <p:txBody>
          <a:bodyPr wrap="square">
            <a:spAutoFit/>
          </a:bodyPr>
          <a:lstStyle/>
          <a:p>
            <a:pPr marL="514350" indent="31750">
              <a:buNone/>
            </a:pPr>
            <a:r>
              <a:rPr lang="en-US" sz="4000" dirty="0" smtClean="0">
                <a:solidFill>
                  <a:srgbClr val="7030A0"/>
                </a:solidFill>
                <a:latin typeface="Bodoni MT Black" pitchFamily="18" charset="0"/>
              </a:rPr>
              <a:t>Serological assay</a:t>
            </a:r>
          </a:p>
          <a:p>
            <a:pPr marL="1250950" lvl="1" indent="-457200">
              <a:buBlip>
                <a:blip r:embed="rId2"/>
              </a:buBlip>
            </a:pPr>
            <a:r>
              <a:rPr lang="en-US" sz="4000" dirty="0" smtClean="0">
                <a:latin typeface="Footlight MT Light" pitchFamily="18" charset="0"/>
              </a:rPr>
              <a:t>Screening for (Anti-HCV) by ELISA</a:t>
            </a:r>
          </a:p>
          <a:p>
            <a:pPr marL="1250950" lvl="1" indent="-457200">
              <a:buBlip>
                <a:blip r:embed="rId2"/>
              </a:buBlip>
            </a:pPr>
            <a:r>
              <a:rPr lang="en-US" sz="4000" dirty="0" smtClean="0">
                <a:latin typeface="Footlight MT Light" pitchFamily="18" charset="0"/>
              </a:rPr>
              <a:t>Confirmatory test by recombinant </a:t>
            </a:r>
            <a:r>
              <a:rPr lang="en-US" sz="4000" dirty="0" err="1" smtClean="0">
                <a:latin typeface="Footlight MT Light" pitchFamily="18" charset="0"/>
              </a:rPr>
              <a:t>immunoblot</a:t>
            </a:r>
            <a:r>
              <a:rPr lang="en-US" sz="4000" dirty="0" smtClean="0">
                <a:latin typeface="Footlight MT Light" pitchFamily="18" charset="0"/>
              </a:rPr>
              <a:t> assay (RIBA)</a:t>
            </a:r>
            <a:endParaRPr lang="en-US" sz="4000" dirty="0" smtClean="0">
              <a:solidFill>
                <a:srgbClr val="7030A0"/>
              </a:solidFill>
              <a:latin typeface="Bodoni MT Black" pitchFamily="18" charset="0"/>
            </a:endParaRPr>
          </a:p>
          <a:p>
            <a:pPr marL="514350" indent="31750">
              <a:buNone/>
            </a:pPr>
            <a:r>
              <a:rPr lang="en-US" sz="4000" dirty="0" smtClean="0">
                <a:solidFill>
                  <a:srgbClr val="7030A0"/>
                </a:solidFill>
                <a:latin typeface="Bodoni MT Black" pitchFamily="18" charset="0"/>
              </a:rPr>
              <a:t>Molecular assay </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58371" name="Content Placeholder 3" descr="hepatitis C pcr.bmp"/>
          <p:cNvPicPr>
            <a:picLocks noGrp="1" noChangeAspect="1"/>
          </p:cNvPicPr>
          <p:nvPr>
            <p:ph idx="1"/>
          </p:nvPr>
        </p:nvPicPr>
        <p:blipFill>
          <a:blip r:embed="rId2" cstate="print"/>
          <a:srcRect/>
          <a:stretch>
            <a:fillRect/>
          </a:stretch>
        </p:blipFill>
        <p:spPr>
          <a:xfrm>
            <a:off x="1" y="0"/>
            <a:ext cx="9144000" cy="6858000"/>
          </a:xfrm>
        </p:spPr>
      </p:pic>
    </p:spTree>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60419" name="Content Placeholder 3" descr="Hepatitis C.bmp"/>
          <p:cNvPicPr>
            <a:picLocks noGrp="1" noChangeAspect="1"/>
          </p:cNvPicPr>
          <p:nvPr>
            <p:ph idx="1"/>
          </p:nvPr>
        </p:nvPicPr>
        <p:blipFill>
          <a:blip r:embed="rId2" cstate="print"/>
          <a:srcRect/>
          <a:stretch>
            <a:fillRect/>
          </a:stretch>
        </p:blipFill>
        <p:spPr>
          <a:xfrm>
            <a:off x="1" y="0"/>
            <a:ext cx="9144000" cy="6858000"/>
          </a:xfrm>
        </p:spPr>
      </p:pic>
    </p:spTree>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3" y="567812"/>
            <a:ext cx="8764587" cy="5578988"/>
          </a:xfrm>
        </p:spPr>
        <p:txBody>
          <a:bodyPr>
            <a:normAutofit/>
          </a:bodyPr>
          <a:lstStyle/>
          <a:p>
            <a:pPr marL="0" indent="0">
              <a:buNone/>
            </a:pPr>
            <a:r>
              <a:rPr lang="en-US" sz="3600" b="1" dirty="0">
                <a:solidFill>
                  <a:schemeClr val="tx1"/>
                </a:solidFill>
                <a:latin typeface="Times New Roman" pitchFamily="18" charset="0"/>
                <a:cs typeface="Times New Roman" pitchFamily="18" charset="0"/>
              </a:rPr>
              <a:t>The General practitioner arrange for him to see </a:t>
            </a:r>
            <a:r>
              <a:rPr lang="en-US" sz="3600" b="1" dirty="0" err="1">
                <a:solidFill>
                  <a:schemeClr val="tx1"/>
                </a:solidFill>
                <a:latin typeface="Times New Roman" pitchFamily="18" charset="0"/>
                <a:cs typeface="Times New Roman" pitchFamily="18" charset="0"/>
              </a:rPr>
              <a:t>hepatologist</a:t>
            </a:r>
            <a:r>
              <a:rPr lang="en-US" sz="3600" b="1" dirty="0">
                <a:solidFill>
                  <a:schemeClr val="tx1"/>
                </a:solidFill>
                <a:latin typeface="Times New Roman" pitchFamily="18" charset="0"/>
                <a:cs typeface="Times New Roman" pitchFamily="18" charset="0"/>
              </a:rPr>
              <a:t> who examine him and review his results. He further added PCR with genotype for Hepatitis C</a:t>
            </a:r>
            <a:r>
              <a:rPr lang="en-US" sz="3600" b="1" dirty="0" smtClean="0">
                <a:solidFill>
                  <a:schemeClr val="tx1"/>
                </a:solidFill>
                <a:latin typeface="Times New Roman" pitchFamily="18" charset="0"/>
                <a:cs typeface="Times New Roman" pitchFamily="18" charset="0"/>
              </a:rPr>
              <a:t>.</a:t>
            </a:r>
          </a:p>
          <a:p>
            <a:pPr marL="0" indent="0">
              <a:buNone/>
            </a:pPr>
            <a:r>
              <a:rPr lang="en-US" sz="3600" b="1" dirty="0" smtClean="0">
                <a:solidFill>
                  <a:srgbClr val="C00000"/>
                </a:solidFill>
                <a:latin typeface="Times New Roman" pitchFamily="18" charset="0"/>
                <a:cs typeface="Times New Roman" pitchFamily="18" charset="0"/>
              </a:rPr>
              <a:t> </a:t>
            </a:r>
          </a:p>
          <a:p>
            <a:pPr marL="0" indent="0">
              <a:buNone/>
            </a:pPr>
            <a:r>
              <a:rPr lang="en-US" sz="3600" b="1" dirty="0" smtClean="0">
                <a:solidFill>
                  <a:srgbClr val="C00000"/>
                </a:solidFill>
                <a:latin typeface="Times New Roman" pitchFamily="18" charset="0"/>
                <a:cs typeface="Times New Roman" pitchFamily="18" charset="0"/>
              </a:rPr>
              <a:t>What </a:t>
            </a:r>
            <a:r>
              <a:rPr lang="en-US" sz="3600" b="1" dirty="0">
                <a:solidFill>
                  <a:srgbClr val="C00000"/>
                </a:solidFill>
                <a:latin typeface="Times New Roman" pitchFamily="18" charset="0"/>
                <a:cs typeface="Times New Roman" pitchFamily="18" charset="0"/>
              </a:rPr>
              <a:t>is the significance of these tests </a:t>
            </a:r>
            <a:r>
              <a:rPr lang="en-US" sz="3600" b="1" dirty="0" smtClean="0">
                <a:solidFill>
                  <a:srgbClr val="C00000"/>
                </a:solidFill>
                <a:latin typeface="Times New Roman" pitchFamily="18" charset="0"/>
                <a:cs typeface="Times New Roman" pitchFamily="18" charset="0"/>
              </a:rPr>
              <a:t>&amp; how </a:t>
            </a:r>
            <a:r>
              <a:rPr lang="en-US" sz="3600" b="1" dirty="0">
                <a:solidFill>
                  <a:srgbClr val="C00000"/>
                </a:solidFill>
                <a:latin typeface="Times New Roman" pitchFamily="18" charset="0"/>
                <a:cs typeface="Times New Roman" pitchFamily="18" charset="0"/>
              </a:rPr>
              <a:t>they can help in the management: </a:t>
            </a:r>
          </a:p>
          <a:p>
            <a:pPr>
              <a:buNone/>
            </a:pPr>
            <a:endParaRPr lang="en-US" b="1" dirty="0">
              <a:latin typeface="Footlight MT Light" pitchFamily="18" charset="0"/>
            </a:endParaRPr>
          </a:p>
        </p:txBody>
      </p:sp>
    </p:spTree>
  </p:cSld>
  <p:clrMapOvr>
    <a:masterClrMapping/>
  </p:clrMapOvr>
  <p:transition spd="slow">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066800"/>
          <a:ext cx="9144000" cy="4648200"/>
        </p:xfrm>
        <a:graphic>
          <a:graphicData uri="http://schemas.openxmlformats.org/drawingml/2006/table">
            <a:tbl>
              <a:tblPr rtl="1"/>
              <a:tblGrid>
                <a:gridCol w="3489047"/>
                <a:gridCol w="3792442"/>
                <a:gridCol w="1862511"/>
              </a:tblGrid>
              <a:tr h="1023988">
                <a:tc>
                  <a:txBody>
                    <a:bodyPr/>
                    <a:lstStyle/>
                    <a:p>
                      <a:pPr marL="0" marR="0" algn="ctr" rtl="0">
                        <a:lnSpc>
                          <a:spcPct val="150000"/>
                        </a:lnSpc>
                        <a:spcBef>
                          <a:spcPts val="0"/>
                        </a:spcBef>
                        <a:spcAft>
                          <a:spcPts val="0"/>
                        </a:spcAft>
                      </a:pPr>
                      <a:r>
                        <a:rPr lang="en-US" sz="3200" b="1" dirty="0">
                          <a:solidFill>
                            <a:srgbClr val="7030A0"/>
                          </a:solidFill>
                          <a:latin typeface="Footlight MT Light"/>
                          <a:ea typeface="Calibri"/>
                          <a:cs typeface="Arial"/>
                        </a:rPr>
                        <a:t>How it can help?</a:t>
                      </a:r>
                      <a:endParaRPr lang="en-US" sz="3200" dirty="0">
                        <a:solidFill>
                          <a:srgbClr val="7030A0"/>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rtl="0">
                        <a:lnSpc>
                          <a:spcPct val="150000"/>
                        </a:lnSpc>
                        <a:spcBef>
                          <a:spcPts val="0"/>
                        </a:spcBef>
                        <a:spcAft>
                          <a:spcPts val="0"/>
                        </a:spcAft>
                      </a:pPr>
                      <a:r>
                        <a:rPr lang="en-US" sz="3200" b="1" dirty="0">
                          <a:solidFill>
                            <a:srgbClr val="7030A0"/>
                          </a:solidFill>
                          <a:latin typeface="Footlight MT Light"/>
                          <a:ea typeface="Calibri"/>
                          <a:cs typeface="Arial"/>
                        </a:rPr>
                        <a:t>Significance</a:t>
                      </a:r>
                      <a:endParaRPr lang="en-US" sz="3200" dirty="0">
                        <a:solidFill>
                          <a:srgbClr val="7030A0"/>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rtl="0">
                        <a:lnSpc>
                          <a:spcPct val="150000"/>
                        </a:lnSpc>
                        <a:spcBef>
                          <a:spcPts val="0"/>
                        </a:spcBef>
                        <a:spcAft>
                          <a:spcPts val="0"/>
                        </a:spcAft>
                      </a:pPr>
                      <a:r>
                        <a:rPr lang="en-US" sz="3200" b="1" dirty="0">
                          <a:solidFill>
                            <a:srgbClr val="7030A0"/>
                          </a:solidFill>
                          <a:latin typeface="Footlight MT Light"/>
                          <a:ea typeface="Calibri"/>
                          <a:cs typeface="Arial"/>
                        </a:rPr>
                        <a:t>Test</a:t>
                      </a:r>
                      <a:endParaRPr lang="en-US" sz="3200" dirty="0">
                        <a:solidFill>
                          <a:srgbClr val="7030A0"/>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r>
              <a:tr h="1879381">
                <a:tc>
                  <a:txBody>
                    <a:bodyPr/>
                    <a:lstStyle/>
                    <a:p>
                      <a:pPr marL="342900" marR="0" lvl="0" indent="-342900" algn="just" rtl="0">
                        <a:lnSpc>
                          <a:spcPct val="150000"/>
                        </a:lnSpc>
                        <a:spcBef>
                          <a:spcPts val="0"/>
                        </a:spcBef>
                        <a:spcAft>
                          <a:spcPts val="0"/>
                        </a:spcAft>
                        <a:buFont typeface="+mj-lt"/>
                        <a:buAutoNum type="arabicPeriod"/>
                      </a:pPr>
                      <a:r>
                        <a:rPr lang="en-US" sz="2400" b="1" dirty="0">
                          <a:solidFill>
                            <a:schemeClr val="tx1"/>
                          </a:solidFill>
                          <a:latin typeface="Footlight MT Light"/>
                          <a:ea typeface="Calibri"/>
                          <a:cs typeface="Arial"/>
                        </a:rPr>
                        <a:t>Confirm the </a:t>
                      </a:r>
                      <a:r>
                        <a:rPr lang="en-US" sz="2400" b="1" dirty="0" err="1" smtClean="0">
                          <a:solidFill>
                            <a:schemeClr val="tx1"/>
                          </a:solidFill>
                          <a:latin typeface="Footlight MT Light"/>
                          <a:ea typeface="Calibri"/>
                          <a:cs typeface="Arial"/>
                        </a:rPr>
                        <a:t>Dx</a:t>
                      </a:r>
                      <a:endParaRPr lang="en-US" sz="2400" b="1" dirty="0" smtClean="0">
                        <a:solidFill>
                          <a:schemeClr val="tx1"/>
                        </a:solidFill>
                        <a:latin typeface="Footlight MT Light"/>
                        <a:ea typeface="Calibri"/>
                        <a:cs typeface="Arial"/>
                      </a:endParaRPr>
                    </a:p>
                    <a:p>
                      <a:pPr marL="342900" marR="0" lvl="0" indent="-342900" algn="just" rtl="0">
                        <a:lnSpc>
                          <a:spcPct val="150000"/>
                        </a:lnSpc>
                        <a:spcBef>
                          <a:spcPts val="0"/>
                        </a:spcBef>
                        <a:spcAft>
                          <a:spcPts val="0"/>
                        </a:spcAft>
                        <a:buFont typeface="+mj-lt"/>
                        <a:buAutoNum type="arabicPeriod"/>
                      </a:pPr>
                      <a:endParaRPr lang="en-US" sz="2400" b="1" dirty="0">
                        <a:solidFill>
                          <a:schemeClr val="tx1"/>
                        </a:solidFill>
                        <a:latin typeface="Calibri"/>
                        <a:ea typeface="Calibri"/>
                        <a:cs typeface="Arial"/>
                      </a:endParaRPr>
                    </a:p>
                    <a:p>
                      <a:pPr marL="342900" marR="0" lvl="0" indent="-342900" algn="just" rtl="0">
                        <a:lnSpc>
                          <a:spcPct val="150000"/>
                        </a:lnSpc>
                        <a:spcBef>
                          <a:spcPts val="0"/>
                        </a:spcBef>
                        <a:spcAft>
                          <a:spcPts val="0"/>
                        </a:spcAft>
                        <a:buFont typeface="+mj-lt"/>
                        <a:buAutoNum type="arabicPeriod"/>
                      </a:pPr>
                      <a:r>
                        <a:rPr lang="en-US" sz="2400" b="1" dirty="0">
                          <a:solidFill>
                            <a:schemeClr val="tx1"/>
                          </a:solidFill>
                          <a:latin typeface="Footlight MT Light"/>
                          <a:ea typeface="Calibri"/>
                          <a:cs typeface="Arial"/>
                        </a:rPr>
                        <a:t>Monitor response to Rx </a:t>
                      </a:r>
                      <a:endParaRPr lang="en-US" sz="2400" b="1" dirty="0">
                        <a:solidFill>
                          <a:schemeClr val="tx1"/>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228600" marR="0" algn="just" rtl="0">
                        <a:lnSpc>
                          <a:spcPct val="150000"/>
                        </a:lnSpc>
                        <a:spcBef>
                          <a:spcPts val="0"/>
                        </a:spcBef>
                        <a:spcAft>
                          <a:spcPts val="0"/>
                        </a:spcAft>
                      </a:pPr>
                      <a:r>
                        <a:rPr lang="en-US" sz="2400" b="1" dirty="0">
                          <a:solidFill>
                            <a:schemeClr val="tx1"/>
                          </a:solidFill>
                          <a:latin typeface="Footlight MT Light"/>
                          <a:ea typeface="Calibri"/>
                          <a:cs typeface="Arial"/>
                        </a:rPr>
                        <a:t>1-Qualitative: - or + </a:t>
                      </a:r>
                      <a:endParaRPr lang="en-US" sz="2400" b="1" dirty="0" smtClean="0">
                        <a:solidFill>
                          <a:schemeClr val="tx1"/>
                        </a:solidFill>
                        <a:latin typeface="Footlight MT Light"/>
                        <a:ea typeface="Calibri"/>
                        <a:cs typeface="Arial"/>
                      </a:endParaRPr>
                    </a:p>
                    <a:p>
                      <a:pPr marL="228600" marR="0" algn="just" rtl="0">
                        <a:lnSpc>
                          <a:spcPct val="150000"/>
                        </a:lnSpc>
                        <a:spcBef>
                          <a:spcPts val="0"/>
                        </a:spcBef>
                        <a:spcAft>
                          <a:spcPts val="0"/>
                        </a:spcAft>
                      </a:pPr>
                      <a:r>
                        <a:rPr lang="en-US" sz="2400" b="1" dirty="0" smtClean="0">
                          <a:solidFill>
                            <a:schemeClr val="tx1"/>
                          </a:solidFill>
                          <a:latin typeface="Footlight MT Light"/>
                          <a:ea typeface="Calibri"/>
                          <a:cs typeface="Arial"/>
                        </a:rPr>
                        <a:t>    (</a:t>
                      </a:r>
                      <a:r>
                        <a:rPr lang="en-US" sz="2400" b="1" dirty="0">
                          <a:solidFill>
                            <a:schemeClr val="tx1"/>
                          </a:solidFill>
                          <a:latin typeface="Footlight MT Light"/>
                          <a:ea typeface="Calibri"/>
                          <a:cs typeface="Arial"/>
                        </a:rPr>
                        <a:t>HCV-RNA)</a:t>
                      </a:r>
                      <a:endParaRPr lang="en-US" sz="2400" b="1" dirty="0">
                        <a:solidFill>
                          <a:schemeClr val="tx1"/>
                        </a:solidFill>
                        <a:latin typeface="Calibri"/>
                        <a:ea typeface="Calibri"/>
                        <a:cs typeface="Arial"/>
                      </a:endParaRPr>
                    </a:p>
                    <a:p>
                      <a:pPr marL="228600" marR="0" algn="just" rtl="0">
                        <a:lnSpc>
                          <a:spcPct val="150000"/>
                        </a:lnSpc>
                        <a:spcBef>
                          <a:spcPts val="0"/>
                        </a:spcBef>
                        <a:spcAft>
                          <a:spcPts val="0"/>
                        </a:spcAft>
                      </a:pPr>
                      <a:r>
                        <a:rPr lang="en-US" sz="2400" b="1" dirty="0">
                          <a:solidFill>
                            <a:schemeClr val="tx1"/>
                          </a:solidFill>
                          <a:latin typeface="Footlight MT Light"/>
                          <a:ea typeface="Calibri"/>
                          <a:cs typeface="Arial"/>
                        </a:rPr>
                        <a:t>2-Quantitative: viral load </a:t>
                      </a:r>
                      <a:endParaRPr lang="en-US" sz="2400" b="1" dirty="0">
                        <a:solidFill>
                          <a:schemeClr val="tx1"/>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rtl="0">
                        <a:lnSpc>
                          <a:spcPct val="150000"/>
                        </a:lnSpc>
                        <a:spcBef>
                          <a:spcPts val="0"/>
                        </a:spcBef>
                        <a:spcAft>
                          <a:spcPts val="0"/>
                        </a:spcAft>
                      </a:pPr>
                      <a:r>
                        <a:rPr lang="en-US" sz="2400" b="1">
                          <a:solidFill>
                            <a:schemeClr val="tx1"/>
                          </a:solidFill>
                          <a:latin typeface="Footlight MT Light"/>
                          <a:ea typeface="Calibri"/>
                          <a:cs typeface="Arial"/>
                        </a:rPr>
                        <a:t>1. PCR</a:t>
                      </a:r>
                      <a:r>
                        <a:rPr lang="en-US" sz="2400" b="1">
                          <a:solidFill>
                            <a:schemeClr val="tx1"/>
                          </a:solidFill>
                          <a:latin typeface="Arial"/>
                          <a:ea typeface="Calibri"/>
                          <a:cs typeface="Arial"/>
                        </a:rPr>
                        <a:t> </a:t>
                      </a:r>
                      <a:endParaRPr lang="en-US" sz="2400" b="1">
                        <a:solidFill>
                          <a:schemeClr val="tx1"/>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1744831">
                <a:tc>
                  <a:txBody>
                    <a:bodyPr/>
                    <a:lstStyle/>
                    <a:p>
                      <a:pPr marL="0" marR="0" algn="just" rtl="0">
                        <a:lnSpc>
                          <a:spcPct val="150000"/>
                        </a:lnSpc>
                        <a:spcBef>
                          <a:spcPts val="0"/>
                        </a:spcBef>
                        <a:spcAft>
                          <a:spcPts val="0"/>
                        </a:spcAft>
                      </a:pPr>
                      <a:r>
                        <a:rPr lang="en-US" sz="2400" b="1" dirty="0">
                          <a:solidFill>
                            <a:schemeClr val="tx1"/>
                          </a:solidFill>
                          <a:latin typeface="Footlight MT Light"/>
                          <a:ea typeface="Calibri"/>
                          <a:cs typeface="Arial"/>
                        </a:rPr>
                        <a:t> </a:t>
                      </a:r>
                      <a:r>
                        <a:rPr lang="en-US" sz="2400" b="1" dirty="0" smtClean="0">
                          <a:solidFill>
                            <a:schemeClr val="tx1"/>
                          </a:solidFill>
                          <a:latin typeface="Footlight MT Light"/>
                          <a:ea typeface="Calibri"/>
                          <a:cs typeface="Arial"/>
                        </a:rPr>
                        <a:t>Guide</a:t>
                      </a:r>
                      <a:r>
                        <a:rPr lang="en-US" sz="2400" b="1" baseline="0" dirty="0" smtClean="0">
                          <a:solidFill>
                            <a:schemeClr val="tx1"/>
                          </a:solidFill>
                          <a:latin typeface="Footlight MT Light"/>
                          <a:ea typeface="Calibri"/>
                          <a:cs typeface="Arial"/>
                        </a:rPr>
                        <a:t> </a:t>
                      </a:r>
                      <a:r>
                        <a:rPr lang="en-US" sz="2400" b="1" dirty="0" smtClean="0">
                          <a:solidFill>
                            <a:schemeClr val="tx1"/>
                          </a:solidFill>
                          <a:latin typeface="Footlight MT Light"/>
                          <a:ea typeface="Calibri"/>
                          <a:cs typeface="Arial"/>
                        </a:rPr>
                        <a:t>the </a:t>
                      </a:r>
                      <a:r>
                        <a:rPr lang="en-US" sz="2400" b="1" dirty="0">
                          <a:solidFill>
                            <a:schemeClr val="tx1"/>
                          </a:solidFill>
                          <a:latin typeface="Footlight MT Light"/>
                          <a:ea typeface="Calibri"/>
                          <a:cs typeface="Arial"/>
                        </a:rPr>
                        <a:t>choice &amp; duration of   </a:t>
                      </a:r>
                      <a:r>
                        <a:rPr lang="en-US" sz="2400" b="1" dirty="0" smtClean="0">
                          <a:solidFill>
                            <a:schemeClr val="tx1"/>
                          </a:solidFill>
                          <a:latin typeface="Footlight MT Light"/>
                          <a:ea typeface="Calibri"/>
                          <a:cs typeface="Arial"/>
                        </a:rPr>
                        <a:t>therapy.</a:t>
                      </a:r>
                      <a:endParaRPr lang="en-US" sz="2400" b="1" dirty="0">
                        <a:solidFill>
                          <a:schemeClr val="tx1"/>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rtl="0">
                        <a:lnSpc>
                          <a:spcPct val="150000"/>
                        </a:lnSpc>
                        <a:spcBef>
                          <a:spcPts val="0"/>
                        </a:spcBef>
                        <a:spcAft>
                          <a:spcPts val="0"/>
                        </a:spcAft>
                      </a:pPr>
                      <a:r>
                        <a:rPr lang="en-US" sz="2400" b="1" dirty="0" smtClean="0">
                          <a:solidFill>
                            <a:schemeClr val="tx1"/>
                          </a:solidFill>
                          <a:latin typeface="Footlight MT Light"/>
                          <a:ea typeface="Calibri"/>
                          <a:cs typeface="Arial"/>
                        </a:rPr>
                        <a:t> </a:t>
                      </a:r>
                      <a:r>
                        <a:rPr lang="en-US" sz="2400" b="1" dirty="0">
                          <a:solidFill>
                            <a:schemeClr val="tx1"/>
                          </a:solidFill>
                          <a:latin typeface="Footlight MT Light"/>
                          <a:ea typeface="Calibri"/>
                          <a:cs typeface="Arial"/>
                        </a:rPr>
                        <a:t>Identify the genotype </a:t>
                      </a:r>
                      <a:endParaRPr lang="en-US" sz="2400" b="1" dirty="0" smtClean="0">
                        <a:solidFill>
                          <a:schemeClr val="tx1"/>
                        </a:solidFill>
                        <a:latin typeface="Footlight MT Light"/>
                        <a:ea typeface="Calibri"/>
                        <a:cs typeface="Arial"/>
                      </a:endParaRPr>
                    </a:p>
                    <a:p>
                      <a:pPr marL="0" marR="0" algn="just" rtl="0">
                        <a:lnSpc>
                          <a:spcPct val="150000"/>
                        </a:lnSpc>
                        <a:spcBef>
                          <a:spcPts val="0"/>
                        </a:spcBef>
                        <a:spcAft>
                          <a:spcPts val="0"/>
                        </a:spcAft>
                      </a:pPr>
                      <a:r>
                        <a:rPr lang="en-US" sz="2400" b="1" dirty="0" smtClean="0">
                          <a:solidFill>
                            <a:schemeClr val="tx1"/>
                          </a:solidFill>
                          <a:latin typeface="Footlight MT Light"/>
                          <a:ea typeface="Calibri"/>
                          <a:cs typeface="Arial"/>
                        </a:rPr>
                        <a:t>  of </a:t>
                      </a:r>
                      <a:r>
                        <a:rPr lang="en-US" sz="2400" b="1" dirty="0">
                          <a:solidFill>
                            <a:schemeClr val="tx1"/>
                          </a:solidFill>
                          <a:latin typeface="Footlight MT Light"/>
                          <a:ea typeface="Calibri"/>
                          <a:cs typeface="Arial"/>
                        </a:rPr>
                        <a:t>HCV </a:t>
                      </a:r>
                      <a:endParaRPr lang="en-US" sz="2400" b="1" dirty="0">
                        <a:solidFill>
                          <a:schemeClr val="tx1"/>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rtl="0">
                        <a:lnSpc>
                          <a:spcPct val="150000"/>
                        </a:lnSpc>
                        <a:spcBef>
                          <a:spcPts val="0"/>
                        </a:spcBef>
                        <a:spcAft>
                          <a:spcPts val="0"/>
                        </a:spcAft>
                      </a:pPr>
                      <a:r>
                        <a:rPr lang="en-US" sz="2400" b="1" dirty="0">
                          <a:solidFill>
                            <a:schemeClr val="tx1"/>
                          </a:solidFill>
                          <a:latin typeface="Footlight MT Light"/>
                          <a:ea typeface="Calibri"/>
                          <a:cs typeface="Arial"/>
                        </a:rPr>
                        <a:t>2. Genotype</a:t>
                      </a:r>
                      <a:r>
                        <a:rPr lang="en-US" sz="2400" b="1" dirty="0">
                          <a:solidFill>
                            <a:schemeClr val="tx1"/>
                          </a:solidFill>
                          <a:latin typeface="Arial"/>
                          <a:ea typeface="Calibri"/>
                          <a:cs typeface="Arial"/>
                        </a:rPr>
                        <a:t> </a:t>
                      </a:r>
                      <a:endParaRPr lang="en-US" sz="2400" b="1" dirty="0">
                        <a:solidFill>
                          <a:schemeClr val="tx1"/>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bl>
          </a:graphicData>
        </a:graphic>
      </p:graphicFrame>
    </p:spTree>
  </p:cSld>
  <p:clrMapOvr>
    <a:masterClrMapping/>
  </p:clrMapOvr>
  <p:transition spd="slow">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368" y="1692787"/>
            <a:ext cx="8226425" cy="4525963"/>
          </a:xfrm>
        </p:spPr>
        <p:txBody>
          <a:bodyPr/>
          <a:lstStyle/>
          <a:p>
            <a:pPr marL="0" indent="0" algn="just">
              <a:buNone/>
            </a:pPr>
            <a:r>
              <a:rPr lang="en-US" sz="3600" dirty="0">
                <a:solidFill>
                  <a:schemeClr val="tx1"/>
                </a:solidFill>
                <a:latin typeface="Footlight MT Light" pitchFamily="18" charset="0"/>
              </a:rPr>
              <a:t>A 15-weeks pregnant Saudi woman was seen for the first time at the antenatal clinic at KKUH. As part of the antenatal screening, the doctor arranged for blood screening for viral serology.  </a:t>
            </a:r>
          </a:p>
          <a:p>
            <a:pPr>
              <a:buNone/>
            </a:pPr>
            <a:endParaRPr lang="en-US" dirty="0"/>
          </a:p>
        </p:txBody>
      </p:sp>
      <p:sp>
        <p:nvSpPr>
          <p:cNvPr id="2" name="Title 1"/>
          <p:cNvSpPr>
            <a:spLocks noGrp="1"/>
          </p:cNvSpPr>
          <p:nvPr>
            <p:ph type="title"/>
          </p:nvPr>
        </p:nvSpPr>
        <p:spPr>
          <a:xfrm>
            <a:off x="411368" y="896374"/>
            <a:ext cx="8226425" cy="576826"/>
          </a:xfrm>
        </p:spPr>
        <p:txBody>
          <a:bodyPr>
            <a:normAutofit fontScale="90000"/>
          </a:bodyPr>
          <a:lstStyle/>
          <a:p>
            <a:r>
              <a:rPr lang="en-US" sz="6000" b="1" u="sng" dirty="0">
                <a:solidFill>
                  <a:srgbClr val="FF0000"/>
                </a:solidFill>
                <a:latin typeface="Forte" pitchFamily="66" charset="0"/>
              </a:rPr>
              <a:t>Case 3</a:t>
            </a:r>
            <a:r>
              <a:rPr lang="en-US" dirty="0">
                <a:solidFill>
                  <a:srgbClr val="FFFF00"/>
                </a:solidFill>
                <a:latin typeface="Forte" pitchFamily="66" charset="0"/>
              </a:rPr>
              <a:t/>
            </a:r>
            <a:br>
              <a:rPr lang="en-US" dirty="0">
                <a:solidFill>
                  <a:srgbClr val="FFFF00"/>
                </a:solidFill>
                <a:latin typeface="Forte" pitchFamily="66" charset="0"/>
              </a:rPr>
            </a:br>
            <a:endParaRPr lang="en-US" dirty="0">
              <a:solidFill>
                <a:srgbClr val="FFFF00"/>
              </a:solidFill>
              <a:latin typeface="Forte" pitchFamily="66" charset="0"/>
            </a:endParaRPr>
          </a:p>
        </p:txBody>
      </p:sp>
    </p:spTree>
  </p:cSld>
  <p:clrMapOvr>
    <a:masterClrMapping/>
  </p:clrMapOvr>
  <p:transition spd="slow">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29324" y="1320803"/>
          <a:ext cx="8106676" cy="5120640"/>
        </p:xfrm>
        <a:graphic>
          <a:graphicData uri="http://schemas.openxmlformats.org/drawingml/2006/table">
            <a:tbl>
              <a:tblPr/>
              <a:tblGrid>
                <a:gridCol w="3936297"/>
                <a:gridCol w="4170379"/>
              </a:tblGrid>
              <a:tr h="560971">
                <a:tc>
                  <a:txBody>
                    <a:bodyPr/>
                    <a:lstStyle/>
                    <a:p>
                      <a:pPr marL="0" marR="0" algn="ctr">
                        <a:lnSpc>
                          <a:spcPct val="150000"/>
                        </a:lnSpc>
                        <a:spcBef>
                          <a:spcPts val="0"/>
                        </a:spcBef>
                        <a:spcAft>
                          <a:spcPts val="0"/>
                        </a:spcAft>
                      </a:pPr>
                      <a:r>
                        <a:rPr lang="en-US" sz="2800" b="1" dirty="0">
                          <a:solidFill>
                            <a:schemeClr val="accent6">
                              <a:lumMod val="50000"/>
                            </a:schemeClr>
                          </a:solidFill>
                          <a:latin typeface="Footlight MT Light"/>
                          <a:ea typeface="Calibri"/>
                          <a:cs typeface="Arial"/>
                        </a:rPr>
                        <a:t>Test</a:t>
                      </a:r>
                      <a:endParaRPr lang="en-US" sz="2800" dirty="0">
                        <a:solidFill>
                          <a:schemeClr val="accent6">
                            <a:lumMod val="50000"/>
                          </a:schemeClr>
                        </a:solidFill>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79646"/>
                    </a:solidFill>
                  </a:tcPr>
                </a:tc>
                <a:tc>
                  <a:txBody>
                    <a:bodyPr/>
                    <a:lstStyle/>
                    <a:p>
                      <a:pPr marL="0" marR="0" algn="ctr">
                        <a:lnSpc>
                          <a:spcPct val="150000"/>
                        </a:lnSpc>
                        <a:spcBef>
                          <a:spcPts val="0"/>
                        </a:spcBef>
                        <a:spcAft>
                          <a:spcPts val="0"/>
                        </a:spcAft>
                      </a:pPr>
                      <a:r>
                        <a:rPr lang="en-US" sz="2800" b="1" dirty="0">
                          <a:solidFill>
                            <a:schemeClr val="accent6">
                              <a:lumMod val="50000"/>
                            </a:schemeClr>
                          </a:solidFill>
                          <a:latin typeface="Footlight MT Light"/>
                          <a:ea typeface="Calibri"/>
                          <a:cs typeface="Arial"/>
                        </a:rPr>
                        <a:t>Result</a:t>
                      </a:r>
                      <a:endParaRPr lang="en-US" sz="2800" b="1" dirty="0">
                        <a:solidFill>
                          <a:schemeClr val="accent6">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79646"/>
                    </a:solidFill>
                  </a:tcPr>
                </a:tc>
              </a:tr>
              <a:tr h="560971">
                <a:tc>
                  <a:txBody>
                    <a:bodyPr/>
                    <a:lstStyle/>
                    <a:p>
                      <a:pPr marL="0" marR="0" algn="just">
                        <a:lnSpc>
                          <a:spcPct val="150000"/>
                        </a:lnSpc>
                        <a:spcBef>
                          <a:spcPts val="0"/>
                        </a:spcBef>
                        <a:spcAft>
                          <a:spcPts val="0"/>
                        </a:spcAft>
                      </a:pPr>
                      <a:r>
                        <a:rPr lang="en-US" sz="2800" b="1" dirty="0">
                          <a:solidFill>
                            <a:srgbClr val="FF0000"/>
                          </a:solidFill>
                          <a:latin typeface="Footlight MT Light"/>
                          <a:ea typeface="Calibri"/>
                          <a:cs typeface="Arial"/>
                        </a:rPr>
                        <a:t>     </a:t>
                      </a:r>
                      <a:r>
                        <a:rPr lang="en-US" sz="2800" b="1" dirty="0" smtClean="0">
                          <a:solidFill>
                            <a:srgbClr val="FF0000"/>
                          </a:solidFill>
                          <a:latin typeface="Footlight MT Light"/>
                          <a:ea typeface="Calibri"/>
                          <a:cs typeface="Arial"/>
                        </a:rPr>
                        <a:t> </a:t>
                      </a:r>
                      <a:r>
                        <a:rPr lang="en-US" sz="2800" b="1" dirty="0" err="1">
                          <a:solidFill>
                            <a:srgbClr val="FF0000"/>
                          </a:solidFill>
                          <a:latin typeface="Footlight MT Light"/>
                          <a:ea typeface="Calibri"/>
                          <a:cs typeface="Arial"/>
                        </a:rPr>
                        <a:t>HBsAg</a:t>
                      </a:r>
                      <a:endParaRPr lang="en-US" sz="2800" dirty="0">
                        <a:solidFill>
                          <a:srgbClr val="FF0000"/>
                        </a:solidFill>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ctr">
                        <a:lnSpc>
                          <a:spcPct val="150000"/>
                        </a:lnSpc>
                        <a:spcBef>
                          <a:spcPts val="0"/>
                        </a:spcBef>
                        <a:spcAft>
                          <a:spcPts val="0"/>
                        </a:spcAft>
                      </a:pPr>
                      <a:r>
                        <a:rPr lang="en-US" sz="2800" b="1" dirty="0">
                          <a:solidFill>
                            <a:srgbClr val="FF0000"/>
                          </a:solidFill>
                          <a:latin typeface="Footlight MT Light"/>
                          <a:ea typeface="Calibri"/>
                          <a:cs typeface="Arial"/>
                        </a:rPr>
                        <a:t>positive</a:t>
                      </a:r>
                      <a:endParaRPr lang="en-US" sz="2800" b="1"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560971">
                <a:tc>
                  <a:txBody>
                    <a:bodyPr/>
                    <a:lstStyle/>
                    <a:p>
                      <a:pPr marL="457200" marR="0" algn="just">
                        <a:lnSpc>
                          <a:spcPct val="150000"/>
                        </a:lnSpc>
                        <a:spcBef>
                          <a:spcPts val="0"/>
                        </a:spcBef>
                        <a:spcAft>
                          <a:spcPts val="0"/>
                        </a:spcAft>
                      </a:pPr>
                      <a:r>
                        <a:rPr lang="en-US" sz="2800" b="1">
                          <a:latin typeface="Footlight MT Light"/>
                          <a:ea typeface="Calibri"/>
                          <a:cs typeface="Arial"/>
                        </a:rPr>
                        <a:t> HBeAg </a:t>
                      </a:r>
                      <a:endParaRPr lang="en-US" sz="280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800" b="1">
                          <a:latin typeface="Footlight MT Light"/>
                          <a:ea typeface="Calibri"/>
                          <a:cs typeface="Arial"/>
                        </a:rPr>
                        <a:t>negative</a:t>
                      </a:r>
                      <a:endParaRPr lang="en-US" sz="28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r>
              <a:tr h="560971">
                <a:tc>
                  <a:txBody>
                    <a:bodyPr/>
                    <a:lstStyle/>
                    <a:p>
                      <a:pPr marL="457200" marR="0" algn="just">
                        <a:lnSpc>
                          <a:spcPct val="150000"/>
                        </a:lnSpc>
                        <a:spcBef>
                          <a:spcPts val="0"/>
                        </a:spcBef>
                        <a:spcAft>
                          <a:spcPts val="0"/>
                        </a:spcAft>
                      </a:pPr>
                      <a:r>
                        <a:rPr lang="en-US" sz="2800" b="1">
                          <a:solidFill>
                            <a:srgbClr val="FF0000"/>
                          </a:solidFill>
                          <a:latin typeface="Footlight MT Light"/>
                          <a:ea typeface="Calibri"/>
                          <a:cs typeface="Arial"/>
                        </a:rPr>
                        <a:t>Anti-HBe</a:t>
                      </a:r>
                      <a:endParaRPr lang="en-US" sz="2800">
                        <a:solidFill>
                          <a:srgbClr val="FF0000"/>
                        </a:solidFill>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ctr">
                        <a:lnSpc>
                          <a:spcPct val="150000"/>
                        </a:lnSpc>
                        <a:spcBef>
                          <a:spcPts val="0"/>
                        </a:spcBef>
                        <a:spcAft>
                          <a:spcPts val="0"/>
                        </a:spcAft>
                      </a:pPr>
                      <a:r>
                        <a:rPr lang="en-US" sz="2800" b="1" dirty="0">
                          <a:solidFill>
                            <a:srgbClr val="FF0000"/>
                          </a:solidFill>
                          <a:latin typeface="Footlight MT Light"/>
                          <a:ea typeface="Calibri"/>
                          <a:cs typeface="Arial"/>
                        </a:rPr>
                        <a:t>positive </a:t>
                      </a:r>
                      <a:endParaRPr lang="en-US" sz="2800" b="1"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560971">
                <a:tc>
                  <a:txBody>
                    <a:bodyPr/>
                    <a:lstStyle/>
                    <a:p>
                      <a:pPr marL="457200" marR="0" algn="just">
                        <a:lnSpc>
                          <a:spcPct val="150000"/>
                        </a:lnSpc>
                        <a:spcBef>
                          <a:spcPts val="0"/>
                        </a:spcBef>
                        <a:spcAft>
                          <a:spcPts val="0"/>
                        </a:spcAft>
                      </a:pPr>
                      <a:r>
                        <a:rPr lang="en-US" sz="2800" b="1">
                          <a:latin typeface="Footlight MT Light"/>
                          <a:ea typeface="Calibri"/>
                          <a:cs typeface="Arial"/>
                        </a:rPr>
                        <a:t>Anti-HBc IgM </a:t>
                      </a:r>
                      <a:endParaRPr lang="en-US" sz="280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800" b="1">
                          <a:latin typeface="Footlight MT Light"/>
                          <a:ea typeface="Calibri"/>
                          <a:cs typeface="Arial"/>
                        </a:rPr>
                        <a:t>negative</a:t>
                      </a:r>
                      <a:endParaRPr lang="en-US" sz="28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r>
              <a:tr h="560971">
                <a:tc>
                  <a:txBody>
                    <a:bodyPr/>
                    <a:lstStyle/>
                    <a:p>
                      <a:pPr marL="457200" marR="0" algn="just">
                        <a:lnSpc>
                          <a:spcPct val="150000"/>
                        </a:lnSpc>
                        <a:spcBef>
                          <a:spcPts val="0"/>
                        </a:spcBef>
                        <a:spcAft>
                          <a:spcPts val="0"/>
                        </a:spcAft>
                      </a:pPr>
                      <a:r>
                        <a:rPr lang="en-US" sz="2800" b="1">
                          <a:solidFill>
                            <a:srgbClr val="FF0000"/>
                          </a:solidFill>
                          <a:latin typeface="Footlight MT Light"/>
                          <a:ea typeface="Calibri"/>
                          <a:cs typeface="Arial"/>
                        </a:rPr>
                        <a:t>Total Anti-HBc </a:t>
                      </a:r>
                      <a:endParaRPr lang="en-US" sz="2800">
                        <a:solidFill>
                          <a:srgbClr val="FF0000"/>
                        </a:solidFill>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ctr">
                        <a:lnSpc>
                          <a:spcPct val="150000"/>
                        </a:lnSpc>
                        <a:spcBef>
                          <a:spcPts val="0"/>
                        </a:spcBef>
                        <a:spcAft>
                          <a:spcPts val="0"/>
                        </a:spcAft>
                      </a:pPr>
                      <a:r>
                        <a:rPr lang="en-US" sz="2800" b="1" dirty="0">
                          <a:solidFill>
                            <a:srgbClr val="FF0000"/>
                          </a:solidFill>
                          <a:latin typeface="Footlight MT Light"/>
                          <a:ea typeface="Calibri"/>
                          <a:cs typeface="Arial"/>
                        </a:rPr>
                        <a:t>positive</a:t>
                      </a:r>
                      <a:endParaRPr lang="en-US" sz="2800" b="1"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560971">
                <a:tc>
                  <a:txBody>
                    <a:bodyPr/>
                    <a:lstStyle/>
                    <a:p>
                      <a:pPr marL="457200" marR="0" algn="just">
                        <a:lnSpc>
                          <a:spcPct val="150000"/>
                        </a:lnSpc>
                        <a:spcBef>
                          <a:spcPts val="0"/>
                        </a:spcBef>
                        <a:spcAft>
                          <a:spcPts val="0"/>
                        </a:spcAft>
                      </a:pPr>
                      <a:r>
                        <a:rPr lang="en-US" sz="2800" b="1">
                          <a:latin typeface="Footlight MT Light"/>
                          <a:ea typeface="Calibri"/>
                          <a:cs typeface="Arial"/>
                        </a:rPr>
                        <a:t>HIV Ag/Ab </a:t>
                      </a:r>
                      <a:endParaRPr lang="en-US" sz="280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800" b="1">
                          <a:latin typeface="Footlight MT Light"/>
                          <a:ea typeface="Calibri"/>
                          <a:cs typeface="Arial"/>
                        </a:rPr>
                        <a:t>negative</a:t>
                      </a:r>
                      <a:endParaRPr lang="en-US" sz="28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r>
              <a:tr h="560971">
                <a:tc>
                  <a:txBody>
                    <a:bodyPr/>
                    <a:lstStyle/>
                    <a:p>
                      <a:pPr marL="457200" marR="0" algn="just">
                        <a:lnSpc>
                          <a:spcPct val="150000"/>
                        </a:lnSpc>
                        <a:spcBef>
                          <a:spcPts val="0"/>
                        </a:spcBef>
                        <a:spcAft>
                          <a:spcPts val="0"/>
                        </a:spcAft>
                      </a:pPr>
                      <a:r>
                        <a:rPr lang="en-US" sz="2800" b="1">
                          <a:solidFill>
                            <a:srgbClr val="FF0000"/>
                          </a:solidFill>
                          <a:latin typeface="Footlight MT Light"/>
                          <a:ea typeface="Calibri"/>
                          <a:cs typeface="Arial"/>
                        </a:rPr>
                        <a:t>Anti-HCV </a:t>
                      </a:r>
                      <a:endParaRPr lang="en-US" sz="2800">
                        <a:solidFill>
                          <a:srgbClr val="FF0000"/>
                        </a:solidFill>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ctr">
                        <a:lnSpc>
                          <a:spcPct val="150000"/>
                        </a:lnSpc>
                        <a:spcBef>
                          <a:spcPts val="0"/>
                        </a:spcBef>
                        <a:spcAft>
                          <a:spcPts val="0"/>
                        </a:spcAft>
                      </a:pPr>
                      <a:r>
                        <a:rPr lang="en-US" sz="2800" b="1" dirty="0">
                          <a:solidFill>
                            <a:srgbClr val="FF0000"/>
                          </a:solidFill>
                          <a:latin typeface="Footlight MT Light"/>
                          <a:ea typeface="Calibri"/>
                          <a:cs typeface="Arial"/>
                        </a:rPr>
                        <a:t>negative</a:t>
                      </a:r>
                      <a:endParaRPr lang="en-US" sz="2800" b="1"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bl>
          </a:graphicData>
        </a:graphic>
      </p:graphicFrame>
      <p:sp>
        <p:nvSpPr>
          <p:cNvPr id="3" name="TextBox 2"/>
          <p:cNvSpPr txBox="1"/>
          <p:nvPr/>
        </p:nvSpPr>
        <p:spPr>
          <a:xfrm>
            <a:off x="558800" y="355600"/>
            <a:ext cx="8051800" cy="707886"/>
          </a:xfrm>
          <a:prstGeom prst="rect">
            <a:avLst/>
          </a:prstGeom>
          <a:noFill/>
        </p:spPr>
        <p:txBody>
          <a:bodyPr wrap="square" rtlCol="0">
            <a:spAutoFit/>
          </a:bodyPr>
          <a:lstStyle/>
          <a:p>
            <a:r>
              <a:rPr lang="en-US" sz="4000" dirty="0" smtClean="0">
                <a:latin typeface="Times New Roman" pitchFamily="18" charset="0"/>
                <a:cs typeface="Times New Roman" pitchFamily="18" charset="0"/>
              </a:rPr>
              <a:t>The results were as follows :</a:t>
            </a:r>
            <a:endParaRPr lang="en-US" sz="4000" dirty="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descr="C:\Documents and Settings\Toshiba\My Documents\My Pictures\w.bm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Documents and Settings\Toshiba\My Documents\My Pictures\a.bmp"/>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5"/>
          <p:cNvSpPr>
            <a:spLocks noGrp="1" noChangeArrowheads="1"/>
          </p:cNvSpPr>
          <p:nvPr>
            <p:ph idx="1"/>
          </p:nvPr>
        </p:nvSpPr>
        <p:spPr>
          <a:xfrm>
            <a:off x="457200" y="685800"/>
            <a:ext cx="8229600" cy="5626291"/>
          </a:xfrm>
        </p:spPr>
        <p:txBody>
          <a:bodyPr>
            <a:normAutofit fontScale="92500" lnSpcReduction="20000"/>
          </a:bodyPr>
          <a:lstStyle/>
          <a:p>
            <a:pPr algn="just">
              <a:buNone/>
            </a:pPr>
            <a:r>
              <a:rPr lang="en-US" sz="4800" b="1" dirty="0" smtClean="0">
                <a:solidFill>
                  <a:schemeClr val="bg1">
                    <a:lumMod val="50000"/>
                    <a:lumOff val="50000"/>
                  </a:schemeClr>
                </a:solidFill>
                <a:latin typeface="Footlight MT Light" pitchFamily="18" charset="0"/>
              </a:rPr>
              <a:t> </a:t>
            </a:r>
            <a:endParaRPr lang="en-US" sz="4800" dirty="0">
              <a:solidFill>
                <a:schemeClr val="bg1">
                  <a:lumMod val="50000"/>
                  <a:lumOff val="50000"/>
                </a:schemeClr>
              </a:solidFill>
              <a:latin typeface="Footlight MT Light" pitchFamily="18" charset="0"/>
            </a:endParaRPr>
          </a:p>
          <a:p>
            <a:pPr marL="742950" lvl="0" indent="-742950" algn="just">
              <a:buFont typeface="+mj-lt"/>
              <a:buAutoNum type="arabicPeriod"/>
            </a:pPr>
            <a:r>
              <a:rPr lang="en-US" sz="4500" b="1" dirty="0" smtClean="0">
                <a:solidFill>
                  <a:schemeClr val="tx1">
                    <a:lumMod val="95000"/>
                  </a:schemeClr>
                </a:solidFill>
                <a:latin typeface="Footlight MT Light" pitchFamily="18" charset="0"/>
              </a:rPr>
              <a:t>Understand </a:t>
            </a:r>
            <a:r>
              <a:rPr lang="en-US" sz="4500" b="1" dirty="0">
                <a:solidFill>
                  <a:schemeClr val="tx1">
                    <a:lumMod val="95000"/>
                  </a:schemeClr>
                </a:solidFill>
                <a:latin typeface="Footlight MT Light" pitchFamily="18" charset="0"/>
              </a:rPr>
              <a:t>the use of viral serological studies for the diagnosis of hepatitis A , B &amp; C  infections. </a:t>
            </a:r>
            <a:endParaRPr lang="en-US" sz="4500" b="1" dirty="0" smtClean="0">
              <a:solidFill>
                <a:schemeClr val="tx1">
                  <a:lumMod val="95000"/>
                </a:schemeClr>
              </a:solidFill>
              <a:latin typeface="Footlight MT Light" pitchFamily="18" charset="0"/>
            </a:endParaRPr>
          </a:p>
          <a:p>
            <a:pPr marL="742950" lvl="0" indent="-742950" algn="just">
              <a:buFont typeface="+mj-lt"/>
              <a:buAutoNum type="arabicPeriod"/>
            </a:pPr>
            <a:r>
              <a:rPr lang="en-US" sz="4500" b="1" dirty="0" smtClean="0">
                <a:solidFill>
                  <a:schemeClr val="tx1">
                    <a:lumMod val="95000"/>
                  </a:schemeClr>
                </a:solidFill>
                <a:latin typeface="Footlight MT Light" pitchFamily="18" charset="0"/>
              </a:rPr>
              <a:t>To </a:t>
            </a:r>
            <a:r>
              <a:rPr lang="en-US" sz="4500" b="1" dirty="0">
                <a:solidFill>
                  <a:schemeClr val="tx1">
                    <a:lumMod val="95000"/>
                  </a:schemeClr>
                </a:solidFill>
                <a:latin typeface="Footlight MT Light" pitchFamily="18" charset="0"/>
              </a:rPr>
              <a:t>know measures to prevent hepatitis A &amp; B infections. </a:t>
            </a:r>
            <a:endParaRPr lang="en-US" sz="4500" b="1" dirty="0" smtClean="0">
              <a:solidFill>
                <a:schemeClr val="tx1">
                  <a:lumMod val="95000"/>
                </a:schemeClr>
              </a:solidFill>
              <a:latin typeface="Footlight MT Light" pitchFamily="18" charset="0"/>
            </a:endParaRPr>
          </a:p>
          <a:p>
            <a:pPr marL="742950" lvl="0" indent="-742950" algn="just">
              <a:buFont typeface="+mj-lt"/>
              <a:buAutoNum type="arabicPeriod"/>
            </a:pPr>
            <a:r>
              <a:rPr lang="en-US" sz="4500" b="1" dirty="0" smtClean="0">
                <a:solidFill>
                  <a:schemeClr val="tx1">
                    <a:lumMod val="95000"/>
                  </a:schemeClr>
                </a:solidFill>
                <a:latin typeface="Footlight MT Light" pitchFamily="18" charset="0"/>
              </a:rPr>
              <a:t>To </a:t>
            </a:r>
            <a:r>
              <a:rPr lang="en-US" sz="4500" b="1" dirty="0">
                <a:solidFill>
                  <a:schemeClr val="tx1">
                    <a:lumMod val="95000"/>
                  </a:schemeClr>
                </a:solidFill>
                <a:latin typeface="Footlight MT Light" pitchFamily="18" charset="0"/>
              </a:rPr>
              <a:t>know the viral serological tests used to screen blood donors. </a:t>
            </a:r>
            <a:endParaRPr lang="en-US" sz="4500" b="1" dirty="0" smtClean="0">
              <a:solidFill>
                <a:schemeClr val="tx1">
                  <a:lumMod val="95000"/>
                </a:schemeClr>
              </a:solidFill>
              <a:latin typeface="Footlight MT Light" pitchFamily="18" charset="0"/>
            </a:endParaRPr>
          </a:p>
          <a:p>
            <a:pPr marL="742950" lvl="0" indent="-742950" algn="just">
              <a:buFont typeface="+mj-lt"/>
              <a:buAutoNum type="arabicPeriod"/>
            </a:pPr>
            <a:r>
              <a:rPr lang="en-US" sz="4500" b="1" dirty="0" smtClean="0">
                <a:solidFill>
                  <a:schemeClr val="tx1">
                    <a:lumMod val="95000"/>
                  </a:schemeClr>
                </a:solidFill>
                <a:latin typeface="Footlight MT Light" pitchFamily="18" charset="0"/>
              </a:rPr>
              <a:t>Risk </a:t>
            </a:r>
            <a:r>
              <a:rPr lang="en-US" sz="4500" b="1" dirty="0">
                <a:solidFill>
                  <a:schemeClr val="tx1">
                    <a:lumMod val="95000"/>
                  </a:schemeClr>
                </a:solidFill>
                <a:latin typeface="Footlight MT Light" pitchFamily="18" charset="0"/>
              </a:rPr>
              <a:t>of transmission of HBV </a:t>
            </a:r>
            <a:endParaRPr lang="en-US" sz="4500" dirty="0">
              <a:solidFill>
                <a:schemeClr val="tx1">
                  <a:lumMod val="95000"/>
                </a:schemeClr>
              </a:solidFill>
              <a:latin typeface="Footlight MT Light" pitchFamily="18" charset="0"/>
            </a:endParaRPr>
          </a:p>
          <a:p>
            <a:pPr algn="just"/>
            <a:endParaRPr lang="en-US" sz="3600" dirty="0">
              <a:solidFill>
                <a:schemeClr val="tx1">
                  <a:lumMod val="95000"/>
                </a:schemeClr>
              </a:solidFill>
              <a:latin typeface="Footlight MT Light" pitchFamily="18" charset="0"/>
            </a:endParaRPr>
          </a:p>
        </p:txBody>
      </p:sp>
      <p:sp>
        <p:nvSpPr>
          <p:cNvPr id="4" name="Rectangle 3"/>
          <p:cNvSpPr/>
          <p:nvPr/>
        </p:nvSpPr>
        <p:spPr>
          <a:xfrm>
            <a:off x="2133601" y="203200"/>
            <a:ext cx="5435600" cy="830997"/>
          </a:xfrm>
          <a:prstGeom prst="rect">
            <a:avLst/>
          </a:prstGeom>
        </p:spPr>
        <p:txBody>
          <a:bodyPr wrap="square">
            <a:spAutoFit/>
          </a:bodyPr>
          <a:lstStyle/>
          <a:p>
            <a:pPr algn="ctr"/>
            <a:r>
              <a:rPr lang="en-US" sz="4800" b="1" dirty="0" smtClean="0">
                <a:solidFill>
                  <a:srgbClr val="C00000"/>
                </a:solidFill>
                <a:latin typeface="Footlight MT Light" pitchFamily="18" charset="0"/>
              </a:rPr>
              <a:t>Objectives:</a:t>
            </a:r>
          </a:p>
        </p:txBody>
      </p:sp>
    </p:spTree>
  </p:cSld>
  <p:clrMapOvr>
    <a:masterClrMapping/>
  </p:clrMapOvr>
  <p:transition spd="slow">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5538" name="Picture 2" descr="C:\Documents and Settings\Toshiba\My Documents\My Pictures\g.bmp"/>
          <p:cNvPicPr>
            <a:picLocks noChangeAspect="1" noChangeArrowheads="1"/>
          </p:cNvPicPr>
          <p:nvPr/>
        </p:nvPicPr>
        <p:blipFill>
          <a:blip r:embed="rId2" cstate="print"/>
          <a:srcRect/>
          <a:stretch>
            <a:fillRect/>
          </a:stretch>
        </p:blipFill>
        <p:spPr bwMode="auto">
          <a:xfrm>
            <a:off x="0" y="-214313"/>
            <a:ext cx="9144000" cy="7358063"/>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368710"/>
            <a:ext cx="8688387" cy="5757453"/>
          </a:xfrm>
        </p:spPr>
        <p:txBody>
          <a:bodyPr>
            <a:normAutofit lnSpcReduction="10000"/>
          </a:bodyPr>
          <a:lstStyle/>
          <a:p>
            <a:pPr marL="457200" lvl="0" indent="-457200">
              <a:buAutoNum type="arabicPeriod"/>
            </a:pPr>
            <a:r>
              <a:rPr lang="en-US" sz="4000" b="1" dirty="0" smtClean="0">
                <a:solidFill>
                  <a:srgbClr val="C00000"/>
                </a:solidFill>
                <a:latin typeface="Footlight MT Light" pitchFamily="18" charset="0"/>
              </a:rPr>
              <a:t>How </a:t>
            </a:r>
            <a:r>
              <a:rPr lang="en-US" sz="4000" b="1" dirty="0">
                <a:solidFill>
                  <a:srgbClr val="C00000"/>
                </a:solidFill>
                <a:latin typeface="Footlight MT Light" pitchFamily="18" charset="0"/>
              </a:rPr>
              <a:t>would you interpret these results</a:t>
            </a:r>
            <a:r>
              <a:rPr lang="en-US" sz="4000" b="1" dirty="0" smtClean="0">
                <a:solidFill>
                  <a:srgbClr val="C00000"/>
                </a:solidFill>
                <a:latin typeface="Footlight MT Light" pitchFamily="18" charset="0"/>
              </a:rPr>
              <a:t>?</a:t>
            </a:r>
          </a:p>
          <a:p>
            <a:pPr>
              <a:buNone/>
            </a:pPr>
            <a:r>
              <a:rPr lang="en-US" sz="4000" b="1" dirty="0" smtClean="0">
                <a:solidFill>
                  <a:srgbClr val="FF0000"/>
                </a:solidFill>
                <a:latin typeface="Footlight MT Light" pitchFamily="18" charset="0"/>
              </a:rPr>
              <a:t>      </a:t>
            </a:r>
          </a:p>
          <a:p>
            <a:pPr>
              <a:buNone/>
            </a:pPr>
            <a:endParaRPr lang="en-US" sz="3200" b="1" dirty="0">
              <a:solidFill>
                <a:srgbClr val="FF0000"/>
              </a:solidFill>
              <a:latin typeface="Footlight MT Light" pitchFamily="18" charset="0"/>
            </a:endParaRPr>
          </a:p>
          <a:p>
            <a:pPr>
              <a:buNone/>
            </a:pPr>
            <a:endParaRPr lang="en-US" sz="4000" b="1" dirty="0">
              <a:solidFill>
                <a:srgbClr val="FF0000"/>
              </a:solidFill>
              <a:latin typeface="Footlight MT Light" pitchFamily="18" charset="0"/>
            </a:endParaRPr>
          </a:p>
          <a:p>
            <a:pPr marL="457200" lvl="0" indent="-457200">
              <a:buAutoNum type="arabicPeriod" startAt="2"/>
            </a:pPr>
            <a:r>
              <a:rPr lang="en-US" sz="4000" b="1" dirty="0" smtClean="0">
                <a:solidFill>
                  <a:srgbClr val="C00000"/>
                </a:solidFill>
                <a:latin typeface="Footlight MT Light" pitchFamily="18" charset="0"/>
              </a:rPr>
              <a:t>On </a:t>
            </a:r>
            <a:r>
              <a:rPr lang="en-US" sz="4000" b="1" dirty="0">
                <a:solidFill>
                  <a:srgbClr val="C00000"/>
                </a:solidFill>
                <a:latin typeface="Footlight MT Light" pitchFamily="18" charset="0"/>
              </a:rPr>
              <a:t>the lights of these Laboratory results how would you </a:t>
            </a:r>
            <a:r>
              <a:rPr lang="en-US" sz="4000" b="1" dirty="0" smtClean="0">
                <a:solidFill>
                  <a:srgbClr val="C00000"/>
                </a:solidFill>
                <a:latin typeface="Footlight MT Light" pitchFamily="18" charset="0"/>
              </a:rPr>
              <a:t> manage </a:t>
            </a:r>
            <a:r>
              <a:rPr lang="en-US" sz="4000" b="1" dirty="0">
                <a:solidFill>
                  <a:srgbClr val="C00000"/>
                </a:solidFill>
                <a:latin typeface="Footlight MT Light" pitchFamily="18" charset="0"/>
              </a:rPr>
              <a:t>the newborn</a:t>
            </a:r>
            <a:r>
              <a:rPr lang="en-US" sz="4000" b="1" dirty="0" smtClean="0">
                <a:solidFill>
                  <a:srgbClr val="C00000"/>
                </a:solidFill>
                <a:latin typeface="Footlight MT Light" pitchFamily="18" charset="0"/>
              </a:rPr>
              <a:t>?</a:t>
            </a:r>
          </a:p>
          <a:p>
            <a:pPr marL="457200" lvl="0" indent="-457200">
              <a:buNone/>
            </a:pPr>
            <a:endParaRPr lang="en-US" sz="3200" dirty="0">
              <a:solidFill>
                <a:schemeClr val="tx1"/>
              </a:solidFill>
              <a:latin typeface="Footlight MT Light" pitchFamily="18" charset="0"/>
            </a:endParaRPr>
          </a:p>
          <a:p>
            <a:pPr>
              <a:buNone/>
            </a:pPr>
            <a:r>
              <a:rPr lang="en-US" sz="3200" dirty="0" smtClean="0">
                <a:solidFill>
                  <a:schemeClr val="tx1"/>
                </a:solidFill>
                <a:latin typeface="Cooper Black" pitchFamily="18" charset="0"/>
              </a:rPr>
              <a:t>     </a:t>
            </a:r>
            <a:endParaRPr lang="en-US" sz="3200" dirty="0">
              <a:latin typeface="Footlight MT Light"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353962"/>
            <a:ext cx="8226425" cy="5772202"/>
          </a:xfrm>
        </p:spPr>
        <p:txBody>
          <a:bodyPr>
            <a:normAutofit/>
          </a:bodyPr>
          <a:lstStyle/>
          <a:p>
            <a:pPr lvl="0" algn="just">
              <a:buNone/>
            </a:pPr>
            <a:r>
              <a:rPr lang="en-US" sz="2800" b="1" dirty="0" smtClean="0">
                <a:solidFill>
                  <a:srgbClr val="0070C0"/>
                </a:solidFill>
                <a:latin typeface="Footlight MT Light" pitchFamily="18" charset="0"/>
              </a:rPr>
              <a:t>3</a:t>
            </a:r>
            <a:r>
              <a:rPr lang="en-US" sz="2800" b="1" dirty="0" smtClean="0">
                <a:solidFill>
                  <a:srgbClr val="C00000"/>
                </a:solidFill>
                <a:latin typeface="Times New Roman" pitchFamily="18" charset="0"/>
                <a:cs typeface="Times New Roman" pitchFamily="18" charset="0"/>
              </a:rPr>
              <a:t>. </a:t>
            </a:r>
            <a:r>
              <a:rPr lang="en-US" sz="4000" b="1" dirty="0" smtClean="0">
                <a:solidFill>
                  <a:srgbClr val="C00000"/>
                </a:solidFill>
                <a:latin typeface="Times New Roman" pitchFamily="18" charset="0"/>
                <a:cs typeface="Times New Roman" pitchFamily="18" charset="0"/>
              </a:rPr>
              <a:t>Is </a:t>
            </a:r>
            <a:r>
              <a:rPr lang="en-US" sz="4000" b="1" dirty="0">
                <a:solidFill>
                  <a:srgbClr val="C00000"/>
                </a:solidFill>
                <a:latin typeface="Times New Roman" pitchFamily="18" charset="0"/>
                <a:cs typeface="Times New Roman" pitchFamily="18" charset="0"/>
              </a:rPr>
              <a:t>there a risk of transmission of </a:t>
            </a:r>
            <a:r>
              <a:rPr lang="en-US" sz="4000" b="1" dirty="0" smtClean="0">
                <a:solidFill>
                  <a:srgbClr val="C00000"/>
                </a:solidFill>
                <a:latin typeface="Times New Roman" pitchFamily="18" charset="0"/>
                <a:cs typeface="Times New Roman" pitchFamily="18" charset="0"/>
              </a:rPr>
              <a:t>  HBV </a:t>
            </a:r>
            <a:r>
              <a:rPr lang="en-US" sz="4000" b="1" dirty="0">
                <a:solidFill>
                  <a:srgbClr val="C00000"/>
                </a:solidFill>
                <a:latin typeface="Times New Roman" pitchFamily="18" charset="0"/>
                <a:cs typeface="Times New Roman" pitchFamily="18" charset="0"/>
              </a:rPr>
              <a:t>to the </a:t>
            </a:r>
            <a:r>
              <a:rPr lang="en-US" sz="4000" b="1" dirty="0" smtClean="0">
                <a:solidFill>
                  <a:srgbClr val="C00000"/>
                </a:solidFill>
                <a:latin typeface="Times New Roman" pitchFamily="18" charset="0"/>
                <a:cs typeface="Times New Roman" pitchFamily="18" charset="0"/>
              </a:rPr>
              <a:t>  newborn</a:t>
            </a:r>
            <a:r>
              <a:rPr lang="en-US" sz="4000" b="1" dirty="0">
                <a:solidFill>
                  <a:srgbClr val="C00000"/>
                </a:solidFill>
                <a:latin typeface="Times New Roman" pitchFamily="18" charset="0"/>
                <a:cs typeface="Times New Roman" pitchFamily="18" charset="0"/>
              </a:rPr>
              <a:t>? </a:t>
            </a:r>
          </a:p>
          <a:p>
            <a:pPr marL="354013" indent="-354013" algn="just">
              <a:buNone/>
            </a:pPr>
            <a:r>
              <a:rPr lang="en-US" sz="3200" dirty="0" smtClean="0">
                <a:solidFill>
                  <a:srgbClr val="C00000"/>
                </a:solidFill>
                <a:latin typeface="Times New Roman" pitchFamily="18" charset="0"/>
                <a:cs typeface="Times New Roman" pitchFamily="18" charset="0"/>
              </a:rPr>
              <a:t>   </a:t>
            </a:r>
          </a:p>
          <a:p>
            <a:pPr algn="just">
              <a:buNone/>
            </a:pPr>
            <a:endParaRPr lang="en-US" sz="3200" dirty="0">
              <a:latin typeface="Footlight MT Light" pitchFamily="18" charset="0"/>
            </a:endParaRPr>
          </a:p>
        </p:txBody>
      </p:sp>
    </p:spTree>
  </p:cSld>
  <p:clrMapOvr>
    <a:masterClrMapping/>
  </p:clrMapOvr>
  <p:transition spd="slow">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353962"/>
            <a:ext cx="8226425" cy="5772202"/>
          </a:xfrm>
        </p:spPr>
        <p:txBody>
          <a:bodyPr>
            <a:normAutofit/>
          </a:bodyPr>
          <a:lstStyle/>
          <a:p>
            <a:pPr lvl="0" algn="just">
              <a:buNone/>
            </a:pPr>
            <a:r>
              <a:rPr lang="en-US" sz="2800" b="1" dirty="0" smtClean="0">
                <a:solidFill>
                  <a:srgbClr val="0070C0"/>
                </a:solidFill>
                <a:latin typeface="Footlight MT Light" pitchFamily="18" charset="0"/>
              </a:rPr>
              <a:t>3</a:t>
            </a:r>
            <a:r>
              <a:rPr lang="en-US" sz="2800" b="1" dirty="0" smtClean="0">
                <a:solidFill>
                  <a:srgbClr val="C00000"/>
                </a:solidFill>
                <a:latin typeface="Times New Roman" pitchFamily="18" charset="0"/>
                <a:cs typeface="Times New Roman" pitchFamily="18" charset="0"/>
              </a:rPr>
              <a:t>. </a:t>
            </a:r>
            <a:r>
              <a:rPr lang="en-US" sz="3600" b="1" dirty="0" smtClean="0">
                <a:solidFill>
                  <a:srgbClr val="C00000"/>
                </a:solidFill>
                <a:latin typeface="Times New Roman" pitchFamily="18" charset="0"/>
                <a:cs typeface="Times New Roman" pitchFamily="18" charset="0"/>
              </a:rPr>
              <a:t>Is </a:t>
            </a:r>
            <a:r>
              <a:rPr lang="en-US" sz="3600" b="1" dirty="0">
                <a:solidFill>
                  <a:srgbClr val="C00000"/>
                </a:solidFill>
                <a:latin typeface="Times New Roman" pitchFamily="18" charset="0"/>
                <a:cs typeface="Times New Roman" pitchFamily="18" charset="0"/>
              </a:rPr>
              <a:t>there a risk of transmission of HBV to the </a:t>
            </a:r>
            <a:r>
              <a:rPr lang="en-US" sz="3600" b="1" dirty="0" smtClean="0">
                <a:solidFill>
                  <a:srgbClr val="C00000"/>
                </a:solidFill>
                <a:latin typeface="Times New Roman" pitchFamily="18" charset="0"/>
                <a:cs typeface="Times New Roman" pitchFamily="18" charset="0"/>
              </a:rPr>
              <a:t>  newborn</a:t>
            </a:r>
            <a:r>
              <a:rPr lang="en-US" sz="3600" b="1" dirty="0">
                <a:solidFill>
                  <a:srgbClr val="C00000"/>
                </a:solidFill>
                <a:latin typeface="Times New Roman" pitchFamily="18" charset="0"/>
                <a:cs typeface="Times New Roman" pitchFamily="18" charset="0"/>
              </a:rPr>
              <a:t>? </a:t>
            </a:r>
          </a:p>
          <a:p>
            <a:pPr marL="354013" indent="-354013" algn="just">
              <a:buNone/>
            </a:pPr>
            <a:r>
              <a:rPr lang="en-US" sz="3200" dirty="0" smtClean="0">
                <a:solidFill>
                  <a:srgbClr val="C00000"/>
                </a:solidFill>
                <a:latin typeface="Times New Roman" pitchFamily="18" charset="0"/>
                <a:cs typeface="Times New Roman" pitchFamily="18" charset="0"/>
              </a:rPr>
              <a:t>   </a:t>
            </a:r>
          </a:p>
          <a:p>
            <a:pPr marL="354013" indent="-354013" algn="just">
              <a:buNone/>
            </a:pPr>
            <a:r>
              <a:rPr lang="en-US" sz="3200" dirty="0" err="1" smtClean="0">
                <a:solidFill>
                  <a:schemeClr val="tx1"/>
                </a:solidFill>
                <a:latin typeface="Footlight MT Light" pitchFamily="18" charset="0"/>
              </a:rPr>
              <a:t>HBsAg</a:t>
            </a:r>
            <a:r>
              <a:rPr lang="en-US" sz="3200" dirty="0" smtClean="0">
                <a:solidFill>
                  <a:schemeClr val="tx1"/>
                </a:solidFill>
                <a:latin typeface="Footlight MT Light" pitchFamily="18" charset="0"/>
              </a:rPr>
              <a:t> (+)  mother                           10-20%</a:t>
            </a:r>
          </a:p>
          <a:p>
            <a:pPr marL="354013" indent="-354013" algn="just">
              <a:buNone/>
            </a:pPr>
            <a:r>
              <a:rPr lang="en-US" sz="3200" dirty="0" err="1" smtClean="0">
                <a:latin typeface="Footlight MT Light" pitchFamily="18" charset="0"/>
              </a:rPr>
              <a:t>HBeAg</a:t>
            </a:r>
            <a:r>
              <a:rPr lang="en-US" sz="3200" dirty="0" smtClean="0">
                <a:latin typeface="Footlight MT Light" pitchFamily="18" charset="0"/>
              </a:rPr>
              <a:t>  (-)</a:t>
            </a:r>
          </a:p>
          <a:p>
            <a:pPr marL="354013" indent="-354013" algn="just">
              <a:buNone/>
            </a:pPr>
            <a:endParaRPr lang="en-US" sz="3200" dirty="0" smtClean="0">
              <a:latin typeface="Footlight MT Light" pitchFamily="18" charset="0"/>
            </a:endParaRPr>
          </a:p>
          <a:p>
            <a:pPr marL="354013" indent="-354013" algn="just">
              <a:buNone/>
            </a:pPr>
            <a:endParaRPr lang="en-US" sz="3200" dirty="0" smtClean="0">
              <a:latin typeface="Footlight MT Light" pitchFamily="18" charset="0"/>
            </a:endParaRPr>
          </a:p>
          <a:p>
            <a:pPr marL="354013" indent="-354013" algn="just">
              <a:buNone/>
            </a:pPr>
            <a:r>
              <a:rPr lang="en-US" sz="3200" dirty="0" err="1" smtClean="0">
                <a:latin typeface="Footlight MT Light" pitchFamily="18" charset="0"/>
              </a:rPr>
              <a:t>HBsAg</a:t>
            </a:r>
            <a:r>
              <a:rPr lang="en-US" sz="3200" dirty="0" smtClean="0">
                <a:latin typeface="Footlight MT Light" pitchFamily="18" charset="0"/>
              </a:rPr>
              <a:t> (+)  mother                             90%</a:t>
            </a:r>
          </a:p>
          <a:p>
            <a:pPr marL="354013" indent="-354013" algn="just">
              <a:buNone/>
            </a:pPr>
            <a:r>
              <a:rPr lang="en-US" sz="3200" dirty="0" err="1" smtClean="0">
                <a:latin typeface="Footlight MT Light" pitchFamily="18" charset="0"/>
              </a:rPr>
              <a:t>HBeAg</a:t>
            </a:r>
            <a:r>
              <a:rPr lang="en-US" sz="3200" dirty="0" smtClean="0">
                <a:latin typeface="Footlight MT Light" pitchFamily="18" charset="0"/>
              </a:rPr>
              <a:t>  (+)</a:t>
            </a:r>
          </a:p>
          <a:p>
            <a:pPr algn="just">
              <a:buNone/>
            </a:pPr>
            <a:endParaRPr lang="en-US" sz="3200" dirty="0">
              <a:latin typeface="Footlight MT Light" pitchFamily="18" charset="0"/>
            </a:endParaRPr>
          </a:p>
        </p:txBody>
      </p:sp>
      <p:sp>
        <p:nvSpPr>
          <p:cNvPr id="4" name="Right Arrow 3"/>
          <p:cNvSpPr/>
          <p:nvPr/>
        </p:nvSpPr>
        <p:spPr>
          <a:xfrm>
            <a:off x="4013200" y="2260600"/>
            <a:ext cx="1854200"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4089400" y="4267200"/>
            <a:ext cx="1854200"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76400"/>
            <a:ext cx="8839200" cy="3225800"/>
          </a:xfrm>
        </p:spPr>
        <p:txBody>
          <a:bodyPr>
            <a:normAutofit/>
          </a:bodyPr>
          <a:lstStyle/>
          <a:p>
            <a:pPr lvl="0"/>
            <a:r>
              <a:rPr lang="en-US" sz="2800" dirty="0" smtClean="0">
                <a:solidFill>
                  <a:schemeClr val="accent4"/>
                </a:solidFill>
                <a:latin typeface="Footlight MT Light" pitchFamily="18" charset="0"/>
              </a:rPr>
              <a:t>4</a:t>
            </a:r>
            <a:r>
              <a:rPr lang="en-US" sz="4000" dirty="0" smtClean="0">
                <a:solidFill>
                  <a:schemeClr val="accent4"/>
                </a:solidFill>
                <a:effectLst/>
                <a:latin typeface="Times New Roman" pitchFamily="18" charset="0"/>
                <a:cs typeface="Times New Roman" pitchFamily="18" charset="0"/>
              </a:rPr>
              <a:t>.  </a:t>
            </a:r>
            <a:r>
              <a:rPr lang="en-US" sz="4000" dirty="0" smtClean="0">
                <a:solidFill>
                  <a:srgbClr val="FF0000"/>
                </a:solidFill>
                <a:effectLst/>
                <a:latin typeface="Times New Roman" pitchFamily="18" charset="0"/>
                <a:cs typeface="Times New Roman" pitchFamily="18" charset="0"/>
              </a:rPr>
              <a:t>What </a:t>
            </a:r>
            <a:r>
              <a:rPr lang="en-US" sz="4000" dirty="0">
                <a:solidFill>
                  <a:srgbClr val="FF0000"/>
                </a:solidFill>
                <a:effectLst/>
                <a:latin typeface="Times New Roman" pitchFamily="18" charset="0"/>
                <a:cs typeface="Times New Roman" pitchFamily="18" charset="0"/>
              </a:rPr>
              <a:t>further management would </a:t>
            </a:r>
            <a:r>
              <a:rPr lang="en-US" sz="4000" dirty="0" smtClean="0">
                <a:solidFill>
                  <a:srgbClr val="FF0000"/>
                </a:solidFill>
                <a:effectLst/>
                <a:latin typeface="Times New Roman" pitchFamily="18" charset="0"/>
                <a:cs typeface="Times New Roman" pitchFamily="18" charset="0"/>
              </a:rPr>
              <a:t>    you </a:t>
            </a:r>
            <a:r>
              <a:rPr lang="en-US" sz="4000" dirty="0">
                <a:solidFill>
                  <a:srgbClr val="FF0000"/>
                </a:solidFill>
                <a:effectLst/>
                <a:latin typeface="Times New Roman" pitchFamily="18" charset="0"/>
                <a:cs typeface="Times New Roman" pitchFamily="18" charset="0"/>
              </a:rPr>
              <a:t>offer to </a:t>
            </a:r>
            <a:r>
              <a:rPr lang="en-US" sz="4000" dirty="0" smtClean="0">
                <a:solidFill>
                  <a:srgbClr val="FF0000"/>
                </a:solidFill>
                <a:effectLst/>
                <a:latin typeface="Times New Roman" pitchFamily="18" charset="0"/>
                <a:cs typeface="Times New Roman" pitchFamily="18" charset="0"/>
              </a:rPr>
              <a:t>the </a:t>
            </a:r>
            <a:r>
              <a:rPr lang="en-US" sz="4000" dirty="0">
                <a:solidFill>
                  <a:srgbClr val="FF0000"/>
                </a:solidFill>
                <a:effectLst/>
                <a:latin typeface="Times New Roman" pitchFamily="18" charset="0"/>
                <a:cs typeface="Times New Roman" pitchFamily="18" charset="0"/>
              </a:rPr>
              <a:t>mother? </a:t>
            </a:r>
            <a:r>
              <a:rPr lang="en-US" sz="4000" dirty="0">
                <a:solidFill>
                  <a:schemeClr val="tx1"/>
                </a:solidFill>
                <a:effectLst/>
                <a:latin typeface="Times New Roman" pitchFamily="18" charset="0"/>
                <a:cs typeface="Times New Roman" pitchFamily="18" charset="0"/>
              </a:rPr>
              <a:t/>
            </a:r>
            <a:br>
              <a:rPr lang="en-US" sz="4000" dirty="0">
                <a:solidFill>
                  <a:schemeClr val="tx1"/>
                </a:solidFill>
                <a:effectLst/>
                <a:latin typeface="Times New Roman" pitchFamily="18" charset="0"/>
                <a:cs typeface="Times New Roman" pitchFamily="18" charset="0"/>
              </a:rPr>
            </a:br>
            <a:endParaRPr lang="en-US" sz="4000" dirty="0">
              <a:effectLst/>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584200"/>
            <a:ext cx="8839200" cy="5613400"/>
          </a:xfrm>
        </p:spPr>
        <p:txBody>
          <a:bodyPr>
            <a:noAutofit/>
          </a:bodyPr>
          <a:lstStyle/>
          <a:p>
            <a:r>
              <a:rPr lang="en-US" sz="3200" b="1" dirty="0" smtClean="0">
                <a:solidFill>
                  <a:schemeClr val="bg2">
                    <a:lumMod val="25000"/>
                  </a:schemeClr>
                </a:solidFill>
                <a:latin typeface="Footlight MT Light" pitchFamily="18" charset="0"/>
              </a:rPr>
              <a:t>Pregnant Hepatitis B carriers should be  </a:t>
            </a:r>
            <a:br>
              <a:rPr lang="en-US" sz="3200" b="1" dirty="0" smtClean="0">
                <a:solidFill>
                  <a:schemeClr val="bg2">
                    <a:lumMod val="25000"/>
                  </a:schemeClr>
                </a:solidFill>
                <a:latin typeface="Footlight MT Light" pitchFamily="18" charset="0"/>
              </a:rPr>
            </a:br>
            <a:r>
              <a:rPr lang="en-US" sz="3200" b="1" dirty="0" smtClean="0">
                <a:solidFill>
                  <a:schemeClr val="bg2">
                    <a:lumMod val="25000"/>
                  </a:schemeClr>
                </a:solidFill>
                <a:latin typeface="Footlight MT Light" pitchFamily="18" charset="0"/>
              </a:rPr>
              <a:t>      advised to</a:t>
            </a:r>
            <a:r>
              <a:rPr lang="en-US" sz="2800" dirty="0" smtClean="0">
                <a:latin typeface="Footlight MT Light" pitchFamily="18" charset="0"/>
              </a:rPr>
              <a:t/>
            </a:r>
            <a:br>
              <a:rPr lang="en-US" sz="2800" dirty="0" smtClean="0">
                <a:latin typeface="Footlight MT Light" pitchFamily="18" charset="0"/>
              </a:rPr>
            </a:br>
            <a:r>
              <a:rPr lang="en-US" sz="2800" dirty="0" smtClean="0">
                <a:latin typeface="Footlight MT Light" pitchFamily="18" charset="0"/>
              </a:rPr>
              <a:t>      </a:t>
            </a:r>
            <a:r>
              <a:rPr lang="en-US" sz="3200" dirty="0" smtClean="0">
                <a:solidFill>
                  <a:schemeClr val="tx1">
                    <a:lumMod val="95000"/>
                    <a:lumOff val="5000"/>
                  </a:schemeClr>
                </a:solidFill>
                <a:latin typeface="Footlight MT Light" pitchFamily="18" charset="0"/>
              </a:rPr>
              <a:t>- </a:t>
            </a:r>
            <a:r>
              <a:rPr lang="en-US" sz="2800" dirty="0" smtClean="0">
                <a:solidFill>
                  <a:schemeClr val="tx1">
                    <a:lumMod val="95000"/>
                    <a:lumOff val="5000"/>
                  </a:schemeClr>
                </a:solidFill>
                <a:latin typeface="Footlight MT Light" pitchFamily="18" charset="0"/>
              </a:rPr>
              <a:t>Not donate blood, body organs, other tissue.</a:t>
            </a:r>
            <a:br>
              <a:rPr lang="en-US" sz="2800" dirty="0" smtClean="0">
                <a:solidFill>
                  <a:schemeClr val="tx1">
                    <a:lumMod val="95000"/>
                    <a:lumOff val="5000"/>
                  </a:schemeClr>
                </a:solidFill>
                <a:latin typeface="Footlight MT Light" pitchFamily="18" charset="0"/>
              </a:rPr>
            </a:br>
            <a:r>
              <a:rPr lang="en-US" sz="2800" dirty="0" smtClean="0">
                <a:solidFill>
                  <a:schemeClr val="tx1">
                    <a:lumMod val="95000"/>
                    <a:lumOff val="5000"/>
                  </a:schemeClr>
                </a:solidFill>
                <a:latin typeface="Footlight MT Light" pitchFamily="18" charset="0"/>
              </a:rPr>
              <a:t>      - Not share any personal items that may have </a:t>
            </a:r>
            <a:br>
              <a:rPr lang="en-US" sz="2800" dirty="0" smtClean="0">
                <a:solidFill>
                  <a:schemeClr val="tx1">
                    <a:lumMod val="95000"/>
                    <a:lumOff val="5000"/>
                  </a:schemeClr>
                </a:solidFill>
                <a:latin typeface="Footlight MT Light" pitchFamily="18" charset="0"/>
              </a:rPr>
            </a:br>
            <a:r>
              <a:rPr lang="en-US" sz="2800" dirty="0" smtClean="0">
                <a:solidFill>
                  <a:schemeClr val="tx1">
                    <a:lumMod val="95000"/>
                    <a:lumOff val="5000"/>
                  </a:schemeClr>
                </a:solidFill>
                <a:latin typeface="Footlight MT Light" pitchFamily="18" charset="0"/>
              </a:rPr>
              <a:t>        blood on them (e.g., toothbrushes ). </a:t>
            </a:r>
            <a:br>
              <a:rPr lang="en-US" sz="2800" dirty="0" smtClean="0">
                <a:solidFill>
                  <a:schemeClr val="tx1">
                    <a:lumMod val="95000"/>
                    <a:lumOff val="5000"/>
                  </a:schemeClr>
                </a:solidFill>
                <a:latin typeface="Footlight MT Light" pitchFamily="18" charset="0"/>
              </a:rPr>
            </a:br>
            <a:r>
              <a:rPr lang="en-US" sz="2800" dirty="0" smtClean="0">
                <a:solidFill>
                  <a:schemeClr val="tx1">
                    <a:lumMod val="95000"/>
                    <a:lumOff val="5000"/>
                  </a:schemeClr>
                </a:solidFill>
                <a:latin typeface="Footlight MT Light" pitchFamily="18" charset="0"/>
              </a:rPr>
              <a:t>      - Obtain vaccination against hepatitis viruses A </a:t>
            </a:r>
            <a:br>
              <a:rPr lang="en-US" sz="2800" dirty="0" smtClean="0">
                <a:solidFill>
                  <a:schemeClr val="tx1">
                    <a:lumMod val="95000"/>
                    <a:lumOff val="5000"/>
                  </a:schemeClr>
                </a:solidFill>
                <a:latin typeface="Footlight MT Light" pitchFamily="18" charset="0"/>
              </a:rPr>
            </a:br>
            <a:r>
              <a:rPr lang="en-US" sz="2800" dirty="0" smtClean="0">
                <a:solidFill>
                  <a:schemeClr val="tx1">
                    <a:lumMod val="95000"/>
                    <a:lumOff val="5000"/>
                  </a:schemeClr>
                </a:solidFill>
                <a:latin typeface="Footlight MT Light" pitchFamily="18" charset="0"/>
              </a:rPr>
              <a:t>         as indicated.</a:t>
            </a:r>
            <a:br>
              <a:rPr lang="en-US" sz="2800" dirty="0" smtClean="0">
                <a:solidFill>
                  <a:schemeClr val="tx1">
                    <a:lumMod val="95000"/>
                    <a:lumOff val="5000"/>
                  </a:schemeClr>
                </a:solidFill>
                <a:latin typeface="Footlight MT Light" pitchFamily="18" charset="0"/>
              </a:rPr>
            </a:br>
            <a:r>
              <a:rPr lang="en-US" sz="2800" dirty="0" smtClean="0">
                <a:solidFill>
                  <a:schemeClr val="tx1">
                    <a:lumMod val="95000"/>
                    <a:lumOff val="5000"/>
                  </a:schemeClr>
                </a:solidFill>
                <a:latin typeface="Footlight MT Light" pitchFamily="18" charset="0"/>
              </a:rPr>
              <a:t>      - Be seen at least annually  by their regular </a:t>
            </a:r>
            <a:br>
              <a:rPr lang="en-US" sz="2800" dirty="0" smtClean="0">
                <a:solidFill>
                  <a:schemeClr val="tx1">
                    <a:lumMod val="95000"/>
                    <a:lumOff val="5000"/>
                  </a:schemeClr>
                </a:solidFill>
                <a:latin typeface="Footlight MT Light" pitchFamily="18" charset="0"/>
              </a:rPr>
            </a:br>
            <a:r>
              <a:rPr lang="en-US" sz="2800" dirty="0" smtClean="0">
                <a:solidFill>
                  <a:schemeClr val="tx1">
                    <a:lumMod val="95000"/>
                    <a:lumOff val="5000"/>
                  </a:schemeClr>
                </a:solidFill>
                <a:latin typeface="Footlight MT Light" pitchFamily="18" charset="0"/>
              </a:rPr>
              <a:t>         medical doctor.</a:t>
            </a:r>
            <a:br>
              <a:rPr lang="en-US" sz="2800" dirty="0" smtClean="0">
                <a:solidFill>
                  <a:schemeClr val="tx1">
                    <a:lumMod val="95000"/>
                    <a:lumOff val="5000"/>
                  </a:schemeClr>
                </a:solidFill>
                <a:latin typeface="Footlight MT Light" pitchFamily="18" charset="0"/>
              </a:rPr>
            </a:br>
            <a:r>
              <a:rPr lang="en-US" sz="2800" dirty="0" smtClean="0">
                <a:solidFill>
                  <a:schemeClr val="tx1">
                    <a:lumMod val="95000"/>
                    <a:lumOff val="5000"/>
                  </a:schemeClr>
                </a:solidFill>
                <a:latin typeface="Footlight MT Light" pitchFamily="18" charset="0"/>
              </a:rPr>
              <a:t>      - Discuss the risk for transmission with their </a:t>
            </a:r>
            <a:br>
              <a:rPr lang="en-US" sz="2800" dirty="0" smtClean="0">
                <a:solidFill>
                  <a:schemeClr val="tx1">
                    <a:lumMod val="95000"/>
                    <a:lumOff val="5000"/>
                  </a:schemeClr>
                </a:solidFill>
                <a:latin typeface="Footlight MT Light" pitchFamily="18" charset="0"/>
              </a:rPr>
            </a:br>
            <a:r>
              <a:rPr lang="en-US" sz="2800" dirty="0" smtClean="0">
                <a:solidFill>
                  <a:schemeClr val="tx1">
                    <a:lumMod val="95000"/>
                    <a:lumOff val="5000"/>
                  </a:schemeClr>
                </a:solidFill>
                <a:latin typeface="Footlight MT Light" pitchFamily="18" charset="0"/>
              </a:rPr>
              <a:t>         partner and need for testing</a:t>
            </a:r>
            <a:r>
              <a:rPr lang="en-US" sz="2800" dirty="0" smtClean="0">
                <a:latin typeface="Footlight MT Light" pitchFamily="18" charset="0"/>
              </a:rPr>
              <a:t>.</a:t>
            </a:r>
            <a:endParaRPr lang="en-US" sz="2800" dirty="0"/>
          </a:p>
        </p:txBody>
      </p:sp>
    </p:spTree>
  </p:cSld>
  <p:clrMapOvr>
    <a:masterClrMapping/>
  </p:clrMapOvr>
  <p:transition spd="slow">
    <p:circl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678426"/>
            <a:ext cx="8226425" cy="5241260"/>
          </a:xfrm>
        </p:spPr>
        <p:txBody>
          <a:bodyPr/>
          <a:lstStyle/>
          <a:p>
            <a:pPr marL="0" indent="0" algn="just">
              <a:buNone/>
            </a:pPr>
            <a:r>
              <a:rPr lang="en-US" sz="3600" dirty="0" smtClean="0">
                <a:latin typeface="Footlight MT Light" pitchFamily="18" charset="0"/>
              </a:rPr>
              <a:t>Today the mother is admitted in </a:t>
            </a:r>
            <a:r>
              <a:rPr lang="en-US" sz="3600" dirty="0" err="1" smtClean="0">
                <a:latin typeface="Footlight MT Light" pitchFamily="18" charset="0"/>
              </a:rPr>
              <a:t>labour</a:t>
            </a:r>
            <a:r>
              <a:rPr lang="en-US" sz="3600" dirty="0" smtClean="0">
                <a:latin typeface="Footlight MT Light" pitchFamily="18" charset="0"/>
              </a:rPr>
              <a:t> and you were among the staff involved in the delivery. During a repair of the episiotomy</a:t>
            </a:r>
            <a:r>
              <a:rPr lang="en-US" sz="3600" smtClean="0">
                <a:latin typeface="Footlight MT Light" pitchFamily="18" charset="0"/>
              </a:rPr>
              <a:t>, you accidentally </a:t>
            </a:r>
            <a:r>
              <a:rPr lang="en-US" sz="3600" dirty="0" smtClean="0">
                <a:latin typeface="Footlight MT Light" pitchFamily="18" charset="0"/>
              </a:rPr>
              <a:t>prick your finger with a needle stained by the patient blood? </a:t>
            </a:r>
          </a:p>
          <a:p>
            <a:pPr marL="0" indent="0" algn="just">
              <a:buNone/>
            </a:pPr>
            <a:endParaRPr lang="en-US" sz="3600" dirty="0">
              <a:latin typeface="Footlight MT Light" pitchFamily="18" charset="0"/>
            </a:endParaRPr>
          </a:p>
        </p:txBody>
      </p:sp>
    </p:spTree>
  </p:cSld>
  <p:clrMapOvr>
    <a:masterClrMapping/>
  </p:clrMapOvr>
  <p:transition spd="slow">
    <p:circl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632" y="523568"/>
            <a:ext cx="8226425" cy="4525963"/>
          </a:xfrm>
        </p:spPr>
        <p:txBody>
          <a:bodyPr/>
          <a:lstStyle/>
          <a:p>
            <a:pPr lvl="0">
              <a:buNone/>
            </a:pPr>
            <a:r>
              <a:rPr lang="en-US" sz="4400" b="1" dirty="0" smtClean="0">
                <a:solidFill>
                  <a:srgbClr val="C00000"/>
                </a:solidFill>
                <a:latin typeface="Footlight MT Light" pitchFamily="18" charset="0"/>
              </a:rPr>
              <a:t>1.   What </a:t>
            </a:r>
            <a:r>
              <a:rPr lang="en-US" sz="4400" b="1" dirty="0">
                <a:solidFill>
                  <a:srgbClr val="C00000"/>
                </a:solidFill>
                <a:latin typeface="Footlight MT Light" pitchFamily="18" charset="0"/>
              </a:rPr>
              <a:t>should you do?</a:t>
            </a:r>
            <a:endParaRPr lang="en-US" sz="4400" dirty="0">
              <a:solidFill>
                <a:srgbClr val="C00000"/>
              </a:solidFill>
              <a:latin typeface="Footlight MT Light" pitchFamily="18" charset="0"/>
            </a:endParaRPr>
          </a:p>
          <a:p>
            <a:pPr lvl="1">
              <a:buNone/>
            </a:pPr>
            <a:r>
              <a:rPr lang="en-US" sz="4000" dirty="0" smtClean="0">
                <a:solidFill>
                  <a:schemeClr val="tx1"/>
                </a:solidFill>
                <a:latin typeface="Footlight MT Light" pitchFamily="18" charset="0"/>
              </a:rPr>
              <a:t>-  Report </a:t>
            </a:r>
            <a:r>
              <a:rPr lang="en-US" sz="4000" dirty="0">
                <a:solidFill>
                  <a:schemeClr val="tx1"/>
                </a:solidFill>
                <a:latin typeface="Footlight MT Light" pitchFamily="18" charset="0"/>
              </a:rPr>
              <a:t>occupational exposures </a:t>
            </a:r>
            <a:r>
              <a:rPr lang="en-US" sz="4000" dirty="0" smtClean="0">
                <a:solidFill>
                  <a:schemeClr val="tx1"/>
                </a:solidFill>
                <a:latin typeface="Footlight MT Light" pitchFamily="18" charset="0"/>
              </a:rPr>
              <a:t>immediately.</a:t>
            </a:r>
            <a:endParaRPr lang="en-US" sz="4000" dirty="0">
              <a:solidFill>
                <a:schemeClr val="tx1"/>
              </a:solidFill>
              <a:latin typeface="Footlight MT Light" pitchFamily="18" charset="0"/>
            </a:endParaRPr>
          </a:p>
          <a:p>
            <a:pPr lvl="1">
              <a:buFontTx/>
              <a:buChar char="-"/>
            </a:pPr>
            <a:r>
              <a:rPr lang="en-US" sz="4000" dirty="0" smtClean="0">
                <a:solidFill>
                  <a:schemeClr val="tx1"/>
                </a:solidFill>
                <a:latin typeface="Footlight MT Light" pitchFamily="18" charset="0"/>
              </a:rPr>
              <a:t>The </a:t>
            </a:r>
            <a:r>
              <a:rPr lang="en-US" sz="4000" dirty="0">
                <a:solidFill>
                  <a:schemeClr val="tx1"/>
                </a:solidFill>
                <a:latin typeface="Footlight MT Light" pitchFamily="18" charset="0"/>
              </a:rPr>
              <a:t>hepatitis B vaccination status and the vaccine-response </a:t>
            </a:r>
            <a:r>
              <a:rPr lang="en-US" sz="4000" dirty="0" smtClean="0">
                <a:solidFill>
                  <a:schemeClr val="tx1"/>
                </a:solidFill>
                <a:latin typeface="Footlight MT Light" pitchFamily="18" charset="0"/>
              </a:rPr>
              <a:t>status</a:t>
            </a:r>
          </a:p>
          <a:p>
            <a:pPr lvl="1">
              <a:buNone/>
            </a:pPr>
            <a:r>
              <a:rPr lang="en-US" sz="4000" dirty="0" smtClean="0">
                <a:latin typeface="Footlight MT Light" pitchFamily="18" charset="0"/>
              </a:rPr>
              <a:t>  </a:t>
            </a:r>
            <a:r>
              <a:rPr lang="en-US" sz="4000" dirty="0" smtClean="0">
                <a:solidFill>
                  <a:schemeClr val="tx1"/>
                </a:solidFill>
                <a:latin typeface="Footlight MT Light" pitchFamily="18" charset="0"/>
              </a:rPr>
              <a:t> </a:t>
            </a:r>
            <a:r>
              <a:rPr lang="en-US" sz="4000" dirty="0">
                <a:solidFill>
                  <a:schemeClr val="tx1"/>
                </a:solidFill>
                <a:latin typeface="Footlight MT Light" pitchFamily="18" charset="0"/>
              </a:rPr>
              <a:t>(if known)  should be </a:t>
            </a:r>
            <a:r>
              <a:rPr lang="en-US" sz="4000" dirty="0" smtClean="0">
                <a:solidFill>
                  <a:schemeClr val="tx1"/>
                </a:solidFill>
                <a:latin typeface="Footlight MT Light" pitchFamily="18" charset="0"/>
              </a:rPr>
              <a:t>reviewed.</a:t>
            </a:r>
            <a:endParaRPr lang="en-US" sz="4000" dirty="0">
              <a:solidFill>
                <a:schemeClr val="tx1"/>
              </a:solidFill>
              <a:latin typeface="Footlight MT Light" pitchFamily="18" charset="0"/>
            </a:endParaRPr>
          </a:p>
          <a:p>
            <a:pPr>
              <a:buNone/>
            </a:pPr>
            <a:endParaRPr lang="en-US" sz="4000" dirty="0">
              <a:latin typeface="Footlight MT Light"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C:\Documents and Settings\Dr.Fauzia\My Documents\My Pictures\r011a1t3.gif"/>
          <p:cNvPicPr/>
          <p:nvPr/>
        </p:nvPicPr>
        <p:blipFill>
          <a:blip r:embed="rId2" cstate="print"/>
          <a:srcRect/>
          <a:stretch>
            <a:fillRect/>
          </a:stretch>
        </p:blipFill>
        <p:spPr bwMode="auto">
          <a:xfrm>
            <a:off x="324466" y="0"/>
            <a:ext cx="8819534" cy="68580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8686800" cy="4525963"/>
          </a:xfrm>
        </p:spPr>
        <p:txBody>
          <a:bodyPr/>
          <a:lstStyle/>
          <a:p>
            <a:pPr marL="354013" indent="-354013" algn="just">
              <a:buNone/>
            </a:pPr>
            <a:endParaRPr lang="en-US" sz="2800" dirty="0" smtClean="0">
              <a:latin typeface="Footlight MT Light" pitchFamily="18" charset="0"/>
            </a:endParaRPr>
          </a:p>
          <a:p>
            <a:pPr marL="354013" indent="-354013" algn="just">
              <a:buNone/>
            </a:pPr>
            <a:r>
              <a:rPr lang="en-US" sz="2800" dirty="0" smtClean="0">
                <a:latin typeface="Footlight MT Light" pitchFamily="18" charset="0"/>
              </a:rPr>
              <a:t> the risk of developing serologic evidence of HBV </a:t>
            </a:r>
            <a:r>
              <a:rPr lang="en-US" sz="2800" dirty="0" err="1" smtClean="0">
                <a:latin typeface="Footlight MT Light" pitchFamily="18" charset="0"/>
              </a:rPr>
              <a:t>inf</a:t>
            </a:r>
            <a:endParaRPr lang="en-US" sz="2800" dirty="0" smtClean="0">
              <a:latin typeface="Footlight MT Light" pitchFamily="18" charset="0"/>
            </a:endParaRPr>
          </a:p>
          <a:p>
            <a:pPr marL="354013" indent="-354013" algn="just">
              <a:buNone/>
            </a:pPr>
            <a:r>
              <a:rPr lang="en-US" sz="2800" dirty="0" smtClean="0">
                <a:solidFill>
                  <a:schemeClr val="accent2">
                    <a:lumMod val="75000"/>
                  </a:schemeClr>
                </a:solidFill>
                <a:latin typeface="Footlight MT Light" pitchFamily="18" charset="0"/>
              </a:rPr>
              <a:t>     </a:t>
            </a:r>
            <a:r>
              <a:rPr lang="en-US" sz="2800" dirty="0" smtClean="0">
                <a:solidFill>
                  <a:schemeClr val="accent2">
                    <a:lumMod val="50000"/>
                  </a:schemeClr>
                </a:solidFill>
                <a:latin typeface="Footlight MT Light" pitchFamily="18" charset="0"/>
              </a:rPr>
              <a:t>if  the blood (+) </a:t>
            </a:r>
            <a:r>
              <a:rPr lang="en-US" sz="2800" dirty="0" err="1" smtClean="0">
                <a:solidFill>
                  <a:schemeClr val="accent2">
                    <a:lumMod val="50000"/>
                  </a:schemeClr>
                </a:solidFill>
                <a:latin typeface="Footlight MT Light" pitchFamily="18" charset="0"/>
              </a:rPr>
              <a:t>HBsAg</a:t>
            </a:r>
            <a:endParaRPr lang="en-US" sz="2800" dirty="0" smtClean="0">
              <a:solidFill>
                <a:schemeClr val="accent2">
                  <a:lumMod val="50000"/>
                </a:schemeClr>
              </a:solidFill>
              <a:latin typeface="Footlight MT Light" pitchFamily="18" charset="0"/>
            </a:endParaRPr>
          </a:p>
          <a:p>
            <a:pPr marL="354013" indent="-354013" algn="just">
              <a:buNone/>
            </a:pPr>
            <a:r>
              <a:rPr lang="en-US" sz="2800" dirty="0" smtClean="0">
                <a:solidFill>
                  <a:schemeClr val="accent2">
                    <a:lumMod val="50000"/>
                  </a:schemeClr>
                </a:solidFill>
                <a:latin typeface="Footlight MT Light" pitchFamily="18" charset="0"/>
              </a:rPr>
              <a:t>                           (+) </a:t>
            </a:r>
            <a:r>
              <a:rPr lang="en-US" sz="2800" dirty="0" err="1" smtClean="0">
                <a:solidFill>
                  <a:schemeClr val="accent2">
                    <a:lumMod val="50000"/>
                  </a:schemeClr>
                </a:solidFill>
                <a:latin typeface="Footlight MT Light" pitchFamily="18" charset="0"/>
              </a:rPr>
              <a:t>HBeAg</a:t>
            </a:r>
            <a:r>
              <a:rPr lang="en-US" sz="2800" dirty="0" smtClean="0">
                <a:solidFill>
                  <a:schemeClr val="accent2">
                    <a:lumMod val="50000"/>
                  </a:schemeClr>
                </a:solidFill>
                <a:latin typeface="Footlight MT Light" pitchFamily="18" charset="0"/>
              </a:rPr>
              <a:t>                     </a:t>
            </a:r>
            <a:r>
              <a:rPr lang="en-US" sz="2800" dirty="0" smtClean="0">
                <a:solidFill>
                  <a:srgbClr val="FF0000"/>
                </a:solidFill>
                <a:latin typeface="Footlight MT Light" pitchFamily="18" charset="0"/>
              </a:rPr>
              <a:t>37-62%</a:t>
            </a:r>
          </a:p>
          <a:p>
            <a:pPr marL="354013" indent="-354013" algn="just">
              <a:buNone/>
            </a:pPr>
            <a:endParaRPr lang="en-US" sz="2800" dirty="0" smtClean="0">
              <a:latin typeface="Footlight MT Light" pitchFamily="18" charset="0"/>
            </a:endParaRPr>
          </a:p>
          <a:p>
            <a:pPr marL="354013" indent="-354013" algn="just">
              <a:buNone/>
            </a:pPr>
            <a:endParaRPr lang="en-US" sz="2800" dirty="0" smtClean="0">
              <a:latin typeface="Footlight MT Light" pitchFamily="18" charset="0"/>
            </a:endParaRPr>
          </a:p>
          <a:p>
            <a:pPr marL="354013" indent="-354013" algn="just">
              <a:buNone/>
            </a:pPr>
            <a:r>
              <a:rPr lang="en-US" sz="2800" dirty="0" smtClean="0">
                <a:latin typeface="Footlight MT Light" pitchFamily="18" charset="0"/>
              </a:rPr>
              <a:t> the risk of developing serologic evidence of HBV </a:t>
            </a:r>
            <a:r>
              <a:rPr lang="en-US" sz="2800" dirty="0" err="1" smtClean="0">
                <a:latin typeface="Footlight MT Light" pitchFamily="18" charset="0"/>
              </a:rPr>
              <a:t>inf</a:t>
            </a:r>
            <a:endParaRPr lang="en-US" sz="2800" dirty="0" smtClean="0">
              <a:latin typeface="Footlight MT Light" pitchFamily="18" charset="0"/>
            </a:endParaRPr>
          </a:p>
          <a:p>
            <a:pPr marL="354013" indent="-354013" algn="just">
              <a:buNone/>
            </a:pPr>
            <a:r>
              <a:rPr lang="en-US" sz="2800" dirty="0" smtClean="0">
                <a:solidFill>
                  <a:schemeClr val="accent2">
                    <a:lumMod val="75000"/>
                  </a:schemeClr>
                </a:solidFill>
                <a:latin typeface="Footlight MT Light" pitchFamily="18" charset="0"/>
              </a:rPr>
              <a:t>     </a:t>
            </a:r>
            <a:r>
              <a:rPr lang="en-US" sz="2800" dirty="0" smtClean="0">
                <a:solidFill>
                  <a:schemeClr val="accent2">
                    <a:lumMod val="50000"/>
                  </a:schemeClr>
                </a:solidFill>
                <a:latin typeface="Footlight MT Light" pitchFamily="18" charset="0"/>
              </a:rPr>
              <a:t>if  the blood (+) </a:t>
            </a:r>
            <a:r>
              <a:rPr lang="en-US" sz="2800" dirty="0" err="1" smtClean="0">
                <a:solidFill>
                  <a:schemeClr val="accent2">
                    <a:lumMod val="50000"/>
                  </a:schemeClr>
                </a:solidFill>
                <a:latin typeface="Footlight MT Light" pitchFamily="18" charset="0"/>
              </a:rPr>
              <a:t>HBsAg</a:t>
            </a:r>
            <a:endParaRPr lang="en-US" sz="2800" dirty="0" smtClean="0">
              <a:solidFill>
                <a:schemeClr val="accent2">
                  <a:lumMod val="50000"/>
                </a:schemeClr>
              </a:solidFill>
              <a:latin typeface="Footlight MT Light" pitchFamily="18" charset="0"/>
            </a:endParaRPr>
          </a:p>
          <a:p>
            <a:pPr marL="354013" indent="-354013" algn="just">
              <a:buNone/>
            </a:pPr>
            <a:r>
              <a:rPr lang="en-US" sz="2800" dirty="0" smtClean="0">
                <a:solidFill>
                  <a:schemeClr val="accent2">
                    <a:lumMod val="50000"/>
                  </a:schemeClr>
                </a:solidFill>
                <a:latin typeface="Footlight MT Light" pitchFamily="18" charset="0"/>
              </a:rPr>
              <a:t>                          (-) </a:t>
            </a:r>
            <a:r>
              <a:rPr lang="en-US" sz="2800" dirty="0" err="1" smtClean="0">
                <a:solidFill>
                  <a:schemeClr val="accent2">
                    <a:lumMod val="50000"/>
                  </a:schemeClr>
                </a:solidFill>
                <a:latin typeface="Footlight MT Light" pitchFamily="18" charset="0"/>
              </a:rPr>
              <a:t>HBeAg</a:t>
            </a:r>
            <a:r>
              <a:rPr lang="en-US" sz="2800" dirty="0" smtClean="0">
                <a:solidFill>
                  <a:schemeClr val="accent2">
                    <a:lumMod val="50000"/>
                  </a:schemeClr>
                </a:solidFill>
                <a:latin typeface="Footlight MT Light" pitchFamily="18" charset="0"/>
              </a:rPr>
              <a:t>                        </a:t>
            </a:r>
            <a:r>
              <a:rPr lang="en-US" sz="2800" dirty="0" smtClean="0">
                <a:solidFill>
                  <a:srgbClr val="FF0000"/>
                </a:solidFill>
                <a:latin typeface="Footlight MT Light" pitchFamily="18" charset="0"/>
              </a:rPr>
              <a:t>23-37%</a:t>
            </a:r>
          </a:p>
          <a:p>
            <a:endParaRPr lang="en-US" dirty="0"/>
          </a:p>
        </p:txBody>
      </p:sp>
      <p:sp>
        <p:nvSpPr>
          <p:cNvPr id="3" name="Title 2"/>
          <p:cNvSpPr>
            <a:spLocks noGrp="1"/>
          </p:cNvSpPr>
          <p:nvPr>
            <p:ph type="title"/>
          </p:nvPr>
        </p:nvSpPr>
        <p:spPr/>
        <p:txBody>
          <a:bodyPr>
            <a:normAutofit fontScale="90000"/>
          </a:bodyPr>
          <a:lstStyle/>
          <a:p>
            <a:pPr lvl="0"/>
            <a:r>
              <a:rPr lang="en-US" sz="4400" dirty="0" smtClean="0">
                <a:solidFill>
                  <a:srgbClr val="C00000"/>
                </a:solidFill>
                <a:latin typeface="Footlight MT Light" pitchFamily="18" charset="0"/>
              </a:rPr>
              <a:t>2. What is the risk of infection to you?</a:t>
            </a:r>
            <a:br>
              <a:rPr lang="en-US" sz="4400" dirty="0" smtClean="0">
                <a:solidFill>
                  <a:srgbClr val="C00000"/>
                </a:solidFill>
                <a:latin typeface="Footlight MT Light" pitchFamily="18" charset="0"/>
              </a:rPr>
            </a:br>
            <a:endParaRPr lang="en-US" dirty="0">
              <a:solidFill>
                <a:srgbClr val="C00000"/>
              </a:solidFill>
            </a:endParaRPr>
          </a:p>
        </p:txBody>
      </p:sp>
      <p:sp>
        <p:nvSpPr>
          <p:cNvPr id="4" name="Right Arrow 3"/>
          <p:cNvSpPr/>
          <p:nvPr/>
        </p:nvSpPr>
        <p:spPr>
          <a:xfrm>
            <a:off x="4419600" y="3124200"/>
            <a:ext cx="1143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4521200" y="5486400"/>
            <a:ext cx="1117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 calcmode="lin" valueType="num">
                                      <p:cBhvr additive="base">
                                        <p:cTn id="2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 calcmode="lin" valueType="num">
                                      <p:cBhvr additive="base">
                                        <p:cTn id="2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0" y="1173317"/>
            <a:ext cx="8555651" cy="5375786"/>
          </a:xfrm>
        </p:spPr>
        <p:txBody>
          <a:bodyPr/>
          <a:lstStyle/>
          <a:p>
            <a:pPr algn="just">
              <a:buNone/>
            </a:pPr>
            <a:r>
              <a:rPr lang="en-US" sz="3200" b="1" dirty="0" smtClean="0">
                <a:latin typeface="Footlight MT Light" pitchFamily="18" charset="0"/>
              </a:rPr>
              <a:t>   Mohammed Khan is a 20 year-old male who has recently arrived from India to work as a food handler in a restaurant in Riyadh. Three weeks after his arrival he was seen in A&amp;E Dept. of KKUH because of repeated vomiting, abdominal pain and fever. On examination, his temperature was 38°C, his pulse rate 110/min and BP 120/80mmHg, he was jaundiced and had tenderness in the right upper quadrant of his abdomen.</a:t>
            </a:r>
          </a:p>
          <a:p>
            <a:pPr algn="just">
              <a:buNone/>
            </a:pPr>
            <a:endParaRPr lang="en-US" sz="3200" dirty="0">
              <a:latin typeface="Footlight MT Light" pitchFamily="18" charset="0"/>
            </a:endParaRPr>
          </a:p>
        </p:txBody>
      </p:sp>
      <p:sp>
        <p:nvSpPr>
          <p:cNvPr id="55298" name="Rectangle 2"/>
          <p:cNvSpPr>
            <a:spLocks noGrp="1" noChangeArrowheads="1"/>
          </p:cNvSpPr>
          <p:nvPr>
            <p:ph type="title"/>
          </p:nvPr>
        </p:nvSpPr>
        <p:spPr>
          <a:xfrm>
            <a:off x="433485" y="322966"/>
            <a:ext cx="8226425" cy="1143000"/>
          </a:xfrm>
        </p:spPr>
        <p:txBody>
          <a:bodyPr>
            <a:normAutofit fontScale="90000"/>
          </a:bodyPr>
          <a:lstStyle/>
          <a:p>
            <a:r>
              <a:rPr lang="en-US" sz="6600" b="1" u="sng" dirty="0">
                <a:solidFill>
                  <a:srgbClr val="C00000"/>
                </a:solidFill>
                <a:latin typeface="Forte" pitchFamily="66" charset="0"/>
              </a:rPr>
              <a:t>Case 1</a:t>
            </a:r>
            <a:r>
              <a:rPr lang="en-US" sz="6600" dirty="0">
                <a:solidFill>
                  <a:srgbClr val="FFFF00"/>
                </a:solidFill>
                <a:latin typeface="Forte" pitchFamily="66" charset="0"/>
              </a:rPr>
              <a:t/>
            </a:r>
            <a:br>
              <a:rPr lang="en-US" sz="6600" dirty="0">
                <a:solidFill>
                  <a:srgbClr val="FFFF00"/>
                </a:solidFill>
                <a:latin typeface="Forte" pitchFamily="66" charset="0"/>
              </a:rPr>
            </a:br>
            <a:endParaRPr lang="en-US" sz="6600" dirty="0">
              <a:solidFill>
                <a:srgbClr val="FFFF00"/>
              </a:solidFill>
              <a:latin typeface="Forte" pitchFamily="66" charset="0"/>
            </a:endParaRPr>
          </a:p>
        </p:txBody>
      </p:sp>
    </p:spTree>
  </p:cSld>
  <p:clrMapOvr>
    <a:masterClrMapping/>
  </p:clrMapOvr>
  <p:transition spd="slow">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06400" y="2"/>
          <a:ext cx="8509000" cy="6453766"/>
        </p:xfrm>
        <a:graphic>
          <a:graphicData uri="http://schemas.openxmlformats.org/drawingml/2006/table">
            <a:tbl>
              <a:tblPr/>
              <a:tblGrid>
                <a:gridCol w="3222099"/>
                <a:gridCol w="2119711"/>
                <a:gridCol w="3167190"/>
              </a:tblGrid>
              <a:tr h="289127">
                <a:tc>
                  <a:txBody>
                    <a:bodyPr/>
                    <a:lstStyle/>
                    <a:p>
                      <a:pPr marL="0" marR="0" algn="ctr">
                        <a:lnSpc>
                          <a:spcPct val="115000"/>
                        </a:lnSpc>
                        <a:spcBef>
                          <a:spcPts val="0"/>
                        </a:spcBef>
                        <a:spcAft>
                          <a:spcPts val="1000"/>
                        </a:spcAft>
                      </a:pPr>
                      <a:r>
                        <a:rPr lang="en-US" sz="1600" b="0" dirty="0">
                          <a:solidFill>
                            <a:srgbClr val="7030A0"/>
                          </a:solidFill>
                          <a:latin typeface="Script MT Bold" pitchFamily="66" charset="0"/>
                          <a:ea typeface="Times New Roman"/>
                          <a:cs typeface="Arial"/>
                        </a:rPr>
                        <a:t>Tests</a:t>
                      </a:r>
                      <a:endParaRPr lang="en-US" sz="1600" b="0" dirty="0">
                        <a:solidFill>
                          <a:srgbClr val="7030A0"/>
                        </a:solidFill>
                        <a:latin typeface="Script MT Bold" pitchFamily="66"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a:solidFill>
                            <a:srgbClr val="7030A0"/>
                          </a:solidFill>
                          <a:latin typeface="Perpetua Titling MT" pitchFamily="18" charset="0"/>
                          <a:ea typeface="Times New Roman"/>
                          <a:cs typeface="Arial"/>
                        </a:rPr>
                        <a:t>Results</a:t>
                      </a:r>
                      <a:endParaRPr lang="en-US" sz="1600" b="0">
                        <a:solidFill>
                          <a:srgbClr val="7030A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dirty="0">
                          <a:solidFill>
                            <a:srgbClr val="7030A0"/>
                          </a:solidFill>
                          <a:latin typeface="Perpetua Titling MT" pitchFamily="18" charset="0"/>
                          <a:ea typeface="Times New Roman"/>
                          <a:cs typeface="Arial"/>
                        </a:rPr>
                        <a:t> Interpretation</a:t>
                      </a:r>
                      <a:endParaRPr lang="en-US" sz="1600" b="0" dirty="0">
                        <a:solidFill>
                          <a:srgbClr val="7030A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1006271">
                <a:tc>
                  <a:txBody>
                    <a:bodyPr/>
                    <a:lstStyle/>
                    <a:p>
                      <a:pPr marL="0" marR="0" algn="ctr">
                        <a:lnSpc>
                          <a:spcPct val="115000"/>
                        </a:lnSpc>
                        <a:spcBef>
                          <a:spcPts val="0"/>
                        </a:spcBef>
                        <a:spcAft>
                          <a:spcPts val="1000"/>
                        </a:spcAft>
                      </a:pPr>
                      <a:r>
                        <a:rPr lang="en-US" sz="1600" b="1" dirty="0" err="1" smtClean="0">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990600">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br>
                        <a:rPr lang="en-US" sz="1600" dirty="0">
                          <a:solidFill>
                            <a:srgbClr val="C00000"/>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endParaRPr lang="en-US" sz="1600" dirty="0">
                        <a:solidFill>
                          <a:srgbClr val="C0000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endParaRPr lang="en-US" sz="1600" dirty="0">
                        <a:solidFill>
                          <a:srgbClr val="C0000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IgM 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rgbClr val="C00000"/>
                          </a:solidFill>
                          <a:latin typeface="Perpetua Titling MT" pitchFamily="18" charset="0"/>
                          <a:ea typeface="Times New Roman"/>
                          <a:cs typeface="Arial"/>
                        </a:rPr>
                        <a:t>positive</a:t>
                      </a:r>
                      <a:br>
                        <a:rPr lang="en-US" sz="1600" dirty="0">
                          <a:solidFill>
                            <a:srgbClr val="C00000"/>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br>
                        <a:rPr lang="en-US" sz="1600" dirty="0">
                          <a:solidFill>
                            <a:srgbClr val="C00000"/>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r>
                        <a:rPr lang="en-US" sz="1600" dirty="0">
                          <a:solidFill>
                            <a:schemeClr val="tx1"/>
                          </a:solidFill>
                          <a:latin typeface="Perpetua Titling MT" pitchFamily="18" charset="0"/>
                          <a:ea typeface="Times New Roman"/>
                          <a:cs typeface="Arial"/>
                        </a:rPr>
                        <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negative</a:t>
                      </a: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IgM 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rgbClr val="C00000"/>
                          </a:solidFill>
                          <a:latin typeface="Perpetua Titling MT" pitchFamily="18" charset="0"/>
                          <a:ea typeface="Times New Roman"/>
                          <a:cs typeface="Arial"/>
                        </a:rPr>
                        <a:t>positive</a:t>
                      </a:r>
                      <a:br>
                        <a:rPr lang="en-US" sz="1600" dirty="0">
                          <a:solidFill>
                            <a:srgbClr val="C00000"/>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r>
                        <a:rPr lang="en-US" sz="1600" dirty="0">
                          <a:solidFill>
                            <a:schemeClr val="tx1"/>
                          </a:solidFill>
                          <a:latin typeface="Perpetua Titling MT" pitchFamily="18" charset="0"/>
                          <a:ea typeface="Times New Roman"/>
                          <a:cs typeface="Arial"/>
                        </a:rPr>
                        <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negative</a:t>
                      </a: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dirty="0" err="1">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r>
                        <a:rPr lang="en-US" sz="1600" dirty="0">
                          <a:solidFill>
                            <a:srgbClr val="C00000"/>
                          </a:solidFill>
                          <a:latin typeface="Perpetua Titling MT" pitchFamily="18" charset="0"/>
                          <a:ea typeface="Times New Roman"/>
                          <a:cs typeface="Arial"/>
                        </a:rPr>
                        <a:t/>
                      </a:r>
                      <a:br>
                        <a:rPr lang="en-US" sz="1600" dirty="0">
                          <a:solidFill>
                            <a:srgbClr val="C00000"/>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r>
                        <a:rPr lang="en-US" sz="1600" dirty="0">
                          <a:solidFill>
                            <a:schemeClr val="tx1"/>
                          </a:solidFill>
                          <a:latin typeface="Perpetua Titling MT" pitchFamily="18" charset="0"/>
                          <a:ea typeface="Times New Roman"/>
                          <a:cs typeface="Arial"/>
                        </a:rPr>
                        <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negative</a:t>
                      </a: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cSld>
  <p:clrMapOvr>
    <a:masterClrMapping/>
  </p:clrMapOvr>
  <p:transition spd="slow">
    <p:circl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06400" y="2"/>
          <a:ext cx="8509000" cy="6584830"/>
        </p:xfrm>
        <a:graphic>
          <a:graphicData uri="http://schemas.openxmlformats.org/drawingml/2006/table">
            <a:tbl>
              <a:tblPr/>
              <a:tblGrid>
                <a:gridCol w="3222099"/>
                <a:gridCol w="2119711"/>
                <a:gridCol w="3167190"/>
              </a:tblGrid>
              <a:tr h="289127">
                <a:tc>
                  <a:txBody>
                    <a:bodyPr/>
                    <a:lstStyle/>
                    <a:p>
                      <a:pPr marL="0" marR="0" algn="ctr">
                        <a:lnSpc>
                          <a:spcPct val="115000"/>
                        </a:lnSpc>
                        <a:spcBef>
                          <a:spcPts val="0"/>
                        </a:spcBef>
                        <a:spcAft>
                          <a:spcPts val="1000"/>
                        </a:spcAft>
                      </a:pPr>
                      <a:r>
                        <a:rPr lang="en-US" sz="1600" b="0" dirty="0">
                          <a:solidFill>
                            <a:srgbClr val="7030A0"/>
                          </a:solidFill>
                          <a:latin typeface="Script MT Bold" pitchFamily="66" charset="0"/>
                          <a:ea typeface="Times New Roman"/>
                          <a:cs typeface="Arial"/>
                        </a:rPr>
                        <a:t>Tests</a:t>
                      </a:r>
                      <a:endParaRPr lang="en-US" sz="1600" b="0" dirty="0">
                        <a:solidFill>
                          <a:srgbClr val="7030A0"/>
                        </a:solidFill>
                        <a:latin typeface="Script MT Bold" pitchFamily="66"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a:solidFill>
                            <a:srgbClr val="7030A0"/>
                          </a:solidFill>
                          <a:latin typeface="Perpetua Titling MT" pitchFamily="18" charset="0"/>
                          <a:ea typeface="Times New Roman"/>
                          <a:cs typeface="Arial"/>
                        </a:rPr>
                        <a:t>Results</a:t>
                      </a:r>
                      <a:endParaRPr lang="en-US" sz="1600" b="0">
                        <a:solidFill>
                          <a:srgbClr val="7030A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dirty="0">
                          <a:solidFill>
                            <a:srgbClr val="7030A0"/>
                          </a:solidFill>
                          <a:latin typeface="Perpetua Titling MT" pitchFamily="18" charset="0"/>
                          <a:ea typeface="Times New Roman"/>
                          <a:cs typeface="Arial"/>
                        </a:rPr>
                        <a:t> Interpretation</a:t>
                      </a:r>
                      <a:endParaRPr lang="en-US" sz="1600" b="0" dirty="0">
                        <a:solidFill>
                          <a:srgbClr val="7030A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1006271">
                <a:tc>
                  <a:txBody>
                    <a:bodyPr/>
                    <a:lstStyle/>
                    <a:p>
                      <a:pPr marL="0" marR="0" algn="ctr">
                        <a:lnSpc>
                          <a:spcPct val="115000"/>
                        </a:lnSpc>
                        <a:spcBef>
                          <a:spcPts val="0"/>
                        </a:spcBef>
                        <a:spcAft>
                          <a:spcPts val="1000"/>
                        </a:spcAft>
                      </a:pPr>
                      <a:r>
                        <a:rPr lang="en-US" sz="1600" b="1" dirty="0" err="1">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smtClean="0">
                          <a:solidFill>
                            <a:schemeClr val="tx1"/>
                          </a:solidFill>
                          <a:latin typeface="Perpetua Titling MT" pitchFamily="18" charset="0"/>
                          <a:ea typeface="Times New Roman"/>
                          <a:cs typeface="Arial"/>
                        </a:rPr>
                        <a:t>anti-</a:t>
                      </a:r>
                      <a:r>
                        <a:rPr lang="en-US" sz="1600" b="1" dirty="0" err="1" smtClean="0">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susceptible</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990600">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positive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positive</a:t>
                      </a: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immune due to natural infection</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solidFill>
                            <a:srgbClr val="FF0000"/>
                          </a:solidFill>
                          <a:latin typeface="Perpetua Titling MT" pitchFamily="18" charset="0"/>
                          <a:ea typeface="Times New Roman"/>
                          <a:cs typeface="Arial"/>
                        </a:rPr>
                        <a:t>immune due to hepatitis B vaccination</a:t>
                      </a:r>
                      <a:endParaRPr lang="en-US" sz="1600" b="1">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IgM 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solidFill>
                            <a:srgbClr val="FF0000"/>
                          </a:solidFill>
                          <a:latin typeface="Perpetua Titling MT" pitchFamily="18" charset="0"/>
                          <a:ea typeface="Times New Roman"/>
                          <a:cs typeface="Arial"/>
                        </a:rPr>
                        <a:t>  </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acutely</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infected</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  </a:t>
                      </a:r>
                      <a:endParaRPr lang="en-US" sz="1600" b="1">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IgM 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solidFill>
                            <a:srgbClr val="FF0000"/>
                          </a:solidFill>
                          <a:latin typeface="Perpetua Titling MT" pitchFamily="18" charset="0"/>
                          <a:ea typeface="Times New Roman"/>
                          <a:cs typeface="Arial"/>
                        </a:rPr>
                        <a:t>   </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chronically</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infected</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   </a:t>
                      </a:r>
                      <a:endParaRPr lang="en-US" sz="1600" b="1">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dirty="0" err="1">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positive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negative</a:t>
                      </a: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four</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interpretations</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possible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4102" y="1025013"/>
            <a:ext cx="8226425" cy="4525963"/>
          </a:xfrm>
        </p:spPr>
        <p:txBody>
          <a:bodyPr>
            <a:normAutofit lnSpcReduction="10000"/>
          </a:bodyPr>
          <a:lstStyle/>
          <a:p>
            <a:pPr marL="457200" indent="-457200">
              <a:buFont typeface="+mj-lt"/>
              <a:buAutoNum type="arabicPeriod"/>
            </a:pPr>
            <a:r>
              <a:rPr lang="en-US" sz="3200" b="1" dirty="0" smtClean="0">
                <a:solidFill>
                  <a:schemeClr val="tx1"/>
                </a:solidFill>
                <a:latin typeface="Footlight MT Light" pitchFamily="18" charset="0"/>
              </a:rPr>
              <a:t>May </a:t>
            </a:r>
            <a:r>
              <a:rPr lang="en-US" sz="3200" b="1" dirty="0">
                <a:solidFill>
                  <a:schemeClr val="tx1"/>
                </a:solidFill>
                <a:latin typeface="Footlight MT Light" pitchFamily="18" charset="0"/>
              </a:rPr>
              <a:t>be recovering from acute HBV infection</a:t>
            </a:r>
            <a:r>
              <a:rPr lang="en-US" sz="3200" b="1" dirty="0" smtClean="0">
                <a:solidFill>
                  <a:schemeClr val="tx1"/>
                </a:solidFill>
                <a:latin typeface="Footlight MT Light" pitchFamily="18" charset="0"/>
              </a:rPr>
              <a:t>. </a:t>
            </a:r>
          </a:p>
          <a:p>
            <a:pPr marL="457200" indent="-457200">
              <a:buFont typeface="+mj-lt"/>
              <a:buAutoNum type="arabicPeriod"/>
            </a:pPr>
            <a:r>
              <a:rPr lang="en-US" sz="3200" b="1" dirty="0" smtClean="0">
                <a:solidFill>
                  <a:schemeClr val="tx1"/>
                </a:solidFill>
                <a:latin typeface="Footlight MT Light" pitchFamily="18" charset="0"/>
              </a:rPr>
              <a:t>May </a:t>
            </a:r>
            <a:r>
              <a:rPr lang="en-US" sz="3200" b="1" dirty="0">
                <a:solidFill>
                  <a:schemeClr val="tx1"/>
                </a:solidFill>
                <a:latin typeface="Footlight MT Light" pitchFamily="18" charset="0"/>
              </a:rPr>
              <a:t>be distantly immune and test not sensitive enough to </a:t>
            </a:r>
            <a:r>
              <a:rPr lang="en-US" sz="3200" b="1" dirty="0" smtClean="0">
                <a:solidFill>
                  <a:schemeClr val="tx1"/>
                </a:solidFill>
                <a:latin typeface="Footlight MT Light" pitchFamily="18" charset="0"/>
              </a:rPr>
              <a:t>detect very low</a:t>
            </a:r>
            <a:r>
              <a:rPr lang="en-US" sz="3200" b="1" dirty="0">
                <a:solidFill>
                  <a:schemeClr val="tx1"/>
                </a:solidFill>
                <a:latin typeface="Footlight MT Light" pitchFamily="18" charset="0"/>
              </a:rPr>
              <a:t> level of anti-HBs in serum</a:t>
            </a:r>
            <a:r>
              <a:rPr lang="en-US" sz="3200" b="1" dirty="0" smtClean="0">
                <a:solidFill>
                  <a:schemeClr val="tx1"/>
                </a:solidFill>
                <a:latin typeface="Footlight MT Light" pitchFamily="18" charset="0"/>
              </a:rPr>
              <a:t>. </a:t>
            </a:r>
          </a:p>
          <a:p>
            <a:pPr marL="457200" indent="-457200">
              <a:buFont typeface="+mj-lt"/>
              <a:buAutoNum type="arabicPeriod"/>
            </a:pPr>
            <a:r>
              <a:rPr lang="en-US" sz="3200" b="1" dirty="0" smtClean="0">
                <a:solidFill>
                  <a:schemeClr val="tx1"/>
                </a:solidFill>
                <a:latin typeface="Footlight MT Light" pitchFamily="18" charset="0"/>
              </a:rPr>
              <a:t>May </a:t>
            </a:r>
            <a:r>
              <a:rPr lang="en-US" sz="3200" b="1" dirty="0">
                <a:solidFill>
                  <a:schemeClr val="tx1"/>
                </a:solidFill>
                <a:latin typeface="Footlight MT Light" pitchFamily="18" charset="0"/>
              </a:rPr>
              <a:t>be susceptible with a false positive </a:t>
            </a:r>
            <a:r>
              <a:rPr lang="en-US" sz="3200" b="1" dirty="0" smtClean="0">
                <a:solidFill>
                  <a:schemeClr val="tx1"/>
                </a:solidFill>
                <a:latin typeface="Footlight MT Light" pitchFamily="18" charset="0"/>
              </a:rPr>
              <a:t>anti-</a:t>
            </a:r>
            <a:r>
              <a:rPr lang="en-US" sz="3200" b="1" dirty="0" err="1" smtClean="0">
                <a:solidFill>
                  <a:schemeClr val="tx1"/>
                </a:solidFill>
                <a:latin typeface="Footlight MT Light" pitchFamily="18" charset="0"/>
              </a:rPr>
              <a:t>HBc</a:t>
            </a:r>
            <a:r>
              <a:rPr lang="en-US" sz="3200" b="1" dirty="0" smtClean="0">
                <a:solidFill>
                  <a:schemeClr val="tx1"/>
                </a:solidFill>
                <a:latin typeface="Footlight MT Light" pitchFamily="18" charset="0"/>
              </a:rPr>
              <a:t>.</a:t>
            </a:r>
          </a:p>
          <a:p>
            <a:pPr marL="457200" indent="-457200">
              <a:buFont typeface="+mj-lt"/>
              <a:buAutoNum type="arabicPeriod"/>
            </a:pPr>
            <a:r>
              <a:rPr lang="en-US" sz="3200" b="1" dirty="0" smtClean="0">
                <a:solidFill>
                  <a:schemeClr val="tx1"/>
                </a:solidFill>
                <a:latin typeface="Footlight MT Light" pitchFamily="18" charset="0"/>
              </a:rPr>
              <a:t>May </a:t>
            </a:r>
            <a:r>
              <a:rPr lang="en-US" sz="3200" b="1" dirty="0">
                <a:solidFill>
                  <a:schemeClr val="tx1"/>
                </a:solidFill>
                <a:latin typeface="Footlight MT Light" pitchFamily="18" charset="0"/>
              </a:rPr>
              <a:t>be undetectable level of HBsAg present in the serum and </a:t>
            </a:r>
            <a:r>
              <a:rPr lang="en-US" sz="3200" b="1" dirty="0" smtClean="0">
                <a:solidFill>
                  <a:schemeClr val="tx1"/>
                </a:solidFill>
                <a:latin typeface="Footlight MT Light" pitchFamily="18" charset="0"/>
              </a:rPr>
              <a:t>the person </a:t>
            </a:r>
            <a:r>
              <a:rPr lang="en-US" sz="3200" b="1" dirty="0">
                <a:solidFill>
                  <a:schemeClr val="tx1"/>
                </a:solidFill>
                <a:latin typeface="Footlight MT Light" pitchFamily="18" charset="0"/>
              </a:rPr>
              <a:t>is actually a carrier.</a:t>
            </a:r>
            <a:endParaRPr lang="en-US" sz="3200" dirty="0">
              <a:solidFill>
                <a:schemeClr val="tx1"/>
              </a:solidFill>
              <a:latin typeface="Footlight MT Light" pitchFamily="18" charset="0"/>
            </a:endParaRPr>
          </a:p>
          <a:p>
            <a:pPr>
              <a:buNone/>
            </a:pPr>
            <a:endParaRPr lang="en-US" sz="3200" dirty="0">
              <a:latin typeface="Footlight MT Light" pitchFamily="18" charset="0"/>
            </a:endParaRPr>
          </a:p>
        </p:txBody>
      </p:sp>
      <p:sp>
        <p:nvSpPr>
          <p:cNvPr id="4" name="Content Placeholder 2"/>
          <p:cNvSpPr txBox="1">
            <a:spLocks/>
          </p:cNvSpPr>
          <p:nvPr/>
        </p:nvSpPr>
        <p:spPr bwMode="auto">
          <a:xfrm>
            <a:off x="549020" y="0"/>
            <a:ext cx="8226425" cy="124132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marR="0" lvl="0" indent="-457200" algn="l" defTabSz="914400" rtl="0" eaLnBrk="1" fontAlgn="base" latinLnBrk="0" hangingPunct="1">
              <a:lnSpc>
                <a:spcPct val="100000"/>
              </a:lnSpc>
              <a:spcBef>
                <a:spcPct val="20000"/>
              </a:spcBef>
              <a:spcAft>
                <a:spcPct val="0"/>
              </a:spcAft>
              <a:buClr>
                <a:schemeClr val="tx1"/>
              </a:buClr>
              <a:buSzTx/>
              <a:tabLst/>
              <a:defRPr/>
            </a:pPr>
            <a:r>
              <a:rPr lang="en-US" sz="9600" b="1" kern="0" dirty="0">
                <a:latin typeface="+mn-lt"/>
                <a:cs typeface="+mn-cs"/>
              </a:rPr>
              <a:t>*</a:t>
            </a:r>
            <a:endParaRPr kumimoji="0" lang="en-US" sz="9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1"/>
              </a:buClr>
              <a:buSzTx/>
              <a:buFontTx/>
              <a:buNone/>
              <a:tabLst/>
              <a:defRPr/>
            </a:pPr>
            <a:endParaRPr kumimoji="0" lang="en-US" sz="96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spd="slow">
    <p:circl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39939" name="Picture 2"/>
          <p:cNvPicPr>
            <a:picLocks noGrp="1" noChangeAspect="1" noChangeArrowheads="1"/>
          </p:cNvPicPr>
          <p:nvPr>
            <p:ph idx="1"/>
          </p:nvPr>
        </p:nvPicPr>
        <p:blipFill>
          <a:blip r:embed="rId2" cstate="print"/>
          <a:srcRect/>
          <a:stretch>
            <a:fillRect/>
          </a:stretch>
        </p:blipFill>
        <p:spPr>
          <a:xfrm>
            <a:off x="0" y="0"/>
            <a:ext cx="9144000" cy="6858000"/>
          </a:xfrm>
          <a:noFill/>
        </p:spPr>
      </p:pic>
      <p:pic>
        <p:nvPicPr>
          <p:cNvPr id="4" name="Picture 2" descr="C:\Users\Public\Pictures\Sample Pictures\Chrysanthemum.jpg"/>
          <p:cNvPicPr>
            <a:picLocks noChangeAspect="1" noChangeArrowheads="1"/>
          </p:cNvPicPr>
          <p:nvPr/>
        </p:nvPicPr>
        <p:blipFill>
          <a:blip r:embed="rId3" cstate="print"/>
          <a:srcRect/>
          <a:stretch>
            <a:fillRect/>
          </a:stretch>
        </p:blipFill>
        <p:spPr bwMode="auto">
          <a:xfrm>
            <a:off x="6400800" y="4394200"/>
            <a:ext cx="2743200" cy="2463800"/>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0" y="1173317"/>
            <a:ext cx="8555651" cy="5375786"/>
          </a:xfrm>
        </p:spPr>
        <p:txBody>
          <a:bodyPr/>
          <a:lstStyle/>
          <a:p>
            <a:pPr algn="just">
              <a:buNone/>
            </a:pPr>
            <a:r>
              <a:rPr lang="en-US" sz="3200" b="1" dirty="0" smtClean="0">
                <a:latin typeface="Footlight MT Light" pitchFamily="18" charset="0"/>
              </a:rPr>
              <a:t>   Mohammed Khan is a 20 year-old male who has recently arrived from India to work as a food handler in a restaurant in Riyadh. Three weeks after his arrival he was seen in A&amp;E Dept. of KKUH because of </a:t>
            </a:r>
            <a:r>
              <a:rPr lang="en-US" sz="3200" b="1" dirty="0" smtClean="0">
                <a:solidFill>
                  <a:schemeClr val="accent2">
                    <a:lumMod val="75000"/>
                  </a:schemeClr>
                </a:solidFill>
                <a:latin typeface="Footlight MT Light" pitchFamily="18" charset="0"/>
              </a:rPr>
              <a:t>repeated vomiting, abdominal pain and fever. </a:t>
            </a:r>
            <a:r>
              <a:rPr lang="en-US" sz="3200" b="1" dirty="0" smtClean="0">
                <a:latin typeface="Footlight MT Light" pitchFamily="18" charset="0"/>
              </a:rPr>
              <a:t>On examination, his temperature was </a:t>
            </a:r>
            <a:r>
              <a:rPr lang="en-US" sz="3200" b="1" dirty="0" smtClean="0">
                <a:solidFill>
                  <a:schemeClr val="accent2">
                    <a:lumMod val="75000"/>
                  </a:schemeClr>
                </a:solidFill>
                <a:latin typeface="Footlight MT Light" pitchFamily="18" charset="0"/>
              </a:rPr>
              <a:t>38°C</a:t>
            </a:r>
            <a:r>
              <a:rPr lang="en-US" sz="3200" b="1" dirty="0" smtClean="0">
                <a:latin typeface="Footlight MT Light" pitchFamily="18" charset="0"/>
              </a:rPr>
              <a:t>, his pulse rate 110/min and BP 120/80mmHg, he was </a:t>
            </a:r>
            <a:r>
              <a:rPr lang="en-US" sz="3200" b="1" dirty="0" smtClean="0">
                <a:solidFill>
                  <a:schemeClr val="accent2">
                    <a:lumMod val="75000"/>
                  </a:schemeClr>
                </a:solidFill>
                <a:latin typeface="Footlight MT Light" pitchFamily="18" charset="0"/>
              </a:rPr>
              <a:t>jaundiced</a:t>
            </a:r>
            <a:r>
              <a:rPr lang="en-US" sz="3200" b="1" dirty="0" smtClean="0">
                <a:latin typeface="Footlight MT Light" pitchFamily="18" charset="0"/>
              </a:rPr>
              <a:t> and had </a:t>
            </a:r>
            <a:r>
              <a:rPr lang="en-US" sz="3200" b="1" dirty="0" smtClean="0">
                <a:solidFill>
                  <a:schemeClr val="accent2">
                    <a:lumMod val="75000"/>
                  </a:schemeClr>
                </a:solidFill>
                <a:latin typeface="Footlight MT Light" pitchFamily="18" charset="0"/>
              </a:rPr>
              <a:t>tenderness in the right upper quadrant </a:t>
            </a:r>
            <a:r>
              <a:rPr lang="en-US" sz="3200" b="1" dirty="0" smtClean="0">
                <a:latin typeface="Footlight MT Light" pitchFamily="18" charset="0"/>
              </a:rPr>
              <a:t>of his abdomen.</a:t>
            </a:r>
          </a:p>
          <a:p>
            <a:pPr algn="just">
              <a:buNone/>
            </a:pPr>
            <a:endParaRPr lang="en-US" sz="3200" dirty="0">
              <a:latin typeface="Footlight MT Light" pitchFamily="18" charset="0"/>
            </a:endParaRPr>
          </a:p>
        </p:txBody>
      </p:sp>
      <p:sp>
        <p:nvSpPr>
          <p:cNvPr id="55298" name="Rectangle 2"/>
          <p:cNvSpPr>
            <a:spLocks noGrp="1" noChangeArrowheads="1"/>
          </p:cNvSpPr>
          <p:nvPr>
            <p:ph type="title"/>
          </p:nvPr>
        </p:nvSpPr>
        <p:spPr>
          <a:xfrm>
            <a:off x="433485" y="322966"/>
            <a:ext cx="8226425" cy="1143000"/>
          </a:xfrm>
        </p:spPr>
        <p:txBody>
          <a:bodyPr>
            <a:normAutofit fontScale="90000"/>
          </a:bodyPr>
          <a:lstStyle/>
          <a:p>
            <a:r>
              <a:rPr lang="en-US" sz="6600" b="1" u="sng" dirty="0">
                <a:solidFill>
                  <a:srgbClr val="C00000"/>
                </a:solidFill>
                <a:latin typeface="Forte" pitchFamily="66" charset="0"/>
              </a:rPr>
              <a:t>Case 1</a:t>
            </a:r>
            <a:r>
              <a:rPr lang="en-US" sz="6600" dirty="0">
                <a:solidFill>
                  <a:srgbClr val="FFFF00"/>
                </a:solidFill>
                <a:latin typeface="Forte" pitchFamily="66" charset="0"/>
              </a:rPr>
              <a:t/>
            </a:r>
            <a:br>
              <a:rPr lang="en-US" sz="6600" dirty="0">
                <a:solidFill>
                  <a:srgbClr val="FFFF00"/>
                </a:solidFill>
                <a:latin typeface="Forte" pitchFamily="66" charset="0"/>
              </a:rPr>
            </a:br>
            <a:endParaRPr lang="en-US" sz="6600" dirty="0">
              <a:solidFill>
                <a:srgbClr val="FFFF00"/>
              </a:solidFill>
              <a:latin typeface="Forte" pitchFamily="66" charset="0"/>
            </a:endParaRPr>
          </a:p>
        </p:txBody>
      </p:sp>
    </p:spTree>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1392903"/>
            <a:ext cx="8226425" cy="4525963"/>
          </a:xfrm>
        </p:spPr>
        <p:txBody>
          <a:bodyPr>
            <a:normAutofit/>
          </a:bodyPr>
          <a:lstStyle/>
          <a:p>
            <a:pPr marL="457200" lvl="0" indent="-457200" algn="just">
              <a:buFont typeface="+mj-lt"/>
              <a:buAutoNum type="arabicPeriod"/>
            </a:pPr>
            <a:r>
              <a:rPr lang="en-US" sz="3600" b="1" dirty="0" smtClean="0">
                <a:latin typeface="Footlight MT Light" pitchFamily="18" charset="0"/>
              </a:rPr>
              <a:t>What </a:t>
            </a:r>
            <a:r>
              <a:rPr lang="en-US" sz="3600" b="1" dirty="0">
                <a:latin typeface="Footlight MT Light" pitchFamily="18" charset="0"/>
              </a:rPr>
              <a:t>are the possible causes for his presentation? </a:t>
            </a:r>
            <a:endParaRPr lang="en-US" sz="3600" dirty="0">
              <a:latin typeface="Footlight MT Light" pitchFamily="18" charset="0"/>
            </a:endParaRPr>
          </a:p>
          <a:p>
            <a:pPr marL="457200" lvl="0" indent="-457200" algn="just">
              <a:buAutoNum type="arabicPeriod" startAt="2"/>
            </a:pPr>
            <a:endParaRPr lang="en-US" sz="3600" b="1" dirty="0" smtClean="0">
              <a:latin typeface="Footlight MT Light" pitchFamily="18" charset="0"/>
            </a:endParaRPr>
          </a:p>
          <a:p>
            <a:pPr marL="457200" lvl="0" indent="-457200" algn="just">
              <a:buAutoNum type="arabicPeriod" startAt="2"/>
            </a:pPr>
            <a:r>
              <a:rPr lang="en-US" sz="3600" b="1" dirty="0" smtClean="0">
                <a:latin typeface="Footlight MT Light" pitchFamily="18" charset="0"/>
              </a:rPr>
              <a:t>What </a:t>
            </a:r>
            <a:r>
              <a:rPr lang="en-US" sz="3600" b="1" dirty="0">
                <a:latin typeface="Footlight MT Light" pitchFamily="18" charset="0"/>
              </a:rPr>
              <a:t>investigations would you like to order for him? Explain how these investigations would help you</a:t>
            </a:r>
            <a:r>
              <a:rPr lang="en-US" sz="3600" b="1" dirty="0" smtClean="0">
                <a:latin typeface="Footlight MT Light" pitchFamily="18" charset="0"/>
              </a:rPr>
              <a:t>.</a:t>
            </a:r>
          </a:p>
          <a:p>
            <a:pPr algn="just">
              <a:buNone/>
            </a:pPr>
            <a:endParaRPr lang="en-US" sz="2200" dirty="0">
              <a:latin typeface="Footlight MT Light" pitchFamily="18" charset="0"/>
            </a:endParaRPr>
          </a:p>
        </p:txBody>
      </p:sp>
      <p:sp>
        <p:nvSpPr>
          <p:cNvPr id="2" name="Title 1"/>
          <p:cNvSpPr>
            <a:spLocks noGrp="1"/>
          </p:cNvSpPr>
          <p:nvPr>
            <p:ph type="title"/>
          </p:nvPr>
        </p:nvSpPr>
        <p:spPr>
          <a:xfrm>
            <a:off x="455613" y="525354"/>
            <a:ext cx="8226425" cy="1143000"/>
          </a:xfrm>
        </p:spPr>
        <p:txBody>
          <a:bodyPr>
            <a:normAutofit fontScale="90000"/>
          </a:bodyPr>
          <a:lstStyle/>
          <a:p>
            <a:r>
              <a:rPr lang="en-US" sz="5400" b="1" u="sng" dirty="0">
                <a:solidFill>
                  <a:srgbClr val="C00000"/>
                </a:solidFill>
                <a:latin typeface="Forte" pitchFamily="66" charset="0"/>
              </a:rPr>
              <a:t>QUESTIONS</a:t>
            </a:r>
            <a:r>
              <a:rPr lang="en-US" sz="5400" dirty="0">
                <a:solidFill>
                  <a:srgbClr val="FFFF00"/>
                </a:solidFill>
                <a:latin typeface="Forte" pitchFamily="66" charset="0"/>
              </a:rPr>
              <a:t/>
            </a:r>
            <a:br>
              <a:rPr lang="en-US" sz="5400" dirty="0">
                <a:solidFill>
                  <a:srgbClr val="FFFF00"/>
                </a:solidFill>
                <a:latin typeface="Forte" pitchFamily="66" charset="0"/>
              </a:rPr>
            </a:br>
            <a:endParaRPr lang="en-US" sz="5400" dirty="0">
              <a:solidFill>
                <a:srgbClr val="FFFF00"/>
              </a:solidFill>
              <a:latin typeface="Forte" pitchFamily="66"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12955" y="324464"/>
          <a:ext cx="8362335" cy="6129430"/>
        </p:xfrm>
        <a:graphic>
          <a:graphicData uri="http://schemas.openxmlformats.org/drawingml/2006/table">
            <a:tbl>
              <a:tblPr/>
              <a:tblGrid>
                <a:gridCol w="3854245"/>
                <a:gridCol w="4508090"/>
              </a:tblGrid>
              <a:tr h="988142">
                <a:tc>
                  <a:txBody>
                    <a:bodyPr/>
                    <a:lstStyle/>
                    <a:p>
                      <a:pPr marL="0" marR="0" algn="ctr">
                        <a:lnSpc>
                          <a:spcPct val="150000"/>
                        </a:lnSpc>
                        <a:spcBef>
                          <a:spcPts val="0"/>
                        </a:spcBef>
                        <a:spcAft>
                          <a:spcPts val="0"/>
                        </a:spcAft>
                      </a:pPr>
                      <a:r>
                        <a:rPr lang="en-US" sz="4000" b="1" dirty="0">
                          <a:solidFill>
                            <a:schemeClr val="tx1"/>
                          </a:solidFill>
                          <a:latin typeface="Footlight MT Light"/>
                          <a:ea typeface="Calibri"/>
                          <a:cs typeface="Arial"/>
                        </a:rPr>
                        <a:t>Test</a:t>
                      </a:r>
                      <a:endParaRPr lang="en-US" sz="40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a:lnSpc>
                          <a:spcPct val="150000"/>
                        </a:lnSpc>
                        <a:spcBef>
                          <a:spcPts val="0"/>
                        </a:spcBef>
                        <a:spcAft>
                          <a:spcPts val="0"/>
                        </a:spcAft>
                      </a:pPr>
                      <a:r>
                        <a:rPr lang="en-US" sz="2400" b="1" dirty="0">
                          <a:solidFill>
                            <a:schemeClr val="tx1"/>
                          </a:solidFill>
                          <a:latin typeface="Footlight MT Light"/>
                          <a:ea typeface="Calibri"/>
                          <a:cs typeface="Arial"/>
                        </a:rPr>
                        <a:t>How this investigation will help you?</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1. CBC &amp; ESR</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2. Blood Film for Malaria </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3. Liver function test</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4. Viral Hepatitis screening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5. Blood Culture</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bl>
          </a:graphicData>
        </a:graphic>
      </p:graphicFrame>
    </p:spTree>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12955" y="324464"/>
          <a:ext cx="8362335" cy="6330008"/>
        </p:xfrm>
        <a:graphic>
          <a:graphicData uri="http://schemas.openxmlformats.org/drawingml/2006/table">
            <a:tbl>
              <a:tblPr/>
              <a:tblGrid>
                <a:gridCol w="3854245"/>
                <a:gridCol w="4508090"/>
              </a:tblGrid>
              <a:tr h="988142">
                <a:tc>
                  <a:txBody>
                    <a:bodyPr/>
                    <a:lstStyle/>
                    <a:p>
                      <a:pPr marL="0" marR="0" algn="ctr">
                        <a:lnSpc>
                          <a:spcPct val="150000"/>
                        </a:lnSpc>
                        <a:spcBef>
                          <a:spcPts val="0"/>
                        </a:spcBef>
                        <a:spcAft>
                          <a:spcPts val="0"/>
                        </a:spcAft>
                      </a:pPr>
                      <a:r>
                        <a:rPr lang="en-US" sz="4000" b="1" dirty="0">
                          <a:solidFill>
                            <a:schemeClr val="tx1"/>
                          </a:solidFill>
                          <a:latin typeface="Footlight MT Light"/>
                          <a:ea typeface="Calibri"/>
                          <a:cs typeface="Arial"/>
                        </a:rPr>
                        <a:t>Test</a:t>
                      </a:r>
                      <a:endParaRPr lang="en-US" sz="40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a:lnSpc>
                          <a:spcPct val="150000"/>
                        </a:lnSpc>
                        <a:spcBef>
                          <a:spcPts val="0"/>
                        </a:spcBef>
                        <a:spcAft>
                          <a:spcPts val="0"/>
                        </a:spcAft>
                      </a:pPr>
                      <a:r>
                        <a:rPr lang="en-US" sz="2400" b="1" dirty="0">
                          <a:solidFill>
                            <a:schemeClr val="tx1"/>
                          </a:solidFill>
                          <a:latin typeface="Footlight MT Light"/>
                          <a:ea typeface="Calibri"/>
                          <a:cs typeface="Arial"/>
                        </a:rPr>
                        <a:t>How this investigation will help you?</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1. CBC &amp; ESR</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Shows non-specific </a:t>
                      </a:r>
                      <a:r>
                        <a:rPr lang="en-US" sz="2400" dirty="0" smtClean="0">
                          <a:solidFill>
                            <a:schemeClr val="tx1"/>
                          </a:solidFill>
                          <a:latin typeface="Footlight MT Light"/>
                          <a:ea typeface="Calibri"/>
                          <a:cs typeface="Arial"/>
                        </a:rPr>
                        <a:t>signs of </a:t>
                      </a:r>
                      <a:r>
                        <a:rPr lang="en-US" sz="2400" dirty="0">
                          <a:solidFill>
                            <a:schemeClr val="tx1"/>
                          </a:solidFill>
                          <a:latin typeface="Footlight MT Light"/>
                          <a:ea typeface="Calibri"/>
                          <a:cs typeface="Arial"/>
                        </a:rPr>
                        <a:t>infections or inflammation</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2. Blood Film for Malaria </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3. Liver function test</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4. Viral Hepatitis screening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5. Blood Culture</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bl>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12955" y="324464"/>
          <a:ext cx="8362335" cy="6330008"/>
        </p:xfrm>
        <a:graphic>
          <a:graphicData uri="http://schemas.openxmlformats.org/drawingml/2006/table">
            <a:tbl>
              <a:tblPr/>
              <a:tblGrid>
                <a:gridCol w="3854245"/>
                <a:gridCol w="4508090"/>
              </a:tblGrid>
              <a:tr h="988142">
                <a:tc>
                  <a:txBody>
                    <a:bodyPr/>
                    <a:lstStyle/>
                    <a:p>
                      <a:pPr marL="0" marR="0" algn="ctr">
                        <a:lnSpc>
                          <a:spcPct val="150000"/>
                        </a:lnSpc>
                        <a:spcBef>
                          <a:spcPts val="0"/>
                        </a:spcBef>
                        <a:spcAft>
                          <a:spcPts val="0"/>
                        </a:spcAft>
                      </a:pPr>
                      <a:r>
                        <a:rPr lang="en-US" sz="4000" b="1" dirty="0">
                          <a:solidFill>
                            <a:schemeClr val="tx1"/>
                          </a:solidFill>
                          <a:latin typeface="Footlight MT Light"/>
                          <a:ea typeface="Calibri"/>
                          <a:cs typeface="Arial"/>
                        </a:rPr>
                        <a:t>Test</a:t>
                      </a:r>
                      <a:endParaRPr lang="en-US" sz="40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a:lnSpc>
                          <a:spcPct val="150000"/>
                        </a:lnSpc>
                        <a:spcBef>
                          <a:spcPts val="0"/>
                        </a:spcBef>
                        <a:spcAft>
                          <a:spcPts val="0"/>
                        </a:spcAft>
                      </a:pPr>
                      <a:r>
                        <a:rPr lang="en-US" sz="2400" b="1" dirty="0">
                          <a:solidFill>
                            <a:schemeClr val="tx1"/>
                          </a:solidFill>
                          <a:latin typeface="Footlight MT Light"/>
                          <a:ea typeface="Calibri"/>
                          <a:cs typeface="Arial"/>
                        </a:rPr>
                        <a:t>How this investigation will help you?</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1. CBC &amp; ESR</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Shows non-specific </a:t>
                      </a:r>
                      <a:r>
                        <a:rPr lang="en-US" sz="2400" dirty="0" smtClean="0">
                          <a:solidFill>
                            <a:schemeClr val="tx1"/>
                          </a:solidFill>
                          <a:latin typeface="Footlight MT Light"/>
                          <a:ea typeface="Calibri"/>
                          <a:cs typeface="Arial"/>
                        </a:rPr>
                        <a:t>signs of </a:t>
                      </a:r>
                      <a:r>
                        <a:rPr lang="en-US" sz="2400" dirty="0">
                          <a:solidFill>
                            <a:schemeClr val="tx1"/>
                          </a:solidFill>
                          <a:latin typeface="Footlight MT Light"/>
                          <a:ea typeface="Calibri"/>
                          <a:cs typeface="Arial"/>
                        </a:rPr>
                        <a:t>infections or inflammation</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2. Blood Film for Malaria </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To exclude malaria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3. Liver function test</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4. Viral Hepatitis screening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5. Blood Culture</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bl>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med_0242_slide">
  <a:themeElements>
    <a:clrScheme name="Office Theme 2">
      <a:dk1>
        <a:srgbClr val="000000"/>
      </a:dk1>
      <a:lt1>
        <a:srgbClr val="FFFFFF"/>
      </a:lt1>
      <a:dk2>
        <a:srgbClr val="003300"/>
      </a:dk2>
      <a:lt2>
        <a:srgbClr val="FFFFFF"/>
      </a:lt2>
      <a:accent1>
        <a:srgbClr val="ABD921"/>
      </a:accent1>
      <a:accent2>
        <a:srgbClr val="31C6F7"/>
      </a:accent2>
      <a:accent3>
        <a:srgbClr val="AAADAA"/>
      </a:accent3>
      <a:accent4>
        <a:srgbClr val="DADADA"/>
      </a:accent4>
      <a:accent5>
        <a:srgbClr val="D2E9AB"/>
      </a:accent5>
      <a:accent6>
        <a:srgbClr val="2BB3E0"/>
      </a:accent6>
      <a:hlink>
        <a:srgbClr val="75E075"/>
      </a:hlink>
      <a:folHlink>
        <a:srgbClr val="99C4FF"/>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3300"/>
        </a:dk2>
        <a:lt2>
          <a:srgbClr val="FFFFFF"/>
        </a:lt2>
        <a:accent1>
          <a:srgbClr val="41D941"/>
        </a:accent1>
        <a:accent2>
          <a:srgbClr val="2ADB7A"/>
        </a:accent2>
        <a:accent3>
          <a:srgbClr val="AAADAA"/>
        </a:accent3>
        <a:accent4>
          <a:srgbClr val="DADADA"/>
        </a:accent4>
        <a:accent5>
          <a:srgbClr val="B0E9B0"/>
        </a:accent5>
        <a:accent6>
          <a:srgbClr val="25C66E"/>
        </a:accent6>
        <a:hlink>
          <a:srgbClr val="7EE689"/>
        </a:hlink>
        <a:folHlink>
          <a:srgbClr val="6FEDB4"/>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3300"/>
        </a:dk2>
        <a:lt2>
          <a:srgbClr val="FFFFFF"/>
        </a:lt2>
        <a:accent1>
          <a:srgbClr val="ABD921"/>
        </a:accent1>
        <a:accent2>
          <a:srgbClr val="31C6F7"/>
        </a:accent2>
        <a:accent3>
          <a:srgbClr val="AAADAA"/>
        </a:accent3>
        <a:accent4>
          <a:srgbClr val="DADADA"/>
        </a:accent4>
        <a:accent5>
          <a:srgbClr val="D2E9AB"/>
        </a:accent5>
        <a:accent6>
          <a:srgbClr val="2BB3E0"/>
        </a:accent6>
        <a:hlink>
          <a:srgbClr val="75E075"/>
        </a:hlink>
        <a:folHlink>
          <a:srgbClr val="99C4FF"/>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FF"/>
        </a:lt1>
        <a:dk2>
          <a:srgbClr val="003300"/>
        </a:dk2>
        <a:lt2>
          <a:srgbClr val="FFFFFF"/>
        </a:lt2>
        <a:accent1>
          <a:srgbClr val="F7A1D3"/>
        </a:accent1>
        <a:accent2>
          <a:srgbClr val="6CD96C"/>
        </a:accent2>
        <a:accent3>
          <a:srgbClr val="AAADAA"/>
        </a:accent3>
        <a:accent4>
          <a:srgbClr val="DADADA"/>
        </a:accent4>
        <a:accent5>
          <a:srgbClr val="FACDE6"/>
        </a:accent5>
        <a:accent6>
          <a:srgbClr val="61C461"/>
        </a:accent6>
        <a:hlink>
          <a:srgbClr val="E6B2FF"/>
        </a:hlink>
        <a:folHlink>
          <a:srgbClr val="FFC299"/>
        </a:folHlink>
      </a:clrScheme>
      <a:clrMap bg1="dk2" tx1="lt1" bg2="dk1" tx2="lt2" accent1="accent1" accent2="accent2" accent3="accent3" accent4="accent4" accent5="accent5" accent6="accent6" hlink="hlink" folHlink="folHlink"/>
    </a:extraClrScheme>
    <a:extraClrScheme>
      <a:clrScheme name="Office Theme 4">
        <a:dk1>
          <a:srgbClr val="000000"/>
        </a:dk1>
        <a:lt1>
          <a:srgbClr val="FFFFFF"/>
        </a:lt1>
        <a:dk2>
          <a:srgbClr val="003300"/>
        </a:dk2>
        <a:lt2>
          <a:srgbClr val="FFFFFF"/>
        </a:lt2>
        <a:accent1>
          <a:srgbClr val="EDC72F"/>
        </a:accent1>
        <a:accent2>
          <a:srgbClr val="C8BDFF"/>
        </a:accent2>
        <a:accent3>
          <a:srgbClr val="AAADAA"/>
        </a:accent3>
        <a:accent4>
          <a:srgbClr val="DADADA"/>
        </a:accent4>
        <a:accent5>
          <a:srgbClr val="F4E0AD"/>
        </a:accent5>
        <a:accent6>
          <a:srgbClr val="B5ABE7"/>
        </a:accent6>
        <a:hlink>
          <a:srgbClr val="75E075"/>
        </a:hlink>
        <a:folHlink>
          <a:srgbClr val="F7BABA"/>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B2B2B2"/>
        </a:lt2>
        <a:accent1>
          <a:srgbClr val="41D941"/>
        </a:accent1>
        <a:accent2>
          <a:srgbClr val="2ADB7A"/>
        </a:accent2>
        <a:accent3>
          <a:srgbClr val="FFFFFF"/>
        </a:accent3>
        <a:accent4>
          <a:srgbClr val="000000"/>
        </a:accent4>
        <a:accent5>
          <a:srgbClr val="B0E9B0"/>
        </a:accent5>
        <a:accent6>
          <a:srgbClr val="25C66E"/>
        </a:accent6>
        <a:hlink>
          <a:srgbClr val="7EE689"/>
        </a:hlink>
        <a:folHlink>
          <a:srgbClr val="6FEDB4"/>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B2B2B2"/>
        </a:lt2>
        <a:accent1>
          <a:srgbClr val="ABD921"/>
        </a:accent1>
        <a:accent2>
          <a:srgbClr val="31C6F7"/>
        </a:accent2>
        <a:accent3>
          <a:srgbClr val="FFFFFF"/>
        </a:accent3>
        <a:accent4>
          <a:srgbClr val="000000"/>
        </a:accent4>
        <a:accent5>
          <a:srgbClr val="D2E9AB"/>
        </a:accent5>
        <a:accent6>
          <a:srgbClr val="2BB3E0"/>
        </a:accent6>
        <a:hlink>
          <a:srgbClr val="75E075"/>
        </a:hlink>
        <a:folHlink>
          <a:srgbClr val="99C4FF"/>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B2B2B2"/>
        </a:lt2>
        <a:accent1>
          <a:srgbClr val="F7A1D3"/>
        </a:accent1>
        <a:accent2>
          <a:srgbClr val="6CD96C"/>
        </a:accent2>
        <a:accent3>
          <a:srgbClr val="FFFFFF"/>
        </a:accent3>
        <a:accent4>
          <a:srgbClr val="000000"/>
        </a:accent4>
        <a:accent5>
          <a:srgbClr val="FACDE6"/>
        </a:accent5>
        <a:accent6>
          <a:srgbClr val="61C461"/>
        </a:accent6>
        <a:hlink>
          <a:srgbClr val="E6B2FF"/>
        </a:hlink>
        <a:folHlink>
          <a:srgbClr val="FFC299"/>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B2B2B2"/>
        </a:lt2>
        <a:accent1>
          <a:srgbClr val="EDC72F"/>
        </a:accent1>
        <a:accent2>
          <a:srgbClr val="C8BDFF"/>
        </a:accent2>
        <a:accent3>
          <a:srgbClr val="FFFFFF"/>
        </a:accent3>
        <a:accent4>
          <a:srgbClr val="000000"/>
        </a:accent4>
        <a:accent5>
          <a:srgbClr val="F4E0AD"/>
        </a:accent5>
        <a:accent6>
          <a:srgbClr val="B5ABE7"/>
        </a:accent6>
        <a:hlink>
          <a:srgbClr val="75E075"/>
        </a:hlink>
        <a:folHlink>
          <a:srgbClr val="F7BAB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FFFF"/>
      </a:lt1>
      <a:dk2>
        <a:srgbClr val="003300"/>
      </a:dk2>
      <a:lt2>
        <a:srgbClr val="FFFFFF"/>
      </a:lt2>
      <a:accent1>
        <a:srgbClr val="ABD921"/>
      </a:accent1>
      <a:accent2>
        <a:srgbClr val="31C6F7"/>
      </a:accent2>
      <a:accent3>
        <a:srgbClr val="AAADAA"/>
      </a:accent3>
      <a:accent4>
        <a:srgbClr val="DADADA"/>
      </a:accent4>
      <a:accent5>
        <a:srgbClr val="D2E9AB"/>
      </a:accent5>
      <a:accent6>
        <a:srgbClr val="2BB3E0"/>
      </a:accent6>
      <a:hlink>
        <a:srgbClr val="75E075"/>
      </a:hlink>
      <a:folHlink>
        <a:srgbClr val="99C4FF"/>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3300"/>
        </a:dk2>
        <a:lt2>
          <a:srgbClr val="FFFFFF"/>
        </a:lt2>
        <a:accent1>
          <a:srgbClr val="41D941"/>
        </a:accent1>
        <a:accent2>
          <a:srgbClr val="2ADB7A"/>
        </a:accent2>
        <a:accent3>
          <a:srgbClr val="AAADAA"/>
        </a:accent3>
        <a:accent4>
          <a:srgbClr val="DADADA"/>
        </a:accent4>
        <a:accent5>
          <a:srgbClr val="B0E9B0"/>
        </a:accent5>
        <a:accent6>
          <a:srgbClr val="25C66E"/>
        </a:accent6>
        <a:hlink>
          <a:srgbClr val="7EE689"/>
        </a:hlink>
        <a:folHlink>
          <a:srgbClr val="6FEDB4"/>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3300"/>
        </a:dk2>
        <a:lt2>
          <a:srgbClr val="FFFFFF"/>
        </a:lt2>
        <a:accent1>
          <a:srgbClr val="ABD921"/>
        </a:accent1>
        <a:accent2>
          <a:srgbClr val="31C6F7"/>
        </a:accent2>
        <a:accent3>
          <a:srgbClr val="AAADAA"/>
        </a:accent3>
        <a:accent4>
          <a:srgbClr val="DADADA"/>
        </a:accent4>
        <a:accent5>
          <a:srgbClr val="D2E9AB"/>
        </a:accent5>
        <a:accent6>
          <a:srgbClr val="2BB3E0"/>
        </a:accent6>
        <a:hlink>
          <a:srgbClr val="75E075"/>
        </a:hlink>
        <a:folHlink>
          <a:srgbClr val="99C4FF"/>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FF"/>
        </a:lt1>
        <a:dk2>
          <a:srgbClr val="003300"/>
        </a:dk2>
        <a:lt2>
          <a:srgbClr val="FFFFFF"/>
        </a:lt2>
        <a:accent1>
          <a:srgbClr val="F7A1D3"/>
        </a:accent1>
        <a:accent2>
          <a:srgbClr val="6CD96C"/>
        </a:accent2>
        <a:accent3>
          <a:srgbClr val="AAADAA"/>
        </a:accent3>
        <a:accent4>
          <a:srgbClr val="DADADA"/>
        </a:accent4>
        <a:accent5>
          <a:srgbClr val="FACDE6"/>
        </a:accent5>
        <a:accent6>
          <a:srgbClr val="61C461"/>
        </a:accent6>
        <a:hlink>
          <a:srgbClr val="E6B2FF"/>
        </a:hlink>
        <a:folHlink>
          <a:srgbClr val="FFC299"/>
        </a:folHlink>
      </a:clrScheme>
      <a:clrMap bg1="dk2" tx1="lt1" bg2="dk1" tx2="lt2" accent1="accent1" accent2="accent2" accent3="accent3" accent4="accent4" accent5="accent5" accent6="accent6" hlink="hlink" folHlink="folHlink"/>
    </a:extraClrScheme>
    <a:extraClrScheme>
      <a:clrScheme name="1_Default Design 4">
        <a:dk1>
          <a:srgbClr val="000000"/>
        </a:dk1>
        <a:lt1>
          <a:srgbClr val="FFFFFF"/>
        </a:lt1>
        <a:dk2>
          <a:srgbClr val="003300"/>
        </a:dk2>
        <a:lt2>
          <a:srgbClr val="FFFFFF"/>
        </a:lt2>
        <a:accent1>
          <a:srgbClr val="EDC72F"/>
        </a:accent1>
        <a:accent2>
          <a:srgbClr val="C8BDFF"/>
        </a:accent2>
        <a:accent3>
          <a:srgbClr val="AAADAA"/>
        </a:accent3>
        <a:accent4>
          <a:srgbClr val="DADADA"/>
        </a:accent4>
        <a:accent5>
          <a:srgbClr val="F4E0AD"/>
        </a:accent5>
        <a:accent6>
          <a:srgbClr val="B5ABE7"/>
        </a:accent6>
        <a:hlink>
          <a:srgbClr val="75E075"/>
        </a:hlink>
        <a:folHlink>
          <a:srgbClr val="F7BABA"/>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41D941"/>
        </a:accent1>
        <a:accent2>
          <a:srgbClr val="2ADB7A"/>
        </a:accent2>
        <a:accent3>
          <a:srgbClr val="FFFFFF"/>
        </a:accent3>
        <a:accent4>
          <a:srgbClr val="000000"/>
        </a:accent4>
        <a:accent5>
          <a:srgbClr val="B0E9B0"/>
        </a:accent5>
        <a:accent6>
          <a:srgbClr val="25C66E"/>
        </a:accent6>
        <a:hlink>
          <a:srgbClr val="7EE689"/>
        </a:hlink>
        <a:folHlink>
          <a:srgbClr val="6FEDB4"/>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ABD921"/>
        </a:accent1>
        <a:accent2>
          <a:srgbClr val="31C6F7"/>
        </a:accent2>
        <a:accent3>
          <a:srgbClr val="FFFFFF"/>
        </a:accent3>
        <a:accent4>
          <a:srgbClr val="000000"/>
        </a:accent4>
        <a:accent5>
          <a:srgbClr val="D2E9AB"/>
        </a:accent5>
        <a:accent6>
          <a:srgbClr val="2BB3E0"/>
        </a:accent6>
        <a:hlink>
          <a:srgbClr val="75E075"/>
        </a:hlink>
        <a:folHlink>
          <a:srgbClr val="99C4FF"/>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F7A1D3"/>
        </a:accent1>
        <a:accent2>
          <a:srgbClr val="6CD96C"/>
        </a:accent2>
        <a:accent3>
          <a:srgbClr val="FFFFFF"/>
        </a:accent3>
        <a:accent4>
          <a:srgbClr val="000000"/>
        </a:accent4>
        <a:accent5>
          <a:srgbClr val="FACDE6"/>
        </a:accent5>
        <a:accent6>
          <a:srgbClr val="61C461"/>
        </a:accent6>
        <a:hlink>
          <a:srgbClr val="E6B2FF"/>
        </a:hlink>
        <a:folHlink>
          <a:srgbClr val="FFC299"/>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EDC72F"/>
        </a:accent1>
        <a:accent2>
          <a:srgbClr val="C8BDFF"/>
        </a:accent2>
        <a:accent3>
          <a:srgbClr val="FFFFFF"/>
        </a:accent3>
        <a:accent4>
          <a:srgbClr val="000000"/>
        </a:accent4>
        <a:accent5>
          <a:srgbClr val="F4E0AD"/>
        </a:accent5>
        <a:accent6>
          <a:srgbClr val="B5ABE7"/>
        </a:accent6>
        <a:hlink>
          <a:srgbClr val="75E075"/>
        </a:hlink>
        <a:folHlink>
          <a:srgbClr val="F7BAB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med_0242_slide</Template>
  <TotalTime>636</TotalTime>
  <Words>1299</Words>
  <Application>Microsoft Office PowerPoint</Application>
  <PresentationFormat>On-screen Show (4:3)</PresentationFormat>
  <Paragraphs>298</Paragraphs>
  <Slides>43</Slides>
  <Notes>1</Notes>
  <HiddenSlides>4</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43</vt:i4>
      </vt:variant>
    </vt:vector>
  </HeadingPairs>
  <TitlesOfParts>
    <vt:vector size="61" baseType="lpstr">
      <vt:lpstr>Arial</vt:lpstr>
      <vt:lpstr>Bodoni MT Black</vt:lpstr>
      <vt:lpstr>Calibri</vt:lpstr>
      <vt:lpstr>Cooper Black</vt:lpstr>
      <vt:lpstr>Footlight MT Light</vt:lpstr>
      <vt:lpstr>Forte</vt:lpstr>
      <vt:lpstr>Garamond</vt:lpstr>
      <vt:lpstr>Lucida Sans Unicode</vt:lpstr>
      <vt:lpstr>Perpetua Titling MT</vt:lpstr>
      <vt:lpstr>Script MT Bold</vt:lpstr>
      <vt:lpstr>Times New Roman</vt:lpstr>
      <vt:lpstr>Verdana</vt:lpstr>
      <vt:lpstr>Wingdings 2</vt:lpstr>
      <vt:lpstr>Wingdings 3</vt:lpstr>
      <vt:lpstr>med_0242_slide</vt:lpstr>
      <vt:lpstr>1_Default Design</vt:lpstr>
      <vt:lpstr>Concourse</vt:lpstr>
      <vt:lpstr>1_Concourse</vt:lpstr>
      <vt:lpstr>MICROBIOLOGY PRACTICAL </vt:lpstr>
      <vt:lpstr>PowerPoint Presentation</vt:lpstr>
      <vt:lpstr>PowerPoint Presentation</vt:lpstr>
      <vt:lpstr>Case 1 </vt:lpstr>
      <vt:lpstr>Case 1 </vt:lpstr>
      <vt:lpstr>QUESTIONS </vt:lpstr>
      <vt:lpstr>PowerPoint Presentation</vt:lpstr>
      <vt:lpstr>PowerPoint Presentation</vt:lpstr>
      <vt:lpstr>PowerPoint Presentation</vt:lpstr>
      <vt:lpstr>PowerPoint Presentation</vt:lpstr>
      <vt:lpstr>PowerPoint Presentation</vt:lpstr>
      <vt:lpstr>PowerPoint Presentation</vt:lpstr>
      <vt:lpstr>Investigation  </vt:lpstr>
      <vt:lpstr>PowerPoint Presentation</vt:lpstr>
      <vt:lpstr>PowerPoint Presentation</vt:lpstr>
      <vt:lpstr>PowerPoint Presentation</vt:lpstr>
      <vt:lpstr>Case 2 </vt:lpstr>
      <vt:lpstr>QUESTIONS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What further management would     you offer to the mother?  </vt:lpstr>
      <vt:lpstr>PowerPoint Presentation</vt:lpstr>
      <vt:lpstr>PowerPoint Presentation</vt:lpstr>
      <vt:lpstr>PowerPoint Presentation</vt:lpstr>
      <vt:lpstr>PowerPoint Presentation</vt:lpstr>
      <vt:lpstr>2. What is the risk of infection to you? </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MICROBIOLOGY PRACTICAL </dc:title>
  <dc:creator>Dr.Ali Somily</dc:creator>
  <cp:lastModifiedBy>Malak M.El.Hazmi</cp:lastModifiedBy>
  <cp:revision>32</cp:revision>
  <dcterms:created xsi:type="dcterms:W3CDTF">2011-01-10T06:55:21Z</dcterms:created>
  <dcterms:modified xsi:type="dcterms:W3CDTF">2015-12-20T11:31:15Z</dcterms:modified>
</cp:coreProperties>
</file>