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86" r:id="rId3"/>
    <p:sldId id="296" r:id="rId4"/>
    <p:sldId id="284" r:id="rId5"/>
    <p:sldId id="287" r:id="rId6"/>
    <p:sldId id="285" r:id="rId7"/>
    <p:sldId id="288" r:id="rId8"/>
    <p:sldId id="258" r:id="rId9"/>
    <p:sldId id="259" r:id="rId10"/>
    <p:sldId id="260" r:id="rId11"/>
    <p:sldId id="261" r:id="rId12"/>
    <p:sldId id="262" r:id="rId13"/>
    <p:sldId id="263" r:id="rId14"/>
    <p:sldId id="266" r:id="rId15"/>
    <p:sldId id="267" r:id="rId16"/>
    <p:sldId id="289" r:id="rId17"/>
    <p:sldId id="268" r:id="rId18"/>
    <p:sldId id="269" r:id="rId19"/>
    <p:sldId id="270" r:id="rId20"/>
    <p:sldId id="271" r:id="rId21"/>
    <p:sldId id="272" r:id="rId22"/>
    <p:sldId id="274" r:id="rId23"/>
    <p:sldId id="275" r:id="rId24"/>
    <p:sldId id="301" r:id="rId25"/>
    <p:sldId id="276" r:id="rId26"/>
    <p:sldId id="277" r:id="rId27"/>
    <p:sldId id="278" r:id="rId28"/>
    <p:sldId id="279" r:id="rId29"/>
    <p:sldId id="291" r:id="rId30"/>
    <p:sldId id="281" r:id="rId31"/>
    <p:sldId id="282" r:id="rId32"/>
    <p:sldId id="295" r:id="rId33"/>
    <p:sldId id="299" r:id="rId34"/>
    <p:sldId id="290" r:id="rId35"/>
    <p:sldId id="292" r:id="rId36"/>
    <p:sldId id="293" r:id="rId37"/>
    <p:sldId id="294" r:id="rId38"/>
    <p:sldId id="297" r:id="rId39"/>
    <p:sldId id="298" r:id="rId40"/>
    <p:sldId id="3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9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7F817-97CC-4E5B-B690-0E485A14EBA4}" type="datetimeFigureOut">
              <a:rPr lang="en-US" smtClean="0"/>
              <a:pPr/>
              <a:t>12/21/2015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93AB0-39EC-4103-B93B-03F1F08CD6B7}" type="slidenum">
              <a:rPr lang="en-US" smtClean="0"/>
              <a:pPr/>
              <a:t>‹#›</a:t>
            </a:fld>
            <a:endParaRPr lang="en-US"/>
          </a:p>
        </p:txBody>
      </p:sp>
    </p:spTree>
    <p:extLst>
      <p:ext uri="{BB962C8B-B14F-4D97-AF65-F5344CB8AC3E}">
        <p14:creationId xmlns:p14="http://schemas.microsoft.com/office/powerpoint/2010/main" val="368249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BA6ACFD-0836-423D-A771-9D5CDB85C070}" type="datetimeFigureOut">
              <a:rPr lang="en-US" smtClean="0"/>
              <a:pPr/>
              <a:t>12/21/2015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8098931-355C-4835-9BDD-414B837BBA1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A6ACFD-0836-423D-A771-9D5CDB85C070}"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98931-355C-4835-9BDD-414B837BBA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A6ACFD-0836-423D-A771-9D5CDB85C070}"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98931-355C-4835-9BDD-414B837BBA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BA6ACFD-0836-423D-A771-9D5CDB85C070}"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98931-355C-4835-9BDD-414B837BBA1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BA6ACFD-0836-423D-A771-9D5CDB85C070}" type="datetimeFigureOut">
              <a:rPr lang="en-US" smtClean="0"/>
              <a:pPr/>
              <a:t>12/21/2015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8098931-355C-4835-9BDD-414B837BBA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BA6ACFD-0836-423D-A771-9D5CDB85C070}" type="datetimeFigureOut">
              <a:rPr lang="en-US" smtClean="0"/>
              <a:pPr/>
              <a:t>12/21/2015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98931-355C-4835-9BDD-414B837BBA1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BA6ACFD-0836-423D-A771-9D5CDB85C070}" type="datetimeFigureOut">
              <a:rPr lang="en-US" smtClean="0"/>
              <a:pPr/>
              <a:t>12/21/2015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98931-355C-4835-9BDD-414B837BBA1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A6ACFD-0836-423D-A771-9D5CDB85C070}" type="datetimeFigureOut">
              <a:rPr lang="en-US" smtClean="0"/>
              <a:pPr/>
              <a:t>12/21/2015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98931-355C-4835-9BDD-414B837BBA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6ACFD-0836-423D-A771-9D5CDB85C070}" type="datetimeFigureOut">
              <a:rPr lang="en-US" smtClean="0"/>
              <a:pPr/>
              <a:t>12/21/2015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98931-355C-4835-9BDD-414B837BBA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A6ACFD-0836-423D-A771-9D5CDB85C070}" type="datetimeFigureOut">
              <a:rPr lang="en-US" smtClean="0"/>
              <a:pPr/>
              <a:t>12/21/2015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98931-355C-4835-9BDD-414B837BBA1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A6ACFD-0836-423D-A771-9D5CDB85C070}" type="datetimeFigureOut">
              <a:rPr lang="en-US" smtClean="0"/>
              <a:pPr/>
              <a:t>12/21/2015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8098931-355C-4835-9BDD-414B837BBA1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BA6ACFD-0836-423D-A771-9D5CDB85C070}" type="datetimeFigureOut">
              <a:rPr lang="en-US" smtClean="0"/>
              <a:pPr/>
              <a:t>12/21/2015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8098931-355C-4835-9BDD-414B837BB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a:xfrm>
            <a:off x="685800" y="1143001"/>
            <a:ext cx="7772400" cy="2457450"/>
          </a:xfrm>
        </p:spPr>
        <p:txBody>
          <a:bodyPr>
            <a:normAutofit/>
          </a:bodyPr>
          <a:lstStyle/>
          <a:p>
            <a:r>
              <a:rPr lang="en-US" sz="3600" b="1" dirty="0"/>
              <a:t>PATHOLOGY  AND PATHOGENESIS OF </a:t>
            </a:r>
            <a:r>
              <a:rPr lang="en-US" sz="3600" b="1" dirty="0" smtClean="0"/>
              <a:t>CHOLECYSTITIS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a:xfrm>
            <a:off x="914400" y="274638"/>
            <a:ext cx="5943600" cy="1143000"/>
          </a:xfrm>
        </p:spPr>
        <p:txBody>
          <a:bodyPr>
            <a:normAutofit fontScale="90000"/>
          </a:bodyPr>
          <a:lstStyle/>
          <a:p>
            <a:pPr eaLnBrk="1" hangingPunct="1">
              <a:defRPr/>
            </a:pPr>
            <a:r>
              <a:rPr lang="en-GB" b="0" dirty="0" smtClean="0"/>
              <a:t>Pathogenesis of Cholesterol Stones</a:t>
            </a:r>
          </a:p>
        </p:txBody>
      </p:sp>
      <p:sp>
        <p:nvSpPr>
          <p:cNvPr id="150531" name="Rectangle 3"/>
          <p:cNvSpPr>
            <a:spLocks noGrp="1" noChangeArrowheads="1"/>
          </p:cNvSpPr>
          <p:nvPr>
            <p:ph sz="quarter" idx="1"/>
          </p:nvPr>
        </p:nvSpPr>
        <p:spPr/>
        <p:txBody>
          <a:bodyPr/>
          <a:lstStyle/>
          <a:p>
            <a:pPr marL="457200" indent="-457200" eaLnBrk="1" hangingPunct="1">
              <a:lnSpc>
                <a:spcPct val="80000"/>
              </a:lnSpc>
              <a:buFont typeface="Wingdings" pitchFamily="2" charset="2"/>
              <a:buNone/>
              <a:defRPr/>
            </a:pPr>
            <a:endParaRPr lang="en-GB" sz="2400" dirty="0" smtClean="0"/>
          </a:p>
          <a:p>
            <a:pPr marL="457200" indent="-457200" eaLnBrk="1" hangingPunct="1">
              <a:lnSpc>
                <a:spcPct val="80000"/>
              </a:lnSpc>
              <a:buFont typeface="Wingdings" pitchFamily="2" charset="2"/>
              <a:buNone/>
              <a:defRPr/>
            </a:pPr>
            <a:r>
              <a:rPr lang="en-GB" sz="2400" dirty="0" smtClean="0"/>
              <a:t> </a:t>
            </a:r>
          </a:p>
          <a:p>
            <a:pPr marL="457200" indent="-457200" eaLnBrk="1" hangingPunct="1">
              <a:lnSpc>
                <a:spcPct val="80000"/>
              </a:lnSpc>
              <a:defRPr/>
            </a:pPr>
            <a:endParaRPr lang="en-GB" sz="2400" dirty="0" smtClean="0"/>
          </a:p>
          <a:p>
            <a:pPr marL="457200" indent="-457200" eaLnBrk="1" hangingPunct="1">
              <a:lnSpc>
                <a:spcPct val="80000"/>
              </a:lnSpc>
              <a:defRPr/>
            </a:pPr>
            <a:r>
              <a:rPr lang="en-GB" sz="2400" dirty="0" smtClean="0"/>
              <a:t>prolonged fasting, pregnancy, rapid weight loss, total </a:t>
            </a:r>
            <a:r>
              <a:rPr lang="en-GB" sz="2400" dirty="0" err="1" smtClean="0"/>
              <a:t>parenteral</a:t>
            </a:r>
            <a:r>
              <a:rPr lang="en-GB" sz="2400" dirty="0" smtClean="0"/>
              <a:t> nutrition, and spinal cord injury also promote stone formation. </a:t>
            </a:r>
          </a:p>
        </p:txBody>
      </p:sp>
      <p:pic>
        <p:nvPicPr>
          <p:cNvPr id="4" name="Picture 2" descr="https://classconnection.s3.amazonaws.com/163/flashcards/4374163/png/cholesterolstone-145B3B064573A944057.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29" r="13205" b="15581"/>
          <a:stretch/>
        </p:blipFill>
        <p:spPr bwMode="auto">
          <a:xfrm flipV="1">
            <a:off x="6553200" y="246734"/>
            <a:ext cx="2133600" cy="1598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a:xfrm>
            <a:off x="914400" y="274638"/>
            <a:ext cx="6400800" cy="1143000"/>
          </a:xfrm>
        </p:spPr>
        <p:txBody>
          <a:bodyPr>
            <a:normAutofit fontScale="90000"/>
          </a:bodyPr>
          <a:lstStyle/>
          <a:p>
            <a:pPr eaLnBrk="1" hangingPunct="1">
              <a:defRPr/>
            </a:pPr>
            <a:r>
              <a:rPr lang="en-GB" b="0" dirty="0" smtClean="0"/>
              <a:t>Pathogenesis of Pigment Stones</a:t>
            </a:r>
          </a:p>
        </p:txBody>
      </p:sp>
      <p:sp>
        <p:nvSpPr>
          <p:cNvPr id="151555" name="Rectangle 3"/>
          <p:cNvSpPr>
            <a:spLocks noGrp="1" noChangeArrowheads="1"/>
          </p:cNvSpPr>
          <p:nvPr>
            <p:ph sz="quarter" idx="1"/>
          </p:nvPr>
        </p:nvSpPr>
        <p:spPr>
          <a:xfrm>
            <a:off x="909034" y="1698625"/>
            <a:ext cx="7772400" cy="4572000"/>
          </a:xfrm>
        </p:spPr>
        <p:txBody>
          <a:bodyPr/>
          <a:lstStyle/>
          <a:p>
            <a:pPr eaLnBrk="1" hangingPunct="1">
              <a:lnSpc>
                <a:spcPct val="90000"/>
              </a:lnSpc>
              <a:defRPr/>
            </a:pPr>
            <a:r>
              <a:rPr lang="en-GB" sz="2800" dirty="0" smtClean="0"/>
              <a:t>Pathogenesis of pigment stones is based on the presence in the biliary tract of unconjugated bilirubin (which is poorly soluble in water) and precipitation of calcium bilirubin salts. </a:t>
            </a:r>
          </a:p>
          <a:p>
            <a:pPr eaLnBrk="1" hangingPunct="1">
              <a:lnSpc>
                <a:spcPct val="90000"/>
              </a:lnSpc>
              <a:defRPr/>
            </a:pPr>
            <a:r>
              <a:rPr lang="en-GB" sz="2800" dirty="0" smtClean="0"/>
              <a:t>Thus, infection of the biliary tract, as with </a:t>
            </a:r>
            <a:r>
              <a:rPr lang="en-GB" sz="2800" i="1" dirty="0" smtClean="0"/>
              <a:t>Escherichia coli</a:t>
            </a:r>
            <a:r>
              <a:rPr lang="en-GB" sz="2800" dirty="0" smtClean="0"/>
              <a:t> or </a:t>
            </a:r>
            <a:r>
              <a:rPr lang="en-GB" sz="2800" i="1" dirty="0" err="1" smtClean="0"/>
              <a:t>Ascaris</a:t>
            </a:r>
            <a:r>
              <a:rPr lang="en-GB" sz="2800" i="1" dirty="0" smtClean="0"/>
              <a:t> </a:t>
            </a:r>
            <a:r>
              <a:rPr lang="en-GB" sz="2800" i="1" dirty="0" err="1" smtClean="0"/>
              <a:t>lumbricoides</a:t>
            </a:r>
            <a:r>
              <a:rPr lang="en-GB" sz="2800" dirty="0" smtClean="0"/>
              <a:t> or by the liver fluke </a:t>
            </a:r>
            <a:r>
              <a:rPr lang="en-GB" sz="2800" i="1" dirty="0" err="1" smtClean="0"/>
              <a:t>Opisthorchis</a:t>
            </a:r>
            <a:r>
              <a:rPr lang="en-GB" sz="2800" i="1" dirty="0" smtClean="0"/>
              <a:t> </a:t>
            </a:r>
            <a:r>
              <a:rPr lang="en-GB" sz="2800" i="1" dirty="0" err="1" smtClean="0"/>
              <a:t>sinensis</a:t>
            </a:r>
            <a:r>
              <a:rPr lang="en-GB" sz="2800" dirty="0" smtClean="0"/>
              <a:t>, increases the likelihood of pigment stone formation. </a:t>
            </a:r>
          </a:p>
          <a:p>
            <a:pPr eaLnBrk="1" hangingPunct="1">
              <a:lnSpc>
                <a:spcPct val="90000"/>
              </a:lnSpc>
              <a:defRPr/>
            </a:pPr>
            <a:r>
              <a:rPr lang="en-GB" sz="2800" dirty="0" smtClean="0"/>
              <a:t>Chronic </a:t>
            </a:r>
            <a:r>
              <a:rPr lang="en-GB" sz="2800" dirty="0" err="1" smtClean="0"/>
              <a:t>hemolytic</a:t>
            </a:r>
            <a:r>
              <a:rPr lang="en-GB" sz="2800" dirty="0" smtClean="0"/>
              <a:t> conditions also promote formation of unconjugated bilirubin in the biliary tree. </a:t>
            </a:r>
          </a:p>
        </p:txBody>
      </p:sp>
      <p:pic>
        <p:nvPicPr>
          <p:cNvPr id="5" name="Picture 4"/>
          <p:cNvPicPr>
            <a:picLocks noChangeAspect="1"/>
          </p:cNvPicPr>
          <p:nvPr/>
        </p:nvPicPr>
        <p:blipFill>
          <a:blip r:embed="rId2" cstate="print"/>
          <a:stretch>
            <a:fillRect/>
          </a:stretch>
        </p:blipFill>
        <p:spPr>
          <a:xfrm>
            <a:off x="6096000" y="277858"/>
            <a:ext cx="2081212" cy="142398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899375" y="-228600"/>
            <a:ext cx="7772400" cy="1143000"/>
          </a:xfrm>
        </p:spPr>
        <p:txBody>
          <a:bodyPr/>
          <a:lstStyle/>
          <a:p>
            <a:pPr eaLnBrk="1" hangingPunct="1">
              <a:defRPr/>
            </a:pPr>
            <a:r>
              <a:rPr lang="en-GB" b="0" dirty="0" smtClean="0"/>
              <a:t>Morphology</a:t>
            </a:r>
          </a:p>
        </p:txBody>
      </p:sp>
      <p:sp>
        <p:nvSpPr>
          <p:cNvPr id="152579" name="Rectangle 3"/>
          <p:cNvSpPr>
            <a:spLocks noGrp="1" noChangeArrowheads="1"/>
          </p:cNvSpPr>
          <p:nvPr>
            <p:ph sz="quarter" idx="1"/>
          </p:nvPr>
        </p:nvSpPr>
        <p:spPr>
          <a:xfrm>
            <a:off x="533401" y="1219200"/>
            <a:ext cx="7772400" cy="4572000"/>
          </a:xfrm>
        </p:spPr>
        <p:txBody>
          <a:bodyPr/>
          <a:lstStyle/>
          <a:p>
            <a:pPr eaLnBrk="1" hangingPunct="1">
              <a:lnSpc>
                <a:spcPct val="80000"/>
              </a:lnSpc>
              <a:defRPr/>
            </a:pPr>
            <a:r>
              <a:rPr lang="en-GB" sz="2800" b="1" dirty="0" smtClean="0"/>
              <a:t>Cholesterol stones</a:t>
            </a:r>
            <a:r>
              <a:rPr lang="en-GB" sz="2800" dirty="0" smtClean="0"/>
              <a:t> arise exclusively in the gallbladder and are composed of cholesterol ranging from 100% pure (which is rare) down to around 50%. </a:t>
            </a:r>
          </a:p>
          <a:p>
            <a:pPr eaLnBrk="1" hangingPunct="1">
              <a:lnSpc>
                <a:spcPct val="80000"/>
              </a:lnSpc>
              <a:defRPr/>
            </a:pPr>
            <a:r>
              <a:rPr lang="en-GB" sz="2800" dirty="0" smtClean="0"/>
              <a:t>pale yellow, round to ovoid to faceted, and have a finely granular, hard external surface.</a:t>
            </a:r>
          </a:p>
          <a:p>
            <a:pPr eaLnBrk="1" hangingPunct="1">
              <a:lnSpc>
                <a:spcPct val="80000"/>
              </a:lnSpc>
              <a:defRPr/>
            </a:pPr>
            <a:endParaRPr lang="en-GB" sz="2800" dirty="0" smtClean="0"/>
          </a:p>
        </p:txBody>
      </p:sp>
      <p:pic>
        <p:nvPicPr>
          <p:cNvPr id="4" name="Picture 2" descr="S01871-018-f050"/>
          <p:cNvPicPr>
            <a:picLocks noChangeAspect="1" noChangeArrowheads="1"/>
          </p:cNvPicPr>
          <p:nvPr/>
        </p:nvPicPr>
        <p:blipFill rotWithShape="1">
          <a:blip r:embed="rId2" cstate="print"/>
          <a:srcRect l="18001" r="11199" b="27115"/>
          <a:stretch/>
        </p:blipFill>
        <p:spPr bwMode="auto">
          <a:xfrm>
            <a:off x="4383158" y="3048000"/>
            <a:ext cx="4495800" cy="3200400"/>
          </a:xfrm>
          <a:prstGeom prst="rect">
            <a:avLst/>
          </a:prstGeom>
          <a:noFill/>
          <a:ln w="9525">
            <a:solidFill>
              <a:schemeClr val="tx1"/>
            </a:solidFill>
            <a:miter lim="800000"/>
            <a:headEnd/>
            <a:tailEnd/>
          </a:ln>
        </p:spPr>
      </p:pic>
      <p:sp>
        <p:nvSpPr>
          <p:cNvPr id="2" name="TextBox 1"/>
          <p:cNvSpPr txBox="1"/>
          <p:nvPr/>
        </p:nvSpPr>
        <p:spPr>
          <a:xfrm>
            <a:off x="304801" y="3505200"/>
            <a:ext cx="41148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en-GB" sz="2400" b="1" dirty="0"/>
              <a:t>Stones composed largely of cholesterol are radiolucent; only 10% to 20% of cholesterol stones are radio-opaque</a:t>
            </a:r>
            <a:r>
              <a:rPr lang="en-GB" sz="2400" b="1" dirty="0" smtClean="0"/>
              <a:t>.</a:t>
            </a:r>
            <a:endParaRPr lang="en-GB"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rrowheads="1"/>
          </p:cNvSpPr>
          <p:nvPr>
            <p:ph type="title"/>
          </p:nvPr>
        </p:nvSpPr>
        <p:spPr>
          <a:xfrm>
            <a:off x="899375" y="0"/>
            <a:ext cx="7772400" cy="1143000"/>
          </a:xfrm>
        </p:spPr>
        <p:txBody>
          <a:bodyPr/>
          <a:lstStyle/>
          <a:p>
            <a:pPr eaLnBrk="1" hangingPunct="1">
              <a:defRPr/>
            </a:pPr>
            <a:r>
              <a:rPr lang="en-GB" b="0" dirty="0" smtClean="0"/>
              <a:t>Morphology</a:t>
            </a:r>
          </a:p>
        </p:txBody>
      </p:sp>
      <p:sp>
        <p:nvSpPr>
          <p:cNvPr id="409603" name="Rectangle 3"/>
          <p:cNvSpPr>
            <a:spLocks noGrp="1" noChangeArrowheads="1"/>
          </p:cNvSpPr>
          <p:nvPr>
            <p:ph sz="quarter" idx="1"/>
          </p:nvPr>
        </p:nvSpPr>
        <p:spPr>
          <a:xfrm>
            <a:off x="609600" y="1066800"/>
            <a:ext cx="7772400" cy="4572000"/>
          </a:xfrm>
        </p:spPr>
        <p:txBody>
          <a:bodyPr/>
          <a:lstStyle/>
          <a:p>
            <a:pPr eaLnBrk="1" hangingPunct="1">
              <a:lnSpc>
                <a:spcPct val="80000"/>
              </a:lnSpc>
              <a:defRPr/>
            </a:pPr>
            <a:r>
              <a:rPr lang="en-GB" sz="2400" b="1" dirty="0" smtClean="0"/>
              <a:t>Pigment gallstones</a:t>
            </a:r>
            <a:r>
              <a:rPr lang="en-GB" sz="2400" dirty="0" smtClean="0"/>
              <a:t> are black and brown.  </a:t>
            </a:r>
          </a:p>
          <a:p>
            <a:pPr eaLnBrk="1" hangingPunct="1">
              <a:lnSpc>
                <a:spcPct val="80000"/>
              </a:lnSpc>
              <a:defRPr/>
            </a:pPr>
            <a:r>
              <a:rPr lang="en-GB" sz="2400" dirty="0" smtClean="0"/>
              <a:t>"Black" pigment stones are found in sterile gallbladder. </a:t>
            </a:r>
          </a:p>
          <a:p>
            <a:pPr eaLnBrk="1" hangingPunct="1">
              <a:lnSpc>
                <a:spcPct val="80000"/>
              </a:lnSpc>
              <a:defRPr/>
            </a:pPr>
            <a:r>
              <a:rPr lang="en-GB" sz="2400" dirty="0" smtClean="0"/>
              <a:t>"Brown" pigment stones are found in infected intrahepatic or </a:t>
            </a:r>
            <a:r>
              <a:rPr lang="en-GB" sz="2400" dirty="0" err="1" smtClean="0"/>
              <a:t>extrahepatic</a:t>
            </a:r>
            <a:r>
              <a:rPr lang="en-GB" sz="2400" dirty="0" smtClean="0"/>
              <a:t> bile ducts. </a:t>
            </a:r>
          </a:p>
          <a:p>
            <a:pPr eaLnBrk="1" hangingPunct="1">
              <a:lnSpc>
                <a:spcPct val="80000"/>
              </a:lnSpc>
              <a:defRPr/>
            </a:pPr>
            <a:r>
              <a:rPr lang="en-GB" sz="2400" dirty="0" smtClean="0"/>
              <a:t>Both are soft and usually multiple. </a:t>
            </a:r>
          </a:p>
          <a:p>
            <a:pPr eaLnBrk="1" hangingPunct="1">
              <a:lnSpc>
                <a:spcPct val="80000"/>
              </a:lnSpc>
              <a:defRPr/>
            </a:pPr>
            <a:r>
              <a:rPr lang="en-GB" sz="2400" dirty="0" smtClean="0"/>
              <a:t>Brown stone are greasy. </a:t>
            </a:r>
          </a:p>
        </p:txBody>
      </p:sp>
      <p:pic>
        <p:nvPicPr>
          <p:cNvPr id="4" name="Picture 2" descr="S01871-018-f051"/>
          <p:cNvPicPr>
            <a:picLocks noChangeAspect="1" noChangeArrowheads="1"/>
          </p:cNvPicPr>
          <p:nvPr/>
        </p:nvPicPr>
        <p:blipFill rotWithShape="1">
          <a:blip r:embed="rId2" cstate="print"/>
          <a:srcRect l="2531" t="11200" b="15201"/>
          <a:stretch/>
        </p:blipFill>
        <p:spPr bwMode="auto">
          <a:xfrm>
            <a:off x="4191000" y="3505200"/>
            <a:ext cx="4648200" cy="2776095"/>
          </a:xfrm>
          <a:prstGeom prst="rect">
            <a:avLst/>
          </a:prstGeom>
          <a:noFill/>
          <a:ln w="9525">
            <a:solidFill>
              <a:schemeClr val="tx1"/>
            </a:solidFill>
            <a:miter lim="800000"/>
            <a:headEnd/>
            <a:tailEnd/>
          </a:ln>
        </p:spPr>
      </p:pic>
      <p:sp>
        <p:nvSpPr>
          <p:cNvPr id="2" name="TextBox 1"/>
          <p:cNvSpPr txBox="1"/>
          <p:nvPr/>
        </p:nvSpPr>
        <p:spPr>
          <a:xfrm>
            <a:off x="243625" y="3810000"/>
            <a:ext cx="3733800"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en-GB" sz="2400" b="1" dirty="0"/>
              <a:t>Because of calcium carbonates and phosphates, approximately 50% to 75% of black stones are radio-opaque.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pPr eaLnBrk="1" hangingPunct="1">
              <a:defRPr/>
            </a:pPr>
            <a:r>
              <a:rPr lang="en-GB" b="0" dirty="0" smtClean="0"/>
              <a:t>Cholesterolosis</a:t>
            </a:r>
          </a:p>
        </p:txBody>
      </p:sp>
      <p:sp>
        <p:nvSpPr>
          <p:cNvPr id="153603" name="Rectangle 3"/>
          <p:cNvSpPr>
            <a:spLocks noGrp="1" noChangeArrowheads="1"/>
          </p:cNvSpPr>
          <p:nvPr>
            <p:ph sz="quarter" idx="1"/>
          </p:nvPr>
        </p:nvSpPr>
        <p:spPr/>
        <p:txBody>
          <a:bodyPr/>
          <a:lstStyle/>
          <a:p>
            <a:pPr eaLnBrk="1" hangingPunct="1">
              <a:defRPr/>
            </a:pPr>
            <a:r>
              <a:rPr lang="en-GB" dirty="0" smtClean="0"/>
              <a:t>An incidental finding, is </a:t>
            </a:r>
            <a:r>
              <a:rPr lang="en-GB" b="1" dirty="0" smtClean="0"/>
              <a:t>cholesterolosis</a:t>
            </a:r>
            <a:r>
              <a:rPr lang="en-GB" dirty="0" smtClean="0"/>
              <a:t>. Cholesterol </a:t>
            </a:r>
            <a:r>
              <a:rPr lang="en-GB" dirty="0" err="1" smtClean="0"/>
              <a:t>hypersecretion</a:t>
            </a:r>
            <a:r>
              <a:rPr lang="en-GB" dirty="0" smtClean="0"/>
              <a:t> by the liver promotes excessive accumulation of cholesterol esters within the lamina </a:t>
            </a:r>
            <a:r>
              <a:rPr lang="en-GB" dirty="0" err="1" smtClean="0"/>
              <a:t>propria</a:t>
            </a:r>
            <a:r>
              <a:rPr lang="en-GB" dirty="0" smtClean="0"/>
              <a:t> of the gallbladder. The mucosal surface is studded with minute yellow flecks, producing the "strawberry gallbladder </a:t>
            </a:r>
          </a:p>
        </p:txBody>
      </p:sp>
      <p:pic>
        <p:nvPicPr>
          <p:cNvPr id="3074" name="Picture 2" descr="https://classconnection.s3.amazonaws.com/974/flashcards/1909974/png/3-141D06FB8F6449FD49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10" t="9877" r="5581" b="7030"/>
          <a:stretch/>
        </p:blipFill>
        <p:spPr bwMode="auto">
          <a:xfrm>
            <a:off x="182033" y="3632700"/>
            <a:ext cx="4486500" cy="26919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2/29/Gallbladder_cholesterolosis_intermed_mag_cropped.jpg/1280px-Gallbladder_cholesterolosis_intermed_mag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610162"/>
            <a:ext cx="3739108" cy="28189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54627" name="Rectangle 3"/>
          <p:cNvSpPr>
            <a:spLocks noGrp="1" noChangeArrowheads="1"/>
          </p:cNvSpPr>
          <p:nvPr>
            <p:ph sz="quarter" idx="1"/>
          </p:nvPr>
        </p:nvSpPr>
        <p:spPr/>
        <p:txBody>
          <a:bodyPr>
            <a:normAutofit/>
          </a:bodyPr>
          <a:lstStyle/>
          <a:p>
            <a:pPr eaLnBrk="1" hangingPunct="1">
              <a:lnSpc>
                <a:spcPct val="80000"/>
              </a:lnSpc>
              <a:defRPr/>
            </a:pPr>
            <a:r>
              <a:rPr lang="en-GB" sz="2800" dirty="0" smtClean="0"/>
              <a:t>70% to 80% of patients remain asymptomatic throughout their lives. </a:t>
            </a:r>
            <a:endParaRPr lang="en-GB" sz="2800" i="1" dirty="0" smtClean="0"/>
          </a:p>
          <a:p>
            <a:pPr eaLnBrk="1" hangingPunct="1">
              <a:lnSpc>
                <a:spcPct val="80000"/>
              </a:lnSpc>
              <a:defRPr/>
            </a:pPr>
            <a:r>
              <a:rPr lang="en-GB" sz="2800" dirty="0" smtClean="0"/>
              <a:t>Symptoms: spasmodic or "colicky"  upper quadrant pain, which tends to be excruciating .</a:t>
            </a:r>
          </a:p>
          <a:p>
            <a:pPr>
              <a:lnSpc>
                <a:spcPct val="80000"/>
              </a:lnSpc>
              <a:defRPr/>
            </a:pPr>
            <a:r>
              <a:rPr lang="en-US" sz="2800" dirty="0"/>
              <a:t>It usually follows a fatty meal which forces a stone against the gall bladder outlet leading to increased pressure in the gall bladder causing pain. Pain is localized to right upper quadrant or epigastrium that may radiate to the right shoulder or the </a:t>
            </a:r>
            <a:r>
              <a:rPr lang="en-US" sz="2800" dirty="0" smtClean="0"/>
              <a:t>back</a:t>
            </a:r>
          </a:p>
          <a:p>
            <a:pPr>
              <a:lnSpc>
                <a:spcPct val="80000"/>
              </a:lnSpc>
              <a:defRPr/>
            </a:pPr>
            <a:r>
              <a:rPr lang="en-GB" sz="2800" dirty="0" smtClean="0"/>
              <a:t> It is usually due to obstruction of bile ducts by passing stones.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914400"/>
          </a:xfrm>
        </p:spPr>
        <p:txBody>
          <a:bodyPr/>
          <a:lstStyle/>
          <a:p>
            <a:r>
              <a:rPr lang="en-US" dirty="0" smtClean="0"/>
              <a:t>Complications</a:t>
            </a:r>
            <a:endParaRPr lang="ar-SA" dirty="0"/>
          </a:p>
        </p:txBody>
      </p:sp>
      <p:sp>
        <p:nvSpPr>
          <p:cNvPr id="3" name="Content Placeholder 2"/>
          <p:cNvSpPr>
            <a:spLocks noGrp="1"/>
          </p:cNvSpPr>
          <p:nvPr>
            <p:ph sz="quarter" idx="1"/>
          </p:nvPr>
        </p:nvSpPr>
        <p:spPr>
          <a:xfrm>
            <a:off x="201769" y="762000"/>
            <a:ext cx="8077200" cy="3048000"/>
          </a:xfrm>
        </p:spPr>
        <p:txBody>
          <a:bodyPr>
            <a:normAutofit/>
          </a:bodyPr>
          <a:lstStyle/>
          <a:p>
            <a:r>
              <a:rPr lang="en-US" dirty="0"/>
              <a:t>E</a:t>
            </a:r>
            <a:r>
              <a:rPr lang="en-US" dirty="0" smtClean="0"/>
              <a:t>mpyema</a:t>
            </a:r>
            <a:r>
              <a:rPr lang="en-US" dirty="0"/>
              <a:t>, perforation, fistulas, inflammation of the biliary tree (cholangitis), obstructive cholestasis and pancreatitis</a:t>
            </a:r>
            <a:r>
              <a:rPr lang="en-US" i="1" dirty="0"/>
              <a:t>.</a:t>
            </a:r>
            <a:r>
              <a:rPr lang="en-US" dirty="0"/>
              <a:t> </a:t>
            </a:r>
            <a:endParaRPr lang="en-US" dirty="0" smtClean="0"/>
          </a:p>
          <a:p>
            <a:pPr lvl="1"/>
            <a:r>
              <a:rPr lang="en-US" dirty="0" smtClean="0"/>
              <a:t>The </a:t>
            </a:r>
            <a:r>
              <a:rPr lang="en-US" dirty="0"/>
              <a:t>larger the calculi, the less likely they are to enter the cystic or common ducts to produce obstruction; it is the very small stones, or “gravel,” that are more dangerous. </a:t>
            </a:r>
            <a:endParaRPr lang="en-US" dirty="0" smtClean="0"/>
          </a:p>
        </p:txBody>
      </p:sp>
      <p:pic>
        <p:nvPicPr>
          <p:cNvPr id="4" name="Picture 2" descr="Gall St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163" y="2819400"/>
            <a:ext cx="4648200" cy="3562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2935380"/>
            <a:ext cx="4255394"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sz="2400" dirty="0"/>
              <a:t>Occasionally a large stone may erode directly into an adjacent loop of small bowel, generating intestinal obstruction (“</a:t>
            </a:r>
            <a:r>
              <a:rPr lang="en-US" sz="2400" i="1" dirty="0"/>
              <a:t>gallstone ileus</a:t>
            </a:r>
            <a:r>
              <a:rPr lang="en-US" sz="2400" dirty="0"/>
              <a:t>” or </a:t>
            </a:r>
            <a:r>
              <a:rPr lang="en-US" sz="2400" i="1" dirty="0" err="1"/>
              <a:t>Bouveret</a:t>
            </a:r>
            <a:r>
              <a:rPr lang="en-US" sz="2400" i="1" dirty="0"/>
              <a:t> syndrome</a:t>
            </a:r>
            <a:r>
              <a:rPr lang="en-US" sz="2400" dirty="0"/>
              <a:t>). </a:t>
            </a:r>
          </a:p>
          <a:p>
            <a:endParaRPr lang="en-US" sz="2400" dirty="0" smtClean="0"/>
          </a:p>
          <a:p>
            <a:r>
              <a:rPr lang="en-US" sz="2400" dirty="0" smtClean="0"/>
              <a:t>Gallstones </a:t>
            </a:r>
            <a:r>
              <a:rPr lang="en-US" sz="2400" dirty="0"/>
              <a:t>are associated with an increased risk of gallbladder </a:t>
            </a:r>
            <a:r>
              <a:rPr lang="en-US" sz="2400" dirty="0" smtClean="0"/>
              <a:t>carcinoma</a:t>
            </a:r>
            <a:endParaRPr lang="ar-SA" sz="2400" dirty="0"/>
          </a:p>
        </p:txBody>
      </p:sp>
    </p:spTree>
    <p:extLst>
      <p:ext uri="{BB962C8B-B14F-4D97-AF65-F5344CB8AC3E}">
        <p14:creationId xmlns:p14="http://schemas.microsoft.com/office/powerpoint/2010/main" val="38744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pPr eaLnBrk="1" hangingPunct="1">
              <a:defRPr/>
            </a:pPr>
            <a:r>
              <a:rPr lang="en-GB" b="0" i="1" smtClean="0"/>
              <a:t>CHOLECYSTITIS</a:t>
            </a:r>
          </a:p>
        </p:txBody>
      </p:sp>
      <p:sp>
        <p:nvSpPr>
          <p:cNvPr id="155651" name="Rectangle 3"/>
          <p:cNvSpPr>
            <a:spLocks noGrp="1" noChangeArrowheads="1"/>
          </p:cNvSpPr>
          <p:nvPr>
            <p:ph sz="quarter" idx="1"/>
          </p:nvPr>
        </p:nvSpPr>
        <p:spPr/>
        <p:txBody>
          <a:bodyPr/>
          <a:lstStyle/>
          <a:p>
            <a:pPr eaLnBrk="1" hangingPunct="1">
              <a:defRPr/>
            </a:pPr>
            <a:r>
              <a:rPr lang="en-GB" smtClean="0"/>
              <a:t>Inflammation of the gallbladder may be acute, chronic, or acute superimposed on chronic. It almost always occurs in association with gallstones.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rrowheads="1"/>
          </p:cNvSpPr>
          <p:nvPr>
            <p:ph type="title"/>
          </p:nvPr>
        </p:nvSpPr>
        <p:spPr/>
        <p:txBody>
          <a:bodyPr/>
          <a:lstStyle/>
          <a:p>
            <a:pPr eaLnBrk="1" hangingPunct="1">
              <a:defRPr/>
            </a:pPr>
            <a:r>
              <a:rPr lang="en-GB" i="1" smtClean="0"/>
              <a:t>Acute Cholecystitis</a:t>
            </a:r>
            <a:endParaRPr lang="en-US" i="1" smtClean="0"/>
          </a:p>
        </p:txBody>
      </p:sp>
      <p:sp>
        <p:nvSpPr>
          <p:cNvPr id="443395" name="Rectangle 3"/>
          <p:cNvSpPr>
            <a:spLocks noGrp="1" noChangeArrowheads="1"/>
          </p:cNvSpPr>
          <p:nvPr>
            <p:ph sz="quarter" idx="1"/>
          </p:nvPr>
        </p:nvSpPr>
        <p:spPr>
          <a:xfrm>
            <a:off x="914400" y="1447800"/>
            <a:ext cx="7772400" cy="5181600"/>
          </a:xfrm>
        </p:spPr>
        <p:txBody>
          <a:bodyPr>
            <a:normAutofit lnSpcReduction="10000"/>
          </a:bodyPr>
          <a:lstStyle/>
          <a:p>
            <a:pPr eaLnBrk="1" hangingPunct="1">
              <a:lnSpc>
                <a:spcPct val="90000"/>
              </a:lnSpc>
              <a:defRPr/>
            </a:pPr>
            <a:r>
              <a:rPr lang="en-GB" sz="2400" i="1" dirty="0" smtClean="0">
                <a:solidFill>
                  <a:srgbClr val="FF0000"/>
                </a:solidFill>
              </a:rPr>
              <a:t>Acute </a:t>
            </a:r>
            <a:r>
              <a:rPr lang="en-GB" sz="2400" i="1" dirty="0" err="1" smtClean="0">
                <a:solidFill>
                  <a:srgbClr val="FF0000"/>
                </a:solidFill>
              </a:rPr>
              <a:t>calculous</a:t>
            </a:r>
            <a:r>
              <a:rPr lang="en-GB" sz="2400" i="1" dirty="0" smtClean="0">
                <a:solidFill>
                  <a:srgbClr val="FF0000"/>
                </a:solidFill>
              </a:rPr>
              <a:t> </a:t>
            </a:r>
            <a:r>
              <a:rPr lang="en-GB" sz="2400" i="1" dirty="0" err="1" smtClean="0">
                <a:solidFill>
                  <a:srgbClr val="FF0000"/>
                </a:solidFill>
              </a:rPr>
              <a:t>cholecystitis</a:t>
            </a:r>
            <a:r>
              <a:rPr lang="en-GB" sz="2400" i="1" dirty="0" smtClean="0">
                <a:solidFill>
                  <a:srgbClr val="FF0000"/>
                </a:solidFill>
              </a:rPr>
              <a:t> </a:t>
            </a:r>
            <a:r>
              <a:rPr lang="en-GB" sz="2400" dirty="0" smtClean="0"/>
              <a:t>is an acute inflammation of the gallbladder, precipitated 90% of the time by obstruction of the neck or cystic duct. </a:t>
            </a:r>
          </a:p>
          <a:p>
            <a:pPr eaLnBrk="1" hangingPunct="1">
              <a:lnSpc>
                <a:spcPct val="90000"/>
              </a:lnSpc>
              <a:buFont typeface="Wingdings" pitchFamily="2" charset="2"/>
              <a:buNone/>
              <a:defRPr/>
            </a:pPr>
            <a:r>
              <a:rPr lang="en-GB" sz="2400" dirty="0" smtClean="0"/>
              <a:t>     It is the primary complication of gallstones and the most common reason for emergency </a:t>
            </a:r>
            <a:r>
              <a:rPr lang="en-GB" sz="2400" dirty="0" err="1" smtClean="0"/>
              <a:t>cholecystectomy</a:t>
            </a:r>
            <a:r>
              <a:rPr lang="en-GB" sz="2400" dirty="0" smtClean="0"/>
              <a:t>. </a:t>
            </a:r>
          </a:p>
          <a:p>
            <a:pPr eaLnBrk="1" hangingPunct="1">
              <a:lnSpc>
                <a:spcPct val="90000"/>
              </a:lnSpc>
              <a:defRPr/>
            </a:pPr>
            <a:r>
              <a:rPr lang="en-GB" sz="2400" i="1" dirty="0" smtClean="0">
                <a:solidFill>
                  <a:srgbClr val="FF0000"/>
                </a:solidFill>
              </a:rPr>
              <a:t>Acute </a:t>
            </a:r>
            <a:r>
              <a:rPr lang="en-GB" sz="2400" i="1" dirty="0" err="1" smtClean="0">
                <a:solidFill>
                  <a:srgbClr val="FF0000"/>
                </a:solidFill>
              </a:rPr>
              <a:t>acalculous</a:t>
            </a:r>
            <a:r>
              <a:rPr lang="en-GB" sz="2400" i="1" dirty="0" smtClean="0">
                <a:solidFill>
                  <a:srgbClr val="FF0000"/>
                </a:solidFill>
              </a:rPr>
              <a:t> </a:t>
            </a:r>
            <a:r>
              <a:rPr lang="en-GB" sz="2400" i="1" dirty="0" err="1" smtClean="0">
                <a:solidFill>
                  <a:srgbClr val="FF0000"/>
                </a:solidFill>
              </a:rPr>
              <a:t>cholecystitis</a:t>
            </a:r>
            <a:r>
              <a:rPr lang="en-GB" sz="2400" i="1" dirty="0" smtClean="0">
                <a:solidFill>
                  <a:srgbClr val="FF0000"/>
                </a:solidFill>
              </a:rPr>
              <a:t> </a:t>
            </a:r>
            <a:r>
              <a:rPr lang="en-GB" sz="2400" dirty="0" smtClean="0"/>
              <a:t>occurs in the absence of gallstones, generally in severely ill patient. Most cases of occur in the following circumstances:</a:t>
            </a:r>
          </a:p>
          <a:p>
            <a:pPr eaLnBrk="1" hangingPunct="1">
              <a:lnSpc>
                <a:spcPct val="90000"/>
              </a:lnSpc>
              <a:buNone/>
              <a:defRPr/>
            </a:pPr>
            <a:r>
              <a:rPr lang="en-GB" sz="2400" dirty="0" smtClean="0"/>
              <a:t>		(1) the postoperative state after major, </a:t>
            </a:r>
            <a:r>
              <a:rPr lang="en-GB" sz="2400" dirty="0" err="1" smtClean="0"/>
              <a:t>nonbiliary</a:t>
            </a:r>
            <a:r>
              <a:rPr lang="en-GB" sz="2400" dirty="0" smtClean="0"/>
              <a:t> surgery  	(2) severe trauma (motor vehicle accidents, war injuries) 	(3) severe burns</a:t>
            </a:r>
          </a:p>
          <a:p>
            <a:pPr eaLnBrk="1" hangingPunct="1">
              <a:lnSpc>
                <a:spcPct val="90000"/>
              </a:lnSpc>
              <a:buNone/>
              <a:defRPr/>
            </a:pPr>
            <a:r>
              <a:rPr lang="en-GB" sz="2400" dirty="0" smtClean="0"/>
              <a:t>		(4) multisystem organ failure</a:t>
            </a:r>
          </a:p>
          <a:p>
            <a:pPr eaLnBrk="1" hangingPunct="1">
              <a:lnSpc>
                <a:spcPct val="90000"/>
              </a:lnSpc>
              <a:buNone/>
              <a:defRPr/>
            </a:pPr>
            <a:r>
              <a:rPr lang="en-GB" sz="2400" dirty="0" smtClean="0"/>
              <a:t>		 (5) sepsis</a:t>
            </a:r>
          </a:p>
          <a:p>
            <a:pPr eaLnBrk="1" hangingPunct="1">
              <a:lnSpc>
                <a:spcPct val="90000"/>
              </a:lnSpc>
              <a:buNone/>
              <a:defRPr/>
            </a:pPr>
            <a:r>
              <a:rPr lang="en-GB" sz="2400" dirty="0" smtClean="0"/>
              <a:t>		 (6) prolonged intravenous </a:t>
            </a:r>
            <a:r>
              <a:rPr lang="en-GB" sz="2400" dirty="0" err="1" smtClean="0"/>
              <a:t>hyperalimentation</a:t>
            </a:r>
            <a:endParaRPr lang="en-GB" sz="2400" dirty="0" smtClean="0"/>
          </a:p>
          <a:p>
            <a:pPr eaLnBrk="1" hangingPunct="1">
              <a:lnSpc>
                <a:spcPct val="90000"/>
              </a:lnSpc>
              <a:buNone/>
              <a:defRPr/>
            </a:pPr>
            <a:r>
              <a:rPr lang="en-GB" sz="2400" dirty="0" smtClean="0"/>
              <a:t>		 (7) the postpartum state. </a:t>
            </a: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rrowheads="1"/>
          </p:cNvSpPr>
          <p:nvPr>
            <p:ph type="title"/>
          </p:nvPr>
        </p:nvSpPr>
        <p:spPr/>
        <p:txBody>
          <a:bodyPr>
            <a:normAutofit fontScale="90000"/>
          </a:bodyPr>
          <a:lstStyle/>
          <a:p>
            <a:pPr eaLnBrk="1" hangingPunct="1">
              <a:defRPr/>
            </a:pPr>
            <a:r>
              <a:rPr lang="en-GB" sz="4000" i="1" smtClean="0"/>
              <a:t>Acute Cholecystitis</a:t>
            </a:r>
            <a:r>
              <a:rPr lang="en-GB" sz="4000" b="0" smtClean="0"/>
              <a:t> :Pathogenesis.</a:t>
            </a:r>
            <a:r>
              <a:rPr lang="en-GB" sz="4000" smtClean="0"/>
              <a:t> </a:t>
            </a:r>
            <a:r>
              <a:rPr lang="en-US" sz="4000" smtClean="0"/>
              <a:t/>
            </a:r>
            <a:br>
              <a:rPr lang="en-US" sz="4000" smtClean="0"/>
            </a:br>
            <a:endParaRPr lang="en-US" sz="4000" smtClean="0"/>
          </a:p>
        </p:txBody>
      </p:sp>
      <p:sp>
        <p:nvSpPr>
          <p:cNvPr id="444419" name="Rectangle 3"/>
          <p:cNvSpPr>
            <a:spLocks noGrp="1" noChangeArrowheads="1"/>
          </p:cNvSpPr>
          <p:nvPr>
            <p:ph sz="quarter" idx="1"/>
          </p:nvPr>
        </p:nvSpPr>
        <p:spPr/>
        <p:txBody>
          <a:bodyPr/>
          <a:lstStyle/>
          <a:p>
            <a:pPr eaLnBrk="1" hangingPunct="1">
              <a:defRPr/>
            </a:pPr>
            <a:r>
              <a:rPr lang="en-GB" smtClean="0"/>
              <a:t>Acute calculous cholecystitis results from chemical irritation and inflammation of the obstructed gallbladder. </a:t>
            </a:r>
            <a:r>
              <a:rPr lang="en-GB" i="1" smtClean="0"/>
              <a:t>These events occur in the absence of bacterial infection</a:t>
            </a:r>
            <a:r>
              <a:rPr lang="en-GB" smtClean="0"/>
              <a:t>; only later in the course may bacterial contamination develop.</a:t>
            </a:r>
          </a:p>
          <a:p>
            <a:pPr eaLnBrk="1" hangingPunct="1">
              <a:defRPr/>
            </a:pPr>
            <a:endParaRPr lang="en-US" smtClean="0"/>
          </a:p>
          <a:p>
            <a:pPr eaLnBrk="1" hangingPunct="1">
              <a:defRPr/>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Pathology and </a:t>
            </a:r>
            <a:r>
              <a:rPr lang="en-US" dirty="0" err="1" smtClean="0"/>
              <a:t>pathogegenesis</a:t>
            </a:r>
            <a:r>
              <a:rPr lang="en-US" dirty="0" smtClean="0"/>
              <a:t> of </a:t>
            </a:r>
            <a:r>
              <a:rPr lang="en-US" smtClean="0"/>
              <a:t>cholecystitis</a:t>
            </a:r>
            <a:endParaRPr lang="en-US"/>
          </a:p>
        </p:txBody>
      </p:sp>
      <p:sp>
        <p:nvSpPr>
          <p:cNvPr id="3" name="Content Placeholder 2"/>
          <p:cNvSpPr>
            <a:spLocks noGrp="1"/>
          </p:cNvSpPr>
          <p:nvPr>
            <p:ph sz="quarter" idx="1"/>
          </p:nvPr>
        </p:nvSpPr>
        <p:spPr/>
        <p:txBody>
          <a:bodyPr/>
          <a:lstStyle/>
          <a:p>
            <a:pPr lvl="0"/>
            <a:r>
              <a:rPr lang="en-US" dirty="0"/>
              <a:t> Compare the various types of gallstones, how they are formed, what the risk factors for their development are, and what complications they can cause</a:t>
            </a:r>
            <a:r>
              <a:rPr lang="en-US" dirty="0" smtClean="0"/>
              <a:t>.</a:t>
            </a:r>
          </a:p>
          <a:p>
            <a:pPr lvl="0"/>
            <a:r>
              <a:rPr lang="en-US" dirty="0" smtClean="0"/>
              <a:t>Recognize the predisposing factors of </a:t>
            </a:r>
            <a:r>
              <a:rPr lang="en-US" dirty="0" err="1" smtClean="0"/>
              <a:t>cholecystitis</a:t>
            </a:r>
            <a:r>
              <a:rPr lang="en-US" dirty="0"/>
              <a:t> </a:t>
            </a:r>
            <a:r>
              <a:rPr lang="en-US" dirty="0" smtClean="0"/>
              <a:t>and the different types of </a:t>
            </a:r>
            <a:r>
              <a:rPr lang="en-US" dirty="0" err="1" smtClean="0"/>
              <a:t>cholecystitis</a:t>
            </a:r>
            <a:r>
              <a:rPr lang="en-US" dirty="0" smtClean="0"/>
              <a:t>.</a:t>
            </a:r>
          </a:p>
          <a:p>
            <a:r>
              <a:rPr lang="en-US" dirty="0" smtClean="0"/>
              <a:t>Understand the pathogenesis of acute and chronic </a:t>
            </a:r>
            <a:r>
              <a:rPr lang="en-US" dirty="0" err="1" smtClean="0"/>
              <a:t>cholecystitis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p:txBody>
          <a:bodyPr>
            <a:normAutofit fontScale="90000"/>
          </a:bodyPr>
          <a:lstStyle/>
          <a:p>
            <a:pPr eaLnBrk="1" hangingPunct="1">
              <a:defRPr/>
            </a:pPr>
            <a:r>
              <a:rPr lang="en-GB" i="1" dirty="0" smtClean="0"/>
              <a:t>Acute </a:t>
            </a:r>
            <a:r>
              <a:rPr lang="en-GB" i="1" dirty="0" err="1" smtClean="0"/>
              <a:t>Cholecystitis</a:t>
            </a:r>
            <a:r>
              <a:rPr lang="en-GB" b="0" dirty="0" smtClean="0"/>
              <a:t>: </a:t>
            </a:r>
            <a:br>
              <a:rPr lang="en-GB" b="0" dirty="0" smtClean="0"/>
            </a:br>
            <a:r>
              <a:rPr lang="en-GB" b="0" dirty="0" smtClean="0"/>
              <a:t>Morphology</a:t>
            </a:r>
          </a:p>
        </p:txBody>
      </p:sp>
      <p:sp>
        <p:nvSpPr>
          <p:cNvPr id="157699" name="Rectangle 3"/>
          <p:cNvSpPr>
            <a:spLocks noGrp="1" noChangeArrowheads="1"/>
          </p:cNvSpPr>
          <p:nvPr>
            <p:ph sz="quarter" idx="1"/>
          </p:nvPr>
        </p:nvSpPr>
        <p:spPr/>
        <p:txBody>
          <a:bodyPr>
            <a:normAutofit/>
          </a:bodyPr>
          <a:lstStyle/>
          <a:p>
            <a:pPr eaLnBrk="1" hangingPunct="1">
              <a:lnSpc>
                <a:spcPct val="80000"/>
              </a:lnSpc>
              <a:defRPr/>
            </a:pPr>
            <a:r>
              <a:rPr lang="en-GB" dirty="0" smtClean="0"/>
              <a:t>In </a:t>
            </a:r>
            <a:r>
              <a:rPr lang="en-GB" b="1" dirty="0" smtClean="0"/>
              <a:t>acute </a:t>
            </a:r>
            <a:r>
              <a:rPr lang="en-GB" b="1" dirty="0" err="1" smtClean="0"/>
              <a:t>cholecystitis</a:t>
            </a:r>
            <a:r>
              <a:rPr lang="en-GB" dirty="0" smtClean="0"/>
              <a:t>, the gallbladder is usually enlarged and tense, and  bright red to green-black . The </a:t>
            </a:r>
            <a:r>
              <a:rPr lang="en-GB" dirty="0" err="1" smtClean="0"/>
              <a:t>serosal</a:t>
            </a:r>
            <a:r>
              <a:rPr lang="en-GB" dirty="0" smtClean="0"/>
              <a:t> covering is frequently layered by fibrin and, in severe cases, by  </a:t>
            </a:r>
            <a:r>
              <a:rPr lang="en-GB" dirty="0" err="1" smtClean="0"/>
              <a:t>exudate</a:t>
            </a:r>
            <a:r>
              <a:rPr lang="en-GB" dirty="0" smtClean="0"/>
              <a:t>. </a:t>
            </a:r>
          </a:p>
          <a:p>
            <a:pPr eaLnBrk="1" hangingPunct="1">
              <a:lnSpc>
                <a:spcPct val="80000"/>
              </a:lnSpc>
              <a:defRPr/>
            </a:pPr>
            <a:r>
              <a:rPr lang="en-GB" dirty="0" smtClean="0"/>
              <a:t>There are no morphologic differences between acute </a:t>
            </a:r>
            <a:r>
              <a:rPr lang="en-GB" dirty="0" err="1" smtClean="0"/>
              <a:t>acalculous</a:t>
            </a:r>
            <a:r>
              <a:rPr lang="en-GB" dirty="0" smtClean="0"/>
              <a:t> and </a:t>
            </a:r>
            <a:r>
              <a:rPr lang="en-GB" dirty="0" err="1" smtClean="0"/>
              <a:t>calculous</a:t>
            </a:r>
            <a:r>
              <a:rPr lang="en-GB" dirty="0" smtClean="0"/>
              <a:t> </a:t>
            </a:r>
            <a:r>
              <a:rPr lang="en-GB" dirty="0" err="1" smtClean="0"/>
              <a:t>cholecystitis</a:t>
            </a:r>
            <a:r>
              <a:rPr lang="en-GB" dirty="0" smtClean="0"/>
              <a:t>, except for the absence of macroscopic stones in the former. </a:t>
            </a:r>
          </a:p>
          <a:p>
            <a:pPr eaLnBrk="1" hangingPunct="1">
              <a:lnSpc>
                <a:spcPct val="80000"/>
              </a:lnSpc>
              <a:defRPr/>
            </a:pPr>
            <a:endParaRPr lang="en-GB" dirty="0" smtClean="0"/>
          </a:p>
          <a:p>
            <a:pPr>
              <a:lnSpc>
                <a:spcPct val="80000"/>
              </a:lnSpc>
              <a:defRPr/>
            </a:pPr>
            <a:r>
              <a:rPr lang="en-GB" dirty="0" smtClean="0"/>
              <a:t>In </a:t>
            </a:r>
            <a:r>
              <a:rPr lang="en-GB" dirty="0" err="1" smtClean="0"/>
              <a:t>calculous</a:t>
            </a:r>
            <a:r>
              <a:rPr lang="en-GB" dirty="0" smtClean="0"/>
              <a:t> </a:t>
            </a:r>
            <a:r>
              <a:rPr lang="en-GB" dirty="0" err="1" smtClean="0"/>
              <a:t>cholecystitis</a:t>
            </a:r>
            <a:r>
              <a:rPr lang="en-GB" dirty="0" smtClean="0"/>
              <a:t>, an obstructing stone is usually present in the neck of the gallbladder or the cystic duct.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rrowheads="1"/>
          </p:cNvSpPr>
          <p:nvPr>
            <p:ph type="title"/>
          </p:nvPr>
        </p:nvSpPr>
        <p:spPr>
          <a:xfrm>
            <a:off x="685800" y="152400"/>
            <a:ext cx="7772400" cy="990600"/>
          </a:xfrm>
        </p:spPr>
        <p:txBody>
          <a:bodyPr>
            <a:normAutofit/>
          </a:bodyPr>
          <a:lstStyle/>
          <a:p>
            <a:pPr eaLnBrk="1" hangingPunct="1">
              <a:defRPr/>
            </a:pPr>
            <a:r>
              <a:rPr lang="en-GB" i="1" dirty="0" smtClean="0"/>
              <a:t>Acute </a:t>
            </a:r>
            <a:r>
              <a:rPr lang="en-GB" i="1" dirty="0" err="1" smtClean="0"/>
              <a:t>Cholecystitis</a:t>
            </a:r>
            <a:r>
              <a:rPr lang="en-GB" b="0" dirty="0" smtClean="0"/>
              <a:t>: Morphology.</a:t>
            </a:r>
            <a:endParaRPr lang="en-US" b="0" dirty="0" smtClean="0"/>
          </a:p>
        </p:txBody>
      </p:sp>
      <p:sp>
        <p:nvSpPr>
          <p:cNvPr id="445443" name="Rectangle 3"/>
          <p:cNvSpPr>
            <a:spLocks noGrp="1" noChangeArrowheads="1"/>
          </p:cNvSpPr>
          <p:nvPr>
            <p:ph sz="quarter" idx="1"/>
          </p:nvPr>
        </p:nvSpPr>
        <p:spPr>
          <a:xfrm>
            <a:off x="533400" y="1143000"/>
            <a:ext cx="7772400" cy="5257800"/>
          </a:xfrm>
        </p:spPr>
        <p:txBody>
          <a:bodyPr>
            <a:normAutofit fontScale="92500"/>
          </a:bodyPr>
          <a:lstStyle/>
          <a:p>
            <a:pPr eaLnBrk="1" hangingPunct="1">
              <a:lnSpc>
                <a:spcPct val="90000"/>
              </a:lnSpc>
              <a:defRPr/>
            </a:pPr>
            <a:r>
              <a:rPr lang="en-GB" sz="2800" dirty="0" smtClean="0"/>
              <a:t>The gallbladder lumen is filled with a cloudy or turbid bile that may contain fibrin and frank pus, as well as </a:t>
            </a:r>
            <a:r>
              <a:rPr lang="en-GB" sz="2800" dirty="0" err="1" smtClean="0"/>
              <a:t>hemorrhage</a:t>
            </a:r>
            <a:r>
              <a:rPr lang="en-GB" sz="2800" dirty="0" smtClean="0"/>
              <a:t>. When the contained exudate is virtually pure pus, the condition is referred to as </a:t>
            </a:r>
            <a:r>
              <a:rPr lang="en-GB" sz="2800" b="1" dirty="0" smtClean="0"/>
              <a:t>empyema of the gallbladder</a:t>
            </a:r>
            <a:r>
              <a:rPr lang="en-GB" sz="2800" dirty="0" smtClean="0"/>
              <a:t>. </a:t>
            </a:r>
          </a:p>
          <a:p>
            <a:pPr eaLnBrk="1" hangingPunct="1">
              <a:lnSpc>
                <a:spcPct val="90000"/>
              </a:lnSpc>
              <a:defRPr/>
            </a:pPr>
            <a:r>
              <a:rPr lang="en-GB" sz="2800" dirty="0" smtClean="0"/>
              <a:t>In mild cases, the gallbladder wall is thickened, </a:t>
            </a:r>
            <a:r>
              <a:rPr lang="en-GB" sz="2800" dirty="0" err="1" smtClean="0"/>
              <a:t>edematous</a:t>
            </a:r>
            <a:r>
              <a:rPr lang="en-GB" sz="2800" dirty="0" smtClean="0"/>
              <a:t>, and </a:t>
            </a:r>
            <a:r>
              <a:rPr lang="en-GB" sz="2800" dirty="0" err="1" smtClean="0"/>
              <a:t>hyperemic</a:t>
            </a:r>
            <a:r>
              <a:rPr lang="en-GB" sz="2800" dirty="0" smtClean="0"/>
              <a:t>.</a:t>
            </a:r>
          </a:p>
          <a:p>
            <a:pPr eaLnBrk="1" hangingPunct="1">
              <a:lnSpc>
                <a:spcPct val="90000"/>
              </a:lnSpc>
              <a:defRPr/>
            </a:pPr>
            <a:endParaRPr lang="en-GB" sz="2800" dirty="0"/>
          </a:p>
          <a:p>
            <a:pPr eaLnBrk="1" hangingPunct="1">
              <a:lnSpc>
                <a:spcPct val="90000"/>
              </a:lnSpc>
              <a:defRPr/>
            </a:pPr>
            <a:endParaRPr lang="en-GB" sz="2800" dirty="0" smtClean="0"/>
          </a:p>
          <a:p>
            <a:pPr eaLnBrk="1" hangingPunct="1">
              <a:lnSpc>
                <a:spcPct val="90000"/>
              </a:lnSpc>
              <a:defRPr/>
            </a:pPr>
            <a:endParaRPr lang="en-GB" sz="2800" dirty="0" smtClean="0"/>
          </a:p>
          <a:p>
            <a:pPr eaLnBrk="1" hangingPunct="1">
              <a:lnSpc>
                <a:spcPct val="90000"/>
              </a:lnSpc>
              <a:defRPr/>
            </a:pPr>
            <a:endParaRPr lang="en-GB" sz="2800" dirty="0" smtClean="0"/>
          </a:p>
          <a:p>
            <a:pPr eaLnBrk="1" hangingPunct="1">
              <a:lnSpc>
                <a:spcPct val="90000"/>
              </a:lnSpc>
              <a:defRPr/>
            </a:pPr>
            <a:r>
              <a:rPr lang="en-GB" sz="2800" dirty="0" smtClean="0"/>
              <a:t>In more severe cases, it is transformed into a green-black necrotic organ, termed </a:t>
            </a:r>
            <a:r>
              <a:rPr lang="en-GB" sz="2800" b="1" dirty="0" smtClean="0"/>
              <a:t>gangrenous </a:t>
            </a:r>
            <a:r>
              <a:rPr lang="en-GB" sz="2800" b="1" dirty="0" err="1" smtClean="0"/>
              <a:t>cholecystitis</a:t>
            </a:r>
            <a:r>
              <a:rPr lang="en-GB" sz="2800" dirty="0" smtClean="0"/>
              <a:t>, with small-to-large perforations. </a:t>
            </a:r>
            <a:endParaRPr lang="en-US" sz="2800" dirty="0" smtClean="0"/>
          </a:p>
        </p:txBody>
      </p:sp>
      <p:pic>
        <p:nvPicPr>
          <p:cNvPr id="2" name="Picture 1"/>
          <p:cNvPicPr>
            <a:picLocks noChangeAspect="1"/>
          </p:cNvPicPr>
          <p:nvPr/>
        </p:nvPicPr>
        <p:blipFill rotWithShape="1">
          <a:blip r:embed="rId2" cstate="print"/>
          <a:srcRect l="1008" t="7236" b="13067"/>
          <a:stretch/>
        </p:blipFill>
        <p:spPr>
          <a:xfrm>
            <a:off x="2913474" y="3124200"/>
            <a:ext cx="4096926" cy="202760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a:normAutofit fontScale="90000"/>
          </a:bodyPr>
          <a:lstStyle/>
          <a:p>
            <a:pPr eaLnBrk="1" hangingPunct="1">
              <a:defRPr/>
            </a:pPr>
            <a:r>
              <a:rPr lang="en-GB" sz="4000" i="1" dirty="0" smtClean="0"/>
              <a:t>Acute </a:t>
            </a:r>
            <a:r>
              <a:rPr lang="en-GB" sz="4000" i="1" dirty="0" err="1" smtClean="0"/>
              <a:t>Cholecystitis</a:t>
            </a:r>
            <a:r>
              <a:rPr lang="en-GB" sz="4000" b="0" dirty="0" smtClean="0"/>
              <a:t>:</a:t>
            </a:r>
            <a:br>
              <a:rPr lang="en-GB" sz="4000" b="0" dirty="0" smtClean="0"/>
            </a:br>
            <a:r>
              <a:rPr lang="en-GB" sz="4000" b="0" dirty="0" smtClean="0"/>
              <a:t> Clinical Features</a:t>
            </a:r>
          </a:p>
        </p:txBody>
      </p:sp>
      <p:sp>
        <p:nvSpPr>
          <p:cNvPr id="158723" name="Rectangle 3"/>
          <p:cNvSpPr>
            <a:spLocks noGrp="1" noChangeArrowheads="1"/>
          </p:cNvSpPr>
          <p:nvPr>
            <p:ph sz="quarter" idx="1"/>
          </p:nvPr>
        </p:nvSpPr>
        <p:spPr/>
        <p:txBody>
          <a:bodyPr/>
          <a:lstStyle/>
          <a:p>
            <a:pPr eaLnBrk="1" hangingPunct="1">
              <a:defRPr/>
            </a:pPr>
            <a:r>
              <a:rPr lang="en-GB" sz="2800" dirty="0" smtClean="0"/>
              <a:t>Progressive right upper quadrant or epigastric pain, frequently associated with mild fever, anorexia, tachycardia, sweating, and nausea and vomiting. The upper abdomen is tender. Most patients are free of jaundice</a:t>
            </a:r>
          </a:p>
          <a:p>
            <a:pPr eaLnBrk="1" hangingPunct="1">
              <a:defRPr/>
            </a:pPr>
            <a:r>
              <a:rPr lang="en-GB" sz="2800" dirty="0" smtClean="0"/>
              <a:t> </a:t>
            </a:r>
            <a:r>
              <a:rPr lang="en-GB" sz="2800" dirty="0" smtClean="0">
                <a:solidFill>
                  <a:srgbClr val="FF0000"/>
                </a:solidFill>
              </a:rPr>
              <a:t>Acute calculous </a:t>
            </a:r>
            <a:r>
              <a:rPr lang="en-GB" sz="2800" dirty="0" err="1" smtClean="0">
                <a:solidFill>
                  <a:srgbClr val="FF0000"/>
                </a:solidFill>
              </a:rPr>
              <a:t>cholecystitis</a:t>
            </a:r>
            <a:r>
              <a:rPr lang="en-GB" sz="2800" dirty="0" smtClean="0">
                <a:solidFill>
                  <a:srgbClr val="FF0000"/>
                </a:solidFill>
              </a:rPr>
              <a:t> </a:t>
            </a:r>
            <a:r>
              <a:rPr lang="en-GB" sz="2800" dirty="0" smtClean="0"/>
              <a:t>may appear with remarkable suddenness and constitute an acute surgical emergency or may present with mild symptoms that resolve without medical intervention.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rrowheads="1"/>
          </p:cNvSpPr>
          <p:nvPr>
            <p:ph type="title"/>
          </p:nvPr>
        </p:nvSpPr>
        <p:spPr/>
        <p:txBody>
          <a:bodyPr>
            <a:normAutofit fontScale="90000"/>
          </a:bodyPr>
          <a:lstStyle/>
          <a:p>
            <a:pPr eaLnBrk="1" hangingPunct="1">
              <a:defRPr/>
            </a:pPr>
            <a:r>
              <a:rPr lang="en-GB" sz="4000" i="1" dirty="0" smtClean="0"/>
              <a:t>Acute </a:t>
            </a:r>
            <a:r>
              <a:rPr lang="en-GB" sz="4000" i="1" dirty="0" err="1" smtClean="0"/>
              <a:t>Cholecystitis</a:t>
            </a:r>
            <a:r>
              <a:rPr lang="en-GB" sz="4000" b="0" dirty="0" smtClean="0"/>
              <a:t>: Clinical Features</a:t>
            </a:r>
          </a:p>
        </p:txBody>
      </p:sp>
      <p:sp>
        <p:nvSpPr>
          <p:cNvPr id="446467" name="Rectangle 3"/>
          <p:cNvSpPr>
            <a:spLocks noGrp="1" noChangeArrowheads="1"/>
          </p:cNvSpPr>
          <p:nvPr>
            <p:ph sz="quarter" idx="1"/>
          </p:nvPr>
        </p:nvSpPr>
        <p:spPr/>
        <p:txBody>
          <a:bodyPr/>
          <a:lstStyle/>
          <a:p>
            <a:pPr eaLnBrk="1" hangingPunct="1">
              <a:lnSpc>
                <a:spcPct val="80000"/>
              </a:lnSpc>
              <a:defRPr/>
            </a:pPr>
            <a:r>
              <a:rPr lang="en-GB" sz="2800" dirty="0" smtClean="0"/>
              <a:t>Clinical symptoms of </a:t>
            </a:r>
            <a:r>
              <a:rPr lang="en-GB" sz="2800" dirty="0" smtClean="0">
                <a:solidFill>
                  <a:srgbClr val="FF0000"/>
                </a:solidFill>
              </a:rPr>
              <a:t>acute </a:t>
            </a:r>
            <a:r>
              <a:rPr lang="en-GB" sz="2800" dirty="0" err="1" smtClean="0">
                <a:solidFill>
                  <a:srgbClr val="FF0000"/>
                </a:solidFill>
              </a:rPr>
              <a:t>acalculous</a:t>
            </a:r>
            <a:r>
              <a:rPr lang="en-GB" sz="2800" dirty="0" smtClean="0">
                <a:solidFill>
                  <a:srgbClr val="FF0000"/>
                </a:solidFill>
              </a:rPr>
              <a:t> </a:t>
            </a:r>
            <a:r>
              <a:rPr lang="en-GB" sz="2800" dirty="0" err="1" smtClean="0">
                <a:solidFill>
                  <a:srgbClr val="FF0000"/>
                </a:solidFill>
              </a:rPr>
              <a:t>cholecystitis</a:t>
            </a:r>
            <a:r>
              <a:rPr lang="en-GB" sz="2800" dirty="0" smtClean="0">
                <a:solidFill>
                  <a:srgbClr val="FF0000"/>
                </a:solidFill>
              </a:rPr>
              <a:t> </a:t>
            </a:r>
            <a:r>
              <a:rPr lang="en-GB" sz="2800" dirty="0" smtClean="0"/>
              <a:t>tend to be more insidious, since symptoms are obscured by the underlying conditions precipitating the attacks.</a:t>
            </a:r>
          </a:p>
          <a:p>
            <a:pPr eaLnBrk="1" hangingPunct="1">
              <a:lnSpc>
                <a:spcPct val="80000"/>
              </a:lnSpc>
              <a:defRPr/>
            </a:pPr>
            <a:r>
              <a:rPr lang="en-GB" sz="2800" dirty="0" smtClean="0"/>
              <a:t> A higher proportion of patients have no symptoms referable to the gallbladder. </a:t>
            </a:r>
          </a:p>
          <a:p>
            <a:pPr eaLnBrk="1" hangingPunct="1">
              <a:lnSpc>
                <a:spcPct val="80000"/>
              </a:lnSpc>
              <a:defRPr/>
            </a:pPr>
            <a:r>
              <a:rPr lang="en-GB" sz="2800" dirty="0" smtClean="0"/>
              <a:t>The incidence of gangrene and perforation is much higher than in calculous </a:t>
            </a:r>
            <a:r>
              <a:rPr lang="en-GB" sz="2800" dirty="0" err="1" smtClean="0"/>
              <a:t>cholecystitis</a:t>
            </a:r>
            <a:r>
              <a:rPr lang="en-GB" sz="2800" dirty="0" smtClean="0"/>
              <a:t>. </a:t>
            </a:r>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52600" y="1447800"/>
            <a:ext cx="6096000" cy="4572000"/>
          </a:xfrm>
        </p:spPr>
      </p:pic>
    </p:spTree>
    <p:extLst>
      <p:ext uri="{BB962C8B-B14F-4D97-AF65-F5344CB8AC3E}">
        <p14:creationId xmlns:p14="http://schemas.microsoft.com/office/powerpoint/2010/main" val="3912588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pPr eaLnBrk="1" hangingPunct="1">
              <a:defRPr/>
            </a:pPr>
            <a:r>
              <a:rPr lang="en-GB" smtClean="0"/>
              <a:t>Chronic cholecystitis</a:t>
            </a:r>
          </a:p>
        </p:txBody>
      </p:sp>
      <p:sp>
        <p:nvSpPr>
          <p:cNvPr id="159747" name="Rectangle 3"/>
          <p:cNvSpPr>
            <a:spLocks noGrp="1" noChangeArrowheads="1"/>
          </p:cNvSpPr>
          <p:nvPr>
            <p:ph sz="quarter" idx="1"/>
          </p:nvPr>
        </p:nvSpPr>
        <p:spPr/>
        <p:txBody>
          <a:bodyPr/>
          <a:lstStyle/>
          <a:p>
            <a:pPr eaLnBrk="1" hangingPunct="1">
              <a:lnSpc>
                <a:spcPct val="80000"/>
              </a:lnSpc>
              <a:defRPr/>
            </a:pPr>
            <a:r>
              <a:rPr lang="en-GB" sz="2800" smtClean="0"/>
              <a:t>Chronic cholecystitis may be a sequel to repeated bouts of mild to severe acute cholecystitis, but in many instances, it develops in the apparent absence of antecedent attacks. </a:t>
            </a:r>
          </a:p>
          <a:p>
            <a:pPr eaLnBrk="1" hangingPunct="1">
              <a:lnSpc>
                <a:spcPct val="80000"/>
              </a:lnSpc>
              <a:defRPr/>
            </a:pPr>
            <a:r>
              <a:rPr lang="en-GB" sz="2800" smtClean="0"/>
              <a:t>It is associated with cholelithiasis in over 90% of cases.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Rot="1" noChangeArrowheads="1"/>
          </p:cNvSpPr>
          <p:nvPr>
            <p:ph type="title"/>
          </p:nvPr>
        </p:nvSpPr>
        <p:spPr/>
        <p:txBody>
          <a:bodyPr/>
          <a:lstStyle/>
          <a:p>
            <a:pPr eaLnBrk="1" hangingPunct="1">
              <a:defRPr/>
            </a:pPr>
            <a:r>
              <a:rPr lang="en-GB" smtClean="0"/>
              <a:t>Chronic cholecystitis</a:t>
            </a:r>
          </a:p>
        </p:txBody>
      </p:sp>
      <p:sp>
        <p:nvSpPr>
          <p:cNvPr id="643075" name="Rectangle 3"/>
          <p:cNvSpPr>
            <a:spLocks noGrp="1" noChangeArrowheads="1"/>
          </p:cNvSpPr>
          <p:nvPr>
            <p:ph sz="quarter" idx="1"/>
          </p:nvPr>
        </p:nvSpPr>
        <p:spPr/>
        <p:txBody>
          <a:bodyPr/>
          <a:lstStyle/>
          <a:p>
            <a:pPr eaLnBrk="1" hangingPunct="1">
              <a:defRPr/>
            </a:pPr>
            <a:r>
              <a:rPr lang="en-GB" sz="3300" smtClean="0"/>
              <a:t>The symptoms of calculous chronic cholecystitis are similar to those of the acute form and range from biliary colic to indolent right upper quadrant pain and epigastric distress. </a:t>
            </a:r>
          </a:p>
          <a:p>
            <a:pPr eaLnBrk="1" hangingPunct="1">
              <a:defRPr/>
            </a:pPr>
            <a:r>
              <a:rPr lang="en-GB" sz="3300" smtClean="0"/>
              <a:t>Patients often have intolerance to fatty food, belching and postprandial epigastric distress, sometimes include nausea and vomiting. </a:t>
            </a:r>
          </a:p>
          <a:p>
            <a:pPr eaLnBrk="1" hangingPunct="1">
              <a:defRPr/>
            </a:pPr>
            <a:endParaRPr lang="en-GB"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eaLnBrk="1" hangingPunct="1">
              <a:defRPr/>
            </a:pPr>
            <a:r>
              <a:rPr lang="en-GB" b="0" smtClean="0"/>
              <a:t>Morphology</a:t>
            </a:r>
          </a:p>
        </p:txBody>
      </p:sp>
      <p:sp>
        <p:nvSpPr>
          <p:cNvPr id="160771" name="Rectangle 3"/>
          <p:cNvSpPr>
            <a:spLocks noGrp="1" noChangeArrowheads="1"/>
          </p:cNvSpPr>
          <p:nvPr>
            <p:ph sz="quarter" idx="1"/>
          </p:nvPr>
        </p:nvSpPr>
        <p:spPr>
          <a:xfrm>
            <a:off x="533400" y="1447800"/>
            <a:ext cx="8153400" cy="4572000"/>
          </a:xfrm>
        </p:spPr>
        <p:txBody>
          <a:bodyPr/>
          <a:lstStyle/>
          <a:p>
            <a:pPr eaLnBrk="1" hangingPunct="1">
              <a:defRPr/>
            </a:pPr>
            <a:r>
              <a:rPr lang="en-GB" dirty="0" smtClean="0"/>
              <a:t>The morphologic changes in chronic </a:t>
            </a:r>
            <a:r>
              <a:rPr lang="en-GB" dirty="0" err="1" smtClean="0"/>
              <a:t>cholecystitis</a:t>
            </a:r>
            <a:r>
              <a:rPr lang="en-GB" dirty="0" smtClean="0"/>
              <a:t> are extremely variable and sometimes minimal. Gall bladder may be contracted (fibrosis), normal in size or enlarged (from obstruction). The wall is variably thickened. Stones are frequent.</a:t>
            </a:r>
          </a:p>
        </p:txBody>
      </p:sp>
      <p:pic>
        <p:nvPicPr>
          <p:cNvPr id="4" name="Picture 2" descr="S01871-018-f053"/>
          <p:cNvPicPr>
            <a:picLocks noChangeAspect="1" noChangeArrowheads="1"/>
          </p:cNvPicPr>
          <p:nvPr/>
        </p:nvPicPr>
        <p:blipFill rotWithShape="1">
          <a:blip r:embed="rId2" cstate="print"/>
          <a:srcRect l="9074" t="9552" r="8126" b="14871"/>
          <a:stretch/>
        </p:blipFill>
        <p:spPr bwMode="auto">
          <a:xfrm>
            <a:off x="1981200" y="3276600"/>
            <a:ext cx="5257800" cy="3429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pPr eaLnBrk="1" hangingPunct="1">
              <a:defRPr/>
            </a:pPr>
            <a:r>
              <a:rPr lang="en-GB" b="0" smtClean="0"/>
              <a:t>Morphology</a:t>
            </a:r>
          </a:p>
        </p:txBody>
      </p:sp>
      <p:sp>
        <p:nvSpPr>
          <p:cNvPr id="161795" name="Rectangle 3"/>
          <p:cNvSpPr>
            <a:spLocks noGrp="1" noChangeArrowheads="1"/>
          </p:cNvSpPr>
          <p:nvPr>
            <p:ph sz="quarter" idx="1"/>
          </p:nvPr>
        </p:nvSpPr>
        <p:spPr/>
        <p:txBody>
          <a:bodyPr/>
          <a:lstStyle/>
          <a:p>
            <a:pPr eaLnBrk="1" hangingPunct="1">
              <a:lnSpc>
                <a:spcPct val="90000"/>
              </a:lnSpc>
              <a:defRPr/>
            </a:pPr>
            <a:r>
              <a:rPr lang="en-GB" sz="2400" dirty="0" smtClean="0"/>
              <a:t>On histology, the degree of inflammation is variable.  </a:t>
            </a:r>
            <a:r>
              <a:rPr lang="en-GB" sz="2400" dirty="0" err="1" smtClean="0"/>
              <a:t>Outpouchings</a:t>
            </a:r>
            <a:r>
              <a:rPr lang="en-GB" sz="2400" dirty="0" smtClean="0"/>
              <a:t> of the mucosal epithelium through the wall (</a:t>
            </a:r>
            <a:r>
              <a:rPr lang="en-GB" sz="2400" b="1" dirty="0" err="1" smtClean="0"/>
              <a:t>Rokitansky-Aschoff</a:t>
            </a:r>
            <a:r>
              <a:rPr lang="en-GB" sz="2400" b="1" dirty="0" smtClean="0"/>
              <a:t> sinuses</a:t>
            </a:r>
            <a:r>
              <a:rPr lang="en-GB" sz="2400" dirty="0" smtClean="0"/>
              <a:t>) may be quite prominent. </a:t>
            </a:r>
          </a:p>
          <a:p>
            <a:pPr eaLnBrk="1" hangingPunct="1">
              <a:lnSpc>
                <a:spcPct val="90000"/>
              </a:lnSpc>
              <a:defRPr/>
            </a:pPr>
            <a:r>
              <a:rPr lang="en-GB" sz="2400" dirty="0" smtClean="0"/>
              <a:t>Rarely, extensive dystrophic calcification within the gallbladder wall may yield a </a:t>
            </a:r>
            <a:r>
              <a:rPr lang="en-GB" sz="2400" b="1" dirty="0" smtClean="0"/>
              <a:t>porcelain gallbladder</a:t>
            </a:r>
            <a:r>
              <a:rPr lang="en-GB" sz="2400" dirty="0" smtClean="0"/>
              <a:t>, notable for a markedly increased incidence of associated cancer. </a:t>
            </a:r>
          </a:p>
          <a:p>
            <a:pPr eaLnBrk="1" hangingPunct="1">
              <a:lnSpc>
                <a:spcPct val="90000"/>
              </a:lnSpc>
              <a:defRPr/>
            </a:pPr>
            <a:r>
              <a:rPr lang="en-GB" sz="2400" b="1" dirty="0" err="1" smtClean="0"/>
              <a:t>Xanthogranulomatous</a:t>
            </a:r>
            <a:r>
              <a:rPr lang="en-GB" sz="2400" b="1" dirty="0" smtClean="0"/>
              <a:t> </a:t>
            </a:r>
            <a:r>
              <a:rPr lang="en-GB" sz="2400" b="1" dirty="0" err="1" smtClean="0"/>
              <a:t>cholecystitis</a:t>
            </a:r>
            <a:r>
              <a:rPr lang="en-GB" sz="2400" dirty="0" smtClean="0"/>
              <a:t> is also a rare condition in which the gallbladder is shrunken, nodular, </a:t>
            </a:r>
            <a:r>
              <a:rPr lang="en-GB" sz="2400" dirty="0" err="1" smtClean="0"/>
              <a:t>fibrosed</a:t>
            </a:r>
            <a:r>
              <a:rPr lang="en-GB" sz="2400" dirty="0" smtClean="0"/>
              <a:t> and chronically inflamed with abundant lipid filled macrophages. </a:t>
            </a:r>
          </a:p>
          <a:p>
            <a:pPr eaLnBrk="1" hangingPunct="1">
              <a:lnSpc>
                <a:spcPct val="90000"/>
              </a:lnSpc>
              <a:defRPr/>
            </a:pPr>
            <a:r>
              <a:rPr lang="en-GB" sz="2400" dirty="0" smtClean="0"/>
              <a:t>Finally, an atrophic, chronically obstructed gallbladder may contain only clear secretions, a condition known as </a:t>
            </a:r>
            <a:r>
              <a:rPr lang="en-GB" sz="2400" b="1" dirty="0" err="1" smtClean="0"/>
              <a:t>hydrops</a:t>
            </a:r>
            <a:r>
              <a:rPr lang="en-GB" sz="2400" b="1" dirty="0" smtClean="0"/>
              <a:t> of the gallbladder</a:t>
            </a:r>
            <a:r>
              <a:rPr lang="en-GB" sz="2400"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833562" y="685800"/>
            <a:ext cx="4953000" cy="3457496"/>
          </a:xfrm>
          <a:prstGeom prst="rect">
            <a:avLst/>
          </a:prstGeom>
        </p:spPr>
      </p:pic>
      <p:sp>
        <p:nvSpPr>
          <p:cNvPr id="3" name="Rectangle 2"/>
          <p:cNvSpPr/>
          <p:nvPr/>
        </p:nvSpPr>
        <p:spPr>
          <a:xfrm>
            <a:off x="2214562" y="4419600"/>
            <a:ext cx="4572000" cy="923330"/>
          </a:xfrm>
          <a:prstGeom prst="rect">
            <a:avLst/>
          </a:prstGeom>
        </p:spPr>
        <p:txBody>
          <a:bodyPr>
            <a:spAutoFit/>
          </a:bodyPr>
          <a:lstStyle/>
          <a:p>
            <a:r>
              <a:rPr lang="ar-SA" dirty="0" err="1"/>
              <a:t>Rokitansky-Aschoff</a:t>
            </a:r>
            <a:r>
              <a:rPr lang="ar-SA" dirty="0"/>
              <a:t> </a:t>
            </a:r>
            <a:r>
              <a:rPr lang="ar-SA" dirty="0" err="1"/>
              <a:t>sinuses</a:t>
            </a:r>
            <a:r>
              <a:rPr lang="ar-SA" dirty="0"/>
              <a:t> (</a:t>
            </a:r>
            <a:r>
              <a:rPr lang="ar-SA" dirty="0" err="1"/>
              <a:t>outpouchings</a:t>
            </a:r>
            <a:r>
              <a:rPr lang="ar-SA" dirty="0"/>
              <a:t> </a:t>
            </a:r>
            <a:r>
              <a:rPr lang="ar-SA" dirty="0" err="1"/>
              <a:t>of</a:t>
            </a:r>
            <a:r>
              <a:rPr lang="ar-SA" dirty="0"/>
              <a:t> </a:t>
            </a:r>
            <a:r>
              <a:rPr lang="ar-SA" dirty="0" err="1"/>
              <a:t>the</a:t>
            </a:r>
            <a:r>
              <a:rPr lang="ar-SA" dirty="0"/>
              <a:t> </a:t>
            </a:r>
            <a:r>
              <a:rPr lang="ar-SA" dirty="0" err="1"/>
              <a:t>mucosal</a:t>
            </a:r>
            <a:r>
              <a:rPr lang="ar-SA" dirty="0"/>
              <a:t> </a:t>
            </a:r>
            <a:r>
              <a:rPr lang="ar-SA" dirty="0" err="1"/>
              <a:t>epithelium</a:t>
            </a:r>
            <a:r>
              <a:rPr lang="ar-SA" dirty="0"/>
              <a:t> </a:t>
            </a:r>
            <a:r>
              <a:rPr lang="ar-SA" dirty="0" err="1"/>
              <a:t>through</a:t>
            </a:r>
            <a:r>
              <a:rPr lang="ar-SA" dirty="0"/>
              <a:t> </a:t>
            </a:r>
            <a:r>
              <a:rPr lang="ar-SA" dirty="0" err="1"/>
              <a:t>the</a:t>
            </a:r>
            <a:r>
              <a:rPr lang="ar-SA" dirty="0"/>
              <a:t> </a:t>
            </a:r>
            <a:r>
              <a:rPr lang="ar-SA" dirty="0" err="1"/>
              <a:t>muscular</a:t>
            </a:r>
            <a:r>
              <a:rPr lang="ar-SA" dirty="0"/>
              <a:t> </a:t>
            </a:r>
            <a:r>
              <a:rPr lang="ar-SA" dirty="0" err="1"/>
              <a:t>wall</a:t>
            </a:r>
            <a:r>
              <a:rPr lang="ar-SA" dirty="0"/>
              <a:t> </a:t>
            </a:r>
            <a:r>
              <a:rPr lang="ar-SA" dirty="0" err="1"/>
              <a:t>of</a:t>
            </a:r>
            <a:r>
              <a:rPr lang="ar-SA" dirty="0"/>
              <a:t> </a:t>
            </a:r>
            <a:r>
              <a:rPr lang="ar-SA" dirty="0" err="1"/>
              <a:t>the</a:t>
            </a:r>
            <a:r>
              <a:rPr lang="ar-SA" dirty="0"/>
              <a:t> </a:t>
            </a:r>
            <a:r>
              <a:rPr lang="ar-SA" dirty="0" err="1"/>
              <a:t>gallbladder</a:t>
            </a:r>
            <a:r>
              <a:rPr lang="ar-SA" dirty="0"/>
              <a:t>) </a:t>
            </a:r>
            <a:r>
              <a:rPr lang="ar-SA" dirty="0" err="1"/>
              <a:t>may</a:t>
            </a:r>
            <a:r>
              <a:rPr lang="ar-SA" dirty="0"/>
              <a:t> </a:t>
            </a:r>
            <a:r>
              <a:rPr lang="ar-SA" dirty="0" err="1"/>
              <a:t>be</a:t>
            </a:r>
            <a:r>
              <a:rPr lang="ar-SA" dirty="0"/>
              <a:t> </a:t>
            </a:r>
            <a:r>
              <a:rPr lang="ar-SA" dirty="0" err="1"/>
              <a:t>seen</a:t>
            </a:r>
            <a:r>
              <a:rPr lang="ar-SA" dirty="0"/>
              <a:t> </a:t>
            </a:r>
            <a:r>
              <a:rPr lang="ar-SA" dirty="0" err="1"/>
              <a:t>in</a:t>
            </a:r>
            <a:r>
              <a:rPr lang="ar-SA" dirty="0"/>
              <a:t> </a:t>
            </a:r>
            <a:r>
              <a:rPr lang="ar-SA" dirty="0" err="1"/>
              <a:t>chronic</a:t>
            </a:r>
            <a:r>
              <a:rPr lang="ar-SA" dirty="0"/>
              <a:t> </a:t>
            </a:r>
            <a:r>
              <a:rPr lang="ar-SA" dirty="0" err="1" smtClean="0"/>
              <a:t>cholecysti</a:t>
            </a:r>
            <a:r>
              <a:rPr lang="en-US" dirty="0" smtClean="0"/>
              <a:t>s</a:t>
            </a:r>
            <a:endParaRPr lang="ar-SA" dirty="0"/>
          </a:p>
        </p:txBody>
      </p:sp>
    </p:spTree>
    <p:extLst>
      <p:ext uri="{BB962C8B-B14F-4D97-AF65-F5344CB8AC3E}">
        <p14:creationId xmlns:p14="http://schemas.microsoft.com/office/powerpoint/2010/main" val="3813083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099784" y="304800"/>
            <a:ext cx="4073193" cy="2979022"/>
          </a:xfrm>
          <a:prstGeom prst="rect">
            <a:avLst/>
          </a:prstGeom>
        </p:spPr>
      </p:pic>
      <p:sp>
        <p:nvSpPr>
          <p:cNvPr id="3" name="Content Placeholder 2"/>
          <p:cNvSpPr>
            <a:spLocks noGrp="1"/>
          </p:cNvSpPr>
          <p:nvPr>
            <p:ph sz="quarter" idx="1"/>
          </p:nvPr>
        </p:nvSpPr>
        <p:spPr>
          <a:xfrm>
            <a:off x="304800" y="1763187"/>
            <a:ext cx="7772400" cy="4572000"/>
          </a:xfrm>
        </p:spPr>
        <p:txBody>
          <a:bodyPr>
            <a:normAutofit fontScale="85000" lnSpcReduction="20000"/>
          </a:bodyPr>
          <a:lstStyle/>
          <a:p>
            <a:pPr marL="0" indent="0" fontAlgn="base">
              <a:buNone/>
            </a:pPr>
            <a:r>
              <a:rPr lang="en-US" dirty="0" smtClean="0"/>
              <a:t>A. Bile </a:t>
            </a:r>
            <a:r>
              <a:rPr lang="en-US" dirty="0"/>
              <a:t>salts/acids (~67</a:t>
            </a:r>
            <a:r>
              <a:rPr lang="en-US" dirty="0" smtClean="0"/>
              <a:t>%)</a:t>
            </a:r>
            <a:endParaRPr lang="en-US" b="1" dirty="0"/>
          </a:p>
          <a:p>
            <a:pPr marL="514350" indent="-514350" fontAlgn="base">
              <a:buFont typeface="+mj-lt"/>
              <a:buAutoNum type="arabicParenR"/>
            </a:pPr>
            <a:r>
              <a:rPr lang="en-US" dirty="0"/>
              <a:t>Hepatic product of CH </a:t>
            </a:r>
            <a:r>
              <a:rPr lang="en-US" dirty="0" smtClean="0"/>
              <a:t>metabolism</a:t>
            </a:r>
            <a:endParaRPr lang="en-US" b="1" dirty="0"/>
          </a:p>
          <a:p>
            <a:pPr marL="514350" indent="-514350" fontAlgn="base">
              <a:buFont typeface="+mj-lt"/>
              <a:buAutoNum type="arabicParenR"/>
            </a:pPr>
            <a:r>
              <a:rPr lang="en-US" dirty="0"/>
              <a:t>Water </a:t>
            </a:r>
            <a:r>
              <a:rPr lang="en-US" dirty="0" smtClean="0"/>
              <a:t>soluble</a:t>
            </a:r>
            <a:endParaRPr lang="en-US" b="1" dirty="0"/>
          </a:p>
          <a:p>
            <a:pPr marL="514350" indent="-514350" fontAlgn="base">
              <a:buFont typeface="+mj-lt"/>
              <a:buAutoNum type="arabicParenR"/>
            </a:pPr>
            <a:r>
              <a:rPr lang="en-US" dirty="0"/>
              <a:t>Detergent action renders CH soluble in bile.</a:t>
            </a:r>
          </a:p>
          <a:p>
            <a:pPr marL="0" indent="0" fontAlgn="base">
              <a:buNone/>
            </a:pPr>
            <a:r>
              <a:rPr lang="en-US" dirty="0" smtClean="0"/>
              <a:t>B. Phospholipid </a:t>
            </a:r>
            <a:r>
              <a:rPr lang="en-US" dirty="0"/>
              <a:t>(22</a:t>
            </a:r>
            <a:r>
              <a:rPr lang="en-US" dirty="0" smtClean="0"/>
              <a:t>%)</a:t>
            </a:r>
            <a:endParaRPr lang="en-US" b="1" dirty="0"/>
          </a:p>
          <a:p>
            <a:pPr marL="0" indent="0" fontAlgn="base">
              <a:buNone/>
            </a:pPr>
            <a:r>
              <a:rPr lang="en-US" dirty="0" smtClean="0"/>
              <a:t>     Mainly lecithin</a:t>
            </a:r>
            <a:r>
              <a:rPr lang="en-US" b="1" dirty="0" smtClean="0"/>
              <a:t>, </a:t>
            </a:r>
            <a:r>
              <a:rPr lang="en-US" dirty="0" smtClean="0"/>
              <a:t>Hydrophobic</a:t>
            </a:r>
            <a:r>
              <a:rPr lang="en-US" b="1" dirty="0" smtClean="0"/>
              <a:t>, </a:t>
            </a:r>
            <a:r>
              <a:rPr lang="en-US" dirty="0" smtClean="0"/>
              <a:t>Solubilizes </a:t>
            </a:r>
            <a:r>
              <a:rPr lang="en-US" dirty="0"/>
              <a:t>CH in </a:t>
            </a:r>
            <a:r>
              <a:rPr lang="en-US" dirty="0" smtClean="0"/>
              <a:t>bile</a:t>
            </a:r>
            <a:endParaRPr lang="en-US" b="1" dirty="0"/>
          </a:p>
          <a:p>
            <a:pPr marL="0" indent="0" fontAlgn="base">
              <a:buNone/>
            </a:pPr>
            <a:r>
              <a:rPr lang="en-US" dirty="0" smtClean="0"/>
              <a:t>C. Protein </a:t>
            </a:r>
            <a:r>
              <a:rPr lang="en-US" dirty="0"/>
              <a:t>(4.5%), free CH (4%), conjugated bilirubin (0.3</a:t>
            </a:r>
            <a:r>
              <a:rPr lang="en-US" dirty="0" smtClean="0"/>
              <a:t>%)</a:t>
            </a:r>
            <a:endParaRPr lang="en-US" b="1" dirty="0"/>
          </a:p>
          <a:p>
            <a:pPr fontAlgn="base"/>
            <a:r>
              <a:rPr lang="en-US" dirty="0"/>
              <a:t>In extravascular hemolytic anemia (EHA; e.g., hereditary spherocytosis, sickle cell disease), there is an increase in UCB (macrophage destruction of </a:t>
            </a:r>
            <a:r>
              <a:rPr lang="en-US" dirty="0" err="1"/>
              <a:t>spherocytes</a:t>
            </a:r>
            <a:r>
              <a:rPr lang="en-US" dirty="0"/>
              <a:t>/sickle cells) and a corresponding increase in the uptake and conjugation of UCB to conjugated bilirubin (CB) in the liver. In the gallbladder, some of the CB is converted back to UCB, which combines with calcium to form calcium </a:t>
            </a:r>
            <a:r>
              <a:rPr lang="en-US" dirty="0" err="1"/>
              <a:t>bilirubinate</a:t>
            </a:r>
            <a:r>
              <a:rPr lang="en-US" dirty="0"/>
              <a:t> stones.</a:t>
            </a:r>
          </a:p>
          <a:p>
            <a:pPr marL="0" indent="0" fontAlgn="base">
              <a:buNone/>
            </a:pPr>
            <a:r>
              <a:rPr lang="en-US" dirty="0" smtClean="0"/>
              <a:t>D. Water</a:t>
            </a:r>
            <a:r>
              <a:rPr lang="en-US" dirty="0"/>
              <a:t>, electrolytes, bicarbonate</a:t>
            </a:r>
          </a:p>
          <a:p>
            <a:endParaRPr lang="ar-SA" dirty="0"/>
          </a:p>
        </p:txBody>
      </p:sp>
      <p:sp>
        <p:nvSpPr>
          <p:cNvPr id="6" name="Rectangle 5"/>
          <p:cNvSpPr/>
          <p:nvPr/>
        </p:nvSpPr>
        <p:spPr>
          <a:xfrm>
            <a:off x="2133600" y="990600"/>
            <a:ext cx="1827744"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base"/>
            <a:r>
              <a:rPr lang="en-US" dirty="0"/>
              <a:t>Components of bile</a:t>
            </a:r>
            <a:endParaRPr lang="en-US" b="1" dirty="0"/>
          </a:p>
        </p:txBody>
      </p:sp>
    </p:spTree>
    <p:extLst>
      <p:ext uri="{BB962C8B-B14F-4D97-AF65-F5344CB8AC3E}">
        <p14:creationId xmlns:p14="http://schemas.microsoft.com/office/powerpoint/2010/main" val="4044308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Rot="1" noChangeArrowheads="1"/>
          </p:cNvSpPr>
          <p:nvPr>
            <p:ph type="title"/>
          </p:nvPr>
        </p:nvSpPr>
        <p:spPr/>
        <p:txBody>
          <a:bodyPr/>
          <a:lstStyle/>
          <a:p>
            <a:pPr eaLnBrk="1" hangingPunct="1">
              <a:defRPr/>
            </a:pPr>
            <a:r>
              <a:rPr lang="en-GB" sz="3200" smtClean="0"/>
              <a:t>Complications: acute and chronic cholecystitis</a:t>
            </a:r>
          </a:p>
        </p:txBody>
      </p:sp>
      <p:sp>
        <p:nvSpPr>
          <p:cNvPr id="578563" name="Rectangle 3"/>
          <p:cNvSpPr>
            <a:spLocks noGrp="1" noChangeArrowheads="1"/>
          </p:cNvSpPr>
          <p:nvPr>
            <p:ph sz="quarter" idx="1"/>
          </p:nvPr>
        </p:nvSpPr>
        <p:spPr/>
        <p:txBody>
          <a:bodyPr/>
          <a:lstStyle/>
          <a:p>
            <a:pPr eaLnBrk="1" hangingPunct="1">
              <a:defRPr/>
            </a:pPr>
            <a:r>
              <a:rPr lang="en-GB" sz="2800" smtClean="0"/>
              <a:t>Bacterial superinfection with cholangitis or sepsis </a:t>
            </a:r>
          </a:p>
          <a:p>
            <a:pPr eaLnBrk="1" hangingPunct="1">
              <a:defRPr/>
            </a:pPr>
            <a:r>
              <a:rPr lang="en-GB" sz="2800" smtClean="0"/>
              <a:t>GB perforation &amp; local abscess formation </a:t>
            </a:r>
          </a:p>
          <a:p>
            <a:pPr eaLnBrk="1" hangingPunct="1">
              <a:defRPr/>
            </a:pPr>
            <a:r>
              <a:rPr lang="en-GB" sz="2800" smtClean="0"/>
              <a:t>GB rupture with diffuse peritonitis </a:t>
            </a:r>
          </a:p>
          <a:p>
            <a:pPr eaLnBrk="1" hangingPunct="1">
              <a:defRPr/>
            </a:pPr>
            <a:r>
              <a:rPr lang="en-GB" sz="2800" smtClean="0"/>
              <a:t>Biliary enteric (cholecystenteric) fistula with drainage of bile into adjacent organs, and potentially gallstone-induced intestinal obstruction (ileus) </a:t>
            </a:r>
          </a:p>
          <a:p>
            <a:pPr eaLnBrk="1" hangingPunct="1">
              <a:defRPr/>
            </a:pPr>
            <a:r>
              <a:rPr lang="en-GB" sz="2800" smtClean="0"/>
              <a:t>Aggravation of pre-existing medical illness, with cardiac, pulmonary, renal, or liver decompensation </a:t>
            </a:r>
          </a:p>
          <a:p>
            <a:pPr eaLnBrk="1" hangingPunct="1">
              <a:defRPr/>
            </a:pPr>
            <a:endParaRPr lang="en-GB"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Cholecystitis</a:t>
            </a: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Take home message</a:t>
            </a:r>
          </a:p>
          <a:p>
            <a:r>
              <a:rPr lang="en-US" dirty="0" smtClean="0"/>
              <a:t>Question: Causes of </a:t>
            </a:r>
            <a:r>
              <a:rPr lang="en-US" dirty="0" smtClean="0"/>
              <a:t>acute </a:t>
            </a:r>
            <a:r>
              <a:rPr lang="en-US" dirty="0" err="1" smtClean="0"/>
              <a:t>cholecystitis</a:t>
            </a:r>
            <a:r>
              <a:rPr lang="en-US" dirty="0" smtClean="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a:solidFill>
                  <a:srgbClr val="FF0000"/>
                </a:solidFill>
              </a:rPr>
              <a:t>Under what conditions do cholesterol gallstones form, and what are the steps in the formation of gallstones? </a:t>
            </a:r>
            <a:r>
              <a:rPr lang="en-US" dirty="0"/>
              <a:t/>
            </a:r>
            <a:br>
              <a:rPr lang="en-US" dirty="0"/>
            </a:br>
            <a:endParaRPr lang="en-US" dirty="0" smtClean="0"/>
          </a:p>
          <a:p>
            <a:r>
              <a:rPr lang="en-US" dirty="0" smtClean="0"/>
              <a:t>Cholesterol </a:t>
            </a:r>
            <a:r>
              <a:rPr lang="en-US" dirty="0"/>
              <a:t>is rendered soluble in bile via aggregation with water-soluble bile salts and water-insoluble </a:t>
            </a:r>
            <a:r>
              <a:rPr lang="en-US" dirty="0" err="1"/>
              <a:t>lecithins</a:t>
            </a:r>
            <a:r>
              <a:rPr lang="en-US" dirty="0"/>
              <a:t>. When cholesterol concentrations increase, </a:t>
            </a:r>
            <a:r>
              <a:rPr lang="en-US" dirty="0" err="1"/>
              <a:t>supersaturation</a:t>
            </a:r>
            <a:r>
              <a:rPr lang="en-US" dirty="0"/>
              <a:t> of bile and nucleation of cholesterol crystals occur. Gallbladder stasis, increased </a:t>
            </a:r>
            <a:r>
              <a:rPr lang="en-US" dirty="0" err="1"/>
              <a:t>mucin</a:t>
            </a:r>
            <a:r>
              <a:rPr lang="en-US" dirty="0"/>
              <a:t> content of the bile, and biliary sludge all act to promote nucleation of cholesterol crystals, which grow by accretion into stones</a:t>
            </a:r>
            <a:r>
              <a:rPr lang="en-US" dirty="0" smtClean="0"/>
              <a:t>.</a:t>
            </a:r>
          </a:p>
          <a:p>
            <a:r>
              <a:rPr lang="en-US" dirty="0" smtClean="0"/>
              <a:t> </a:t>
            </a:r>
            <a:r>
              <a:rPr lang="en-US" dirty="0"/>
              <a:t>Risk factors for cholesterol and mixed gallstones include ethnic and geographic factors (Native American populations and industrialized societies), increasing age, female sex, environmental factors (oral contraceptive use and </a:t>
            </a:r>
            <a:r>
              <a:rPr lang="en-US" dirty="0" err="1"/>
              <a:t>multiparity</a:t>
            </a:r>
            <a:r>
              <a:rPr lang="en-US" dirty="0"/>
              <a:t>), acquired disorders (diabetes, obesity, rapid weight loss, diseases of the distal small intestine such as Crohn disease), and hereditary disorders (hyperlipidemias).</a:t>
            </a:r>
            <a:endParaRPr lang="ar-SA" dirty="0"/>
          </a:p>
        </p:txBody>
      </p:sp>
    </p:spTree>
    <p:extLst>
      <p:ext uri="{BB962C8B-B14F-4D97-AF65-F5344CB8AC3E}">
        <p14:creationId xmlns:p14="http://schemas.microsoft.com/office/powerpoint/2010/main" val="329007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772400" cy="4572000"/>
          </a:xfrm>
        </p:spPr>
        <p:txBody>
          <a:bodyPr/>
          <a:lstStyle/>
          <a:p>
            <a:pPr marL="0" indent="0">
              <a:buNone/>
            </a:pPr>
            <a:r>
              <a:rPr lang="en-US" dirty="0">
                <a:solidFill>
                  <a:srgbClr val="FF0000"/>
                </a:solidFill>
              </a:rPr>
              <a:t>What are risk factors for the development of pigment gallstones? </a:t>
            </a:r>
          </a:p>
          <a:p>
            <a:r>
              <a:rPr lang="en-US" dirty="0"/>
              <a:t>Cirrhosis, chronic hemolytic </a:t>
            </a:r>
            <a:r>
              <a:rPr lang="en-US" dirty="0" err="1"/>
              <a:t>anemias</a:t>
            </a:r>
            <a:r>
              <a:rPr lang="en-US" dirty="0"/>
              <a:t> (such as patients with sickle cell anemia), bacterial contamination of the biliary tree, and chronic parasitic biliary infections are recognized risk factors for the development of pigment stones.</a:t>
            </a:r>
          </a:p>
          <a:p>
            <a:endParaRPr lang="ar-SA" dirty="0"/>
          </a:p>
        </p:txBody>
      </p:sp>
      <p:pic>
        <p:nvPicPr>
          <p:cNvPr id="4098" name="Picture 2" descr="http://coursewareobjects.elsevier.com/objects/elr/Kumar/pathology/casestudies/liv5/liv5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200400"/>
            <a:ext cx="33337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8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pPr marL="0" indent="0">
              <a:buNone/>
            </a:pPr>
            <a:r>
              <a:rPr lang="en-US" dirty="0">
                <a:solidFill>
                  <a:srgbClr val="FF0000"/>
                </a:solidFill>
              </a:rPr>
              <a:t>What are the </a:t>
            </a:r>
            <a:r>
              <a:rPr lang="en-US" dirty="0" err="1">
                <a:solidFill>
                  <a:srgbClr val="FF0000"/>
                </a:solidFill>
              </a:rPr>
              <a:t>pathobiologic</a:t>
            </a:r>
            <a:r>
              <a:rPr lang="en-US" dirty="0">
                <a:solidFill>
                  <a:srgbClr val="FF0000"/>
                </a:solidFill>
              </a:rPr>
              <a:t> mechanisms leading to the development of acute calculous </a:t>
            </a:r>
            <a:r>
              <a:rPr lang="en-US" dirty="0" err="1">
                <a:solidFill>
                  <a:srgbClr val="FF0000"/>
                </a:solidFill>
              </a:rPr>
              <a:t>cholecystitis</a:t>
            </a:r>
            <a:r>
              <a:rPr lang="en-US" dirty="0">
                <a:solidFill>
                  <a:srgbClr val="FF0000"/>
                </a:solidFill>
              </a:rPr>
              <a:t>? </a:t>
            </a:r>
          </a:p>
          <a:p>
            <a:r>
              <a:rPr lang="en-US" dirty="0"/>
              <a:t>Acute calculous </a:t>
            </a:r>
            <a:r>
              <a:rPr lang="en-US" dirty="0" err="1"/>
              <a:t>cholecystitis</a:t>
            </a:r>
            <a:r>
              <a:rPr lang="en-US" dirty="0"/>
              <a:t> is due to irritation and inflammation of the gallbladder wall when there is obstruction of bile outflow. </a:t>
            </a:r>
            <a:r>
              <a:rPr lang="en-US" dirty="0" err="1"/>
              <a:t>Lysolecithin</a:t>
            </a:r>
            <a:r>
              <a:rPr lang="en-US" dirty="0"/>
              <a:t>, a hydrolytic product of biliary lecithin produced with bile stasis, is toxic to the gallbladder mucosa. Bile salts are also toxic. Prostaglandins contribute to further damage. Furthermore, inflammation and distention of the gallbladder lead to increased luminal pressure, which compromises blood flow to the wall.</a:t>
            </a:r>
          </a:p>
          <a:p>
            <a:endParaRPr lang="en-US" dirty="0"/>
          </a:p>
          <a:p>
            <a:endParaRPr lang="ar-SA" dirty="0"/>
          </a:p>
        </p:txBody>
      </p:sp>
    </p:spTree>
    <p:extLst>
      <p:ext uri="{BB962C8B-B14F-4D97-AF65-F5344CB8AC3E}">
        <p14:creationId xmlns:p14="http://schemas.microsoft.com/office/powerpoint/2010/main" val="327384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pPr marL="0" indent="0">
              <a:buNone/>
            </a:pPr>
            <a:r>
              <a:rPr lang="en-US" dirty="0">
                <a:solidFill>
                  <a:srgbClr val="FF0000"/>
                </a:solidFill>
              </a:rPr>
              <a:t>In addition to </a:t>
            </a:r>
            <a:r>
              <a:rPr lang="en-US" dirty="0" err="1">
                <a:solidFill>
                  <a:srgbClr val="FF0000"/>
                </a:solidFill>
              </a:rPr>
              <a:t>cholecystitis</a:t>
            </a:r>
            <a:r>
              <a:rPr lang="en-US" dirty="0">
                <a:solidFill>
                  <a:srgbClr val="FF0000"/>
                </a:solidFill>
              </a:rPr>
              <a:t> </a:t>
            </a:r>
            <a:r>
              <a:rPr lang="en-US" dirty="0" smtClean="0">
                <a:solidFill>
                  <a:srgbClr val="FF0000"/>
                </a:solidFill>
              </a:rPr>
              <a:t> what </a:t>
            </a:r>
            <a:r>
              <a:rPr lang="en-US" dirty="0">
                <a:solidFill>
                  <a:srgbClr val="FF0000"/>
                </a:solidFill>
              </a:rPr>
              <a:t>are the complications arising from </a:t>
            </a:r>
            <a:r>
              <a:rPr lang="en-US" dirty="0" err="1">
                <a:solidFill>
                  <a:srgbClr val="FF0000"/>
                </a:solidFill>
              </a:rPr>
              <a:t>cholelithiasis</a:t>
            </a:r>
            <a:r>
              <a:rPr lang="en-US" dirty="0">
                <a:solidFill>
                  <a:srgbClr val="FF0000"/>
                </a:solidFill>
              </a:rPr>
              <a:t>? </a:t>
            </a:r>
          </a:p>
          <a:p>
            <a:r>
              <a:rPr lang="en-US" dirty="0"/>
              <a:t>Seventy to eighty percent of patients with gallstones remain asymptomatic throughout their lives. However, stones can cause colicky pain, acute and chronic </a:t>
            </a:r>
            <a:r>
              <a:rPr lang="en-US" dirty="0" err="1"/>
              <a:t>cholecystitis</a:t>
            </a:r>
            <a:r>
              <a:rPr lang="en-US" dirty="0"/>
              <a:t>, empyema of the gallbladder, gallbladder perforation or fistulae, gallstone ileus, </a:t>
            </a:r>
            <a:r>
              <a:rPr lang="en-US" dirty="0" err="1"/>
              <a:t>choledocholithiasis</a:t>
            </a:r>
            <a:r>
              <a:rPr lang="en-US" dirty="0"/>
              <a:t> with ascending cholangitis and possible liver abscesses, obstructive cholestasis, and pancreatitis.</a:t>
            </a:r>
            <a:endParaRPr lang="ar-SA" dirty="0"/>
          </a:p>
        </p:txBody>
      </p:sp>
    </p:spTree>
    <p:extLst>
      <p:ext uri="{BB962C8B-B14F-4D97-AF65-F5344CB8AC3E}">
        <p14:creationId xmlns:p14="http://schemas.microsoft.com/office/powerpoint/2010/main" val="24831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pPr marL="0" indent="0">
              <a:buNone/>
            </a:pPr>
            <a:r>
              <a:rPr lang="en-US" dirty="0">
                <a:solidFill>
                  <a:srgbClr val="FF0000"/>
                </a:solidFill>
              </a:rPr>
              <a:t>What do the laboratory tests </a:t>
            </a:r>
            <a:r>
              <a:rPr lang="en-US" dirty="0" smtClean="0">
                <a:solidFill>
                  <a:srgbClr val="FF0000"/>
                </a:solidFill>
              </a:rPr>
              <a:t>of </a:t>
            </a:r>
            <a:r>
              <a:rPr lang="en-US" dirty="0">
                <a:solidFill>
                  <a:srgbClr val="FF0000"/>
                </a:solidFill>
              </a:rPr>
              <a:t>marked elevation of serum amylase and lipase </a:t>
            </a:r>
            <a:r>
              <a:rPr lang="en-US" dirty="0" smtClean="0">
                <a:solidFill>
                  <a:srgbClr val="FF0000"/>
                </a:solidFill>
              </a:rPr>
              <a:t>indicate</a:t>
            </a:r>
            <a:r>
              <a:rPr lang="en-US" dirty="0">
                <a:solidFill>
                  <a:srgbClr val="FF0000"/>
                </a:solidFill>
              </a:rPr>
              <a:t>? </a:t>
            </a:r>
          </a:p>
          <a:p>
            <a:r>
              <a:rPr lang="en-US" dirty="0"/>
              <a:t>The marked elevation of serum amylase and lipase is consistent with a diagnosis of acute pancreatitis. </a:t>
            </a:r>
            <a:endParaRPr lang="en-US" dirty="0" smtClean="0"/>
          </a:p>
          <a:p>
            <a:pPr marL="0" indent="0">
              <a:buNone/>
            </a:pPr>
            <a:r>
              <a:rPr lang="en-US" dirty="0">
                <a:solidFill>
                  <a:srgbClr val="FF0000"/>
                </a:solidFill>
              </a:rPr>
              <a:t>What do the laboratory tests of elevated alkaline phosphatase with a conjugated </a:t>
            </a:r>
            <a:r>
              <a:rPr lang="en-US" dirty="0" err="1">
                <a:solidFill>
                  <a:srgbClr val="FF0000"/>
                </a:solidFill>
              </a:rPr>
              <a:t>hyperbilirubinemia</a:t>
            </a:r>
            <a:r>
              <a:rPr lang="en-US" dirty="0">
                <a:solidFill>
                  <a:srgbClr val="FF0000"/>
                </a:solidFill>
              </a:rPr>
              <a:t>  indicate? </a:t>
            </a:r>
            <a:endParaRPr lang="en-US" dirty="0" smtClean="0">
              <a:solidFill>
                <a:srgbClr val="FF0000"/>
              </a:solidFill>
            </a:endParaRPr>
          </a:p>
          <a:p>
            <a:r>
              <a:rPr lang="en-US" dirty="0" smtClean="0"/>
              <a:t>An </a:t>
            </a:r>
            <a:r>
              <a:rPr lang="en-US" dirty="0"/>
              <a:t>elevated alkaline phosphatase with a conjugated </a:t>
            </a:r>
            <a:r>
              <a:rPr lang="en-US" dirty="0" err="1"/>
              <a:t>hyperbilirubinemia</a:t>
            </a:r>
            <a:r>
              <a:rPr lang="en-US" dirty="0"/>
              <a:t> is suggestive of obstructive jaundice due to </a:t>
            </a:r>
            <a:r>
              <a:rPr lang="en-US" dirty="0" err="1"/>
              <a:t>choledocholithiasis</a:t>
            </a:r>
            <a:r>
              <a:rPr lang="en-US" dirty="0"/>
              <a:t>.</a:t>
            </a:r>
            <a:endParaRPr lang="ar-SA" dirty="0"/>
          </a:p>
        </p:txBody>
      </p:sp>
    </p:spTree>
    <p:extLst>
      <p:ext uri="{BB962C8B-B14F-4D97-AF65-F5344CB8AC3E}">
        <p14:creationId xmlns:p14="http://schemas.microsoft.com/office/powerpoint/2010/main" val="3217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dirty="0"/>
          </a:p>
        </p:txBody>
      </p:sp>
      <p:pic>
        <p:nvPicPr>
          <p:cNvPr id="2052" name="Picture 4" descr="https://edc2.healthtap.com/ht-staging/user_answer/avatars/195102/large/open-uri20120421-8154-xyiutc.jpeg?13866027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76201"/>
            <a:ext cx="5715000" cy="693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953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stones</a:t>
            </a:r>
            <a:endParaRPr lang="ar-SA" dirty="0"/>
          </a:p>
        </p:txBody>
      </p:sp>
      <p:sp>
        <p:nvSpPr>
          <p:cNvPr id="3" name="Content Placeholder 2"/>
          <p:cNvSpPr>
            <a:spLocks noGrp="1"/>
          </p:cNvSpPr>
          <p:nvPr>
            <p:ph sz="quarter" idx="1"/>
          </p:nvPr>
        </p:nvSpPr>
        <p:spPr/>
        <p:txBody>
          <a:bodyPr/>
          <a:lstStyle/>
          <a:p>
            <a:endParaRPr lang="ar-SA"/>
          </a:p>
        </p:txBody>
      </p:sp>
      <p:pic>
        <p:nvPicPr>
          <p:cNvPr id="3074" name="Picture 2" descr="http://farm3.static.flickr.com/2606/3953725382_950b49a5c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600200"/>
            <a:ext cx="476250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07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dirty="0"/>
          </a:p>
        </p:txBody>
      </p:sp>
      <p:pic>
        <p:nvPicPr>
          <p:cNvPr id="4" name="Picture 3"/>
          <p:cNvPicPr>
            <a:picLocks noChangeAspect="1"/>
          </p:cNvPicPr>
          <p:nvPr/>
        </p:nvPicPr>
        <p:blipFill>
          <a:blip r:embed="rId2" cstate="print"/>
          <a:stretch>
            <a:fillRect/>
          </a:stretch>
        </p:blipFill>
        <p:spPr>
          <a:xfrm>
            <a:off x="2667000" y="846138"/>
            <a:ext cx="4429125" cy="5476875"/>
          </a:xfrm>
          <a:prstGeom prst="rect">
            <a:avLst/>
          </a:prstGeom>
        </p:spPr>
      </p:pic>
      <p:sp>
        <p:nvSpPr>
          <p:cNvPr id="5" name="Rectangle 4"/>
          <p:cNvSpPr/>
          <p:nvPr/>
        </p:nvSpPr>
        <p:spPr>
          <a:xfrm>
            <a:off x="3560516" y="286444"/>
            <a:ext cx="2480166" cy="34881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rtl="1" fontAlgn="base">
              <a:lnSpc>
                <a:spcPts val="2025"/>
              </a:lnSpc>
            </a:pPr>
            <a:r>
              <a:rPr lang="en-US" dirty="0">
                <a:solidFill>
                  <a:srgbClr val="000000"/>
                </a:solidFill>
                <a:latin typeface="inherit"/>
                <a:ea typeface="Times New Roman" panose="02020603050405020304" pitchFamily="18" charset="0"/>
              </a:rPr>
              <a:t>Porcelain gallbladder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4325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normAutofit fontScale="90000"/>
          </a:bodyPr>
          <a:lstStyle/>
          <a:p>
            <a:pPr eaLnBrk="1" hangingPunct="1">
              <a:defRPr/>
            </a:pPr>
            <a:r>
              <a:rPr lang="en-GB" sz="4000" b="0" smtClean="0"/>
              <a:t>Disorders of the Gallbladder </a:t>
            </a:r>
            <a:r>
              <a:rPr lang="en-GB" sz="4000" b="0" i="1" smtClean="0"/>
              <a:t>CHOLELITHIASIS (GALLSTONES)</a:t>
            </a:r>
            <a:r>
              <a:rPr lang="en-GB" sz="4000" smtClean="0"/>
              <a:t> </a:t>
            </a:r>
          </a:p>
        </p:txBody>
      </p:sp>
      <p:sp>
        <p:nvSpPr>
          <p:cNvPr id="145411" name="Rectangle 3"/>
          <p:cNvSpPr>
            <a:spLocks noGrp="1" noChangeArrowheads="1"/>
          </p:cNvSpPr>
          <p:nvPr>
            <p:ph sz="quarter" idx="1"/>
          </p:nvPr>
        </p:nvSpPr>
        <p:spPr>
          <a:xfrm>
            <a:off x="914400" y="1447800"/>
            <a:ext cx="8229600" cy="4572000"/>
          </a:xfrm>
        </p:spPr>
        <p:txBody>
          <a:bodyPr>
            <a:normAutofit/>
          </a:bodyPr>
          <a:lstStyle/>
          <a:p>
            <a:pPr eaLnBrk="1" hangingPunct="1">
              <a:lnSpc>
                <a:spcPct val="90000"/>
              </a:lnSpc>
              <a:buFont typeface="Wingdings" pitchFamily="2" charset="2"/>
              <a:buNone/>
              <a:defRPr/>
            </a:pPr>
            <a:endParaRPr lang="en-GB" dirty="0" smtClean="0"/>
          </a:p>
          <a:p>
            <a:pPr eaLnBrk="1" hangingPunct="1">
              <a:lnSpc>
                <a:spcPct val="90000"/>
              </a:lnSpc>
              <a:defRPr/>
            </a:pPr>
            <a:r>
              <a:rPr lang="en-GB" dirty="0" smtClean="0"/>
              <a:t>Majority of gallstones (&gt;80%) are "silent," and most individuals remain free of biliary pain or stone complications for decades. </a:t>
            </a:r>
          </a:p>
        </p:txBody>
      </p:sp>
      <p:pic>
        <p:nvPicPr>
          <p:cNvPr id="1026" name="Picture 2" descr="Gall St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0" y="2743200"/>
            <a:ext cx="4648200" cy="3562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89662"/>
            <a:ext cx="7772400" cy="6415937"/>
          </a:xfrm>
        </p:spPr>
        <p:txBody>
          <a:bodyPr>
            <a:normAutofit fontScale="92500"/>
          </a:bodyPr>
          <a:lstStyle/>
          <a:p>
            <a:pPr marL="0" indent="0" algn="ctr">
              <a:buNone/>
            </a:pPr>
            <a:r>
              <a:rPr lang="en-US" sz="2800" dirty="0" smtClean="0"/>
              <a:t>Cholesterol </a:t>
            </a:r>
            <a:r>
              <a:rPr lang="en-US" sz="2800" dirty="0"/>
              <a:t>stone and </a:t>
            </a:r>
            <a:r>
              <a:rPr lang="en-US" sz="2800" dirty="0" err="1"/>
              <a:t>cholesterolosis</a:t>
            </a:r>
            <a:r>
              <a:rPr lang="en-US" sz="2800" dirty="0"/>
              <a:t> of the gallbladder </a:t>
            </a:r>
            <a:r>
              <a:rPr lang="en-US" sz="2000" dirty="0" smtClean="0"/>
              <a:t>–</a:t>
            </a:r>
          </a:p>
          <a:p>
            <a:pPr marL="0" indent="0" algn="ctr">
              <a:buNone/>
            </a:pPr>
            <a:r>
              <a:rPr lang="en-US" sz="2000" dirty="0" smtClean="0"/>
              <a:t>Gross</a:t>
            </a:r>
            <a:r>
              <a:rPr lang="en-US" sz="2000" dirty="0"/>
              <a:t>, mucosal surface</a:t>
            </a:r>
            <a:r>
              <a:rPr lang="en-US" dirty="0"/>
              <a:t>	 </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This </a:t>
            </a:r>
            <a:r>
              <a:rPr lang="en-US" dirty="0"/>
              <a:t>image shows a round, yellow, pure cholesterol gallstone next to an opened gallbladder, which shows a geographic yellow mucosal surface caused by </a:t>
            </a:r>
            <a:r>
              <a:rPr lang="en-US" dirty="0" err="1"/>
              <a:t>cholesterolosis</a:t>
            </a:r>
            <a:r>
              <a:rPr lang="en-US" dirty="0"/>
              <a:t> of the gallbladder. </a:t>
            </a:r>
            <a:r>
              <a:rPr lang="en-US" dirty="0" err="1"/>
              <a:t>Cholesterolosis</a:t>
            </a:r>
            <a:r>
              <a:rPr lang="en-US" dirty="0"/>
              <a:t> is not a risk factor for gallstone formation. Microscopically, gallbladders affected by </a:t>
            </a:r>
            <a:r>
              <a:rPr lang="en-US" dirty="0" err="1"/>
              <a:t>cholesterolosis</a:t>
            </a:r>
            <a:r>
              <a:rPr lang="en-US" dirty="0"/>
              <a:t> contain numerous triglyceride- and cholesterol-laden macrophages in the lamina </a:t>
            </a:r>
            <a:r>
              <a:rPr lang="en-US" dirty="0" err="1"/>
              <a:t>propria</a:t>
            </a:r>
            <a:r>
              <a:rPr lang="en-US" dirty="0"/>
              <a:t> of the tips of the villi in the mucosal </a:t>
            </a:r>
            <a:r>
              <a:rPr lang="en-US" dirty="0" smtClean="0"/>
              <a:t>layer</a:t>
            </a:r>
            <a:endParaRPr lang="ar-SA" dirty="0"/>
          </a:p>
        </p:txBody>
      </p:sp>
      <p:pic>
        <p:nvPicPr>
          <p:cNvPr id="5123" name="Picture 3" descr="http://coursewareobjects.elsevier.com/objects/elr/Kumar/pathology/casestudies/liv5/liv55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73" t="2652" b="10606"/>
          <a:stretch/>
        </p:blipFill>
        <p:spPr bwMode="auto">
          <a:xfrm>
            <a:off x="2438400" y="1219200"/>
            <a:ext cx="3886200" cy="249283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709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a:xfrm>
            <a:off x="838200" y="184995"/>
            <a:ext cx="7772400" cy="1143000"/>
          </a:xfrm>
        </p:spPr>
        <p:txBody>
          <a:bodyPr>
            <a:normAutofit fontScale="90000"/>
          </a:bodyPr>
          <a:lstStyle/>
          <a:p>
            <a:pPr eaLnBrk="1" hangingPunct="1">
              <a:defRPr/>
            </a:pPr>
            <a:r>
              <a:rPr lang="en-GB" sz="4000" b="0" dirty="0" smtClean="0"/>
              <a:t>        Disorders of the Gallbladder </a:t>
            </a:r>
            <a:r>
              <a:rPr lang="en-GB" sz="4000" b="0" i="1" dirty="0" smtClean="0"/>
              <a:t>CHOLELITHIASIS (GALLSTONES)</a:t>
            </a:r>
            <a:r>
              <a:rPr lang="en-GB" sz="4000" dirty="0" smtClean="0"/>
              <a:t> </a:t>
            </a:r>
          </a:p>
        </p:txBody>
      </p:sp>
      <p:sp>
        <p:nvSpPr>
          <p:cNvPr id="145411" name="Rectangle 3"/>
          <p:cNvSpPr>
            <a:spLocks noGrp="1" noChangeArrowheads="1"/>
          </p:cNvSpPr>
          <p:nvPr>
            <p:ph sz="quarter" idx="1"/>
          </p:nvPr>
        </p:nvSpPr>
        <p:spPr>
          <a:xfrm>
            <a:off x="1676400" y="833670"/>
            <a:ext cx="8382000" cy="4572000"/>
          </a:xfrm>
        </p:spPr>
        <p:txBody>
          <a:bodyPr>
            <a:normAutofit/>
          </a:bodyPr>
          <a:lstStyle/>
          <a:p>
            <a:pPr eaLnBrk="1" hangingPunct="1">
              <a:lnSpc>
                <a:spcPct val="90000"/>
              </a:lnSpc>
              <a:buFont typeface="Wingdings" pitchFamily="2" charset="2"/>
              <a:buNone/>
              <a:defRPr/>
            </a:pPr>
            <a:endParaRPr lang="en-GB" dirty="0" smtClean="0"/>
          </a:p>
          <a:p>
            <a:pPr eaLnBrk="1" hangingPunct="1">
              <a:lnSpc>
                <a:spcPct val="90000"/>
              </a:lnSpc>
              <a:defRPr/>
            </a:pPr>
            <a:r>
              <a:rPr lang="en-GB" dirty="0" smtClean="0"/>
              <a:t>There are two main types of gallstones</a:t>
            </a:r>
          </a:p>
          <a:p>
            <a:pPr marL="0" indent="0" eaLnBrk="1" hangingPunct="1">
              <a:lnSpc>
                <a:spcPct val="90000"/>
              </a:lnSpc>
              <a:buNone/>
              <a:defRPr/>
            </a:pPr>
            <a:endParaRPr lang="en-GB" dirty="0" smtClean="0"/>
          </a:p>
        </p:txBody>
      </p:sp>
      <p:pic>
        <p:nvPicPr>
          <p:cNvPr id="2052" name="Picture 4" descr="https://classconnection.s3.amazonaws.com/163/flashcards/4374163/png/cholesterolstone-145B3B064573A9440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13" y="3239494"/>
            <a:ext cx="3719288" cy="23993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03660" y="2351190"/>
            <a:ext cx="400694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en-US" dirty="0" smtClean="0"/>
              <a:t>20%, </a:t>
            </a:r>
            <a:r>
              <a:rPr lang="en-GB" dirty="0"/>
              <a:t>containing </a:t>
            </a:r>
            <a:r>
              <a:rPr lang="en-US" dirty="0"/>
              <a:t>bilirubin calcium </a:t>
            </a:r>
            <a:r>
              <a:rPr lang="en-US" dirty="0" smtClean="0"/>
              <a:t>salts. </a:t>
            </a:r>
            <a:endParaRPr lang="en-US" dirty="0"/>
          </a:p>
        </p:txBody>
      </p:sp>
      <p:sp>
        <p:nvSpPr>
          <p:cNvPr id="4" name="TextBox 3"/>
          <p:cNvSpPr txBox="1"/>
          <p:nvPr/>
        </p:nvSpPr>
        <p:spPr>
          <a:xfrm>
            <a:off x="247650" y="2250637"/>
            <a:ext cx="40195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en-GB" dirty="0"/>
              <a:t>About 80</a:t>
            </a:r>
            <a:r>
              <a:rPr lang="en-GB" dirty="0" smtClean="0"/>
              <a:t>%, </a:t>
            </a:r>
            <a:r>
              <a:rPr lang="en-GB" dirty="0"/>
              <a:t>containing more than 50% </a:t>
            </a:r>
            <a:r>
              <a:rPr lang="en-GB" dirty="0" smtClean="0"/>
              <a:t>of crystalline </a:t>
            </a:r>
            <a:r>
              <a:rPr lang="en-GB" dirty="0"/>
              <a:t>cholesterol monohydrate.</a:t>
            </a:r>
            <a:endParaRPr lang="ar-SA" dirty="0"/>
          </a:p>
        </p:txBody>
      </p:sp>
      <p:sp>
        <p:nvSpPr>
          <p:cNvPr id="5" name="TextBox 4"/>
          <p:cNvSpPr txBox="1"/>
          <p:nvPr/>
        </p:nvSpPr>
        <p:spPr>
          <a:xfrm>
            <a:off x="967785" y="1748135"/>
            <a:ext cx="257474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1">
            <a:spAutoFit/>
          </a:bodyPr>
          <a:lstStyle/>
          <a:p>
            <a:r>
              <a:rPr lang="en-GB" sz="2400" b="1" dirty="0" smtClean="0"/>
              <a:t>Cholesterol </a:t>
            </a:r>
            <a:r>
              <a:rPr lang="en-GB" sz="2400" b="1" dirty="0"/>
              <a:t>stones</a:t>
            </a:r>
            <a:endParaRPr lang="ar-SA" sz="2400" b="1" dirty="0"/>
          </a:p>
        </p:txBody>
      </p:sp>
      <p:sp>
        <p:nvSpPr>
          <p:cNvPr id="6" name="TextBox 5"/>
          <p:cNvSpPr txBox="1"/>
          <p:nvPr/>
        </p:nvSpPr>
        <p:spPr>
          <a:xfrm>
            <a:off x="5373584" y="1788972"/>
            <a:ext cx="215155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1">
            <a:spAutoFit/>
          </a:bodyPr>
          <a:lstStyle/>
          <a:p>
            <a:r>
              <a:rPr lang="en-US" sz="2400" b="1" dirty="0"/>
              <a:t>Pigment stones</a:t>
            </a:r>
            <a:endParaRPr lang="ar-SA" sz="2400" b="1" dirty="0"/>
          </a:p>
        </p:txBody>
      </p:sp>
      <p:pic>
        <p:nvPicPr>
          <p:cNvPr id="7" name="Picture 6"/>
          <p:cNvPicPr>
            <a:picLocks noChangeAspect="1"/>
          </p:cNvPicPr>
          <p:nvPr/>
        </p:nvPicPr>
        <p:blipFill>
          <a:blip r:embed="rId3" cstate="print"/>
          <a:stretch>
            <a:fillRect/>
          </a:stretch>
        </p:blipFill>
        <p:spPr>
          <a:xfrm>
            <a:off x="4651089" y="3087094"/>
            <a:ext cx="3729416" cy="2551706"/>
          </a:xfrm>
          <a:prstGeom prst="rect">
            <a:avLst/>
          </a:prstGeom>
        </p:spPr>
      </p:pic>
    </p:spTree>
    <p:extLst>
      <p:ext uri="{BB962C8B-B14F-4D97-AF65-F5344CB8AC3E}">
        <p14:creationId xmlns:p14="http://schemas.microsoft.com/office/powerpoint/2010/main" val="1216618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914400" y="274638"/>
            <a:ext cx="7772400" cy="868362"/>
          </a:xfrm>
        </p:spPr>
        <p:txBody>
          <a:bodyPr/>
          <a:lstStyle/>
          <a:p>
            <a:pPr>
              <a:defRPr/>
            </a:pPr>
            <a:r>
              <a:rPr lang="en-GB" sz="2800" b="1" dirty="0"/>
              <a:t>Prevalence and Risk </a:t>
            </a:r>
            <a:r>
              <a:rPr lang="en-GB" sz="2800" b="1" dirty="0" smtClean="0"/>
              <a:t>Factors:</a:t>
            </a:r>
            <a:endParaRPr lang="en-GB" sz="2800" dirty="0" smtClean="0"/>
          </a:p>
        </p:txBody>
      </p:sp>
      <p:sp>
        <p:nvSpPr>
          <p:cNvPr id="147459" name="Rectangle 3"/>
          <p:cNvSpPr>
            <a:spLocks noGrp="1" noChangeArrowheads="1"/>
          </p:cNvSpPr>
          <p:nvPr>
            <p:ph sz="quarter" idx="1"/>
          </p:nvPr>
        </p:nvSpPr>
        <p:spPr/>
        <p:txBody>
          <a:bodyPr>
            <a:normAutofit fontScale="92500" lnSpcReduction="20000"/>
          </a:bodyPr>
          <a:lstStyle/>
          <a:p>
            <a:pPr eaLnBrk="1" hangingPunct="1">
              <a:buFont typeface="Wingdings" pitchFamily="2" charset="2"/>
              <a:buNone/>
              <a:defRPr/>
            </a:pPr>
            <a:r>
              <a:rPr lang="en-GB" dirty="0" smtClean="0"/>
              <a:t>The major risk factors for cholesterol stone are:</a:t>
            </a:r>
          </a:p>
          <a:p>
            <a:pPr lvl="1" fontAlgn="base"/>
            <a:r>
              <a:rPr lang="en-US" dirty="0"/>
              <a:t>Demography: northern Europeans, North and South Americans, </a:t>
            </a:r>
            <a:r>
              <a:rPr lang="en-US" dirty="0" smtClean="0"/>
              <a:t>Native </a:t>
            </a:r>
            <a:r>
              <a:rPr lang="en-US" dirty="0"/>
              <a:t>Americans, Mexican Americans</a:t>
            </a:r>
          </a:p>
          <a:p>
            <a:pPr lvl="1" fontAlgn="base"/>
            <a:r>
              <a:rPr lang="en-US" dirty="0"/>
              <a:t>Advancing age</a:t>
            </a:r>
          </a:p>
          <a:p>
            <a:pPr lvl="1" fontAlgn="base"/>
            <a:r>
              <a:rPr lang="en-US" dirty="0"/>
              <a:t>Female sex hormones</a:t>
            </a:r>
          </a:p>
          <a:p>
            <a:pPr lvl="1" fontAlgn="base"/>
            <a:r>
              <a:rPr lang="en-US" dirty="0"/>
              <a:t>Female gender</a:t>
            </a:r>
          </a:p>
          <a:p>
            <a:pPr lvl="1" fontAlgn="base"/>
            <a:r>
              <a:rPr lang="en-US" dirty="0"/>
              <a:t>Oral contraceptives</a:t>
            </a:r>
          </a:p>
          <a:p>
            <a:pPr lvl="1" fontAlgn="base"/>
            <a:r>
              <a:rPr lang="en-US" dirty="0"/>
              <a:t>Pregnancy</a:t>
            </a:r>
          </a:p>
          <a:p>
            <a:pPr lvl="1" fontAlgn="base"/>
            <a:r>
              <a:rPr lang="en-US" dirty="0"/>
              <a:t>Obesity and metabolic syndrome</a:t>
            </a:r>
          </a:p>
          <a:p>
            <a:pPr lvl="1" fontAlgn="base"/>
            <a:r>
              <a:rPr lang="en-US" dirty="0"/>
              <a:t>Rapid weight reduction</a:t>
            </a:r>
          </a:p>
          <a:p>
            <a:pPr lvl="1" fontAlgn="base"/>
            <a:r>
              <a:rPr lang="en-US" dirty="0"/>
              <a:t>Gallbladder stasis</a:t>
            </a:r>
          </a:p>
          <a:p>
            <a:pPr lvl="1" fontAlgn="base"/>
            <a:r>
              <a:rPr lang="en-US" dirty="0"/>
              <a:t>Inborn disorders of bile acid metabolism</a:t>
            </a:r>
          </a:p>
          <a:p>
            <a:pPr lvl="1" fontAlgn="base"/>
            <a:r>
              <a:rPr lang="en-US" dirty="0"/>
              <a:t>Hyperlipidemia syndromes</a:t>
            </a:r>
          </a:p>
          <a:p>
            <a:pPr eaLnBrk="1" hangingPunct="1">
              <a:defRPr/>
            </a:pPr>
            <a:endParaRPr lang="en-GB" dirty="0" smtClean="0"/>
          </a:p>
        </p:txBody>
      </p:sp>
      <p:pic>
        <p:nvPicPr>
          <p:cNvPr id="4098" name="Picture 2" descr="https://classconnection.s3.amazonaws.com/163/flashcards/4374163/png/cholesterolstone-145B3B064573A944057.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29" r="13205" b="15581"/>
          <a:stretch/>
        </p:blipFill>
        <p:spPr bwMode="auto">
          <a:xfrm flipV="1">
            <a:off x="6400800" y="202731"/>
            <a:ext cx="2133600" cy="1598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914400" y="274638"/>
            <a:ext cx="7772400" cy="868362"/>
          </a:xfrm>
        </p:spPr>
        <p:txBody>
          <a:bodyPr/>
          <a:lstStyle/>
          <a:p>
            <a:pPr>
              <a:defRPr/>
            </a:pPr>
            <a:r>
              <a:rPr lang="en-GB" sz="2800" b="1" dirty="0"/>
              <a:t>Prevalence and Risk </a:t>
            </a:r>
            <a:r>
              <a:rPr lang="en-GB" sz="2800" b="1" dirty="0" smtClean="0"/>
              <a:t>Factors:</a:t>
            </a:r>
            <a:endParaRPr lang="en-GB" sz="2800" dirty="0" smtClean="0"/>
          </a:p>
        </p:txBody>
      </p:sp>
      <p:sp>
        <p:nvSpPr>
          <p:cNvPr id="147459" name="Rectangle 3"/>
          <p:cNvSpPr>
            <a:spLocks noGrp="1" noChangeArrowheads="1"/>
          </p:cNvSpPr>
          <p:nvPr>
            <p:ph sz="quarter" idx="1"/>
          </p:nvPr>
        </p:nvSpPr>
        <p:spPr/>
        <p:txBody>
          <a:bodyPr>
            <a:normAutofit/>
          </a:bodyPr>
          <a:lstStyle/>
          <a:p>
            <a:pPr marL="0" indent="0" fontAlgn="base">
              <a:buNone/>
            </a:pPr>
            <a:r>
              <a:rPr lang="en-GB" dirty="0" smtClean="0"/>
              <a:t>The major risk factors for pigment stone are:</a:t>
            </a:r>
          </a:p>
          <a:p>
            <a:pPr lvl="1" fontAlgn="base"/>
            <a:r>
              <a:rPr lang="en-US" dirty="0" smtClean="0"/>
              <a:t>Demography</a:t>
            </a:r>
            <a:r>
              <a:rPr lang="en-US" dirty="0"/>
              <a:t>: Asians more than Westerners, rural more than urban</a:t>
            </a:r>
          </a:p>
          <a:p>
            <a:pPr lvl="1" fontAlgn="base"/>
            <a:r>
              <a:rPr lang="en-US" dirty="0"/>
              <a:t>Chronic hemolytic syndromes</a:t>
            </a:r>
          </a:p>
          <a:p>
            <a:pPr lvl="1" fontAlgn="base"/>
            <a:r>
              <a:rPr lang="en-US" dirty="0"/>
              <a:t>Biliary infection</a:t>
            </a:r>
          </a:p>
          <a:p>
            <a:pPr lvl="1" fontAlgn="base"/>
            <a:r>
              <a:rPr lang="en-US" dirty="0"/>
              <a:t>Gastrointestinal disorders: </a:t>
            </a:r>
            <a:r>
              <a:rPr lang="en-US" dirty="0" err="1"/>
              <a:t>ileal</a:t>
            </a:r>
            <a:r>
              <a:rPr lang="en-US" dirty="0"/>
              <a:t> disease (e.g., Crohn disease), </a:t>
            </a:r>
            <a:r>
              <a:rPr lang="en-US" dirty="0" err="1"/>
              <a:t>ileal</a:t>
            </a:r>
            <a:r>
              <a:rPr lang="en-US" dirty="0"/>
              <a:t> resection or bypass, cystic fibrosis with pancreatic insufficiency</a:t>
            </a:r>
          </a:p>
          <a:p>
            <a:pPr eaLnBrk="1" hangingPunct="1">
              <a:buFont typeface="Wingdings" pitchFamily="2" charset="2"/>
              <a:buNone/>
              <a:defRPr/>
            </a:pPr>
            <a:endParaRPr lang="en-GB" dirty="0" smtClean="0"/>
          </a:p>
        </p:txBody>
      </p:sp>
      <p:pic>
        <p:nvPicPr>
          <p:cNvPr id="2" name="Picture 1"/>
          <p:cNvPicPr>
            <a:picLocks noChangeAspect="1"/>
          </p:cNvPicPr>
          <p:nvPr/>
        </p:nvPicPr>
        <p:blipFill>
          <a:blip r:embed="rId2" cstate="print"/>
          <a:stretch>
            <a:fillRect/>
          </a:stretch>
        </p:blipFill>
        <p:spPr>
          <a:xfrm>
            <a:off x="6605588" y="431006"/>
            <a:ext cx="2081212" cy="1423987"/>
          </a:xfrm>
          <a:prstGeom prst="rect">
            <a:avLst/>
          </a:prstGeom>
        </p:spPr>
      </p:pic>
    </p:spTree>
    <p:extLst>
      <p:ext uri="{BB962C8B-B14F-4D97-AF65-F5344CB8AC3E}">
        <p14:creationId xmlns:p14="http://schemas.microsoft.com/office/powerpoint/2010/main" val="475045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rrowheads="1"/>
          </p:cNvSpPr>
          <p:nvPr>
            <p:ph type="title"/>
          </p:nvPr>
        </p:nvSpPr>
        <p:spPr>
          <a:xfrm>
            <a:off x="609600" y="313386"/>
            <a:ext cx="6477000" cy="1143000"/>
          </a:xfrm>
        </p:spPr>
        <p:txBody>
          <a:bodyPr>
            <a:normAutofit fontScale="90000"/>
          </a:bodyPr>
          <a:lstStyle/>
          <a:p>
            <a:pPr eaLnBrk="1" hangingPunct="1">
              <a:defRPr/>
            </a:pPr>
            <a:r>
              <a:rPr lang="en-GB" b="0" dirty="0" smtClean="0"/>
              <a:t>Pathogenesis of Cholesterol Stones</a:t>
            </a:r>
            <a:endParaRPr lang="en-US" b="0" dirty="0" smtClean="0"/>
          </a:p>
        </p:txBody>
      </p:sp>
      <p:sp>
        <p:nvSpPr>
          <p:cNvPr id="408579" name="Rectangle 3"/>
          <p:cNvSpPr>
            <a:spLocks noGrp="1" noChangeArrowheads="1"/>
          </p:cNvSpPr>
          <p:nvPr>
            <p:ph sz="quarter" idx="1"/>
          </p:nvPr>
        </p:nvSpPr>
        <p:spPr>
          <a:xfrm>
            <a:off x="914400" y="1801723"/>
            <a:ext cx="7772400" cy="4572000"/>
          </a:xfrm>
        </p:spPr>
        <p:txBody>
          <a:bodyPr/>
          <a:lstStyle/>
          <a:p>
            <a:pPr eaLnBrk="1" hangingPunct="1">
              <a:defRPr/>
            </a:pPr>
            <a:r>
              <a:rPr lang="en-GB" sz="2800" dirty="0" smtClean="0"/>
              <a:t>Cholesterol is rendered soluble in bile by aggregation with water-soluble bile salts and water-insoluble </a:t>
            </a:r>
            <a:r>
              <a:rPr lang="en-GB" sz="2800" dirty="0" err="1" smtClean="0"/>
              <a:t>lecithins</a:t>
            </a:r>
            <a:r>
              <a:rPr lang="en-GB" sz="2800" dirty="0" smtClean="0"/>
              <a:t>, both of which act as detergents. </a:t>
            </a:r>
          </a:p>
          <a:p>
            <a:pPr eaLnBrk="1" hangingPunct="1">
              <a:defRPr/>
            </a:pPr>
            <a:r>
              <a:rPr lang="en-GB" sz="2800" i="1" dirty="0" smtClean="0"/>
              <a:t>When cholesterol concentrations exceed the solubilizing capacity of bile (</a:t>
            </a:r>
            <a:r>
              <a:rPr lang="en-GB" sz="2800" i="1" dirty="0" err="1" smtClean="0"/>
              <a:t>supersaturation</a:t>
            </a:r>
            <a:r>
              <a:rPr lang="en-GB" sz="2800" i="1" dirty="0" smtClean="0"/>
              <a:t>), cholesterol can no longer remain dispersed and nucleates into solid cholesterol monohydrate crystals.</a:t>
            </a:r>
            <a:r>
              <a:rPr lang="en-GB" sz="2800" dirty="0" smtClean="0"/>
              <a:t> </a:t>
            </a:r>
          </a:p>
          <a:p>
            <a:pPr eaLnBrk="1" hangingPunct="1">
              <a:defRPr/>
            </a:pPr>
            <a:r>
              <a:rPr lang="en-GB" sz="2800" i="1" dirty="0" smtClean="0"/>
              <a:t>Cholesterol gallstone formation involves four simultaneous defects</a:t>
            </a:r>
            <a:r>
              <a:rPr lang="en-GB" sz="2800" dirty="0" smtClean="0"/>
              <a:t>: </a:t>
            </a:r>
          </a:p>
          <a:p>
            <a:pPr eaLnBrk="1" hangingPunct="1">
              <a:defRPr/>
            </a:pPr>
            <a:endParaRPr lang="en-US" sz="2800" dirty="0" smtClean="0"/>
          </a:p>
        </p:txBody>
      </p:sp>
      <p:pic>
        <p:nvPicPr>
          <p:cNvPr id="4" name="Picture 2" descr="https://classconnection.s3.amazonaws.com/163/flashcards/4374163/png/cholesterolstone-145B3B064573A944057.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29" r="13205" b="15581"/>
          <a:stretch/>
        </p:blipFill>
        <p:spPr bwMode="auto">
          <a:xfrm flipV="1">
            <a:off x="6400800" y="202731"/>
            <a:ext cx="2133600" cy="1598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rrowheads="1"/>
          </p:cNvSpPr>
          <p:nvPr>
            <p:ph type="title"/>
          </p:nvPr>
        </p:nvSpPr>
        <p:spPr>
          <a:xfrm>
            <a:off x="914400" y="274638"/>
            <a:ext cx="6248400" cy="1143000"/>
          </a:xfrm>
        </p:spPr>
        <p:txBody>
          <a:bodyPr>
            <a:normAutofit fontScale="90000"/>
          </a:bodyPr>
          <a:lstStyle/>
          <a:p>
            <a:pPr eaLnBrk="1" hangingPunct="1">
              <a:defRPr/>
            </a:pPr>
            <a:r>
              <a:rPr lang="en-GB" b="0" dirty="0" smtClean="0"/>
              <a:t>Pathogenesis of Cholesterol Stones</a:t>
            </a:r>
            <a:endParaRPr lang="en-US" b="0" dirty="0" smtClean="0"/>
          </a:p>
        </p:txBody>
      </p:sp>
      <p:sp>
        <p:nvSpPr>
          <p:cNvPr id="407555" name="Rectangle 3"/>
          <p:cNvSpPr>
            <a:spLocks noGrp="1" noChangeArrowheads="1"/>
          </p:cNvSpPr>
          <p:nvPr>
            <p:ph sz="quarter" idx="1"/>
          </p:nvPr>
        </p:nvSpPr>
        <p:spPr>
          <a:xfrm>
            <a:off x="685800" y="1905000"/>
            <a:ext cx="7772400" cy="4572000"/>
          </a:xfrm>
        </p:spPr>
        <p:txBody>
          <a:bodyPr/>
          <a:lstStyle/>
          <a:p>
            <a:pPr marL="609600" indent="-609600" eaLnBrk="1" hangingPunct="1">
              <a:buFont typeface="Wingdings" pitchFamily="2" charset="2"/>
              <a:buAutoNum type="arabicParenR"/>
              <a:defRPr/>
            </a:pPr>
            <a:r>
              <a:rPr lang="en-GB" sz="2800" dirty="0" err="1" smtClean="0"/>
              <a:t>Supersaturation</a:t>
            </a:r>
            <a:r>
              <a:rPr lang="en-GB" sz="2800" dirty="0" smtClean="0"/>
              <a:t> of bile with cholesterol is the result of hepatocellular </a:t>
            </a:r>
            <a:r>
              <a:rPr lang="en-GB" sz="2800" dirty="0" err="1" smtClean="0"/>
              <a:t>hypersecretion</a:t>
            </a:r>
            <a:r>
              <a:rPr lang="en-GB" sz="2800" dirty="0" smtClean="0"/>
              <a:t> of cholesterol. </a:t>
            </a:r>
          </a:p>
          <a:p>
            <a:pPr marL="609600" indent="-609600" eaLnBrk="1" hangingPunct="1">
              <a:buFont typeface="Wingdings" pitchFamily="2" charset="2"/>
              <a:buAutoNum type="arabicParenR"/>
              <a:defRPr/>
            </a:pPr>
            <a:r>
              <a:rPr lang="en-GB" sz="2800" dirty="0" smtClean="0"/>
              <a:t>Gallbladder </a:t>
            </a:r>
            <a:r>
              <a:rPr lang="en-GB" sz="2800" dirty="0" err="1" smtClean="0"/>
              <a:t>hypomotility</a:t>
            </a:r>
            <a:r>
              <a:rPr lang="en-GB" sz="2800" dirty="0" smtClean="0"/>
              <a:t> ensues. It promotes nucleation typically </a:t>
            </a:r>
            <a:r>
              <a:rPr lang="en-GB" sz="2800" dirty="0" err="1" smtClean="0"/>
              <a:t>arround</a:t>
            </a:r>
            <a:r>
              <a:rPr lang="en-GB" sz="2800" dirty="0" smtClean="0"/>
              <a:t> a calcium salt crystal </a:t>
            </a:r>
            <a:r>
              <a:rPr lang="en-GB" sz="2800" dirty="0" err="1" smtClean="0"/>
              <a:t>nidus</a:t>
            </a:r>
            <a:r>
              <a:rPr lang="en-GB" sz="2800" dirty="0" smtClean="0"/>
              <a:t>. </a:t>
            </a:r>
          </a:p>
          <a:p>
            <a:pPr marL="609600" indent="-609600" eaLnBrk="1" hangingPunct="1">
              <a:buFont typeface="Wingdings" pitchFamily="2" charset="2"/>
              <a:buAutoNum type="arabicParenR"/>
              <a:defRPr/>
            </a:pPr>
            <a:r>
              <a:rPr lang="en-GB" sz="2800" dirty="0" smtClean="0"/>
              <a:t>Cholesterol nucleation in bile is accelerated. </a:t>
            </a:r>
          </a:p>
          <a:p>
            <a:pPr marL="609600" indent="-609600">
              <a:buFont typeface="Wingdings" pitchFamily="2" charset="2"/>
              <a:buAutoNum type="arabicParenR"/>
              <a:defRPr/>
            </a:pPr>
            <a:r>
              <a:rPr lang="en-GB" sz="2800" dirty="0" smtClean="0"/>
              <a:t>Mucus </a:t>
            </a:r>
            <a:r>
              <a:rPr lang="en-GB" sz="2800" dirty="0" err="1" smtClean="0"/>
              <a:t>hypersecretion</a:t>
            </a:r>
            <a:r>
              <a:rPr lang="en-GB" sz="2800" dirty="0" smtClean="0"/>
              <a:t> in the gallbladder traps the crystals, permitting their aggregation into stones.</a:t>
            </a:r>
            <a:endParaRPr lang="en-GB" dirty="0" smtClean="0"/>
          </a:p>
        </p:txBody>
      </p:sp>
      <p:pic>
        <p:nvPicPr>
          <p:cNvPr id="4" name="Picture 2" descr="https://classconnection.s3.amazonaws.com/163/flashcards/4374163/png/cholesterolstone-145B3B064573A944057.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29" r="13205" b="15581"/>
          <a:stretch/>
        </p:blipFill>
        <p:spPr bwMode="auto">
          <a:xfrm flipV="1">
            <a:off x="6629400" y="274638"/>
            <a:ext cx="2133600" cy="1598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1630</TotalTime>
  <Words>1919</Words>
  <Application>Microsoft Office PowerPoint</Application>
  <PresentationFormat>On-screen Show (4:3)</PresentationFormat>
  <Paragraphs>166</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Calibri</vt:lpstr>
      <vt:lpstr>Franklin Gothic Book</vt:lpstr>
      <vt:lpstr>inherit</vt:lpstr>
      <vt:lpstr>Perpetua</vt:lpstr>
      <vt:lpstr>Tahoma</vt:lpstr>
      <vt:lpstr>Times New Roman</vt:lpstr>
      <vt:lpstr>Wingdings</vt:lpstr>
      <vt:lpstr>Wingdings 2</vt:lpstr>
      <vt:lpstr>Equity</vt:lpstr>
      <vt:lpstr>PATHOLOGY  AND PATHOGENESIS OF CHOLECYSTITIS </vt:lpstr>
      <vt:lpstr>Pathology and pathogegenesis of cholecystitis</vt:lpstr>
      <vt:lpstr>PowerPoint Presentation</vt:lpstr>
      <vt:lpstr>Disorders of the Gallbladder CHOLELITHIASIS (GALLSTONES) </vt:lpstr>
      <vt:lpstr>        Disorders of the Gallbladder CHOLELITHIASIS (GALLSTONES) </vt:lpstr>
      <vt:lpstr>Prevalence and Risk Factors:</vt:lpstr>
      <vt:lpstr>Prevalence and Risk Factors:</vt:lpstr>
      <vt:lpstr>Pathogenesis of Cholesterol Stones</vt:lpstr>
      <vt:lpstr>Pathogenesis of Cholesterol Stones</vt:lpstr>
      <vt:lpstr>Pathogenesis of Cholesterol Stones</vt:lpstr>
      <vt:lpstr>Pathogenesis of Pigment Stones</vt:lpstr>
      <vt:lpstr>Morphology</vt:lpstr>
      <vt:lpstr>Morphology</vt:lpstr>
      <vt:lpstr>Cholesterolosis</vt:lpstr>
      <vt:lpstr>Clinical Features</vt:lpstr>
      <vt:lpstr>Complications</vt:lpstr>
      <vt:lpstr>CHOLECYSTITIS</vt:lpstr>
      <vt:lpstr>Acute Cholecystitis</vt:lpstr>
      <vt:lpstr>Acute Cholecystitis :Pathogenesis.  </vt:lpstr>
      <vt:lpstr>Acute Cholecystitis:  Morphology</vt:lpstr>
      <vt:lpstr>Acute Cholecystitis: Morphology.</vt:lpstr>
      <vt:lpstr>Acute Cholecystitis:  Clinical Features</vt:lpstr>
      <vt:lpstr>Acute Cholecystitis: Clinical Features</vt:lpstr>
      <vt:lpstr>PowerPoint Presentation</vt:lpstr>
      <vt:lpstr>Chronic cholecystitis</vt:lpstr>
      <vt:lpstr>Chronic cholecystitis</vt:lpstr>
      <vt:lpstr>Morphology</vt:lpstr>
      <vt:lpstr>Morphology</vt:lpstr>
      <vt:lpstr>PowerPoint Presentation</vt:lpstr>
      <vt:lpstr>Complications: acute and chronic cholecystitis</vt:lpstr>
      <vt:lpstr>Cholecystitis </vt:lpstr>
      <vt:lpstr>PowerPoint Presentation</vt:lpstr>
      <vt:lpstr>PowerPoint Presentation</vt:lpstr>
      <vt:lpstr>PowerPoint Presentation</vt:lpstr>
      <vt:lpstr>PowerPoint Presentation</vt:lpstr>
      <vt:lpstr>PowerPoint Presentation</vt:lpstr>
      <vt:lpstr>PowerPoint Presentation</vt:lpstr>
      <vt:lpstr>Brown stones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AND PATHOGENESIS OF CHOLECYSTITIS</dc:title>
  <dc:creator>Dr.Hala</dc:creator>
  <cp:lastModifiedBy>Maha Mohammead Arfah</cp:lastModifiedBy>
  <cp:revision>31</cp:revision>
  <dcterms:created xsi:type="dcterms:W3CDTF">2010-10-31T12:33:56Z</dcterms:created>
  <dcterms:modified xsi:type="dcterms:W3CDTF">2015-12-21T07:31:03Z</dcterms:modified>
</cp:coreProperties>
</file>