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80" r:id="rId6"/>
    <p:sldId id="264" r:id="rId7"/>
    <p:sldId id="285" r:id="rId8"/>
    <p:sldId id="266" r:id="rId9"/>
    <p:sldId id="277" r:id="rId10"/>
    <p:sldId id="278" r:id="rId11"/>
    <p:sldId id="263" r:id="rId12"/>
    <p:sldId id="267" r:id="rId13"/>
    <p:sldId id="259" r:id="rId14"/>
    <p:sldId id="268" r:id="rId15"/>
    <p:sldId id="270" r:id="rId16"/>
    <p:sldId id="260" r:id="rId17"/>
    <p:sldId id="271" r:id="rId18"/>
    <p:sldId id="261" r:id="rId19"/>
    <p:sldId id="262" r:id="rId20"/>
    <p:sldId id="286" r:id="rId21"/>
    <p:sldId id="272" r:id="rId22"/>
    <p:sldId id="275" r:id="rId23"/>
    <p:sldId id="273" r:id="rId24"/>
    <p:sldId id="279" r:id="rId25"/>
    <p:sldId id="283"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5AA54DCB-F779-4220-A6FE-392E467B46FD}" type="presOf" srcId="{30AA5568-6CD4-4DD2-A3E4-2B5599C8791B}" destId="{DC87EFB5-4E22-4711-9259-6FC004FB1E66}" srcOrd="0" destOrd="0" presId="urn:microsoft.com/office/officeart/2005/8/layout/arrow5"/>
    <dgm:cxn modelId="{23D4C9DD-74EF-49F0-9126-AAA130701260}" type="presOf" srcId="{5CA8CB78-897D-4BB6-B979-F6B6A0F5C797}" destId="{D8C1B69C-276F-4665-A2D6-71FF7DAC549A}" srcOrd="0" destOrd="0" presId="urn:microsoft.com/office/officeart/2005/8/layout/arrow5"/>
    <dgm:cxn modelId="{B96720E2-0C0C-4411-8458-DC83EB22D022}" type="presOf" srcId="{C0CA2BB3-1C5A-4224-BBDC-A056A1CC067A}" destId="{6EEBDDF3-3FC4-4929-8381-80D3130FF62C}" srcOrd="0" destOrd="0" presId="urn:microsoft.com/office/officeart/2005/8/layout/arrow5"/>
    <dgm:cxn modelId="{F1214F9D-DAFD-4F51-A3F7-8A82F943C79A}" srcId="{30AA5568-6CD4-4DD2-A3E4-2B5599C8791B}" destId="{5CA8CB78-897D-4BB6-B979-F6B6A0F5C797}" srcOrd="1" destOrd="0" parTransId="{0DEFF1DF-5950-4DE8-85F9-FE3AF8BB985F}" sibTransId="{BB28C3EA-1066-4150-B811-AB79D63E9122}"/>
    <dgm:cxn modelId="{C6BB275E-EB4E-4234-B02A-49EE4FFEDFCC}" srcId="{30AA5568-6CD4-4DD2-A3E4-2B5599C8791B}" destId="{C0CA2BB3-1C5A-4224-BBDC-A056A1CC067A}" srcOrd="0" destOrd="0" parTransId="{F1ABB11A-1A4D-4A3D-9A06-63AA67D0AD85}" sibTransId="{E7214651-D9FE-448B-8CD3-95C883949006}"/>
    <dgm:cxn modelId="{66DAEA82-DB96-4B12-AA63-45050877027F}" type="presParOf" srcId="{DC87EFB5-4E22-4711-9259-6FC004FB1E66}" destId="{6EEBDDF3-3FC4-4929-8381-80D3130FF62C}" srcOrd="0" destOrd="0" presId="urn:microsoft.com/office/officeart/2005/8/layout/arrow5"/>
    <dgm:cxn modelId="{C57C6022-6A2C-46F7-B61E-20DC0A7A3DEC}"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13AFD22C-4F80-489B-9D67-170F6DF90DF5}" type="presOf" srcId="{5CA8CB78-897D-4BB6-B979-F6B6A0F5C797}" destId="{D8C1B69C-276F-4665-A2D6-71FF7DAC549A}" srcOrd="0" destOrd="0" presId="urn:microsoft.com/office/officeart/2005/8/layout/arrow5"/>
    <dgm:cxn modelId="{C5797869-7190-404C-B529-DE03DC719D66}"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3C90EA32-662E-4B9A-B20C-039D7362FF44}" type="presOf" srcId="{C0CA2BB3-1C5A-4224-BBDC-A056A1CC067A}" destId="{6EEBDDF3-3FC4-4929-8381-80D3130FF62C}" srcOrd="0" destOrd="0" presId="urn:microsoft.com/office/officeart/2005/8/layout/arrow5"/>
    <dgm:cxn modelId="{AE4FA71A-2890-4A2D-9484-A5E45599DF9A}" type="presParOf" srcId="{DC87EFB5-4E22-4711-9259-6FC004FB1E66}" destId="{6EEBDDF3-3FC4-4929-8381-80D3130FF62C}" srcOrd="0" destOrd="0" presId="urn:microsoft.com/office/officeart/2005/8/layout/arrow5"/>
    <dgm:cxn modelId="{B47817BB-6780-4DEA-8B42-4D902B916C02}"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3B7DBEDB-0592-45C3-9966-3CA212EF26AF}" type="presOf" srcId="{5CA8CB78-897D-4BB6-B979-F6B6A0F5C797}" destId="{D8C1B69C-276F-4665-A2D6-71FF7DAC549A}" srcOrd="0" destOrd="0" presId="urn:microsoft.com/office/officeart/2005/8/layout/arrow5"/>
    <dgm:cxn modelId="{4F733DBF-3863-41DF-9754-061D69B0D0E4}" type="presOf" srcId="{C0CA2BB3-1C5A-4224-BBDC-A056A1CC067A}" destId="{6EEBDDF3-3FC4-4929-8381-80D3130FF62C}"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3D1AFE56-6470-4A68-956B-4D67CAA28BB7}" type="presOf" srcId="{30AA5568-6CD4-4DD2-A3E4-2B5599C8791B}" destId="{DC87EFB5-4E22-4711-9259-6FC004FB1E66}" srcOrd="0" destOrd="0" presId="urn:microsoft.com/office/officeart/2005/8/layout/arrow5"/>
    <dgm:cxn modelId="{8818AA12-10D1-4F3F-8304-8EA1B1580476}" type="presParOf" srcId="{DC87EFB5-4E22-4711-9259-6FC004FB1E66}" destId="{6EEBDDF3-3FC4-4929-8381-80D3130FF62C}" srcOrd="0" destOrd="0" presId="urn:microsoft.com/office/officeart/2005/8/layout/arrow5"/>
    <dgm:cxn modelId="{6972C839-278C-4A37-B47D-AF9CAFB06F99}"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DDF3-3FC4-4929-8381-80D3130FF62C}">
      <dsp:nvSpPr>
        <dsp:cNvPr id="0" name=""/>
        <dsp:cNvSpPr/>
      </dsp:nvSpPr>
      <dsp:spPr>
        <a:xfrm rot="16200000">
          <a:off x="749"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b="1" u="sng" kern="1200" dirty="0" smtClean="0">
              <a:solidFill>
                <a:srgbClr val="FFFF00"/>
              </a:solidFill>
              <a:latin typeface="Times" pitchFamily="18" charset="0"/>
            </a:rPr>
            <a:t>Aggressive Factors</a:t>
          </a:r>
          <a:endParaRPr lang="en-US" sz="4500" b="1" u="sng" kern="1200" dirty="0">
            <a:solidFill>
              <a:srgbClr val="FFFF00"/>
            </a:solidFill>
            <a:latin typeface="Times" pitchFamily="18" charset="0"/>
          </a:endParaRPr>
        </a:p>
      </dsp:txBody>
      <dsp:txXfrm rot="5400000">
        <a:off x="750" y="1116271"/>
        <a:ext cx="3270794" cy="1982299"/>
      </dsp:txXfrm>
    </dsp:sp>
    <dsp:sp modelId="{D8C1B69C-276F-4665-A2D6-71FF7DAC549A}">
      <dsp:nvSpPr>
        <dsp:cNvPr id="0" name=""/>
        <dsp:cNvSpPr/>
      </dsp:nvSpPr>
      <dsp:spPr>
        <a:xfrm rot="5400000">
          <a:off x="4178583"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b="1" u="sng" kern="1200" dirty="0" smtClean="0">
              <a:solidFill>
                <a:srgbClr val="FFFF00"/>
              </a:solidFill>
              <a:latin typeface="Times" pitchFamily="18" charset="0"/>
            </a:rPr>
            <a:t>Defensive Factors</a:t>
          </a:r>
          <a:endParaRPr lang="en-US" sz="4500" kern="1200" dirty="0">
            <a:solidFill>
              <a:srgbClr val="FFFF00"/>
            </a:solidFill>
          </a:endParaRPr>
        </a:p>
      </dsp:txBody>
      <dsp:txXfrm rot="-5400000">
        <a:off x="4872389" y="1116271"/>
        <a:ext cx="3270794" cy="198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DDF3-3FC4-4929-8381-80D3130FF62C}">
      <dsp:nvSpPr>
        <dsp:cNvPr id="0" name=""/>
        <dsp:cNvSpPr/>
      </dsp:nvSpPr>
      <dsp:spPr>
        <a:xfrm rot="16200000">
          <a:off x="174"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Aggressive Factors</a:t>
          </a:r>
          <a:endParaRPr lang="en-US" sz="1500" b="1" u="sng" kern="1200" dirty="0">
            <a:solidFill>
              <a:srgbClr val="FFFF00"/>
            </a:solidFill>
            <a:latin typeface="Times" pitchFamily="18" charset="0"/>
          </a:endParaRPr>
        </a:p>
      </dsp:txBody>
      <dsp:txXfrm rot="5400000">
        <a:off x="174" y="519538"/>
        <a:ext cx="1114466" cy="675434"/>
      </dsp:txXfrm>
    </dsp:sp>
    <dsp:sp modelId="{D8C1B69C-276F-4665-A2D6-71FF7DAC549A}">
      <dsp:nvSpPr>
        <dsp:cNvPr id="0" name=""/>
        <dsp:cNvSpPr/>
      </dsp:nvSpPr>
      <dsp:spPr>
        <a:xfrm rot="5400000">
          <a:off x="1435038"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Defensive Factors</a:t>
          </a:r>
          <a:endParaRPr lang="en-US" sz="1500" kern="1200" dirty="0">
            <a:solidFill>
              <a:srgbClr val="FFFF00"/>
            </a:solidFill>
          </a:endParaRPr>
        </a:p>
      </dsp:txBody>
      <dsp:txXfrm rot="-5400000">
        <a:off x="1671440" y="519538"/>
        <a:ext cx="1114466" cy="675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DDF3-3FC4-4929-8381-80D3130FF62C}">
      <dsp:nvSpPr>
        <dsp:cNvPr id="0" name=""/>
        <dsp:cNvSpPr/>
      </dsp:nvSpPr>
      <dsp:spPr>
        <a:xfrm rot="16200000">
          <a:off x="174"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Aggressive Factors</a:t>
          </a:r>
          <a:endParaRPr lang="en-US" sz="1500" b="1" u="sng" kern="1200" dirty="0">
            <a:solidFill>
              <a:srgbClr val="FFFF00"/>
            </a:solidFill>
            <a:latin typeface="Times" pitchFamily="18" charset="0"/>
          </a:endParaRPr>
        </a:p>
      </dsp:txBody>
      <dsp:txXfrm rot="5400000">
        <a:off x="174" y="519538"/>
        <a:ext cx="1114466" cy="675434"/>
      </dsp:txXfrm>
    </dsp:sp>
    <dsp:sp modelId="{D8C1B69C-276F-4665-A2D6-71FF7DAC549A}">
      <dsp:nvSpPr>
        <dsp:cNvPr id="0" name=""/>
        <dsp:cNvSpPr/>
      </dsp:nvSpPr>
      <dsp:spPr>
        <a:xfrm rot="5400000">
          <a:off x="1435038"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Defensive Factors</a:t>
          </a:r>
          <a:endParaRPr lang="en-US" sz="1500" kern="1200" dirty="0">
            <a:solidFill>
              <a:srgbClr val="FFFF00"/>
            </a:solidFill>
          </a:endParaRPr>
        </a:p>
      </dsp:txBody>
      <dsp:txXfrm rot="-5400000">
        <a:off x="1671440" y="519538"/>
        <a:ext cx="1114466" cy="67543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E4D65-3CAD-4D24-83EC-44860472E624}"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A422-2D7E-4B59-8589-1B66D219D000}" type="slidenum">
              <a:rPr lang="en-US" smtClean="0"/>
              <a:pPr/>
              <a:t>‹#›</a:t>
            </a:fld>
            <a:endParaRPr lang="en-US"/>
          </a:p>
        </p:txBody>
      </p:sp>
    </p:spTree>
    <p:extLst>
      <p:ext uri="{BB962C8B-B14F-4D97-AF65-F5344CB8AC3E}">
        <p14:creationId xmlns:p14="http://schemas.microsoft.com/office/powerpoint/2010/main" val="110183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a:t>
            </a:fld>
            <a:endParaRPr lang="en-US"/>
          </a:p>
        </p:txBody>
      </p:sp>
    </p:spTree>
    <p:extLst>
      <p:ext uri="{BB962C8B-B14F-4D97-AF65-F5344CB8AC3E}">
        <p14:creationId xmlns:p14="http://schemas.microsoft.com/office/powerpoint/2010/main" val="43030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11</a:t>
            </a:fld>
            <a:endParaRPr lang="en-US"/>
          </a:p>
        </p:txBody>
      </p:sp>
    </p:spTree>
    <p:extLst>
      <p:ext uri="{BB962C8B-B14F-4D97-AF65-F5344CB8AC3E}">
        <p14:creationId xmlns:p14="http://schemas.microsoft.com/office/powerpoint/2010/main" val="59352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12</a:t>
            </a:fld>
            <a:endParaRPr lang="en-US"/>
          </a:p>
        </p:txBody>
      </p:sp>
    </p:spTree>
    <p:extLst>
      <p:ext uri="{BB962C8B-B14F-4D97-AF65-F5344CB8AC3E}">
        <p14:creationId xmlns:p14="http://schemas.microsoft.com/office/powerpoint/2010/main" val="164957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13</a:t>
            </a:fld>
            <a:endParaRPr lang="en-US"/>
          </a:p>
        </p:txBody>
      </p:sp>
    </p:spTree>
    <p:extLst>
      <p:ext uri="{BB962C8B-B14F-4D97-AF65-F5344CB8AC3E}">
        <p14:creationId xmlns:p14="http://schemas.microsoft.com/office/powerpoint/2010/main" val="229656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14</a:t>
            </a:fld>
            <a:endParaRPr lang="en-US"/>
          </a:p>
        </p:txBody>
      </p:sp>
    </p:spTree>
    <p:extLst>
      <p:ext uri="{BB962C8B-B14F-4D97-AF65-F5344CB8AC3E}">
        <p14:creationId xmlns:p14="http://schemas.microsoft.com/office/powerpoint/2010/main" val="3222171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15</a:t>
            </a:fld>
            <a:endParaRPr lang="en-US"/>
          </a:p>
        </p:txBody>
      </p:sp>
    </p:spTree>
    <p:extLst>
      <p:ext uri="{BB962C8B-B14F-4D97-AF65-F5344CB8AC3E}">
        <p14:creationId xmlns:p14="http://schemas.microsoft.com/office/powerpoint/2010/main" val="411467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16</a:t>
            </a:fld>
            <a:endParaRPr lang="en-US"/>
          </a:p>
        </p:txBody>
      </p:sp>
    </p:spTree>
    <p:extLst>
      <p:ext uri="{BB962C8B-B14F-4D97-AF65-F5344CB8AC3E}">
        <p14:creationId xmlns:p14="http://schemas.microsoft.com/office/powerpoint/2010/main" val="165702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17</a:t>
            </a:fld>
            <a:endParaRPr lang="en-US"/>
          </a:p>
        </p:txBody>
      </p:sp>
    </p:spTree>
    <p:extLst>
      <p:ext uri="{BB962C8B-B14F-4D97-AF65-F5344CB8AC3E}">
        <p14:creationId xmlns:p14="http://schemas.microsoft.com/office/powerpoint/2010/main" val="3039725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18</a:t>
            </a:fld>
            <a:endParaRPr lang="en-US"/>
          </a:p>
        </p:txBody>
      </p:sp>
    </p:spTree>
    <p:extLst>
      <p:ext uri="{BB962C8B-B14F-4D97-AF65-F5344CB8AC3E}">
        <p14:creationId xmlns:p14="http://schemas.microsoft.com/office/powerpoint/2010/main" val="3466610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19</a:t>
            </a:fld>
            <a:endParaRPr lang="en-US"/>
          </a:p>
        </p:txBody>
      </p:sp>
    </p:spTree>
    <p:extLst>
      <p:ext uri="{BB962C8B-B14F-4D97-AF65-F5344CB8AC3E}">
        <p14:creationId xmlns:p14="http://schemas.microsoft.com/office/powerpoint/2010/main" val="166555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20</a:t>
            </a:fld>
            <a:endParaRPr lang="en-US"/>
          </a:p>
        </p:txBody>
      </p:sp>
    </p:spTree>
    <p:extLst>
      <p:ext uri="{BB962C8B-B14F-4D97-AF65-F5344CB8AC3E}">
        <p14:creationId xmlns:p14="http://schemas.microsoft.com/office/powerpoint/2010/main" val="255062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2</a:t>
            </a:fld>
            <a:endParaRPr lang="en-US"/>
          </a:p>
        </p:txBody>
      </p:sp>
    </p:spTree>
    <p:extLst>
      <p:ext uri="{BB962C8B-B14F-4D97-AF65-F5344CB8AC3E}">
        <p14:creationId xmlns:p14="http://schemas.microsoft.com/office/powerpoint/2010/main" val="392252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21</a:t>
            </a:fld>
            <a:endParaRPr lang="en-US"/>
          </a:p>
        </p:txBody>
      </p:sp>
    </p:spTree>
    <p:extLst>
      <p:ext uri="{BB962C8B-B14F-4D97-AF65-F5344CB8AC3E}">
        <p14:creationId xmlns:p14="http://schemas.microsoft.com/office/powerpoint/2010/main" val="230474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FB6CB68F-1043-496D-90B3-D87843FDD795}" type="slidenum">
              <a:rPr lang="ar-SA" smtClean="0"/>
              <a:pPr/>
              <a:t>22</a:t>
            </a:fld>
            <a:endParaRPr lang="en-US" smtClean="0"/>
          </a:p>
        </p:txBody>
      </p:sp>
    </p:spTree>
    <p:extLst>
      <p:ext uri="{BB962C8B-B14F-4D97-AF65-F5344CB8AC3E}">
        <p14:creationId xmlns:p14="http://schemas.microsoft.com/office/powerpoint/2010/main" val="35151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23</a:t>
            </a:fld>
            <a:endParaRPr lang="en-US"/>
          </a:p>
        </p:txBody>
      </p:sp>
    </p:spTree>
    <p:extLst>
      <p:ext uri="{BB962C8B-B14F-4D97-AF65-F5344CB8AC3E}">
        <p14:creationId xmlns:p14="http://schemas.microsoft.com/office/powerpoint/2010/main" val="13659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3</a:t>
            </a:fld>
            <a:endParaRPr lang="en-US"/>
          </a:p>
        </p:txBody>
      </p:sp>
    </p:spTree>
    <p:extLst>
      <p:ext uri="{BB962C8B-B14F-4D97-AF65-F5344CB8AC3E}">
        <p14:creationId xmlns:p14="http://schemas.microsoft.com/office/powerpoint/2010/main" val="278269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5</a:t>
            </a:fld>
            <a:endParaRPr lang="en-US"/>
          </a:p>
        </p:txBody>
      </p:sp>
    </p:spTree>
    <p:extLst>
      <p:ext uri="{BB962C8B-B14F-4D97-AF65-F5344CB8AC3E}">
        <p14:creationId xmlns:p14="http://schemas.microsoft.com/office/powerpoint/2010/main" val="105417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6</a:t>
            </a:fld>
            <a:endParaRPr lang="en-US"/>
          </a:p>
        </p:txBody>
      </p:sp>
    </p:spTree>
    <p:extLst>
      <p:ext uri="{BB962C8B-B14F-4D97-AF65-F5344CB8AC3E}">
        <p14:creationId xmlns:p14="http://schemas.microsoft.com/office/powerpoint/2010/main" val="366839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7</a:t>
            </a:fld>
            <a:endParaRPr lang="en-US"/>
          </a:p>
        </p:txBody>
      </p:sp>
    </p:spTree>
    <p:extLst>
      <p:ext uri="{BB962C8B-B14F-4D97-AF65-F5344CB8AC3E}">
        <p14:creationId xmlns:p14="http://schemas.microsoft.com/office/powerpoint/2010/main" val="395942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8</a:t>
            </a:fld>
            <a:endParaRPr lang="en-US"/>
          </a:p>
        </p:txBody>
      </p:sp>
    </p:spTree>
    <p:extLst>
      <p:ext uri="{BB962C8B-B14F-4D97-AF65-F5344CB8AC3E}">
        <p14:creationId xmlns:p14="http://schemas.microsoft.com/office/powerpoint/2010/main" val="93864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9</a:t>
            </a:fld>
            <a:endParaRPr lang="en-US"/>
          </a:p>
        </p:txBody>
      </p:sp>
    </p:spTree>
    <p:extLst>
      <p:ext uri="{BB962C8B-B14F-4D97-AF65-F5344CB8AC3E}">
        <p14:creationId xmlns:p14="http://schemas.microsoft.com/office/powerpoint/2010/main" val="141451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93A422-2D7E-4B59-8589-1B66D219D000}" type="slidenum">
              <a:rPr lang="en-US" smtClean="0"/>
              <a:pPr/>
              <a:t>10</a:t>
            </a:fld>
            <a:endParaRPr lang="en-US"/>
          </a:p>
        </p:txBody>
      </p:sp>
    </p:spTree>
    <p:extLst>
      <p:ext uri="{BB962C8B-B14F-4D97-AF65-F5344CB8AC3E}">
        <p14:creationId xmlns:p14="http://schemas.microsoft.com/office/powerpoint/2010/main" val="27645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79F46-105C-422B-9F7B-9F9BA41D07F5}"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9F46-105C-422B-9F7B-9F9BA41D07F5}"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9F46-105C-422B-9F7B-9F9BA41D07F5}"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9F46-105C-422B-9F7B-9F9BA41D07F5}"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79F46-105C-422B-9F7B-9F9BA41D07F5}"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79F46-105C-422B-9F7B-9F9BA41D07F5}"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79F46-105C-422B-9F7B-9F9BA41D07F5}"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79F46-105C-422B-9F7B-9F9BA41D07F5}"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79F46-105C-422B-9F7B-9F9BA41D07F5}"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79F46-105C-422B-9F7B-9F9BA41D07F5}"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79F46-105C-422B-9F7B-9F9BA41D07F5}"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32BE8-DE41-4FAF-B6CF-3AA9D1536D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79F46-105C-422B-9F7B-9F9BA41D07F5}"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32BE8-DE41-4FAF-B6CF-3AA9D1536D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Peptic Ulcer Disease</a:t>
            </a:r>
            <a:br>
              <a:rPr lang="en-US" b="1" dirty="0" smtClean="0"/>
            </a:b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Maha</a:t>
            </a:r>
            <a:r>
              <a:rPr lang="en-US" dirty="0" smtClean="0"/>
              <a:t> </a:t>
            </a:r>
            <a:r>
              <a:rPr lang="en-US" dirty="0" err="1" smtClean="0"/>
              <a:t>Arafah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fontScale="90000"/>
          </a:bodyPr>
          <a:lstStyle/>
          <a:p>
            <a:r>
              <a:rPr lang="en-US" sz="3600" dirty="0" smtClean="0">
                <a:solidFill>
                  <a:srgbClr val="FF0000"/>
                </a:solidFill>
              </a:rPr>
              <a:t>Acute peptic ulcers</a:t>
            </a:r>
            <a:br>
              <a:rPr lang="en-US" sz="3600" dirty="0" smtClean="0">
                <a:solidFill>
                  <a:srgbClr val="FF0000"/>
                </a:solidFill>
              </a:rPr>
            </a:br>
            <a:r>
              <a:rPr lang="en-US" sz="3600" b="1" dirty="0" smtClean="0"/>
              <a:t> </a:t>
            </a:r>
            <a:r>
              <a:rPr lang="en-US" sz="3600" b="1" dirty="0" err="1" smtClean="0"/>
              <a:t>Pathophysiology</a:t>
            </a:r>
            <a:r>
              <a:rPr lang="en-US" sz="3600" dirty="0" smtClean="0">
                <a:solidFill>
                  <a:srgbClr val="FF0000"/>
                </a:solidFill>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a:t>
            </a:r>
            <a:r>
              <a:rPr lang="en-US" dirty="0" smtClean="0">
                <a:solidFill>
                  <a:schemeClr val="tx2"/>
                </a:solidFill>
              </a:rPr>
              <a:t> </a:t>
            </a:r>
          </a:p>
          <a:p>
            <a:r>
              <a:rPr lang="en-US" dirty="0" smtClean="0">
                <a:solidFill>
                  <a:schemeClr val="tx2"/>
                </a:solidFill>
              </a:rPr>
              <a:t>As  a complication of a severe </a:t>
            </a:r>
            <a:r>
              <a:rPr lang="en-US" i="1" dirty="0" smtClean="0">
                <a:solidFill>
                  <a:schemeClr val="tx2"/>
                </a:solidFill>
              </a:rPr>
              <a:t>stress response</a:t>
            </a:r>
            <a:r>
              <a:rPr lang="en-US" dirty="0" smtClean="0">
                <a:solidFill>
                  <a:schemeClr val="tx2"/>
                </a:solidFill>
              </a:rPr>
              <a:t> </a:t>
            </a:r>
          </a:p>
          <a:p>
            <a:r>
              <a:rPr lang="en-US" dirty="0" smtClean="0">
                <a:solidFill>
                  <a:schemeClr val="tx2"/>
                </a:solidFill>
              </a:rPr>
              <a:t>As  a result of extreme </a:t>
            </a:r>
            <a:r>
              <a:rPr lang="en-US" i="1" dirty="0" smtClean="0">
                <a:solidFill>
                  <a:schemeClr val="tx2"/>
                </a:solidFill>
              </a:rPr>
              <a:t>hyperacidity</a:t>
            </a:r>
            <a:r>
              <a:rPr lang="en-US" dirty="0" smtClean="0">
                <a:solidFill>
                  <a:schemeClr val="tx2"/>
                </a:solidFill>
              </a:rPr>
              <a:t>. </a:t>
            </a:r>
          </a:p>
          <a:p>
            <a:endParaRPr lang="en-US" dirty="0">
              <a:solidFill>
                <a:schemeClr val="tx2"/>
              </a:solidFill>
            </a:endParaRPr>
          </a:p>
        </p:txBody>
      </p:sp>
      <p:sp>
        <p:nvSpPr>
          <p:cNvPr id="18434"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2" descr="G:\Cotran\Images\CH18\F018018.jpg"/>
          <p:cNvPicPr>
            <a:picLocks noChangeAspect="1" noChangeArrowheads="1"/>
          </p:cNvPicPr>
          <p:nvPr/>
        </p:nvPicPr>
        <p:blipFill>
          <a:blip r:embed="rId3" cstate="print"/>
          <a:srcRect/>
          <a:stretch>
            <a:fillRect/>
          </a:stretch>
        </p:blipFill>
        <p:spPr bwMode="auto">
          <a:xfrm>
            <a:off x="2285984" y="3500438"/>
            <a:ext cx="4025096" cy="271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642926"/>
            <a:ext cx="8229600" cy="1143000"/>
          </a:xfrm>
        </p:spPr>
        <p:txBody>
          <a:bodyPr>
            <a:normAutofit fontScale="90000"/>
          </a:bodyPr>
          <a:lstStyle/>
          <a:p>
            <a:r>
              <a:rPr lang="en-US" dirty="0" smtClean="0"/>
              <a:t>Acute peptic ulcers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 </a:t>
            </a:r>
            <a:r>
              <a:rPr lang="en-US" i="1" dirty="0" smtClean="0">
                <a:solidFill>
                  <a:srgbClr val="FF0000"/>
                </a:solidFill>
              </a:rPr>
              <a:t>(</a:t>
            </a:r>
            <a:r>
              <a:rPr lang="en-US" sz="2400" dirty="0" smtClean="0"/>
              <a:t>acute response to an irritant 'chemical' injury by drugs or alcohol</a:t>
            </a:r>
          </a:p>
          <a:p>
            <a:pPr>
              <a:buNone/>
            </a:pPr>
            <a:endParaRPr lang="en-US" dirty="0" smtClean="0">
              <a:solidFill>
                <a:srgbClr val="FF0000"/>
              </a:solidFill>
            </a:endParaRPr>
          </a:p>
          <a:p>
            <a:r>
              <a:rPr lang="en-US" dirty="0" smtClean="0">
                <a:solidFill>
                  <a:schemeClr val="tx2"/>
                </a:solidFill>
              </a:rPr>
              <a:t>As  a complication of a severe </a:t>
            </a:r>
            <a:r>
              <a:rPr lang="en-US" i="1" dirty="0" smtClean="0">
                <a:solidFill>
                  <a:schemeClr val="tx2"/>
                </a:solidFill>
              </a:rPr>
              <a:t>stress response </a:t>
            </a:r>
            <a:r>
              <a:rPr lang="en-US" sz="2400" i="1" dirty="0" smtClean="0">
                <a:solidFill>
                  <a:srgbClr val="FF0000"/>
                </a:solidFill>
              </a:rPr>
              <a:t>(</a:t>
            </a:r>
            <a:r>
              <a:rPr lang="en-US" sz="2400" dirty="0" smtClean="0"/>
              <a:t>severe burns (Curling's ulcer), major trauma or </a:t>
            </a:r>
            <a:r>
              <a:rPr lang="en-US" sz="2400" dirty="0" err="1" smtClean="0"/>
              <a:t>cerebrovascular</a:t>
            </a:r>
            <a:r>
              <a:rPr lang="en-US" sz="2400" dirty="0" smtClean="0"/>
              <a:t> accidents( c )</a:t>
            </a:r>
            <a:r>
              <a:rPr lang="en-US" sz="2400" dirty="0" smtClean="0">
                <a:solidFill>
                  <a:srgbClr val="FF0000"/>
                </a:solidFill>
              </a:rPr>
              <a:t> </a:t>
            </a:r>
          </a:p>
          <a:p>
            <a:pPr>
              <a:buNone/>
            </a:pPr>
            <a:endParaRPr lang="en-US" dirty="0" smtClean="0">
              <a:solidFill>
                <a:srgbClr val="FF0000"/>
              </a:solidFill>
            </a:endParaRPr>
          </a:p>
          <a:p>
            <a:r>
              <a:rPr lang="en-US" dirty="0" smtClean="0">
                <a:solidFill>
                  <a:schemeClr val="tx2"/>
                </a:solidFill>
              </a:rPr>
              <a:t>As  a result of extreme </a:t>
            </a:r>
            <a:r>
              <a:rPr lang="en-US" i="1" dirty="0" smtClean="0">
                <a:solidFill>
                  <a:schemeClr val="tx2"/>
                </a:solidFill>
              </a:rPr>
              <a:t>hyperacidity </a:t>
            </a:r>
            <a:r>
              <a:rPr lang="en-US" sz="2400" i="1" dirty="0" smtClean="0">
                <a:solidFill>
                  <a:srgbClr val="FF0000"/>
                </a:solidFill>
              </a:rPr>
              <a:t>(</a:t>
            </a:r>
            <a:r>
              <a:rPr lang="en-US" sz="2400" dirty="0" err="1" smtClean="0"/>
              <a:t>Zollinger</a:t>
            </a:r>
            <a:r>
              <a:rPr lang="en-US" sz="2400" dirty="0" smtClean="0"/>
              <a:t>-Ellison syndrome). </a:t>
            </a:r>
            <a:endParaRPr lang="en-US" dirty="0" smtClean="0"/>
          </a:p>
          <a:p>
            <a:endParaRPr lang="en-US" dirty="0"/>
          </a:p>
        </p:txBody>
      </p:sp>
      <p:sp>
        <p:nvSpPr>
          <p:cNvPr id="18434" name="AutoShape 2" descr="mk:@MSITStore:F:\Robbins%20&amp;%20Cotran%20Pathologic%20Basis%20of%20Disease%20-%208th%20Ed.chm::/f4-u1.0-b978-1-4377-0792-2..50022-5..gr11.jpg"/>
          <p:cNvSpPr>
            <a:spLocks noChangeAspect="1" noChangeArrowheads="1"/>
          </p:cNvSpPr>
          <p:nvPr/>
        </p:nvSpPr>
        <p:spPr bwMode="auto">
          <a:xfrm>
            <a:off x="155575" y="260648"/>
            <a:ext cx="5715000" cy="137289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2" descr="G:\Cotran\Images\CH18\F018018.jpg"/>
          <p:cNvPicPr>
            <a:picLocks noChangeAspect="1" noChangeArrowheads="1"/>
          </p:cNvPicPr>
          <p:nvPr/>
        </p:nvPicPr>
        <p:blipFill>
          <a:blip r:embed="rId3" cstate="print"/>
          <a:srcRect/>
          <a:stretch>
            <a:fillRect/>
          </a:stretch>
        </p:blipFill>
        <p:spPr bwMode="auto">
          <a:xfrm>
            <a:off x="6643702" y="142852"/>
            <a:ext cx="2305072" cy="1556853"/>
          </a:xfrm>
          <a:prstGeom prst="rect">
            <a:avLst/>
          </a:prstGeom>
          <a:noFill/>
          <a:ln w="9525">
            <a:noFill/>
            <a:miter lim="800000"/>
            <a:headEnd/>
            <a:tailEnd/>
          </a:ln>
        </p:spPr>
      </p:pic>
      <p:sp>
        <p:nvSpPr>
          <p:cNvPr id="6" name="Rectangle 5"/>
          <p:cNvSpPr/>
          <p:nvPr/>
        </p:nvSpPr>
        <p:spPr>
          <a:xfrm>
            <a:off x="285720" y="357166"/>
            <a:ext cx="1813895" cy="369332"/>
          </a:xfrm>
          <a:prstGeom prst="rect">
            <a:avLst/>
          </a:prstGeom>
        </p:spPr>
        <p:txBody>
          <a:bodyPr wrap="none">
            <a:spAutoFit/>
          </a:bodyPr>
          <a:lstStyle/>
          <a:p>
            <a:r>
              <a:rPr lang="en-US" b="1" dirty="0" err="1" smtClean="0"/>
              <a:t>Pathophysiology</a:t>
            </a:r>
            <a:r>
              <a:rPr lang="en-US" b="1"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50"/>
            <a:ext cx="8229600" cy="1143000"/>
          </a:xfrm>
        </p:spPr>
        <p:txBody>
          <a:bodyPr>
            <a:normAutofit fontScale="90000"/>
          </a:bodyPr>
          <a:lstStyle/>
          <a:p>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Locations</a:t>
            </a:r>
            <a:endParaRPr lang="en-US" dirty="0">
              <a:solidFill>
                <a:srgbClr val="FF0000"/>
              </a:solidFill>
            </a:endParaRPr>
          </a:p>
        </p:txBody>
      </p:sp>
      <p:sp>
        <p:nvSpPr>
          <p:cNvPr id="3" name="عنصر نائب للمحتوى 2"/>
          <p:cNvSpPr>
            <a:spLocks noGrp="1"/>
          </p:cNvSpPr>
          <p:nvPr>
            <p:ph idx="1"/>
          </p:nvPr>
        </p:nvSpPr>
        <p:spPr>
          <a:xfrm>
            <a:off x="428596" y="2071678"/>
            <a:ext cx="8229600" cy="4525963"/>
          </a:xfrm>
        </p:spPr>
        <p:txBody>
          <a:bodyPr>
            <a:normAutofit/>
          </a:bodyPr>
          <a:lstStyle/>
          <a:p>
            <a:r>
              <a:rPr lang="en-US" sz="2800" dirty="0" smtClean="0">
                <a:latin typeface="Times New Roman" pitchFamily="18" charset="0"/>
                <a:cs typeface="Times New Roman" pitchFamily="18" charset="0"/>
              </a:rPr>
              <a:t>May occur in any portion of the GI tract exposed to acidic gastric juices </a:t>
            </a:r>
          </a:p>
          <a:p>
            <a:r>
              <a:rPr lang="en-GB" sz="2800" dirty="0" smtClean="0"/>
              <a:t>98% located in </a:t>
            </a:r>
            <a:r>
              <a:rPr lang="en-GB" sz="2800" dirty="0" smtClean="0">
                <a:solidFill>
                  <a:srgbClr val="FF0000"/>
                </a:solidFill>
              </a:rPr>
              <a:t>first portion of duodenum or stomach</a:t>
            </a:r>
            <a:r>
              <a:rPr lang="en-GB" sz="2800" dirty="0" smtClean="0"/>
              <a:t>, ratio = 4:1</a:t>
            </a:r>
          </a:p>
          <a:p>
            <a:pPr>
              <a:buNone/>
            </a:pPr>
            <a:endParaRPr lang="en-US"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Esophagus…….  as a result of GERD or acid secretion by ectopic gastric mucosa. </a:t>
            </a:r>
          </a:p>
          <a:p>
            <a:r>
              <a:rPr lang="en-US" sz="2400" dirty="0" smtClean="0">
                <a:latin typeface="Times New Roman" pitchFamily="18" charset="0"/>
                <a:cs typeface="Times New Roman" pitchFamily="18" charset="0"/>
              </a:rPr>
              <a:t>Gastric mucosa within a </a:t>
            </a:r>
            <a:r>
              <a:rPr lang="en-US" sz="2400" dirty="0" err="1" smtClean="0">
                <a:latin typeface="Times New Roman" pitchFamily="18" charset="0"/>
                <a:cs typeface="Times New Roman" pitchFamily="18" charset="0"/>
              </a:rPr>
              <a:t>Meckel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diverticulum</a:t>
            </a:r>
            <a:r>
              <a:rPr lang="en-US" sz="2400" dirty="0" smtClean="0">
                <a:latin typeface="Times New Roman" pitchFamily="18" charset="0"/>
                <a:cs typeface="Times New Roman" pitchFamily="18" charset="0"/>
              </a:rPr>
              <a:t> can result in peptic ulceration of adjacent mucosa.</a:t>
            </a:r>
            <a:endParaRPr lang="en-US" sz="2400" dirty="0">
              <a:latin typeface="Times New Roman" pitchFamily="18" charset="0"/>
              <a:cs typeface="Times New Roman" pitchFamily="18" charset="0"/>
            </a:endParaRPr>
          </a:p>
        </p:txBody>
      </p:sp>
      <p:pic>
        <p:nvPicPr>
          <p:cNvPr id="4" name="Picture 8" descr="E:\git fig\S01871-017-f018.jpg"/>
          <p:cNvPicPr>
            <a:picLocks noChangeAspect="1" noChangeArrowheads="1"/>
          </p:cNvPicPr>
          <p:nvPr/>
        </p:nvPicPr>
        <p:blipFill>
          <a:blip r:embed="rId3" cstate="print"/>
          <a:srcRect t="9311" b="9311"/>
          <a:stretch>
            <a:fillRect/>
          </a:stretch>
        </p:blipFill>
        <p:spPr bwMode="auto">
          <a:xfrm>
            <a:off x="214282" y="714356"/>
            <a:ext cx="2214578" cy="956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b="1" dirty="0" smtClean="0"/>
              <a:t>Peptic Ulcer Disease </a:t>
            </a:r>
            <a:r>
              <a:rPr lang="en-US" sz="2700" dirty="0" smtClean="0"/>
              <a:t/>
            </a:r>
            <a:br>
              <a:rPr lang="en-US" sz="2700"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sz="2400" dirty="0" smtClean="0"/>
              <a:t>The mucosal </a:t>
            </a:r>
            <a:r>
              <a:rPr lang="en-US" sz="2400" dirty="0" err="1" smtClean="0"/>
              <a:t>defences</a:t>
            </a:r>
            <a:r>
              <a:rPr lang="en-US" sz="2400" dirty="0" smtClean="0"/>
              <a:t> against acid attack consist of:</a:t>
            </a:r>
          </a:p>
          <a:p>
            <a:endParaRPr lang="en-US" sz="2400" dirty="0" smtClean="0"/>
          </a:p>
          <a:p>
            <a:pPr>
              <a:buNone/>
            </a:pPr>
            <a:r>
              <a:rPr lang="en-US" sz="2400" dirty="0" smtClean="0"/>
              <a:t> </a:t>
            </a:r>
          </a:p>
          <a:p>
            <a:pPr marL="514350" indent="-514350">
              <a:buFont typeface="+mj-lt"/>
              <a:buAutoNum type="arabicPeriod"/>
            </a:pPr>
            <a:r>
              <a:rPr lang="en-US" sz="2400" dirty="0" smtClean="0">
                <a:solidFill>
                  <a:srgbClr val="FF0000"/>
                </a:solidFill>
              </a:rPr>
              <a:t>Mucus-bicarbonate barrier </a:t>
            </a:r>
          </a:p>
          <a:p>
            <a:pPr marL="514350" indent="-514350">
              <a:buFont typeface="+mj-lt"/>
              <a:buAutoNum type="arabicPeriod"/>
            </a:pPr>
            <a:endParaRPr lang="en-US" sz="2400" dirty="0" smtClean="0">
              <a:solidFill>
                <a:srgbClr val="FF0000"/>
              </a:solidFill>
            </a:endParaRPr>
          </a:p>
          <a:p>
            <a:pPr marL="514350" indent="-514350">
              <a:buFont typeface="+mj-lt"/>
              <a:buAutoNum type="arabicPeriod"/>
            </a:pPr>
            <a:endParaRPr lang="en-US" sz="2400" dirty="0" smtClean="0">
              <a:solidFill>
                <a:srgbClr val="FF0000"/>
              </a:solidFill>
            </a:endParaRPr>
          </a:p>
          <a:p>
            <a:pPr marL="514350" indent="-514350">
              <a:buFont typeface="+mj-lt"/>
              <a:buAutoNum type="arabicPeriod"/>
            </a:pPr>
            <a:r>
              <a:rPr lang="en-US" sz="2400" dirty="0" smtClean="0">
                <a:solidFill>
                  <a:srgbClr val="FF0000"/>
                </a:solidFill>
              </a:rPr>
              <a:t>The  surface epithelium. </a:t>
            </a:r>
          </a:p>
          <a:p>
            <a:endParaRPr lang="en-US" dirty="0"/>
          </a:p>
        </p:txBody>
      </p:sp>
      <p:sp>
        <p:nvSpPr>
          <p:cNvPr id="4" name="Rectangle 3"/>
          <p:cNvSpPr/>
          <p:nvPr/>
        </p:nvSpPr>
        <p:spPr>
          <a:xfrm>
            <a:off x="7143768" y="571480"/>
            <a:ext cx="1813895" cy="369332"/>
          </a:xfrm>
          <a:prstGeom prst="rect">
            <a:avLst/>
          </a:prstGeom>
        </p:spPr>
        <p:txBody>
          <a:bodyPr wrap="none">
            <a:spAutoFit/>
          </a:bodyPr>
          <a:lstStyle/>
          <a:p>
            <a:r>
              <a:rPr lang="en-US" b="1" dirty="0" err="1" smtClean="0"/>
              <a:t>Pathophysiology</a:t>
            </a:r>
            <a:r>
              <a:rPr lang="en-US" b="1"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smtClean="0"/>
              <a:t>Peptic Ulcer Disease </a:t>
            </a:r>
            <a:r>
              <a:rPr lang="en-US" dirty="0" smtClean="0"/>
              <a:t/>
            </a:r>
            <a:br>
              <a:rPr lang="en-US" dirty="0" smtClean="0"/>
            </a:br>
            <a:r>
              <a:rPr lang="en-US" dirty="0" smtClean="0"/>
              <a:t>Gastric ulcers </a:t>
            </a:r>
            <a:endParaRPr lang="en-US" dirty="0"/>
          </a:p>
        </p:txBody>
      </p:sp>
      <p:sp>
        <p:nvSpPr>
          <p:cNvPr id="3" name="Content Placeholder 2"/>
          <p:cNvSpPr>
            <a:spLocks noGrp="1"/>
          </p:cNvSpPr>
          <p:nvPr>
            <p:ph idx="1"/>
          </p:nvPr>
        </p:nvSpPr>
        <p:spPr>
          <a:xfrm>
            <a:off x="467544" y="1484784"/>
            <a:ext cx="8229600" cy="4525963"/>
          </a:xfrm>
        </p:spPr>
        <p:txBody>
          <a:bodyPr/>
          <a:lstStyle/>
          <a:p>
            <a:pPr>
              <a:buFont typeface="Wingdings" pitchFamily="2" charset="2"/>
              <a:buChar char="q"/>
            </a:pPr>
            <a:r>
              <a:rPr lang="en-US" sz="2400" dirty="0" smtClean="0"/>
              <a:t>The mucosal </a:t>
            </a:r>
            <a:r>
              <a:rPr lang="en-US" sz="2400" dirty="0" err="1" smtClean="0"/>
              <a:t>defences</a:t>
            </a:r>
            <a:r>
              <a:rPr lang="en-US" sz="2400" dirty="0" smtClean="0"/>
              <a:t> against acid attack consist of:</a:t>
            </a:r>
          </a:p>
          <a:p>
            <a:pPr>
              <a:buNone/>
            </a:pPr>
            <a:r>
              <a:rPr lang="en-US" sz="2400" dirty="0" smtClean="0"/>
              <a:t> </a:t>
            </a:r>
          </a:p>
          <a:p>
            <a:pPr marL="514350" indent="-514350">
              <a:buFont typeface="+mj-lt"/>
              <a:buAutoNum type="arabicPeriod"/>
            </a:pPr>
            <a:r>
              <a:rPr lang="en-US" sz="2400" dirty="0" smtClean="0">
                <a:solidFill>
                  <a:srgbClr val="FF0000"/>
                </a:solidFill>
              </a:rPr>
              <a:t>Mucus-bicarbonate barrier</a:t>
            </a:r>
          </a:p>
          <a:p>
            <a:pPr marL="514350" indent="-514350">
              <a:buFont typeface="+mj-lt"/>
              <a:buAutoNum type="arabicPeriod"/>
            </a:pPr>
            <a:endParaRPr lang="en-US" sz="2400" dirty="0" smtClean="0">
              <a:solidFill>
                <a:srgbClr val="FF0000"/>
              </a:solidFill>
            </a:endParaRPr>
          </a:p>
          <a:p>
            <a:pPr marL="514350" indent="-514350">
              <a:buNone/>
            </a:pPr>
            <a:endParaRPr lang="en-US" sz="2400" dirty="0" smtClean="0">
              <a:solidFill>
                <a:srgbClr val="FF0000"/>
              </a:solidFill>
            </a:endParaRPr>
          </a:p>
          <a:p>
            <a:pPr marL="514350" indent="-514350">
              <a:buNone/>
            </a:pPr>
            <a:r>
              <a:rPr lang="en-US" sz="2400" dirty="0" smtClean="0">
                <a:solidFill>
                  <a:srgbClr val="FF0000"/>
                </a:solidFill>
              </a:rPr>
              <a:t>2.    The  surface epithelium. </a:t>
            </a:r>
          </a:p>
          <a:p>
            <a:endParaRPr lang="en-US" dirty="0"/>
          </a:p>
        </p:txBody>
      </p:sp>
      <p:sp>
        <p:nvSpPr>
          <p:cNvPr id="4" name="Rectangle 3"/>
          <p:cNvSpPr/>
          <p:nvPr/>
        </p:nvSpPr>
        <p:spPr>
          <a:xfrm>
            <a:off x="2123728" y="2924944"/>
            <a:ext cx="4896544" cy="800219"/>
          </a:xfrm>
          <a:prstGeom prst="rect">
            <a:avLst/>
          </a:prstGeom>
        </p:spPr>
        <p:txBody>
          <a:bodyPr wrap="square">
            <a:spAutoFit/>
          </a:bodyPr>
          <a:lstStyle/>
          <a:p>
            <a:r>
              <a:rPr lang="en-US" sz="2800" dirty="0" err="1" smtClean="0">
                <a:solidFill>
                  <a:srgbClr val="C00000"/>
                </a:solidFill>
              </a:rPr>
              <a:t>Duodeno</a:t>
            </a:r>
            <a:r>
              <a:rPr lang="en-US" sz="2800" dirty="0" smtClean="0">
                <a:solidFill>
                  <a:srgbClr val="C00000"/>
                </a:solidFill>
              </a:rPr>
              <a:t>-gastric reflux ( bile </a:t>
            </a:r>
            <a:r>
              <a:rPr lang="en-US" sz="2800" dirty="0" smtClean="0"/>
              <a:t>)</a:t>
            </a:r>
          </a:p>
          <a:p>
            <a:endParaRPr lang="en-US" dirty="0"/>
          </a:p>
        </p:txBody>
      </p:sp>
      <p:sp>
        <p:nvSpPr>
          <p:cNvPr id="5" name="Rectangle 4"/>
          <p:cNvSpPr/>
          <p:nvPr/>
        </p:nvSpPr>
        <p:spPr>
          <a:xfrm>
            <a:off x="1547664" y="4221088"/>
            <a:ext cx="7167170" cy="830997"/>
          </a:xfrm>
          <a:prstGeom prst="rect">
            <a:avLst/>
          </a:prstGeom>
        </p:spPr>
        <p:txBody>
          <a:bodyPr wrap="square">
            <a:spAutoFit/>
          </a:bodyPr>
          <a:lstStyle/>
          <a:p>
            <a:pPr marL="342900" indent="-342900">
              <a:buFont typeface="+mj-lt"/>
              <a:buAutoNum type="arabicPeriod"/>
            </a:pPr>
            <a:r>
              <a:rPr lang="en-US" sz="2400" dirty="0" smtClean="0">
                <a:solidFill>
                  <a:srgbClr val="C00000"/>
                </a:solidFill>
              </a:rPr>
              <a:t>NSAIDs </a:t>
            </a:r>
            <a:r>
              <a:rPr lang="en-US" sz="2400" dirty="0" smtClean="0"/>
              <a:t>(blocking the synthesis of the prostaglandins) </a:t>
            </a:r>
          </a:p>
          <a:p>
            <a:pPr marL="342900" indent="-342900">
              <a:buFont typeface="+mj-lt"/>
              <a:buAutoNum type="arabicPeriod"/>
            </a:pPr>
            <a:r>
              <a:rPr lang="en-US" sz="2400" i="1" dirty="0" smtClean="0">
                <a:solidFill>
                  <a:srgbClr val="C00000"/>
                </a:solidFill>
              </a:rPr>
              <a:t>H. pylori</a:t>
            </a:r>
            <a:r>
              <a:rPr lang="en-US" sz="2400" dirty="0" smtClean="0">
                <a:solidFill>
                  <a:srgbClr val="C00000"/>
                </a:solidFill>
              </a:rPr>
              <a:t> infection</a:t>
            </a:r>
            <a:r>
              <a:rPr lang="en-US" sz="2400" dirty="0" smtClean="0"/>
              <a:t>, ( </a:t>
            </a:r>
            <a:r>
              <a:rPr lang="en-US" sz="2400" dirty="0" err="1" smtClean="0"/>
              <a:t>cytotoxins</a:t>
            </a:r>
            <a:r>
              <a:rPr lang="en-US" sz="2400" dirty="0" smtClean="0"/>
              <a:t> and ammonia)</a:t>
            </a:r>
            <a:endParaRPr lang="en-US" sz="2400" dirty="0"/>
          </a:p>
        </p:txBody>
      </p:sp>
      <p:sp>
        <p:nvSpPr>
          <p:cNvPr id="6" name="Rectangle 5"/>
          <p:cNvSpPr/>
          <p:nvPr/>
        </p:nvSpPr>
        <p:spPr>
          <a:xfrm>
            <a:off x="539552" y="5288340"/>
            <a:ext cx="7861030"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3200" dirty="0" smtClean="0"/>
              <a:t>Thus peptic ulcers in the stomach, breakdown of mucosal </a:t>
            </a:r>
            <a:r>
              <a:rPr lang="en-US" sz="3200" dirty="0" err="1" smtClean="0"/>
              <a:t>defence</a:t>
            </a:r>
            <a:r>
              <a:rPr lang="en-US" sz="3200" dirty="0" smtClean="0"/>
              <a:t> is much more important than excessive acid production</a:t>
            </a:r>
            <a:r>
              <a:rPr lang="en-US" sz="2400" dirty="0" smtClean="0"/>
              <a:t>. </a:t>
            </a:r>
            <a:endParaRPr lang="en-US" sz="2400" dirty="0"/>
          </a:p>
        </p:txBody>
      </p:sp>
      <p:sp>
        <p:nvSpPr>
          <p:cNvPr id="7" name="Rectangle 6"/>
          <p:cNvSpPr/>
          <p:nvPr/>
        </p:nvSpPr>
        <p:spPr>
          <a:xfrm>
            <a:off x="7143768" y="571480"/>
            <a:ext cx="1813895" cy="369332"/>
          </a:xfrm>
          <a:prstGeom prst="rect">
            <a:avLst/>
          </a:prstGeom>
        </p:spPr>
        <p:txBody>
          <a:bodyPr wrap="none">
            <a:spAutoFit/>
          </a:bodyPr>
          <a:lstStyle/>
          <a:p>
            <a:r>
              <a:rPr lang="en-US" b="1" dirty="0" err="1" smtClean="0"/>
              <a:t>Pathophysiology</a:t>
            </a:r>
            <a:r>
              <a:rPr lang="en-US" b="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smtClean="0"/>
              <a:t>Peptic Ulcer Disease </a:t>
            </a:r>
            <a:r>
              <a:rPr lang="en-US" dirty="0" smtClean="0"/>
              <a:t/>
            </a:r>
            <a:br>
              <a:rPr lang="en-US" dirty="0" smtClean="0"/>
            </a:br>
            <a:r>
              <a:rPr lang="en-US" dirty="0" smtClean="0"/>
              <a:t>Duodenal ulcers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51520" y="1268760"/>
            <a:ext cx="8568952"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800" dirty="0" smtClean="0"/>
              <a:t>Increased production of acid assumes more importance in the pathogenesis of duodenal ulceration</a:t>
            </a:r>
            <a:endParaRPr lang="en-US" sz="2800" dirty="0"/>
          </a:p>
        </p:txBody>
      </p:sp>
      <p:sp>
        <p:nvSpPr>
          <p:cNvPr id="5" name="Rectangle 4"/>
          <p:cNvSpPr/>
          <p:nvPr/>
        </p:nvSpPr>
        <p:spPr>
          <a:xfrm>
            <a:off x="395536" y="2571744"/>
            <a:ext cx="828092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3200" i="1" dirty="0" smtClean="0"/>
              <a:t>H. pylori</a:t>
            </a:r>
            <a:r>
              <a:rPr lang="en-US" sz="3200" dirty="0" smtClean="0"/>
              <a:t>-infected individuals secrete 2-6 times as much acid as non-infected persons</a:t>
            </a:r>
            <a:endParaRPr lang="en-US" sz="3200" dirty="0"/>
          </a:p>
        </p:txBody>
      </p:sp>
      <p:sp>
        <p:nvSpPr>
          <p:cNvPr id="6" name="Rectangle 5"/>
          <p:cNvSpPr/>
          <p:nvPr/>
        </p:nvSpPr>
        <p:spPr>
          <a:xfrm>
            <a:off x="395536" y="3714752"/>
            <a:ext cx="8280920"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i="1" dirty="0" smtClean="0"/>
              <a:t>Helicobacter</a:t>
            </a:r>
            <a:r>
              <a:rPr lang="en-US" sz="2400" dirty="0" smtClean="0"/>
              <a:t> Pylori does not </a:t>
            </a:r>
            <a:r>
              <a:rPr lang="en-US" sz="2400" dirty="0" err="1" smtClean="0"/>
              <a:t>colonise</a:t>
            </a:r>
            <a:r>
              <a:rPr lang="en-US" sz="2400" dirty="0" smtClean="0"/>
              <a:t> normal duodenal epithelium. </a:t>
            </a:r>
            <a:r>
              <a:rPr lang="en-US" sz="2400" i="1" dirty="0" smtClean="0"/>
              <a:t>Helicobacter</a:t>
            </a:r>
            <a:r>
              <a:rPr lang="en-US" sz="2400" dirty="0" smtClean="0"/>
              <a:t> </a:t>
            </a:r>
            <a:r>
              <a:rPr lang="en-US" sz="2400" dirty="0" err="1" smtClean="0"/>
              <a:t>colonises</a:t>
            </a:r>
            <a:r>
              <a:rPr lang="en-US" sz="2400" dirty="0" smtClean="0"/>
              <a:t> areas of gastric metaplasia in duodenal ulceration because there is gastric metaplasia in response to excess acid. Gastric </a:t>
            </a:r>
            <a:r>
              <a:rPr lang="en-US" sz="2400" dirty="0" err="1" smtClean="0"/>
              <a:t>metaplasia</a:t>
            </a:r>
            <a:r>
              <a:rPr lang="en-US" sz="2400" dirty="0" smtClean="0"/>
              <a:t> paves the way for </a:t>
            </a:r>
            <a:r>
              <a:rPr lang="en-US" sz="2400" dirty="0" err="1" smtClean="0"/>
              <a:t>colonisation</a:t>
            </a:r>
            <a:r>
              <a:rPr lang="en-US" sz="2400" dirty="0" smtClean="0"/>
              <a:t> by </a:t>
            </a:r>
            <a:r>
              <a:rPr lang="en-US" sz="2400" i="1" dirty="0" smtClean="0"/>
              <a:t>Helicobacter</a:t>
            </a:r>
            <a:endParaRPr lang="en-US" dirty="0"/>
          </a:p>
        </p:txBody>
      </p:sp>
      <p:sp>
        <p:nvSpPr>
          <p:cNvPr id="7" name="Rectangle 6"/>
          <p:cNvSpPr/>
          <p:nvPr/>
        </p:nvSpPr>
        <p:spPr>
          <a:xfrm>
            <a:off x="7143768" y="571480"/>
            <a:ext cx="1813895" cy="369332"/>
          </a:xfrm>
          <a:prstGeom prst="rect">
            <a:avLst/>
          </a:prstGeom>
        </p:spPr>
        <p:txBody>
          <a:bodyPr wrap="none">
            <a:spAutoFit/>
          </a:bodyPr>
          <a:lstStyle/>
          <a:p>
            <a:r>
              <a:rPr lang="en-US" b="1" dirty="0" err="1" smtClean="0"/>
              <a:t>Pathophysiology</a:t>
            </a:r>
            <a:r>
              <a:rPr lang="en-US" b="1" dirty="0" smtClean="0"/>
              <a:t> </a:t>
            </a:r>
            <a:endParaRPr lang="en-US" dirty="0"/>
          </a:p>
        </p:txBody>
      </p:sp>
      <p:sp>
        <p:nvSpPr>
          <p:cNvPr id="8" name="Rectangle 7"/>
          <p:cNvSpPr/>
          <p:nvPr/>
        </p:nvSpPr>
        <p:spPr>
          <a:xfrm>
            <a:off x="755576" y="5949280"/>
            <a:ext cx="291425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Increased production of acid </a:t>
            </a:r>
            <a:endParaRPr lang="en-US" dirty="0"/>
          </a:p>
        </p:txBody>
      </p:sp>
      <p:sp>
        <p:nvSpPr>
          <p:cNvPr id="9" name="Rectangle 8"/>
          <p:cNvSpPr/>
          <p:nvPr/>
        </p:nvSpPr>
        <p:spPr>
          <a:xfrm>
            <a:off x="3995936" y="5949280"/>
            <a:ext cx="157966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i="1" dirty="0" smtClean="0"/>
              <a:t>Helicobacter  P</a:t>
            </a:r>
            <a:endParaRPr lang="en-US" dirty="0"/>
          </a:p>
        </p:txBody>
      </p:sp>
      <p:sp>
        <p:nvSpPr>
          <p:cNvPr id="10" name="Rectangle 9"/>
          <p:cNvSpPr/>
          <p:nvPr/>
        </p:nvSpPr>
        <p:spPr>
          <a:xfrm flipV="1">
            <a:off x="3581691" y="5743560"/>
            <a:ext cx="500066" cy="830997"/>
          </a:xfrm>
          <a:prstGeom prst="rect">
            <a:avLst/>
          </a:prstGeom>
        </p:spPr>
        <p:txBody>
          <a:bodyPr wrap="square">
            <a:spAutoFit/>
          </a:bodyPr>
          <a:lstStyle/>
          <a:p>
            <a:r>
              <a:rPr lang="en-US" sz="4800" i="1" dirty="0" smtClean="0"/>
              <a:t>+</a:t>
            </a:r>
            <a:r>
              <a:rPr lang="en-US" sz="4800" dirty="0" smtClean="0"/>
              <a:t> </a:t>
            </a:r>
            <a:endParaRPr lang="en-US" dirty="0"/>
          </a:p>
        </p:txBody>
      </p:sp>
      <p:sp>
        <p:nvSpPr>
          <p:cNvPr id="11" name="Rectangle 10"/>
          <p:cNvSpPr/>
          <p:nvPr/>
        </p:nvSpPr>
        <p:spPr>
          <a:xfrm>
            <a:off x="5781279" y="5719534"/>
            <a:ext cx="439544" cy="707886"/>
          </a:xfrm>
          <a:prstGeom prst="rect">
            <a:avLst/>
          </a:prstGeom>
        </p:spPr>
        <p:txBody>
          <a:bodyPr wrap="none">
            <a:spAutoFit/>
          </a:bodyPr>
          <a:lstStyle/>
          <a:p>
            <a:r>
              <a:rPr lang="en-US" sz="4000" i="1" dirty="0" smtClean="0"/>
              <a:t>=</a:t>
            </a:r>
            <a:endParaRPr lang="en-US" dirty="0"/>
          </a:p>
        </p:txBody>
      </p:sp>
      <p:sp>
        <p:nvSpPr>
          <p:cNvPr id="12" name="Rectangle 11"/>
          <p:cNvSpPr/>
          <p:nvPr/>
        </p:nvSpPr>
        <p:spPr>
          <a:xfrm>
            <a:off x="6228184" y="5949280"/>
            <a:ext cx="1700337"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Duodenal ulcers</a:t>
            </a:r>
            <a:endParaRPr lang="en-US" dirty="0"/>
          </a:p>
        </p:txBody>
      </p:sp>
      <p:pic>
        <p:nvPicPr>
          <p:cNvPr id="13" name="Picture 8" descr="E:\git fig\S01871-017-f018.jpg"/>
          <p:cNvPicPr>
            <a:picLocks noChangeAspect="1" noChangeArrowheads="1"/>
          </p:cNvPicPr>
          <p:nvPr/>
        </p:nvPicPr>
        <p:blipFill>
          <a:blip r:embed="rId3" cstate="print"/>
          <a:srcRect t="9311" b="9311"/>
          <a:stretch>
            <a:fillRect/>
          </a:stretch>
        </p:blipFill>
        <p:spPr bwMode="auto">
          <a:xfrm>
            <a:off x="165314" y="357166"/>
            <a:ext cx="2049263" cy="8855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down)">
                                      <p:cBhvr>
                                        <p:cTn id="23" dur="500"/>
                                        <p:tgtEl>
                                          <p:spTgt spid="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animEffect transition="in" filter="wipe(down)">
                                      <p:cBhvr>
                                        <p:cTn id="36" dur="500"/>
                                        <p:tgtEl>
                                          <p:spTgt spid="9">
                                            <p:bg/>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down)">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down)">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bg/>
                                          </p:spTgt>
                                        </p:tgtEl>
                                        <p:attrNameLst>
                                          <p:attrName>style.visibility</p:attrName>
                                        </p:attrNameLst>
                                      </p:cBhvr>
                                      <p:to>
                                        <p:strVal val="visible"/>
                                      </p:to>
                                    </p:set>
                                    <p:animEffect transition="in" filter="wipe(down)">
                                      <p:cBhvr>
                                        <p:cTn id="49" dur="500"/>
                                        <p:tgtEl>
                                          <p:spTgt spid="12">
                                            <p:bg/>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allAtOnce" animBg="1"/>
      <p:bldP spid="8" grpId="0" build="allAtOnce" animBg="1"/>
      <p:bldP spid="9" grpId="0" build="allAtOnce" animBg="1"/>
      <p:bldP spid="10" grpId="0" build="allAtOnce"/>
      <p:bldP spid="11" grpId="0" build="allAtOnce"/>
      <p:bldP spid="12"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Peptic Ulcer Disease</a:t>
            </a:r>
            <a:br>
              <a:rPr lang="en-GB" b="1" dirty="0" smtClean="0"/>
            </a:br>
            <a:r>
              <a:rPr lang="en-US" b="1" dirty="0" smtClean="0"/>
              <a:t> </a:t>
            </a:r>
            <a:r>
              <a:rPr lang="en-US" b="1" dirty="0" err="1" smtClean="0"/>
              <a:t>Pathophysiology</a:t>
            </a:r>
            <a:r>
              <a:rPr lang="en-US" b="1" dirty="0" smtClean="0"/>
              <a:t> </a:t>
            </a:r>
            <a:endParaRPr lang="en-US" dirty="0"/>
          </a:p>
        </p:txBody>
      </p:sp>
      <p:sp>
        <p:nvSpPr>
          <p:cNvPr id="5" name="Oval 4"/>
          <p:cNvSpPr/>
          <p:nvPr/>
        </p:nvSpPr>
        <p:spPr>
          <a:xfrm>
            <a:off x="2267744" y="2132856"/>
            <a:ext cx="3786214" cy="2286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C00000"/>
              </a:solidFill>
            </a:endParaRPr>
          </a:p>
        </p:txBody>
      </p:sp>
      <p:sp>
        <p:nvSpPr>
          <p:cNvPr id="6" name="Oval 5"/>
          <p:cNvSpPr/>
          <p:nvPr/>
        </p:nvSpPr>
        <p:spPr>
          <a:xfrm>
            <a:off x="4067944" y="2060848"/>
            <a:ext cx="3786214" cy="2286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57422" y="3214686"/>
            <a:ext cx="1714496" cy="707886"/>
          </a:xfrm>
          <a:prstGeom prst="rect">
            <a:avLst/>
          </a:prstGeom>
        </p:spPr>
        <p:txBody>
          <a:bodyPr wrap="square">
            <a:spAutoFit/>
          </a:bodyPr>
          <a:lstStyle/>
          <a:p>
            <a:pPr algn="ctr"/>
            <a:r>
              <a:rPr lang="en-US" sz="2000" dirty="0" smtClean="0"/>
              <a:t>Gastric </a:t>
            </a:r>
          </a:p>
          <a:p>
            <a:pPr algn="ctr"/>
            <a:r>
              <a:rPr lang="en-US" sz="2000" dirty="0" smtClean="0"/>
              <a:t>ulcers</a:t>
            </a:r>
            <a:endParaRPr lang="en-US" sz="2000" dirty="0"/>
          </a:p>
        </p:txBody>
      </p:sp>
      <p:sp>
        <p:nvSpPr>
          <p:cNvPr id="8" name="Rectangle 7"/>
          <p:cNvSpPr/>
          <p:nvPr/>
        </p:nvSpPr>
        <p:spPr>
          <a:xfrm>
            <a:off x="6215074" y="3214686"/>
            <a:ext cx="1214446" cy="707886"/>
          </a:xfrm>
          <a:prstGeom prst="rect">
            <a:avLst/>
          </a:prstGeom>
        </p:spPr>
        <p:txBody>
          <a:bodyPr wrap="square">
            <a:spAutoFit/>
          </a:bodyPr>
          <a:lstStyle/>
          <a:p>
            <a:pPr algn="ctr"/>
            <a:r>
              <a:rPr lang="en-US" sz="2000" dirty="0" smtClean="0"/>
              <a:t>Duodenal </a:t>
            </a:r>
          </a:p>
          <a:p>
            <a:pPr algn="ctr"/>
            <a:r>
              <a:rPr lang="en-US" sz="2000" dirty="0" smtClean="0"/>
              <a:t>ulcers</a:t>
            </a:r>
            <a:endParaRPr lang="en-US" sz="2000" dirty="0"/>
          </a:p>
        </p:txBody>
      </p:sp>
      <p:sp>
        <p:nvSpPr>
          <p:cNvPr id="9" name="Rectangle 8"/>
          <p:cNvSpPr/>
          <p:nvPr/>
        </p:nvSpPr>
        <p:spPr>
          <a:xfrm>
            <a:off x="4500562" y="3286124"/>
            <a:ext cx="96257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i="1" dirty="0" smtClean="0"/>
              <a:t>H. pylori</a:t>
            </a:r>
            <a:endParaRPr lang="en-US" dirty="0"/>
          </a:p>
        </p:txBody>
      </p:sp>
      <p:sp>
        <p:nvSpPr>
          <p:cNvPr id="10" name="Rectangle 9"/>
          <p:cNvSpPr/>
          <p:nvPr/>
        </p:nvSpPr>
        <p:spPr>
          <a:xfrm>
            <a:off x="714348" y="2500306"/>
            <a:ext cx="298198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err="1" smtClean="0">
                <a:solidFill>
                  <a:schemeClr val="bg1"/>
                </a:solidFill>
              </a:rPr>
              <a:t>Duodeno</a:t>
            </a:r>
            <a:r>
              <a:rPr lang="en-US" dirty="0" smtClean="0">
                <a:solidFill>
                  <a:schemeClr val="bg1"/>
                </a:solidFill>
              </a:rPr>
              <a:t>-gastric reflux ( bile )</a:t>
            </a:r>
          </a:p>
        </p:txBody>
      </p:sp>
      <p:sp>
        <p:nvSpPr>
          <p:cNvPr id="11" name="Rectangle 10"/>
          <p:cNvSpPr/>
          <p:nvPr/>
        </p:nvSpPr>
        <p:spPr>
          <a:xfrm>
            <a:off x="1763688" y="3717032"/>
            <a:ext cx="91396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solidFill>
                  <a:schemeClr val="bg1"/>
                </a:solidFill>
              </a:rPr>
              <a:t>NSAIDs </a:t>
            </a:r>
            <a:endParaRPr lang="en-US" dirty="0">
              <a:solidFill>
                <a:schemeClr val="bg1"/>
              </a:solidFill>
            </a:endParaRPr>
          </a:p>
        </p:txBody>
      </p:sp>
      <p:sp>
        <p:nvSpPr>
          <p:cNvPr id="12" name="Rectangle 11"/>
          <p:cNvSpPr/>
          <p:nvPr/>
        </p:nvSpPr>
        <p:spPr>
          <a:xfrm>
            <a:off x="6643702" y="2643182"/>
            <a:ext cx="1415837"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Hyperacidity </a:t>
            </a:r>
            <a:endParaRPr lang="en-US" dirty="0"/>
          </a:p>
        </p:txBody>
      </p:sp>
      <p:sp>
        <p:nvSpPr>
          <p:cNvPr id="13" name="Rectangle 12"/>
          <p:cNvSpPr/>
          <p:nvPr/>
        </p:nvSpPr>
        <p:spPr>
          <a:xfrm>
            <a:off x="539552" y="4293096"/>
            <a:ext cx="8321008"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2400" i="1" dirty="0" smtClean="0"/>
              <a:t>H pylori</a:t>
            </a:r>
            <a:r>
              <a:rPr lang="en-US" sz="2400" dirty="0" smtClean="0"/>
              <a:t> infection of the pyloric </a:t>
            </a:r>
            <a:r>
              <a:rPr lang="en-US" sz="2400" dirty="0" err="1" smtClean="0"/>
              <a:t>antrum</a:t>
            </a:r>
            <a:r>
              <a:rPr lang="en-US" sz="2400" dirty="0" smtClean="0"/>
              <a:t> is present in nearly all patients with chronic duodenal ulcer and approximately 75% of patients with chronic gastric ulcer.</a:t>
            </a:r>
            <a:endParaRPr lang="en-US" sz="2400" dirty="0"/>
          </a:p>
        </p:txBody>
      </p:sp>
      <p:sp>
        <p:nvSpPr>
          <p:cNvPr id="14" name="Rectangle 13"/>
          <p:cNvSpPr/>
          <p:nvPr/>
        </p:nvSpPr>
        <p:spPr>
          <a:xfrm>
            <a:off x="467544" y="5473005"/>
            <a:ext cx="8358246"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800" dirty="0" smtClean="0"/>
              <a:t>Although more than 70% of individuals with PUD are infected by </a:t>
            </a:r>
            <a:r>
              <a:rPr lang="en-US" sz="2800" i="1" dirty="0" smtClean="0"/>
              <a:t>H. pylori</a:t>
            </a:r>
            <a:r>
              <a:rPr lang="en-US" sz="2800" dirty="0" smtClean="0"/>
              <a:t>, fewer than 20% of </a:t>
            </a:r>
            <a:r>
              <a:rPr lang="en-US" sz="2800" i="1" dirty="0" smtClean="0"/>
              <a:t>H. pylori</a:t>
            </a:r>
            <a:r>
              <a:rPr lang="en-US" sz="2800" dirty="0" smtClean="0"/>
              <a:t>–infected individuals develop peptic ulcer.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83568" y="0"/>
            <a:ext cx="6614033" cy="4149080"/>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rcRect/>
          <a:stretch>
            <a:fillRect/>
          </a:stretch>
        </p:blipFill>
        <p:spPr bwMode="auto">
          <a:xfrm>
            <a:off x="3857625" y="3448050"/>
            <a:ext cx="5286375" cy="3409950"/>
          </a:xfrm>
          <a:prstGeom prst="rect">
            <a:avLst/>
          </a:prstGeom>
          <a:noFill/>
          <a:ln w="9525">
            <a:noFill/>
            <a:miter lim="800000"/>
            <a:headEnd/>
            <a:tailEnd/>
          </a:ln>
        </p:spPr>
      </p:pic>
      <p:sp>
        <p:nvSpPr>
          <p:cNvPr id="6" name="Rectangle 5"/>
          <p:cNvSpPr/>
          <p:nvPr/>
        </p:nvSpPr>
        <p:spPr>
          <a:xfrm>
            <a:off x="539552" y="4437112"/>
            <a:ext cx="2584938" cy="1569660"/>
          </a:xfrm>
          <a:prstGeom prst="rect">
            <a:avLst/>
          </a:prstGeom>
        </p:spPr>
        <p:txBody>
          <a:bodyPr wrap="none">
            <a:spAutoFit/>
          </a:bodyPr>
          <a:lstStyle/>
          <a:p>
            <a:r>
              <a:rPr lang="en-US" sz="3200" i="1" dirty="0" smtClean="0">
                <a:solidFill>
                  <a:srgbClr val="FF0000"/>
                </a:solidFill>
              </a:rPr>
              <a:t>H. pylori</a:t>
            </a:r>
            <a:r>
              <a:rPr lang="en-US" sz="3200" dirty="0" smtClean="0">
                <a:solidFill>
                  <a:srgbClr val="FF0000"/>
                </a:solidFill>
              </a:rPr>
              <a:t> </a:t>
            </a:r>
          </a:p>
          <a:p>
            <a:r>
              <a:rPr lang="en-US" sz="3200" dirty="0" smtClean="0">
                <a:solidFill>
                  <a:srgbClr val="FF0000"/>
                </a:solidFill>
              </a:rPr>
              <a:t> </a:t>
            </a:r>
            <a:r>
              <a:rPr lang="en-US" sz="3200" dirty="0" smtClean="0"/>
              <a:t>chronic active</a:t>
            </a:r>
          </a:p>
          <a:p>
            <a:r>
              <a:rPr lang="en-US" sz="3200" dirty="0" smtClean="0"/>
              <a:t> gastritis</a:t>
            </a:r>
            <a:endParaRPr lang="en-US" sz="3200" dirty="0"/>
          </a:p>
        </p:txBody>
      </p:sp>
    </p:spTree>
    <p:extLst>
      <p:ext uri="{BB962C8B-B14F-4D97-AF65-F5344CB8AC3E}">
        <p14:creationId xmlns:p14="http://schemas.microsoft.com/office/powerpoint/2010/main" val="82579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idx="1"/>
          </p:nvPr>
        </p:nvSpPr>
        <p:spPr>
          <a:xfrm>
            <a:off x="457200" y="1600200"/>
            <a:ext cx="5114932" cy="4525963"/>
          </a:xfrm>
        </p:spPr>
        <p:txBody>
          <a:bodyPr>
            <a:normAutofit fontScale="62500" lnSpcReduction="20000"/>
          </a:bodyPr>
          <a:lstStyle/>
          <a:p>
            <a:r>
              <a:rPr lang="en-US" b="1" dirty="0" smtClean="0">
                <a:solidFill>
                  <a:srgbClr val="FF0000"/>
                </a:solidFill>
              </a:rPr>
              <a:t>Gross</a:t>
            </a:r>
          </a:p>
          <a:p>
            <a:r>
              <a:rPr lang="en-US" dirty="0" smtClean="0"/>
              <a:t>usually less than 20 mm in diameter but they may &gt; 100 mm in diameter. </a:t>
            </a:r>
          </a:p>
          <a:p>
            <a:endParaRPr lang="en-US" dirty="0" smtClean="0"/>
          </a:p>
          <a:p>
            <a:r>
              <a:rPr lang="en-US" b="1" dirty="0" smtClean="0"/>
              <a:t>The classic peptic ulcer is a round to oval, sharply punched-out defect </a:t>
            </a:r>
          </a:p>
          <a:p>
            <a:endParaRPr lang="en-US" b="1" dirty="0" smtClean="0"/>
          </a:p>
          <a:p>
            <a:r>
              <a:rPr lang="en-US" b="1" dirty="0" smtClean="0"/>
              <a:t>In contrast, heaped-up margins are more characteristic of cancers</a:t>
            </a:r>
            <a:endParaRPr lang="en-US" dirty="0" smtClean="0"/>
          </a:p>
          <a:p>
            <a:endParaRPr lang="en-US" dirty="0" smtClean="0"/>
          </a:p>
          <a:p>
            <a:r>
              <a:rPr lang="en-US" b="1" dirty="0" smtClean="0">
                <a:solidFill>
                  <a:srgbClr val="FF0000"/>
                </a:solidFill>
              </a:rPr>
              <a:t>Microscopy</a:t>
            </a:r>
          </a:p>
          <a:p>
            <a:r>
              <a:rPr lang="en-US" dirty="0" smtClean="0"/>
              <a:t>the base consists of necrotic tissue and polymorph </a:t>
            </a:r>
            <a:r>
              <a:rPr lang="en-US" dirty="0" err="1" smtClean="0"/>
              <a:t>exudate</a:t>
            </a:r>
            <a:r>
              <a:rPr lang="en-US" dirty="0" smtClean="0"/>
              <a:t> overlying inflamed granulation tissue which merges with mature fibrous (scar) tissue. </a:t>
            </a:r>
          </a:p>
          <a:p>
            <a:endParaRPr lang="en-US" dirty="0" smtClean="0"/>
          </a:p>
          <a:p>
            <a:endParaRPr lang="en-US" dirty="0" smtClean="0"/>
          </a:p>
          <a:p>
            <a:endParaRPr lang="en-US" dirty="0"/>
          </a:p>
        </p:txBody>
      </p:sp>
      <p:pic>
        <p:nvPicPr>
          <p:cNvPr id="4" name="Picture 8" descr="E:\git fig\S01871-017-f018.jpg"/>
          <p:cNvPicPr>
            <a:picLocks noChangeAspect="1" noChangeArrowheads="1"/>
          </p:cNvPicPr>
          <p:nvPr/>
        </p:nvPicPr>
        <p:blipFill>
          <a:blip r:embed="rId3" cstate="print"/>
          <a:srcRect t="9311" b="9311"/>
          <a:stretch>
            <a:fillRect/>
          </a:stretch>
        </p:blipFill>
        <p:spPr bwMode="auto">
          <a:xfrm>
            <a:off x="6000760" y="1500174"/>
            <a:ext cx="2975668" cy="1285884"/>
          </a:xfrm>
          <a:prstGeom prst="rect">
            <a:avLst/>
          </a:prstGeom>
          <a:noFill/>
          <a:ln w="9525">
            <a:noFill/>
            <a:miter lim="800000"/>
            <a:headEnd/>
            <a:tailEnd/>
          </a:ln>
        </p:spPr>
      </p:pic>
      <p:pic>
        <p:nvPicPr>
          <p:cNvPr id="5" name="Picture 7" descr="G:\Cotran\Images\CH18\f018016.jpg"/>
          <p:cNvPicPr>
            <a:picLocks noChangeAspect="1" noChangeArrowheads="1"/>
          </p:cNvPicPr>
          <p:nvPr/>
        </p:nvPicPr>
        <p:blipFill>
          <a:blip r:embed="rId4" cstate="print"/>
          <a:srcRect l="64024" t="37837"/>
          <a:stretch>
            <a:fillRect/>
          </a:stretch>
        </p:blipFill>
        <p:spPr bwMode="auto">
          <a:xfrm>
            <a:off x="6000760" y="2928933"/>
            <a:ext cx="2786082" cy="3897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slide(fromBottom)">
                                      <p:cBhvr>
                                        <p:cTn id="7" dur="500"/>
                                        <p:tgtEl>
                                          <p:spTgt spid="3">
                                            <p:txEl>
                                              <p:pRg st="7" end="7"/>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slide(fromBottom)">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Differential </a:t>
            </a:r>
            <a:r>
              <a:rPr lang="en-US" sz="2800" dirty="0" err="1" smtClean="0"/>
              <a:t>Diagnosis:Malignant</a:t>
            </a:r>
            <a:r>
              <a:rPr lang="en-US" sz="2800" dirty="0" smtClean="0"/>
              <a:t> gastric ulcer</a:t>
            </a:r>
            <a:endParaRPr lang="en-US" sz="2800" dirty="0"/>
          </a:p>
        </p:txBody>
      </p:sp>
      <p:pic>
        <p:nvPicPr>
          <p:cNvPr id="2050" name="Picture 2" descr="http://www.studentconsult.com/content/9781416029731/pathology/gas3/gas360.jpg"/>
          <p:cNvPicPr>
            <a:picLocks noChangeAspect="1" noChangeArrowheads="1"/>
          </p:cNvPicPr>
          <p:nvPr/>
        </p:nvPicPr>
        <p:blipFill>
          <a:blip r:embed="rId3" cstate="print"/>
          <a:srcRect/>
          <a:stretch>
            <a:fillRect/>
          </a:stretch>
        </p:blipFill>
        <p:spPr bwMode="auto">
          <a:xfrm>
            <a:off x="0" y="1628800"/>
            <a:ext cx="5947861" cy="4248472"/>
          </a:xfrm>
          <a:prstGeom prst="rect">
            <a:avLst/>
          </a:prstGeom>
          <a:noFill/>
        </p:spPr>
      </p:pic>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Upon completion of this lecture the students will :</a:t>
            </a:r>
          </a:p>
          <a:p>
            <a:pPr>
              <a:buNone/>
            </a:pPr>
            <a:r>
              <a:rPr lang="en-US" dirty="0" smtClean="0"/>
              <a:t>A] Understand the </a:t>
            </a:r>
            <a:r>
              <a:rPr lang="en-US" dirty="0" err="1" smtClean="0"/>
              <a:t>Pathophysiology</a:t>
            </a:r>
            <a:r>
              <a:rPr lang="en-US" dirty="0" smtClean="0"/>
              <a:t> of acute and chronic peptic ulcer </a:t>
            </a:r>
          </a:p>
          <a:p>
            <a:pPr>
              <a:buNone/>
            </a:pPr>
            <a:r>
              <a:rPr lang="en-US" dirty="0" smtClean="0"/>
              <a:t>B] Know the possible causes of gastric and duodenal ulcers with emphasis on most common causes (H pylori and drugs) </a:t>
            </a:r>
          </a:p>
          <a:p>
            <a:pPr>
              <a:buNone/>
            </a:pPr>
            <a:r>
              <a:rPr lang="en-US" dirty="0" smtClean="0"/>
              <a:t>C] Recognize the gross and microscopic features of peptic ulcer</a:t>
            </a:r>
          </a:p>
          <a:p>
            <a:pPr>
              <a:buNone/>
            </a:pPr>
            <a:r>
              <a:rPr lang="en-US" dirty="0" smtClean="0"/>
              <a:t>D] Recognize the clinical features and consequences of acute and chronic peptic ulcer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a:t>
            </a:r>
            <a:endParaRPr lang="en-US" dirty="0"/>
          </a:p>
        </p:txBody>
      </p:sp>
      <p:sp>
        <p:nvSpPr>
          <p:cNvPr id="3" name="Content Placeholder 2"/>
          <p:cNvSpPr>
            <a:spLocks noGrp="1"/>
          </p:cNvSpPr>
          <p:nvPr>
            <p:ph idx="1"/>
          </p:nvPr>
        </p:nvSpPr>
        <p:spPr/>
        <p:txBody>
          <a:bodyPr/>
          <a:lstStyle/>
          <a:p>
            <a:r>
              <a:rPr lang="en-US" dirty="0" err="1" smtClean="0"/>
              <a:t>Epigastric</a:t>
            </a:r>
            <a:r>
              <a:rPr lang="en-US" dirty="0" smtClean="0"/>
              <a:t> pain (the most common symptom) </a:t>
            </a:r>
          </a:p>
          <a:p>
            <a:pPr lvl="1"/>
            <a:r>
              <a:rPr lang="en-US" dirty="0" smtClean="0"/>
              <a:t>Gnawing or burning sensation </a:t>
            </a:r>
          </a:p>
          <a:p>
            <a:pPr lvl="1"/>
            <a:r>
              <a:rPr lang="en-US" dirty="0" smtClean="0"/>
              <a:t>Occurs 2-3 hours after meals </a:t>
            </a:r>
          </a:p>
          <a:p>
            <a:pPr lvl="1"/>
            <a:r>
              <a:rPr lang="en-US" dirty="0" smtClean="0"/>
              <a:t>Relieved by food or antacids </a:t>
            </a:r>
          </a:p>
          <a:p>
            <a:pPr lvl="1"/>
            <a:r>
              <a:rPr lang="en-US" dirty="0" smtClean="0"/>
              <a:t>Patient awakens with pain at night. </a:t>
            </a:r>
          </a:p>
          <a:p>
            <a:pPr lvl="1">
              <a:buNone/>
            </a:pPr>
            <a:endParaRPr lang="en-US" dirty="0" smtClean="0"/>
          </a:p>
        </p:txBody>
      </p:sp>
      <p:sp>
        <p:nvSpPr>
          <p:cNvPr id="4" name="Rectangle 3"/>
          <p:cNvSpPr/>
          <p:nvPr/>
        </p:nvSpPr>
        <p:spPr>
          <a:xfrm>
            <a:off x="500034" y="5072074"/>
            <a:ext cx="8072494"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1">
              <a:buNone/>
            </a:pPr>
            <a:r>
              <a:rPr lang="en-US" sz="2400" dirty="0" smtClean="0"/>
              <a:t>Some present with complications such as </a:t>
            </a:r>
            <a:r>
              <a:rPr lang="en-US" sz="2400" i="1" dirty="0" smtClean="0"/>
              <a:t>iron deficiency anemia</a:t>
            </a:r>
            <a:r>
              <a:rPr lang="en-US" sz="2400" dirty="0" smtClean="0"/>
              <a:t>, </a:t>
            </a:r>
            <a:r>
              <a:rPr lang="en-US" sz="2400" i="1" dirty="0" smtClean="0"/>
              <a:t>frank hemorrhage</a:t>
            </a:r>
            <a:r>
              <a:rPr lang="en-US" sz="2400" dirty="0" smtClean="0"/>
              <a:t>, or </a:t>
            </a:r>
            <a:r>
              <a:rPr lang="en-US" sz="2400" i="1" dirty="0" smtClean="0"/>
              <a:t>perforation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Complications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Hemorrhage</a:t>
            </a:r>
            <a:r>
              <a:rPr lang="en-US" dirty="0" smtClean="0"/>
              <a:t>.</a:t>
            </a:r>
          </a:p>
          <a:p>
            <a:r>
              <a:rPr lang="en-US" b="1" dirty="0" smtClean="0"/>
              <a:t>Penetration</a:t>
            </a:r>
            <a:r>
              <a:rPr lang="en-US" dirty="0" smtClean="0"/>
              <a:t>. The ulcer penetrates the full thickness of the stomach or duodenal wall, progressing into adherent underlying tissue, particularly the pancreas or liver. Penetration of the pancreas often manifests clinically as severe back pain.</a:t>
            </a:r>
          </a:p>
          <a:p>
            <a:r>
              <a:rPr lang="en-US" b="1" dirty="0" smtClean="0"/>
              <a:t>Perforation</a:t>
            </a:r>
            <a:r>
              <a:rPr lang="en-US" dirty="0" smtClean="0"/>
              <a:t>. This leads to peritonitis.</a:t>
            </a:r>
          </a:p>
          <a:p>
            <a:r>
              <a:rPr lang="en-US" b="1" dirty="0" smtClean="0"/>
              <a:t>Fibrous stricture</a:t>
            </a:r>
            <a:r>
              <a:rPr lang="en-US" dirty="0" smtClean="0"/>
              <a:t>. This is seen in peptic ulcer of the esophagus and the stomach (pyloric </a:t>
            </a:r>
            <a:r>
              <a:rPr lang="en-US" dirty="0" err="1" smtClean="0"/>
              <a:t>stenosis</a:t>
            </a:r>
            <a:r>
              <a:rPr lang="en-US" dirty="0" smtClean="0"/>
              <a:t>)</a:t>
            </a:r>
          </a:p>
          <a:p>
            <a:r>
              <a:rPr lang="en-US" b="1" dirty="0" smtClean="0"/>
              <a:t>Malignant change</a:t>
            </a:r>
            <a:r>
              <a:rPr lang="en-US" dirty="0" smtClean="0"/>
              <a:t>. This is extremely uncommon.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30723" name="Picture 2"/>
          <p:cNvPicPr>
            <a:picLocks noGrp="1" noChangeAspect="1" noChangeArrowheads="1"/>
          </p:cNvPicPr>
          <p:nvPr>
            <p:ph idx="1"/>
          </p:nvPr>
        </p:nvPicPr>
        <p:blipFill>
          <a:blip r:embed="rId3" cstate="print"/>
          <a:srcRect/>
          <a:stretch>
            <a:fillRect/>
          </a:stretch>
        </p:blipFill>
        <p:spPr>
          <a:xfrm>
            <a:off x="981075" y="1600200"/>
            <a:ext cx="7739063" cy="48768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Therapy </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57224" y="1785926"/>
            <a:ext cx="7715304" cy="2308324"/>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2400" b="1" dirty="0" smtClean="0">
                <a:solidFill>
                  <a:srgbClr val="FFFF00"/>
                </a:solidFill>
              </a:rPr>
              <a:t>Current therapies for PUD are aimed at </a:t>
            </a:r>
          </a:p>
          <a:p>
            <a:endParaRPr lang="en-US" sz="2400" b="1" i="1" dirty="0" smtClean="0">
              <a:solidFill>
                <a:srgbClr val="FFFF00"/>
              </a:solidFill>
            </a:endParaRPr>
          </a:p>
          <a:p>
            <a:pPr marL="342900" indent="-342900">
              <a:buFont typeface="+mj-lt"/>
              <a:buAutoNum type="arabicPeriod"/>
            </a:pPr>
            <a:r>
              <a:rPr lang="en-US" sz="2400" b="1" i="1" dirty="0" smtClean="0">
                <a:solidFill>
                  <a:srgbClr val="FFFF00"/>
                </a:solidFill>
              </a:rPr>
              <a:t>H. pylori</a:t>
            </a:r>
            <a:r>
              <a:rPr lang="en-US" sz="2400" b="1" dirty="0" smtClean="0">
                <a:solidFill>
                  <a:srgbClr val="FFFF00"/>
                </a:solidFill>
              </a:rPr>
              <a:t> eradication </a:t>
            </a:r>
          </a:p>
          <a:p>
            <a:pPr marL="342900" indent="-342900">
              <a:buFont typeface="+mj-lt"/>
              <a:buAutoNum type="arabicPeriod"/>
            </a:pPr>
            <a:endParaRPr lang="en-US" sz="2400" b="1" dirty="0" smtClean="0">
              <a:solidFill>
                <a:srgbClr val="FFFF00"/>
              </a:solidFill>
            </a:endParaRPr>
          </a:p>
          <a:p>
            <a:pPr marL="342900" indent="-342900">
              <a:buFont typeface="+mj-lt"/>
              <a:buAutoNum type="arabicPeriod"/>
            </a:pPr>
            <a:r>
              <a:rPr lang="en-US" sz="2400" b="1" dirty="0" smtClean="0">
                <a:solidFill>
                  <a:srgbClr val="FFFF00"/>
                </a:solidFill>
              </a:rPr>
              <a:t>Neutralization of gastric acid and acid </a:t>
            </a:r>
            <a:r>
              <a:rPr lang="en-US" sz="2400" b="1" dirty="0">
                <a:solidFill>
                  <a:srgbClr val="FFFF00"/>
                </a:solidFill>
              </a:rPr>
              <a:t>suppression </a:t>
            </a:r>
          </a:p>
          <a:p>
            <a:r>
              <a:rPr lang="en-US" sz="2400" b="1" dirty="0" smtClean="0">
                <a:solidFill>
                  <a:srgbClr val="FFFF00"/>
                </a:solidFill>
              </a:rPr>
              <a:t>primarily with proton pump inhibitors and H2 blockers</a:t>
            </a:r>
            <a:endParaRPr lang="en-US" sz="2400" dirty="0">
              <a:solidFill>
                <a:srgbClr val="FFFF00"/>
              </a:solidFill>
            </a:endParaRPr>
          </a:p>
        </p:txBody>
      </p:sp>
    </p:spTree>
    <p:extLst>
      <p:ext uri="{BB962C8B-B14F-4D97-AF65-F5344CB8AC3E}">
        <p14:creationId xmlns:p14="http://schemas.microsoft.com/office/powerpoint/2010/main" val="2182384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Ulcer </a:t>
            </a:r>
            <a:endParaRPr lang="en-US" dirty="0"/>
          </a:p>
        </p:txBody>
      </p:sp>
      <p:sp>
        <p:nvSpPr>
          <p:cNvPr id="3" name="عنصر نائب للمحتوى 2"/>
          <p:cNvSpPr>
            <a:spLocks noGrp="1"/>
          </p:cNvSpPr>
          <p:nvPr>
            <p:ph idx="1"/>
          </p:nvPr>
        </p:nvSpPr>
        <p:spPr/>
        <p:txBody>
          <a:bodyPr/>
          <a:lstStyle/>
          <a:p>
            <a:pPr marL="457200" indent="-457200">
              <a:buFont typeface="+mj-lt"/>
              <a:buAutoNum type="arabicPeriod"/>
            </a:pPr>
            <a:r>
              <a:rPr lang="en-US" sz="2400" i="1" dirty="0" smtClean="0"/>
              <a:t>Peptic ulcer</a:t>
            </a:r>
            <a:endParaRPr lang="en-US" sz="2000" dirty="0" smtClean="0"/>
          </a:p>
          <a:p>
            <a:pPr marL="457200" indent="-457200">
              <a:buFont typeface="+mj-lt"/>
              <a:buAutoNum type="arabicPeriod"/>
            </a:pPr>
            <a:r>
              <a:rPr lang="en-US" sz="2400" i="1" dirty="0" smtClean="0"/>
              <a:t>Stress ulcers (acute gastric ulcers)</a:t>
            </a:r>
            <a:endParaRPr lang="en-US" dirty="0"/>
          </a:p>
        </p:txBody>
      </p:sp>
      <p:pic>
        <p:nvPicPr>
          <p:cNvPr id="4" name="Picture 8" descr="E:\git fig\S01871-017-f018.jpg"/>
          <p:cNvPicPr>
            <a:picLocks noChangeAspect="1" noChangeArrowheads="1"/>
          </p:cNvPicPr>
          <p:nvPr/>
        </p:nvPicPr>
        <p:blipFill>
          <a:blip r:embed="rId3" cstate="print"/>
          <a:srcRect l="12835" t="9311" r="17640" b="9311"/>
          <a:stretch>
            <a:fillRect/>
          </a:stretch>
        </p:blipFill>
        <p:spPr bwMode="auto">
          <a:xfrm>
            <a:off x="0" y="2564904"/>
            <a:ext cx="5580112" cy="3286148"/>
          </a:xfrm>
          <a:prstGeom prst="rect">
            <a:avLst/>
          </a:prstGeom>
          <a:noFill/>
          <a:ln w="9525">
            <a:noFill/>
            <a:miter lim="800000"/>
            <a:headEnd/>
            <a:tailEnd/>
          </a:ln>
        </p:spPr>
      </p:pic>
      <p:sp>
        <p:nvSpPr>
          <p:cNvPr id="5" name="مستطيل 4"/>
          <p:cNvSpPr/>
          <p:nvPr/>
        </p:nvSpPr>
        <p:spPr>
          <a:xfrm>
            <a:off x="5357818" y="1071546"/>
            <a:ext cx="3571900" cy="1200329"/>
          </a:xfrm>
          <a:prstGeom prst="rect">
            <a:avLst/>
          </a:prstGeom>
          <a:ln>
            <a:solidFill>
              <a:srgbClr val="FF0000"/>
            </a:solidFill>
          </a:ln>
        </p:spPr>
        <p:txBody>
          <a:bodyPr wrap="square">
            <a:spAutoFit/>
          </a:bodyPr>
          <a:lstStyle/>
          <a:p>
            <a:r>
              <a:rPr lang="en-GB" dirty="0" smtClean="0">
                <a:solidFill>
                  <a:srgbClr val="FF0000"/>
                </a:solidFill>
              </a:rPr>
              <a:t>Ulcer</a:t>
            </a:r>
            <a:r>
              <a:rPr lang="en-GB" dirty="0" smtClean="0"/>
              <a:t>: a breach in the mucosa of the alimentary tract </a:t>
            </a:r>
            <a:r>
              <a:rPr lang="en-GB" dirty="0" err="1" smtClean="0"/>
              <a:t>tha</a:t>
            </a:r>
            <a:r>
              <a:rPr lang="en-GB" dirty="0" smtClean="0"/>
              <a:t> may extend through </a:t>
            </a:r>
            <a:r>
              <a:rPr lang="en-GB" dirty="0" err="1" smtClean="0"/>
              <a:t>muscularis</a:t>
            </a:r>
            <a:r>
              <a:rPr lang="en-GB" dirty="0" smtClean="0"/>
              <a:t> mucosa into </a:t>
            </a:r>
            <a:r>
              <a:rPr lang="en-GB" dirty="0" err="1" smtClean="0"/>
              <a:t>submucosa</a:t>
            </a:r>
            <a:r>
              <a:rPr lang="en-GB" dirty="0" smtClean="0"/>
              <a:t> or deeper.</a:t>
            </a:r>
          </a:p>
        </p:txBody>
      </p:sp>
      <p:pic>
        <p:nvPicPr>
          <p:cNvPr id="6" name="Picture 2" descr="G:\Cotran\Images\CH18\F018018.jpg"/>
          <p:cNvPicPr>
            <a:picLocks noChangeAspect="1" noChangeArrowheads="1"/>
          </p:cNvPicPr>
          <p:nvPr/>
        </p:nvPicPr>
        <p:blipFill>
          <a:blip r:embed="rId4" cstate="print"/>
          <a:srcRect/>
          <a:stretch>
            <a:fillRect/>
          </a:stretch>
        </p:blipFill>
        <p:spPr bwMode="auto">
          <a:xfrm>
            <a:off x="4499992" y="4139437"/>
            <a:ext cx="4025096" cy="2718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Peptic ulcer </a:t>
            </a:r>
            <a:r>
              <a:rPr lang="en-US" dirty="0" smtClean="0"/>
              <a:t>is ulcer </a:t>
            </a:r>
            <a:r>
              <a:rPr lang="en-US" dirty="0"/>
              <a:t>in the lining of the stomach or first part of the small intestine, </a:t>
            </a:r>
            <a:r>
              <a:rPr lang="en-US" dirty="0" smtClean="0"/>
              <a:t>the duodenum. It can be acute or chronic.</a:t>
            </a:r>
            <a:endParaRPr lang="en-US" dirty="0"/>
          </a:p>
        </p:txBody>
      </p:sp>
    </p:spTree>
    <p:extLst>
      <p:ext uri="{BB962C8B-B14F-4D97-AF65-F5344CB8AC3E}">
        <p14:creationId xmlns:p14="http://schemas.microsoft.com/office/powerpoint/2010/main" val="3474345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Autofit/>
          </a:bodyPr>
          <a:lstStyle/>
          <a:p>
            <a:r>
              <a:rPr lang="en-US" sz="3200" b="1" dirty="0" err="1" smtClean="0"/>
              <a:t>Pathophysiology</a:t>
            </a:r>
            <a:r>
              <a:rPr lang="en-US" sz="3200" b="1" dirty="0" smtClean="0"/>
              <a:t> </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nvGraphicFramePr>
        <p:xfrm>
          <a:off x="428596" y="1357298"/>
          <a:ext cx="8143932"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Pathophysiology</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1691680" y="1600200"/>
            <a:ext cx="6995120" cy="4525963"/>
          </a:xfrm>
        </p:spPr>
        <p:txBody>
          <a:bodyPr/>
          <a:lstStyle/>
          <a:p>
            <a:r>
              <a:rPr lang="en-US" b="1" u="sng" dirty="0" smtClean="0">
                <a:latin typeface="Times" pitchFamily="18" charset="0"/>
              </a:rPr>
              <a:t>Defensive Factors</a:t>
            </a:r>
          </a:p>
          <a:p>
            <a:pPr>
              <a:buClr>
                <a:srgbClr val="FFFFFF"/>
              </a:buClr>
            </a:pPr>
            <a:r>
              <a:rPr lang="en-US" dirty="0" smtClean="0">
                <a:latin typeface="Times" pitchFamily="18" charset="0"/>
              </a:rPr>
              <a:t>Mucus</a:t>
            </a:r>
          </a:p>
          <a:p>
            <a:pPr>
              <a:buClr>
                <a:srgbClr val="FFFFFF"/>
              </a:buClr>
            </a:pPr>
            <a:r>
              <a:rPr lang="en-US" dirty="0" smtClean="0">
                <a:latin typeface="Times" pitchFamily="18" charset="0"/>
              </a:rPr>
              <a:t>bicarbonate</a:t>
            </a:r>
          </a:p>
          <a:p>
            <a:pPr>
              <a:buClr>
                <a:srgbClr val="FFFFFF"/>
              </a:buClr>
            </a:pPr>
            <a:r>
              <a:rPr lang="en-US" dirty="0" smtClean="0">
                <a:latin typeface="Times" pitchFamily="18" charset="0"/>
              </a:rPr>
              <a:t>Blood flow, </a:t>
            </a:r>
          </a:p>
          <a:p>
            <a:pPr>
              <a:buClr>
                <a:srgbClr val="FFFFFF"/>
              </a:buClr>
            </a:pPr>
            <a:r>
              <a:rPr lang="en-US" dirty="0" smtClean="0">
                <a:latin typeface="Times" pitchFamily="18" charset="0"/>
              </a:rPr>
              <a:t>cell renewal</a:t>
            </a:r>
          </a:p>
          <a:p>
            <a:pPr>
              <a:buClr>
                <a:srgbClr val="FFFFFF"/>
              </a:buClr>
            </a:pPr>
            <a:r>
              <a:rPr lang="en-US" dirty="0" smtClean="0">
                <a:latin typeface="Times" pitchFamily="18" charset="0"/>
              </a:rPr>
              <a:t>Prostaglandins</a:t>
            </a:r>
          </a:p>
          <a:p>
            <a:pPr>
              <a:buClr>
                <a:srgbClr val="FFFFFF"/>
              </a:buClr>
            </a:pPr>
            <a:r>
              <a:rPr lang="en-US" dirty="0" err="1" smtClean="0">
                <a:latin typeface="Times" pitchFamily="18" charset="0"/>
              </a:rPr>
              <a:t>Phospholipid</a:t>
            </a:r>
            <a:endParaRPr lang="en-US" dirty="0" smtClean="0">
              <a:latin typeface="Times" pitchFamily="18"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Pathophysiology</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2483768" y="1600200"/>
            <a:ext cx="6203032" cy="4525963"/>
          </a:xfrm>
        </p:spPr>
        <p:txBody>
          <a:bodyPr/>
          <a:lstStyle/>
          <a:p>
            <a:r>
              <a:rPr lang="en-US" b="1" u="sng" dirty="0" smtClean="0">
                <a:solidFill>
                  <a:srgbClr val="FF0000"/>
                </a:solidFill>
                <a:latin typeface="Times" pitchFamily="18" charset="0"/>
              </a:rPr>
              <a:t>Aggressive Factors</a:t>
            </a:r>
          </a:p>
          <a:p>
            <a:pPr>
              <a:buClr>
                <a:srgbClr val="FFFFFF"/>
              </a:buClr>
            </a:pPr>
            <a:r>
              <a:rPr lang="en-US" dirty="0" smtClean="0">
                <a:latin typeface="Times" pitchFamily="18" charset="0"/>
              </a:rPr>
              <a:t>H. pylori </a:t>
            </a:r>
          </a:p>
          <a:p>
            <a:pPr>
              <a:buClr>
                <a:srgbClr val="FFFFFF"/>
              </a:buClr>
            </a:pPr>
            <a:r>
              <a:rPr lang="en-US" dirty="0" smtClean="0">
                <a:latin typeface="Times" pitchFamily="18" charset="0"/>
              </a:rPr>
              <a:t>Drugs (</a:t>
            </a:r>
            <a:r>
              <a:rPr lang="en-US" dirty="0" err="1" smtClean="0">
                <a:latin typeface="Times" pitchFamily="18" charset="0"/>
              </a:rPr>
              <a:t>NSAIDs</a:t>
            </a:r>
            <a:r>
              <a:rPr lang="en-US" dirty="0" smtClean="0">
                <a:latin typeface="Times" pitchFamily="18" charset="0"/>
              </a:rPr>
              <a:t>)</a:t>
            </a:r>
          </a:p>
          <a:p>
            <a:pPr>
              <a:buClr>
                <a:srgbClr val="FFFFFF"/>
              </a:buClr>
            </a:pPr>
            <a:r>
              <a:rPr lang="en-US" dirty="0" smtClean="0">
                <a:latin typeface="Times" pitchFamily="18" charset="0"/>
              </a:rPr>
              <a:t>Acid </a:t>
            </a:r>
          </a:p>
          <a:p>
            <a:pPr>
              <a:buClr>
                <a:srgbClr val="FFFFFF"/>
              </a:buClr>
            </a:pPr>
            <a:r>
              <a:rPr lang="en-US" dirty="0" smtClean="0">
                <a:latin typeface="Times" pitchFamily="18" charset="0"/>
              </a:rPr>
              <a:t>pepsin</a:t>
            </a:r>
          </a:p>
          <a:p>
            <a:pPr>
              <a:buClr>
                <a:srgbClr val="FFFFFF"/>
              </a:buClr>
            </a:pPr>
            <a:r>
              <a:rPr lang="en-US" dirty="0" smtClean="0">
                <a:latin typeface="Times" pitchFamily="18" charset="0"/>
              </a:rPr>
              <a:t>Bile salts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dirty="0">
              <a:latin typeface="Times" pitchFamily="18" charset="0"/>
            </a:endParaRPr>
          </a:p>
        </p:txBody>
      </p:sp>
      <p:sp>
        <p:nvSpPr>
          <p:cNvPr id="1028" name="Rectangle 3"/>
          <p:cNvSpPr>
            <a:spLocks noChangeArrowheads="1"/>
          </p:cNvSpPr>
          <p:nvPr/>
        </p:nvSpPr>
        <p:spPr bwMode="auto">
          <a:xfrm>
            <a:off x="214314" y="3100390"/>
            <a:ext cx="2500298" cy="197168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r>
              <a:rPr lang="en-US" b="1" u="sng" dirty="0">
                <a:solidFill>
                  <a:srgbClr val="FF0000"/>
                </a:solidFill>
                <a:latin typeface="Times" pitchFamily="18" charset="0"/>
              </a:rPr>
              <a:t>Aggressive Factors</a:t>
            </a:r>
          </a:p>
          <a:p>
            <a:pPr>
              <a:buClr>
                <a:srgbClr val="FFFFFF"/>
              </a:buClr>
            </a:pPr>
            <a:r>
              <a:rPr lang="en-US" sz="2000" dirty="0" smtClean="0">
                <a:latin typeface="Times" pitchFamily="18" charset="0"/>
              </a:rPr>
              <a:t>H. pylori </a:t>
            </a:r>
          </a:p>
          <a:p>
            <a:pPr>
              <a:buClr>
                <a:srgbClr val="FFFFFF"/>
              </a:buClr>
            </a:pPr>
            <a:r>
              <a:rPr lang="en-US" sz="2000" dirty="0" smtClean="0">
                <a:latin typeface="Times" pitchFamily="18" charset="0"/>
              </a:rPr>
              <a:t>Drugs (NSAIDs)</a:t>
            </a:r>
            <a:endParaRPr lang="en-US" sz="2000" dirty="0">
              <a:latin typeface="Times" pitchFamily="18" charset="0"/>
            </a:endParaRPr>
          </a:p>
          <a:p>
            <a:pPr>
              <a:buClr>
                <a:srgbClr val="FFFFFF"/>
              </a:buClr>
            </a:pPr>
            <a:r>
              <a:rPr lang="en-US" sz="2000" dirty="0" smtClean="0">
                <a:latin typeface="Times" pitchFamily="18" charset="0"/>
              </a:rPr>
              <a:t>Acid </a:t>
            </a:r>
          </a:p>
          <a:p>
            <a:pPr>
              <a:buClr>
                <a:srgbClr val="FFFFFF"/>
              </a:buClr>
            </a:pPr>
            <a:r>
              <a:rPr lang="en-US" sz="2000" dirty="0" smtClean="0">
                <a:latin typeface="Times" pitchFamily="18" charset="0"/>
              </a:rPr>
              <a:t>pepsin</a:t>
            </a:r>
            <a:endParaRPr lang="en-US" sz="2000" dirty="0">
              <a:latin typeface="Times" pitchFamily="18" charset="0"/>
            </a:endParaRPr>
          </a:p>
          <a:p>
            <a:pPr>
              <a:buClr>
                <a:srgbClr val="FFFFFF"/>
              </a:buClr>
            </a:pPr>
            <a:r>
              <a:rPr lang="en-US" sz="2000" dirty="0">
                <a:latin typeface="Times" pitchFamily="18" charset="0"/>
              </a:rPr>
              <a:t>Bile </a:t>
            </a:r>
            <a:r>
              <a:rPr lang="en-US" sz="2000" dirty="0" smtClean="0">
                <a:latin typeface="Times" pitchFamily="18" charset="0"/>
              </a:rPr>
              <a:t>salts</a:t>
            </a:r>
            <a:endParaRPr lang="en-US" sz="2000" dirty="0">
              <a:latin typeface="Times" pitchFamily="18" charset="0"/>
            </a:endParaRPr>
          </a:p>
        </p:txBody>
      </p:sp>
      <p:sp>
        <p:nvSpPr>
          <p:cNvPr id="1029" name="Rectangle 5"/>
          <p:cNvSpPr>
            <a:spLocks noChangeArrowheads="1"/>
          </p:cNvSpPr>
          <p:nvPr/>
        </p:nvSpPr>
        <p:spPr bwMode="auto">
          <a:xfrm>
            <a:off x="6000760" y="2857496"/>
            <a:ext cx="2771805" cy="250033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r>
              <a:rPr lang="en-US" b="1" u="sng" dirty="0">
                <a:solidFill>
                  <a:schemeClr val="tx1"/>
                </a:solidFill>
                <a:latin typeface="Times" pitchFamily="18" charset="0"/>
              </a:rPr>
              <a:t>Defensive Factors</a:t>
            </a:r>
          </a:p>
          <a:p>
            <a:pPr>
              <a:buClr>
                <a:srgbClr val="FFFFFF"/>
              </a:buClr>
            </a:pPr>
            <a:r>
              <a:rPr lang="en-US" sz="2000" dirty="0" smtClean="0">
                <a:latin typeface="Times" pitchFamily="18" charset="0"/>
              </a:rPr>
              <a:t>Mucus</a:t>
            </a:r>
          </a:p>
          <a:p>
            <a:pPr>
              <a:buClr>
                <a:srgbClr val="FFFFFF"/>
              </a:buClr>
            </a:pPr>
            <a:r>
              <a:rPr lang="en-US" sz="2000" dirty="0" smtClean="0">
                <a:latin typeface="Times" pitchFamily="18" charset="0"/>
              </a:rPr>
              <a:t>bicarbonate</a:t>
            </a:r>
            <a:endParaRPr lang="en-US" sz="2000" dirty="0">
              <a:latin typeface="Times" pitchFamily="18" charset="0"/>
            </a:endParaRPr>
          </a:p>
          <a:p>
            <a:pPr>
              <a:buClr>
                <a:srgbClr val="FFFFFF"/>
              </a:buClr>
            </a:pPr>
            <a:r>
              <a:rPr lang="en-US" sz="2000" dirty="0">
                <a:latin typeface="Times" pitchFamily="18" charset="0"/>
              </a:rPr>
              <a:t>Blood flow, </a:t>
            </a:r>
            <a:endParaRPr lang="en-US" sz="2000" dirty="0" smtClean="0">
              <a:latin typeface="Times" pitchFamily="18" charset="0"/>
            </a:endParaRPr>
          </a:p>
          <a:p>
            <a:pPr>
              <a:buClr>
                <a:srgbClr val="FFFFFF"/>
              </a:buClr>
            </a:pPr>
            <a:r>
              <a:rPr lang="en-US" sz="2000" dirty="0" smtClean="0">
                <a:latin typeface="Times" pitchFamily="18" charset="0"/>
              </a:rPr>
              <a:t>cell </a:t>
            </a:r>
            <a:r>
              <a:rPr lang="en-US" sz="2000" dirty="0">
                <a:latin typeface="Times" pitchFamily="18" charset="0"/>
              </a:rPr>
              <a:t>renewal</a:t>
            </a:r>
          </a:p>
          <a:p>
            <a:pPr>
              <a:buClr>
                <a:srgbClr val="FFFFFF"/>
              </a:buClr>
            </a:pPr>
            <a:r>
              <a:rPr lang="en-US" sz="2000" dirty="0">
                <a:latin typeface="Times" pitchFamily="18" charset="0"/>
              </a:rPr>
              <a:t>Prostaglandins</a:t>
            </a:r>
          </a:p>
          <a:p>
            <a:pPr>
              <a:buClr>
                <a:srgbClr val="FFFFFF"/>
              </a:buClr>
            </a:pPr>
            <a:r>
              <a:rPr lang="en-US" sz="2000" dirty="0" err="1" smtClean="0">
                <a:latin typeface="Times" pitchFamily="18" charset="0"/>
              </a:rPr>
              <a:t>Phospholipid</a:t>
            </a:r>
            <a:endParaRPr lang="en-US" sz="2000" dirty="0">
              <a:latin typeface="Times" pitchFamily="18" charset="0"/>
            </a:endParaRPr>
          </a:p>
        </p:txBody>
      </p:sp>
      <p:sp>
        <p:nvSpPr>
          <p:cNvPr id="1030"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8" name="Rectangle 7"/>
          <p:cNvSpPr/>
          <p:nvPr/>
        </p:nvSpPr>
        <p:spPr>
          <a:xfrm>
            <a:off x="3571868" y="1000108"/>
            <a:ext cx="1760995" cy="369332"/>
          </a:xfrm>
          <a:prstGeom prst="rect">
            <a:avLst/>
          </a:prstGeom>
        </p:spPr>
        <p:txBody>
          <a:bodyPr wrap="none">
            <a:spAutoFit/>
          </a:bodyPr>
          <a:lstStyle/>
          <a:p>
            <a:r>
              <a:rPr lang="en-US" b="1" dirty="0" err="1" smtClean="0"/>
              <a:t>Pathophysiology</a:t>
            </a:r>
            <a:endParaRPr lang="en-US" dirty="0"/>
          </a:p>
        </p:txBody>
      </p:sp>
      <p:sp>
        <p:nvSpPr>
          <p:cNvPr id="9" name="Rectangle 8"/>
          <p:cNvSpPr/>
          <p:nvPr/>
        </p:nvSpPr>
        <p:spPr>
          <a:xfrm>
            <a:off x="3786182" y="2571744"/>
            <a:ext cx="1176861" cy="369332"/>
          </a:xfrm>
          <a:prstGeom prst="rect">
            <a:avLst/>
          </a:prstGeom>
        </p:spPr>
        <p:txBody>
          <a:bodyPr wrap="none">
            <a:spAutoFit/>
          </a:bodyPr>
          <a:lstStyle/>
          <a:p>
            <a:r>
              <a:rPr lang="en-US" b="1" i="1" dirty="0" smtClean="0"/>
              <a:t>imbalance</a:t>
            </a:r>
            <a:endParaRPr lang="en-US" dirty="0"/>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dirty="0">
              <a:latin typeface="Times" pitchFamily="18" charset="0"/>
            </a:endParaRPr>
          </a:p>
        </p:txBody>
      </p:sp>
      <p:sp>
        <p:nvSpPr>
          <p:cNvPr id="1028" name="Rectangle 3"/>
          <p:cNvSpPr>
            <a:spLocks noChangeArrowheads="1"/>
          </p:cNvSpPr>
          <p:nvPr/>
        </p:nvSpPr>
        <p:spPr bwMode="auto">
          <a:xfrm>
            <a:off x="214314" y="3100390"/>
            <a:ext cx="2500298" cy="197168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r>
              <a:rPr lang="en-US" b="1" u="sng" dirty="0">
                <a:solidFill>
                  <a:srgbClr val="FF0000"/>
                </a:solidFill>
                <a:latin typeface="Times" pitchFamily="18" charset="0"/>
              </a:rPr>
              <a:t>Aggressive Factors</a:t>
            </a:r>
          </a:p>
          <a:p>
            <a:pPr>
              <a:buClr>
                <a:srgbClr val="FFFFFF"/>
              </a:buClr>
            </a:pPr>
            <a:r>
              <a:rPr lang="en-US" sz="2000" dirty="0" smtClean="0">
                <a:solidFill>
                  <a:srgbClr val="FFFF00"/>
                </a:solidFill>
                <a:latin typeface="Times" pitchFamily="18" charset="0"/>
              </a:rPr>
              <a:t>H. pylori </a:t>
            </a:r>
          </a:p>
          <a:p>
            <a:pPr>
              <a:buClr>
                <a:srgbClr val="FFFFFF"/>
              </a:buClr>
            </a:pPr>
            <a:r>
              <a:rPr lang="en-US" sz="2000" dirty="0" smtClean="0">
                <a:latin typeface="Times" pitchFamily="18" charset="0"/>
              </a:rPr>
              <a:t>Drugs (NSAIDs)</a:t>
            </a:r>
            <a:endParaRPr lang="en-US" sz="2000" dirty="0">
              <a:latin typeface="Times" pitchFamily="18" charset="0"/>
            </a:endParaRPr>
          </a:p>
          <a:p>
            <a:pPr>
              <a:buClr>
                <a:srgbClr val="FFFFFF"/>
              </a:buClr>
            </a:pPr>
            <a:r>
              <a:rPr lang="en-US" sz="2000" dirty="0" smtClean="0">
                <a:latin typeface="Times" pitchFamily="18" charset="0"/>
              </a:rPr>
              <a:t>Acid </a:t>
            </a:r>
          </a:p>
          <a:p>
            <a:pPr>
              <a:buClr>
                <a:srgbClr val="FFFFFF"/>
              </a:buClr>
            </a:pPr>
            <a:r>
              <a:rPr lang="en-US" sz="2000" dirty="0" smtClean="0">
                <a:latin typeface="Times" pitchFamily="18" charset="0"/>
              </a:rPr>
              <a:t>pepsin</a:t>
            </a:r>
            <a:endParaRPr lang="en-US" sz="2000" dirty="0">
              <a:latin typeface="Times" pitchFamily="18" charset="0"/>
            </a:endParaRPr>
          </a:p>
          <a:p>
            <a:pPr>
              <a:buClr>
                <a:srgbClr val="FFFFFF"/>
              </a:buClr>
            </a:pPr>
            <a:r>
              <a:rPr lang="en-US" sz="2000" dirty="0">
                <a:latin typeface="Times" pitchFamily="18" charset="0"/>
              </a:rPr>
              <a:t>Bile </a:t>
            </a:r>
            <a:r>
              <a:rPr lang="en-US" sz="2000" dirty="0" smtClean="0">
                <a:latin typeface="Times" pitchFamily="18" charset="0"/>
              </a:rPr>
              <a:t>salts</a:t>
            </a:r>
            <a:endParaRPr lang="en-US" sz="2000" dirty="0">
              <a:latin typeface="Times" pitchFamily="18" charset="0"/>
            </a:endParaRPr>
          </a:p>
        </p:txBody>
      </p:sp>
      <p:sp>
        <p:nvSpPr>
          <p:cNvPr id="1029" name="Rectangle 5"/>
          <p:cNvSpPr>
            <a:spLocks noChangeArrowheads="1"/>
          </p:cNvSpPr>
          <p:nvPr/>
        </p:nvSpPr>
        <p:spPr bwMode="auto">
          <a:xfrm>
            <a:off x="6000760" y="2857496"/>
            <a:ext cx="2771805" cy="250033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r>
              <a:rPr lang="en-US" b="1" u="sng" dirty="0">
                <a:solidFill>
                  <a:schemeClr val="tx1"/>
                </a:solidFill>
                <a:latin typeface="Times" pitchFamily="18" charset="0"/>
              </a:rPr>
              <a:t>Defensive Factors</a:t>
            </a:r>
          </a:p>
          <a:p>
            <a:pPr>
              <a:buClr>
                <a:srgbClr val="FFFFFF"/>
              </a:buClr>
            </a:pPr>
            <a:r>
              <a:rPr lang="en-US" sz="2000" dirty="0" smtClean="0">
                <a:latin typeface="Times" pitchFamily="18" charset="0"/>
              </a:rPr>
              <a:t>Mucus</a:t>
            </a:r>
          </a:p>
          <a:p>
            <a:pPr>
              <a:buClr>
                <a:srgbClr val="FFFFFF"/>
              </a:buClr>
            </a:pPr>
            <a:r>
              <a:rPr lang="en-US" sz="2000" dirty="0" smtClean="0">
                <a:latin typeface="Times" pitchFamily="18" charset="0"/>
              </a:rPr>
              <a:t>bicarbonate</a:t>
            </a:r>
            <a:endParaRPr lang="en-US" sz="2000" dirty="0">
              <a:latin typeface="Times" pitchFamily="18" charset="0"/>
            </a:endParaRPr>
          </a:p>
          <a:p>
            <a:pPr>
              <a:buClr>
                <a:srgbClr val="FFFFFF"/>
              </a:buClr>
            </a:pPr>
            <a:r>
              <a:rPr lang="en-US" sz="2000" dirty="0">
                <a:latin typeface="Times" pitchFamily="18" charset="0"/>
              </a:rPr>
              <a:t>Blood flow, </a:t>
            </a:r>
            <a:endParaRPr lang="en-US" sz="2000" dirty="0" smtClean="0">
              <a:latin typeface="Times" pitchFamily="18" charset="0"/>
            </a:endParaRPr>
          </a:p>
          <a:p>
            <a:pPr>
              <a:buClr>
                <a:srgbClr val="FFFFFF"/>
              </a:buClr>
            </a:pPr>
            <a:r>
              <a:rPr lang="en-US" sz="2000" dirty="0" smtClean="0">
                <a:latin typeface="Times" pitchFamily="18" charset="0"/>
              </a:rPr>
              <a:t>cell </a:t>
            </a:r>
            <a:r>
              <a:rPr lang="en-US" sz="2000" dirty="0">
                <a:latin typeface="Times" pitchFamily="18" charset="0"/>
              </a:rPr>
              <a:t>renewal</a:t>
            </a:r>
          </a:p>
          <a:p>
            <a:pPr>
              <a:buClr>
                <a:srgbClr val="FFFFFF"/>
              </a:buClr>
            </a:pPr>
            <a:r>
              <a:rPr lang="en-US" sz="2000" dirty="0">
                <a:latin typeface="Times" pitchFamily="18" charset="0"/>
              </a:rPr>
              <a:t>Prostaglandins</a:t>
            </a:r>
          </a:p>
          <a:p>
            <a:pPr>
              <a:buClr>
                <a:srgbClr val="FFFFFF"/>
              </a:buClr>
            </a:pPr>
            <a:r>
              <a:rPr lang="en-US" sz="2000" dirty="0" err="1" smtClean="0">
                <a:latin typeface="Times" pitchFamily="18" charset="0"/>
              </a:rPr>
              <a:t>Phospholipid</a:t>
            </a:r>
            <a:endParaRPr lang="en-US" sz="2000" dirty="0">
              <a:latin typeface="Times" pitchFamily="18" charset="0"/>
            </a:endParaRPr>
          </a:p>
        </p:txBody>
      </p:sp>
      <p:sp>
        <p:nvSpPr>
          <p:cNvPr id="1030"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8" name="Rectangle 7"/>
          <p:cNvSpPr/>
          <p:nvPr/>
        </p:nvSpPr>
        <p:spPr>
          <a:xfrm>
            <a:off x="3357554" y="1142984"/>
            <a:ext cx="1760995" cy="369332"/>
          </a:xfrm>
          <a:prstGeom prst="rect">
            <a:avLst/>
          </a:prstGeom>
        </p:spPr>
        <p:txBody>
          <a:bodyPr wrap="none">
            <a:spAutoFit/>
          </a:bodyPr>
          <a:lstStyle/>
          <a:p>
            <a:r>
              <a:rPr lang="en-US" b="1" dirty="0" err="1" smtClean="0"/>
              <a:t>Pathophysiology</a:t>
            </a:r>
            <a:endParaRPr lang="en-US" dirty="0"/>
          </a:p>
        </p:txBody>
      </p:sp>
      <p:sp>
        <p:nvSpPr>
          <p:cNvPr id="9" name="Rectangle 8"/>
          <p:cNvSpPr/>
          <p:nvPr/>
        </p:nvSpPr>
        <p:spPr>
          <a:xfrm>
            <a:off x="3786182" y="2571744"/>
            <a:ext cx="1176861" cy="369332"/>
          </a:xfrm>
          <a:prstGeom prst="rect">
            <a:avLst/>
          </a:prstGeom>
        </p:spPr>
        <p:txBody>
          <a:bodyPr wrap="none">
            <a:spAutoFit/>
          </a:bodyPr>
          <a:lstStyle/>
          <a:p>
            <a:r>
              <a:rPr lang="en-US" b="1" i="1" dirty="0" smtClean="0"/>
              <a:t>imbalance</a:t>
            </a:r>
            <a:endParaRPr lang="en-US" dirty="0"/>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Left Arrow 10"/>
          <p:cNvSpPr/>
          <p:nvPr/>
        </p:nvSpPr>
        <p:spPr>
          <a:xfrm>
            <a:off x="1285852" y="3286124"/>
            <a:ext cx="1357322" cy="5715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9A60F2861A64798DAA8882189C3CC" ma:contentTypeVersion="0" ma:contentTypeDescription="Create a new document." ma:contentTypeScope="" ma:versionID="c1a2b9c1252510a2276fd95650f116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38BE5D-EADF-4E0B-BBC9-737E96258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2D001AC-AAEF-4594-A56B-75125A1CD815}">
  <ds:schemaRef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E1D454F3-B33A-472D-91B1-6961F70F31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1779</TotalTime>
  <Words>778</Words>
  <Application>Microsoft Office PowerPoint</Application>
  <PresentationFormat>On-screen Show (4:3)</PresentationFormat>
  <Paragraphs>181</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Peptic Ulcer Disease </vt:lpstr>
      <vt:lpstr>Objectives </vt:lpstr>
      <vt:lpstr>Ulcer </vt:lpstr>
      <vt:lpstr>PowerPoint Presentation</vt:lpstr>
      <vt:lpstr>Pathophysiology  </vt:lpstr>
      <vt:lpstr>Pathophysiology  </vt:lpstr>
      <vt:lpstr>Pathophysiology  </vt:lpstr>
      <vt:lpstr>PowerPoint Presentation</vt:lpstr>
      <vt:lpstr>PowerPoint Presentation</vt:lpstr>
      <vt:lpstr>Acute peptic ulcers  Pathophysiology  </vt:lpstr>
      <vt:lpstr>Acute peptic ulcers  </vt:lpstr>
      <vt:lpstr>Chronic peptic ulcer  Peptic Ulcer Disease Locations</vt:lpstr>
      <vt:lpstr>Peptic Ulcer Disease  Gastric ulcers </vt:lpstr>
      <vt:lpstr>Peptic Ulcer Disease  Gastric ulcers </vt:lpstr>
      <vt:lpstr>Peptic Ulcer Disease  Duodenal ulcers</vt:lpstr>
      <vt:lpstr>Peptic Ulcer Disease  Pathophysiology </vt:lpstr>
      <vt:lpstr>PowerPoint Presentation</vt:lpstr>
      <vt:lpstr>Morphology</vt:lpstr>
      <vt:lpstr>Differential Diagnosis:Malignant gastric ulcer</vt:lpstr>
      <vt:lpstr>Clinical features </vt:lpstr>
      <vt:lpstr>Complications</vt:lpstr>
      <vt:lpstr>PowerPoint Presentation</vt:lpstr>
      <vt:lpstr>Therapy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Peptic Ulcer Disease</dc:title>
  <dc:creator>lab</dc:creator>
  <cp:lastModifiedBy>GCUSER</cp:lastModifiedBy>
  <cp:revision>48</cp:revision>
  <dcterms:created xsi:type="dcterms:W3CDTF">2010-07-20T07:12:38Z</dcterms:created>
  <dcterms:modified xsi:type="dcterms:W3CDTF">2015-11-09T08:09:06Z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0x0101007699A60F2861A64798DAA8882189C3CC</vt:lpwstr>
  </property>
</Properties>
</file>