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8" r:id="rId3"/>
    <p:sldId id="277" r:id="rId4"/>
    <p:sldId id="259" r:id="rId5"/>
    <p:sldId id="278" r:id="rId6"/>
    <p:sldId id="260" r:id="rId7"/>
    <p:sldId id="279" r:id="rId8"/>
    <p:sldId id="261" r:id="rId9"/>
    <p:sldId id="262" r:id="rId10"/>
    <p:sldId id="263" r:id="rId11"/>
    <p:sldId id="280" r:id="rId12"/>
    <p:sldId id="281" r:id="rId13"/>
    <p:sldId id="264" r:id="rId14"/>
    <p:sldId id="265" r:id="rId15"/>
    <p:sldId id="282" r:id="rId16"/>
    <p:sldId id="266" r:id="rId17"/>
    <p:sldId id="267" r:id="rId18"/>
    <p:sldId id="268" r:id="rId19"/>
    <p:sldId id="269" r:id="rId20"/>
    <p:sldId id="270" r:id="rId21"/>
    <p:sldId id="271" r:id="rId22"/>
    <p:sldId id="272" r:id="rId23"/>
    <p:sldId id="273" r:id="rId24"/>
    <p:sldId id="283" r:id="rId25"/>
    <p:sldId id="274" r:id="rId26"/>
    <p:sldId id="275" r:id="rId27"/>
    <p:sldId id="27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2" d="100"/>
          <a:sy n="92" d="100"/>
        </p:scale>
        <p:origin x="-2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87AD0C-D0E8-4FD9-B41F-FE88440E3C20}" type="datetimeFigureOut">
              <a:rPr lang="en-US" smtClean="0"/>
              <a:pPr/>
              <a:t>11/17/2013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3ED9C4-9A0B-44F3-AA9B-651FE51B153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Alcohol:</a:t>
            </a:r>
            <a:r>
              <a:rPr lang="en-US" baseline="0" dirty="0" smtClean="0"/>
              <a:t> contraction of </a:t>
            </a:r>
            <a:r>
              <a:rPr lang="en-US" baseline="0" dirty="0" err="1" smtClean="0"/>
              <a:t>Oddi</a:t>
            </a:r>
            <a:r>
              <a:rPr lang="en-US" baseline="0" dirty="0" smtClean="0"/>
              <a:t>, direct toxic effect, </a:t>
            </a:r>
            <a:r>
              <a:rPr lang="en-US" baseline="0" dirty="0" err="1" smtClean="0"/>
              <a:t>proten</a:t>
            </a:r>
            <a:r>
              <a:rPr lang="en-US" baseline="0" dirty="0" smtClean="0"/>
              <a:t>-rich pancreatic fluid</a:t>
            </a:r>
            <a:endParaRPr lang="en-US" dirty="0"/>
          </a:p>
        </p:txBody>
      </p:sp>
      <p:sp>
        <p:nvSpPr>
          <p:cNvPr id="4" name="Slide Number Placeholder 3"/>
          <p:cNvSpPr>
            <a:spLocks noGrp="1"/>
          </p:cNvSpPr>
          <p:nvPr>
            <p:ph type="sldNum" sz="quarter" idx="10"/>
          </p:nvPr>
        </p:nvSpPr>
        <p:spPr/>
        <p:txBody>
          <a:bodyPr/>
          <a:lstStyle/>
          <a:p>
            <a:fld id="{B83ED9C4-9A0B-44F3-AA9B-651FE51B153F}"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Slide Image Placeholder 1"/>
          <p:cNvSpPr>
            <a:spLocks noGrp="1" noRot="1" noChangeAspect="1" noTextEdit="1"/>
          </p:cNvSpPr>
          <p:nvPr>
            <p:ph type="sldImg"/>
          </p:nvPr>
        </p:nvSpPr>
        <p:spPr>
          <a:ln/>
        </p:spPr>
      </p:sp>
      <p:sp>
        <p:nvSpPr>
          <p:cNvPr id="433155" name="Notes Placeholder 2"/>
          <p:cNvSpPr>
            <a:spLocks noGrp="1"/>
          </p:cNvSpPr>
          <p:nvPr>
            <p:ph type="body" idx="1"/>
          </p:nvPr>
        </p:nvSpPr>
        <p:spPr>
          <a:noFill/>
          <a:ln/>
        </p:spPr>
        <p:txBody>
          <a:bodyPr/>
          <a:lstStyle/>
          <a:p>
            <a:r>
              <a:rPr lang="en-US" smtClean="0"/>
              <a:t>Chronic pancreatitis. </a:t>
            </a:r>
            <a:r>
              <a:rPr lang="en-US" i="1" smtClean="0"/>
              <a:t>A</a:t>
            </a:r>
            <a:r>
              <a:rPr lang="en-US" smtClean="0"/>
              <a:t>, Extensive fibrosis and atrophy has left only residual islets (</a:t>
            </a:r>
            <a:r>
              <a:rPr lang="en-US" i="1" smtClean="0"/>
              <a:t>left</a:t>
            </a:r>
            <a:r>
              <a:rPr lang="en-US" smtClean="0"/>
              <a:t>) and ducts (</a:t>
            </a:r>
            <a:r>
              <a:rPr lang="en-US" i="1" smtClean="0"/>
              <a:t>right</a:t>
            </a:r>
            <a:r>
              <a:rPr lang="en-US" smtClean="0"/>
              <a:t>), with a sprinkling of chronic inflammatory cells and acinar tissue. </a:t>
            </a:r>
            <a:r>
              <a:rPr lang="en-US" i="1" smtClean="0"/>
              <a:t>B</a:t>
            </a:r>
            <a:r>
              <a:rPr lang="en-US" smtClean="0"/>
              <a:t>, A higher-power view demonstrating dilated ducts with inspissated eosinophilic ductal concretions in a patient with alcoholic chronic pancreatitis. </a:t>
            </a:r>
          </a:p>
        </p:txBody>
      </p:sp>
      <p:sp>
        <p:nvSpPr>
          <p:cNvPr id="4" name="Slide Number Placeholder 3"/>
          <p:cNvSpPr>
            <a:spLocks noGrp="1"/>
          </p:cNvSpPr>
          <p:nvPr>
            <p:ph type="sldNum" sz="quarter" idx="5"/>
          </p:nvPr>
        </p:nvSpPr>
        <p:spPr/>
        <p:txBody>
          <a:bodyPr/>
          <a:lstStyle/>
          <a:p>
            <a:pPr>
              <a:defRPr/>
            </a:pPr>
            <a:fld id="{201B9D94-064D-4F56-BACC-06BEB8BF798F}" type="slidenum">
              <a:rPr lang="en-GB" smtClean="0"/>
              <a:pPr>
                <a:defRPr/>
              </a:pPr>
              <a:t>19</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Slide Image Placeholder 1"/>
          <p:cNvSpPr>
            <a:spLocks noGrp="1" noRot="1" noChangeAspect="1" noTextEdit="1"/>
          </p:cNvSpPr>
          <p:nvPr>
            <p:ph type="sldImg"/>
          </p:nvPr>
        </p:nvSpPr>
        <p:spPr>
          <a:ln/>
        </p:spPr>
      </p:sp>
      <p:sp>
        <p:nvSpPr>
          <p:cNvPr id="434179" name="Notes Placeholder 2"/>
          <p:cNvSpPr>
            <a:spLocks noGrp="1"/>
          </p:cNvSpPr>
          <p:nvPr>
            <p:ph type="body" idx="1"/>
          </p:nvPr>
        </p:nvSpPr>
        <p:spPr>
          <a:noFill/>
          <a:ln/>
        </p:spPr>
        <p:txBody>
          <a:bodyPr/>
          <a:lstStyle/>
          <a:p>
            <a:r>
              <a:rPr lang="en-US" smtClean="0"/>
              <a:t>Pancreatic pseudocyst. </a:t>
            </a:r>
            <a:r>
              <a:rPr lang="en-US" i="1" smtClean="0"/>
              <a:t>A</a:t>
            </a:r>
            <a:r>
              <a:rPr lang="en-US" smtClean="0"/>
              <a:t>, Cross-section through this previously bisected lesion revealing a poorly defined cyst with a necrotic brown-black wall. </a:t>
            </a:r>
            <a:r>
              <a:rPr lang="en-US" i="1" smtClean="0"/>
              <a:t>B</a:t>
            </a:r>
            <a:r>
              <a:rPr lang="en-US" smtClean="0"/>
              <a:t>, Histologically, the cyst lacks a true epithelial lining and instead is lined by fibrin and granulation tissue. </a:t>
            </a:r>
          </a:p>
        </p:txBody>
      </p:sp>
      <p:sp>
        <p:nvSpPr>
          <p:cNvPr id="4" name="Slide Number Placeholder 3"/>
          <p:cNvSpPr>
            <a:spLocks noGrp="1"/>
          </p:cNvSpPr>
          <p:nvPr>
            <p:ph type="sldNum" sz="quarter" idx="5"/>
          </p:nvPr>
        </p:nvSpPr>
        <p:spPr/>
        <p:txBody>
          <a:bodyPr/>
          <a:lstStyle/>
          <a:p>
            <a:pPr>
              <a:defRPr/>
            </a:pPr>
            <a:fld id="{6190DCC8-2DB8-478C-B926-D340A6DA4FE5}" type="slidenum">
              <a:rPr lang="en-GB" smtClean="0"/>
              <a:pPr>
                <a:defRPr/>
              </a:pPr>
              <a:t>27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9BB7830-0609-4EAB-A7BD-3E7E4EF800E7}" type="datetimeFigureOut">
              <a:rPr lang="en-US" smtClean="0"/>
              <a:pPr/>
              <a:t>11/17/2013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171242B-1863-4C32-B567-5916C4E4AEA4}"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BB7830-0609-4EAB-A7BD-3E7E4EF800E7}"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1242B-1863-4C32-B567-5916C4E4AEA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BB7830-0609-4EAB-A7BD-3E7E4EF800E7}"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1242B-1863-4C32-B567-5916C4E4AEA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9BB7830-0609-4EAB-A7BD-3E7E4EF800E7}"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1242B-1863-4C32-B567-5916C4E4AEA4}"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9BB7830-0609-4EAB-A7BD-3E7E4EF800E7}" type="datetimeFigureOut">
              <a:rPr lang="en-US" smtClean="0"/>
              <a:pPr/>
              <a:t>11/17/2013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171242B-1863-4C32-B567-5916C4E4AEA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9BB7830-0609-4EAB-A7BD-3E7E4EF800E7}" type="datetimeFigureOut">
              <a:rPr lang="en-US" smtClean="0"/>
              <a:pPr/>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71242B-1863-4C32-B567-5916C4E4AEA4}"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9BB7830-0609-4EAB-A7BD-3E7E4EF800E7}" type="datetimeFigureOut">
              <a:rPr lang="en-US" smtClean="0"/>
              <a:pPr/>
              <a:t>11/17/2013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71242B-1863-4C32-B567-5916C4E4AEA4}"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BB7830-0609-4EAB-A7BD-3E7E4EF800E7}" type="datetimeFigureOut">
              <a:rPr lang="en-US" smtClean="0"/>
              <a:pPr/>
              <a:t>11/17/2013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71242B-1863-4C32-B567-5916C4E4AEA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BB7830-0609-4EAB-A7BD-3E7E4EF800E7}" type="datetimeFigureOut">
              <a:rPr lang="en-US" smtClean="0"/>
              <a:pPr/>
              <a:t>11/17/2013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71242B-1863-4C32-B567-5916C4E4AEA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9BB7830-0609-4EAB-A7BD-3E7E4EF800E7}" type="datetimeFigureOut">
              <a:rPr lang="en-US" smtClean="0"/>
              <a:pPr/>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71242B-1863-4C32-B567-5916C4E4AEA4}"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9BB7830-0609-4EAB-A7BD-3E7E4EF800E7}" type="datetimeFigureOut">
              <a:rPr lang="en-US" smtClean="0"/>
              <a:pPr/>
              <a:t>11/17/2013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171242B-1863-4C32-B567-5916C4E4AEA4}"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9BB7830-0609-4EAB-A7BD-3E7E4EF800E7}" type="datetimeFigureOut">
              <a:rPr lang="en-US" smtClean="0"/>
              <a:pPr/>
              <a:t>11/17/2013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171242B-1863-4C32-B567-5916C4E4AEA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robbinspathology.com/passthru/linktopage.cfm?showtab=toc&amp;xrefID=C0010187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Pathology and pathogenesis of pancreatitis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Rot="1" noChangeArrowheads="1"/>
          </p:cNvSpPr>
          <p:nvPr>
            <p:ph type="title"/>
          </p:nvPr>
        </p:nvSpPr>
        <p:spPr/>
        <p:txBody>
          <a:bodyPr/>
          <a:lstStyle/>
          <a:p>
            <a:pPr eaLnBrk="1" hangingPunct="1">
              <a:defRPr/>
            </a:pPr>
            <a:r>
              <a:rPr lang="en-GB" i="1" dirty="0" smtClean="0"/>
              <a:t>Acute pancreatitis: </a:t>
            </a:r>
            <a:r>
              <a:rPr lang="en-GB" b="0" dirty="0" smtClean="0"/>
              <a:t>Morphology</a:t>
            </a:r>
          </a:p>
        </p:txBody>
      </p:sp>
      <p:sp>
        <p:nvSpPr>
          <p:cNvPr id="480259" name="Rectangle 3"/>
          <p:cNvSpPr>
            <a:spLocks noGrp="1" noChangeArrowheads="1"/>
          </p:cNvSpPr>
          <p:nvPr>
            <p:ph sz="quarter" idx="1"/>
          </p:nvPr>
        </p:nvSpPr>
        <p:spPr/>
        <p:txBody>
          <a:bodyPr/>
          <a:lstStyle/>
          <a:p>
            <a:pPr eaLnBrk="1" hangingPunct="1">
              <a:lnSpc>
                <a:spcPct val="90000"/>
              </a:lnSpc>
              <a:defRPr/>
            </a:pPr>
            <a:r>
              <a:rPr lang="en-GB" sz="2400" dirty="0" smtClean="0"/>
              <a:t>The morphology of acute pancreatitis ranges from  inflammation and </a:t>
            </a:r>
            <a:r>
              <a:rPr lang="en-GB" sz="2400" dirty="0" err="1" smtClean="0"/>
              <a:t>edema</a:t>
            </a:r>
            <a:r>
              <a:rPr lang="en-GB" sz="2400" dirty="0" smtClean="0"/>
              <a:t> to severe extensive necrosis and </a:t>
            </a:r>
            <a:r>
              <a:rPr lang="en-GB" sz="2400" dirty="0" err="1" smtClean="0"/>
              <a:t>hemorrhage</a:t>
            </a:r>
            <a:r>
              <a:rPr lang="en-GB" sz="2400"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Acute pancreatitis: </a:t>
            </a:r>
            <a:r>
              <a:rPr lang="en-GB" dirty="0" smtClean="0"/>
              <a:t>Morphology</a:t>
            </a:r>
            <a:endParaRPr lang="en-US" dirty="0"/>
          </a:p>
        </p:txBody>
      </p:sp>
      <p:sp>
        <p:nvSpPr>
          <p:cNvPr id="3" name="Content Placeholder 2"/>
          <p:cNvSpPr>
            <a:spLocks noGrp="1"/>
          </p:cNvSpPr>
          <p:nvPr>
            <p:ph sz="quarter" idx="1"/>
          </p:nvPr>
        </p:nvSpPr>
        <p:spPr/>
        <p:txBody>
          <a:bodyPr>
            <a:normAutofit/>
          </a:bodyPr>
          <a:lstStyle/>
          <a:p>
            <a:pPr>
              <a:lnSpc>
                <a:spcPct val="90000"/>
              </a:lnSpc>
              <a:defRPr/>
            </a:pPr>
            <a:r>
              <a:rPr lang="en-GB" dirty="0" smtClean="0"/>
              <a:t>The basic alterations are </a:t>
            </a:r>
            <a:r>
              <a:rPr lang="en-GB" b="1" dirty="0" smtClean="0"/>
              <a:t>(1) </a:t>
            </a:r>
            <a:r>
              <a:rPr lang="en-GB" b="1" dirty="0" err="1" smtClean="0"/>
              <a:t>microvascular</a:t>
            </a:r>
            <a:r>
              <a:rPr lang="en-GB" b="1" dirty="0" smtClean="0"/>
              <a:t> leakage causing </a:t>
            </a:r>
            <a:r>
              <a:rPr lang="en-GB" b="1" dirty="0" err="1" smtClean="0"/>
              <a:t>edema</a:t>
            </a:r>
            <a:r>
              <a:rPr lang="en-GB" b="1" dirty="0" smtClean="0"/>
              <a:t>, (2) necrosis of fat by </a:t>
            </a:r>
            <a:r>
              <a:rPr lang="en-GB" b="1" dirty="0" err="1" smtClean="0"/>
              <a:t>lipolytic</a:t>
            </a:r>
            <a:r>
              <a:rPr lang="en-GB" b="1" dirty="0" smtClean="0"/>
              <a:t> enzymes, (3) an acute inflammatory reaction, (4) </a:t>
            </a:r>
            <a:r>
              <a:rPr lang="en-GB" b="1" dirty="0" err="1" smtClean="0"/>
              <a:t>proteolytic</a:t>
            </a:r>
            <a:r>
              <a:rPr lang="en-GB" b="1" dirty="0" smtClean="0"/>
              <a:t> destruction of pancreatic parenchyma, and (5) destruction of blood vessels with subsequent interstitial </a:t>
            </a:r>
            <a:r>
              <a:rPr lang="en-GB" b="1" dirty="0" err="1" smtClean="0"/>
              <a:t>hemorrhage</a:t>
            </a:r>
            <a:r>
              <a:rPr lang="en-GB" dirty="0" smtClean="0"/>
              <a:t>.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Acute pancreatitis: </a:t>
            </a:r>
            <a:r>
              <a:rPr lang="en-GB" dirty="0" smtClean="0"/>
              <a:t>Morphology</a:t>
            </a:r>
            <a:endParaRPr lang="en-US" dirty="0"/>
          </a:p>
        </p:txBody>
      </p:sp>
      <p:sp>
        <p:nvSpPr>
          <p:cNvPr id="3" name="Content Placeholder 2"/>
          <p:cNvSpPr>
            <a:spLocks noGrp="1"/>
          </p:cNvSpPr>
          <p:nvPr>
            <p:ph sz="quarter" idx="1"/>
          </p:nvPr>
        </p:nvSpPr>
        <p:spPr/>
        <p:txBody>
          <a:bodyPr/>
          <a:lstStyle/>
          <a:p>
            <a:r>
              <a:rPr lang="en-GB" dirty="0" smtClean="0"/>
              <a:t> Fat necrosis, as we have seen, results from enzymatic destruction of fat cells. The released fatty acids combine with calcium to form insoluble salts that precipitate in situ.</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Rot="1" noChangeArrowheads="1"/>
          </p:cNvSpPr>
          <p:nvPr>
            <p:ph type="title"/>
          </p:nvPr>
        </p:nvSpPr>
        <p:spPr/>
        <p:txBody>
          <a:bodyPr/>
          <a:lstStyle/>
          <a:p>
            <a:pPr eaLnBrk="1" hangingPunct="1">
              <a:defRPr/>
            </a:pPr>
            <a:r>
              <a:rPr lang="en-GB" i="1" smtClean="0"/>
              <a:t>Acute pancreatitis</a:t>
            </a:r>
          </a:p>
        </p:txBody>
      </p:sp>
      <p:sp>
        <p:nvSpPr>
          <p:cNvPr id="482307" name="Rectangle 3"/>
          <p:cNvSpPr>
            <a:spLocks noGrp="1" noChangeArrowheads="1"/>
          </p:cNvSpPr>
          <p:nvPr>
            <p:ph sz="quarter" idx="1"/>
          </p:nvPr>
        </p:nvSpPr>
        <p:spPr/>
        <p:txBody>
          <a:bodyPr/>
          <a:lstStyle/>
          <a:p>
            <a:pPr eaLnBrk="1" hangingPunct="1">
              <a:defRPr/>
            </a:pPr>
            <a:r>
              <a:rPr lang="en-GB" b="1" smtClean="0"/>
              <a:t>Pathogenesis.</a:t>
            </a:r>
            <a:r>
              <a:rPr lang="en-GB" smtClean="0"/>
              <a:t>  </a:t>
            </a:r>
            <a:r>
              <a:rPr lang="en-GB" i="1" smtClean="0"/>
              <a:t>autodigestion of the pancreatic substance by inappropriately activated pancreatic enzymes</a:t>
            </a:r>
            <a:r>
              <a:rPr lang="en-GB" smtClean="0"/>
              <a:t>. Thus, </a:t>
            </a:r>
            <a:r>
              <a:rPr lang="en-GB" i="1" smtClean="0"/>
              <a:t>activation of trypsinogen is an important triggering event in acute pancreatitis</a:t>
            </a:r>
            <a:r>
              <a:rPr lang="en-GB"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Rot="1" noChangeArrowheads="1"/>
          </p:cNvSpPr>
          <p:nvPr>
            <p:ph type="title"/>
          </p:nvPr>
        </p:nvSpPr>
        <p:spPr/>
        <p:txBody>
          <a:bodyPr>
            <a:normAutofit fontScale="90000"/>
          </a:bodyPr>
          <a:lstStyle/>
          <a:p>
            <a:pPr eaLnBrk="1" hangingPunct="1">
              <a:defRPr/>
            </a:pPr>
            <a:r>
              <a:rPr lang="en-GB" sz="4000" i="1" dirty="0" smtClean="0"/>
              <a:t>Acute pancreatitis</a:t>
            </a:r>
            <a:r>
              <a:rPr lang="en-GB" sz="4000" b="0" dirty="0" smtClean="0"/>
              <a:t>: Clinical Features.</a:t>
            </a:r>
          </a:p>
        </p:txBody>
      </p:sp>
      <p:sp>
        <p:nvSpPr>
          <p:cNvPr id="483331" name="Rectangle 3"/>
          <p:cNvSpPr>
            <a:spLocks noGrp="1" noChangeArrowheads="1"/>
          </p:cNvSpPr>
          <p:nvPr>
            <p:ph sz="quarter" idx="1"/>
          </p:nvPr>
        </p:nvSpPr>
        <p:spPr/>
        <p:txBody>
          <a:bodyPr/>
          <a:lstStyle/>
          <a:p>
            <a:pPr eaLnBrk="1" hangingPunct="1">
              <a:lnSpc>
                <a:spcPct val="80000"/>
              </a:lnSpc>
              <a:defRPr/>
            </a:pPr>
            <a:r>
              <a:rPr lang="en-GB" sz="2000" i="1" dirty="0" smtClean="0"/>
              <a:t>Abdominal pain</a:t>
            </a:r>
            <a:r>
              <a:rPr lang="en-GB" sz="2000" dirty="0" smtClean="0"/>
              <a:t> is the cardinal manifestation of acute pancreatitis. Its severity varies from mild to severe. </a:t>
            </a:r>
          </a:p>
          <a:p>
            <a:pPr>
              <a:lnSpc>
                <a:spcPct val="80000"/>
              </a:lnSpc>
              <a:defRPr/>
            </a:pPr>
            <a:r>
              <a:rPr lang="en-GB" sz="2000" i="1" dirty="0" smtClean="0"/>
              <a:t>Full-blown acute pancreatitis is a medical emergency of the first magnitude</a:t>
            </a:r>
            <a:r>
              <a:rPr lang="en-GB" sz="2000" dirty="0" smtClean="0"/>
              <a:t>. These patients usually have the sudden onset of an "acute abdomen" that must be differentiated from diseases such as ruptured acute appendicitis, perforated peptic ulcer, acute </a:t>
            </a:r>
            <a:r>
              <a:rPr lang="en-GB" sz="2000" dirty="0" err="1" smtClean="0"/>
              <a:t>cholecystitis</a:t>
            </a:r>
            <a:r>
              <a:rPr lang="en-GB" sz="2000" dirty="0" smtClean="0"/>
              <a:t> with rupture, and occlusion of mesenteric vessels with infarction of the bowel.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smtClean="0"/>
              <a:t>Acute pancreatitis</a:t>
            </a:r>
            <a:r>
              <a:rPr lang="en-GB" dirty="0" smtClean="0"/>
              <a:t>: Clinical Features.</a:t>
            </a:r>
            <a:endParaRPr lang="en-US" dirty="0"/>
          </a:p>
        </p:txBody>
      </p:sp>
      <p:sp>
        <p:nvSpPr>
          <p:cNvPr id="3" name="Content Placeholder 2"/>
          <p:cNvSpPr>
            <a:spLocks noGrp="1"/>
          </p:cNvSpPr>
          <p:nvPr>
            <p:ph sz="quarter" idx="1"/>
          </p:nvPr>
        </p:nvSpPr>
        <p:spPr/>
        <p:txBody>
          <a:bodyPr/>
          <a:lstStyle/>
          <a:p>
            <a:r>
              <a:rPr lang="en-GB" dirty="0" smtClean="0"/>
              <a:t>Characteristically, the pain is constant and intense and is often referred to the upper back. There is </a:t>
            </a:r>
            <a:r>
              <a:rPr lang="en-GB" i="1" dirty="0" err="1" smtClean="0"/>
              <a:t>leukocytosis</a:t>
            </a:r>
            <a:r>
              <a:rPr lang="en-GB" dirty="0" smtClean="0"/>
              <a:t>, </a:t>
            </a:r>
            <a:r>
              <a:rPr lang="en-GB" i="1" dirty="0" err="1" smtClean="0"/>
              <a:t>hemolysis</a:t>
            </a:r>
            <a:r>
              <a:rPr lang="en-GB" dirty="0" smtClean="0"/>
              <a:t>, </a:t>
            </a:r>
            <a:r>
              <a:rPr lang="en-GB" i="1" dirty="0" smtClean="0"/>
              <a:t>disseminated intravascular coagulation</a:t>
            </a:r>
            <a:r>
              <a:rPr lang="en-GB" dirty="0" smtClean="0"/>
              <a:t>, </a:t>
            </a:r>
            <a:r>
              <a:rPr lang="en-GB" i="1" dirty="0" smtClean="0"/>
              <a:t>fluid sequestration, acute respiratory distress syndrome</a:t>
            </a:r>
            <a:r>
              <a:rPr lang="en-GB" dirty="0" smtClean="0"/>
              <a:t>, </a:t>
            </a:r>
            <a:r>
              <a:rPr lang="en-GB" i="1" dirty="0" smtClean="0"/>
              <a:t>and diffuse fat necrosis</a:t>
            </a:r>
            <a:r>
              <a:rPr lang="en-GB" dirty="0" smtClean="0"/>
              <a:t>. </a:t>
            </a:r>
            <a:r>
              <a:rPr lang="en-GB" i="1" dirty="0" smtClean="0"/>
              <a:t>Peripheral vascular collapse and shock with acute renal tubular necrosis may occur</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8" name="Rectangle 2"/>
          <p:cNvSpPr>
            <a:spLocks noGrp="1" noRot="1" noChangeArrowheads="1"/>
          </p:cNvSpPr>
          <p:nvPr>
            <p:ph type="title"/>
          </p:nvPr>
        </p:nvSpPr>
        <p:spPr/>
        <p:txBody>
          <a:bodyPr/>
          <a:lstStyle/>
          <a:p>
            <a:pPr eaLnBrk="1" hangingPunct="1">
              <a:defRPr/>
            </a:pPr>
            <a:r>
              <a:rPr lang="en-GB" i="1" smtClean="0"/>
              <a:t>Acute pancreatitis</a:t>
            </a:r>
          </a:p>
        </p:txBody>
      </p:sp>
      <p:sp>
        <p:nvSpPr>
          <p:cNvPr id="644099" name="Rectangle 3"/>
          <p:cNvSpPr>
            <a:spLocks noGrp="1" noChangeArrowheads="1"/>
          </p:cNvSpPr>
          <p:nvPr>
            <p:ph sz="quarter" idx="1"/>
          </p:nvPr>
        </p:nvSpPr>
        <p:spPr/>
        <p:txBody>
          <a:bodyPr/>
          <a:lstStyle/>
          <a:p>
            <a:pPr eaLnBrk="1" hangingPunct="1">
              <a:defRPr/>
            </a:pPr>
            <a:r>
              <a:rPr lang="en-GB" sz="3300" i="1" smtClean="0"/>
              <a:t>Laboratory findings: </a:t>
            </a:r>
            <a:r>
              <a:rPr lang="en-GB" sz="3300" smtClean="0"/>
              <a:t>marked elevation of serum amylase levels during the first 24 hours, followed within 72 to 96 hours by a rising serum lipase level.</a:t>
            </a:r>
          </a:p>
          <a:p>
            <a:pPr eaLnBrk="1" hangingPunct="1">
              <a:buFont typeface="Wingdings" pitchFamily="2" charset="2"/>
              <a:buNone/>
              <a:defRPr/>
            </a:pPr>
            <a:endParaRPr lang="en-GB"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Rot="1" noChangeArrowheads="1"/>
          </p:cNvSpPr>
          <p:nvPr>
            <p:ph type="title"/>
          </p:nvPr>
        </p:nvSpPr>
        <p:spPr/>
        <p:txBody>
          <a:bodyPr/>
          <a:lstStyle/>
          <a:p>
            <a:pPr eaLnBrk="1" hangingPunct="1">
              <a:defRPr/>
            </a:pPr>
            <a:r>
              <a:rPr lang="en-GB" i="1" smtClean="0"/>
              <a:t>Acute pancreatitis</a:t>
            </a:r>
          </a:p>
        </p:txBody>
      </p:sp>
      <p:sp>
        <p:nvSpPr>
          <p:cNvPr id="484355" name="Rectangle 3"/>
          <p:cNvSpPr>
            <a:spLocks noGrp="1" noChangeArrowheads="1"/>
          </p:cNvSpPr>
          <p:nvPr>
            <p:ph sz="quarter" idx="1"/>
          </p:nvPr>
        </p:nvSpPr>
        <p:spPr/>
        <p:txBody>
          <a:bodyPr/>
          <a:lstStyle/>
          <a:p>
            <a:pPr eaLnBrk="1" hangingPunct="1">
              <a:defRPr/>
            </a:pPr>
            <a:r>
              <a:rPr lang="en-GB" sz="2800" smtClean="0"/>
              <a:t>The key to the management is "resting" the pancreas by total restriction of food and fluids and by supportive therapy. </a:t>
            </a:r>
          </a:p>
          <a:p>
            <a:pPr eaLnBrk="1" hangingPunct="1">
              <a:defRPr/>
            </a:pPr>
            <a:r>
              <a:rPr lang="en-GB" sz="2800" smtClean="0"/>
              <a:t>Most patients recover fully. About 5% die from shock during the first week of illness. Acute respiratory distress syndrome and acute renal failure are fatal complications. </a:t>
            </a:r>
          </a:p>
          <a:p>
            <a:pPr eaLnBrk="1" hangingPunct="1">
              <a:defRPr/>
            </a:pPr>
            <a:r>
              <a:rPr lang="en-GB" sz="2800" smtClean="0"/>
              <a:t>In surviving patients, sequelae include a sterile </a:t>
            </a:r>
            <a:r>
              <a:rPr lang="en-GB" sz="2800" i="1" smtClean="0"/>
              <a:t>pancreatic abscess</a:t>
            </a:r>
            <a:r>
              <a:rPr lang="en-GB" sz="2800" smtClean="0"/>
              <a:t> and a </a:t>
            </a:r>
            <a:r>
              <a:rPr lang="en-GB" sz="2800" i="1" smtClean="0"/>
              <a:t>pancreatic pseudocyst.</a:t>
            </a:r>
            <a:endParaRPr lang="en-GB" sz="2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p:cNvSpPr>
            <a:spLocks noGrp="1" noRot="1" noChangeArrowheads="1"/>
          </p:cNvSpPr>
          <p:nvPr>
            <p:ph type="title"/>
          </p:nvPr>
        </p:nvSpPr>
        <p:spPr/>
        <p:txBody>
          <a:bodyPr/>
          <a:lstStyle/>
          <a:p>
            <a:pPr eaLnBrk="1" hangingPunct="1">
              <a:defRPr/>
            </a:pPr>
            <a:r>
              <a:rPr lang="en-GB" smtClean="0"/>
              <a:t>Chronic pancreatitis</a:t>
            </a:r>
          </a:p>
        </p:txBody>
      </p:sp>
      <p:sp>
        <p:nvSpPr>
          <p:cNvPr id="485379" name="Rectangle 3"/>
          <p:cNvSpPr>
            <a:spLocks noGrp="1" noChangeArrowheads="1"/>
          </p:cNvSpPr>
          <p:nvPr>
            <p:ph sz="quarter" idx="1"/>
          </p:nvPr>
        </p:nvSpPr>
        <p:spPr/>
        <p:txBody>
          <a:bodyPr/>
          <a:lstStyle/>
          <a:p>
            <a:pPr eaLnBrk="1" hangingPunct="1">
              <a:lnSpc>
                <a:spcPct val="80000"/>
              </a:lnSpc>
              <a:defRPr/>
            </a:pPr>
            <a:r>
              <a:rPr lang="en-GB" sz="2800" smtClean="0"/>
              <a:t>Chronic pancreatitis is characterized by inflammation of the pancreas with destruction of exocrine parenchyma, fibrosis, and, in the late stages, the destruction of endocrine parenchyma. </a:t>
            </a:r>
          </a:p>
          <a:p>
            <a:pPr eaLnBrk="1" hangingPunct="1">
              <a:lnSpc>
                <a:spcPct val="80000"/>
              </a:lnSpc>
              <a:defRPr/>
            </a:pPr>
            <a:r>
              <a:rPr lang="en-GB" sz="2800" smtClean="0"/>
              <a:t>The chief distinction between acute and chronic pancreatitis is the irreversible impairment in pancreatic function that is characteristic of chronic pancreatitis.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Chronic pancreatitis</a:t>
            </a:r>
            <a:endParaRPr lang="en-US" dirty="0"/>
          </a:p>
        </p:txBody>
      </p:sp>
      <p:pic>
        <p:nvPicPr>
          <p:cNvPr id="205827" name="Content Placeholder 3" descr="untitled.bmp"/>
          <p:cNvPicPr>
            <a:picLocks noGrp="1" noChangeAspect="1"/>
          </p:cNvPicPr>
          <p:nvPr>
            <p:ph sz="quarter" idx="1"/>
          </p:nvPr>
        </p:nvPicPr>
        <p:blipFill>
          <a:blip r:embed="rId3"/>
          <a:stretch>
            <a:fillRect/>
          </a:stretch>
        </p:blipFill>
        <p:spPr>
          <a:xfrm>
            <a:off x="228600" y="1600201"/>
            <a:ext cx="8915400" cy="5257799"/>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Rot="1" noChangeArrowheads="1"/>
          </p:cNvSpPr>
          <p:nvPr>
            <p:ph type="title"/>
          </p:nvPr>
        </p:nvSpPr>
        <p:spPr/>
        <p:txBody>
          <a:bodyPr/>
          <a:lstStyle/>
          <a:p>
            <a:pPr eaLnBrk="1" hangingPunct="1">
              <a:defRPr/>
            </a:pPr>
            <a:r>
              <a:rPr lang="en-GB" dirty="0" smtClean="0"/>
              <a:t>Pancreatitis</a:t>
            </a:r>
          </a:p>
        </p:txBody>
      </p:sp>
      <p:sp>
        <p:nvSpPr>
          <p:cNvPr id="476163" name="Rectangle 3"/>
          <p:cNvSpPr>
            <a:spLocks noGrp="1" noChangeArrowheads="1"/>
          </p:cNvSpPr>
          <p:nvPr>
            <p:ph sz="quarter" idx="1"/>
          </p:nvPr>
        </p:nvSpPr>
        <p:spPr/>
        <p:txBody>
          <a:bodyPr/>
          <a:lstStyle/>
          <a:p>
            <a:pPr eaLnBrk="1" hangingPunct="1">
              <a:lnSpc>
                <a:spcPct val="80000"/>
              </a:lnSpc>
              <a:defRPr/>
            </a:pPr>
            <a:r>
              <a:rPr lang="en-GB" sz="2800" dirty="0" smtClean="0"/>
              <a:t>Pancreatitis encompasses a group of disorders characterized by inflammation of the pancreas. The clinical manifestations can range in severity from a mild, self-limited disease to a life threatening acute inflammatory process, and the duration of the disease can range from a transient attack to an irreversible loss of function.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Rectangle 2"/>
          <p:cNvSpPr>
            <a:spLocks noGrp="1" noRot="1" noChangeArrowheads="1"/>
          </p:cNvSpPr>
          <p:nvPr>
            <p:ph type="title"/>
          </p:nvPr>
        </p:nvSpPr>
        <p:spPr/>
        <p:txBody>
          <a:bodyPr/>
          <a:lstStyle/>
          <a:p>
            <a:pPr eaLnBrk="1" hangingPunct="1">
              <a:defRPr/>
            </a:pPr>
            <a:r>
              <a:rPr lang="en-GB" smtClean="0"/>
              <a:t>Chronic pancreatitis</a:t>
            </a:r>
          </a:p>
        </p:txBody>
      </p:sp>
      <p:sp>
        <p:nvSpPr>
          <p:cNvPr id="645123" name="Rectangle 3"/>
          <p:cNvSpPr>
            <a:spLocks noGrp="1" noChangeArrowheads="1"/>
          </p:cNvSpPr>
          <p:nvPr>
            <p:ph sz="quarter" idx="1"/>
          </p:nvPr>
        </p:nvSpPr>
        <p:spPr/>
        <p:txBody>
          <a:bodyPr/>
          <a:lstStyle/>
          <a:p>
            <a:pPr eaLnBrk="1" hangingPunct="1">
              <a:defRPr/>
            </a:pPr>
            <a:r>
              <a:rPr lang="en-GB" sz="3300" smtClean="0"/>
              <a:t>There is significant overlap in the causes of acute and chronic pancreatitis. By far </a:t>
            </a:r>
            <a:r>
              <a:rPr lang="en-GB" sz="3300" i="1" smtClean="0"/>
              <a:t>the most common cause of chronic pancreatitis is long-term alcohol abuse and biliary tract disease</a:t>
            </a:r>
            <a:r>
              <a:rPr lang="en-GB" sz="3300" smtClean="0"/>
              <a:t>, and these patients are usually middle-aged males. </a:t>
            </a:r>
          </a:p>
          <a:p>
            <a:pPr eaLnBrk="1" hangingPunct="1">
              <a:defRPr/>
            </a:pPr>
            <a:endParaRPr lang="en-GB"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Rot="1" noChangeArrowheads="1"/>
          </p:cNvSpPr>
          <p:nvPr>
            <p:ph type="title"/>
          </p:nvPr>
        </p:nvSpPr>
        <p:spPr/>
        <p:txBody>
          <a:bodyPr/>
          <a:lstStyle/>
          <a:p>
            <a:pPr eaLnBrk="1" hangingPunct="1">
              <a:defRPr/>
            </a:pPr>
            <a:r>
              <a:rPr lang="en-GB" dirty="0" smtClean="0"/>
              <a:t>Chronic pancreatitis</a:t>
            </a:r>
          </a:p>
        </p:txBody>
      </p:sp>
      <p:sp>
        <p:nvSpPr>
          <p:cNvPr id="486403" name="Rectangle 3"/>
          <p:cNvSpPr>
            <a:spLocks noGrp="1" noChangeArrowheads="1"/>
          </p:cNvSpPr>
          <p:nvPr>
            <p:ph sz="quarter" idx="1"/>
          </p:nvPr>
        </p:nvSpPr>
        <p:spPr/>
        <p:txBody>
          <a:bodyPr/>
          <a:lstStyle/>
          <a:p>
            <a:pPr eaLnBrk="1" hangingPunct="1">
              <a:lnSpc>
                <a:spcPct val="80000"/>
              </a:lnSpc>
              <a:buFont typeface="Wingdings" pitchFamily="2" charset="2"/>
              <a:buNone/>
              <a:defRPr/>
            </a:pPr>
            <a:r>
              <a:rPr lang="en-GB" sz="2800" smtClean="0"/>
              <a:t>      Less common causes of chronic pancreatitis include the following: </a:t>
            </a:r>
          </a:p>
          <a:p>
            <a:pPr eaLnBrk="1" hangingPunct="1">
              <a:lnSpc>
                <a:spcPct val="80000"/>
              </a:lnSpc>
              <a:defRPr/>
            </a:pPr>
            <a:r>
              <a:rPr lang="en-GB" sz="2800" smtClean="0"/>
              <a:t>Hypercalcemia, hyperlipidemia.</a:t>
            </a:r>
          </a:p>
          <a:p>
            <a:pPr eaLnBrk="1" hangingPunct="1">
              <a:lnSpc>
                <a:spcPct val="80000"/>
              </a:lnSpc>
              <a:defRPr/>
            </a:pPr>
            <a:r>
              <a:rPr lang="en-GB" sz="2800" smtClean="0"/>
              <a:t>Long-standing </a:t>
            </a:r>
            <a:r>
              <a:rPr lang="en-GB" sz="2800" i="1" smtClean="0"/>
              <a:t>obstruction</a:t>
            </a:r>
            <a:r>
              <a:rPr lang="en-GB" sz="2800" smtClean="0"/>
              <a:t> of the pancreatic duct by pseudocysts, calculi, trauma, neoplasms, or pancreas divisum.  </a:t>
            </a:r>
          </a:p>
          <a:p>
            <a:pPr eaLnBrk="1" hangingPunct="1">
              <a:lnSpc>
                <a:spcPct val="80000"/>
              </a:lnSpc>
              <a:defRPr/>
            </a:pPr>
            <a:r>
              <a:rPr lang="en-GB" sz="2800" i="1" smtClean="0"/>
              <a:t>Tropical pancreatitis</a:t>
            </a:r>
            <a:r>
              <a:rPr lang="en-GB" sz="2800" smtClean="0"/>
              <a:t>, which is a poorly characterized disease seen in Africa and Asia. It has been attributed to malnutrition. </a:t>
            </a:r>
          </a:p>
          <a:p>
            <a:pPr eaLnBrk="1" hangingPunct="1">
              <a:lnSpc>
                <a:spcPct val="80000"/>
              </a:lnSpc>
              <a:defRPr/>
            </a:pPr>
            <a:r>
              <a:rPr lang="en-GB" sz="2800" i="1" smtClean="0"/>
              <a:t>Hereditary pancreatitis</a:t>
            </a:r>
            <a:r>
              <a:rPr lang="en-GB" sz="2800" smtClean="0"/>
              <a:t> </a:t>
            </a:r>
          </a:p>
          <a:p>
            <a:pPr eaLnBrk="1" hangingPunct="1">
              <a:lnSpc>
                <a:spcPct val="80000"/>
              </a:lnSpc>
              <a:defRPr/>
            </a:pPr>
            <a:r>
              <a:rPr lang="en-GB" sz="2800" i="1" smtClean="0"/>
              <a:t>Idiopathic chronic pancreatitis</a:t>
            </a:r>
            <a:r>
              <a:rPr lang="en-GB" sz="2800" smtClean="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rrowheads="1"/>
          </p:cNvSpPr>
          <p:nvPr>
            <p:ph type="title"/>
          </p:nvPr>
        </p:nvSpPr>
        <p:spPr/>
        <p:txBody>
          <a:bodyPr/>
          <a:lstStyle/>
          <a:p>
            <a:pPr eaLnBrk="1" hangingPunct="1">
              <a:defRPr/>
            </a:pPr>
            <a:r>
              <a:rPr lang="en-GB" smtClean="0"/>
              <a:t>Chronic pancreatitis: </a:t>
            </a:r>
            <a:r>
              <a:rPr lang="en-GB" b="0" smtClean="0"/>
              <a:t>Morphology</a:t>
            </a:r>
          </a:p>
        </p:txBody>
      </p:sp>
      <p:sp>
        <p:nvSpPr>
          <p:cNvPr id="487427" name="Rectangle 3"/>
          <p:cNvSpPr>
            <a:spLocks noGrp="1" noChangeArrowheads="1"/>
          </p:cNvSpPr>
          <p:nvPr>
            <p:ph sz="quarter" idx="1"/>
          </p:nvPr>
        </p:nvSpPr>
        <p:spPr/>
        <p:txBody>
          <a:bodyPr/>
          <a:lstStyle/>
          <a:p>
            <a:pPr eaLnBrk="1" hangingPunct="1">
              <a:defRPr/>
            </a:pPr>
            <a:r>
              <a:rPr lang="en-GB" sz="2800" b="1" smtClean="0"/>
              <a:t>Chronic pancreatitis is characterized by parenchymal fibrosis, reduced number and size of acini with relative sparing of the islets of Langerhans, and variable dilation of the pancreatic ducts</a:t>
            </a:r>
            <a:r>
              <a:rPr lang="en-GB" sz="2800" smtClean="0"/>
              <a:t> </a:t>
            </a:r>
          </a:p>
          <a:p>
            <a:pPr eaLnBrk="1" hangingPunct="1">
              <a:defRPr/>
            </a:pPr>
            <a:r>
              <a:rPr lang="en-GB" sz="2800" smtClean="0"/>
              <a:t>These changes are usually accompanied by a chronic inflammatory infiltrate around lobules and ducts.</a:t>
            </a:r>
          </a:p>
          <a:p>
            <a:pPr eaLnBrk="1" hangingPunct="1">
              <a:defRPr/>
            </a:pPr>
            <a:r>
              <a:rPr lang="en-GB" sz="2800" smtClean="0"/>
              <a:t>Grossly: gland is hard, sometimes with extremely dilated ducts and visible calcification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Rot="1" noChangeArrowheads="1"/>
          </p:cNvSpPr>
          <p:nvPr>
            <p:ph type="title"/>
          </p:nvPr>
        </p:nvSpPr>
        <p:spPr/>
        <p:txBody>
          <a:bodyPr>
            <a:normAutofit fontScale="90000"/>
          </a:bodyPr>
          <a:lstStyle/>
          <a:p>
            <a:pPr eaLnBrk="1" hangingPunct="1">
              <a:defRPr/>
            </a:pPr>
            <a:r>
              <a:rPr lang="en-GB" sz="4000" dirty="0" smtClean="0"/>
              <a:t>Chronic pancreatitis</a:t>
            </a:r>
            <a:r>
              <a:rPr lang="en-GB" sz="4000" b="0" dirty="0" smtClean="0"/>
              <a:t>: Clinical Features</a:t>
            </a:r>
          </a:p>
        </p:txBody>
      </p:sp>
      <p:sp>
        <p:nvSpPr>
          <p:cNvPr id="488451" name="Rectangle 3"/>
          <p:cNvSpPr>
            <a:spLocks noGrp="1" noChangeArrowheads="1"/>
          </p:cNvSpPr>
          <p:nvPr>
            <p:ph sz="quarter" idx="1"/>
          </p:nvPr>
        </p:nvSpPr>
        <p:spPr/>
        <p:txBody>
          <a:bodyPr/>
          <a:lstStyle/>
          <a:p>
            <a:pPr eaLnBrk="1" hangingPunct="1">
              <a:lnSpc>
                <a:spcPct val="90000"/>
              </a:lnSpc>
              <a:defRPr/>
            </a:pPr>
            <a:r>
              <a:rPr lang="en-GB" sz="2400" dirty="0" smtClean="0"/>
              <a:t>Silent or repeated attacks of  abdominal pain,  or persistent abdominal and back pain. Attacks may be precipitated by alcohol abuse, overeating (which increases demand on the pancreas), or the use of opiates and other drugs.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Chronic pancreatitis: Clinical Features</a:t>
            </a:r>
            <a:endParaRPr lang="en-US" dirty="0"/>
          </a:p>
        </p:txBody>
      </p:sp>
      <p:sp>
        <p:nvSpPr>
          <p:cNvPr id="3" name="Content Placeholder 2"/>
          <p:cNvSpPr>
            <a:spLocks noGrp="1"/>
          </p:cNvSpPr>
          <p:nvPr>
            <p:ph sz="quarter" idx="1"/>
          </p:nvPr>
        </p:nvSpPr>
        <p:spPr/>
        <p:txBody>
          <a:bodyPr>
            <a:normAutofit/>
          </a:bodyPr>
          <a:lstStyle/>
          <a:p>
            <a:pPr>
              <a:lnSpc>
                <a:spcPct val="90000"/>
              </a:lnSpc>
              <a:defRPr/>
            </a:pPr>
            <a:r>
              <a:rPr lang="en-GB" dirty="0" smtClean="0"/>
              <a:t>During an attack of abdominal pain, there may be mild fever and mild-to-moderate elevations of serum amylase. Calcifications can be seen within the pancreas by CT scan and </a:t>
            </a:r>
            <a:r>
              <a:rPr lang="en-GB" dirty="0" err="1" smtClean="0"/>
              <a:t>ultrasonography</a:t>
            </a:r>
            <a:r>
              <a:rPr lang="en-GB" dirty="0" smtClean="0"/>
              <a:t>. </a:t>
            </a:r>
          </a:p>
          <a:p>
            <a:pPr>
              <a:lnSpc>
                <a:spcPct val="90000"/>
              </a:lnSpc>
              <a:defRPr/>
            </a:pPr>
            <a:r>
              <a:rPr lang="en-GB" dirty="0" smtClean="0"/>
              <a:t>Complications: Severe </a:t>
            </a:r>
            <a:r>
              <a:rPr lang="en-GB" i="1" dirty="0" smtClean="0"/>
              <a:t>pancreatic exocrine insufficiency,</a:t>
            </a:r>
            <a:r>
              <a:rPr lang="en-GB" dirty="0" smtClean="0"/>
              <a:t> chronic </a:t>
            </a:r>
            <a:r>
              <a:rPr lang="en-GB" dirty="0" err="1" smtClean="0"/>
              <a:t>malabsorption</a:t>
            </a:r>
            <a:r>
              <a:rPr lang="en-GB" dirty="0" smtClean="0"/>
              <a:t>, </a:t>
            </a:r>
            <a:r>
              <a:rPr lang="en-GB" i="1" dirty="0" smtClean="0"/>
              <a:t>diabetes mellitus</a:t>
            </a:r>
            <a:r>
              <a:rPr lang="en-GB" dirty="0" smtClean="0"/>
              <a:t> (due to destruction of islets of </a:t>
            </a:r>
            <a:r>
              <a:rPr lang="en-GB" dirty="0" err="1" smtClean="0"/>
              <a:t>Langerhans</a:t>
            </a:r>
            <a:r>
              <a:rPr lang="en-GB" dirty="0" smtClean="0"/>
              <a:t>), </a:t>
            </a:r>
            <a:r>
              <a:rPr lang="en-GB" i="1" dirty="0" smtClean="0"/>
              <a:t>severe chronic pain</a:t>
            </a:r>
            <a:r>
              <a:rPr lang="en-GB" dirty="0" smtClean="0"/>
              <a:t> and p</a:t>
            </a:r>
            <a:r>
              <a:rPr lang="en-GB" i="1" dirty="0" smtClean="0"/>
              <a:t>ancreatic </a:t>
            </a:r>
            <a:r>
              <a:rPr lang="en-GB" i="1" dirty="0" err="1" smtClean="0"/>
              <a:t>pseudocysts</a:t>
            </a:r>
            <a:r>
              <a:rPr lang="en-GB" i="1" dirty="0" smtClean="0"/>
              <a:t>.</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Grp="1" noRot="1" noChangeArrowheads="1"/>
          </p:cNvSpPr>
          <p:nvPr>
            <p:ph type="title"/>
          </p:nvPr>
        </p:nvSpPr>
        <p:spPr/>
        <p:txBody>
          <a:bodyPr/>
          <a:lstStyle/>
          <a:p>
            <a:pPr eaLnBrk="1" hangingPunct="1">
              <a:defRPr/>
            </a:pPr>
            <a:r>
              <a:rPr lang="en-GB" b="0" i="1" smtClean="0"/>
              <a:t>PSEUDOCYSTS OF PANCREAS</a:t>
            </a:r>
          </a:p>
        </p:txBody>
      </p:sp>
      <p:sp>
        <p:nvSpPr>
          <p:cNvPr id="490499" name="Rectangle 3"/>
          <p:cNvSpPr>
            <a:spLocks noGrp="1" noChangeArrowheads="1"/>
          </p:cNvSpPr>
          <p:nvPr>
            <p:ph sz="quarter" idx="1"/>
          </p:nvPr>
        </p:nvSpPr>
        <p:spPr/>
        <p:txBody>
          <a:bodyPr/>
          <a:lstStyle/>
          <a:p>
            <a:pPr eaLnBrk="1" hangingPunct="1">
              <a:defRPr/>
            </a:pPr>
            <a:r>
              <a:rPr lang="en-GB" sz="2800" smtClean="0"/>
              <a:t>Pseudocysts are localized collections of necrotic-hemorrhagic material rich in pancreatic enzymes. Such cysts lack an epithelial lining (hence the prefix "pseudo"), and they account for majority of cysts in the pancreas. </a:t>
            </a:r>
          </a:p>
          <a:p>
            <a:pPr eaLnBrk="1" hangingPunct="1">
              <a:defRPr/>
            </a:pPr>
            <a:r>
              <a:rPr lang="en-GB" sz="2800" smtClean="0"/>
              <a:t>Pseudocysts usually arise after an episode of acute pancreatitis, or of chronic alcoholic pancreatitis. </a:t>
            </a:r>
          </a:p>
          <a:p>
            <a:pPr eaLnBrk="1" hangingPunct="1">
              <a:defRPr/>
            </a:pPr>
            <a:r>
              <a:rPr lang="en-GB" sz="2800" smtClean="0"/>
              <a:t>Traumatic injury to the abdomen can also give rise to pseudocysts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Rot="1" noChangeArrowheads="1"/>
          </p:cNvSpPr>
          <p:nvPr>
            <p:ph type="title"/>
          </p:nvPr>
        </p:nvSpPr>
        <p:spPr/>
        <p:txBody>
          <a:bodyPr/>
          <a:lstStyle/>
          <a:p>
            <a:pPr eaLnBrk="1" hangingPunct="1">
              <a:defRPr/>
            </a:pPr>
            <a:r>
              <a:rPr lang="en-GB" b="0" i="1" dirty="0" smtClean="0"/>
              <a:t>PSEUDOCYSTS OF PANCREAS</a:t>
            </a:r>
          </a:p>
        </p:txBody>
      </p:sp>
      <p:sp>
        <p:nvSpPr>
          <p:cNvPr id="491523" name="Rectangle 3"/>
          <p:cNvSpPr>
            <a:spLocks noGrp="1" noChangeArrowheads="1"/>
          </p:cNvSpPr>
          <p:nvPr>
            <p:ph sz="quarter" idx="1"/>
          </p:nvPr>
        </p:nvSpPr>
        <p:spPr/>
        <p:txBody>
          <a:bodyPr/>
          <a:lstStyle/>
          <a:p>
            <a:pPr eaLnBrk="1" hangingPunct="1">
              <a:defRPr/>
            </a:pPr>
            <a:r>
              <a:rPr lang="en-GB" sz="2800" b="1" smtClean="0"/>
              <a:t>Morphology.</a:t>
            </a:r>
            <a:r>
              <a:rPr lang="en-GB" sz="2800" smtClean="0"/>
              <a:t> Pseudocysts are usually solitary. Pseudocysts can range in size from 2 to 30 cm in diameter. </a:t>
            </a:r>
          </a:p>
          <a:p>
            <a:pPr eaLnBrk="1" hangingPunct="1">
              <a:defRPr/>
            </a:pPr>
            <a:r>
              <a:rPr lang="en-GB" sz="2800" smtClean="0"/>
              <a:t>While many pseudocysts spontaneously resolve, they may become secondarily infected, and larger pseudocysts may compress or even perforate into adjacent structures.</a:t>
            </a:r>
          </a:p>
          <a:p>
            <a:pPr eaLnBrk="1" hangingPunct="1">
              <a:defRPr/>
            </a:pPr>
            <a:r>
              <a:rPr lang="en-GB" sz="2800" smtClean="0"/>
              <a:t>They can produce abdominal pain and predispose to intraperitoneal hemorrhage or peritonitis.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b="0" i="1" dirty="0" smtClean="0"/>
              <a:t>PSEUDOCYSTS OF PANCREAS</a:t>
            </a:r>
            <a:endParaRPr lang="en-US" dirty="0"/>
          </a:p>
        </p:txBody>
      </p:sp>
      <p:pic>
        <p:nvPicPr>
          <p:cNvPr id="212995" name="Content Placeholder 3" descr="untitled.bmp"/>
          <p:cNvPicPr>
            <a:picLocks noGrp="1" noChangeAspect="1"/>
          </p:cNvPicPr>
          <p:nvPr>
            <p:ph sz="quarter" idx="1"/>
          </p:nvPr>
        </p:nvPicPr>
        <p:blipFill>
          <a:blip r:embed="rId3"/>
          <a:stretch>
            <a:fillRect/>
          </a:stretch>
        </p:blipFill>
        <p:spPr>
          <a:xfrm>
            <a:off x="0" y="1600201"/>
            <a:ext cx="9144000" cy="52578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Pancreatitis</a:t>
            </a:r>
            <a:endParaRPr lang="en-US" dirty="0"/>
          </a:p>
        </p:txBody>
      </p:sp>
      <p:sp>
        <p:nvSpPr>
          <p:cNvPr id="3" name="Content Placeholder 2"/>
          <p:cNvSpPr>
            <a:spLocks noGrp="1"/>
          </p:cNvSpPr>
          <p:nvPr>
            <p:ph sz="quarter" idx="1"/>
          </p:nvPr>
        </p:nvSpPr>
        <p:spPr/>
        <p:txBody>
          <a:bodyPr/>
          <a:lstStyle/>
          <a:p>
            <a:pPr>
              <a:lnSpc>
                <a:spcPct val="80000"/>
              </a:lnSpc>
              <a:defRPr/>
            </a:pPr>
            <a:r>
              <a:rPr lang="en-GB" dirty="0" smtClean="0"/>
              <a:t>In </a:t>
            </a:r>
            <a:r>
              <a:rPr lang="en-GB" i="1" dirty="0" smtClean="0"/>
              <a:t>acute pancreatitis</a:t>
            </a:r>
            <a:r>
              <a:rPr lang="en-GB" dirty="0" smtClean="0"/>
              <a:t>, gland can return to normal if underlying cause of the pancreatitis is removed.</a:t>
            </a:r>
          </a:p>
          <a:p>
            <a:pPr>
              <a:lnSpc>
                <a:spcPct val="80000"/>
              </a:lnSpc>
              <a:defRPr/>
            </a:pPr>
            <a:r>
              <a:rPr lang="en-GB" dirty="0" smtClean="0"/>
              <a:t>By contrast, </a:t>
            </a:r>
            <a:r>
              <a:rPr lang="en-GB" i="1" dirty="0" smtClean="0"/>
              <a:t>chronic pancreatitis</a:t>
            </a:r>
            <a:r>
              <a:rPr lang="en-GB" dirty="0" smtClean="0"/>
              <a:t> is defined by  irreversible destruction of exocrine pancreatic parenchyma.</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Grp="1" noRot="1" noChangeArrowheads="1"/>
          </p:cNvSpPr>
          <p:nvPr>
            <p:ph type="title"/>
          </p:nvPr>
        </p:nvSpPr>
        <p:spPr/>
        <p:txBody>
          <a:bodyPr/>
          <a:lstStyle/>
          <a:p>
            <a:pPr eaLnBrk="1" hangingPunct="1">
              <a:defRPr/>
            </a:pPr>
            <a:r>
              <a:rPr lang="en-GB" i="1" dirty="0" smtClean="0"/>
              <a:t>Acute pancreatitis</a:t>
            </a:r>
          </a:p>
        </p:txBody>
      </p:sp>
      <p:sp>
        <p:nvSpPr>
          <p:cNvPr id="477187" name="Rectangle 3"/>
          <p:cNvSpPr>
            <a:spLocks noGrp="1" noChangeArrowheads="1"/>
          </p:cNvSpPr>
          <p:nvPr>
            <p:ph sz="quarter" idx="1"/>
          </p:nvPr>
        </p:nvSpPr>
        <p:spPr/>
        <p:txBody>
          <a:bodyPr>
            <a:normAutofit/>
          </a:bodyPr>
          <a:lstStyle/>
          <a:p>
            <a:pPr eaLnBrk="1" hangingPunct="1">
              <a:lnSpc>
                <a:spcPct val="90000"/>
              </a:lnSpc>
              <a:defRPr/>
            </a:pPr>
            <a:r>
              <a:rPr lang="en-GB" i="1" dirty="0" smtClean="0"/>
              <a:t>Acute pancreatitis is a group of reversible lesions characterized by inflammation of the pancreas ranging in severity from </a:t>
            </a:r>
            <a:r>
              <a:rPr lang="en-GB" i="1" dirty="0" err="1" smtClean="0"/>
              <a:t>edema</a:t>
            </a:r>
            <a:r>
              <a:rPr lang="en-GB" i="1" dirty="0" smtClean="0"/>
              <a:t> and fat necrosis to </a:t>
            </a:r>
            <a:r>
              <a:rPr lang="en-GB" i="1" dirty="0" err="1" smtClean="0"/>
              <a:t>parenchymal</a:t>
            </a:r>
            <a:r>
              <a:rPr lang="en-GB" i="1" dirty="0" smtClean="0"/>
              <a:t> necrosis with severe </a:t>
            </a:r>
            <a:r>
              <a:rPr lang="en-GB" i="1" dirty="0" err="1" smtClean="0"/>
              <a:t>hemorrhage</a:t>
            </a:r>
            <a:r>
              <a:rPr lang="en-GB" i="1" dirty="0" smtClean="0"/>
              <a:t>.</a:t>
            </a:r>
            <a:r>
              <a:rPr lang="en-GB"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Acute pancreatitis</a:t>
            </a:r>
            <a:endParaRPr lang="en-US" dirty="0"/>
          </a:p>
        </p:txBody>
      </p:sp>
      <p:sp>
        <p:nvSpPr>
          <p:cNvPr id="3" name="Content Placeholder 2"/>
          <p:cNvSpPr>
            <a:spLocks noGrp="1"/>
          </p:cNvSpPr>
          <p:nvPr>
            <p:ph sz="quarter" idx="1"/>
          </p:nvPr>
        </p:nvSpPr>
        <p:spPr/>
        <p:txBody>
          <a:bodyPr/>
          <a:lstStyle/>
          <a:p>
            <a:r>
              <a:rPr lang="en-GB" dirty="0" smtClean="0"/>
              <a:t>80% of cases in Western countries are associated with one of two conditions: </a:t>
            </a:r>
            <a:r>
              <a:rPr lang="en-GB" dirty="0" err="1" smtClean="0"/>
              <a:t>biliary</a:t>
            </a:r>
            <a:r>
              <a:rPr lang="en-GB" dirty="0" smtClean="0"/>
              <a:t> tract disease or alcoholism.  Gallstones are present in 35% to 60% of cases of acute pancreatitis.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Rot="1" noChangeArrowheads="1"/>
          </p:cNvSpPr>
          <p:nvPr>
            <p:ph type="title"/>
          </p:nvPr>
        </p:nvSpPr>
        <p:spPr/>
        <p:txBody>
          <a:bodyPr/>
          <a:lstStyle/>
          <a:p>
            <a:pPr eaLnBrk="1" hangingPunct="1">
              <a:defRPr/>
            </a:pPr>
            <a:r>
              <a:rPr lang="en-GB" i="1" dirty="0" smtClean="0"/>
              <a:t>Acute pancreatitis</a:t>
            </a:r>
          </a:p>
        </p:txBody>
      </p:sp>
      <p:sp>
        <p:nvSpPr>
          <p:cNvPr id="478211" name="Rectangle 3"/>
          <p:cNvSpPr>
            <a:spLocks noGrp="1" noChangeArrowheads="1"/>
          </p:cNvSpPr>
          <p:nvPr>
            <p:ph sz="quarter" idx="1"/>
          </p:nvPr>
        </p:nvSpPr>
        <p:spPr/>
        <p:txBody>
          <a:bodyPr/>
          <a:lstStyle/>
          <a:p>
            <a:pPr eaLnBrk="1" hangingPunct="1">
              <a:lnSpc>
                <a:spcPct val="80000"/>
              </a:lnSpc>
              <a:buFont typeface="Wingdings" pitchFamily="2" charset="2"/>
              <a:buNone/>
              <a:defRPr/>
            </a:pPr>
            <a:r>
              <a:rPr lang="en-GB" sz="2000" dirty="0" smtClean="0"/>
              <a:t>Less common causes of acute pancreatitis include the following: </a:t>
            </a:r>
          </a:p>
          <a:p>
            <a:pPr eaLnBrk="1" hangingPunct="1">
              <a:lnSpc>
                <a:spcPct val="80000"/>
              </a:lnSpc>
              <a:defRPr/>
            </a:pPr>
            <a:r>
              <a:rPr lang="en-GB" sz="2000" dirty="0" smtClean="0"/>
              <a:t>Obstruction of the pancreatic duct system </a:t>
            </a:r>
            <a:r>
              <a:rPr lang="en-GB" sz="2000" dirty="0" err="1" smtClean="0"/>
              <a:t>eg</a:t>
            </a:r>
            <a:r>
              <a:rPr lang="en-GB" sz="2000" dirty="0" smtClean="0"/>
              <a:t>. </a:t>
            </a:r>
            <a:r>
              <a:rPr lang="en-GB" sz="2000" dirty="0" err="1" smtClean="0"/>
              <a:t>periampullary</a:t>
            </a:r>
            <a:r>
              <a:rPr lang="en-GB" sz="2000" dirty="0" smtClean="0"/>
              <a:t> </a:t>
            </a:r>
            <a:r>
              <a:rPr lang="en-GB" sz="2000" dirty="0" err="1" smtClean="0"/>
              <a:t>tumors</a:t>
            </a:r>
            <a:r>
              <a:rPr lang="en-GB" sz="2000" dirty="0" smtClean="0"/>
              <a:t>, congenital cystic dilatation of the common bile duct, </a:t>
            </a:r>
            <a:r>
              <a:rPr lang="en-GB" sz="2000" dirty="0" err="1" smtClean="0"/>
              <a:t>biliary</a:t>
            </a:r>
            <a:r>
              <a:rPr lang="en-GB" sz="2000" dirty="0" smtClean="0"/>
              <a:t> "sludge," and parasites (particularly </a:t>
            </a:r>
            <a:r>
              <a:rPr lang="en-GB" sz="2000" i="1" smtClean="0"/>
              <a:t>Ascarasis</a:t>
            </a:r>
            <a:r>
              <a:rPr lang="en-GB" sz="2000" i="1" dirty="0" smtClean="0"/>
              <a:t> </a:t>
            </a:r>
            <a:r>
              <a:rPr lang="en-GB" sz="2000" i="1" dirty="0" err="1" smtClean="0"/>
              <a:t>lumbricoides</a:t>
            </a:r>
            <a:r>
              <a:rPr lang="en-GB" sz="2000" dirty="0" smtClean="0"/>
              <a:t> and </a:t>
            </a:r>
            <a:r>
              <a:rPr lang="en-GB" sz="2000" i="1" dirty="0" err="1" smtClean="0"/>
              <a:t>Clonorchis</a:t>
            </a:r>
            <a:r>
              <a:rPr lang="en-GB" sz="2000" i="1" dirty="0" smtClean="0"/>
              <a:t> </a:t>
            </a:r>
            <a:r>
              <a:rPr lang="en-GB" sz="2000" i="1" dirty="0" err="1" smtClean="0"/>
              <a:t>sinensis</a:t>
            </a:r>
            <a:r>
              <a:rPr lang="en-GB" sz="2000" dirty="0" smtClean="0"/>
              <a:t> organisms) </a:t>
            </a:r>
          </a:p>
          <a:p>
            <a:pPr eaLnBrk="1" hangingPunct="1">
              <a:lnSpc>
                <a:spcPct val="80000"/>
              </a:lnSpc>
              <a:defRPr/>
            </a:pPr>
            <a:r>
              <a:rPr lang="en-GB" sz="2000" dirty="0" smtClean="0"/>
              <a:t>Medications. More than 85 drugs have been reported to cause acute pancreatitis. These include </a:t>
            </a:r>
            <a:r>
              <a:rPr lang="en-GB" sz="2000" dirty="0" err="1" smtClean="0"/>
              <a:t>thiazide</a:t>
            </a:r>
            <a:r>
              <a:rPr lang="en-GB" sz="2000" dirty="0" smtClean="0"/>
              <a:t> diuretics, </a:t>
            </a:r>
            <a:r>
              <a:rPr lang="en-GB" sz="2000" dirty="0" err="1" smtClean="0">
                <a:hlinkClick r:id="rId2" tooltip="View drug information"/>
              </a:rPr>
              <a:t>azathioprine</a:t>
            </a:r>
            <a:r>
              <a:rPr lang="en-GB" sz="2000" dirty="0" smtClean="0">
                <a:hlinkClick r:id="rId2" tooltip="View drug information"/>
              </a:rPr>
              <a:t> </a:t>
            </a:r>
            <a:r>
              <a:rPr lang="en-GB" sz="2000" dirty="0" smtClean="0"/>
              <a:t>, estrogens, etc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Acute pancreatitis</a:t>
            </a:r>
            <a:endParaRPr lang="en-US" dirty="0"/>
          </a:p>
        </p:txBody>
      </p:sp>
      <p:sp>
        <p:nvSpPr>
          <p:cNvPr id="3" name="Content Placeholder 2"/>
          <p:cNvSpPr>
            <a:spLocks noGrp="1"/>
          </p:cNvSpPr>
          <p:nvPr>
            <p:ph sz="quarter" idx="1"/>
          </p:nvPr>
        </p:nvSpPr>
        <p:spPr/>
        <p:txBody>
          <a:bodyPr/>
          <a:lstStyle/>
          <a:p>
            <a:pPr>
              <a:lnSpc>
                <a:spcPct val="80000"/>
              </a:lnSpc>
              <a:defRPr/>
            </a:pPr>
            <a:r>
              <a:rPr lang="en-GB" dirty="0" smtClean="0"/>
              <a:t>Metabolic disorders, including </a:t>
            </a:r>
            <a:r>
              <a:rPr lang="en-GB" dirty="0" err="1" smtClean="0"/>
              <a:t>hypertriglyceridemia</a:t>
            </a:r>
            <a:r>
              <a:rPr lang="en-GB" dirty="0" smtClean="0"/>
              <a:t>, hyperparathyroidism, and other </a:t>
            </a:r>
            <a:r>
              <a:rPr lang="en-GB" dirty="0" err="1" smtClean="0"/>
              <a:t>hypercalcemic</a:t>
            </a:r>
            <a:r>
              <a:rPr lang="en-GB" dirty="0" smtClean="0"/>
              <a:t> states </a:t>
            </a:r>
          </a:p>
          <a:p>
            <a:pPr>
              <a:lnSpc>
                <a:spcPct val="80000"/>
              </a:lnSpc>
              <a:defRPr/>
            </a:pPr>
            <a:r>
              <a:rPr lang="en-GB" dirty="0" smtClean="0"/>
              <a:t>Acute ischemia induced by vascular thrombosis, embolism, </a:t>
            </a:r>
            <a:r>
              <a:rPr lang="en-GB" dirty="0" err="1" smtClean="0"/>
              <a:t>vasculitis</a:t>
            </a:r>
            <a:r>
              <a:rPr lang="en-GB" dirty="0" smtClean="0"/>
              <a:t> and shock </a:t>
            </a:r>
          </a:p>
          <a:p>
            <a:pPr>
              <a:lnSpc>
                <a:spcPct val="80000"/>
              </a:lnSpc>
              <a:defRPr/>
            </a:pPr>
            <a:r>
              <a:rPr lang="en-GB" dirty="0" smtClean="0"/>
              <a:t>Trauma, both blunt trauma and iatrogenic injury during surgery or endoscopic retrograde </a:t>
            </a:r>
            <a:r>
              <a:rPr lang="en-GB" dirty="0" err="1" smtClean="0"/>
              <a:t>cholangiopancreatography</a:t>
            </a:r>
            <a:r>
              <a:rPr lang="en-GB" dirty="0" smtClean="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9344" name="Group 112"/>
          <p:cNvGraphicFramePr>
            <a:graphicFrameLocks noGrp="1"/>
          </p:cNvGraphicFramePr>
          <p:nvPr/>
        </p:nvGraphicFramePr>
        <p:xfrm>
          <a:off x="2476500" y="2209800"/>
          <a:ext cx="4838700" cy="4389120"/>
        </p:xfrm>
        <a:graphic>
          <a:graphicData uri="http://schemas.openxmlformats.org/drawingml/2006/table">
            <a:tbl>
              <a:tblPr/>
              <a:tblGrid>
                <a:gridCol w="4838700"/>
              </a:tblGrid>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rgbClr val="000000"/>
                          </a:solidFill>
                          <a:effectLst/>
                          <a:latin typeface="Arial" charset="0"/>
                          <a:cs typeface="Arial" charset="0"/>
                        </a:rPr>
                        <a:t>Metabolic</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203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Alcoholism</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201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Hyperlipoproteinemia</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201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Hypercalcemia</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201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Drugs (e.g., thiazide diuretics)</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203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Genetic</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201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rgbClr val="000000"/>
                          </a:solidFill>
                          <a:effectLst/>
                          <a:latin typeface="Arial" charset="0"/>
                          <a:cs typeface="Arial" charset="0"/>
                        </a:rPr>
                        <a:t>Mechanical</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201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Trauma</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201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Gallstones</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203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Iatrogenic injury</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201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Perioperative injury</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Endoscopic procedures with dye injection</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bl>
          </a:graphicData>
        </a:graphic>
      </p:graphicFrame>
      <p:sp>
        <p:nvSpPr>
          <p:cNvPr id="479345" name="Rectangle 113"/>
          <p:cNvSpPr>
            <a:spLocks noGrp="1" noRot="1" noChangeArrowheads="1"/>
          </p:cNvSpPr>
          <p:nvPr>
            <p:ph type="title"/>
          </p:nvPr>
        </p:nvSpPr>
        <p:spPr/>
        <p:txBody>
          <a:bodyPr>
            <a:normAutofit fontScale="90000"/>
          </a:bodyPr>
          <a:lstStyle/>
          <a:p>
            <a:pPr eaLnBrk="1" hangingPunct="1">
              <a:defRPr/>
            </a:pPr>
            <a:r>
              <a:rPr lang="en-GB" sz="4000" smtClean="0"/>
              <a:t>ETIOLOGIC FACTORS IN ACUTE PANCREATITIS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9623" name="Group 39"/>
          <p:cNvGraphicFramePr>
            <a:graphicFrameLocks noGrp="1"/>
          </p:cNvGraphicFramePr>
          <p:nvPr/>
        </p:nvGraphicFramePr>
        <p:xfrm>
          <a:off x="2476500" y="1968500"/>
          <a:ext cx="4191000" cy="2926080"/>
        </p:xfrm>
        <a:graphic>
          <a:graphicData uri="http://schemas.openxmlformats.org/drawingml/2006/table">
            <a:tbl>
              <a:tblPr/>
              <a:tblGrid>
                <a:gridCol w="4191000"/>
              </a:tblGrid>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rgbClr val="000000"/>
                          </a:solidFill>
                          <a:effectLst/>
                          <a:latin typeface="Arial" charset="0"/>
                          <a:cs typeface="Arial" charset="0"/>
                        </a:rPr>
                        <a:t>Vascular</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Shock</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Atheroembolism</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Polyarteritis nodosa</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rgbClr val="000000"/>
                          </a:solidFill>
                          <a:effectLst/>
                          <a:latin typeface="Arial" charset="0"/>
                          <a:cs typeface="Arial" charset="0"/>
                        </a:rPr>
                        <a:t>Infectious</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Mumps</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cs typeface="Arial" charset="0"/>
                        </a:rPr>
                        <a:t>Coxsackievirus</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smtClean="0">
                          <a:ln>
                            <a:noFill/>
                          </a:ln>
                          <a:solidFill>
                            <a:srgbClr val="000000"/>
                          </a:solidFill>
                          <a:effectLst/>
                          <a:latin typeface="Arial" charset="0"/>
                          <a:cs typeface="Arial" charset="0"/>
                        </a:rPr>
                        <a:t>Mycoplasma pneumoniae</a:t>
                      </a:r>
                      <a:endParaRPr kumimoji="0" lang="en-US" sz="1800" b="0" i="0" u="none" strike="noStrike" cap="none" normalizeH="0" baseline="0" smtClean="0">
                        <a:ln>
                          <a:noFill/>
                        </a:ln>
                        <a:solidFill>
                          <a:schemeClr val="tx1"/>
                        </a:solidFill>
                        <a:effectLst/>
                        <a:latin typeface="Arial" charset="0"/>
                        <a:cs typeface="Arial" charset="0"/>
                      </a:endParaRPr>
                    </a:p>
                  </a:txBody>
                  <a:tcPr horzOverflow="overflow">
                    <a:lnL w="0" cap="flat" cmpd="sng" algn="ctr">
                      <a:solidFill>
                        <a:srgbClr val="D8E8F5"/>
                      </a:solidFill>
                      <a:prstDash val="solid"/>
                      <a:round/>
                      <a:headEnd type="none" w="med" len="med"/>
                      <a:tailEnd type="none" w="med" len="med"/>
                    </a:lnL>
                    <a:lnR w="0" cap="flat" cmpd="sng" algn="ctr">
                      <a:solidFill>
                        <a:srgbClr val="D8E8F5"/>
                      </a:solidFill>
                      <a:prstDash val="solid"/>
                      <a:round/>
                      <a:headEnd type="none" w="med" len="med"/>
                      <a:tailEnd type="none" w="med" len="med"/>
                    </a:lnR>
                    <a:lnT w="0" cap="flat" cmpd="sng" algn="ctr">
                      <a:solidFill>
                        <a:srgbClr val="D8E8F5"/>
                      </a:solidFill>
                      <a:prstDash val="solid"/>
                      <a:round/>
                      <a:headEnd type="none" w="med" len="med"/>
                      <a:tailEnd type="none" w="med" len="med"/>
                    </a:lnT>
                    <a:lnB w="0" cap="flat" cmpd="sng" algn="ctr">
                      <a:solidFill>
                        <a:srgbClr val="D8E8F5"/>
                      </a:solidFill>
                      <a:prstDash val="solid"/>
                      <a:round/>
                      <a:headEnd type="none" w="med" len="med"/>
                      <a:tailEnd type="none" w="med" len="med"/>
                    </a:lnB>
                    <a:lnTlToBr>
                      <a:noFill/>
                    </a:lnTlToBr>
                    <a:lnBlToTr>
                      <a:noFill/>
                    </a:lnBlToTr>
                    <a:solidFill>
                      <a:srgbClr val="FFFFFF"/>
                    </a:solidFill>
                  </a:tcPr>
                </a:tc>
              </a:tr>
            </a:tbl>
          </a:graphicData>
        </a:graphic>
      </p:graphicFrame>
      <p:sp>
        <p:nvSpPr>
          <p:cNvPr id="579624" name="Rectangle 40"/>
          <p:cNvSpPr>
            <a:spLocks noGrp="1" noRot="1" noChangeArrowheads="1"/>
          </p:cNvSpPr>
          <p:nvPr>
            <p:ph type="title"/>
          </p:nvPr>
        </p:nvSpPr>
        <p:spPr/>
        <p:txBody>
          <a:bodyPr>
            <a:normAutofit fontScale="90000"/>
          </a:bodyPr>
          <a:lstStyle/>
          <a:p>
            <a:pPr eaLnBrk="1" hangingPunct="1">
              <a:defRPr/>
            </a:pPr>
            <a:r>
              <a:rPr lang="en-GB" sz="4000" smtClean="0"/>
              <a:t>ETIOLOGIC FACTORS IN ACUTE PANCREATITIS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86</TotalTime>
  <Words>1276</Words>
  <Application>Microsoft Office PowerPoint</Application>
  <PresentationFormat>On-screen Show (4:3)</PresentationFormat>
  <Paragraphs>96</Paragraphs>
  <Slides>27</Slides>
  <Notes>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Equity</vt:lpstr>
      <vt:lpstr>Pathology and pathogenesis of pancreatitis </vt:lpstr>
      <vt:lpstr>Pancreatitis</vt:lpstr>
      <vt:lpstr>Pancreatitis</vt:lpstr>
      <vt:lpstr>Acute pancreatitis</vt:lpstr>
      <vt:lpstr>Acute pancreatitis</vt:lpstr>
      <vt:lpstr>Acute pancreatitis</vt:lpstr>
      <vt:lpstr>Acute pancreatitis</vt:lpstr>
      <vt:lpstr>ETIOLOGIC FACTORS IN ACUTE PANCREATITIS</vt:lpstr>
      <vt:lpstr>ETIOLOGIC FACTORS IN ACUTE PANCREATITIS</vt:lpstr>
      <vt:lpstr>Acute pancreatitis: Morphology</vt:lpstr>
      <vt:lpstr>Acute pancreatitis: Morphology</vt:lpstr>
      <vt:lpstr>Acute pancreatitis: Morphology</vt:lpstr>
      <vt:lpstr>Acute pancreatitis</vt:lpstr>
      <vt:lpstr>Acute pancreatitis: Clinical Features.</vt:lpstr>
      <vt:lpstr>Acute pancreatitis: Clinical Features.</vt:lpstr>
      <vt:lpstr>Acute pancreatitis</vt:lpstr>
      <vt:lpstr>Acute pancreatitis</vt:lpstr>
      <vt:lpstr>Chronic pancreatitis</vt:lpstr>
      <vt:lpstr>Chronic pancreatitis</vt:lpstr>
      <vt:lpstr>Chronic pancreatitis</vt:lpstr>
      <vt:lpstr>Chronic pancreatitis</vt:lpstr>
      <vt:lpstr>Chronic pancreatitis: Morphology</vt:lpstr>
      <vt:lpstr>Chronic pancreatitis: Clinical Features</vt:lpstr>
      <vt:lpstr>Chronic pancreatitis: Clinical Features</vt:lpstr>
      <vt:lpstr>PSEUDOCYSTS OF PANCREAS</vt:lpstr>
      <vt:lpstr>PSEUDOCYSTS OF PANCREAS</vt:lpstr>
      <vt:lpstr>PSEUDOCYSTS OF PANCREAS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Pathology and pathogenesis of pancreatitis </dc:title>
  <dc:creator>Dr.Hala</dc:creator>
  <cp:lastModifiedBy>Dr.Hala</cp:lastModifiedBy>
  <cp:revision>6</cp:revision>
  <dcterms:created xsi:type="dcterms:W3CDTF">2010-11-01T06:23:58Z</dcterms:created>
  <dcterms:modified xsi:type="dcterms:W3CDTF">2013-11-17T08:15:13Z</dcterms:modified>
</cp:coreProperties>
</file>