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8"/>
  </p:notesMasterIdLst>
  <p:sldIdLst>
    <p:sldId id="286" r:id="rId2"/>
    <p:sldId id="293" r:id="rId3"/>
    <p:sldId id="303" r:id="rId4"/>
    <p:sldId id="259" r:id="rId5"/>
    <p:sldId id="300" r:id="rId6"/>
    <p:sldId id="258" r:id="rId7"/>
    <p:sldId id="260" r:id="rId8"/>
    <p:sldId id="291" r:id="rId9"/>
    <p:sldId id="261" r:id="rId10"/>
    <p:sldId id="262" r:id="rId11"/>
    <p:sldId id="30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90" r:id="rId20"/>
    <p:sldId id="289" r:id="rId21"/>
    <p:sldId id="301" r:id="rId22"/>
    <p:sldId id="270" r:id="rId23"/>
    <p:sldId id="271" r:id="rId24"/>
    <p:sldId id="272" r:id="rId25"/>
    <p:sldId id="273" r:id="rId26"/>
    <p:sldId id="288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306" r:id="rId38"/>
    <p:sldId id="297" r:id="rId39"/>
    <p:sldId id="299" r:id="rId40"/>
    <p:sldId id="298" r:id="rId41"/>
    <p:sldId id="307" r:id="rId42"/>
    <p:sldId id="294" r:id="rId43"/>
    <p:sldId id="304" r:id="rId44"/>
    <p:sldId id="296" r:id="rId45"/>
    <p:sldId id="295" r:id="rId46"/>
    <p:sldId id="30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FC53FF4-3DB2-479B-9F9B-225DC3F7E361}" type="datetimeFigureOut">
              <a:rPr lang="ar-SA" smtClean="0"/>
              <a:pPr/>
              <a:t>10/02/1437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49ADF0D-00A5-4CF8-8B5C-BAA0C044888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215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D9DDBAE-82CD-4693-BC0B-B089A67536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A84F7-9ACA-4216-863E-04B57AA7BF5F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Gastrointestinal Block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Pathology lecture</a:t>
            </a:r>
            <a:br>
              <a:rPr lang="en-US" sz="2800" dirty="0" smtClean="0"/>
            </a:br>
            <a:r>
              <a:rPr lang="en-US" sz="2800" dirty="0" smtClean="0"/>
              <a:t> 2015</a:t>
            </a:r>
            <a:endParaRPr lang="ar-SA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00200" y="4114800"/>
            <a:ext cx="6400800" cy="17526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Dr. Ahmed Al </a:t>
            </a:r>
            <a:r>
              <a:rPr lang="en-US" dirty="0" err="1" smtClean="0"/>
              <a:t>Humaidi</a:t>
            </a:r>
            <a:endParaRPr lang="ar-SA" dirty="0"/>
          </a:p>
        </p:txBody>
      </p:sp>
      <p:sp>
        <p:nvSpPr>
          <p:cNvPr id="6" name="مستطيل 6"/>
          <p:cNvSpPr/>
          <p:nvPr/>
        </p:nvSpPr>
        <p:spPr>
          <a:xfrm>
            <a:off x="3276600" y="3352800"/>
            <a:ext cx="2643187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 err="1"/>
              <a:t>Malabsorption</a:t>
            </a:r>
            <a:r>
              <a:rPr lang="en-US" sz="3200" dirty="0"/>
              <a:t>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idx="4294967295"/>
          </p:nvPr>
        </p:nvSpPr>
        <p:spPr>
          <a:xfrm>
            <a:off x="609600" y="228600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Pathophysiology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524000" y="2057400"/>
            <a:ext cx="350520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l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Inadequate digestion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447800" y="4419600"/>
            <a:ext cx="302249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Small intestine abnormalities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09800" y="3131106"/>
            <a:ext cx="132453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Pancreas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209800" y="3729335"/>
            <a:ext cx="732893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Bile 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209800" y="2590800"/>
            <a:ext cx="1472215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Stomach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1905000" y="4888468"/>
            <a:ext cx="919291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mucosa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905000" y="5345668"/>
            <a:ext cx="271779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Inadequate small intestine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905000" y="5802868"/>
            <a:ext cx="231268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Lymphatic obstruction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562600" y="2057400"/>
            <a:ext cx="225145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err="1" smtClean="0"/>
              <a:t>Postgastrectomy</a:t>
            </a:r>
            <a:endParaRPr lang="ar-SA" sz="2400" dirty="0"/>
          </a:p>
        </p:txBody>
      </p:sp>
      <p:cxnSp>
        <p:nvCxnSpPr>
          <p:cNvPr id="14" name="رابط كسهم مستقيم 13"/>
          <p:cNvCxnSpPr/>
          <p:nvPr/>
        </p:nvCxnSpPr>
        <p:spPr>
          <a:xfrm flipV="1">
            <a:off x="3643306" y="2438400"/>
            <a:ext cx="1919294" cy="41909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5429256" y="2667000"/>
            <a:ext cx="350046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sz="2400" dirty="0" smtClean="0"/>
              <a:t>Deficiency of pancreatic lipase</a:t>
            </a:r>
          </a:p>
          <a:p>
            <a:pPr algn="l">
              <a:buNone/>
            </a:pPr>
            <a:r>
              <a:rPr lang="en-US" sz="2400" dirty="0" smtClean="0"/>
              <a:t>Chronic pancreatitis</a:t>
            </a:r>
          </a:p>
          <a:p>
            <a:pPr algn="l">
              <a:buNone/>
            </a:pPr>
            <a:r>
              <a:rPr lang="en-US" sz="2400" dirty="0" smtClean="0"/>
              <a:t>Cystic fibrosis</a:t>
            </a:r>
          </a:p>
          <a:p>
            <a:pPr algn="l">
              <a:buNone/>
            </a:pPr>
            <a:r>
              <a:rPr lang="en-US" sz="2400" dirty="0" smtClean="0"/>
              <a:t>Pancreatic resection</a:t>
            </a:r>
            <a:endParaRPr lang="ar-SA" dirty="0"/>
          </a:p>
        </p:txBody>
      </p:sp>
      <p:cxnSp>
        <p:nvCxnSpPr>
          <p:cNvPr id="16" name="رابط كسهم مستقيم 15"/>
          <p:cNvCxnSpPr/>
          <p:nvPr/>
        </p:nvCxnSpPr>
        <p:spPr>
          <a:xfrm>
            <a:off x="3643306" y="3286124"/>
            <a:ext cx="1714512" cy="35719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5410200" y="4724400"/>
            <a:ext cx="364333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sz="2800" dirty="0" smtClean="0"/>
              <a:t>Obstructive jaundice</a:t>
            </a:r>
          </a:p>
          <a:p>
            <a:pPr algn="l">
              <a:buNone/>
            </a:pPr>
            <a:r>
              <a:rPr lang="en-US" sz="2800" dirty="0" smtClean="0"/>
              <a:t>Terminal </a:t>
            </a:r>
            <a:r>
              <a:rPr lang="en-US" sz="2800" dirty="0" err="1" smtClean="0"/>
              <a:t>ileal</a:t>
            </a:r>
            <a:r>
              <a:rPr lang="en-US" sz="2800" dirty="0" smtClean="0"/>
              <a:t> resection</a:t>
            </a:r>
            <a:endParaRPr lang="ar-SA" sz="2800" dirty="0"/>
          </a:p>
        </p:txBody>
      </p:sp>
      <p:cxnSp>
        <p:nvCxnSpPr>
          <p:cNvPr id="20" name="رابط كسهم مستقيم 19"/>
          <p:cNvCxnSpPr/>
          <p:nvPr/>
        </p:nvCxnSpPr>
        <p:spPr>
          <a:xfrm>
            <a:off x="3048000" y="3962400"/>
            <a:ext cx="2209800" cy="8382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5" grpId="0" build="allAtOnce" animBg="1"/>
      <p:bldP spid="19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urse-prescriber.co.uk/education/visual_lib/pp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4791075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6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Enterohepatic</a:t>
            </a:r>
            <a:r>
              <a:rPr lang="en-US" dirty="0" smtClean="0"/>
              <a:t> </a:t>
            </a:r>
            <a:r>
              <a:rPr lang="en-US" dirty="0"/>
              <a:t>circulation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399" y="1219200"/>
            <a:ext cx="6510337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Bile secretion and absorption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3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idx="4294967295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Pathophysiology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52600" y="1524000"/>
            <a:ext cx="219925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Inadequate digestion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09600" y="3439180"/>
            <a:ext cx="4534703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Small intestine abnormalities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86000" y="2514600"/>
            <a:ext cx="102149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Pancreas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2357422" y="2971800"/>
            <a:ext cx="58381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Bile 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2286000" y="2057400"/>
            <a:ext cx="10544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Stomach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1752600" y="4038600"/>
            <a:ext cx="1330685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mucosa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066800" y="4953000"/>
            <a:ext cx="4142288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Inadequate small intestine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219200" y="5801380"/>
            <a:ext cx="350487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/>
            <a:r>
              <a:rPr lang="en-US" sz="2800" b="1" dirty="0" smtClean="0">
                <a:solidFill>
                  <a:schemeClr val="tx1"/>
                </a:solidFill>
              </a:rPr>
              <a:t>Lymphatic obstruction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5881638" y="1752600"/>
            <a:ext cx="3262362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sz="2400" dirty="0" smtClean="0"/>
              <a:t>Celiac disease</a:t>
            </a:r>
          </a:p>
          <a:p>
            <a:pPr algn="l">
              <a:buNone/>
            </a:pPr>
            <a:r>
              <a:rPr lang="en-US" sz="2400" dirty="0" smtClean="0"/>
              <a:t>Tropical </a:t>
            </a:r>
            <a:r>
              <a:rPr lang="en-US" sz="2400" dirty="0" err="1" smtClean="0"/>
              <a:t>sprue</a:t>
            </a:r>
            <a:endParaRPr lang="en-US" sz="2400" dirty="0" smtClean="0"/>
          </a:p>
          <a:p>
            <a:r>
              <a:rPr lang="en-US" sz="2400" dirty="0" smtClean="0"/>
              <a:t>Whipple's disease, (caused by </a:t>
            </a:r>
            <a:r>
              <a:rPr lang="en-US" sz="2400" i="1" dirty="0" smtClean="0"/>
              <a:t>Tropheryma </a:t>
            </a:r>
            <a:r>
              <a:rPr lang="en-US" sz="2400" i="1" dirty="0" err="1" smtClean="0"/>
              <a:t>whipplei</a:t>
            </a:r>
            <a:r>
              <a:rPr lang="en-US" sz="2400" i="1" dirty="0" smtClean="0"/>
              <a:t>)</a:t>
            </a:r>
            <a:endParaRPr lang="en-US" sz="2400" dirty="0" smtClean="0"/>
          </a:p>
          <a:p>
            <a:pPr algn="l">
              <a:buNone/>
            </a:pPr>
            <a:r>
              <a:rPr lang="en-US" sz="2400" dirty="0" err="1" smtClean="0"/>
              <a:t>Giardiasis</a:t>
            </a:r>
            <a:endParaRPr lang="en-US" sz="2400" dirty="0" smtClean="0"/>
          </a:p>
        </p:txBody>
      </p:sp>
      <p:cxnSp>
        <p:nvCxnSpPr>
          <p:cNvPr id="13" name="رابط كسهم مستقيم 12"/>
          <p:cNvCxnSpPr/>
          <p:nvPr/>
        </p:nvCxnSpPr>
        <p:spPr>
          <a:xfrm flipV="1">
            <a:off x="3124200" y="3886200"/>
            <a:ext cx="2743200" cy="6858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>
            <a:stCxn id="10" idx="3"/>
          </p:cNvCxnSpPr>
          <p:nvPr/>
        </p:nvCxnSpPr>
        <p:spPr>
          <a:xfrm flipV="1">
            <a:off x="5209088" y="5105400"/>
            <a:ext cx="1039312" cy="10921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flipV="1">
            <a:off x="4800600" y="6143644"/>
            <a:ext cx="1338274" cy="2855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/>
          <p:cNvSpPr/>
          <p:nvPr/>
        </p:nvSpPr>
        <p:spPr>
          <a:xfrm>
            <a:off x="6248400" y="4495800"/>
            <a:ext cx="262888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sz="2400" dirty="0" smtClean="0"/>
              <a:t>Intestinal resection</a:t>
            </a:r>
          </a:p>
          <a:p>
            <a:pPr algn="l">
              <a:buNone/>
            </a:pPr>
            <a:r>
              <a:rPr lang="en-US" sz="2400" dirty="0" err="1" smtClean="0"/>
              <a:t>Crohn's</a:t>
            </a:r>
            <a:r>
              <a:rPr lang="en-US" sz="2400" dirty="0" smtClean="0"/>
              <a:t> disease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6215074" y="5715000"/>
            <a:ext cx="271464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sz="2000" dirty="0" smtClean="0"/>
              <a:t> Intestinal </a:t>
            </a:r>
            <a:r>
              <a:rPr lang="en-US" sz="2000" dirty="0" err="1" smtClean="0"/>
              <a:t>lymphangiectasia</a:t>
            </a: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 Malignant lymphoma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23" grpId="0" build="allAtOnce" animBg="1"/>
      <p:bldP spid="24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idx="4294967295"/>
          </p:nvPr>
        </p:nvSpPr>
        <p:spPr>
          <a:xfrm>
            <a:off x="457200" y="214313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Pathophysiology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357422" y="3131106"/>
            <a:ext cx="1074397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Pancreas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2357423" y="3657600"/>
            <a:ext cx="53817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Bile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2428860" y="4786322"/>
            <a:ext cx="919291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mucosa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b="1" u="sng" dirty="0" err="1"/>
              <a:t>Malabsorption</a:t>
            </a:r>
            <a:r>
              <a:rPr lang="en-US" b="1" u="sng" dirty="0"/>
              <a:t> </a:t>
            </a:r>
            <a:r>
              <a:rPr lang="en-US" b="1" u="sng" dirty="0" smtClean="0"/>
              <a:t>Syndrome</a:t>
            </a:r>
            <a:br>
              <a:rPr lang="en-US" b="1" u="sng" dirty="0" smtClean="0"/>
            </a:br>
            <a:r>
              <a:rPr lang="en-US" dirty="0" smtClean="0">
                <a:solidFill>
                  <a:srgbClr val="FF0000"/>
                </a:solidFill>
              </a:rPr>
              <a:t> Clinical features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239000" cy="55626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Abnormal stools</a:t>
            </a:r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Failure to thrive or poor growth in most but not all cases (Weight loss despite increased oral intake of nutrients).</a:t>
            </a:r>
          </a:p>
          <a:p>
            <a:pPr algn="l" rtl="0"/>
            <a:r>
              <a:rPr lang="en-US" sz="2800" dirty="0" smtClean="0"/>
              <a:t>Specific nutrient deficiencies, either singly or in combination.</a:t>
            </a:r>
          </a:p>
          <a:p>
            <a:pPr algn="l">
              <a:buNone/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200400" y="2819400"/>
            <a:ext cx="45720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600" dirty="0" smtClean="0"/>
              <a:t>Quantitative stool for fat</a:t>
            </a:r>
          </a:p>
          <a:p>
            <a:pPr lvl="1"/>
            <a:r>
              <a:rPr lang="en-US" sz="1600" dirty="0" smtClean="0"/>
              <a:t>(1) Best screening test</a:t>
            </a:r>
          </a:p>
          <a:p>
            <a:pPr lvl="1"/>
            <a:r>
              <a:rPr lang="en-US" sz="1600" dirty="0" smtClean="0"/>
              <a:t>(2) 72-hour collection of stool</a:t>
            </a:r>
          </a:p>
          <a:p>
            <a:pPr lvl="1"/>
            <a:r>
              <a:rPr lang="en-US" sz="1600" dirty="0" smtClean="0"/>
              <a:t>(3) Positive test &gt; 7 g of fat/24 hours.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200400" y="1828800"/>
            <a:ext cx="4572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/>
              <a:t>Stools become soft, yellow, malodorous, greasy and floated at the top of the water in the toilet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3962400" y="1143000"/>
            <a:ext cx="3124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There is increased fecal excretion of fat (</a:t>
            </a:r>
            <a:r>
              <a:rPr lang="en-US" dirty="0" err="1" smtClean="0">
                <a:solidFill>
                  <a:srgbClr val="FF0000"/>
                </a:solidFill>
              </a:rPr>
              <a:t>steatorrhea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17000"/>
          </a:blip>
          <a:srcRect/>
          <a:stretch>
            <a:fillRect/>
          </a:stretch>
        </p:blipFill>
        <p:spPr bwMode="auto">
          <a:xfrm>
            <a:off x="250254" y="0"/>
            <a:ext cx="86422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3347864" y="1556792"/>
            <a:ext cx="16706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 smtClean="0"/>
              <a:t>Malabsorption</a:t>
            </a:r>
            <a:r>
              <a:rPr lang="en-US" b="1" u="sng" dirty="0" smtClean="0"/>
              <a:t> Syndrome</a:t>
            </a:r>
            <a:br>
              <a:rPr lang="en-US" b="1" u="sng" dirty="0" smtClean="0"/>
            </a:br>
            <a:r>
              <a:rPr lang="en-US" dirty="0" smtClean="0"/>
              <a:t> Clinical features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702676" y="2345288"/>
            <a:ext cx="135005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Protein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715000" y="1905000"/>
            <a:ext cx="248132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Swelling or edema</a:t>
            </a:r>
          </a:p>
          <a:p>
            <a:r>
              <a:rPr lang="en-US" sz="2400" dirty="0" smtClean="0"/>
              <a:t>Muscle wasting  </a:t>
            </a:r>
            <a:endParaRPr lang="ar-SA" sz="2400" dirty="0"/>
          </a:p>
        </p:txBody>
      </p:sp>
      <p:sp>
        <p:nvSpPr>
          <p:cNvPr id="6" name="مستطيل 5"/>
          <p:cNvSpPr/>
          <p:nvPr/>
        </p:nvSpPr>
        <p:spPr>
          <a:xfrm>
            <a:off x="304800" y="3124200"/>
            <a:ext cx="504452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B12, folic acid and iron deficiency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715000" y="2967335"/>
            <a:ext cx="114165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Anemia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638800" y="3505200"/>
            <a:ext cx="31242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fatigue and weakness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81000" y="4495800"/>
            <a:ext cx="285116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vitamin D, calcium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572000" y="4343400"/>
            <a:ext cx="193847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Muscle cramp</a:t>
            </a:r>
            <a:endParaRPr lang="ar-SA" sz="2400" dirty="0"/>
          </a:p>
        </p:txBody>
      </p:sp>
      <p:sp>
        <p:nvSpPr>
          <p:cNvPr id="11" name="مستطيل 10"/>
          <p:cNvSpPr/>
          <p:nvPr/>
        </p:nvSpPr>
        <p:spPr>
          <a:xfrm>
            <a:off x="4572000" y="4872335"/>
            <a:ext cx="408066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400" dirty="0" err="1" smtClean="0">
                <a:solidFill>
                  <a:schemeClr val="tx1"/>
                </a:solidFill>
              </a:rPr>
              <a:t>Osteomalacia</a:t>
            </a:r>
            <a:r>
              <a:rPr lang="en-US" sz="2400" dirty="0" smtClean="0">
                <a:solidFill>
                  <a:schemeClr val="tx1"/>
                </a:solidFill>
              </a:rPr>
              <a:t> and osteoporosis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81000" y="5496580"/>
            <a:ext cx="577401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vitamin K and other coagulation factor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553200" y="5486400"/>
            <a:ext cx="228825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Bleeding tendencies</a:t>
            </a:r>
            <a:endParaRPr lang="ar-SA" sz="2000" dirty="0"/>
          </a:p>
        </p:txBody>
      </p:sp>
      <p:cxnSp>
        <p:nvCxnSpPr>
          <p:cNvPr id="15" name="رابط كسهم مستقيم 14"/>
          <p:cNvCxnSpPr/>
          <p:nvPr/>
        </p:nvCxnSpPr>
        <p:spPr>
          <a:xfrm>
            <a:off x="2143108" y="2498718"/>
            <a:ext cx="3528392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>
            <a:stCxn id="12" idx="3"/>
          </p:cNvCxnSpPr>
          <p:nvPr/>
        </p:nvCxnSpPr>
        <p:spPr>
          <a:xfrm flipV="1">
            <a:off x="6155017" y="5748010"/>
            <a:ext cx="398183" cy="1018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3352800" y="4648200"/>
            <a:ext cx="1215752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5410200" y="3276600"/>
            <a:ext cx="304808" cy="1111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2362200" y="1447800"/>
            <a:ext cx="4214842" cy="357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Depend on the deficient nutrient </a:t>
            </a:r>
            <a:endParaRPr lang="ar-SA" dirty="0"/>
          </a:p>
        </p:txBody>
      </p:sp>
      <p:cxnSp>
        <p:nvCxnSpPr>
          <p:cNvPr id="25" name="رابط كسهم مستقيم 17"/>
          <p:cNvCxnSpPr/>
          <p:nvPr/>
        </p:nvCxnSpPr>
        <p:spPr>
          <a:xfrm>
            <a:off x="3352800" y="4953000"/>
            <a:ext cx="1215752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18"/>
          <p:cNvCxnSpPr/>
          <p:nvPr/>
        </p:nvCxnSpPr>
        <p:spPr>
          <a:xfrm>
            <a:off x="5410200" y="3505200"/>
            <a:ext cx="304808" cy="1111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There is no specific test for </a:t>
            </a:r>
            <a:r>
              <a:rPr lang="en-US" dirty="0" err="1" smtClean="0"/>
              <a:t>malabsorption</a:t>
            </a:r>
            <a:r>
              <a:rPr lang="en-US" dirty="0" smtClean="0"/>
              <a:t>. </a:t>
            </a:r>
          </a:p>
          <a:p>
            <a:pPr algn="l">
              <a:buNone/>
            </a:pPr>
            <a:r>
              <a:rPr lang="en-US" dirty="0" smtClean="0"/>
              <a:t>Investigation  is guided by symptoms and signs.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Fecal fat study to diagnose </a:t>
            </a:r>
            <a:r>
              <a:rPr lang="en-US" dirty="0" err="1" smtClean="0"/>
              <a:t>steatorrhoea</a:t>
            </a:r>
            <a:endParaRPr lang="en-US" dirty="0" smtClean="0"/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Blood tests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Stool studies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467544" y="4581128"/>
            <a:ext cx="2572564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 smtClean="0"/>
              <a:t>4.   Endoscopy</a:t>
            </a:r>
            <a:endParaRPr lang="ar-SA" sz="3200" dirty="0"/>
          </a:p>
        </p:txBody>
      </p:sp>
      <p:sp>
        <p:nvSpPr>
          <p:cNvPr id="5" name="مستطيل 4"/>
          <p:cNvSpPr/>
          <p:nvPr/>
        </p:nvSpPr>
        <p:spPr>
          <a:xfrm>
            <a:off x="3472823" y="4581128"/>
            <a:ext cx="333142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/>
              <a:t>Biopsy of small bowel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b="1" u="sng" dirty="0" err="1"/>
              <a:t>Malabsorption</a:t>
            </a:r>
            <a:r>
              <a:rPr lang="en-US" sz="3600" b="1" u="sng" dirty="0"/>
              <a:t> Syndrome</a:t>
            </a:r>
            <a:r>
              <a:rPr lang="en-US" sz="4000" b="1" i="1" u="sng" dirty="0"/>
              <a:t> </a:t>
            </a:r>
            <a:br>
              <a:rPr lang="en-US" sz="4000" b="1" i="1" u="sng" dirty="0"/>
            </a:br>
            <a:r>
              <a:rPr lang="en-US" sz="3600" b="1" i="1" u="sng" dirty="0">
                <a:solidFill>
                  <a:srgbClr val="FF0000"/>
                </a:solidFill>
              </a:rPr>
              <a:t>Celiac disease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844824"/>
            <a:ext cx="8712968" cy="4824536"/>
          </a:xfrm>
        </p:spPr>
        <p:txBody>
          <a:bodyPr>
            <a:normAutofit fontScale="70000" lnSpcReduction="20000"/>
          </a:bodyPr>
          <a:lstStyle/>
          <a:p>
            <a:pPr lvl="1" algn="l">
              <a:buNone/>
            </a:pPr>
            <a:r>
              <a:rPr lang="en-US" sz="3600" dirty="0" smtClean="0"/>
              <a:t>An  </a:t>
            </a:r>
            <a:r>
              <a:rPr lang="en-US" sz="3600" dirty="0"/>
              <a:t>immune reaction to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gliadin</a:t>
            </a:r>
            <a:r>
              <a:rPr lang="en-US" sz="3600" dirty="0" smtClean="0"/>
              <a:t> fraction of the </a:t>
            </a:r>
            <a:r>
              <a:rPr lang="en-US" sz="3600" dirty="0" smtClean="0">
                <a:solidFill>
                  <a:srgbClr val="FF0000"/>
                </a:solidFill>
              </a:rPr>
              <a:t>wheat</a:t>
            </a:r>
            <a:r>
              <a:rPr lang="en-US" sz="3600" dirty="0" smtClean="0"/>
              <a:t> protein gluten in genetically predisposed persons more in European white</a:t>
            </a:r>
          </a:p>
          <a:p>
            <a:pPr lvl="1" algn="l">
              <a:buNone/>
            </a:pPr>
            <a:endParaRPr lang="en-US" sz="3600" dirty="0">
              <a:solidFill>
                <a:srgbClr val="FFFF00"/>
              </a:solidFill>
            </a:endParaRPr>
          </a:p>
          <a:p>
            <a:pPr lvl="1" algn="l">
              <a:buNone/>
            </a:pPr>
            <a:r>
              <a:rPr lang="en-US" sz="3600" dirty="0" smtClean="0"/>
              <a:t>Usually </a:t>
            </a:r>
            <a:r>
              <a:rPr lang="en-US" sz="3600" dirty="0"/>
              <a:t>diagnosed in childhood </a:t>
            </a:r>
            <a:r>
              <a:rPr lang="en-US" sz="3600" dirty="0">
                <a:latin typeface="Times New Roman"/>
              </a:rPr>
              <a:t>–</a:t>
            </a:r>
            <a:r>
              <a:rPr lang="en-US" sz="3600" dirty="0"/>
              <a:t> mid adult</a:t>
            </a:r>
            <a:r>
              <a:rPr lang="en-US" sz="3600" dirty="0" smtClean="0"/>
              <a:t>.</a:t>
            </a:r>
          </a:p>
          <a:p>
            <a:pPr lvl="1" algn="l">
              <a:buNone/>
            </a:pPr>
            <a:endParaRPr lang="en-US" sz="3600" dirty="0" smtClean="0"/>
          </a:p>
          <a:p>
            <a:pPr lvl="1" algn="l">
              <a:buNone/>
            </a:pPr>
            <a:r>
              <a:rPr lang="en-US" sz="3600" dirty="0" smtClean="0"/>
              <a:t>Patients </a:t>
            </a:r>
            <a:r>
              <a:rPr lang="en-US" sz="3600" dirty="0"/>
              <a:t>have raised antibodies to gluten </a:t>
            </a:r>
            <a:r>
              <a:rPr lang="en-US" sz="3600" dirty="0" err="1" smtClean="0"/>
              <a:t>autoantibodies</a:t>
            </a:r>
            <a:endParaRPr lang="en-US" sz="3600" dirty="0" smtClean="0"/>
          </a:p>
          <a:p>
            <a:pPr lvl="1" algn="l">
              <a:buNone/>
            </a:pPr>
            <a:endParaRPr lang="en-US" sz="3600" dirty="0" smtClean="0"/>
          </a:p>
          <a:p>
            <a:pPr lvl="1">
              <a:buNone/>
            </a:pPr>
            <a:r>
              <a:rPr lang="en-US" sz="3600" dirty="0" smtClean="0"/>
              <a:t>Highly  specific association with class II HLA DQ2 (</a:t>
            </a:r>
            <a:r>
              <a:rPr lang="en-US" dirty="0" smtClean="0"/>
              <a:t>95% of cases</a:t>
            </a:r>
            <a:r>
              <a:rPr lang="en-US" sz="3600" dirty="0" smtClean="0"/>
              <a:t>) and, to a lesser extent, DQ8  (</a:t>
            </a:r>
            <a:r>
              <a:rPr lang="en-US" dirty="0" smtClean="0"/>
              <a:t>(5% of cases</a:t>
            </a:r>
            <a:r>
              <a:rPr lang="en-US" sz="3600" dirty="0" smtClean="0"/>
              <a:t>).</a:t>
            </a:r>
          </a:p>
          <a:p>
            <a:pPr lvl="1" algn="l">
              <a:buNone/>
            </a:pPr>
            <a:r>
              <a:rPr lang="en-US" sz="3600" dirty="0" smtClean="0"/>
              <a:t>  </a:t>
            </a:r>
          </a:p>
          <a:p>
            <a:pPr lvl="1" algn="l"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pPr lvl="1" algn="l">
              <a:buNone/>
            </a:pPr>
            <a:endParaRPr lang="en-US" sz="16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 descr="http://www.nature.com/cmi/journal/v8/n2/images/cmi201069f2.jpg"/>
          <p:cNvPicPr>
            <a:picLocks noChangeAspect="1" noChangeArrowheads="1"/>
          </p:cNvPicPr>
          <p:nvPr/>
        </p:nvPicPr>
        <p:blipFill>
          <a:blip r:embed="rId2" cstate="print">
            <a:lum bright="-11000" contrast="8000"/>
          </a:blip>
          <a:srcRect/>
          <a:stretch>
            <a:fillRect/>
          </a:stretch>
        </p:blipFill>
        <p:spPr bwMode="auto">
          <a:xfrm>
            <a:off x="381000" y="0"/>
            <a:ext cx="8572500" cy="65722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0"/>
            <a:ext cx="4572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smtClean="0"/>
              <a:t>a 33-amino acid </a:t>
            </a:r>
            <a:r>
              <a:rPr lang="en-US" dirty="0" err="1" smtClean="0"/>
              <a:t>gliadin</a:t>
            </a:r>
            <a:r>
              <a:rPr lang="en-US" dirty="0" smtClean="0"/>
              <a:t> peptide that is resistant to degradation by gastric, pancreatic, and small intestinal proteases</a:t>
            </a:r>
            <a:endParaRPr lang="ar-SA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048000"/>
            <a:ext cx="2590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err="1" smtClean="0"/>
              <a:t>Gliadin</a:t>
            </a:r>
            <a:r>
              <a:rPr lang="en-US" dirty="0" smtClean="0"/>
              <a:t> is </a:t>
            </a:r>
            <a:r>
              <a:rPr lang="en-US" dirty="0" err="1" smtClean="0"/>
              <a:t>deamidated</a:t>
            </a:r>
            <a:r>
              <a:rPr lang="en-US" dirty="0" smtClean="0"/>
              <a:t> by tissue </a:t>
            </a:r>
            <a:r>
              <a:rPr lang="en-US" dirty="0" err="1" smtClean="0"/>
              <a:t>transglutaminase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1295400" y="4876800"/>
            <a:ext cx="4572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/>
              <a:t> </a:t>
            </a:r>
            <a:r>
              <a:rPr lang="en-US" dirty="0" err="1" smtClean="0"/>
              <a:t>deamidated</a:t>
            </a:r>
            <a:r>
              <a:rPr lang="en-US" dirty="0" smtClean="0"/>
              <a:t> </a:t>
            </a:r>
            <a:r>
              <a:rPr lang="en-US" dirty="0" err="1" smtClean="0"/>
              <a:t>gliadin</a:t>
            </a:r>
            <a:r>
              <a:rPr lang="en-US" dirty="0" smtClean="0"/>
              <a:t> peptides induce epithelial cells to produce the cytokine IL-15, which in turn triggers activation and proliferation of CD8+ intraepithelial lymphocytes</a:t>
            </a:r>
            <a:endParaRPr lang="ar-SA" dirty="0"/>
          </a:p>
        </p:txBody>
      </p:sp>
      <p:pic>
        <p:nvPicPr>
          <p:cNvPr id="1028" name="Picture 4" descr="http://www.wjgnet.com/1007-9327/full/v18/i42/WJG-18-6036-g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" y="1"/>
            <a:ext cx="3276600" cy="2839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CA" dirty="0" smtClean="0"/>
              <a:t>Define </a:t>
            </a:r>
            <a:r>
              <a:rPr lang="en-CA" dirty="0" err="1" smtClean="0"/>
              <a:t>Malabsorption</a:t>
            </a:r>
            <a:r>
              <a:rPr lang="en-CA" dirty="0" smtClean="0"/>
              <a:t> </a:t>
            </a:r>
          </a:p>
          <a:p>
            <a:pPr marL="514350" indent="-514350">
              <a:buAutoNum type="arabicPeriod"/>
            </a:pPr>
            <a:r>
              <a:rPr lang="en-CA" dirty="0" smtClean="0"/>
              <a:t>Know the major </a:t>
            </a:r>
            <a:r>
              <a:rPr lang="en-CA" dirty="0" err="1"/>
              <a:t>malabsorption</a:t>
            </a:r>
            <a:r>
              <a:rPr lang="en-CA" dirty="0"/>
              <a:t> syndromes </a:t>
            </a:r>
            <a:r>
              <a:rPr lang="en-CA" dirty="0" smtClean="0"/>
              <a:t>and its causes</a:t>
            </a:r>
          </a:p>
          <a:p>
            <a:pPr>
              <a:buNone/>
            </a:pPr>
            <a:r>
              <a:rPr lang="en-CA" dirty="0" smtClean="0"/>
              <a:t>2.   Know </a:t>
            </a:r>
            <a:r>
              <a:rPr lang="en-CA" dirty="0"/>
              <a:t>the many organ systems affected by the consequences of </a:t>
            </a:r>
            <a:r>
              <a:rPr lang="en-CA" dirty="0" err="1" smtClean="0"/>
              <a:t>malabsorption</a:t>
            </a:r>
            <a:endParaRPr lang="en-CA" dirty="0" smtClean="0"/>
          </a:p>
          <a:p>
            <a:pPr>
              <a:buNone/>
            </a:pPr>
            <a:r>
              <a:rPr lang="en-CA" dirty="0" smtClean="0"/>
              <a:t>3.  Know the following aspects of celiac disease:</a:t>
            </a:r>
          </a:p>
          <a:p>
            <a:pPr lvl="2">
              <a:buNone/>
            </a:pPr>
            <a:r>
              <a:rPr lang="en-CA" dirty="0" smtClean="0"/>
              <a:t>a. definition </a:t>
            </a:r>
          </a:p>
          <a:p>
            <a:pPr lvl="2">
              <a:buNone/>
            </a:pPr>
            <a:r>
              <a:rPr lang="en-CA" dirty="0" smtClean="0"/>
              <a:t>b. pathogenesis</a:t>
            </a:r>
          </a:p>
          <a:p>
            <a:pPr lvl="2">
              <a:buNone/>
            </a:pPr>
            <a:r>
              <a:rPr lang="en-CA" dirty="0" smtClean="0"/>
              <a:t>c. clinical features</a:t>
            </a:r>
          </a:p>
          <a:p>
            <a:pPr lvl="2">
              <a:buNone/>
            </a:pPr>
            <a:r>
              <a:rPr lang="en-CA" dirty="0" smtClean="0"/>
              <a:t>d. pathology (gross and microscopic features)</a:t>
            </a:r>
          </a:p>
          <a:p>
            <a:pPr lvl="2">
              <a:buNone/>
            </a:pPr>
            <a:r>
              <a:rPr lang="en-CA" dirty="0" smtClean="0"/>
              <a:t>e. complications (T-cell lymphoma and GI tract carcinoma)</a:t>
            </a:r>
          </a:p>
          <a:p>
            <a:pPr>
              <a:buNone/>
            </a:pPr>
            <a:r>
              <a:rPr lang="en-CA" dirty="0" smtClean="0"/>
              <a:t>4. Know the cause and types of Lactose intolerance.</a:t>
            </a:r>
            <a:endParaRPr lang="en-CA" dirty="0"/>
          </a:p>
          <a:p>
            <a:pPr lvl="2"/>
            <a:endParaRPr lang="ar-SA" dirty="0"/>
          </a:p>
        </p:txBody>
      </p:sp>
      <p:sp>
        <p:nvSpPr>
          <p:cNvPr id="4" name="مستطيل 6"/>
          <p:cNvSpPr>
            <a:spLocks noGrp="1"/>
          </p:cNvSpPr>
          <p:nvPr>
            <p:ph type="title"/>
          </p:nvPr>
        </p:nvSpPr>
        <p:spPr>
          <a:xfrm>
            <a:off x="1524000" y="529366"/>
            <a:ext cx="57912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/>
              <a:t>             </a:t>
            </a:r>
            <a:r>
              <a:rPr lang="en-CA" sz="3200" dirty="0" err="1" smtClean="0"/>
              <a:t>Malabsorption</a:t>
            </a:r>
            <a:r>
              <a:rPr lang="en-US" sz="3200" dirty="0" smtClean="0"/>
              <a:t>            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277" descr="D:\SCContent\9781437717815\graphics\fullsize\S9781437717815-014-f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4000" contrast="4000"/>
          </a:blip>
          <a:srcRect/>
          <a:stretch>
            <a:fillRect/>
          </a:stretch>
        </p:blipFill>
        <p:spPr bwMode="auto">
          <a:xfrm>
            <a:off x="252328" y="990600"/>
            <a:ext cx="8510672" cy="56595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867400" y="1535668"/>
            <a:ext cx="2511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a 33-amino acid peptide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 Celiac disease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CD4 T cells produce cytokines that release matrix proteases causing cell death and degradation in the epithelial cells, resulting in the loss of the villous surface in the small intestine</a:t>
            </a:r>
          </a:p>
          <a:p>
            <a:pPr lvl="0"/>
            <a:r>
              <a:rPr lang="en-US" dirty="0" smtClean="0"/>
              <a:t>This results in impaired mucosal function and inability for absorption</a:t>
            </a:r>
          </a:p>
          <a:p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/>
              <a:t>Clinical features</a:t>
            </a:r>
            <a:br>
              <a:rPr lang="en-US" b="1" i="1" u="sng" dirty="0" smtClean="0"/>
            </a:br>
            <a:r>
              <a:rPr lang="en-US" b="1" i="1" u="sng" dirty="0" smtClean="0">
                <a:solidFill>
                  <a:srgbClr val="FF0000"/>
                </a:solidFill>
              </a:rPr>
              <a:t> </a:t>
            </a:r>
            <a:r>
              <a:rPr lang="en-US" sz="3100" b="1" i="1" u="sng" dirty="0" smtClean="0">
                <a:solidFill>
                  <a:srgbClr val="FF0000"/>
                </a:solidFill>
              </a:rPr>
              <a:t>Celiac disease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33400" y="1379577"/>
            <a:ext cx="8072494" cy="51398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 smtClean="0"/>
              <a:t>Typical presentation</a:t>
            </a:r>
            <a:br>
              <a:rPr lang="en-US" sz="2400" b="1" dirty="0" smtClean="0"/>
            </a:br>
            <a:r>
              <a:rPr lang="en-US" sz="2400" dirty="0" smtClean="0"/>
              <a:t>GI symptoms that characteristically appear at age 9-24 months.</a:t>
            </a:r>
            <a:endParaRPr lang="en-US" sz="2000" dirty="0" smtClean="0"/>
          </a:p>
          <a:p>
            <a:pPr algn="l"/>
            <a:r>
              <a:rPr lang="en-US" sz="2000" dirty="0" smtClean="0"/>
              <a:t> </a:t>
            </a:r>
          </a:p>
          <a:p>
            <a:pPr algn="l"/>
            <a:r>
              <a:rPr lang="en-US" sz="2400" dirty="0" smtClean="0"/>
              <a:t>Symptoms begin at various times after the introduction of foods that contain gluten.</a:t>
            </a:r>
          </a:p>
          <a:p>
            <a:pPr algn="l"/>
            <a:r>
              <a:rPr lang="en-US" sz="2000" dirty="0" smtClean="0"/>
              <a:t> </a:t>
            </a:r>
          </a:p>
          <a:p>
            <a:pPr algn="l"/>
            <a:r>
              <a:rPr lang="en-US" sz="2400" b="1" u="sng" dirty="0" smtClean="0"/>
              <a:t>A relationship between the age of onset and the type of presentation; </a:t>
            </a:r>
          </a:p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Infants and toddlers</a:t>
            </a:r>
            <a:r>
              <a:rPr lang="en-US" sz="2400" dirty="0" smtClean="0"/>
              <a:t>….GI symptoms and failure to thrive</a:t>
            </a:r>
          </a:p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Childhood</a:t>
            </a:r>
            <a:r>
              <a:rPr lang="en-US" sz="2400" dirty="0" smtClean="0"/>
              <a:t>…………………minor GI symptoms, inadequate rate of 			weight gain, </a:t>
            </a:r>
          </a:p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Young  adults</a:t>
            </a:r>
            <a:r>
              <a:rPr lang="en-US" sz="2400" dirty="0" smtClean="0"/>
              <a:t>……………anemia is the most common form of 				presentation. </a:t>
            </a:r>
          </a:p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Adults  and elderly</a:t>
            </a:r>
            <a:r>
              <a:rPr lang="en-US" sz="2400" dirty="0" smtClean="0"/>
              <a:t>…...GI symptoms are more prevalent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Endoscopy </a:t>
            </a:r>
            <a:endParaRPr lang="en-US" dirty="0"/>
          </a:p>
        </p:txBody>
      </p:sp>
      <p:pic>
        <p:nvPicPr>
          <p:cNvPr id="4" name="Content Placeholder 3" descr="celiac disea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0066" y="933738"/>
            <a:ext cx="4299322" cy="5924262"/>
          </a:xfrm>
        </p:spPr>
      </p:pic>
      <p:sp>
        <p:nvSpPr>
          <p:cNvPr id="5" name="TextBox 4"/>
          <p:cNvSpPr txBox="1"/>
          <p:nvPr/>
        </p:nvSpPr>
        <p:spPr>
          <a:xfrm>
            <a:off x="3759863" y="1000108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Normal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4324" y="3857628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Celiac disease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Cotran\Images\CH18\F018030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5334000" y="1447800"/>
            <a:ext cx="3576851" cy="51816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1" descr="D:\SCContent\9780443100574\graphics\fullsize\F00574-022-f039a.jpg"/>
          <p:cNvPicPr>
            <a:picLocks noChangeAspect="1" noChangeArrowheads="1"/>
          </p:cNvPicPr>
          <p:nvPr/>
        </p:nvPicPr>
        <p:blipFill>
          <a:blip r:embed="rId3" cstate="print"/>
          <a:srcRect l="25875" r="21325" b="8438"/>
          <a:stretch>
            <a:fillRect/>
          </a:stretch>
        </p:blipFill>
        <p:spPr bwMode="auto">
          <a:xfrm>
            <a:off x="1066800" y="2743200"/>
            <a:ext cx="3352800" cy="267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04800" y="685800"/>
            <a:ext cx="7334272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SzPct val="80000"/>
            </a:pPr>
            <a:r>
              <a:rPr lang="en-US" sz="2800" b="1" i="1" u="sng" dirty="0" smtClean="0">
                <a:latin typeface="Arial" charset="0"/>
              </a:rPr>
              <a:t>Histology </a:t>
            </a:r>
            <a:endParaRPr lang="en-US" sz="2800" b="1" i="1" u="sng" dirty="0">
              <a:latin typeface="Arial" charset="0"/>
            </a:endParaRPr>
          </a:p>
          <a:p>
            <a:pPr algn="l">
              <a:spcBef>
                <a:spcPct val="50000"/>
              </a:spcBef>
              <a:buSzPct val="80000"/>
              <a:buFontTx/>
              <a:buChar char="•"/>
            </a:pPr>
            <a:r>
              <a:rPr lang="en-US" dirty="0">
                <a:latin typeface="Arial" charset="0"/>
              </a:rPr>
              <a:t>Mucosa is flattened with marked villous atrophy.</a:t>
            </a:r>
          </a:p>
          <a:p>
            <a:pPr algn="l">
              <a:spcBef>
                <a:spcPct val="50000"/>
              </a:spcBef>
              <a:buSzPct val="80000"/>
              <a:buFontTx/>
              <a:buChar char="•"/>
            </a:pPr>
            <a:r>
              <a:rPr lang="en-US" dirty="0" smtClean="0">
                <a:latin typeface="Arial" charset="0"/>
              </a:rPr>
              <a:t>Increased intraepithelial </a:t>
            </a:r>
            <a:r>
              <a:rPr lang="en-US" dirty="0" err="1" smtClean="0">
                <a:latin typeface="Arial" charset="0"/>
              </a:rPr>
              <a:t>lymphocytosis</a:t>
            </a:r>
            <a:endParaRPr lang="en-US" dirty="0" smtClean="0">
              <a:latin typeface="Arial" charset="0"/>
            </a:endParaRPr>
          </a:p>
          <a:p>
            <a:pPr algn="l">
              <a:spcBef>
                <a:spcPct val="50000"/>
              </a:spcBef>
              <a:buSzPct val="80000"/>
              <a:buFontTx/>
              <a:buChar char="•"/>
            </a:pPr>
            <a:r>
              <a:rPr lang="en-US" dirty="0" smtClean="0">
                <a:latin typeface="Arial" charset="0"/>
              </a:rPr>
              <a:t>Crypt elongation</a:t>
            </a:r>
            <a:endParaRPr lang="en-US" dirty="0">
              <a:latin typeface="Arial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071670" y="0"/>
            <a:ext cx="34163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Arial" charset="0"/>
              </a:rPr>
              <a:t>Celiac </a:t>
            </a:r>
            <a:r>
              <a:rPr lang="en-US" sz="3600" b="1" u="sng" dirty="0">
                <a:solidFill>
                  <a:srgbClr val="FF0000"/>
                </a:solidFill>
                <a:latin typeface="Arial" charset="0"/>
              </a:rPr>
              <a:t>Disease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914400" y="2819400"/>
            <a:ext cx="883575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Normal</a:t>
            </a:r>
            <a:endParaRPr lang="en-US" dirty="0"/>
          </a:p>
        </p:txBody>
      </p:sp>
      <p:sp>
        <p:nvSpPr>
          <p:cNvPr id="8" name="مستطيل 5"/>
          <p:cNvSpPr/>
          <p:nvPr/>
        </p:nvSpPr>
        <p:spPr>
          <a:xfrm>
            <a:off x="5867400" y="1295400"/>
            <a:ext cx="244951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Subtotal villous atrophy</a:t>
            </a:r>
            <a:endParaRPr lang="en-US" dirty="0"/>
          </a:p>
        </p:txBody>
      </p:sp>
      <p:sp>
        <p:nvSpPr>
          <p:cNvPr id="9" name="مستطيل 5"/>
          <p:cNvSpPr/>
          <p:nvPr/>
        </p:nvSpPr>
        <p:spPr>
          <a:xfrm>
            <a:off x="6096000" y="6488668"/>
            <a:ext cx="2065181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Total villous atrophy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Celiac </a:t>
            </a:r>
            <a:r>
              <a:rPr lang="en-US" sz="2800" b="1" u="sng" dirty="0">
                <a:solidFill>
                  <a:srgbClr val="FF0000"/>
                </a:solidFill>
              </a:rPr>
              <a:t>Disease</a:t>
            </a: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marL="609600" indent="-609600" algn="l">
              <a:buFontTx/>
              <a:buNone/>
            </a:pPr>
            <a:r>
              <a:rPr lang="en-US" sz="2400" b="1" dirty="0">
                <a:solidFill>
                  <a:srgbClr val="FF0000"/>
                </a:solidFill>
              </a:rPr>
              <a:t>Diagnosis</a:t>
            </a:r>
          </a:p>
          <a:p>
            <a:pPr marL="609600" indent="-609600" algn="l">
              <a:buNone/>
            </a:pPr>
            <a:r>
              <a:rPr lang="en-US" sz="2400" dirty="0"/>
              <a:t>Clinical documentations of </a:t>
            </a:r>
            <a:r>
              <a:rPr lang="en-US" sz="2400" dirty="0" err="1"/>
              <a:t>malabsorption</a:t>
            </a:r>
            <a:r>
              <a:rPr lang="en-US" sz="2400" dirty="0" smtClean="0"/>
              <a:t>.</a:t>
            </a:r>
          </a:p>
          <a:p>
            <a:pPr marL="609600" indent="-609600" algn="l">
              <a:buNone/>
            </a:pPr>
            <a:r>
              <a:rPr lang="en-US" sz="2400" dirty="0" smtClean="0"/>
              <a:t>Stool ……….  Fat</a:t>
            </a:r>
          </a:p>
          <a:p>
            <a:pPr marL="609600" indent="-609600">
              <a:buNone/>
            </a:pPr>
            <a:r>
              <a:rPr lang="en-US" sz="2400" dirty="0" smtClean="0"/>
              <a:t>Serology is +</a:t>
            </a:r>
            <a:r>
              <a:rPr lang="en-US" sz="2400" dirty="0" err="1" smtClean="0"/>
              <a:t>ve</a:t>
            </a:r>
            <a:r>
              <a:rPr lang="en-US" sz="2400" dirty="0" smtClean="0"/>
              <a:t> for </a:t>
            </a:r>
            <a:r>
              <a:rPr lang="en-US" sz="2400" dirty="0" err="1" smtClean="0"/>
              <a:t>IgA</a:t>
            </a:r>
            <a:r>
              <a:rPr lang="en-US" sz="2400" dirty="0" smtClean="0"/>
              <a:t> to tissue </a:t>
            </a:r>
            <a:r>
              <a:rPr lang="en-US" sz="2400" dirty="0" err="1" smtClean="0"/>
              <a:t>transglutaminase</a:t>
            </a:r>
            <a:r>
              <a:rPr lang="en-US" sz="2400" dirty="0" smtClean="0"/>
              <a:t> or </a:t>
            </a:r>
            <a:r>
              <a:rPr lang="en-US" sz="2400" dirty="0" err="1" smtClean="0"/>
              <a:t>IgG</a:t>
            </a:r>
            <a:r>
              <a:rPr lang="en-US" sz="2400" dirty="0" smtClean="0"/>
              <a:t> to </a:t>
            </a:r>
            <a:r>
              <a:rPr lang="en-US" sz="2400" dirty="0" err="1" smtClean="0"/>
              <a:t>deamidated</a:t>
            </a:r>
            <a:r>
              <a:rPr lang="en-US" sz="2400" dirty="0" smtClean="0"/>
              <a:t> </a:t>
            </a:r>
            <a:r>
              <a:rPr lang="en-US" sz="2400" dirty="0" err="1" smtClean="0"/>
              <a:t>gliadin</a:t>
            </a:r>
            <a:r>
              <a:rPr lang="en-US" sz="2400" dirty="0" smtClean="0"/>
              <a:t> or anti-</a:t>
            </a:r>
            <a:r>
              <a:rPr lang="en-US" sz="2400" dirty="0" err="1" smtClean="0"/>
              <a:t>endomysial</a:t>
            </a:r>
            <a:r>
              <a:rPr lang="en-US" sz="2400" dirty="0" smtClean="0"/>
              <a:t> antibodies</a:t>
            </a:r>
            <a:endParaRPr lang="en-US" sz="2400" dirty="0"/>
          </a:p>
          <a:p>
            <a:pPr marL="609600" indent="-609600" algn="l">
              <a:buNone/>
            </a:pPr>
            <a:r>
              <a:rPr lang="en-US" sz="2400" dirty="0"/>
              <a:t>Small intestine biopsy demonstrate </a:t>
            </a:r>
            <a:r>
              <a:rPr lang="en-US" sz="2400" dirty="0" smtClean="0"/>
              <a:t>villous atrophy.</a:t>
            </a:r>
            <a:endParaRPr lang="en-US" sz="2400" dirty="0"/>
          </a:p>
          <a:p>
            <a:pPr marL="609600" indent="-609600" algn="l">
              <a:buNone/>
            </a:pPr>
            <a:r>
              <a:rPr lang="en-US" sz="2400" dirty="0"/>
              <a:t>Improvement of symptom and mucosal histology on gluten withdrawal from diet.</a:t>
            </a:r>
          </a:p>
          <a:p>
            <a:pPr marL="609600" indent="-609600">
              <a:buNone/>
            </a:pPr>
            <a:endParaRPr lang="en-US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524600" y="5352871"/>
            <a:ext cx="6019200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wheat, barley, flour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Other grains, such as rice and corn flour, do not have such an effect. </a:t>
            </a:r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2362200" y="4226788"/>
            <a:ext cx="1138230" cy="10310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2971800" y="4267200"/>
            <a:ext cx="533400" cy="1084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16200000" flipH="1">
            <a:off x="3063822" y="4649146"/>
            <a:ext cx="936104" cy="799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V="1">
            <a:off x="1600200" y="1828800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t2.gstatic.com/images?q=tbn:ANd9GcTnDEnJWqfG3Bae8hHwkBRcUL8knpAANLI78dcl_ORosrbxym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8862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 descr="D:\SCContent\9780723433972\graphics\fullsize\M9780723433972-013-f011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3439732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1" descr="D:\SCContent\9780723433972\graphics\fullsize\M9780723433972-013-f01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3884612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b="1" u="sng" dirty="0" smtClean="0">
                <a:solidFill>
                  <a:srgbClr val="FFFF00"/>
                </a:solidFill>
                <a:latin typeface="Arial" charset="0"/>
              </a:rPr>
            </a:br>
            <a:r>
              <a:rPr lang="en-US" b="1" u="sng" dirty="0" smtClean="0">
                <a:solidFill>
                  <a:srgbClr val="FF0000"/>
                </a:solidFill>
                <a:latin typeface="Arial" charset="0"/>
              </a:rPr>
              <a:t>Celiac Disease</a:t>
            </a:r>
            <a:r>
              <a:rPr lang="en-US" b="1" u="sng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b="1" u="sng" dirty="0" smtClean="0">
                <a:solidFill>
                  <a:srgbClr val="FFFF00"/>
                </a:solidFill>
                <a:latin typeface="Arial" charset="0"/>
              </a:rPr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Complications</a:t>
            </a:r>
          </a:p>
          <a:p>
            <a:pPr algn="l">
              <a:buNone/>
            </a:pPr>
            <a:r>
              <a:rPr lang="en-US" dirty="0" err="1" smtClean="0"/>
              <a:t>Osteopenia</a:t>
            </a:r>
            <a:r>
              <a:rPr lang="en-US" dirty="0" smtClean="0"/>
              <a:t> , osteoporosis</a:t>
            </a:r>
          </a:p>
          <a:p>
            <a:pPr algn="l">
              <a:buNone/>
            </a:pPr>
            <a:r>
              <a:rPr lang="en-US" dirty="0" smtClean="0"/>
              <a:t>Infertility in women </a:t>
            </a:r>
          </a:p>
          <a:p>
            <a:pPr algn="l">
              <a:buNone/>
            </a:pPr>
            <a:r>
              <a:rPr lang="en-US" dirty="0" smtClean="0"/>
              <a:t>Short stature, delayed puberty, anemia, </a:t>
            </a:r>
          </a:p>
          <a:p>
            <a:pPr algn="l">
              <a:buNone/>
            </a:pPr>
            <a:r>
              <a:rPr lang="en-US" dirty="0" smtClean="0"/>
              <a:t>Malignancies[intestinal T-cell lymphoma],</a:t>
            </a:r>
            <a:endParaRPr lang="en-US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dirty="0" smtClean="0"/>
              <a:t>10 to 15% risk of developing GI lymphoma.</a:t>
            </a:r>
          </a:p>
          <a:p>
            <a:r>
              <a:rPr lang="en-US" dirty="0" smtClean="0"/>
              <a:t>DDX Tropical </a:t>
            </a:r>
            <a:r>
              <a:rPr lang="en-US" dirty="0" err="1" smtClean="0"/>
              <a:t>sprue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Lactose Intolerance</a:t>
            </a:r>
            <a:endParaRPr lang="ar-SA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914400" y="428625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Lactose Intolerance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Pathophysiology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ar-SA" sz="3200" dirty="0"/>
          </a:p>
        </p:txBody>
      </p:sp>
      <p:sp>
        <p:nvSpPr>
          <p:cNvPr id="4" name="مستطيل 3"/>
          <p:cNvSpPr/>
          <p:nvPr/>
        </p:nvSpPr>
        <p:spPr>
          <a:xfrm>
            <a:off x="395536" y="2276872"/>
            <a:ext cx="89255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Lactose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6372200" y="2339588"/>
            <a:ext cx="204370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glucose + </a:t>
            </a:r>
            <a:r>
              <a:rPr lang="en-US" dirty="0" err="1" smtClean="0"/>
              <a:t>galactose</a:t>
            </a:r>
            <a:r>
              <a:rPr lang="en-US" dirty="0" smtClean="0"/>
              <a:t> </a:t>
            </a:r>
            <a:endParaRPr lang="ar-SA" dirty="0"/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1619672" y="2491308"/>
            <a:ext cx="4392488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1926813" y="2555612"/>
            <a:ext cx="3473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At the brush border of </a:t>
            </a:r>
            <a:r>
              <a:rPr lang="en-US" dirty="0" err="1" smtClean="0"/>
              <a:t>enterocytes</a:t>
            </a:r>
            <a:endParaRPr lang="ar-SA" dirty="0"/>
          </a:p>
        </p:txBody>
      </p:sp>
      <p:sp>
        <p:nvSpPr>
          <p:cNvPr id="12" name="مستطيل 11"/>
          <p:cNvSpPr/>
          <p:nvPr/>
        </p:nvSpPr>
        <p:spPr>
          <a:xfrm>
            <a:off x="3323192" y="1772816"/>
            <a:ext cx="1129027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/>
              <a:t>lactase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4286248" y="4000504"/>
            <a:ext cx="444442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Low  or absent activity of the enzyme lactase</a:t>
            </a:r>
            <a:endParaRPr lang="ar-SA" dirty="0"/>
          </a:p>
        </p:txBody>
      </p:sp>
      <p:sp>
        <p:nvSpPr>
          <p:cNvPr id="10" name="شكل بيضاوي 9"/>
          <p:cNvSpPr/>
          <p:nvPr/>
        </p:nvSpPr>
        <p:spPr>
          <a:xfrm>
            <a:off x="1057252" y="3714752"/>
            <a:ext cx="3286148" cy="92869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Lactose Intolerance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Absorption of Nutrient </a:t>
            </a:r>
            <a:endParaRPr lang="en-US" dirty="0"/>
          </a:p>
        </p:txBody>
      </p:sp>
      <p:pic>
        <p:nvPicPr>
          <p:cNvPr id="1026" name="Picture 2" descr="http://www.gastropatienteducation.com/Gatro_Pat/Pat_Ed_web_pages/images/small_intestin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7109460" cy="4636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Lactose Intolerance</a:t>
            </a:r>
            <a:br>
              <a:rPr lang="en-US" b="1" dirty="0" smtClean="0"/>
            </a:br>
            <a:r>
              <a:rPr lang="en-US" b="1" dirty="0" smtClean="0"/>
              <a:t>causes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357158" y="2780928"/>
            <a:ext cx="295510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i="1" dirty="0" smtClean="0"/>
              <a:t>Congenital lactase deficiency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4026048" y="2786058"/>
            <a:ext cx="504654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Childhood-onset and adult-onset lactase deficiency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4071934" y="3711363"/>
            <a:ext cx="464347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/>
              <a:t>Genetically programmed progressive loss of the activity of the small intestinal enzyme lactase.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2857488" y="5786454"/>
            <a:ext cx="550072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/>
              <a:t>Secondary lactase deficiency due to intestinal mucosal injury by an </a:t>
            </a:r>
            <a:r>
              <a:rPr lang="en-US" dirty="0" smtClean="0">
                <a:solidFill>
                  <a:srgbClr val="FF0000"/>
                </a:solidFill>
              </a:rPr>
              <a:t>infectious, allergic, or inflammatory process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928926" y="4845618"/>
            <a:ext cx="273196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Acquired lactase deficiency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2857488" y="1714488"/>
            <a:ext cx="274267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Inherited lactase deficiency</a:t>
            </a:r>
            <a:endParaRPr lang="ar-SA" dirty="0"/>
          </a:p>
        </p:txBody>
      </p:sp>
      <p:cxnSp>
        <p:nvCxnSpPr>
          <p:cNvPr id="11" name="رابط كسهم مستقيم 10"/>
          <p:cNvCxnSpPr/>
          <p:nvPr/>
        </p:nvCxnSpPr>
        <p:spPr>
          <a:xfrm flipH="1">
            <a:off x="2500298" y="2057400"/>
            <a:ext cx="1462102" cy="657220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>
            <a:stCxn id="9" idx="2"/>
          </p:cNvCxnSpPr>
          <p:nvPr/>
        </p:nvCxnSpPr>
        <p:spPr>
          <a:xfrm>
            <a:off x="4228825" y="2083820"/>
            <a:ext cx="1343307" cy="702238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357158" y="3214686"/>
            <a:ext cx="176766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extremely rare </a:t>
            </a:r>
            <a:endParaRPr lang="ar-SA" sz="2000" dirty="0"/>
          </a:p>
        </p:txBody>
      </p:sp>
      <p:sp>
        <p:nvSpPr>
          <p:cNvPr id="21" name="مستطيل 20"/>
          <p:cNvSpPr/>
          <p:nvPr/>
        </p:nvSpPr>
        <p:spPr>
          <a:xfrm>
            <a:off x="4064650" y="3244334"/>
            <a:ext cx="10147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common</a:t>
            </a:r>
            <a:endParaRPr lang="ar-SA" dirty="0"/>
          </a:p>
        </p:txBody>
      </p:sp>
      <p:sp>
        <p:nvSpPr>
          <p:cNvPr id="22" name="مستطيل 21"/>
          <p:cNvSpPr/>
          <p:nvPr/>
        </p:nvSpPr>
        <p:spPr>
          <a:xfrm>
            <a:off x="2902439" y="5357826"/>
            <a:ext cx="10980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Transient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20" grpId="0" build="allAtOnce" animBg="1"/>
      <p:bldP spid="21" grpId="0" build="allAtOnce" animBg="1"/>
      <p:bldP spid="22" grpId="0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Clinical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Bloating, abdominal discomfort, and flatulence </a:t>
            </a:r>
          </a:p>
          <a:p>
            <a:pPr algn="l">
              <a:buNone/>
            </a:pPr>
            <a:r>
              <a:rPr lang="en-US" sz="2400" dirty="0" smtClean="0"/>
              <a:t>……………1 hour to a few hours after ingestion of milk products</a:t>
            </a:r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r>
              <a:rPr lang="en-US" sz="2800" dirty="0" smtClean="0"/>
              <a:t> 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Lactose Intolerance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Diagnosis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Empirical treatment with a lactose-free diet, which results in resolution of symptoms; </a:t>
            </a:r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Hydrogen  breath test </a:t>
            </a:r>
          </a:p>
          <a:p>
            <a:pPr algn="l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Hydrogen breath test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An oral dose of lactose is administered 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The sole source of H</a:t>
            </a:r>
            <a:r>
              <a:rPr lang="en-US" baseline="-25000" dirty="0" smtClean="0"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is bacterial fermentation; 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Unabsorbed lactose makes its way to colonic bacteria, resulting in excess breath H</a:t>
            </a:r>
            <a:r>
              <a:rPr lang="en-US" baseline="-25000" dirty="0" smtClean="0"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. 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Increased exhaled H</a:t>
            </a:r>
            <a:r>
              <a:rPr lang="en-US" baseline="-25000" dirty="0" smtClean="0"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after lactose ingestion suggests lactose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malabsorption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. 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A 3-week trial of a diet that is free of milk and milk products is a satisfactory trial to diagnose lactose intolerance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Lactose Intolerance</a:t>
            </a:r>
            <a:br>
              <a:rPr lang="en-US" dirty="0" smtClean="0"/>
            </a:br>
            <a:r>
              <a:rPr lang="en-US" dirty="0" smtClean="0"/>
              <a:t>summary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Deficiency/absence of the enzyme lactase in the brush border of the intestinal mucosa →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maldigestion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and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malabsorption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of lactose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Unabsorbed lactose draws water in the intestinal lumen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In the colon, lactose is metabolized by bacteria to organic acid, CO2 and H2; acid is an irritant and exerts an osmotic effect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Causes diarrhea, gaseousness, bloating and abdominal cramps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CA" sz="4000" b="1" dirty="0"/>
              <a:t>Small bowel, Whipple disease </a:t>
            </a:r>
            <a:r>
              <a:rPr lang="en-CA" sz="4000" b="1" dirty="0" smtClean="0"/>
              <a:t/>
            </a:r>
            <a:br>
              <a:rPr lang="en-CA" sz="4000" b="1" dirty="0" smtClean="0"/>
            </a:br>
            <a:r>
              <a:rPr lang="en-CA" sz="3100" b="1" dirty="0" smtClean="0"/>
              <a:t>(Mucosal disease)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5410200"/>
          </a:xfrm>
        </p:spPr>
        <p:txBody>
          <a:bodyPr>
            <a:normAutofit/>
          </a:bodyPr>
          <a:lstStyle/>
          <a:p>
            <a:r>
              <a:rPr lang="en-US" sz="2400" dirty="0"/>
              <a:t>Numerous macrophages are seen throughout the lamina </a:t>
            </a:r>
            <a:r>
              <a:rPr lang="en-US" sz="2400" dirty="0" err="1"/>
              <a:t>propria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162800" cy="5231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534400" cy="1143000"/>
          </a:xfrm>
        </p:spPr>
        <p:txBody>
          <a:bodyPr>
            <a:normAutofit/>
          </a:bodyPr>
          <a:lstStyle/>
          <a:p>
            <a:r>
              <a:rPr lang="en-CA" sz="4000" b="1" dirty="0"/>
              <a:t>Small bowel, Whipple disease </a:t>
            </a:r>
            <a:r>
              <a:rPr lang="en-CA" sz="4000" b="1" dirty="0" smtClean="0"/>
              <a:t/>
            </a:r>
            <a:br>
              <a:rPr lang="en-CA" sz="4000" b="1" dirty="0" smtClean="0"/>
            </a:br>
            <a:r>
              <a:rPr lang="en-CA" sz="2700" b="1" dirty="0" smtClean="0"/>
              <a:t>(Mucosal disease)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1910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dirty="0"/>
              <a:t>PAS stain highlights the </a:t>
            </a:r>
            <a:r>
              <a:rPr lang="en-US" dirty="0" err="1"/>
              <a:t>cytoplasmic</a:t>
            </a:r>
            <a:r>
              <a:rPr lang="en-US" dirty="0"/>
              <a:t> </a:t>
            </a:r>
            <a:r>
              <a:rPr lang="en-US" dirty="0" smtClean="0"/>
              <a:t>inclusions (staining </a:t>
            </a:r>
            <a:r>
              <a:rPr lang="en-US" dirty="0"/>
              <a:t>them a deep </a:t>
            </a:r>
            <a:r>
              <a:rPr lang="en-US" dirty="0" smtClean="0"/>
              <a:t>red)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An </a:t>
            </a:r>
            <a:r>
              <a:rPr lang="en-US" dirty="0"/>
              <a:t>electron micrograph reveals that these inclusions are rod-shaped </a:t>
            </a:r>
            <a:r>
              <a:rPr lang="en-US" dirty="0" smtClean="0"/>
              <a:t>bacilli</a:t>
            </a:r>
          </a:p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en-US" b="1" dirty="0" smtClean="0"/>
              <a:t>caused</a:t>
            </a:r>
            <a:r>
              <a:rPr lang="en-US" dirty="0" smtClean="0"/>
              <a:t> by a gram-positive bacterium, </a:t>
            </a:r>
            <a:r>
              <a:rPr lang="en-US" dirty="0" err="1" smtClean="0"/>
              <a:t>Tropheryma</a:t>
            </a:r>
            <a:r>
              <a:rPr lang="en-US" dirty="0" smtClean="0"/>
              <a:t> </a:t>
            </a:r>
            <a:r>
              <a:rPr lang="en-US" dirty="0" err="1" smtClean="0"/>
              <a:t>whippelii</a:t>
            </a:r>
            <a:r>
              <a:rPr lang="en-US" dirty="0" smtClean="0"/>
              <a:t>)</a:t>
            </a:r>
            <a:endParaRPr lang="ar-S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6872"/>
          <a:stretch>
            <a:fillRect/>
          </a:stretch>
        </p:blipFill>
        <p:spPr bwMode="auto">
          <a:xfrm>
            <a:off x="4648200" y="990600"/>
            <a:ext cx="4189831" cy="293769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38600"/>
            <a:ext cx="4343400" cy="26455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US" i="1" dirty="0" err="1" smtClean="0"/>
              <a:t>Malabsorption</a:t>
            </a:r>
            <a:r>
              <a:rPr lang="en-US" i="1" dirty="0" smtClean="0"/>
              <a:t> results from disturbance in at least one of the four phases of nutrient absorption:</a:t>
            </a:r>
            <a:endParaRPr lang="en-US" dirty="0" smtClean="0"/>
          </a:p>
          <a:p>
            <a:pPr lvl="1" fontAlgn="base"/>
            <a:r>
              <a:rPr lang="en-US" i="1" dirty="0" err="1" smtClean="0"/>
              <a:t>Intraluminal</a:t>
            </a:r>
            <a:r>
              <a:rPr lang="en-US" i="1" dirty="0" smtClean="0"/>
              <a:t> digestion,</a:t>
            </a:r>
            <a:r>
              <a:rPr lang="en-US" dirty="0" smtClean="0"/>
              <a:t> in which proteins, carbohydrates, and fats are broken down into forms suitable for absorption;</a:t>
            </a:r>
          </a:p>
          <a:p>
            <a:pPr lvl="1" fontAlgn="base"/>
            <a:r>
              <a:rPr lang="en-US" i="1" dirty="0" smtClean="0"/>
              <a:t>Terminal digestion,</a:t>
            </a:r>
            <a:r>
              <a:rPr lang="en-US" dirty="0" smtClean="0"/>
              <a:t> which involves the hydrolysis of carbohydrates and peptides by </a:t>
            </a:r>
            <a:r>
              <a:rPr lang="en-US" dirty="0" err="1" smtClean="0"/>
              <a:t>disaccharidases</a:t>
            </a:r>
            <a:r>
              <a:rPr lang="en-US" dirty="0" smtClean="0"/>
              <a:t> and peptidases in the brush border of the small intestinal mucosa;</a:t>
            </a:r>
            <a:endParaRPr lang="en-US" b="1" dirty="0" smtClean="0"/>
          </a:p>
          <a:p>
            <a:pPr lvl="1" fontAlgn="base"/>
            <a:r>
              <a:rPr lang="en-US" i="1" dirty="0" err="1" smtClean="0"/>
              <a:t>Transepithelial</a:t>
            </a:r>
            <a:r>
              <a:rPr lang="en-US" i="1" dirty="0" smtClean="0"/>
              <a:t> transport,</a:t>
            </a:r>
            <a:r>
              <a:rPr lang="en-US" dirty="0" smtClean="0"/>
              <a:t> in which nutrients, fluid, and electrolytes are transported across and processed within the small intestinal epithelium; and</a:t>
            </a:r>
            <a:endParaRPr lang="en-US" b="1" dirty="0" smtClean="0"/>
          </a:p>
          <a:p>
            <a:pPr lvl="1" fontAlgn="base"/>
            <a:r>
              <a:rPr lang="en-US" i="1" dirty="0" smtClean="0"/>
              <a:t>Lymphatic transport of absorbed lipids.</a:t>
            </a:r>
            <a:endParaRPr lang="en-US" dirty="0" smtClean="0"/>
          </a:p>
          <a:p>
            <a:pPr lvl="1"/>
            <a:endParaRPr lang="ar-S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Physiology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/>
            <a:r>
              <a:rPr lang="en-US" dirty="0" smtClean="0"/>
              <a:t>The main purpose of the gastrointestinal tract is to digests and absorbs nutrients (fat, carbohydrate, and protein), micronutrients (vitamins and trace minerals), water, and electrolytes. </a:t>
            </a:r>
            <a:endParaRPr lang="ar-SA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-94565"/>
            <a:ext cx="2488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12549"/>
          <a:stretch>
            <a:fillRect/>
          </a:stretch>
        </p:blipFill>
        <p:spPr bwMode="auto">
          <a:xfrm>
            <a:off x="1066800" y="46124"/>
            <a:ext cx="7315199" cy="6792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Intestinal Obstruction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8050" y="838200"/>
            <a:ext cx="5695950" cy="576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1981200"/>
            <a:ext cx="29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The clinical manifestations include abdominal pain and distention, vomiting, and constipation.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3505200"/>
            <a:ext cx="3269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Treatment: Surgical intervention</a:t>
            </a:r>
            <a:endParaRPr lang="en-US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Case scenario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6019800"/>
          </a:xfrm>
        </p:spPr>
        <p:txBody>
          <a:bodyPr>
            <a:normAutofit fontScale="62500" lnSpcReduction="20000"/>
          </a:bodyPr>
          <a:lstStyle/>
          <a:p>
            <a:r>
              <a:rPr lang="en-US" sz="4400" dirty="0"/>
              <a:t>A 44-year-old white male presented with a seven-month history of increasing diarrhea. The frequency of his bowel movements had increased to 5-7 per day, and his stools were yellow and malodorous and floated at the top of the water in the toilet. </a:t>
            </a:r>
            <a:endParaRPr lang="en-US" sz="4400" dirty="0" smtClean="0"/>
          </a:p>
          <a:p>
            <a:r>
              <a:rPr lang="en-US" sz="4400" dirty="0" smtClean="0"/>
              <a:t>He </a:t>
            </a:r>
            <a:r>
              <a:rPr lang="en-US" sz="4400" dirty="0"/>
              <a:t>had occasional abdominal cramping, but no </a:t>
            </a:r>
            <a:r>
              <a:rPr lang="en-US" sz="4400" dirty="0" err="1"/>
              <a:t>tenesmus</a:t>
            </a:r>
            <a:r>
              <a:rPr lang="en-US" sz="4400" dirty="0"/>
              <a:t>, </a:t>
            </a:r>
            <a:r>
              <a:rPr lang="en-US" sz="4400" dirty="0" err="1"/>
              <a:t>melena</a:t>
            </a:r>
            <a:r>
              <a:rPr lang="en-US" sz="4400" dirty="0"/>
              <a:t>, or bleeding. His appetite was good, but he had experienced gradual weight loss. </a:t>
            </a:r>
            <a:endParaRPr lang="en-US" sz="4400" dirty="0" smtClean="0"/>
          </a:p>
          <a:p>
            <a:r>
              <a:rPr lang="en-US" sz="4400" dirty="0" smtClean="0"/>
              <a:t>His </a:t>
            </a:r>
            <a:r>
              <a:rPr lang="en-US" sz="4400" dirty="0"/>
              <a:t>bowel movement frequency would decrease upon fasting and would increase with food intake</a:t>
            </a:r>
            <a:r>
              <a:rPr lang="en-US" sz="4400" dirty="0" smtClean="0"/>
              <a:t>.</a:t>
            </a:r>
          </a:p>
          <a:p>
            <a:r>
              <a:rPr lang="en-US" sz="4400" dirty="0" smtClean="0"/>
              <a:t> </a:t>
            </a:r>
            <a:r>
              <a:rPr lang="en-US" sz="4400" dirty="0"/>
              <a:t>A family history of a brother with chronic diarrhea was elicited.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Case scenario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6019800"/>
          </a:xfrm>
        </p:spPr>
        <p:txBody>
          <a:bodyPr>
            <a:normAutofit fontScale="70000" lnSpcReduction="20000"/>
          </a:bodyPr>
          <a:lstStyle/>
          <a:p>
            <a:r>
              <a:rPr lang="en-US" sz="4400" dirty="0" smtClean="0"/>
              <a:t>Stool </a:t>
            </a:r>
            <a:r>
              <a:rPr lang="en-US" sz="4400" dirty="0"/>
              <a:t>tests revealed a stool output of 4128 g/d (</a:t>
            </a:r>
            <a:r>
              <a:rPr lang="en-US" sz="4400" dirty="0" err="1"/>
              <a:t>nl</a:t>
            </a:r>
            <a:r>
              <a:rPr lang="en-US" sz="4400" dirty="0"/>
              <a:t> 100-200 g/d) with fat excretion of 17 g/d (</a:t>
            </a:r>
            <a:r>
              <a:rPr lang="en-US" sz="4400" dirty="0" err="1"/>
              <a:t>nl</a:t>
            </a:r>
            <a:r>
              <a:rPr lang="en-US" sz="4400" dirty="0"/>
              <a:t> &lt;5 g/d). Microscopic examination for ova and parasites and cultures for bacterial pathogens and acid-fast bacilli were negative. </a:t>
            </a:r>
            <a:endParaRPr lang="en-US" sz="4400" dirty="0" smtClean="0"/>
          </a:p>
          <a:p>
            <a:r>
              <a:rPr lang="en-US" sz="4400" dirty="0" smtClean="0"/>
              <a:t>Blood </a:t>
            </a:r>
            <a:r>
              <a:rPr lang="en-US" sz="4400" dirty="0"/>
              <a:t>testing showed mild anemia (</a:t>
            </a:r>
            <a:r>
              <a:rPr lang="en-US" sz="4400" dirty="0" err="1"/>
              <a:t>Hct</a:t>
            </a:r>
            <a:r>
              <a:rPr lang="en-US" sz="4400" dirty="0"/>
              <a:t> 36), </a:t>
            </a:r>
            <a:r>
              <a:rPr lang="en-US" sz="4400" dirty="0" err="1"/>
              <a:t>hypoproteinemia</a:t>
            </a:r>
            <a:r>
              <a:rPr lang="en-US" sz="4400" dirty="0"/>
              <a:t> (4.9 mg/</a:t>
            </a:r>
            <a:r>
              <a:rPr lang="en-US" sz="4400" dirty="0" err="1"/>
              <a:t>dL</a:t>
            </a:r>
            <a:r>
              <a:rPr lang="en-US" sz="4400" dirty="0"/>
              <a:t>), and </a:t>
            </a:r>
            <a:r>
              <a:rPr lang="en-US" sz="4400" dirty="0" err="1"/>
              <a:t>hypoalbuminemia</a:t>
            </a:r>
            <a:r>
              <a:rPr lang="en-US" sz="4400" dirty="0"/>
              <a:t> (3.4 mg/</a:t>
            </a:r>
            <a:r>
              <a:rPr lang="en-US" sz="4400" dirty="0" err="1"/>
              <a:t>dL</a:t>
            </a:r>
            <a:r>
              <a:rPr lang="en-US" sz="4400" dirty="0"/>
              <a:t>). </a:t>
            </a:r>
            <a:endParaRPr lang="en-US" sz="4400" dirty="0" smtClean="0"/>
          </a:p>
          <a:p>
            <a:r>
              <a:rPr lang="en-US" sz="4400" dirty="0" smtClean="0"/>
              <a:t>Colonoscopy </a:t>
            </a:r>
            <a:r>
              <a:rPr lang="en-US" sz="4400" dirty="0"/>
              <a:t>showed normal mucosa. </a:t>
            </a:r>
            <a:endParaRPr lang="en-US" sz="4400" dirty="0" smtClean="0"/>
          </a:p>
          <a:p>
            <a:r>
              <a:rPr lang="en-US" sz="4400" dirty="0" err="1" smtClean="0"/>
              <a:t>Esophagogastroduodenoscopy</a:t>
            </a:r>
            <a:r>
              <a:rPr lang="en-US" sz="4400" dirty="0" smtClean="0"/>
              <a:t> </a:t>
            </a:r>
            <a:r>
              <a:rPr lang="en-US" sz="4400" dirty="0"/>
              <a:t>(EGD) showed flat-appearing mucosa in the duodenum</a:t>
            </a:r>
            <a:r>
              <a:rPr lang="en-US" sz="4400" dirty="0" smtClean="0"/>
              <a:t>.</a:t>
            </a:r>
          </a:p>
          <a:p>
            <a:r>
              <a:rPr lang="en-US" sz="4400" dirty="0" smtClean="0"/>
              <a:t> Biopsies </a:t>
            </a:r>
            <a:r>
              <a:rPr lang="en-US" sz="4400" dirty="0"/>
              <a:t>were performed. </a:t>
            </a:r>
            <a:endParaRPr lang="en-US" sz="4400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Duodenal Biopsy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7924800" cy="1782763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effect does this process have on the surface area available for absorption? </a:t>
            </a:r>
          </a:p>
          <a:p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066800"/>
            <a:ext cx="40767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5250" y="5619690"/>
            <a:ext cx="851015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2000" dirty="0" smtClean="0"/>
              <a:t>Flattening of the </a:t>
            </a:r>
            <a:r>
              <a:rPr lang="en-US" sz="2000" dirty="0" err="1" smtClean="0"/>
              <a:t>villi</a:t>
            </a:r>
            <a:r>
              <a:rPr lang="en-US" sz="2000" dirty="0" smtClean="0"/>
              <a:t> greatly decreases the surface area available for absorption</a:t>
            </a:r>
            <a:r>
              <a:rPr lang="en-US" dirty="0" smtClean="0"/>
              <a:t>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Exposure to what dietary antigen is thought to be the cause of these changes? 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What food components contain this antigen? </a:t>
            </a:r>
            <a:br>
              <a:rPr lang="en-US" b="1" dirty="0"/>
            </a:br>
            <a:endParaRPr lang="en-US" b="1" dirty="0" smtClean="0"/>
          </a:p>
          <a:p>
            <a:r>
              <a:rPr lang="en-US" b="1" dirty="0" smtClean="0"/>
              <a:t>Will </a:t>
            </a:r>
            <a:r>
              <a:rPr lang="en-US" b="1" dirty="0"/>
              <a:t>these </a:t>
            </a:r>
            <a:r>
              <a:rPr lang="en-US" b="1" dirty="0" err="1"/>
              <a:t>histologic</a:t>
            </a:r>
            <a:r>
              <a:rPr lang="en-US" b="1" dirty="0"/>
              <a:t> changes resolve with dietary modification? </a:t>
            </a:r>
            <a:br>
              <a:rPr lang="en-US" b="1" dirty="0"/>
            </a:br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590800"/>
            <a:ext cx="755674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2400" dirty="0" smtClean="0"/>
              <a:t>Gluten (specifically, the </a:t>
            </a:r>
            <a:r>
              <a:rPr lang="en-US" sz="2400" dirty="0" err="1" smtClean="0"/>
              <a:t>gliaden</a:t>
            </a:r>
            <a:r>
              <a:rPr lang="en-US" sz="2400" dirty="0" smtClean="0"/>
              <a:t> constituent of this protein).</a:t>
            </a:r>
            <a:endParaRPr lang="ar-S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3581400"/>
            <a:ext cx="302287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2400" dirty="0" smtClean="0"/>
              <a:t>Wheat, barley and  rye</a:t>
            </a:r>
            <a:endParaRPr lang="ar-S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5410200"/>
            <a:ext cx="66428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2400" dirty="0" smtClean="0"/>
              <a:t>Yes.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Serum tests for anti-</a:t>
            </a:r>
            <a:r>
              <a:rPr lang="en-US" dirty="0" err="1" smtClean="0"/>
              <a:t>endomysial</a:t>
            </a:r>
            <a:r>
              <a:rPr lang="en-US" dirty="0" smtClean="0"/>
              <a:t> and </a:t>
            </a:r>
            <a:r>
              <a:rPr lang="en-US" dirty="0" err="1" smtClean="0"/>
              <a:t>antigliadin</a:t>
            </a:r>
            <a:r>
              <a:rPr lang="en-US" dirty="0" smtClean="0"/>
              <a:t> antibodies were positive.</a:t>
            </a:r>
          </a:p>
          <a:p>
            <a:r>
              <a:rPr lang="en-US" dirty="0" smtClean="0"/>
              <a:t>The patient was discharged with appropriate dietary instructions. His diarrhea resolved, and his weight began to increase.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609600"/>
            <a:ext cx="60198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/>
              <a:t>Malabsorption</a:t>
            </a:r>
            <a:r>
              <a:rPr lang="en-US" sz="2400" b="1" dirty="0" smtClean="0"/>
              <a:t> is characterized by defective absorption of fats, fat- and water-soluble vitamins, proteins, carbohydrates, electrolytes and minerals, and water.</a:t>
            </a:r>
            <a:endParaRPr lang="ar-SA" sz="2400" dirty="0"/>
          </a:p>
        </p:txBody>
      </p:sp>
      <p:sp>
        <p:nvSpPr>
          <p:cNvPr id="6" name="Rectangle 5"/>
          <p:cNvSpPr/>
          <p:nvPr/>
        </p:nvSpPr>
        <p:spPr>
          <a:xfrm>
            <a:off x="1600200" y="2895600"/>
            <a:ext cx="5943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r>
              <a:rPr lang="en-US" sz="2400" b="1" dirty="0" smtClean="0"/>
              <a:t>presents most commonly as chronic diarrhea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143000" y="1905000"/>
            <a:ext cx="6892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u="sng" dirty="0" err="1">
                <a:solidFill>
                  <a:schemeClr val="tx2"/>
                </a:solidFill>
                <a:latin typeface="Arial" charset="0"/>
              </a:rPr>
              <a:t>Malabsorption</a:t>
            </a:r>
            <a:r>
              <a:rPr lang="en-US" sz="4400" b="1" u="sng" dirty="0">
                <a:solidFill>
                  <a:schemeClr val="tx2"/>
                </a:solidFill>
                <a:latin typeface="Arial" charset="0"/>
              </a:rPr>
              <a:t> Syndrome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762000" y="3124200"/>
            <a:ext cx="7786742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Inability of the intestine to absorb nutrients adequately into the bloodstream</a:t>
            </a:r>
            <a:endParaRPr lang="ar-SA" sz="2400" b="1" dirty="0"/>
          </a:p>
        </p:txBody>
      </p:sp>
      <p:sp>
        <p:nvSpPr>
          <p:cNvPr id="4" name="مستطيل 3"/>
          <p:cNvSpPr/>
          <p:nvPr/>
        </p:nvSpPr>
        <p:spPr>
          <a:xfrm>
            <a:off x="785786" y="4286256"/>
            <a:ext cx="7786742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Impairment can be of single or multiple nutrients depending on the abnormality</a:t>
            </a:r>
            <a:endParaRPr lang="ar-SA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Mechanisms and Causes of </a:t>
            </a:r>
            <a:r>
              <a:rPr lang="en-US" sz="2800" dirty="0" err="1" smtClean="0">
                <a:solidFill>
                  <a:srgbClr val="FF0000"/>
                </a:solidFill>
              </a:rPr>
              <a:t>Malabsorption</a:t>
            </a:r>
            <a:r>
              <a:rPr lang="en-US" sz="2800" dirty="0" smtClean="0">
                <a:solidFill>
                  <a:srgbClr val="FF0000"/>
                </a:solidFill>
              </a:rPr>
              <a:t> Syndrome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4038600" cy="59436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571500" indent="-571500" algn="l" rtl="0">
              <a:buNone/>
            </a:pPr>
            <a:r>
              <a:rPr lang="en-US" sz="2400" b="1" dirty="0" smtClean="0"/>
              <a:t>1. Inadequate digestion</a:t>
            </a:r>
            <a:endParaRPr lang="en-US" sz="2400" dirty="0" smtClean="0"/>
          </a:p>
          <a:p>
            <a:pPr algn="l">
              <a:buNone/>
            </a:pPr>
            <a:r>
              <a:rPr lang="en-US" sz="2400" dirty="0" smtClean="0"/>
              <a:t>    </a:t>
            </a:r>
          </a:p>
          <a:p>
            <a:pPr algn="l">
              <a:buNone/>
            </a:pPr>
            <a:endParaRPr lang="en-US" sz="2400" b="1" dirty="0"/>
          </a:p>
          <a:p>
            <a:pPr algn="l">
              <a:buNone/>
            </a:pPr>
            <a:endParaRPr lang="en-US" sz="2400" b="1" dirty="0" smtClean="0"/>
          </a:p>
          <a:p>
            <a:pPr algn="l">
              <a:buNone/>
            </a:pPr>
            <a:endParaRPr lang="en-US" sz="2400" b="1" dirty="0"/>
          </a:p>
          <a:p>
            <a:pPr algn="l">
              <a:buNone/>
            </a:pPr>
            <a:endParaRPr lang="en-US" sz="2400" b="1" dirty="0" smtClean="0"/>
          </a:p>
          <a:p>
            <a:pPr algn="l">
              <a:buNone/>
            </a:pPr>
            <a:endParaRPr lang="en-US" sz="2400" b="1" dirty="0"/>
          </a:p>
          <a:p>
            <a:pPr algn="l">
              <a:buNone/>
            </a:pPr>
            <a:r>
              <a:rPr lang="en-US" sz="2400" b="1" dirty="0" smtClean="0"/>
              <a:t>2. Deficient bile salt</a:t>
            </a:r>
            <a:endParaRPr lang="en-US" sz="2400" dirty="0" smtClean="0"/>
          </a:p>
          <a:p>
            <a:pPr algn="l">
              <a:buNone/>
            </a:pPr>
            <a:r>
              <a:rPr lang="en-US" sz="2000" dirty="0" smtClean="0"/>
              <a:t>   </a:t>
            </a:r>
            <a:endParaRPr lang="en-US" sz="200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67200" y="914400"/>
            <a:ext cx="4572000" cy="59436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571500" indent="-571500" algn="l" rtl="0">
              <a:buNone/>
            </a:pPr>
            <a:r>
              <a:rPr lang="en-US" sz="2400" b="1" dirty="0" smtClean="0"/>
              <a:t>3. Primary </a:t>
            </a:r>
            <a:r>
              <a:rPr lang="en-US" sz="2400" b="1" dirty="0"/>
              <a:t>mucosal </a:t>
            </a:r>
            <a:r>
              <a:rPr lang="en-US" sz="2400" b="1" dirty="0" smtClean="0"/>
              <a:t>abnormalities</a:t>
            </a:r>
            <a:endParaRPr lang="en-US" sz="2400" b="1" dirty="0"/>
          </a:p>
          <a:p>
            <a:pPr algn="l">
              <a:buNone/>
            </a:pPr>
            <a:endParaRPr lang="ar-SA" sz="2400" b="1" dirty="0" smtClean="0"/>
          </a:p>
          <a:p>
            <a:pPr algn="l">
              <a:buNone/>
            </a:pPr>
            <a:endParaRPr lang="ar-SA" sz="2400" b="1" dirty="0"/>
          </a:p>
          <a:p>
            <a:pPr algn="l">
              <a:buNone/>
            </a:pPr>
            <a:endParaRPr lang="ar-SA" sz="2400" b="1" dirty="0" smtClean="0"/>
          </a:p>
          <a:p>
            <a:pPr algn="l">
              <a:buNone/>
            </a:pPr>
            <a:endParaRPr lang="ar-SA" sz="2400" b="1" dirty="0"/>
          </a:p>
          <a:p>
            <a:pPr algn="l">
              <a:buNone/>
            </a:pPr>
            <a:r>
              <a:rPr lang="en-US" sz="2400" b="1" dirty="0"/>
              <a:t>   </a:t>
            </a:r>
          </a:p>
          <a:p>
            <a:pPr marL="571500" indent="-571500" algn="l" rtl="0">
              <a:buNone/>
            </a:pPr>
            <a:r>
              <a:rPr lang="en-US" sz="2400" b="1" dirty="0" smtClean="0"/>
              <a:t>4. Inadequate </a:t>
            </a:r>
            <a:r>
              <a:rPr lang="en-US" sz="2400" b="1" dirty="0"/>
              <a:t>small </a:t>
            </a:r>
            <a:r>
              <a:rPr lang="en-US" sz="2400" b="1" dirty="0" smtClean="0"/>
              <a:t>intestine</a:t>
            </a:r>
            <a:r>
              <a:rPr lang="en-US" sz="2400" b="1" dirty="0"/>
              <a:t>   </a:t>
            </a:r>
            <a:endParaRPr lang="en-US" sz="2400" b="1" dirty="0" smtClean="0"/>
          </a:p>
          <a:p>
            <a:pPr algn="l">
              <a:buNone/>
            </a:pPr>
            <a:endParaRPr lang="en-US" sz="2400" b="1" dirty="0"/>
          </a:p>
          <a:p>
            <a:pPr algn="l">
              <a:buNone/>
            </a:pPr>
            <a:endParaRPr lang="en-US" sz="2400" b="1" dirty="0" smtClean="0"/>
          </a:p>
          <a:p>
            <a:pPr algn="l">
              <a:buNone/>
            </a:pPr>
            <a:endParaRPr lang="en-US" sz="2400" b="1" dirty="0"/>
          </a:p>
          <a:p>
            <a:pPr algn="l" rtl="0">
              <a:buNone/>
            </a:pPr>
            <a:r>
              <a:rPr lang="en-US" sz="2400" b="1" dirty="0" smtClean="0"/>
              <a:t>5. Lymphatic </a:t>
            </a:r>
            <a:r>
              <a:rPr lang="en-US" sz="2400" b="1" dirty="0"/>
              <a:t>obstruction</a:t>
            </a:r>
          </a:p>
          <a:p>
            <a:pPr algn="l">
              <a:buNone/>
            </a:pPr>
            <a:r>
              <a:rPr lang="en-US" dirty="0" smtClean="0"/>
              <a:t>  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Mechanisms and Causes of </a:t>
            </a:r>
            <a:r>
              <a:rPr lang="en-US" sz="2800" dirty="0" err="1" smtClean="0">
                <a:solidFill>
                  <a:srgbClr val="FF0000"/>
                </a:solidFill>
              </a:rPr>
              <a:t>Malabsorption</a:t>
            </a:r>
            <a:r>
              <a:rPr lang="en-US" sz="2800" dirty="0" smtClean="0">
                <a:solidFill>
                  <a:srgbClr val="FF0000"/>
                </a:solidFill>
              </a:rPr>
              <a:t> Syndrome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4038600" cy="5943600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571500" indent="-571500" algn="l">
              <a:buNone/>
            </a:pPr>
            <a:r>
              <a:rPr lang="en-US" sz="2000" b="1" dirty="0" smtClean="0"/>
              <a:t>Inadequate digestion</a:t>
            </a: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    </a:t>
            </a:r>
            <a:r>
              <a:rPr lang="en-US" sz="2000" dirty="0" err="1" smtClean="0"/>
              <a:t>Postgastrectomy</a:t>
            </a: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    Deficiency of pancreatic lipase</a:t>
            </a:r>
          </a:p>
          <a:p>
            <a:pPr algn="l">
              <a:buNone/>
            </a:pPr>
            <a:r>
              <a:rPr lang="en-US" sz="2000" dirty="0" smtClean="0"/>
              <a:t>    Chronic pancreatitis</a:t>
            </a:r>
          </a:p>
          <a:p>
            <a:pPr algn="l">
              <a:buNone/>
            </a:pPr>
            <a:r>
              <a:rPr lang="en-US" sz="2000" dirty="0" smtClean="0"/>
              <a:t>    Cystic fibrosis</a:t>
            </a:r>
          </a:p>
          <a:p>
            <a:pPr algn="l">
              <a:buNone/>
            </a:pPr>
            <a:r>
              <a:rPr lang="en-US" sz="2000" dirty="0" smtClean="0"/>
              <a:t>    Pancreatic resection</a:t>
            </a:r>
          </a:p>
          <a:p>
            <a:pPr algn="l">
              <a:buNone/>
            </a:pPr>
            <a:r>
              <a:rPr lang="en-US" sz="2000" dirty="0" smtClean="0"/>
              <a:t>    </a:t>
            </a:r>
            <a:r>
              <a:rPr lang="en-US" sz="2000" dirty="0" err="1" smtClean="0"/>
              <a:t>Zollinger</a:t>
            </a:r>
            <a:r>
              <a:rPr lang="en-US" sz="2000" dirty="0" smtClean="0"/>
              <a:t>-Ellison syndrome</a:t>
            </a:r>
          </a:p>
          <a:p>
            <a:pPr marL="571500" indent="-571500" algn="l">
              <a:buNone/>
            </a:pPr>
            <a:r>
              <a:rPr lang="en-US" sz="2000" b="1" dirty="0" smtClean="0"/>
              <a:t>Deficient bile salt</a:t>
            </a: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    Obstructive jaundice</a:t>
            </a:r>
          </a:p>
          <a:p>
            <a:pPr algn="l">
              <a:buNone/>
            </a:pPr>
            <a:r>
              <a:rPr lang="en-US" sz="2000" dirty="0" smtClean="0"/>
              <a:t>    Bacterial overgrowth</a:t>
            </a:r>
          </a:p>
          <a:p>
            <a:pPr algn="l">
              <a:buNone/>
            </a:pPr>
            <a:r>
              <a:rPr lang="en-US" sz="2000" dirty="0" smtClean="0"/>
              <a:t>    Stasis in blind loops, </a:t>
            </a:r>
            <a:r>
              <a:rPr lang="en-US" sz="2000" dirty="0" err="1" smtClean="0"/>
              <a:t>diverticula</a:t>
            </a: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    Fistulas</a:t>
            </a:r>
          </a:p>
          <a:p>
            <a:pPr algn="l">
              <a:buNone/>
            </a:pPr>
            <a:r>
              <a:rPr lang="en-US" sz="2000" dirty="0" smtClean="0"/>
              <a:t>    </a:t>
            </a:r>
            <a:r>
              <a:rPr lang="en-US" sz="2000" dirty="0" err="1" smtClean="0"/>
              <a:t>Hypomotility</a:t>
            </a:r>
            <a:r>
              <a:rPr lang="en-US" sz="2000" dirty="0" smtClean="0"/>
              <a:t> states (diabetes)</a:t>
            </a:r>
          </a:p>
          <a:p>
            <a:pPr algn="l">
              <a:buNone/>
            </a:pPr>
            <a:r>
              <a:rPr lang="en-US" sz="2000" dirty="0" smtClean="0"/>
              <a:t>    Terminal </a:t>
            </a:r>
            <a:r>
              <a:rPr lang="en-US" sz="2000" dirty="0" err="1" smtClean="0"/>
              <a:t>ileal</a:t>
            </a:r>
            <a:r>
              <a:rPr lang="en-US" sz="2000" dirty="0" smtClean="0"/>
              <a:t> resection</a:t>
            </a:r>
          </a:p>
          <a:p>
            <a:pPr algn="l">
              <a:buNone/>
            </a:pPr>
            <a:r>
              <a:rPr lang="en-US" sz="2000" dirty="0" smtClean="0"/>
              <a:t>    </a:t>
            </a:r>
            <a:r>
              <a:rPr lang="en-US" sz="2000" dirty="0" err="1" smtClean="0"/>
              <a:t>Crohns</a:t>
            </a:r>
            <a:r>
              <a:rPr lang="en-US" sz="2000" dirty="0" smtClean="0"/>
              <a:t>' disease</a:t>
            </a:r>
          </a:p>
          <a:p>
            <a:pPr algn="l">
              <a:buNone/>
            </a:pPr>
            <a:r>
              <a:rPr lang="en-US" sz="2000" dirty="0" smtClean="0"/>
              <a:t>    </a:t>
            </a:r>
            <a:r>
              <a:rPr lang="en-US" sz="1800" dirty="0" smtClean="0"/>
              <a:t>Precipitation of bile salts (neomycin)</a:t>
            </a:r>
          </a:p>
          <a:p>
            <a:pPr algn="l">
              <a:buNone/>
            </a:pPr>
            <a:endParaRPr lang="en-US" sz="200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0" y="914400"/>
            <a:ext cx="4038600" cy="5943600"/>
          </a:xfrm>
          <a:ln>
            <a:solidFill>
              <a:srgbClr val="0070C0"/>
            </a:solidFill>
          </a:ln>
        </p:spPr>
        <p:txBody>
          <a:bodyPr>
            <a:normAutofit fontScale="70000" lnSpcReduction="20000"/>
          </a:bodyPr>
          <a:lstStyle/>
          <a:p>
            <a:pPr marL="571500" indent="-571500" algn="l">
              <a:buNone/>
            </a:pPr>
            <a:r>
              <a:rPr lang="en-US" b="1" dirty="0" smtClean="0"/>
              <a:t>Primary mucosal abnormalities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Celiac disease</a:t>
            </a:r>
          </a:p>
          <a:p>
            <a:pPr algn="l">
              <a:buNone/>
            </a:pPr>
            <a:r>
              <a:rPr lang="en-US" dirty="0" smtClean="0"/>
              <a:t>    Tropical </a:t>
            </a:r>
            <a:r>
              <a:rPr lang="en-US" dirty="0" err="1" smtClean="0"/>
              <a:t>sprue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Whipple's disease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Amyloidosis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Radiation enteritis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Abetalipoproteinemia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Giardiasis</a:t>
            </a:r>
            <a:endParaRPr lang="en-US" dirty="0" smtClean="0"/>
          </a:p>
          <a:p>
            <a:pPr marL="571500" indent="-571500" algn="l">
              <a:buNone/>
            </a:pPr>
            <a:r>
              <a:rPr lang="en-US" b="1" dirty="0" smtClean="0"/>
              <a:t>Inadequate small intestine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Intestinal resection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Crohn's</a:t>
            </a:r>
            <a:r>
              <a:rPr lang="en-US" dirty="0" smtClean="0"/>
              <a:t> disease</a:t>
            </a:r>
          </a:p>
          <a:p>
            <a:pPr algn="l">
              <a:buNone/>
            </a:pPr>
            <a:r>
              <a:rPr lang="en-US" dirty="0" smtClean="0"/>
              <a:t>    Mesenteric vascular disease with infarction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Jejunoileal</a:t>
            </a:r>
            <a:r>
              <a:rPr lang="en-US" dirty="0" smtClean="0"/>
              <a:t> bypass</a:t>
            </a:r>
          </a:p>
          <a:p>
            <a:pPr marL="571500" indent="-571500" algn="l">
              <a:buNone/>
            </a:pPr>
            <a:r>
              <a:rPr lang="en-US" b="1" dirty="0" smtClean="0"/>
              <a:t>Lymphatic obstruction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Intestinal </a:t>
            </a:r>
            <a:r>
              <a:rPr lang="en-US" dirty="0" err="1" smtClean="0"/>
              <a:t>lymphangiectasia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Malignant lymphoma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Macroglobulinemia</a:t>
            </a: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 rot="18829758">
            <a:off x="2074141" y="3179411"/>
            <a:ext cx="3893879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5400" dirty="0" smtClean="0"/>
              <a:t>Many causes</a:t>
            </a:r>
            <a:endParaRPr lang="ar-SA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Pathophysiology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131840" y="2564904"/>
            <a:ext cx="302249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Small intestine abnormalities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51520" y="2564904"/>
            <a:ext cx="21992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Inadequate digestion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555776" y="2564904"/>
            <a:ext cx="470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Or 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6804248" y="2590800"/>
            <a:ext cx="182614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u="sng" dirty="0" err="1" smtClean="0">
                <a:solidFill>
                  <a:schemeClr val="tx2"/>
                </a:solidFill>
                <a:latin typeface="Arial" charset="0"/>
              </a:rPr>
              <a:t>Malabsorption</a:t>
            </a:r>
            <a:r>
              <a:rPr lang="en-US" b="1" u="sng" dirty="0" smtClean="0">
                <a:solidFill>
                  <a:schemeClr val="tx2"/>
                </a:solidFill>
                <a:latin typeface="Arial" charset="0"/>
              </a:rPr>
              <a:t>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6372200" y="2602468"/>
            <a:ext cx="30008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=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2854</TotalTime>
  <Words>1357</Words>
  <Application>Microsoft Office PowerPoint</Application>
  <PresentationFormat>On-screen Show (4:3)</PresentationFormat>
  <Paragraphs>295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Gastrointestinal Block  Pathology lecture  2015</vt:lpstr>
      <vt:lpstr>             Malabsorption              </vt:lpstr>
      <vt:lpstr>Absorption of Nutrient </vt:lpstr>
      <vt:lpstr>Physiology </vt:lpstr>
      <vt:lpstr>PowerPoint Presentation</vt:lpstr>
      <vt:lpstr>PowerPoint Presentation</vt:lpstr>
      <vt:lpstr>Mechanisms and Causes of Malabsorption Syndrome</vt:lpstr>
      <vt:lpstr>Mechanisms and Causes of Malabsorption Syndrome</vt:lpstr>
      <vt:lpstr>Pathophysiology</vt:lpstr>
      <vt:lpstr>Pathophysiology</vt:lpstr>
      <vt:lpstr>Enterohepatic circulation</vt:lpstr>
      <vt:lpstr>Pathophysiology</vt:lpstr>
      <vt:lpstr>Pathophysiology</vt:lpstr>
      <vt:lpstr>Malabsorption Syndrome  Clinical features</vt:lpstr>
      <vt:lpstr>PowerPoint Presentation</vt:lpstr>
      <vt:lpstr>Malabsorption Syndrome  Clinical features</vt:lpstr>
      <vt:lpstr>Diagnosis</vt:lpstr>
      <vt:lpstr>Malabsorption Syndrome  Celiac disease</vt:lpstr>
      <vt:lpstr>PowerPoint Presentation</vt:lpstr>
      <vt:lpstr>PowerPoint Presentation</vt:lpstr>
      <vt:lpstr> Celiac disease</vt:lpstr>
      <vt:lpstr>Clinical features  Celiac disease</vt:lpstr>
      <vt:lpstr>Endoscopy </vt:lpstr>
      <vt:lpstr>PowerPoint Presentation</vt:lpstr>
      <vt:lpstr>Celiac Disease</vt:lpstr>
      <vt:lpstr>PowerPoint Presentation</vt:lpstr>
      <vt:lpstr> Celiac Disease </vt:lpstr>
      <vt:lpstr>Lactose Intolerance</vt:lpstr>
      <vt:lpstr>Lactose Intolerance  Pathophysiology </vt:lpstr>
      <vt:lpstr>Lactose Intolerance causes  </vt:lpstr>
      <vt:lpstr>Clinical </vt:lpstr>
      <vt:lpstr>PowerPoint Presentation</vt:lpstr>
      <vt:lpstr>Lactose Intolerance  Diagnosis </vt:lpstr>
      <vt:lpstr>Hydrogen breath test </vt:lpstr>
      <vt:lpstr>PowerPoint Presentation</vt:lpstr>
      <vt:lpstr>Lactose Intolerance summary  </vt:lpstr>
      <vt:lpstr>Small bowel, Whipple disease  (Mucosal disease)</vt:lpstr>
      <vt:lpstr>Small bowel, Whipple disease  (Mucosal disease)</vt:lpstr>
      <vt:lpstr>Summary</vt:lpstr>
      <vt:lpstr>PowerPoint Presentation</vt:lpstr>
      <vt:lpstr>Intestinal Obstruction </vt:lpstr>
      <vt:lpstr>Case scenario</vt:lpstr>
      <vt:lpstr>Case scenario</vt:lpstr>
      <vt:lpstr>Duodenal Biopsy</vt:lpstr>
      <vt:lpstr>PowerPoint Presentation</vt:lpstr>
      <vt:lpstr>Case scenario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Dr.AL-Humaidi</dc:creator>
  <cp:lastModifiedBy>GCUSER</cp:lastModifiedBy>
  <cp:revision>65</cp:revision>
  <dcterms:created xsi:type="dcterms:W3CDTF">2011-11-14T13:13:03Z</dcterms:created>
  <dcterms:modified xsi:type="dcterms:W3CDTF">2015-11-22T10:00:04Z</dcterms:modified>
</cp:coreProperties>
</file>