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23"/>
  </p:notesMasterIdLst>
  <p:sldIdLst>
    <p:sldId id="256" r:id="rId2"/>
    <p:sldId id="513" r:id="rId3"/>
    <p:sldId id="558" r:id="rId4"/>
    <p:sldId id="512" r:id="rId5"/>
    <p:sldId id="511" r:id="rId6"/>
    <p:sldId id="561" r:id="rId7"/>
    <p:sldId id="510" r:id="rId8"/>
    <p:sldId id="506" r:id="rId9"/>
    <p:sldId id="557" r:id="rId10"/>
    <p:sldId id="656" r:id="rId11"/>
    <p:sldId id="337" r:id="rId12"/>
    <p:sldId id="257" r:id="rId13"/>
    <p:sldId id="327" r:id="rId14"/>
    <p:sldId id="560" r:id="rId15"/>
    <p:sldId id="328" r:id="rId16"/>
    <p:sldId id="358" r:id="rId17"/>
    <p:sldId id="562" r:id="rId18"/>
    <p:sldId id="563" r:id="rId19"/>
    <p:sldId id="564" r:id="rId20"/>
    <p:sldId id="340" r:id="rId21"/>
    <p:sldId id="339" r:id="rId22"/>
    <p:sldId id="342" r:id="rId23"/>
    <p:sldId id="559" r:id="rId24"/>
    <p:sldId id="540" r:id="rId25"/>
    <p:sldId id="345" r:id="rId26"/>
    <p:sldId id="356" r:id="rId27"/>
    <p:sldId id="536" r:id="rId28"/>
    <p:sldId id="357" r:id="rId29"/>
    <p:sldId id="537" r:id="rId30"/>
    <p:sldId id="538" r:id="rId31"/>
    <p:sldId id="353" r:id="rId32"/>
    <p:sldId id="355" r:id="rId33"/>
    <p:sldId id="359" r:id="rId34"/>
    <p:sldId id="329" r:id="rId35"/>
    <p:sldId id="567" r:id="rId36"/>
    <p:sldId id="330" r:id="rId37"/>
    <p:sldId id="568" r:id="rId38"/>
    <p:sldId id="332" r:id="rId39"/>
    <p:sldId id="657" r:id="rId40"/>
    <p:sldId id="360" r:id="rId41"/>
    <p:sldId id="569" r:id="rId42"/>
    <p:sldId id="570" r:id="rId43"/>
    <p:sldId id="571" r:id="rId44"/>
    <p:sldId id="580" r:id="rId45"/>
    <p:sldId id="576" r:id="rId46"/>
    <p:sldId id="579" r:id="rId47"/>
    <p:sldId id="577" r:id="rId48"/>
    <p:sldId id="578" r:id="rId49"/>
    <p:sldId id="574" r:id="rId50"/>
    <p:sldId id="361" r:id="rId51"/>
    <p:sldId id="573" r:id="rId52"/>
    <p:sldId id="363" r:id="rId53"/>
    <p:sldId id="509" r:id="rId54"/>
    <p:sldId id="572" r:id="rId55"/>
    <p:sldId id="575" r:id="rId56"/>
    <p:sldId id="581" r:id="rId57"/>
    <p:sldId id="543" r:id="rId58"/>
    <p:sldId id="369" r:id="rId59"/>
    <p:sldId id="582" r:id="rId60"/>
    <p:sldId id="583" r:id="rId61"/>
    <p:sldId id="584" r:id="rId62"/>
    <p:sldId id="375" r:id="rId63"/>
    <p:sldId id="658" r:id="rId64"/>
    <p:sldId id="589" r:id="rId65"/>
    <p:sldId id="379" r:id="rId66"/>
    <p:sldId id="541" r:id="rId67"/>
    <p:sldId id="380" r:id="rId68"/>
    <p:sldId id="590" r:id="rId69"/>
    <p:sldId id="544" r:id="rId70"/>
    <p:sldId id="591" r:id="rId71"/>
    <p:sldId id="334" r:id="rId72"/>
    <p:sldId id="381" r:id="rId73"/>
    <p:sldId id="592" r:id="rId74"/>
    <p:sldId id="593" r:id="rId75"/>
    <p:sldId id="595" r:id="rId76"/>
    <p:sldId id="596" r:id="rId77"/>
    <p:sldId id="597" r:id="rId78"/>
    <p:sldId id="598" r:id="rId79"/>
    <p:sldId id="382" r:id="rId80"/>
    <p:sldId id="604" r:id="rId81"/>
    <p:sldId id="387" r:id="rId82"/>
    <p:sldId id="602" r:id="rId83"/>
    <p:sldId id="390" r:id="rId84"/>
    <p:sldId id="414" r:id="rId85"/>
    <p:sldId id="599" r:id="rId86"/>
    <p:sldId id="600" r:id="rId87"/>
    <p:sldId id="385" r:id="rId88"/>
    <p:sldId id="601" r:id="rId89"/>
    <p:sldId id="650" r:id="rId90"/>
    <p:sldId id="391" r:id="rId91"/>
    <p:sldId id="618" r:id="rId92"/>
    <p:sldId id="263" r:id="rId93"/>
    <p:sldId id="532" r:id="rId94"/>
    <p:sldId id="305" r:id="rId95"/>
    <p:sldId id="502" r:id="rId96"/>
    <p:sldId id="396" r:id="rId97"/>
    <p:sldId id="531" r:id="rId98"/>
    <p:sldId id="533" r:id="rId99"/>
    <p:sldId id="613" r:id="rId100"/>
    <p:sldId id="617" r:id="rId101"/>
    <p:sldId id="614" r:id="rId102"/>
    <p:sldId id="628" r:id="rId103"/>
    <p:sldId id="615" r:id="rId104"/>
    <p:sldId id="616" r:id="rId105"/>
    <p:sldId id="626" r:id="rId106"/>
    <p:sldId id="625" r:id="rId107"/>
    <p:sldId id="606" r:id="rId108"/>
    <p:sldId id="608" r:id="rId109"/>
    <p:sldId id="629" r:id="rId110"/>
    <p:sldId id="611" r:id="rId111"/>
    <p:sldId id="610" r:id="rId112"/>
    <p:sldId id="612" r:id="rId113"/>
    <p:sldId id="265" r:id="rId114"/>
    <p:sldId id="534" r:id="rId115"/>
    <p:sldId id="621" r:id="rId116"/>
    <p:sldId id="314" r:id="rId117"/>
    <p:sldId id="622" r:id="rId118"/>
    <p:sldId id="398" r:id="rId119"/>
    <p:sldId id="623" r:id="rId120"/>
    <p:sldId id="535" r:id="rId121"/>
    <p:sldId id="399" r:id="rId1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00"/>
    <a:srgbClr val="1010C6"/>
    <a:srgbClr val="660066"/>
    <a:srgbClr val="006600"/>
    <a:srgbClr val="0B0B8F"/>
    <a:srgbClr val="FF33CC"/>
    <a:srgbClr val="669900"/>
    <a:srgbClr val="FF99FF"/>
    <a:srgbClr val="00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9" autoAdjust="0"/>
    <p:restoredTop sz="91825" autoAdjust="0"/>
  </p:normalViewPr>
  <p:slideViewPr>
    <p:cSldViewPr>
      <p:cViewPr>
        <p:scale>
          <a:sx n="61" d="100"/>
          <a:sy n="61" d="100"/>
        </p:scale>
        <p:origin x="-91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6596"/>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6B225-E22B-4AF6-9FA0-D3552B48732A}" type="datetimeFigureOut">
              <a:rPr lang="en-US" smtClean="0"/>
              <a:pPr/>
              <a:t>11/17/2015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C29E3C-A7A0-4781-9108-4A44678AF1E5}" type="slidenum">
              <a:rPr lang="en-US" smtClean="0"/>
              <a:pPr/>
              <a:t>‹#›</a:t>
            </a:fld>
            <a:endParaRPr lang="en-US"/>
          </a:p>
        </p:txBody>
      </p:sp>
    </p:spTree>
    <p:extLst>
      <p:ext uri="{BB962C8B-B14F-4D97-AF65-F5344CB8AC3E}">
        <p14:creationId xmlns:p14="http://schemas.microsoft.com/office/powerpoint/2010/main" xmlns="" val="602093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5285D4CC-7051-45FC-BDF8-188C6FEB921C}" type="slidenum">
              <a:rPr lang="en-US" smtClean="0"/>
              <a:pPr/>
              <a:t>4</a:t>
            </a:fld>
            <a:endParaRPr 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132152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2" name="Rectangle 7"/>
          <p:cNvSpPr>
            <a:spLocks noGrp="1" noChangeArrowheads="1"/>
          </p:cNvSpPr>
          <p:nvPr>
            <p:ph type="sldNum" sz="quarter"/>
          </p:nvPr>
        </p:nvSpPr>
        <p:spPr>
          <a:noFill/>
        </p:spPr>
        <p:txBody>
          <a:bodyPr/>
          <a:lstStyle/>
          <a:p>
            <a:fld id="{2BAB8591-1B5C-4971-A4E0-76708EFA935C}" type="slidenum">
              <a:rPr lang="en-GB" smtClean="0">
                <a:cs typeface="Lucida Sans Unicode" charset="0"/>
              </a:rPr>
              <a:pPr/>
              <a:t>25</a:t>
            </a:fld>
            <a:endParaRPr lang="en-GB" smtClean="0">
              <a:cs typeface="Lucida Sans Unicode" charset="0"/>
            </a:endParaRPr>
          </a:p>
        </p:txBody>
      </p:sp>
      <p:sp>
        <p:nvSpPr>
          <p:cNvPr id="22528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5284" name="Rectangle 2"/>
          <p:cNvSpPr>
            <a:spLocks noGrp="1" noChangeArrowheads="1"/>
          </p:cNvSpPr>
          <p:nvPr>
            <p:ph type="body" idx="1"/>
          </p:nvPr>
        </p:nvSpPr>
        <p:spPr>
          <a:xfrm>
            <a:off x="685800" y="4343400"/>
            <a:ext cx="5486400" cy="4114800"/>
          </a:xfrm>
          <a:noFill/>
          <a:ln/>
        </p:spPr>
        <p:txBody>
          <a:bodyPr wrap="none" anchor="ctr"/>
          <a:lstStyle/>
          <a:p>
            <a:endParaRPr lang="en-US" dirty="0" smtClean="0"/>
          </a:p>
        </p:txBody>
      </p:sp>
    </p:spTree>
    <p:extLst>
      <p:ext uri="{BB962C8B-B14F-4D97-AF65-F5344CB8AC3E}">
        <p14:creationId xmlns:p14="http://schemas.microsoft.com/office/powerpoint/2010/main" xmlns="" val="836255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27</a:t>
            </a:fld>
            <a:endParaRPr lang="en-US"/>
          </a:p>
        </p:txBody>
      </p:sp>
    </p:spTree>
    <p:extLst>
      <p:ext uri="{BB962C8B-B14F-4D97-AF65-F5344CB8AC3E}">
        <p14:creationId xmlns:p14="http://schemas.microsoft.com/office/powerpoint/2010/main" xmlns="" val="2836269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Image Placeholder 1"/>
          <p:cNvSpPr>
            <a:spLocks noGrp="1" noRot="1" noChangeAspect="1" noTextEdit="1"/>
          </p:cNvSpPr>
          <p:nvPr>
            <p:ph type="sldImg"/>
          </p:nvPr>
        </p:nvSpPr>
        <p:spPr bwMode="auto">
          <a:noFill/>
          <a:ln>
            <a:solidFill>
              <a:srgbClr val="000000"/>
            </a:solidFill>
            <a:miter lim="800000"/>
            <a:headEnd/>
            <a:tailEnd/>
          </a:ln>
        </p:spPr>
      </p:sp>
      <p:sp>
        <p:nvSpPr>
          <p:cNvPr id="471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1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D6E66F-3E3E-40F9-AC9E-5D3DDF4CE4CE}" type="slidenum">
              <a:rPr lang="en-US" smtClean="0"/>
              <a:pPr fontAlgn="base">
                <a:spcBef>
                  <a:spcPct val="0"/>
                </a:spcBef>
                <a:spcAft>
                  <a:spcPct val="0"/>
                </a:spcAft>
                <a:defRPr/>
              </a:pPr>
              <a:t>28</a:t>
            </a:fld>
            <a:endParaRPr lang="en-US" smtClean="0"/>
          </a:p>
        </p:txBody>
      </p:sp>
    </p:spTree>
    <p:extLst>
      <p:ext uri="{BB962C8B-B14F-4D97-AF65-F5344CB8AC3E}">
        <p14:creationId xmlns:p14="http://schemas.microsoft.com/office/powerpoint/2010/main" xmlns="" val="2710631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7"/>
          <p:cNvSpPr>
            <a:spLocks noGrp="1" noChangeArrowheads="1"/>
          </p:cNvSpPr>
          <p:nvPr>
            <p:ph type="sldNum" sz="quarter"/>
          </p:nvPr>
        </p:nvSpPr>
        <p:spPr>
          <a:noFill/>
        </p:spPr>
        <p:txBody>
          <a:bodyPr/>
          <a:lstStyle/>
          <a:p>
            <a:fld id="{686709CA-4D4E-4055-B77E-4E364EFFE640}" type="slidenum">
              <a:rPr lang="en-GB" smtClean="0">
                <a:cs typeface="Lucida Sans Unicode" charset="0"/>
              </a:rPr>
              <a:pPr/>
              <a:t>31</a:t>
            </a:fld>
            <a:endParaRPr lang="en-GB" smtClean="0">
              <a:cs typeface="Lucida Sans Unicode" charset="0"/>
            </a:endParaRPr>
          </a:p>
        </p:txBody>
      </p:sp>
      <p:sp>
        <p:nvSpPr>
          <p:cNvPr id="2334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33476" name="Rectangle 2"/>
          <p:cNvSpPr>
            <a:spLocks noGrp="1" noChangeArrowheads="1"/>
          </p:cNvSpPr>
          <p:nvPr>
            <p:ph type="body" idx="1"/>
          </p:nvPr>
        </p:nvSpPr>
        <p:spPr>
          <a:xfrm>
            <a:off x="685800" y="4343400"/>
            <a:ext cx="5486400" cy="4114800"/>
          </a:xfrm>
          <a:noFill/>
          <a:ln/>
        </p:spPr>
        <p:txBody>
          <a:bodyPr wrap="none" anchor="ctr"/>
          <a:lstStyle/>
          <a:p>
            <a:endParaRPr lang="en-US" dirty="0" smtClean="0"/>
          </a:p>
          <a:p>
            <a:endParaRPr lang="en-US" dirty="0" smtClean="0"/>
          </a:p>
        </p:txBody>
      </p:sp>
    </p:spTree>
    <p:extLst>
      <p:ext uri="{BB962C8B-B14F-4D97-AF65-F5344CB8AC3E}">
        <p14:creationId xmlns:p14="http://schemas.microsoft.com/office/powerpoint/2010/main" xmlns="" val="2770264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22" name="Rectangle 7"/>
          <p:cNvSpPr>
            <a:spLocks noGrp="1" noChangeArrowheads="1"/>
          </p:cNvSpPr>
          <p:nvPr>
            <p:ph type="sldNum" sz="quarter"/>
          </p:nvPr>
        </p:nvSpPr>
        <p:spPr>
          <a:noFill/>
        </p:spPr>
        <p:txBody>
          <a:bodyPr/>
          <a:lstStyle/>
          <a:p>
            <a:fld id="{4AF58C4C-3E70-47D4-A49E-4A81D30D2F68}" type="slidenum">
              <a:rPr lang="en-GB" smtClean="0">
                <a:cs typeface="Lucida Sans Unicode" charset="0"/>
              </a:rPr>
              <a:pPr/>
              <a:t>32</a:t>
            </a:fld>
            <a:endParaRPr lang="en-GB" smtClean="0">
              <a:cs typeface="Lucida Sans Unicode" charset="0"/>
            </a:endParaRPr>
          </a:p>
        </p:txBody>
      </p:sp>
      <p:sp>
        <p:nvSpPr>
          <p:cNvPr id="23552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35524"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xmlns="" val="2300836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666" name="Rectangle 7"/>
          <p:cNvSpPr>
            <a:spLocks noGrp="1" noChangeArrowheads="1"/>
          </p:cNvSpPr>
          <p:nvPr>
            <p:ph type="sldNum" sz="quarter"/>
          </p:nvPr>
        </p:nvSpPr>
        <p:spPr>
          <a:noFill/>
        </p:spPr>
        <p:txBody>
          <a:bodyPr/>
          <a:lstStyle/>
          <a:p>
            <a:fld id="{DD24B150-38FF-42D1-9477-1D1BBEDD0499}" type="slidenum">
              <a:rPr lang="en-GB" smtClean="0">
                <a:cs typeface="Lucida Sans Unicode" charset="0"/>
              </a:rPr>
              <a:pPr/>
              <a:t>34</a:t>
            </a:fld>
            <a:endParaRPr lang="en-GB" smtClean="0">
              <a:cs typeface="Lucida Sans Unicode" charset="0"/>
            </a:endParaRPr>
          </a:p>
        </p:txBody>
      </p:sp>
      <p:sp>
        <p:nvSpPr>
          <p:cNvPr id="24166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1668" name="Rectangle 2"/>
          <p:cNvSpPr>
            <a:spLocks noGrp="1" noChangeArrowheads="1"/>
          </p:cNvSpPr>
          <p:nvPr>
            <p:ph type="body" idx="1"/>
          </p:nvPr>
        </p:nvSpPr>
        <p:spPr>
          <a:xfrm>
            <a:off x="685800" y="4343400"/>
            <a:ext cx="5486400" cy="4025900"/>
          </a:xfrm>
          <a:noFill/>
          <a:ln/>
        </p:spPr>
        <p:txBody>
          <a:bodyPr wrap="none" anchor="ctr"/>
          <a:lstStyle/>
          <a:p>
            <a:endParaRPr lang="en-US" dirty="0" smtClean="0"/>
          </a:p>
        </p:txBody>
      </p:sp>
    </p:spTree>
    <p:extLst>
      <p:ext uri="{BB962C8B-B14F-4D97-AF65-F5344CB8AC3E}">
        <p14:creationId xmlns:p14="http://schemas.microsoft.com/office/powerpoint/2010/main" xmlns="" val="1089813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690" name="Rectangle 7"/>
          <p:cNvSpPr>
            <a:spLocks noGrp="1" noChangeArrowheads="1"/>
          </p:cNvSpPr>
          <p:nvPr>
            <p:ph type="sldNum" sz="quarter"/>
          </p:nvPr>
        </p:nvSpPr>
        <p:spPr>
          <a:noFill/>
        </p:spPr>
        <p:txBody>
          <a:bodyPr/>
          <a:lstStyle/>
          <a:p>
            <a:fld id="{22A54B61-C2D9-45FD-9CFC-368C9F45F58A}" type="slidenum">
              <a:rPr lang="en-GB" smtClean="0">
                <a:cs typeface="Lucida Sans Unicode" charset="0"/>
              </a:rPr>
              <a:pPr/>
              <a:t>36</a:t>
            </a:fld>
            <a:endParaRPr lang="en-GB" smtClean="0">
              <a:cs typeface="Lucida Sans Unicode" charset="0"/>
            </a:endParaRPr>
          </a:p>
        </p:txBody>
      </p:sp>
      <p:sp>
        <p:nvSpPr>
          <p:cNvPr id="2426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2692" name="Rectangle 2"/>
          <p:cNvSpPr>
            <a:spLocks noGrp="1" noChangeArrowheads="1"/>
          </p:cNvSpPr>
          <p:nvPr>
            <p:ph type="body" idx="1"/>
          </p:nvPr>
        </p:nvSpPr>
        <p:spPr>
          <a:xfrm>
            <a:off x="685800" y="4343400"/>
            <a:ext cx="5486400" cy="4025900"/>
          </a:xfrm>
          <a:noFill/>
          <a:ln/>
        </p:spPr>
        <p:txBody>
          <a:bodyPr wrap="none" anchor="ctr"/>
          <a:lstStyle/>
          <a:p>
            <a:endParaRPr lang="en-US" dirty="0" smtClean="0"/>
          </a:p>
        </p:txBody>
      </p:sp>
    </p:spTree>
    <p:extLst>
      <p:ext uri="{BB962C8B-B14F-4D97-AF65-F5344CB8AC3E}">
        <p14:creationId xmlns:p14="http://schemas.microsoft.com/office/powerpoint/2010/main" xmlns="" val="2447504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738" name="Rectangle 7"/>
          <p:cNvSpPr>
            <a:spLocks noGrp="1" noChangeArrowheads="1"/>
          </p:cNvSpPr>
          <p:nvPr>
            <p:ph type="sldNum" sz="quarter"/>
          </p:nvPr>
        </p:nvSpPr>
        <p:spPr>
          <a:noFill/>
        </p:spPr>
        <p:txBody>
          <a:bodyPr/>
          <a:lstStyle/>
          <a:p>
            <a:fld id="{9D67F87D-9826-47AA-8A62-6A970228022C}" type="slidenum">
              <a:rPr lang="en-GB" smtClean="0">
                <a:cs typeface="Lucida Sans Unicode" charset="0"/>
              </a:rPr>
              <a:pPr/>
              <a:t>38</a:t>
            </a:fld>
            <a:endParaRPr lang="en-GB" smtClean="0">
              <a:cs typeface="Lucida Sans Unicode" charset="0"/>
            </a:endParaRPr>
          </a:p>
        </p:txBody>
      </p:sp>
      <p:sp>
        <p:nvSpPr>
          <p:cNvPr id="2447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4740" name="Rectangle 2"/>
          <p:cNvSpPr>
            <a:spLocks noGrp="1" noChangeArrowheads="1"/>
          </p:cNvSpPr>
          <p:nvPr>
            <p:ph type="body" idx="1"/>
          </p:nvPr>
        </p:nvSpPr>
        <p:spPr>
          <a:xfrm>
            <a:off x="685800" y="4343400"/>
            <a:ext cx="5486400" cy="4025900"/>
          </a:xfrm>
          <a:noFill/>
          <a:ln/>
        </p:spPr>
        <p:txBody>
          <a:bodyPr wrap="none" anchor="ctr"/>
          <a:lstStyle/>
          <a:p>
            <a:endParaRPr lang="en-US" dirty="0" smtClean="0"/>
          </a:p>
        </p:txBody>
      </p:sp>
    </p:spTree>
    <p:extLst>
      <p:ext uri="{BB962C8B-B14F-4D97-AF65-F5344CB8AC3E}">
        <p14:creationId xmlns:p14="http://schemas.microsoft.com/office/powerpoint/2010/main" xmlns="" val="347423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738" name="Rectangle 7"/>
          <p:cNvSpPr>
            <a:spLocks noGrp="1" noChangeArrowheads="1"/>
          </p:cNvSpPr>
          <p:nvPr>
            <p:ph type="sldNum" sz="quarter"/>
          </p:nvPr>
        </p:nvSpPr>
        <p:spPr>
          <a:noFill/>
        </p:spPr>
        <p:txBody>
          <a:bodyPr/>
          <a:lstStyle/>
          <a:p>
            <a:fld id="{9D67F87D-9826-47AA-8A62-6A970228022C}" type="slidenum">
              <a:rPr lang="en-GB" smtClean="0">
                <a:cs typeface="Lucida Sans Unicode" charset="0"/>
              </a:rPr>
              <a:pPr/>
              <a:t>39</a:t>
            </a:fld>
            <a:endParaRPr lang="en-GB" smtClean="0">
              <a:cs typeface="Lucida Sans Unicode" charset="0"/>
            </a:endParaRPr>
          </a:p>
        </p:txBody>
      </p:sp>
      <p:sp>
        <p:nvSpPr>
          <p:cNvPr id="2447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4740" name="Rectangle 2"/>
          <p:cNvSpPr>
            <a:spLocks noGrp="1" noChangeArrowheads="1"/>
          </p:cNvSpPr>
          <p:nvPr>
            <p:ph type="body" idx="1"/>
          </p:nvPr>
        </p:nvSpPr>
        <p:spPr>
          <a:xfrm>
            <a:off x="685800" y="4343400"/>
            <a:ext cx="5486400" cy="4025900"/>
          </a:xfrm>
          <a:noFill/>
          <a:ln/>
        </p:spPr>
        <p:txBody>
          <a:bodyPr wrap="none" anchor="ctr"/>
          <a:lstStyle/>
          <a:p>
            <a:endParaRPr lang="en-US" dirty="0" smtClean="0"/>
          </a:p>
        </p:txBody>
      </p:sp>
    </p:spTree>
    <p:extLst>
      <p:ext uri="{BB962C8B-B14F-4D97-AF65-F5344CB8AC3E}">
        <p14:creationId xmlns:p14="http://schemas.microsoft.com/office/powerpoint/2010/main" xmlns="" val="347423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p:spPr>
        <p:txBody>
          <a:bodyPr/>
          <a:lstStyle/>
          <a:p>
            <a:endParaRPr lang="en-US" smtClean="0"/>
          </a:p>
        </p:txBody>
      </p:sp>
      <p:sp>
        <p:nvSpPr>
          <p:cNvPr id="256004" name="Slide Number Placeholder 3"/>
          <p:cNvSpPr>
            <a:spLocks noGrp="1"/>
          </p:cNvSpPr>
          <p:nvPr>
            <p:ph type="sldNum" sz="quarter"/>
          </p:nvPr>
        </p:nvSpPr>
        <p:spPr>
          <a:noFill/>
        </p:spPr>
        <p:txBody>
          <a:bodyPr/>
          <a:lstStyle/>
          <a:p>
            <a:fld id="{02874661-B70C-4E96-B8F1-9BDC6219F1E6}" type="slidenum">
              <a:rPr lang="en-GB" smtClean="0"/>
              <a:pPr/>
              <a:t>45</a:t>
            </a:fld>
            <a:endParaRPr lang="en-GB" smtClean="0"/>
          </a:p>
        </p:txBody>
      </p:sp>
    </p:spTree>
    <p:extLst>
      <p:ext uri="{BB962C8B-B14F-4D97-AF65-F5344CB8AC3E}">
        <p14:creationId xmlns:p14="http://schemas.microsoft.com/office/powerpoint/2010/main" xmlns="" val="324462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CA4F8BBB-E528-49CE-93C8-FAEB5AC572DC}" type="slidenum">
              <a:rPr lang="en-US" smtClean="0"/>
              <a:pPr/>
              <a:t>5</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dirty="0" smtClean="0"/>
              <a:t>.</a:t>
            </a:r>
          </a:p>
        </p:txBody>
      </p:sp>
    </p:spTree>
    <p:extLst>
      <p:ext uri="{BB962C8B-B14F-4D97-AF65-F5344CB8AC3E}">
        <p14:creationId xmlns:p14="http://schemas.microsoft.com/office/powerpoint/2010/main" xmlns="" val="3476780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p:spPr>
        <p:txBody>
          <a:bodyPr/>
          <a:lstStyle/>
          <a:p>
            <a:endParaRPr lang="en-US" dirty="0" smtClean="0"/>
          </a:p>
        </p:txBody>
      </p:sp>
      <p:sp>
        <p:nvSpPr>
          <p:cNvPr id="257028" name="Slide Number Placeholder 3"/>
          <p:cNvSpPr>
            <a:spLocks noGrp="1"/>
          </p:cNvSpPr>
          <p:nvPr>
            <p:ph type="sldNum" sz="quarter"/>
          </p:nvPr>
        </p:nvSpPr>
        <p:spPr>
          <a:noFill/>
        </p:spPr>
        <p:txBody>
          <a:bodyPr/>
          <a:lstStyle/>
          <a:p>
            <a:fld id="{8CD17421-7D63-402A-9A4B-B00C04D037D0}" type="slidenum">
              <a:rPr lang="en-GB" smtClean="0">
                <a:cs typeface="Lucida Sans Unicode" charset="0"/>
              </a:rPr>
              <a:pPr/>
              <a:t>47</a:t>
            </a:fld>
            <a:endParaRPr lang="en-GB" smtClean="0">
              <a:cs typeface="Lucida Sans Unicode" charset="0"/>
            </a:endParaRPr>
          </a:p>
        </p:txBody>
      </p:sp>
    </p:spTree>
    <p:extLst>
      <p:ext uri="{BB962C8B-B14F-4D97-AF65-F5344CB8AC3E}">
        <p14:creationId xmlns:p14="http://schemas.microsoft.com/office/powerpoint/2010/main" xmlns="" val="3352386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p:spPr>
        <p:txBody>
          <a:bodyPr/>
          <a:lstStyle/>
          <a:p>
            <a:endParaRPr lang="en-US" smtClean="0"/>
          </a:p>
        </p:txBody>
      </p:sp>
      <p:sp>
        <p:nvSpPr>
          <p:cNvPr id="261124" name="Slide Number Placeholder 3"/>
          <p:cNvSpPr>
            <a:spLocks noGrp="1"/>
          </p:cNvSpPr>
          <p:nvPr>
            <p:ph type="sldNum" sz="quarter"/>
          </p:nvPr>
        </p:nvSpPr>
        <p:spPr>
          <a:noFill/>
        </p:spPr>
        <p:txBody>
          <a:bodyPr/>
          <a:lstStyle/>
          <a:p>
            <a:fld id="{2DD8B869-CA60-4DD7-B643-D9775705D013}" type="slidenum">
              <a:rPr lang="en-GB" smtClean="0"/>
              <a:pPr/>
              <a:t>49</a:t>
            </a:fld>
            <a:endParaRPr lang="en-GB" smtClean="0"/>
          </a:p>
        </p:txBody>
      </p:sp>
    </p:spTree>
    <p:extLst>
      <p:ext uri="{BB962C8B-B14F-4D97-AF65-F5344CB8AC3E}">
        <p14:creationId xmlns:p14="http://schemas.microsoft.com/office/powerpoint/2010/main" xmlns="" val="3657591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lide Image Placeholder 1"/>
          <p:cNvSpPr>
            <a:spLocks noGrp="1" noRot="1" noChangeAspect="1" noTextEdit="1"/>
          </p:cNvSpPr>
          <p:nvPr>
            <p:ph type="sldImg"/>
          </p:nvPr>
        </p:nvSpPr>
        <p:spPr bwMode="auto">
          <a:noFill/>
          <a:ln>
            <a:solidFill>
              <a:srgbClr val="000000"/>
            </a:solidFill>
            <a:miter lim="800000"/>
            <a:headEnd/>
            <a:tailEnd/>
          </a:ln>
        </p:spPr>
      </p:sp>
      <p:sp>
        <p:nvSpPr>
          <p:cNvPr id="474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74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07A62D-4A40-4CFF-A68A-7783E95D9CDE}" type="slidenum">
              <a:rPr lang="en-US" smtClean="0"/>
              <a:pPr fontAlgn="base">
                <a:spcBef>
                  <a:spcPct val="0"/>
                </a:spcBef>
                <a:spcAft>
                  <a:spcPct val="0"/>
                </a:spcAft>
                <a:defRPr/>
              </a:pPr>
              <a:t>52</a:t>
            </a:fld>
            <a:endParaRPr lang="en-US" smtClean="0"/>
          </a:p>
        </p:txBody>
      </p:sp>
    </p:spTree>
    <p:extLst>
      <p:ext uri="{BB962C8B-B14F-4D97-AF65-F5344CB8AC3E}">
        <p14:creationId xmlns:p14="http://schemas.microsoft.com/office/powerpoint/2010/main" xmlns="" val="532073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  </a:t>
            </a:r>
            <a:r>
              <a:rPr lang="en-US" dirty="0" smtClean="0"/>
              <a:t> </a:t>
            </a:r>
            <a:br>
              <a:rPr lang="en-US" dirty="0" smtClean="0"/>
            </a:b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57</a:t>
            </a:fld>
            <a:endParaRPr lang="en-US"/>
          </a:p>
        </p:txBody>
      </p:sp>
    </p:spTree>
    <p:extLst>
      <p:ext uri="{BB962C8B-B14F-4D97-AF65-F5344CB8AC3E}">
        <p14:creationId xmlns:p14="http://schemas.microsoft.com/office/powerpoint/2010/main" xmlns="" val="2474931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dirty="0" smtClean="0"/>
          </a:p>
        </p:txBody>
      </p:sp>
      <p:sp>
        <p:nvSpPr>
          <p:cNvPr id="281604" name="Slide Number Placeholder 3"/>
          <p:cNvSpPr>
            <a:spLocks noGrp="1"/>
          </p:cNvSpPr>
          <p:nvPr>
            <p:ph type="sldNum" sz="quarter"/>
          </p:nvPr>
        </p:nvSpPr>
        <p:spPr>
          <a:noFill/>
        </p:spPr>
        <p:txBody>
          <a:bodyPr/>
          <a:lstStyle/>
          <a:p>
            <a:fld id="{3F1A7356-0E49-44D4-BC35-B9E54D1D9C4D}" type="slidenum">
              <a:rPr lang="en-GB" smtClean="0">
                <a:cs typeface="Lucida Sans Unicode" charset="0"/>
              </a:rPr>
              <a:pPr/>
              <a:t>62</a:t>
            </a:fld>
            <a:endParaRPr lang="en-GB" smtClean="0">
              <a:cs typeface="Lucida Sans Unicode" charset="0"/>
            </a:endParaRPr>
          </a:p>
        </p:txBody>
      </p:sp>
    </p:spTree>
    <p:extLst>
      <p:ext uri="{BB962C8B-B14F-4D97-AF65-F5344CB8AC3E}">
        <p14:creationId xmlns:p14="http://schemas.microsoft.com/office/powerpoint/2010/main" xmlns="" val="2974366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p:spPr>
        <p:txBody>
          <a:bodyPr/>
          <a:lstStyle/>
          <a:p>
            <a:endParaRPr lang="en-US" dirty="0" smtClean="0"/>
          </a:p>
        </p:txBody>
      </p:sp>
      <p:sp>
        <p:nvSpPr>
          <p:cNvPr id="285700" name="Slide Number Placeholder 3"/>
          <p:cNvSpPr>
            <a:spLocks noGrp="1"/>
          </p:cNvSpPr>
          <p:nvPr>
            <p:ph type="sldNum" sz="quarter"/>
          </p:nvPr>
        </p:nvSpPr>
        <p:spPr>
          <a:noFill/>
        </p:spPr>
        <p:txBody>
          <a:bodyPr/>
          <a:lstStyle/>
          <a:p>
            <a:fld id="{4AED4C48-D252-4FE2-ACF3-6DC75FDD3CFF}" type="slidenum">
              <a:rPr lang="en-GB" smtClean="0">
                <a:cs typeface="Lucida Sans Unicode" charset="0"/>
              </a:rPr>
              <a:pPr/>
              <a:t>65</a:t>
            </a:fld>
            <a:endParaRPr lang="en-GB" smtClean="0">
              <a:cs typeface="Lucida Sans Unicode" charset="0"/>
            </a:endParaRPr>
          </a:p>
        </p:txBody>
      </p:sp>
    </p:spTree>
    <p:extLst>
      <p:ext uri="{BB962C8B-B14F-4D97-AF65-F5344CB8AC3E}">
        <p14:creationId xmlns:p14="http://schemas.microsoft.com/office/powerpoint/2010/main" xmlns="" val="4200139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66</a:t>
            </a:fld>
            <a:endParaRPr lang="en-US"/>
          </a:p>
        </p:txBody>
      </p:sp>
    </p:spTree>
    <p:extLst>
      <p:ext uri="{BB962C8B-B14F-4D97-AF65-F5344CB8AC3E}">
        <p14:creationId xmlns:p14="http://schemas.microsoft.com/office/powerpoint/2010/main" xmlns="" val="4074703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69</a:t>
            </a:fld>
            <a:endParaRPr lang="en-US"/>
          </a:p>
        </p:txBody>
      </p:sp>
    </p:spTree>
    <p:extLst>
      <p:ext uri="{BB962C8B-B14F-4D97-AF65-F5344CB8AC3E}">
        <p14:creationId xmlns:p14="http://schemas.microsoft.com/office/powerpoint/2010/main" xmlns="" val="3369579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p:spPr>
        <p:txBody>
          <a:bodyPr/>
          <a:lstStyle/>
          <a:p>
            <a:endParaRPr lang="en-US" dirty="0" smtClean="0"/>
          </a:p>
        </p:txBody>
      </p:sp>
      <p:sp>
        <p:nvSpPr>
          <p:cNvPr id="291844" name="Slide Number Placeholder 3"/>
          <p:cNvSpPr>
            <a:spLocks noGrp="1"/>
          </p:cNvSpPr>
          <p:nvPr>
            <p:ph type="sldNum" sz="quarter"/>
          </p:nvPr>
        </p:nvSpPr>
        <p:spPr>
          <a:noFill/>
        </p:spPr>
        <p:txBody>
          <a:bodyPr/>
          <a:lstStyle/>
          <a:p>
            <a:fld id="{E93ACFA8-3171-44E7-9C77-5113547538AF}" type="slidenum">
              <a:rPr lang="en-GB" smtClean="0"/>
              <a:pPr/>
              <a:t>71</a:t>
            </a:fld>
            <a:endParaRPr lang="en-GB" smtClean="0"/>
          </a:p>
        </p:txBody>
      </p:sp>
    </p:spTree>
    <p:extLst>
      <p:ext uri="{BB962C8B-B14F-4D97-AF65-F5344CB8AC3E}">
        <p14:creationId xmlns:p14="http://schemas.microsoft.com/office/powerpoint/2010/main" xmlns="" val="18120329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AA94C1-7284-47BC-B816-C2A0DCF2AD94}" type="slidenum">
              <a:rPr lang="en-US"/>
              <a:pPr fontAlgn="base">
                <a:spcBef>
                  <a:spcPct val="0"/>
                </a:spcBef>
                <a:spcAft>
                  <a:spcPct val="0"/>
                </a:spcAft>
              </a:pPr>
              <a:t>87</a:t>
            </a:fld>
            <a:endParaRPr lang="en-US"/>
          </a:p>
        </p:txBody>
      </p:sp>
    </p:spTree>
    <p:extLst>
      <p:ext uri="{BB962C8B-B14F-4D97-AF65-F5344CB8AC3E}">
        <p14:creationId xmlns:p14="http://schemas.microsoft.com/office/powerpoint/2010/main" xmlns="" val="1919436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045845B4-0A0F-4D89-80B8-65842B8CE2F1}" type="slidenum">
              <a:rPr lang="en-US" smtClean="0"/>
              <a:pPr/>
              <a:t>7</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xmlns="" val="1242093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93</a:t>
            </a:fld>
            <a:endParaRPr lang="en-US"/>
          </a:p>
        </p:txBody>
      </p:sp>
    </p:spTree>
    <p:extLst>
      <p:ext uri="{BB962C8B-B14F-4D97-AF65-F5344CB8AC3E}">
        <p14:creationId xmlns:p14="http://schemas.microsoft.com/office/powerpoint/2010/main" xmlns="" val="3901527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bwMode="auto">
          <a:noFill/>
          <a:ln>
            <a:solidFill>
              <a:srgbClr val="000000"/>
            </a:solidFill>
            <a:miter lim="800000"/>
            <a:headEnd/>
            <a:tailEnd/>
          </a:ln>
        </p:spPr>
      </p:sp>
      <p:sp>
        <p:nvSpPr>
          <p:cNvPr id="487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7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FC6F80-B797-46E7-A431-AB8F4E137D32}" type="slidenum">
              <a:rPr lang="en-US" smtClean="0"/>
              <a:pPr fontAlgn="base">
                <a:spcBef>
                  <a:spcPct val="0"/>
                </a:spcBef>
                <a:spcAft>
                  <a:spcPct val="0"/>
                </a:spcAft>
                <a:defRPr/>
              </a:pPr>
              <a:t>94</a:t>
            </a:fld>
            <a:endParaRPr lang="en-US" smtClean="0"/>
          </a:p>
        </p:txBody>
      </p:sp>
    </p:spTree>
    <p:extLst>
      <p:ext uri="{BB962C8B-B14F-4D97-AF65-F5344CB8AC3E}">
        <p14:creationId xmlns:p14="http://schemas.microsoft.com/office/powerpoint/2010/main" xmlns="" val="3372166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18D320-F9FB-4A7C-8050-A884ECE144EF}" type="slidenum">
              <a:rPr lang="en-US"/>
              <a:pPr fontAlgn="base">
                <a:spcBef>
                  <a:spcPct val="0"/>
                </a:spcBef>
                <a:spcAft>
                  <a:spcPct val="0"/>
                </a:spcAft>
              </a:pPr>
              <a:t>96</a:t>
            </a:fld>
            <a:endParaRPr lang="en-US"/>
          </a:p>
        </p:txBody>
      </p:sp>
    </p:spTree>
    <p:extLst>
      <p:ext uri="{BB962C8B-B14F-4D97-AF65-F5344CB8AC3E}">
        <p14:creationId xmlns:p14="http://schemas.microsoft.com/office/powerpoint/2010/main" xmlns="" val="1275512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bwMode="auto">
          <a:noFill/>
          <a:ln>
            <a:solidFill>
              <a:srgbClr val="000000"/>
            </a:solidFill>
            <a:miter lim="800000"/>
            <a:headEnd/>
            <a:tailEnd/>
          </a:ln>
        </p:spPr>
      </p:sp>
      <p:sp>
        <p:nvSpPr>
          <p:cNvPr id="505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05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7F84CC-2D60-4EEC-A4C6-9237E41E0F87}" type="slidenum">
              <a:rPr lang="en-US" smtClean="0"/>
              <a:pPr fontAlgn="base">
                <a:spcBef>
                  <a:spcPct val="0"/>
                </a:spcBef>
                <a:spcAft>
                  <a:spcPct val="0"/>
                </a:spcAft>
                <a:defRPr/>
              </a:pPr>
              <a:t>102</a:t>
            </a:fld>
            <a:endParaRPr lang="en-US" smtClean="0"/>
          </a:p>
        </p:txBody>
      </p:sp>
    </p:spTree>
    <p:extLst>
      <p:ext uri="{BB962C8B-B14F-4D97-AF65-F5344CB8AC3E}">
        <p14:creationId xmlns:p14="http://schemas.microsoft.com/office/powerpoint/2010/main" xmlns="" val="284727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p:spPr>
        <p:txBody>
          <a:bodyPr/>
          <a:lstStyle/>
          <a:p>
            <a:endParaRPr lang="en-US" dirty="0" smtClean="0"/>
          </a:p>
        </p:txBody>
      </p:sp>
      <p:sp>
        <p:nvSpPr>
          <p:cNvPr id="358404" name="Slide Number Placeholder 3"/>
          <p:cNvSpPr>
            <a:spLocks noGrp="1"/>
          </p:cNvSpPr>
          <p:nvPr>
            <p:ph type="sldNum" sz="quarter"/>
          </p:nvPr>
        </p:nvSpPr>
        <p:spPr>
          <a:noFill/>
        </p:spPr>
        <p:txBody>
          <a:bodyPr/>
          <a:lstStyle/>
          <a:p>
            <a:fld id="{A732ADFE-4E98-41CD-A819-BF208450C779}" type="slidenum">
              <a:rPr lang="en-GB" smtClean="0"/>
              <a:pPr/>
              <a:t>105</a:t>
            </a:fld>
            <a:endParaRPr lang="en-GB" smtClean="0"/>
          </a:p>
        </p:txBody>
      </p:sp>
    </p:spTree>
    <p:extLst>
      <p:ext uri="{BB962C8B-B14F-4D97-AF65-F5344CB8AC3E}">
        <p14:creationId xmlns:p14="http://schemas.microsoft.com/office/powerpoint/2010/main" xmlns="" val="41305716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p:spPr>
        <p:txBody>
          <a:bodyPr/>
          <a:lstStyle/>
          <a:p>
            <a:endParaRPr lang="en-US" dirty="0" smtClean="0"/>
          </a:p>
        </p:txBody>
      </p:sp>
      <p:sp>
        <p:nvSpPr>
          <p:cNvPr id="357380" name="Slide Number Placeholder 3"/>
          <p:cNvSpPr>
            <a:spLocks noGrp="1"/>
          </p:cNvSpPr>
          <p:nvPr>
            <p:ph type="sldNum" sz="quarter"/>
          </p:nvPr>
        </p:nvSpPr>
        <p:spPr>
          <a:noFill/>
        </p:spPr>
        <p:txBody>
          <a:bodyPr/>
          <a:lstStyle/>
          <a:p>
            <a:fld id="{752F5D8B-3DDA-4013-8759-A3A306C7381D}" type="slidenum">
              <a:rPr lang="en-GB" smtClean="0"/>
              <a:pPr/>
              <a:t>106</a:t>
            </a:fld>
            <a:endParaRPr lang="en-GB" smtClean="0"/>
          </a:p>
        </p:txBody>
      </p:sp>
    </p:spTree>
    <p:extLst>
      <p:ext uri="{BB962C8B-B14F-4D97-AF65-F5344CB8AC3E}">
        <p14:creationId xmlns:p14="http://schemas.microsoft.com/office/powerpoint/2010/main" xmlns="" val="884734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Th</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114</a:t>
            </a:fld>
            <a:endParaRPr lang="en-US"/>
          </a:p>
        </p:txBody>
      </p:sp>
    </p:spTree>
    <p:extLst>
      <p:ext uri="{BB962C8B-B14F-4D97-AF65-F5344CB8AC3E}">
        <p14:creationId xmlns:p14="http://schemas.microsoft.com/office/powerpoint/2010/main" xmlns="" val="6817153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p:spPr>
      </p:sp>
      <p:sp>
        <p:nvSpPr>
          <p:cNvPr id="496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96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F14DD4-F646-4F28-B7DF-22861FF1D4D6}" type="slidenum">
              <a:rPr lang="en-US" smtClean="0"/>
              <a:pPr fontAlgn="base">
                <a:spcBef>
                  <a:spcPct val="0"/>
                </a:spcBef>
                <a:spcAft>
                  <a:spcPct val="0"/>
                </a:spcAft>
                <a:defRPr/>
              </a:pPr>
              <a:t>116</a:t>
            </a:fld>
            <a:endParaRPr lang="en-US" smtClean="0"/>
          </a:p>
        </p:txBody>
      </p:sp>
    </p:spTree>
    <p:extLst>
      <p:ext uri="{BB962C8B-B14F-4D97-AF65-F5344CB8AC3E}">
        <p14:creationId xmlns:p14="http://schemas.microsoft.com/office/powerpoint/2010/main" xmlns="" val="33199514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205D49-467D-41A1-B8FB-6284CAEF362F}" type="slidenum">
              <a:rPr lang="en-US"/>
              <a:pPr fontAlgn="base">
                <a:spcBef>
                  <a:spcPct val="0"/>
                </a:spcBef>
                <a:spcAft>
                  <a:spcPct val="0"/>
                </a:spcAft>
              </a:pPr>
              <a:t>118</a:t>
            </a:fld>
            <a:endParaRPr lang="en-US"/>
          </a:p>
        </p:txBody>
      </p:sp>
    </p:spTree>
    <p:extLst>
      <p:ext uri="{BB962C8B-B14F-4D97-AF65-F5344CB8AC3E}">
        <p14:creationId xmlns:p14="http://schemas.microsoft.com/office/powerpoint/2010/main" xmlns="" val="10700988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120</a:t>
            </a:fld>
            <a:endParaRPr lang="en-US"/>
          </a:p>
        </p:txBody>
      </p:sp>
    </p:spTree>
    <p:extLst>
      <p:ext uri="{BB962C8B-B14F-4D97-AF65-F5344CB8AC3E}">
        <p14:creationId xmlns:p14="http://schemas.microsoft.com/office/powerpoint/2010/main" xmlns="" val="3733871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endParaRPr lang="en-US" smtClean="0"/>
          </a:p>
        </p:txBody>
      </p:sp>
      <p:sp>
        <p:nvSpPr>
          <p:cNvPr id="199684" name="Slide Number Placeholder 3"/>
          <p:cNvSpPr>
            <a:spLocks noGrp="1"/>
          </p:cNvSpPr>
          <p:nvPr>
            <p:ph type="sldNum" sz="quarter"/>
          </p:nvPr>
        </p:nvSpPr>
        <p:spPr>
          <a:noFill/>
        </p:spPr>
        <p:txBody>
          <a:bodyPr/>
          <a:lstStyle/>
          <a:p>
            <a:fld id="{201427ED-96F1-4C16-BB3D-10A3985DE681}" type="slidenum">
              <a:rPr lang="en-GB" smtClean="0"/>
              <a:pPr/>
              <a:t>13</a:t>
            </a:fld>
            <a:endParaRPr lang="en-GB" smtClean="0"/>
          </a:p>
        </p:txBody>
      </p:sp>
    </p:spTree>
    <p:extLst>
      <p:ext uri="{BB962C8B-B14F-4D97-AF65-F5344CB8AC3E}">
        <p14:creationId xmlns:p14="http://schemas.microsoft.com/office/powerpoint/2010/main" xmlns="" val="890035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6FEAB6-B081-4056-8630-12B3B2DDEB9B}" type="slidenum">
              <a:rPr lang="en-US"/>
              <a:pPr fontAlgn="base">
                <a:spcBef>
                  <a:spcPct val="0"/>
                </a:spcBef>
                <a:spcAft>
                  <a:spcPct val="0"/>
                </a:spcAft>
              </a:pPr>
              <a:t>121</a:t>
            </a:fld>
            <a:endParaRPr lang="en-US"/>
          </a:p>
        </p:txBody>
      </p:sp>
    </p:spTree>
    <p:extLst>
      <p:ext uri="{BB962C8B-B14F-4D97-AF65-F5344CB8AC3E}">
        <p14:creationId xmlns:p14="http://schemas.microsoft.com/office/powerpoint/2010/main" xmlns="" val="3396283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6" name="Rectangle 7"/>
          <p:cNvSpPr>
            <a:spLocks noGrp="1" noChangeArrowheads="1"/>
          </p:cNvSpPr>
          <p:nvPr>
            <p:ph type="sldNum" sz="quarter"/>
          </p:nvPr>
        </p:nvSpPr>
        <p:spPr>
          <a:noFill/>
        </p:spPr>
        <p:txBody>
          <a:bodyPr/>
          <a:lstStyle/>
          <a:p>
            <a:fld id="{9B440C17-BBB9-4459-B928-5107A6FC7D02}" type="slidenum">
              <a:rPr lang="en-GB" smtClean="0">
                <a:cs typeface="Lucida Sans Unicode" charset="0"/>
              </a:rPr>
              <a:pPr/>
              <a:t>15</a:t>
            </a:fld>
            <a:endParaRPr lang="en-GB" smtClean="0">
              <a:cs typeface="Lucida Sans Unicode" charset="0"/>
            </a:endParaRPr>
          </a:p>
        </p:txBody>
      </p:sp>
      <p:sp>
        <p:nvSpPr>
          <p:cNvPr id="20070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00708"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xmlns="" val="3474813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7"/>
          <p:cNvSpPr>
            <a:spLocks noGrp="1" noChangeArrowheads="1"/>
          </p:cNvSpPr>
          <p:nvPr>
            <p:ph type="sldNum" sz="quarter"/>
          </p:nvPr>
        </p:nvSpPr>
        <p:spPr>
          <a:noFill/>
        </p:spPr>
        <p:txBody>
          <a:bodyPr/>
          <a:lstStyle/>
          <a:p>
            <a:fld id="{59873A60-664D-49F8-A5D3-9502C584F4C3}" type="slidenum">
              <a:rPr lang="en-GB" smtClean="0">
                <a:cs typeface="Lucida Sans Unicode" charset="0"/>
              </a:rPr>
              <a:pPr/>
              <a:t>20</a:t>
            </a:fld>
            <a:endParaRPr lang="en-GB" smtClean="0">
              <a:cs typeface="Lucida Sans Unicode" charset="0"/>
            </a:endParaRPr>
          </a:p>
        </p:txBody>
      </p:sp>
      <p:sp>
        <p:nvSpPr>
          <p:cNvPr id="22016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0164"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xmlns="" val="3109947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9138" name="Rectangle 7"/>
          <p:cNvSpPr>
            <a:spLocks noGrp="1" noChangeArrowheads="1"/>
          </p:cNvSpPr>
          <p:nvPr>
            <p:ph type="sldNum" sz="quarter"/>
          </p:nvPr>
        </p:nvSpPr>
        <p:spPr>
          <a:noFill/>
        </p:spPr>
        <p:txBody>
          <a:bodyPr/>
          <a:lstStyle/>
          <a:p>
            <a:fld id="{FBA1627E-B996-458F-B1F7-B539025AA160}" type="slidenum">
              <a:rPr lang="en-GB" smtClean="0">
                <a:cs typeface="Lucida Sans Unicode" charset="0"/>
              </a:rPr>
              <a:pPr/>
              <a:t>21</a:t>
            </a:fld>
            <a:endParaRPr lang="en-GB" smtClean="0">
              <a:cs typeface="Lucida Sans Unicode" charset="0"/>
            </a:endParaRPr>
          </a:p>
        </p:txBody>
      </p:sp>
      <p:sp>
        <p:nvSpPr>
          <p:cNvPr id="2191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19140"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xmlns="" val="669750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7"/>
          <p:cNvSpPr>
            <a:spLocks noGrp="1" noChangeArrowheads="1"/>
          </p:cNvSpPr>
          <p:nvPr>
            <p:ph type="sldNum" sz="quarter"/>
          </p:nvPr>
        </p:nvSpPr>
        <p:spPr>
          <a:noFill/>
        </p:spPr>
        <p:txBody>
          <a:bodyPr/>
          <a:lstStyle/>
          <a:p>
            <a:fld id="{5889E62B-868B-4AA2-955C-4CF23A95E306}" type="slidenum">
              <a:rPr lang="en-GB" smtClean="0">
                <a:cs typeface="Lucida Sans Unicode" charset="0"/>
              </a:rPr>
              <a:pPr/>
              <a:t>22</a:t>
            </a:fld>
            <a:endParaRPr lang="en-GB" smtClean="0">
              <a:cs typeface="Lucida Sans Unicode" charset="0"/>
            </a:endParaRPr>
          </a:p>
        </p:txBody>
      </p:sp>
      <p:sp>
        <p:nvSpPr>
          <p:cNvPr id="22221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2212" name="Rectangle 2"/>
          <p:cNvSpPr>
            <a:spLocks noGrp="1" noChangeArrowheads="1"/>
          </p:cNvSpPr>
          <p:nvPr>
            <p:ph type="body" idx="1"/>
          </p:nvPr>
        </p:nvSpPr>
        <p:spPr>
          <a:xfrm>
            <a:off x="685800" y="4343400"/>
            <a:ext cx="5486400" cy="4114800"/>
          </a:xfrm>
          <a:noFill/>
          <a:ln/>
        </p:spPr>
        <p:txBody>
          <a:bodyPr wrap="none" anchor="ctr"/>
          <a:lstStyle/>
          <a:p>
            <a:endParaRPr lang="en-US" dirty="0" smtClean="0"/>
          </a:p>
        </p:txBody>
      </p:sp>
    </p:spTree>
    <p:extLst>
      <p:ext uri="{BB962C8B-B14F-4D97-AF65-F5344CB8AC3E}">
        <p14:creationId xmlns:p14="http://schemas.microsoft.com/office/powerpoint/2010/main" xmlns="" val="1127413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24</a:t>
            </a:fld>
            <a:endParaRPr lang="en-US"/>
          </a:p>
        </p:txBody>
      </p:sp>
    </p:spTree>
    <p:extLst>
      <p:ext uri="{BB962C8B-B14F-4D97-AF65-F5344CB8AC3E}">
        <p14:creationId xmlns:p14="http://schemas.microsoft.com/office/powerpoint/2010/main" xmlns="" val="2722040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AE131A16-B614-45A7-B5A5-D789006B2C58}" type="datetimeFigureOut">
              <a:rPr lang="en-US" smtClean="0"/>
              <a:pPr/>
              <a:t>11/17/2015</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1AEBD49D-256D-49CD-932D-340D3D5ECF92}" type="slidenum">
              <a:rPr lang="en-US" smtClean="0"/>
              <a:pPr/>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xmlns="" val="3584503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179696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106060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766570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1260629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182163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3159821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131A16-B614-45A7-B5A5-D789006B2C58}" type="datetimeFigureOut">
              <a:rPr lang="en-US" smtClean="0"/>
              <a:pPr/>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371141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131A16-B614-45A7-B5A5-D789006B2C58}" type="datetimeFigureOut">
              <a:rPr lang="en-US" smtClean="0"/>
              <a:pPr/>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3916559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400800"/>
            <a:ext cx="1905000" cy="457200"/>
          </a:xfrm>
        </p:spPr>
        <p:txBody>
          <a:bodyPr/>
          <a:lstStyle>
            <a:lvl1pPr>
              <a:defRPr/>
            </a:lvl1pPr>
          </a:lstStyle>
          <a:p>
            <a:fld id="{AE131A16-B614-45A7-B5A5-D789006B2C58}" type="datetimeFigureOut">
              <a:rPr lang="en-US" smtClean="0"/>
              <a:pPr/>
              <a:t>11/17/2015</a:t>
            </a:fld>
            <a:endParaRPr lang="en-US"/>
          </a:p>
        </p:txBody>
      </p:sp>
      <p:sp>
        <p:nvSpPr>
          <p:cNvPr id="6" name="Footer Placeholder 5"/>
          <p:cNvSpPr>
            <a:spLocks noGrp="1"/>
          </p:cNvSpPr>
          <p:nvPr>
            <p:ph type="ftr" sz="quarter" idx="11"/>
          </p:nvPr>
        </p:nvSpPr>
        <p:spPr>
          <a:xfrm>
            <a:off x="3124200" y="6400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400800"/>
            <a:ext cx="1905000" cy="457200"/>
          </a:xfrm>
        </p:spPr>
        <p:txBody>
          <a:bodyPr/>
          <a:lstStyle>
            <a:lvl1pPr>
              <a:defRPr/>
            </a:lvl1p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2869806926"/>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8288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529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400800"/>
            <a:ext cx="1905000" cy="457200"/>
          </a:xfrm>
        </p:spPr>
        <p:txBody>
          <a:bodyPr/>
          <a:lstStyle>
            <a:lvl1pPr>
              <a:defRPr/>
            </a:lvl1pPr>
          </a:lstStyle>
          <a:p>
            <a:fld id="{AE131A16-B614-45A7-B5A5-D789006B2C58}" type="datetimeFigureOut">
              <a:rPr lang="en-US" smtClean="0"/>
              <a:pPr/>
              <a:t>11/17/2015</a:t>
            </a:fld>
            <a:endParaRPr lang="en-US"/>
          </a:p>
        </p:txBody>
      </p:sp>
      <p:sp>
        <p:nvSpPr>
          <p:cNvPr id="7" name="Footer Placeholder 6"/>
          <p:cNvSpPr>
            <a:spLocks noGrp="1"/>
          </p:cNvSpPr>
          <p:nvPr>
            <p:ph type="ftr" sz="quarter" idx="11"/>
          </p:nvPr>
        </p:nvSpPr>
        <p:spPr>
          <a:xfrm>
            <a:off x="3124200" y="64008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400800"/>
            <a:ext cx="1905000" cy="457200"/>
          </a:xfrm>
        </p:spPr>
        <p:txBody>
          <a:bodyPr/>
          <a:lstStyle>
            <a:lvl1pPr>
              <a:defRPr/>
            </a:lvl1p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219218275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AE131A16-B614-45A7-B5A5-D789006B2C58}" type="datetimeFigureOut">
              <a:rPr lang="en-US" smtClean="0"/>
              <a:pPr/>
              <a:t>11/17/2015</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2405958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350896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131A16-B614-45A7-B5A5-D789006B2C58}" type="datetimeFigureOut">
              <a:rPr lang="en-US" smtClean="0"/>
              <a:pPr/>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1750153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131A16-B614-45A7-B5A5-D789006B2C58}" type="datetimeFigureOut">
              <a:rPr lang="en-US" smtClean="0"/>
              <a:pPr/>
              <a:t>11/17/2015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2982942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131A16-B614-45A7-B5A5-D789006B2C58}" type="datetimeFigureOut">
              <a:rPr lang="en-US" smtClean="0"/>
              <a:pPr/>
              <a:t>11/17/2015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741958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131A16-B614-45A7-B5A5-D789006B2C58}" type="datetimeFigureOut">
              <a:rPr lang="en-US" smtClean="0"/>
              <a:pPr/>
              <a:t>11/17/2015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241316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401699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2400624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E131A16-B614-45A7-B5A5-D789006B2C58}" type="datetimeFigureOut">
              <a:rPr lang="en-US" smtClean="0"/>
              <a:pPr/>
              <a:t>11/17/2015</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14185222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82.wmf"/><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google.com.sa/url?sa=i&amp;rct=j&amp;q=gastroesophageal+reflux+disease&amp;source=images&amp;cd=&amp;cad=rja&amp;docid=oMle6snAg1O1sM&amp;tbnid=FumUG8tCQjEKgM:&amp;ved=0CAUQjRw&amp;url=http://www.gnc.com.ph/home/article/gerd-or-heartburn&amp;ei=zN2jUei4GcrgOOLcgMgH&amp;psig=AFQjCNF2lw02l-14PH9OjCEqDBu6YWkxSg&amp;ust=1369780033455564"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google.com.sa/url?sa=i&amp;rct=j&amp;q=gastroesophageal+reflux+disease+-+microscopic&amp;source=images&amp;cd=&amp;cad=rja&amp;docid=yv7bN9_99xE4JM&amp;tbnid=39YFdBKu1rIfvM:&amp;ved=0CAUQjRw&amp;url=http://www.lgmpharma.com/blog/category/therapeutic-classification-blog-category/gastrointestinal-agent/&amp;ei=IN-jUZT7JIGrPPq-gYgL&amp;psig=AFQjCNHZGBRBbpMIU6GsFdal4HKZh_pp-A&amp;ust=1369780371091370"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oogle.com.sa/url?sa=i&amp;rct=j&amp;q=histology+of+gastroesophageal+reflux+disease&amp;source=images&amp;cd=&amp;cad=rja&amp;docid=LwJVtlzyh3ugPM&amp;tbnid=bpIKsj0oJyt_IM:&amp;ved=0CAUQjRw&amp;url=http://en.wikipedia.org/wiki/Gastroesophageal_reflux_disease&amp;ei=XOGjUfWMG8KuPK3bgLAG&amp;psig=AFQjCNE8aNTC5DE7oU-l6E5GAtZ9Ghk_-Q&amp;ust=1369780551754430"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secure.health.utas.edu.au/intranet/cds/pathprac/Files/Cases/Gastro/Case11/Pictures11/Gross.jpg"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s://secure.health.utas.edu.au/intranet/cds/pathprac/Files/Cases/Gastro/Case11/Pictures11/M1.jpg"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upload.wikimedia.org/wikipedia/commons/0/01/Crohn's_disease_-_colon_-_high_mag.jpg"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1142984"/>
            <a:ext cx="6553200" cy="3186122"/>
          </a:xfrm>
        </p:spPr>
        <p:txBody>
          <a:bodyPr>
            <a:noAutofit/>
          </a:bodyPr>
          <a:lstStyle/>
          <a:p>
            <a:pPr algn="ctr"/>
            <a:r>
              <a:rPr lang="en-US" sz="7200" b="1" i="1" dirty="0" smtClean="0">
                <a:solidFill>
                  <a:srgbClr val="002060"/>
                </a:solidFill>
                <a:effectLst>
                  <a:outerShdw blurRad="38100" dist="38100" dir="2700000" algn="tl">
                    <a:srgbClr val="000000">
                      <a:alpha val="43137"/>
                    </a:srgbClr>
                  </a:outerShdw>
                </a:effectLst>
              </a:rPr>
              <a:t>GIT</a:t>
            </a:r>
            <a:r>
              <a:rPr lang="en-US" sz="6600" b="1" i="1" dirty="0" smtClean="0">
                <a:solidFill>
                  <a:srgbClr val="002060"/>
                </a:solidFill>
                <a:effectLst>
                  <a:outerShdw blurRad="38100" dist="38100" dir="2700000" algn="tl">
                    <a:srgbClr val="000000">
                      <a:alpha val="43137"/>
                    </a:srgbClr>
                  </a:outerShdw>
                </a:effectLst>
              </a:rPr>
              <a:t> BLOCK</a:t>
            </a:r>
            <a:r>
              <a:rPr lang="en-US" sz="4000" i="1" dirty="0" smtClean="0">
                <a:solidFill>
                  <a:schemeClr val="accent2">
                    <a:lumMod val="60000"/>
                    <a:lumOff val="40000"/>
                  </a:schemeClr>
                </a:solidFill>
              </a:rPr>
              <a:t/>
            </a:r>
            <a:br>
              <a:rPr lang="en-US" sz="4000" i="1" dirty="0" smtClean="0">
                <a:solidFill>
                  <a:schemeClr val="accent2">
                    <a:lumMod val="60000"/>
                    <a:lumOff val="40000"/>
                  </a:schemeClr>
                </a:solidFill>
              </a:rPr>
            </a:br>
            <a:r>
              <a:rPr lang="en-US" sz="4000" i="1" dirty="0" smtClean="0">
                <a:solidFill>
                  <a:schemeClr val="accent2">
                    <a:lumMod val="60000"/>
                    <a:lumOff val="40000"/>
                  </a:schemeClr>
                </a:solidFill>
              </a:rPr>
              <a:t/>
            </a:r>
            <a:br>
              <a:rPr lang="en-US" sz="4000" i="1" dirty="0" smtClean="0">
                <a:solidFill>
                  <a:schemeClr val="accent2">
                    <a:lumMod val="60000"/>
                    <a:lumOff val="40000"/>
                  </a:schemeClr>
                </a:solidFill>
              </a:rPr>
            </a:br>
            <a:r>
              <a:rPr lang="en-US" sz="4000" b="1" i="1" dirty="0" smtClean="0">
                <a:solidFill>
                  <a:schemeClr val="accent2">
                    <a:lumMod val="60000"/>
                    <a:lumOff val="40000"/>
                  </a:schemeClr>
                </a:solidFill>
                <a:effectLst>
                  <a:outerShdw blurRad="38100" dist="38100" dir="2700000" algn="tl">
                    <a:srgbClr val="000000">
                      <a:alpha val="43137"/>
                    </a:srgbClr>
                  </a:outerShdw>
                </a:effectLst>
              </a:rPr>
              <a:t> </a:t>
            </a:r>
            <a:r>
              <a:rPr lang="en-US" sz="4000" b="1" i="1" dirty="0" smtClean="0">
                <a:solidFill>
                  <a:schemeClr val="tx1">
                    <a:lumMod val="95000"/>
                  </a:schemeClr>
                </a:solidFill>
                <a:effectLst>
                  <a:outerShdw blurRad="38100" dist="38100" dir="2700000" algn="tl">
                    <a:srgbClr val="000000">
                      <a:alpha val="43137"/>
                    </a:srgbClr>
                  </a:outerShdw>
                </a:effectLst>
              </a:rPr>
              <a:t>PATHOLOGY  PRACTICAL</a:t>
            </a:r>
            <a:endParaRPr lang="en-US" b="1" i="1" dirty="0">
              <a:solidFill>
                <a:schemeClr val="tx1">
                  <a:lumMod val="95000"/>
                </a:schemeClr>
              </a:solidFill>
              <a:effectLst>
                <a:outerShdw blurRad="38100" dist="38100" dir="2700000" algn="tl">
                  <a:srgbClr val="000000">
                    <a:alpha val="43137"/>
                  </a:srgbClr>
                </a:outerShdw>
              </a:effectLst>
            </a:endParaRPr>
          </a:p>
        </p:txBody>
      </p:sp>
      <p:sp>
        <p:nvSpPr>
          <p:cNvPr id="8" name="TextBox 7"/>
          <p:cNvSpPr txBox="1"/>
          <p:nvPr/>
        </p:nvSpPr>
        <p:spPr>
          <a:xfrm>
            <a:off x="3563888" y="5954940"/>
            <a:ext cx="1693902"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1010C6"/>
                </a:solidFill>
              </a:rPr>
              <a:t>Prepared by:</a:t>
            </a:r>
            <a:endParaRPr lang="en-US" dirty="0">
              <a:solidFill>
                <a:srgbClr val="1010C6"/>
              </a:solidFill>
            </a:endParaRPr>
          </a:p>
        </p:txBody>
      </p:sp>
      <p:sp>
        <p:nvSpPr>
          <p:cNvPr id="9" name="TextBox 8"/>
          <p:cNvSpPr txBox="1"/>
          <p:nvPr/>
        </p:nvSpPr>
        <p:spPr>
          <a:xfrm>
            <a:off x="5164088" y="5714672"/>
            <a:ext cx="1872208" cy="90024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solidFill>
                  <a:srgbClr val="1010C6"/>
                </a:solidFill>
              </a:rPr>
              <a:t>Prof.  Ammar Al </a:t>
            </a:r>
            <a:r>
              <a:rPr lang="en-US" sz="1050" b="1" i="1" dirty="0" err="1" smtClean="0">
                <a:solidFill>
                  <a:srgbClr val="1010C6"/>
                </a:solidFill>
              </a:rPr>
              <a:t>Rikabi</a:t>
            </a:r>
            <a:endParaRPr lang="en-US" sz="1050" b="1" i="1" dirty="0" smtClean="0">
              <a:solidFill>
                <a:srgbClr val="1010C6"/>
              </a:solidFill>
            </a:endParaRPr>
          </a:p>
          <a:p>
            <a:pPr marL="171450" indent="-171450">
              <a:buFont typeface="Arial" panose="020B0604020202020204" pitchFamily="34" charset="0"/>
              <a:buChar char="•"/>
            </a:pPr>
            <a:r>
              <a:rPr lang="en-US" sz="1050" b="1" i="1" dirty="0" smtClean="0">
                <a:solidFill>
                  <a:srgbClr val="1010C6"/>
                </a:solidFill>
              </a:rPr>
              <a:t>Dr. </a:t>
            </a:r>
            <a:r>
              <a:rPr lang="en-US" sz="1050" b="1" i="1" dirty="0" err="1" smtClean="0">
                <a:solidFill>
                  <a:srgbClr val="1010C6"/>
                </a:solidFill>
              </a:rPr>
              <a:t>Maha</a:t>
            </a:r>
            <a:r>
              <a:rPr lang="en-US" sz="1050" b="1" i="1" dirty="0" smtClean="0">
                <a:solidFill>
                  <a:srgbClr val="1010C6"/>
                </a:solidFill>
              </a:rPr>
              <a:t> </a:t>
            </a:r>
            <a:r>
              <a:rPr lang="en-US" sz="1050" b="1" i="1" dirty="0" err="1" smtClean="0">
                <a:solidFill>
                  <a:srgbClr val="1010C6"/>
                </a:solidFill>
              </a:rPr>
              <a:t>Arafah</a:t>
            </a:r>
            <a:endParaRPr lang="en-US" sz="1050" b="1" i="1" dirty="0" smtClean="0">
              <a:solidFill>
                <a:srgbClr val="1010C6"/>
              </a:solidFill>
            </a:endParaRPr>
          </a:p>
          <a:p>
            <a:pPr marL="171450" indent="-171450">
              <a:buFont typeface="Arial" panose="020B0604020202020204" pitchFamily="34" charset="0"/>
              <a:buChar char="•"/>
            </a:pPr>
            <a:r>
              <a:rPr lang="en-US" sz="1050" b="1" i="1" dirty="0" smtClean="0">
                <a:solidFill>
                  <a:srgbClr val="1010C6"/>
                </a:solidFill>
              </a:rPr>
              <a:t>Dr. </a:t>
            </a:r>
            <a:r>
              <a:rPr lang="en-US" sz="1050" b="1" i="1" dirty="0" err="1" smtClean="0">
                <a:solidFill>
                  <a:srgbClr val="1010C6"/>
                </a:solidFill>
              </a:rPr>
              <a:t>Sayed</a:t>
            </a:r>
            <a:r>
              <a:rPr lang="en-US" sz="1050" b="1" i="1" dirty="0" smtClean="0">
                <a:solidFill>
                  <a:srgbClr val="1010C6"/>
                </a:solidFill>
              </a:rPr>
              <a:t> Al </a:t>
            </a:r>
            <a:r>
              <a:rPr lang="en-US" sz="1050" b="1" i="1" dirty="0" err="1" smtClean="0">
                <a:solidFill>
                  <a:srgbClr val="1010C6"/>
                </a:solidFill>
              </a:rPr>
              <a:t>Esawy</a:t>
            </a:r>
            <a:endParaRPr lang="en-US" sz="1050" b="1" i="1" dirty="0" smtClean="0">
              <a:solidFill>
                <a:srgbClr val="1010C6"/>
              </a:solidFill>
            </a:endParaRPr>
          </a:p>
          <a:p>
            <a:pPr marL="171450" indent="-171450">
              <a:buFont typeface="Arial" panose="020B0604020202020204" pitchFamily="34" charset="0"/>
              <a:buChar char="•"/>
            </a:pPr>
            <a:r>
              <a:rPr lang="en-US" sz="1050" b="1" i="1" dirty="0" smtClean="0">
                <a:solidFill>
                  <a:srgbClr val="1010C6"/>
                </a:solidFill>
              </a:rPr>
              <a:t>Dr. Marie </a:t>
            </a:r>
            <a:r>
              <a:rPr lang="en-US" sz="1050" b="1" i="1" dirty="0" err="1" smtClean="0">
                <a:solidFill>
                  <a:srgbClr val="1010C6"/>
                </a:solidFill>
              </a:rPr>
              <a:t>Mukhashin</a:t>
            </a:r>
            <a:endParaRPr lang="en-US" sz="1050" b="1" i="1" dirty="0" smtClean="0">
              <a:solidFill>
                <a:srgbClr val="1010C6"/>
              </a:solidFill>
            </a:endParaRPr>
          </a:p>
          <a:p>
            <a:pPr marL="171450" indent="-171450">
              <a:buFont typeface="Arial" panose="020B0604020202020204" pitchFamily="34" charset="0"/>
              <a:buChar char="•"/>
            </a:pPr>
            <a:r>
              <a:rPr lang="en-US" sz="1050" b="1" i="1" dirty="0" smtClean="0">
                <a:solidFill>
                  <a:srgbClr val="1010C6"/>
                </a:solidFill>
              </a:rPr>
              <a:t>Dr. </a:t>
            </a:r>
            <a:r>
              <a:rPr lang="en-US" sz="1050" b="1" i="1" dirty="0" err="1" smtClean="0">
                <a:solidFill>
                  <a:srgbClr val="1010C6"/>
                </a:solidFill>
              </a:rPr>
              <a:t>Shaesta</a:t>
            </a:r>
            <a:r>
              <a:rPr lang="en-US" sz="1050" b="1" i="1" dirty="0" smtClean="0">
                <a:solidFill>
                  <a:srgbClr val="1010C6"/>
                </a:solidFill>
              </a:rPr>
              <a:t> </a:t>
            </a:r>
            <a:r>
              <a:rPr lang="en-US" sz="1050" b="1" i="1" dirty="0" err="1" smtClean="0">
                <a:solidFill>
                  <a:srgbClr val="1010C6"/>
                </a:solidFill>
              </a:rPr>
              <a:t>Zaidi</a:t>
            </a:r>
            <a:endParaRPr lang="en-US" sz="1050" b="1" i="1" dirty="0" smtClean="0">
              <a:solidFill>
                <a:srgbClr val="1010C6"/>
              </a:solidFill>
            </a:endParaRPr>
          </a:p>
        </p:txBody>
      </p:sp>
      <p:sp>
        <p:nvSpPr>
          <p:cNvPr id="10" name="Rectangle 9"/>
          <p:cNvSpPr/>
          <p:nvPr/>
        </p:nvSpPr>
        <p:spPr>
          <a:xfrm>
            <a:off x="4953000" y="6581001"/>
            <a:ext cx="3888432" cy="2769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i="1" dirty="0">
                <a:solidFill>
                  <a:srgbClr val="0000FF"/>
                </a:solidFill>
              </a:rPr>
              <a:t>Head of Pathology Department: Dr. Hisham Al Khalidi</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Clinical Features of </a:t>
            </a:r>
            <a:r>
              <a:rPr lang="en-US" b="1" dirty="0" err="1" smtClean="0"/>
              <a:t>Pleomorphic</a:t>
            </a:r>
            <a:r>
              <a:rPr lang="en-US" b="1" dirty="0" smtClean="0"/>
              <a:t> adenoma</a:t>
            </a:r>
            <a:endParaRPr lang="en-US" dirty="0"/>
          </a:p>
        </p:txBody>
      </p:sp>
      <p:sp>
        <p:nvSpPr>
          <p:cNvPr id="3" name="Content Placeholder 2"/>
          <p:cNvSpPr>
            <a:spLocks noGrp="1"/>
          </p:cNvSpPr>
          <p:nvPr>
            <p:ph idx="1"/>
          </p:nvPr>
        </p:nvSpPr>
        <p:spPr/>
        <p:txBody>
          <a:bodyPr/>
          <a:lstStyle/>
          <a:p>
            <a:pPr fontAlgn="base"/>
            <a:r>
              <a:rPr lang="en-US" dirty="0" smtClean="0"/>
              <a:t>These tumors present as painless, slow-growing, mobile, discrete masses within the parotid or </a:t>
            </a:r>
            <a:r>
              <a:rPr lang="en-US" dirty="0" err="1" smtClean="0"/>
              <a:t>submandibular</a:t>
            </a:r>
            <a:r>
              <a:rPr lang="en-US" dirty="0" smtClean="0"/>
              <a:t> areas or in the </a:t>
            </a:r>
            <a:r>
              <a:rPr lang="en-US" dirty="0" err="1" smtClean="0"/>
              <a:t>buccal</a:t>
            </a:r>
            <a:r>
              <a:rPr lang="en-US" dirty="0" smtClean="0"/>
              <a:t> cavity. </a:t>
            </a:r>
          </a:p>
          <a:p>
            <a:pPr fontAlgn="base"/>
            <a:r>
              <a:rPr lang="en-US" dirty="0" smtClean="0"/>
              <a:t>The recurrence rate (perhaps months to years later) with </a:t>
            </a:r>
            <a:r>
              <a:rPr lang="en-US" dirty="0" err="1" smtClean="0"/>
              <a:t>parotidectomy</a:t>
            </a:r>
            <a:r>
              <a:rPr lang="en-US" dirty="0" smtClean="0"/>
              <a:t> is about 4% but, with simple </a:t>
            </a:r>
            <a:r>
              <a:rPr lang="en-US" dirty="0" err="1" smtClean="0"/>
              <a:t>enucleation</a:t>
            </a:r>
            <a:r>
              <a:rPr lang="en-US" dirty="0" smtClean="0"/>
              <a:t> approaches 25%.</a:t>
            </a:r>
          </a:p>
          <a:p>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5634" name="Picture 2" descr="http://library.med.utah.edu/WebPath/jpeg4/GI114.jpg"/>
          <p:cNvPicPr>
            <a:picLocks noChangeAspect="1" noChangeArrowheads="1"/>
          </p:cNvPicPr>
          <p:nvPr/>
        </p:nvPicPr>
        <p:blipFill>
          <a:blip r:embed="rId2" cstate="print"/>
          <a:srcRect/>
          <a:stretch>
            <a:fillRect/>
          </a:stretch>
        </p:blipFill>
        <p:spPr bwMode="auto">
          <a:xfrm>
            <a:off x="1403648" y="908720"/>
            <a:ext cx="6192688" cy="4149602"/>
          </a:xfrm>
          <a:prstGeom prst="rect">
            <a:avLst/>
          </a:prstGeom>
          <a:noFill/>
        </p:spPr>
      </p:pic>
      <p:sp>
        <p:nvSpPr>
          <p:cNvPr id="5" name="Rectangle 4"/>
          <p:cNvSpPr/>
          <p:nvPr/>
        </p:nvSpPr>
        <p:spPr>
          <a:xfrm>
            <a:off x="1115616" y="5120024"/>
            <a:ext cx="6696744" cy="1323439"/>
          </a:xfrm>
          <a:prstGeom prst="rect">
            <a:avLst/>
          </a:prstGeom>
        </p:spPr>
        <p:txBody>
          <a:bodyPr wrap="square">
            <a:spAutoFit/>
          </a:bodyPr>
          <a:lstStyle/>
          <a:p>
            <a:pPr algn="ctr"/>
            <a:r>
              <a:rPr lang="en-US" sz="2000" b="1" i="1" dirty="0" smtClean="0"/>
              <a:t>Multiple adenomatous polyps (tubulovillous adenomas) of the cecum are seen here in a case of familial adenomatous polyposis, a genetic syndrome in which an abnormal genetic mutation leads to development of multiple neoplasms in the colon</a:t>
            </a:r>
            <a:endParaRPr lang="en-US" sz="2000" b="1" i="1" dirty="0"/>
          </a:p>
        </p:txBody>
      </p:sp>
      <p:sp>
        <p:nvSpPr>
          <p:cNvPr id="6" name="Rounded Rectangle 5"/>
          <p:cNvSpPr/>
          <p:nvPr/>
        </p:nvSpPr>
        <p:spPr>
          <a:xfrm>
            <a:off x="1403648" y="260648"/>
            <a:ext cx="6192688"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Adenomatous polyp of the colon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1187624" y="980728"/>
            <a:ext cx="6480720" cy="4176464"/>
          </a:xfrm>
          <a:prstGeom prst="rect">
            <a:avLst/>
          </a:prstGeom>
          <a:noFill/>
          <a:ln w="28575">
            <a:solidFill>
              <a:schemeClr val="tx1"/>
            </a:solidFill>
            <a:miter lim="800000"/>
            <a:headEnd/>
            <a:tailEnd/>
          </a:ln>
        </p:spPr>
      </p:pic>
      <p:sp>
        <p:nvSpPr>
          <p:cNvPr id="6" name="Rounded Rectangle 5"/>
          <p:cNvSpPr/>
          <p:nvPr/>
        </p:nvSpPr>
        <p:spPr>
          <a:xfrm>
            <a:off x="1187624" y="260648"/>
            <a:ext cx="6480720"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Adenomatous polyp of the colon - Gross</a:t>
            </a:r>
            <a:endParaRPr lang="en-US" sz="2800" b="1" i="1" dirty="0">
              <a:effectLst>
                <a:outerShdw blurRad="38100" dist="38100" dir="2700000" algn="tl">
                  <a:srgbClr val="000000">
                    <a:alpha val="43137"/>
                  </a:srgbClr>
                </a:outerShdw>
              </a:effectLst>
            </a:endParaRPr>
          </a:p>
        </p:txBody>
      </p:sp>
      <p:sp>
        <p:nvSpPr>
          <p:cNvPr id="7" name="Rectangle 6"/>
          <p:cNvSpPr/>
          <p:nvPr/>
        </p:nvSpPr>
        <p:spPr>
          <a:xfrm>
            <a:off x="539552" y="5229200"/>
            <a:ext cx="7776864" cy="1323439"/>
          </a:xfrm>
          <a:prstGeom prst="rect">
            <a:avLst/>
          </a:prstGeom>
        </p:spPr>
        <p:txBody>
          <a:bodyPr wrap="square">
            <a:spAutoFit/>
          </a:bodyPr>
          <a:lstStyle/>
          <a:p>
            <a:pPr algn="ctr"/>
            <a:r>
              <a:rPr lang="en-US" sz="2000" b="1" i="1" dirty="0" smtClean="0"/>
              <a:t>This adenomatous polyp has a hemorrhagic surface (which is why they may first be detected with stool occult blood screening) and a long narrow stalk. The size of this polyp--above 2 cm--makes the possibility of malignancy more likely, but this polyp proved to be benign</a:t>
            </a:r>
            <a:endParaRPr lang="en-US" sz="2000" b="1" i="1" dirty="0"/>
          </a:p>
        </p:txBody>
      </p:sp>
      <p:sp>
        <p:nvSpPr>
          <p:cNvPr id="9" name="TextBox 8"/>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0" name="TextBox 9"/>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0706" name="Picture 1"/>
          <p:cNvPicPr>
            <a:picLocks noChangeAspect="1"/>
          </p:cNvPicPr>
          <p:nvPr/>
        </p:nvPicPr>
        <p:blipFill>
          <a:blip r:embed="rId3" cstate="print"/>
          <a:srcRect/>
          <a:stretch>
            <a:fillRect/>
          </a:stretch>
        </p:blipFill>
        <p:spPr bwMode="auto">
          <a:xfrm rot="5400000">
            <a:off x="2397200" y="-228849"/>
            <a:ext cx="4176464" cy="6739633"/>
          </a:xfrm>
          <a:prstGeom prst="rect">
            <a:avLst/>
          </a:prstGeom>
          <a:noFill/>
          <a:ln w="9525">
            <a:noFill/>
            <a:miter lim="800000"/>
            <a:headEnd/>
            <a:tailEnd/>
          </a:ln>
        </p:spPr>
      </p:pic>
      <p:sp>
        <p:nvSpPr>
          <p:cNvPr id="3" name="Rectangle 2"/>
          <p:cNvSpPr/>
          <p:nvPr/>
        </p:nvSpPr>
        <p:spPr>
          <a:xfrm>
            <a:off x="1043608" y="5373216"/>
            <a:ext cx="6948264" cy="1015663"/>
          </a:xfrm>
          <a:prstGeom prst="rect">
            <a:avLst/>
          </a:prstGeom>
        </p:spPr>
        <p:txBody>
          <a:bodyPr wrap="square">
            <a:spAutoFit/>
          </a:bodyPr>
          <a:lstStyle/>
          <a:p>
            <a:pPr algn="ctr">
              <a:spcBef>
                <a:spcPct val="0"/>
              </a:spcBef>
            </a:pPr>
            <a:r>
              <a:rPr lang="en-US" sz="2000" b="1" i="1" dirty="0" smtClean="0"/>
              <a:t>It is caused by mutations of the adenomatous polyposis coli , or APC gene . The major complication is development of  adenocarcinoma of the colon.</a:t>
            </a:r>
          </a:p>
        </p:txBody>
      </p:sp>
      <p:sp>
        <p:nvSpPr>
          <p:cNvPr id="4" name="Rounded Rectangle 3"/>
          <p:cNvSpPr/>
          <p:nvPr/>
        </p:nvSpPr>
        <p:spPr>
          <a:xfrm>
            <a:off x="1187624" y="260648"/>
            <a:ext cx="6480720" cy="59658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Familial polyposis of the colon - Gross</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4" descr="polyp"/>
          <p:cNvSpPr>
            <a:spLocks noGrp="1" noChangeAspect="1" noChangeArrowheads="1"/>
          </p:cNvSpPr>
          <p:nvPr isPhoto="1"/>
        </p:nvSpPr>
        <p:spPr bwMode="auto">
          <a:xfrm>
            <a:off x="395536" y="908720"/>
            <a:ext cx="3960440" cy="4392488"/>
          </a:xfrm>
          <a:prstGeom prst="rect">
            <a:avLst/>
          </a:prstGeom>
          <a:blipFill dpi="0" rotWithShape="1">
            <a:blip r:embed="rId2" cstate="print"/>
            <a:srcRect/>
            <a:stretch>
              <a:fillRect b="-25856"/>
            </a:stretch>
          </a:blipFill>
          <a:ln w="28575">
            <a:solidFill>
              <a:schemeClr val="tx1"/>
            </a:solidFill>
            <a:miter lim="800000"/>
            <a:headEnd/>
            <a:tailEnd/>
          </a:ln>
          <a:effectLst/>
        </p:spPr>
        <p:txBody>
          <a:bodyPr/>
          <a:lstStyle/>
          <a:p>
            <a:endParaRPr lang="en-US"/>
          </a:p>
        </p:txBody>
      </p:sp>
      <p:pic>
        <p:nvPicPr>
          <p:cNvPr id="74754" name="Picture 2" descr="http://library.med.utah.edu/WebPath/jpeg4/GI115.jpg"/>
          <p:cNvPicPr>
            <a:picLocks noChangeAspect="1" noChangeArrowheads="1"/>
          </p:cNvPicPr>
          <p:nvPr/>
        </p:nvPicPr>
        <p:blipFill>
          <a:blip r:embed="rId3" cstate="print"/>
          <a:srcRect/>
          <a:stretch>
            <a:fillRect/>
          </a:stretch>
        </p:blipFill>
        <p:spPr bwMode="auto">
          <a:xfrm>
            <a:off x="4572000" y="908720"/>
            <a:ext cx="4032448" cy="4392489"/>
          </a:xfrm>
          <a:prstGeom prst="rect">
            <a:avLst/>
          </a:prstGeom>
          <a:noFill/>
          <a:ln w="28575">
            <a:solidFill>
              <a:schemeClr val="tx1"/>
            </a:solidFill>
          </a:ln>
        </p:spPr>
      </p:pic>
      <p:sp>
        <p:nvSpPr>
          <p:cNvPr id="5" name="Rectangle 4"/>
          <p:cNvSpPr/>
          <p:nvPr/>
        </p:nvSpPr>
        <p:spPr>
          <a:xfrm>
            <a:off x="0" y="5380672"/>
            <a:ext cx="8280920" cy="1323439"/>
          </a:xfrm>
          <a:prstGeom prst="rect">
            <a:avLst/>
          </a:prstGeom>
        </p:spPr>
        <p:txBody>
          <a:bodyPr wrap="square">
            <a:spAutoFit/>
          </a:bodyPr>
          <a:lstStyle/>
          <a:p>
            <a:pPr algn="ctr"/>
            <a:r>
              <a:rPr lang="en-US" sz="2000" b="1" i="1" dirty="0" smtClean="0"/>
              <a:t>This small adenomatous polyp (tubular adenoma) on a small stalk is seen microscopically to have more crowded, disorganized glands than the normal underlying colonic mucosa. Goblet cells are less numerous and the cells lining the glands of the polyp have hyperchromatic nuclei</a:t>
            </a:r>
            <a:endParaRPr lang="en-US" sz="2000" b="1" i="1" dirty="0"/>
          </a:p>
        </p:txBody>
      </p:sp>
      <p:sp>
        <p:nvSpPr>
          <p:cNvPr id="6" name="Rounded Rectangle 5"/>
          <p:cNvSpPr/>
          <p:nvPr/>
        </p:nvSpPr>
        <p:spPr>
          <a:xfrm>
            <a:off x="1187624" y="214290"/>
            <a:ext cx="6480720" cy="55041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Adenomatous polyp of the colon - LPF</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0" name="TextBox 9"/>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7138" name="Picture 2" descr="http://library.med.utah.edu/WebPath/jpeg4/GI068.jpg"/>
          <p:cNvPicPr>
            <a:picLocks noChangeAspect="1" noChangeArrowheads="1"/>
          </p:cNvPicPr>
          <p:nvPr/>
        </p:nvPicPr>
        <p:blipFill>
          <a:blip r:embed="rId2" cstate="print"/>
          <a:srcRect/>
          <a:stretch>
            <a:fillRect/>
          </a:stretch>
        </p:blipFill>
        <p:spPr bwMode="auto">
          <a:xfrm>
            <a:off x="683568" y="980728"/>
            <a:ext cx="7632848" cy="4464496"/>
          </a:xfrm>
          <a:prstGeom prst="rect">
            <a:avLst/>
          </a:prstGeom>
          <a:noFill/>
          <a:ln w="28575">
            <a:solidFill>
              <a:schemeClr val="tx1"/>
            </a:solidFill>
          </a:ln>
        </p:spPr>
      </p:pic>
      <p:sp>
        <p:nvSpPr>
          <p:cNvPr id="3" name="Rectangle 2"/>
          <p:cNvSpPr/>
          <p:nvPr/>
        </p:nvSpPr>
        <p:spPr>
          <a:xfrm>
            <a:off x="467544" y="5445224"/>
            <a:ext cx="7848872" cy="1323439"/>
          </a:xfrm>
          <a:prstGeom prst="rect">
            <a:avLst/>
          </a:prstGeom>
        </p:spPr>
        <p:txBody>
          <a:bodyPr wrap="square">
            <a:spAutoFit/>
          </a:bodyPr>
          <a:lstStyle/>
          <a:p>
            <a:pPr algn="ctr"/>
            <a:r>
              <a:rPr lang="en-US" sz="2000" b="1" i="1" dirty="0" smtClean="0"/>
              <a:t>A microscopic comparison of normal colonic mucosa on the left and that of an adenomatous polyp (tubular adenoma) on the right is seen here. The neoplastic glands are more irregular with darker (hyperchromatic) and more crowded nuclei</a:t>
            </a:r>
            <a:endParaRPr lang="en-US" sz="2000" b="1" i="1" dirty="0"/>
          </a:p>
        </p:txBody>
      </p:sp>
      <p:sp>
        <p:nvSpPr>
          <p:cNvPr id="4" name="Rounded Rectangle 3"/>
          <p:cNvSpPr/>
          <p:nvPr/>
        </p:nvSpPr>
        <p:spPr>
          <a:xfrm>
            <a:off x="683568" y="188640"/>
            <a:ext cx="7632848"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vs Adenomatous polyp of the colon - MPF </a:t>
            </a:r>
            <a:endParaRPr lang="en-US" sz="2800" b="1" i="1" dirty="0">
              <a:effectLst>
                <a:outerShdw blurRad="38100" dist="38100" dir="2700000" algn="tl">
                  <a:srgbClr val="000000">
                    <a:alpha val="43137"/>
                  </a:srgbClr>
                </a:outerShdw>
              </a:effectLst>
            </a:endParaRPr>
          </a:p>
        </p:txBody>
      </p:sp>
      <p:cxnSp>
        <p:nvCxnSpPr>
          <p:cNvPr id="6" name="Straight Connector 5"/>
          <p:cNvCxnSpPr>
            <a:stCxn id="347138" idx="0"/>
          </p:cNvCxnSpPr>
          <p:nvPr/>
        </p:nvCxnSpPr>
        <p:spPr>
          <a:xfrm>
            <a:off x="4499992" y="980728"/>
            <a:ext cx="72008" cy="44644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63688" y="692696"/>
            <a:ext cx="0"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796136" y="692696"/>
            <a:ext cx="0"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1" name="TextBox 10"/>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4867" name="Picture 2"/>
          <p:cNvPicPr>
            <a:picLocks noGrp="1" noChangeAspect="1" noChangeArrowheads="1"/>
          </p:cNvPicPr>
          <p:nvPr>
            <p:ph idx="1"/>
          </p:nvPr>
        </p:nvPicPr>
        <p:blipFill>
          <a:blip r:embed="rId3" cstate="print"/>
          <a:srcRect/>
          <a:stretch>
            <a:fillRect/>
          </a:stretch>
        </p:blipFill>
        <p:spPr>
          <a:xfrm>
            <a:off x="1115616" y="1124744"/>
            <a:ext cx="6624736" cy="4392488"/>
          </a:xfrm>
          <a:noFill/>
          <a:ln>
            <a:solidFill>
              <a:schemeClr val="tx1"/>
            </a:solidFill>
          </a:ln>
        </p:spPr>
      </p:pic>
      <p:sp>
        <p:nvSpPr>
          <p:cNvPr id="5" name="Rounded Rectangle 4"/>
          <p:cNvSpPr/>
          <p:nvPr/>
        </p:nvSpPr>
        <p:spPr>
          <a:xfrm>
            <a:off x="1403648" y="404664"/>
            <a:ext cx="612068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Adenomatous Polyp  (Villous) - MPF</a:t>
            </a:r>
            <a:endParaRPr lang="en-US" sz="2800" b="1" i="1" dirty="0"/>
          </a:p>
        </p:txBody>
      </p:sp>
      <p:sp>
        <p:nvSpPr>
          <p:cNvPr id="6" name="Rectangle 5"/>
          <p:cNvSpPr/>
          <p:nvPr/>
        </p:nvSpPr>
        <p:spPr>
          <a:xfrm>
            <a:off x="1187624" y="5517232"/>
            <a:ext cx="6480720" cy="1015663"/>
          </a:xfrm>
          <a:prstGeom prst="rect">
            <a:avLst/>
          </a:prstGeom>
        </p:spPr>
        <p:txBody>
          <a:bodyPr wrap="square">
            <a:spAutoFit/>
          </a:bodyPr>
          <a:lstStyle/>
          <a:p>
            <a:pPr algn="ctr"/>
            <a:r>
              <a:rPr lang="en-US" sz="2000" b="1" i="1" dirty="0" smtClean="0"/>
              <a:t>Villous adenomas behave more aggressively than tubular adenomas. They have a HIGHER rate of developing into frank adenocarcinomas than the “tubular” patterns.</a:t>
            </a: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3843" name="Picture 2"/>
          <p:cNvPicPr>
            <a:picLocks noGrp="1" noChangeAspect="1" noChangeArrowheads="1"/>
          </p:cNvPicPr>
          <p:nvPr>
            <p:ph idx="1"/>
          </p:nvPr>
        </p:nvPicPr>
        <p:blipFill>
          <a:blip r:embed="rId3" cstate="print"/>
          <a:srcRect/>
          <a:stretch>
            <a:fillRect/>
          </a:stretch>
        </p:blipFill>
        <p:spPr>
          <a:xfrm>
            <a:off x="1043608" y="1196752"/>
            <a:ext cx="6840760" cy="4392488"/>
          </a:xfrm>
          <a:noFill/>
          <a:ln>
            <a:solidFill>
              <a:schemeClr val="tx1"/>
            </a:solidFill>
          </a:ln>
        </p:spPr>
      </p:pic>
      <p:sp>
        <p:nvSpPr>
          <p:cNvPr id="4" name="Rectangle 3"/>
          <p:cNvSpPr/>
          <p:nvPr/>
        </p:nvSpPr>
        <p:spPr>
          <a:xfrm>
            <a:off x="539552" y="5805264"/>
            <a:ext cx="7560840" cy="707886"/>
          </a:xfrm>
          <a:prstGeom prst="rect">
            <a:avLst/>
          </a:prstGeom>
        </p:spPr>
        <p:txBody>
          <a:bodyPr wrap="square">
            <a:spAutoFit/>
          </a:bodyPr>
          <a:lstStyle/>
          <a:p>
            <a:pPr algn="ctr"/>
            <a:r>
              <a:rPr lang="en-US" sz="2000" b="1" i="1" dirty="0" smtClean="0"/>
              <a:t>TUBULAR adenoma with crowded dysplastic glands and chronic inflammation.</a:t>
            </a:r>
          </a:p>
        </p:txBody>
      </p:sp>
      <p:sp>
        <p:nvSpPr>
          <p:cNvPr id="6" name="Rounded Rectangle 5"/>
          <p:cNvSpPr/>
          <p:nvPr/>
        </p:nvSpPr>
        <p:spPr>
          <a:xfrm>
            <a:off x="1331640" y="404664"/>
            <a:ext cx="612068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Adenomatous Polyp  (Tubular) - MPF</a:t>
            </a:r>
            <a:endParaRPr lang="en-US" sz="2800" b="1" i="1" dirty="0"/>
          </a:p>
        </p:txBody>
      </p:sp>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62010" y="2708920"/>
            <a:ext cx="7500990" cy="1894362"/>
          </a:xfrm>
        </p:spPr>
        <p:txBody>
          <a:bodyPr>
            <a:noAutofit/>
          </a:bodyPr>
          <a:lstStyle/>
          <a:p>
            <a:pPr algn="ctr"/>
            <a:r>
              <a:rPr lang="en-US" sz="5400" b="1" i="1" dirty="0" smtClean="0">
                <a:solidFill>
                  <a:srgbClr val="660066"/>
                </a:solidFill>
                <a:effectLst>
                  <a:outerShdw blurRad="38100" dist="38100" dir="2700000" algn="tl">
                    <a:srgbClr val="000000">
                      <a:alpha val="43137"/>
                    </a:srgbClr>
                  </a:outerShdw>
                </a:effectLst>
              </a:rPr>
              <a:t>Adenocarcinoma of the large intestine</a:t>
            </a:r>
            <a:endParaRPr lang="en-US" sz="5400" b="1" i="1" dirty="0">
              <a:solidFill>
                <a:srgbClr val="660066"/>
              </a:solidFill>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79512" y="5301208"/>
            <a:ext cx="8208912" cy="1015663"/>
          </a:xfrm>
          <a:prstGeom prst="rect">
            <a:avLst/>
          </a:prstGeom>
        </p:spPr>
        <p:txBody>
          <a:bodyPr wrap="square">
            <a:spAutoFit/>
          </a:bodyPr>
          <a:lstStyle/>
          <a:p>
            <a:pPr algn="ctr"/>
            <a:r>
              <a:rPr lang="en-US" sz="2000" b="1" i="1" dirty="0" smtClean="0"/>
              <a:t>This is an adenocarcinoma arising in a villous adenoma. The surface of the neoplasm is polypoid and reddish pink. Hemorrhage from the surface of the tumor creates a guaiac positive stool. This neoplasm was located in the sigmoid colon</a:t>
            </a:r>
            <a:endParaRPr lang="en-US" sz="2000" b="1" i="1" dirty="0"/>
          </a:p>
        </p:txBody>
      </p:sp>
      <p:pic>
        <p:nvPicPr>
          <p:cNvPr id="15362" name="Picture 2" descr="http://library.med.utah.edu/WebPath/jpeg4/GI112.jpg"/>
          <p:cNvPicPr>
            <a:picLocks noChangeAspect="1" noChangeArrowheads="1"/>
          </p:cNvPicPr>
          <p:nvPr/>
        </p:nvPicPr>
        <p:blipFill>
          <a:blip r:embed="rId2" cstate="print"/>
          <a:srcRect/>
          <a:stretch>
            <a:fillRect/>
          </a:stretch>
        </p:blipFill>
        <p:spPr bwMode="auto">
          <a:xfrm>
            <a:off x="827584" y="836713"/>
            <a:ext cx="7344816" cy="4464496"/>
          </a:xfrm>
          <a:prstGeom prst="rect">
            <a:avLst/>
          </a:prstGeom>
          <a:noFill/>
          <a:ln w="28575">
            <a:solidFill>
              <a:schemeClr val="tx1"/>
            </a:solidFill>
          </a:ln>
        </p:spPr>
      </p:pic>
      <p:sp>
        <p:nvSpPr>
          <p:cNvPr id="5" name="Rounded Rectangle 4"/>
          <p:cNvSpPr/>
          <p:nvPr/>
        </p:nvSpPr>
        <p:spPr>
          <a:xfrm>
            <a:off x="1403648" y="188640"/>
            <a:ext cx="6120680"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Gross</a:t>
            </a:r>
            <a:endParaRPr lang="en-US" sz="2800" b="1" i="1" dirty="0"/>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971600" y="980728"/>
            <a:ext cx="7056784" cy="4896544"/>
          </a:xfrm>
          <a:prstGeom prst="rect">
            <a:avLst/>
          </a:prstGeom>
          <a:noFill/>
          <a:ln w="9525">
            <a:solidFill>
              <a:schemeClr val="tx1"/>
            </a:solidFill>
            <a:miter lim="800000"/>
            <a:headEnd/>
            <a:tailEnd/>
          </a:ln>
        </p:spPr>
      </p:pic>
      <p:sp>
        <p:nvSpPr>
          <p:cNvPr id="3" name="Rectangle 2"/>
          <p:cNvSpPr/>
          <p:nvPr/>
        </p:nvSpPr>
        <p:spPr>
          <a:xfrm>
            <a:off x="1187624" y="5949280"/>
            <a:ext cx="6696744" cy="707886"/>
          </a:xfrm>
          <a:prstGeom prst="rect">
            <a:avLst/>
          </a:prstGeom>
        </p:spPr>
        <p:txBody>
          <a:bodyPr wrap="square">
            <a:spAutoFit/>
          </a:bodyPr>
          <a:lstStyle/>
          <a:p>
            <a:pPr marL="531813" indent="-531813" algn="ctr" fontAlgn="auto">
              <a:spcBef>
                <a:spcPts val="0"/>
              </a:spcBef>
              <a:spcAft>
                <a:spcPts val="0"/>
              </a:spcAft>
              <a:defRPr/>
            </a:pPr>
            <a:r>
              <a:rPr lang="en-US" sz="2000" b="1" i="1" dirty="0" smtClean="0"/>
              <a:t>Tumour consists of crowded irregular malignant acini separated by thin fibrovascular stroma.</a:t>
            </a:r>
            <a:endParaRPr lang="en-US" sz="2000" b="1" i="1" dirty="0"/>
          </a:p>
        </p:txBody>
      </p:sp>
      <p:sp>
        <p:nvSpPr>
          <p:cNvPr id="4" name="Rounded Rectangle 3"/>
          <p:cNvSpPr/>
          <p:nvPr/>
        </p:nvSpPr>
        <p:spPr>
          <a:xfrm>
            <a:off x="1331640" y="260648"/>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Adenocarcinoma of the Colon -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67000" y="2743200"/>
            <a:ext cx="4909550" cy="1107996"/>
          </a:xfrm>
          <a:prstGeom prst="rect">
            <a:avLst/>
          </a:prstGeom>
          <a:noFill/>
        </p:spPr>
        <p:txBody>
          <a:bodyPr wrap="none" lIns="91440" tIns="45720" rIns="91440" bIns="45720">
            <a:spAutoFit/>
          </a:bodyPr>
          <a:lstStyle/>
          <a:p>
            <a:pPr algn="ctr"/>
            <a:r>
              <a:rPr lang="en-US" sz="6600" b="1" i="1" cap="all" spc="0" dirty="0" smtClean="0">
                <a:ln w="9000" cmpd="sng">
                  <a:solidFill>
                    <a:schemeClr val="accent4">
                      <a:shade val="50000"/>
                      <a:satMod val="120000"/>
                    </a:schemeClr>
                  </a:solidFill>
                  <a:prstDash val="solid"/>
                </a:ln>
                <a:solidFill>
                  <a:srgbClr val="1010C6"/>
                </a:solidFill>
                <a:effectLst>
                  <a:outerShdw blurRad="38100" dist="38100" dir="2700000" algn="tl">
                    <a:srgbClr val="000000">
                      <a:alpha val="43137"/>
                    </a:srgbClr>
                  </a:outerShdw>
                  <a:reflection blurRad="12700" stA="28000" endPos="45000" dist="1000" dir="5400000" sy="-100000" algn="bl" rotWithShape="0"/>
                </a:effectLst>
              </a:rPr>
              <a:t>ESOPHAGUS</a:t>
            </a:r>
            <a:endParaRPr lang="en-US" sz="6600" b="1" i="1" cap="all" spc="0" dirty="0">
              <a:ln w="9000" cmpd="sng">
                <a:solidFill>
                  <a:schemeClr val="accent4">
                    <a:shade val="50000"/>
                    <a:satMod val="120000"/>
                  </a:schemeClr>
                </a:solidFill>
                <a:prstDash val="solid"/>
              </a:ln>
              <a:solidFill>
                <a:srgbClr val="1010C6"/>
              </a:solidFill>
              <a:effectLst>
                <a:outerShdw blurRad="38100" dist="38100" dir="2700000" algn="tl">
                  <a:srgbClr val="000000">
                    <a:alpha val="43137"/>
                  </a:srgbClr>
                </a:outerShdw>
                <a:reflection blurRad="12700" stA="28000" endPos="45000" dist="1000" dir="5400000" sy="-100000" algn="bl" rotWithShape="0"/>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899592" y="764704"/>
            <a:ext cx="7056784" cy="4896543"/>
          </a:xfrm>
          <a:prstGeom prst="rect">
            <a:avLst/>
          </a:prstGeom>
          <a:noFill/>
          <a:ln w="28575">
            <a:solidFill>
              <a:schemeClr val="tx1"/>
            </a:solidFill>
            <a:miter lim="800000"/>
            <a:headEnd/>
            <a:tailEnd/>
          </a:ln>
        </p:spPr>
      </p:pic>
      <p:sp>
        <p:nvSpPr>
          <p:cNvPr id="3" name="Rectangle 2"/>
          <p:cNvSpPr/>
          <p:nvPr/>
        </p:nvSpPr>
        <p:spPr>
          <a:xfrm>
            <a:off x="467544" y="5733256"/>
            <a:ext cx="7848872" cy="707886"/>
          </a:xfrm>
          <a:prstGeom prst="rect">
            <a:avLst/>
          </a:prstGeom>
        </p:spPr>
        <p:txBody>
          <a:bodyPr wrap="square">
            <a:spAutoFit/>
          </a:bodyPr>
          <a:lstStyle/>
          <a:p>
            <a:pPr marL="531813" indent="-531813" algn="ctr" fontAlgn="auto">
              <a:spcBef>
                <a:spcPts val="0"/>
              </a:spcBef>
              <a:spcAft>
                <a:spcPts val="0"/>
              </a:spcAft>
              <a:defRPr/>
            </a:pPr>
            <a:r>
              <a:rPr lang="en-US" sz="2000" b="1" i="1" dirty="0" smtClean="0"/>
              <a:t>The acini are lined by one or several layers of neoplastic cells with papillary projection showing pleomorphism, hyperchromatism and few mitoses.</a:t>
            </a:r>
            <a:endParaRPr lang="en-US" sz="2000" b="1" i="1" dirty="0"/>
          </a:p>
        </p:txBody>
      </p:sp>
      <p:sp>
        <p:nvSpPr>
          <p:cNvPr id="4" name="Rounded Rectangle 3"/>
          <p:cNvSpPr/>
          <p:nvPr/>
        </p:nvSpPr>
        <p:spPr>
          <a:xfrm>
            <a:off x="1331640" y="116632"/>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LPF</a:t>
            </a:r>
            <a:endParaRPr lang="en-US" sz="2800" b="1" i="1" dirty="0"/>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4" name="Picture 2" descr="http://library.med.utah.edu/WebPath/jpeg4/GI120.jpg"/>
          <p:cNvPicPr>
            <a:picLocks noChangeAspect="1" noChangeArrowheads="1"/>
          </p:cNvPicPr>
          <p:nvPr/>
        </p:nvPicPr>
        <p:blipFill>
          <a:blip r:embed="rId2" cstate="print"/>
          <a:srcRect/>
          <a:stretch>
            <a:fillRect/>
          </a:stretch>
        </p:blipFill>
        <p:spPr bwMode="auto">
          <a:xfrm>
            <a:off x="971600" y="836712"/>
            <a:ext cx="7128792" cy="4896544"/>
          </a:xfrm>
          <a:prstGeom prst="rect">
            <a:avLst/>
          </a:prstGeom>
          <a:noFill/>
          <a:ln w="28575">
            <a:solidFill>
              <a:schemeClr val="tx1"/>
            </a:solidFill>
          </a:ln>
        </p:spPr>
      </p:pic>
      <p:sp>
        <p:nvSpPr>
          <p:cNvPr id="4" name="Rectangle 3"/>
          <p:cNvSpPr/>
          <p:nvPr/>
        </p:nvSpPr>
        <p:spPr>
          <a:xfrm>
            <a:off x="827584" y="5805264"/>
            <a:ext cx="7344816" cy="707886"/>
          </a:xfrm>
          <a:prstGeom prst="rect">
            <a:avLst/>
          </a:prstGeom>
        </p:spPr>
        <p:txBody>
          <a:bodyPr wrap="square">
            <a:spAutoFit/>
          </a:bodyPr>
          <a:lstStyle/>
          <a:p>
            <a:pPr algn="ctr"/>
            <a:r>
              <a:rPr lang="en-US" sz="2000" b="1" i="1" dirty="0" smtClean="0"/>
              <a:t>Here is an adenocarcinoma in which the glands are much larger and filled with necrotic debris.</a:t>
            </a:r>
            <a:endParaRPr lang="en-US" sz="2000" b="1" i="1" dirty="0"/>
          </a:p>
        </p:txBody>
      </p:sp>
      <p:sp>
        <p:nvSpPr>
          <p:cNvPr id="5" name="Rounded Rectangle 4"/>
          <p:cNvSpPr/>
          <p:nvPr/>
        </p:nvSpPr>
        <p:spPr>
          <a:xfrm>
            <a:off x="1331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MPF</a:t>
            </a:r>
            <a:endParaRPr lang="en-US" sz="28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0514" name="Picture 2" descr="http://library.med.utah.edu/WebPath/jpeg4/GI118.jpg"/>
          <p:cNvPicPr>
            <a:picLocks noChangeAspect="1" noChangeArrowheads="1"/>
          </p:cNvPicPr>
          <p:nvPr/>
        </p:nvPicPr>
        <p:blipFill>
          <a:blip r:embed="rId2" cstate="print"/>
          <a:srcRect/>
          <a:stretch>
            <a:fillRect/>
          </a:stretch>
        </p:blipFill>
        <p:spPr bwMode="auto">
          <a:xfrm>
            <a:off x="971600" y="882718"/>
            <a:ext cx="7056784" cy="4634514"/>
          </a:xfrm>
          <a:prstGeom prst="rect">
            <a:avLst/>
          </a:prstGeom>
          <a:noFill/>
          <a:ln w="28575">
            <a:solidFill>
              <a:schemeClr val="tx1"/>
            </a:solidFill>
          </a:ln>
        </p:spPr>
      </p:pic>
      <p:sp>
        <p:nvSpPr>
          <p:cNvPr id="3" name="Rectangle 2"/>
          <p:cNvSpPr/>
          <p:nvPr/>
        </p:nvSpPr>
        <p:spPr>
          <a:xfrm>
            <a:off x="611560" y="5589240"/>
            <a:ext cx="7632848" cy="1015663"/>
          </a:xfrm>
          <a:prstGeom prst="rect">
            <a:avLst/>
          </a:prstGeom>
        </p:spPr>
        <p:txBody>
          <a:bodyPr wrap="square">
            <a:spAutoFit/>
          </a:bodyPr>
          <a:lstStyle/>
          <a:p>
            <a:pPr algn="ctr"/>
            <a:r>
              <a:rPr lang="en-US" sz="2000" b="1" i="1" dirty="0" smtClean="0"/>
              <a:t>At high magnification, the neoplastic glands of adenocarcinoma have crowded nuclei with hyperchromatism and pleomorphism. No normal goblet cells are seen</a:t>
            </a:r>
            <a:endParaRPr lang="en-US" sz="2000" b="1" i="1" dirty="0"/>
          </a:p>
        </p:txBody>
      </p:sp>
      <p:sp>
        <p:nvSpPr>
          <p:cNvPr id="4" name="Rounded Rectangle 3"/>
          <p:cNvSpPr/>
          <p:nvPr/>
        </p:nvSpPr>
        <p:spPr>
          <a:xfrm>
            <a:off x="1331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HPF</a:t>
            </a:r>
            <a:endParaRPr lang="en-US" sz="2800" b="1" i="1" dirty="0"/>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2895600"/>
            <a:ext cx="6172200" cy="1096888"/>
          </a:xfrm>
        </p:spPr>
        <p:txBody>
          <a:bodyPr>
            <a:normAutofit/>
          </a:bodyPr>
          <a:lstStyle/>
          <a:p>
            <a:pPr algn="ctr"/>
            <a:r>
              <a:rPr lang="en-US" b="1" i="1" dirty="0" smtClean="0">
                <a:solidFill>
                  <a:schemeClr val="bg2">
                    <a:lumMod val="25000"/>
                  </a:schemeClr>
                </a:solidFill>
                <a:effectLst>
                  <a:outerShdw blurRad="38100" dist="38100" dir="2700000" algn="tl">
                    <a:srgbClr val="000000">
                      <a:alpha val="43137"/>
                    </a:srgbClr>
                  </a:outerShdw>
                </a:effectLst>
              </a:rPr>
              <a:t> Ulcerative colitis</a:t>
            </a:r>
            <a:endParaRPr lang="en-US" b="1" i="1" dirty="0">
              <a:solidFill>
                <a:schemeClr val="bg2">
                  <a:lumMod val="25000"/>
                </a:schemeClr>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187624" y="5541039"/>
            <a:ext cx="6696744" cy="1323439"/>
          </a:xfrm>
          <a:prstGeom prst="rect">
            <a:avLst/>
          </a:prstGeom>
        </p:spPr>
        <p:txBody>
          <a:bodyPr wrap="square">
            <a:spAutoFit/>
          </a:bodyPr>
          <a:lstStyle/>
          <a:p>
            <a:pPr algn="ctr"/>
            <a:r>
              <a:rPr lang="en-US" sz="2000" b="1" i="1" dirty="0" smtClean="0"/>
              <a:t>The most intense inflammation begins at the sigmoid colon (Right) and extends upward and around to the ascending colon. At the lower left is the ileocecal valve with a portion of terminal ileum that is not involved. </a:t>
            </a:r>
            <a:endParaRPr lang="en-US" sz="2000" b="1" i="1" dirty="0"/>
          </a:p>
        </p:txBody>
      </p:sp>
      <p:pic>
        <p:nvPicPr>
          <p:cNvPr id="141314" name="Picture 2" descr="http://library.med.utah.edu/WebPath/jpeg4/GI071.jpg"/>
          <p:cNvPicPr>
            <a:picLocks noChangeAspect="1" noChangeArrowheads="1"/>
          </p:cNvPicPr>
          <p:nvPr/>
        </p:nvPicPr>
        <p:blipFill>
          <a:blip r:embed="rId3" cstate="print"/>
          <a:srcRect/>
          <a:stretch>
            <a:fillRect/>
          </a:stretch>
        </p:blipFill>
        <p:spPr bwMode="auto">
          <a:xfrm>
            <a:off x="1691680" y="836713"/>
            <a:ext cx="5832648" cy="4680520"/>
          </a:xfrm>
          <a:prstGeom prst="rect">
            <a:avLst/>
          </a:prstGeom>
          <a:noFill/>
        </p:spPr>
      </p:pic>
      <p:sp>
        <p:nvSpPr>
          <p:cNvPr id="5" name="Rounded Rectangle 4"/>
          <p:cNvSpPr/>
          <p:nvPr/>
        </p:nvSpPr>
        <p:spPr>
          <a:xfrm>
            <a:off x="1619672" y="188640"/>
            <a:ext cx="5904656"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 Gross</a:t>
            </a:r>
            <a:endParaRPr lang="en-US" sz="28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9730" name="Picture 2" descr="http://library.med.utah.edu/WebPath/jpeg4/GI070.jpg"/>
          <p:cNvPicPr>
            <a:picLocks noChangeAspect="1" noChangeArrowheads="1"/>
          </p:cNvPicPr>
          <p:nvPr/>
        </p:nvPicPr>
        <p:blipFill>
          <a:blip r:embed="rId2" cstate="print"/>
          <a:srcRect/>
          <a:stretch>
            <a:fillRect/>
          </a:stretch>
        </p:blipFill>
        <p:spPr bwMode="auto">
          <a:xfrm>
            <a:off x="1403648" y="1052736"/>
            <a:ext cx="6192688" cy="4176464"/>
          </a:xfrm>
          <a:prstGeom prst="rect">
            <a:avLst/>
          </a:prstGeom>
          <a:noFill/>
        </p:spPr>
      </p:pic>
      <p:sp>
        <p:nvSpPr>
          <p:cNvPr id="3" name="Rectangle 2"/>
          <p:cNvSpPr/>
          <p:nvPr/>
        </p:nvSpPr>
        <p:spPr>
          <a:xfrm>
            <a:off x="1331640" y="5373216"/>
            <a:ext cx="6336704" cy="1015663"/>
          </a:xfrm>
          <a:prstGeom prst="rect">
            <a:avLst/>
          </a:prstGeom>
        </p:spPr>
        <p:txBody>
          <a:bodyPr wrap="square">
            <a:spAutoFit/>
          </a:bodyPr>
          <a:lstStyle/>
          <a:p>
            <a:pPr algn="ctr"/>
            <a:r>
              <a:rPr lang="en-US" sz="2000" b="1" i="1" dirty="0" smtClean="0"/>
              <a:t>Pseudopolyps</a:t>
            </a:r>
            <a:r>
              <a:rPr lang="en-US" sz="2000" dirty="0" smtClean="0"/>
              <a:t> </a:t>
            </a:r>
            <a:r>
              <a:rPr lang="en-US" sz="2000" b="1" i="1" dirty="0" smtClean="0"/>
              <a:t>are seen here in a case of severe ulcerative colitis. The remaining mucosa has been ulcerated away and is hyperemic.</a:t>
            </a:r>
            <a:endParaRPr lang="en-US" sz="2000" b="1" i="1" dirty="0"/>
          </a:p>
        </p:txBody>
      </p:sp>
      <p:sp>
        <p:nvSpPr>
          <p:cNvPr id="4" name="Rounded Rectangle 3"/>
          <p:cNvSpPr/>
          <p:nvPr/>
        </p:nvSpPr>
        <p:spPr>
          <a:xfrm>
            <a:off x="2195736" y="260648"/>
            <a:ext cx="439248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Pseudopolyps</a:t>
            </a:r>
            <a:r>
              <a:rPr lang="en-US" sz="2800" dirty="0" smtClean="0"/>
              <a:t> </a:t>
            </a:r>
            <a:r>
              <a:rPr lang="en-US" sz="2800" b="1" i="1" dirty="0" smtClean="0"/>
              <a:t>- Gross</a:t>
            </a:r>
            <a:endParaRPr lang="en-US" sz="2800" b="1" i="1" dirty="0"/>
          </a:p>
        </p:txBody>
      </p:sp>
      <p:sp>
        <p:nvSpPr>
          <p:cNvPr id="5" name="TextBox 4"/>
          <p:cNvSpPr txBox="1"/>
          <p:nvPr/>
        </p:nvSpPr>
        <p:spPr>
          <a:xfrm>
            <a:off x="0" y="6627192"/>
            <a:ext cx="14478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1490" name="Picture 1"/>
          <p:cNvPicPr>
            <a:picLocks noChangeAspect="1"/>
          </p:cNvPicPr>
          <p:nvPr/>
        </p:nvPicPr>
        <p:blipFill>
          <a:blip r:embed="rId3" cstate="print"/>
          <a:srcRect/>
          <a:stretch>
            <a:fillRect/>
          </a:stretch>
        </p:blipFill>
        <p:spPr bwMode="auto">
          <a:xfrm rot="5400000">
            <a:off x="2339752" y="-171400"/>
            <a:ext cx="4320480" cy="6624737"/>
          </a:xfrm>
          <a:prstGeom prst="rect">
            <a:avLst/>
          </a:prstGeom>
          <a:noFill/>
          <a:ln w="9525">
            <a:noFill/>
            <a:miter lim="800000"/>
            <a:headEnd/>
            <a:tailEnd/>
          </a:ln>
        </p:spPr>
      </p:pic>
      <p:sp>
        <p:nvSpPr>
          <p:cNvPr id="3" name="Rectangle 2"/>
          <p:cNvSpPr/>
          <p:nvPr/>
        </p:nvSpPr>
        <p:spPr>
          <a:xfrm>
            <a:off x="1259632" y="5457998"/>
            <a:ext cx="6264696" cy="1015663"/>
          </a:xfrm>
          <a:prstGeom prst="rect">
            <a:avLst/>
          </a:prstGeom>
        </p:spPr>
        <p:txBody>
          <a:bodyPr wrap="square">
            <a:spAutoFit/>
          </a:bodyPr>
          <a:lstStyle/>
          <a:p>
            <a:pPr algn="ctr">
              <a:spcBef>
                <a:spcPct val="0"/>
              </a:spcBef>
            </a:pPr>
            <a:r>
              <a:rPr lang="en-US" sz="2000" b="1" i="1" dirty="0" smtClean="0"/>
              <a:t>The picture shows pseudo polyps formation . </a:t>
            </a:r>
          </a:p>
          <a:p>
            <a:pPr algn="ctr">
              <a:spcBef>
                <a:spcPct val="0"/>
              </a:spcBef>
            </a:pPr>
            <a:r>
              <a:rPr lang="en-US" sz="2000" b="1" i="1" dirty="0" smtClean="0"/>
              <a:t>Toxic mega colon, glandular dysplasia and adenocarcinoma are the main complications .</a:t>
            </a:r>
          </a:p>
        </p:txBody>
      </p:sp>
      <p:sp>
        <p:nvSpPr>
          <p:cNvPr id="4" name="Rounded Rectangle 3"/>
          <p:cNvSpPr/>
          <p:nvPr/>
        </p:nvSpPr>
        <p:spPr>
          <a:xfrm>
            <a:off x="2195736" y="260648"/>
            <a:ext cx="439248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Pseudopolyps</a:t>
            </a:r>
            <a:r>
              <a:rPr lang="en-US" sz="2800" dirty="0" smtClean="0"/>
              <a:t> </a:t>
            </a:r>
            <a:r>
              <a:rPr lang="en-US" sz="2800" b="1" i="1" dirty="0" smtClean="0"/>
              <a:t>- Gross</a:t>
            </a:r>
            <a:endParaRPr lang="en-US" sz="2800" b="1" i="1" dirty="0"/>
          </a:p>
        </p:txBody>
      </p:sp>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30754" name="Picture 2" descr="http://library.med.utah.edu/WebPath/jpeg4/GI073.jpg"/>
          <p:cNvPicPr>
            <a:picLocks noChangeAspect="1" noChangeArrowheads="1"/>
          </p:cNvPicPr>
          <p:nvPr/>
        </p:nvPicPr>
        <p:blipFill>
          <a:blip r:embed="rId2" cstate="print"/>
          <a:srcRect/>
          <a:stretch>
            <a:fillRect/>
          </a:stretch>
        </p:blipFill>
        <p:spPr bwMode="auto">
          <a:xfrm>
            <a:off x="1222861" y="1124744"/>
            <a:ext cx="6445483" cy="4176464"/>
          </a:xfrm>
          <a:prstGeom prst="rect">
            <a:avLst/>
          </a:prstGeom>
          <a:noFill/>
          <a:ln>
            <a:solidFill>
              <a:schemeClr val="tx1"/>
            </a:solidFill>
          </a:ln>
        </p:spPr>
      </p:pic>
      <p:sp>
        <p:nvSpPr>
          <p:cNvPr id="4" name="Rectangle 3"/>
          <p:cNvSpPr/>
          <p:nvPr/>
        </p:nvSpPr>
        <p:spPr>
          <a:xfrm>
            <a:off x="1259632" y="5397023"/>
            <a:ext cx="6408712" cy="1015663"/>
          </a:xfrm>
          <a:prstGeom prst="rect">
            <a:avLst/>
          </a:prstGeom>
        </p:spPr>
        <p:txBody>
          <a:bodyPr wrap="square">
            <a:spAutoFit/>
          </a:bodyPr>
          <a:lstStyle/>
          <a:p>
            <a:pPr algn="ctr"/>
            <a:r>
              <a:rPr lang="en-US" sz="2000" b="1" i="1" dirty="0" smtClean="0"/>
              <a:t>Microscopically, the inflammation of ulcerative colitis is confined primarily to the mucosa. Here, the mucosa is eroded by an ulcer that undermines surrounding mucosa.</a:t>
            </a:r>
            <a:endParaRPr lang="en-US" sz="2000" b="1" i="1" dirty="0"/>
          </a:p>
        </p:txBody>
      </p:sp>
      <p:sp>
        <p:nvSpPr>
          <p:cNvPr id="5" name="Rounded Rectangle 4"/>
          <p:cNvSpPr/>
          <p:nvPr/>
        </p:nvSpPr>
        <p:spPr>
          <a:xfrm>
            <a:off x="1547664" y="332656"/>
            <a:ext cx="583264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 LPF</a:t>
            </a:r>
            <a:endParaRPr lang="en-US" sz="2800" b="1" i="1" dirty="0"/>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7218" name="Picture 2" descr="http://library.med.utah.edu/WebPath/jpeg4/GI184.jpg"/>
          <p:cNvPicPr>
            <a:picLocks noChangeAspect="1" noChangeArrowheads="1"/>
          </p:cNvPicPr>
          <p:nvPr/>
        </p:nvPicPr>
        <p:blipFill>
          <a:blip r:embed="rId3" cstate="print"/>
          <a:srcRect/>
          <a:stretch>
            <a:fillRect/>
          </a:stretch>
        </p:blipFill>
        <p:spPr bwMode="auto">
          <a:xfrm>
            <a:off x="1043608" y="836712"/>
            <a:ext cx="6768752" cy="4289901"/>
          </a:xfrm>
          <a:prstGeom prst="rect">
            <a:avLst/>
          </a:prstGeom>
          <a:noFill/>
          <a:ln>
            <a:solidFill>
              <a:schemeClr val="tx1"/>
            </a:solidFill>
          </a:ln>
        </p:spPr>
      </p:pic>
      <p:sp>
        <p:nvSpPr>
          <p:cNvPr id="6" name="Rectangle 5"/>
          <p:cNvSpPr/>
          <p:nvPr/>
        </p:nvSpPr>
        <p:spPr>
          <a:xfrm>
            <a:off x="755576" y="5192032"/>
            <a:ext cx="7344816" cy="1631216"/>
          </a:xfrm>
          <a:prstGeom prst="rect">
            <a:avLst/>
          </a:prstGeom>
        </p:spPr>
        <p:txBody>
          <a:bodyPr wrap="square">
            <a:spAutoFit/>
          </a:bodyPr>
          <a:lstStyle/>
          <a:p>
            <a:pPr algn="ctr"/>
            <a:r>
              <a:rPr lang="en-US" sz="2000" b="1" i="1" dirty="0" smtClean="0"/>
              <a:t>The colonic mucosa of active ulcerative colitis shows "crypt abscesses" in which a neutrophilic exudate is found in glandular lumens. The submucosa shows intense inflammation. The glands demonstrate loss of goblet cells and hyperchromatic nuclei with inflammatory atypia.</a:t>
            </a:r>
            <a:endParaRPr lang="en-US" sz="2000" b="1" i="1" dirty="0"/>
          </a:p>
        </p:txBody>
      </p:sp>
      <p:sp>
        <p:nvSpPr>
          <p:cNvPr id="7" name="Rounded Rectangle 6"/>
          <p:cNvSpPr/>
          <p:nvPr/>
        </p:nvSpPr>
        <p:spPr>
          <a:xfrm>
            <a:off x="914400" y="188640"/>
            <a:ext cx="7162800"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Ulcerative Colitis with Crypt Abscesses - MPF</a:t>
            </a:r>
            <a:endParaRPr lang="en-US" sz="2800" b="1" i="1" dirty="0"/>
          </a:p>
        </p:txBody>
      </p:sp>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547664" y="332656"/>
            <a:ext cx="583264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 HPF</a:t>
            </a:r>
            <a:endParaRPr lang="en-US" sz="2800" b="1" i="1" dirty="0"/>
          </a:p>
        </p:txBody>
      </p:sp>
      <p:pic>
        <p:nvPicPr>
          <p:cNvPr id="331778" name="Picture 2" descr="http://library.med.utah.edu/WebPath/jpeg4/GI074.jpg"/>
          <p:cNvPicPr>
            <a:picLocks noChangeAspect="1" noChangeArrowheads="1"/>
          </p:cNvPicPr>
          <p:nvPr/>
        </p:nvPicPr>
        <p:blipFill>
          <a:blip r:embed="rId2" cstate="print"/>
          <a:srcRect/>
          <a:stretch>
            <a:fillRect/>
          </a:stretch>
        </p:blipFill>
        <p:spPr bwMode="auto">
          <a:xfrm>
            <a:off x="1259632" y="980728"/>
            <a:ext cx="6600800" cy="4176464"/>
          </a:xfrm>
          <a:prstGeom prst="rect">
            <a:avLst/>
          </a:prstGeom>
          <a:noFill/>
          <a:ln>
            <a:solidFill>
              <a:schemeClr val="tx1"/>
            </a:solidFill>
          </a:ln>
        </p:spPr>
      </p:pic>
      <p:sp>
        <p:nvSpPr>
          <p:cNvPr id="4" name="Rectangle 3"/>
          <p:cNvSpPr/>
          <p:nvPr/>
        </p:nvSpPr>
        <p:spPr>
          <a:xfrm>
            <a:off x="1187624" y="5229200"/>
            <a:ext cx="6768752" cy="1323439"/>
          </a:xfrm>
          <a:prstGeom prst="rect">
            <a:avLst/>
          </a:prstGeom>
        </p:spPr>
        <p:txBody>
          <a:bodyPr wrap="square">
            <a:spAutoFit/>
          </a:bodyPr>
          <a:lstStyle/>
          <a:p>
            <a:pPr algn="ctr"/>
            <a:r>
              <a:rPr lang="en-US" sz="2000" b="1" i="1" dirty="0" smtClean="0"/>
              <a:t>At higher magnification, the intense inflammation of the mucosa is seen. The colonic mucosal epithelium demonstrates loss of goblet cells. An exudate is present over the surface. Both acute and chronic inflammatory cells are present</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7356" y="2643182"/>
            <a:ext cx="6172200" cy="1528936"/>
          </a:xfrm>
        </p:spPr>
        <p:txBody>
          <a:bodyPr>
            <a:noAutofit/>
          </a:bodyPr>
          <a:lstStyle/>
          <a:p>
            <a:pPr algn="ctr"/>
            <a:r>
              <a:rPr lang="en-US" sz="4400" b="1" i="1" dirty="0" smtClean="0">
                <a:solidFill>
                  <a:schemeClr val="accent2">
                    <a:lumMod val="75000"/>
                  </a:schemeClr>
                </a:solidFill>
                <a:effectLst>
                  <a:outerShdw blurRad="38100" dist="38100" dir="2700000" algn="tl">
                    <a:srgbClr val="000000">
                      <a:alpha val="43137"/>
                    </a:srgbClr>
                  </a:outerShdw>
                </a:effectLst>
              </a:rPr>
              <a:t> Normal anatomy </a:t>
            </a:r>
            <a:br>
              <a:rPr lang="en-US" sz="4400" b="1" i="1" dirty="0" smtClean="0">
                <a:solidFill>
                  <a:schemeClr val="accent2">
                    <a:lumMod val="75000"/>
                  </a:schemeClr>
                </a:solidFill>
                <a:effectLst>
                  <a:outerShdw blurRad="38100" dist="38100" dir="2700000" algn="tl">
                    <a:srgbClr val="000000">
                      <a:alpha val="43137"/>
                    </a:srgbClr>
                  </a:outerShdw>
                </a:effectLst>
              </a:rPr>
            </a:br>
            <a:r>
              <a:rPr lang="en-US" sz="4400" b="1" i="1" dirty="0" smtClean="0">
                <a:solidFill>
                  <a:schemeClr val="accent2">
                    <a:lumMod val="75000"/>
                  </a:schemeClr>
                </a:solidFill>
                <a:effectLst>
                  <a:outerShdw blurRad="38100" dist="38100" dir="2700000" algn="tl">
                    <a:srgbClr val="000000">
                      <a:alpha val="43137"/>
                    </a:srgbClr>
                  </a:outerShdw>
                </a:effectLst>
              </a:rPr>
              <a:t>and histology</a:t>
            </a:r>
            <a:endParaRPr lang="en-US" sz="4400" b="1" i="1" dirty="0">
              <a:solidFill>
                <a:schemeClr val="accent2">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22" name="Picture 2" descr="http://library.med.utah.edu/WebPath/jpeg4/GI183.jpg"/>
          <p:cNvPicPr>
            <a:picLocks noChangeAspect="1" noChangeArrowheads="1"/>
          </p:cNvPicPr>
          <p:nvPr/>
        </p:nvPicPr>
        <p:blipFill>
          <a:blip r:embed="rId3" cstate="print"/>
          <a:srcRect/>
          <a:stretch>
            <a:fillRect/>
          </a:stretch>
        </p:blipFill>
        <p:spPr bwMode="auto">
          <a:xfrm>
            <a:off x="1043608" y="836712"/>
            <a:ext cx="6840760" cy="4520927"/>
          </a:xfrm>
          <a:prstGeom prst="rect">
            <a:avLst/>
          </a:prstGeom>
          <a:noFill/>
        </p:spPr>
      </p:pic>
      <p:sp>
        <p:nvSpPr>
          <p:cNvPr id="5" name="Rounded Rectangle 4"/>
          <p:cNvSpPr/>
          <p:nvPr/>
        </p:nvSpPr>
        <p:spPr>
          <a:xfrm>
            <a:off x="971600" y="188640"/>
            <a:ext cx="691276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Ulcerative Colitis with Crypt Abscesses - HPF</a:t>
            </a:r>
            <a:endParaRPr lang="en-US" sz="2800" b="1" i="1" dirty="0"/>
          </a:p>
        </p:txBody>
      </p:sp>
      <p:sp>
        <p:nvSpPr>
          <p:cNvPr id="6" name="Rectangle 5"/>
          <p:cNvSpPr/>
          <p:nvPr/>
        </p:nvSpPr>
        <p:spPr>
          <a:xfrm>
            <a:off x="971600" y="5445224"/>
            <a:ext cx="7181800" cy="1015663"/>
          </a:xfrm>
          <a:prstGeom prst="rect">
            <a:avLst/>
          </a:prstGeom>
        </p:spPr>
        <p:txBody>
          <a:bodyPr wrap="square">
            <a:spAutoFit/>
          </a:bodyPr>
          <a:lstStyle/>
          <a:p>
            <a:pPr algn="ctr"/>
            <a:r>
              <a:rPr lang="en-US" sz="2000" b="1" i="1" dirty="0" smtClean="0"/>
              <a:t>Crypt abscesses are a histologic finding more typical with ulcerative colitis. Unfortunately, not all cases of inflammatory bowel disease can be classified completely in all patients</a:t>
            </a:r>
            <a:endParaRPr lang="en-US" sz="2000" b="1" i="1" dirty="0"/>
          </a:p>
        </p:txBody>
      </p:sp>
      <p:cxnSp>
        <p:nvCxnSpPr>
          <p:cNvPr id="8" name="Straight Arrow Connector 7"/>
          <p:cNvCxnSpPr/>
          <p:nvPr/>
        </p:nvCxnSpPr>
        <p:spPr>
          <a:xfrm flipH="1">
            <a:off x="4067944" y="2060848"/>
            <a:ext cx="288032" cy="136815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55976" y="2060848"/>
            <a:ext cx="720080" cy="7920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355976" y="1700808"/>
            <a:ext cx="1368152" cy="36004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2" name="TextBox 11"/>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5170" name="Picture 2" descr="http://library.med.utah.edu/WebPath/jpeg4/GI077.jpg"/>
          <p:cNvPicPr>
            <a:picLocks noChangeAspect="1" noChangeArrowheads="1"/>
          </p:cNvPicPr>
          <p:nvPr/>
        </p:nvPicPr>
        <p:blipFill>
          <a:blip r:embed="rId3" cstate="print"/>
          <a:srcRect/>
          <a:stretch>
            <a:fillRect/>
          </a:stretch>
        </p:blipFill>
        <p:spPr bwMode="auto">
          <a:xfrm>
            <a:off x="1043608" y="908720"/>
            <a:ext cx="6912768" cy="4304904"/>
          </a:xfrm>
          <a:prstGeom prst="rect">
            <a:avLst/>
          </a:prstGeom>
          <a:noFill/>
          <a:ln>
            <a:solidFill>
              <a:schemeClr val="tx1"/>
            </a:solidFill>
          </a:ln>
        </p:spPr>
      </p:pic>
      <p:sp>
        <p:nvSpPr>
          <p:cNvPr id="7" name="Rectangle 6"/>
          <p:cNvSpPr/>
          <p:nvPr/>
        </p:nvSpPr>
        <p:spPr>
          <a:xfrm>
            <a:off x="990600" y="5229200"/>
            <a:ext cx="7010400" cy="1323439"/>
          </a:xfrm>
          <a:prstGeom prst="rect">
            <a:avLst/>
          </a:prstGeom>
        </p:spPr>
        <p:txBody>
          <a:bodyPr wrap="square">
            <a:spAutoFit/>
          </a:bodyPr>
          <a:lstStyle/>
          <a:p>
            <a:pPr algn="ctr"/>
            <a:r>
              <a:rPr lang="en-US" sz="2000" b="1" i="1" dirty="0" smtClean="0"/>
              <a:t>Over time, there is a risk for adenocarcinoma with ulcerative colitis. Here, more normal glands are seen at the left, but the glands at the right demonstrate dysplasia, the first indication that there is a move towards neoplasia.</a:t>
            </a:r>
            <a:endParaRPr lang="en-US" sz="2000" b="1" i="1" dirty="0"/>
          </a:p>
        </p:txBody>
      </p:sp>
      <p:sp>
        <p:nvSpPr>
          <p:cNvPr id="8" name="Rounded Rectangle 7"/>
          <p:cNvSpPr/>
          <p:nvPr/>
        </p:nvSpPr>
        <p:spPr>
          <a:xfrm>
            <a:off x="838200" y="188640"/>
            <a:ext cx="7391400"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with Dysplasia- MPF</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45762" name="Picture 2" descr="http://www.christinas-home-remedies.com/image-files/esophagus-anatomy.jpg"/>
          <p:cNvPicPr>
            <a:picLocks noChangeAspect="1" noChangeArrowheads="1"/>
          </p:cNvPicPr>
          <p:nvPr/>
        </p:nvPicPr>
        <p:blipFill>
          <a:blip r:embed="rId3" cstate="print"/>
          <a:srcRect/>
          <a:stretch>
            <a:fillRect/>
          </a:stretch>
        </p:blipFill>
        <p:spPr bwMode="auto">
          <a:xfrm>
            <a:off x="2483768" y="1052736"/>
            <a:ext cx="3888432" cy="5573242"/>
          </a:xfrm>
          <a:prstGeom prst="rect">
            <a:avLst/>
          </a:prstGeom>
          <a:noFill/>
          <a:ln>
            <a:solidFill>
              <a:schemeClr val="accent1"/>
            </a:solidFill>
          </a:ln>
        </p:spPr>
      </p:pic>
      <p:sp>
        <p:nvSpPr>
          <p:cNvPr id="13" name="Rounded Rectangle 12"/>
          <p:cNvSpPr/>
          <p:nvPr/>
        </p:nvSpPr>
        <p:spPr>
          <a:xfrm>
            <a:off x="1907704" y="188640"/>
            <a:ext cx="4824536" cy="64807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Anatomy of the Esophagus</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5458" name="Picture 2" descr="http://library.med.utah.edu/WebPath/jpeg4/GI209.jpg"/>
          <p:cNvPicPr>
            <a:picLocks noChangeAspect="1" noChangeArrowheads="1"/>
          </p:cNvPicPr>
          <p:nvPr/>
        </p:nvPicPr>
        <p:blipFill>
          <a:blip r:embed="rId2" cstate="print"/>
          <a:srcRect/>
          <a:stretch>
            <a:fillRect/>
          </a:stretch>
        </p:blipFill>
        <p:spPr bwMode="auto">
          <a:xfrm>
            <a:off x="1969043" y="980039"/>
            <a:ext cx="5112569" cy="4681897"/>
          </a:xfrm>
          <a:prstGeom prst="rect">
            <a:avLst/>
          </a:prstGeom>
          <a:noFill/>
          <a:ln>
            <a:solidFill>
              <a:schemeClr val="accent1"/>
            </a:solidFill>
          </a:ln>
        </p:spPr>
      </p:pic>
      <p:sp>
        <p:nvSpPr>
          <p:cNvPr id="3" name="Rectangle 2"/>
          <p:cNvSpPr/>
          <p:nvPr/>
        </p:nvSpPr>
        <p:spPr>
          <a:xfrm>
            <a:off x="1115616" y="5613047"/>
            <a:ext cx="6768752" cy="1200329"/>
          </a:xfrm>
          <a:prstGeom prst="rect">
            <a:avLst/>
          </a:prstGeom>
        </p:spPr>
        <p:txBody>
          <a:bodyPr wrap="square">
            <a:spAutoFit/>
          </a:bodyPr>
          <a:lstStyle/>
          <a:p>
            <a:pPr algn="ctr"/>
            <a:endParaRPr lang="en-US" b="1" i="1" dirty="0" smtClean="0"/>
          </a:p>
          <a:p>
            <a:pPr algn="ctr"/>
            <a:r>
              <a:rPr lang="en-US" b="1" i="1" dirty="0" smtClean="0"/>
              <a:t>This is normal esophageal squamous mucosa at the left, with underlying submucosa containing mucus glands and a duct surrounded by lymphoid tissue. The muscularis is at the right.</a:t>
            </a:r>
            <a:endParaRPr lang="en-US" b="1" i="1" dirty="0"/>
          </a:p>
        </p:txBody>
      </p:sp>
      <p:sp>
        <p:nvSpPr>
          <p:cNvPr id="4" name="Rounded Rectangle 3"/>
          <p:cNvSpPr/>
          <p:nvPr/>
        </p:nvSpPr>
        <p:spPr>
          <a:xfrm>
            <a:off x="1619672" y="188640"/>
            <a:ext cx="5544616"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Histology of Normal Esophagus </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3" cstate="print"/>
          <a:srcRect/>
          <a:stretch>
            <a:fillRect/>
          </a:stretch>
        </p:blipFill>
        <p:spPr bwMode="auto">
          <a:xfrm>
            <a:off x="755576" y="908720"/>
            <a:ext cx="7272808" cy="4608512"/>
          </a:xfrm>
          <a:prstGeom prst="rect">
            <a:avLst/>
          </a:prstGeom>
          <a:noFill/>
          <a:ln w="9525">
            <a:solidFill>
              <a:schemeClr val="accent1"/>
            </a:solidFill>
            <a:round/>
            <a:headEnd/>
            <a:tailEnd/>
          </a:ln>
        </p:spPr>
      </p:pic>
      <p:sp>
        <p:nvSpPr>
          <p:cNvPr id="4" name="Rounded Rectangle 3"/>
          <p:cNvSpPr/>
          <p:nvPr/>
        </p:nvSpPr>
        <p:spPr>
          <a:xfrm>
            <a:off x="1619672" y="260648"/>
            <a:ext cx="5544616"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Histology of Normal Esophagus </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609600" y="5541039"/>
            <a:ext cx="7696200" cy="1015663"/>
          </a:xfrm>
          <a:prstGeom prst="rect">
            <a:avLst/>
          </a:prstGeom>
        </p:spPr>
        <p:txBody>
          <a:bodyPr wrap="square">
            <a:spAutoFit/>
          </a:bodyPr>
          <a:lstStyle/>
          <a:p>
            <a:pPr algn="ctr"/>
            <a:r>
              <a:rPr lang="en-US" sz="2000" b="1" i="1" dirty="0" smtClean="0"/>
              <a:t>This section shows normal esophageal squamous mucosa at the upper, with underlying submucosa containing mucus glands and a duct surrounded by lymphoid tissue. The muscularis is at the lower.</a:t>
            </a:r>
            <a:endParaRPr lang="en-US" sz="20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458200" y="6643710"/>
            <a:ext cx="6858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3124200"/>
            <a:ext cx="6553200" cy="838200"/>
          </a:xfrm>
        </p:spPr>
        <p:txBody>
          <a:bodyPr>
            <a:noAutofit/>
          </a:bodyPr>
          <a:lstStyle/>
          <a:p>
            <a:pPr algn="ctr"/>
            <a:r>
              <a:rPr lang="en-US" sz="4400" b="1" i="1" dirty="0" smtClean="0">
                <a:solidFill>
                  <a:schemeClr val="accent2">
                    <a:lumMod val="75000"/>
                  </a:schemeClr>
                </a:solidFill>
                <a:effectLst>
                  <a:outerShdw blurRad="38100" dist="38100" dir="2700000" algn="tl">
                    <a:srgbClr val="000000">
                      <a:alpha val="43137"/>
                    </a:srgbClr>
                  </a:outerShdw>
                </a:effectLst>
              </a:rPr>
              <a:t>Gross and histopathology</a:t>
            </a:r>
            <a:endParaRPr lang="en-US" sz="4400" b="1" i="1" dirty="0">
              <a:solidFill>
                <a:schemeClr val="accent2">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7506" name="Picture 2" descr="http://www.gnc.com.ph/gnc/uploads/image/Gerd-2.jpg">
            <a:hlinkClick r:id="rId2"/>
          </p:cNvPr>
          <p:cNvPicPr>
            <a:picLocks noChangeAspect="1" noChangeArrowheads="1"/>
          </p:cNvPicPr>
          <p:nvPr/>
        </p:nvPicPr>
        <p:blipFill>
          <a:blip r:embed="rId3" cstate="print"/>
          <a:srcRect/>
          <a:stretch>
            <a:fillRect/>
          </a:stretch>
        </p:blipFill>
        <p:spPr bwMode="auto">
          <a:xfrm>
            <a:off x="683568" y="1124743"/>
            <a:ext cx="7488832" cy="5269919"/>
          </a:xfrm>
          <a:prstGeom prst="rect">
            <a:avLst/>
          </a:prstGeom>
          <a:noFill/>
        </p:spPr>
      </p:pic>
      <p:sp>
        <p:nvSpPr>
          <p:cNvPr id="5" name="Rounded Rectangle 4"/>
          <p:cNvSpPr/>
          <p:nvPr/>
        </p:nvSpPr>
        <p:spPr>
          <a:xfrm>
            <a:off x="990600" y="188640"/>
            <a:ext cx="7086600" cy="8640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GASTROESOPHAGEAL REFLUX DISEASE</a:t>
            </a:r>
          </a:p>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(GERD)</a:t>
            </a:r>
            <a:endParaRPr lang="en-GB" sz="2800" b="1" dirty="0">
              <a:solidFill>
                <a:schemeClr val="bg1"/>
              </a:solidFill>
              <a:latin typeface="+mj-l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8530" name="Picture 2" descr="http://www.lgmpharma.com/blog/wp-content/uploads/2012/06/erosive-esophagitis.jpg">
            <a:hlinkClick r:id="rId2"/>
          </p:cNvPr>
          <p:cNvPicPr>
            <a:picLocks noChangeAspect="1" noChangeArrowheads="1"/>
          </p:cNvPicPr>
          <p:nvPr/>
        </p:nvPicPr>
        <p:blipFill>
          <a:blip r:embed="rId3" cstate="print"/>
          <a:srcRect/>
          <a:stretch>
            <a:fillRect/>
          </a:stretch>
        </p:blipFill>
        <p:spPr bwMode="auto">
          <a:xfrm>
            <a:off x="672402" y="1268760"/>
            <a:ext cx="7788029" cy="4141440"/>
          </a:xfrm>
          <a:prstGeom prst="rect">
            <a:avLst/>
          </a:prstGeom>
          <a:noFill/>
          <a:ln>
            <a:solidFill>
              <a:schemeClr val="accent1"/>
            </a:solidFill>
          </a:ln>
        </p:spPr>
      </p:pic>
      <p:sp>
        <p:nvSpPr>
          <p:cNvPr id="5" name="Rounded Rectangle 4"/>
          <p:cNvSpPr/>
          <p:nvPr/>
        </p:nvSpPr>
        <p:spPr>
          <a:xfrm>
            <a:off x="1066800" y="188640"/>
            <a:ext cx="7086600" cy="8640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GASTROESOPHAGEAL REFLUX DISEASE</a:t>
            </a:r>
          </a:p>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(GERD)</a:t>
            </a:r>
            <a:endParaRPr lang="en-GB" sz="2800" b="1" dirty="0">
              <a:solidFill>
                <a:schemeClr val="bg1"/>
              </a:solidFill>
              <a:latin typeface="+mj-l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http://upload.wikimedia.org/wikipedia/commons/thumb/1/16/Peptic_stricture.png/220px-Peptic_stricture.png">
            <a:hlinkClick r:id="rId2"/>
          </p:cNvPr>
          <p:cNvPicPr>
            <a:picLocks noChangeAspect="1" noChangeArrowheads="1"/>
          </p:cNvPicPr>
          <p:nvPr/>
        </p:nvPicPr>
        <p:blipFill>
          <a:blip r:embed="rId3" cstate="print"/>
          <a:srcRect/>
          <a:stretch>
            <a:fillRect/>
          </a:stretch>
        </p:blipFill>
        <p:spPr bwMode="auto">
          <a:xfrm>
            <a:off x="1835696" y="1268760"/>
            <a:ext cx="5040560" cy="4390827"/>
          </a:xfrm>
          <a:prstGeom prst="rect">
            <a:avLst/>
          </a:prstGeom>
          <a:noFill/>
          <a:ln>
            <a:solidFill>
              <a:schemeClr val="accent1"/>
            </a:solidFill>
          </a:ln>
        </p:spPr>
      </p:pic>
      <p:sp>
        <p:nvSpPr>
          <p:cNvPr id="5" name="Rounded Rectangle 4"/>
          <p:cNvSpPr/>
          <p:nvPr/>
        </p:nvSpPr>
        <p:spPr>
          <a:xfrm>
            <a:off x="1979712" y="404664"/>
            <a:ext cx="4824536"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smtClean="0">
                <a:solidFill>
                  <a:schemeClr val="bg1"/>
                </a:solidFill>
                <a:effectLst>
                  <a:outerShdw blurRad="38100" dist="38100" dir="2700000" algn="tl">
                    <a:srgbClr val="000000">
                      <a:alpha val="43137"/>
                    </a:srgbClr>
                  </a:outerShdw>
                </a:effectLst>
                <a:latin typeface="+mj-lt"/>
              </a:rPr>
              <a:t>GERD – Endoscopy view</a:t>
            </a:r>
            <a:endParaRPr lang="en-GB" sz="2800" b="1" i="1" dirty="0">
              <a:solidFill>
                <a:schemeClr val="bg1"/>
              </a:solidFill>
              <a:effectLst>
                <a:outerShdw blurRad="38100" dist="38100" dir="2700000" algn="tl">
                  <a:srgbClr val="000000">
                    <a:alpha val="43137"/>
                  </a:srgbClr>
                </a:outerShdw>
              </a:effectLst>
              <a:latin typeface="+mj-lt"/>
            </a:endParaRPr>
          </a:p>
        </p:txBody>
      </p:sp>
      <p:sp>
        <p:nvSpPr>
          <p:cNvPr id="6" name="Rectangle 5"/>
          <p:cNvSpPr/>
          <p:nvPr/>
        </p:nvSpPr>
        <p:spPr>
          <a:xfrm>
            <a:off x="1475656" y="5733256"/>
            <a:ext cx="5832648" cy="1015663"/>
          </a:xfrm>
          <a:prstGeom prst="rect">
            <a:avLst/>
          </a:prstGeom>
        </p:spPr>
        <p:txBody>
          <a:bodyPr wrap="square">
            <a:spAutoFit/>
          </a:bodyPr>
          <a:lstStyle/>
          <a:p>
            <a:pPr algn="ctr"/>
            <a:r>
              <a:rPr lang="en-US" sz="2000" b="1" i="1" dirty="0" smtClean="0"/>
              <a:t>Reflux esophagitis – necrosis of esophageal epithelium causing ulcers near the junction of the stomach and esophagus</a:t>
            </a:r>
            <a:endParaRPr lang="en-US" sz="20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87824" y="980728"/>
            <a:ext cx="3888432" cy="707886"/>
          </a:xfrm>
          <a:prstGeom prst="rect">
            <a:avLst/>
          </a:prstGeom>
          <a:noFill/>
        </p:spPr>
        <p:txBody>
          <a:bodyPr wrap="square" rtlCol="0">
            <a:spAutoFit/>
          </a:bodyPr>
          <a:lstStyle/>
          <a:p>
            <a:pPr algn="ctr"/>
            <a:r>
              <a:rPr lang="en-US" sz="4000" b="1" i="1" dirty="0" smtClean="0">
                <a:effectLst>
                  <a:outerShdw blurRad="38100" dist="38100" dir="2700000" algn="tl">
                    <a:srgbClr val="000000">
                      <a:alpha val="43137"/>
                    </a:srgbClr>
                  </a:outerShdw>
                </a:effectLst>
                <a:latin typeface="+mj-lt"/>
              </a:rPr>
              <a:t>FIRST PRACTICAL</a:t>
            </a:r>
            <a:endParaRPr lang="en-US" sz="4000" b="1" i="1" dirty="0">
              <a:effectLst>
                <a:outerShdw blurRad="38100" dist="38100" dir="2700000" algn="tl">
                  <a:srgbClr val="000000">
                    <a:alpha val="43137"/>
                  </a:srgbClr>
                </a:outerShdw>
              </a:effectLst>
              <a:latin typeface="+mj-lt"/>
            </a:endParaRPr>
          </a:p>
        </p:txBody>
      </p:sp>
      <p:sp>
        <p:nvSpPr>
          <p:cNvPr id="5" name="Rectangle 4"/>
          <p:cNvSpPr/>
          <p:nvPr/>
        </p:nvSpPr>
        <p:spPr>
          <a:xfrm>
            <a:off x="2000232" y="3071810"/>
            <a:ext cx="6056466" cy="923330"/>
          </a:xfrm>
          <a:prstGeom prst="rect">
            <a:avLst/>
          </a:prstGeom>
          <a:noFill/>
        </p:spPr>
        <p:txBody>
          <a:bodyPr wrap="none" lIns="91440" tIns="45720" rIns="91440" bIns="45720">
            <a:spAutoFit/>
          </a:bodyPr>
          <a:lstStyle/>
          <a:p>
            <a:pPr algn="ctr"/>
            <a:r>
              <a:rPr lang="en-US" sz="5400" b="1" i="1" cap="none" spc="0" dirty="0"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haroni" pitchFamily="2" charset="-79"/>
                <a:cs typeface="Aharoni" pitchFamily="2" charset="-79"/>
              </a:rPr>
              <a:t>SALIVARY GLAND</a:t>
            </a:r>
            <a:endParaRPr lang="en-US" sz="5400" b="1" i="1" cap="none" spc="0"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haroni" pitchFamily="2" charset="-79"/>
              <a:cs typeface="Aharoni" pitchFamily="2" charset="-79"/>
            </a:endParaRPr>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1691680" y="188640"/>
            <a:ext cx="5544616"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smtClean="0">
                <a:solidFill>
                  <a:schemeClr val="bg1"/>
                </a:solidFill>
                <a:effectLst>
                  <a:outerShdw blurRad="38100" dist="38100" dir="2700000" algn="tl">
                    <a:srgbClr val="000000">
                      <a:alpha val="43137"/>
                    </a:srgbClr>
                  </a:outerShdw>
                </a:effectLst>
                <a:latin typeface="+mj-lt"/>
              </a:rPr>
              <a:t>GERD – Microscopically  HPF</a:t>
            </a:r>
            <a:endParaRPr lang="en-GB" sz="2800" b="1" i="1" dirty="0">
              <a:solidFill>
                <a:schemeClr val="bg1"/>
              </a:solidFill>
              <a:effectLst>
                <a:outerShdw blurRad="38100" dist="38100" dir="2700000" algn="tl">
                  <a:srgbClr val="000000">
                    <a:alpha val="43137"/>
                  </a:srgbClr>
                </a:outerShdw>
              </a:effectLst>
              <a:latin typeface="+mj-lt"/>
            </a:endParaRPr>
          </a:p>
        </p:txBody>
      </p:sp>
      <p:pic>
        <p:nvPicPr>
          <p:cNvPr id="240642"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print"/>
          <a:srcRect/>
          <a:stretch>
            <a:fillRect/>
          </a:stretch>
        </p:blipFill>
        <p:spPr bwMode="auto">
          <a:xfrm>
            <a:off x="1115616" y="1052736"/>
            <a:ext cx="6768752" cy="4886119"/>
          </a:xfrm>
          <a:prstGeom prst="rect">
            <a:avLst/>
          </a:prstGeom>
          <a:noFill/>
          <a:ln>
            <a:solidFill>
              <a:schemeClr val="accent1"/>
            </a:solidFill>
          </a:ln>
        </p:spPr>
      </p:pic>
      <p:sp>
        <p:nvSpPr>
          <p:cNvPr id="8" name="Rectangle 7"/>
          <p:cNvSpPr/>
          <p:nvPr/>
        </p:nvSpPr>
        <p:spPr>
          <a:xfrm>
            <a:off x="1043608" y="6023029"/>
            <a:ext cx="6984776" cy="707886"/>
          </a:xfrm>
          <a:prstGeom prst="rect">
            <a:avLst/>
          </a:prstGeom>
        </p:spPr>
        <p:txBody>
          <a:bodyPr wrap="square">
            <a:spAutoFit/>
          </a:bodyPr>
          <a:lstStyle/>
          <a:p>
            <a:pPr algn="ctr"/>
            <a:r>
              <a:rPr lang="en-US" sz="2000" b="1" i="1" dirty="0" smtClean="0"/>
              <a:t>Intraepithelial eosinophils (arrow) and basal cell hyperplasia (high power, H/E stain).</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603" name="Text Box 2"/>
          <p:cNvSpPr txBox="1">
            <a:spLocks noChangeArrowheads="1"/>
          </p:cNvSpPr>
          <p:nvPr/>
        </p:nvSpPr>
        <p:spPr bwMode="auto">
          <a:xfrm>
            <a:off x="990600" y="1524000"/>
            <a:ext cx="7488832" cy="4310608"/>
          </a:xfrm>
          <a:prstGeom prst="rect">
            <a:avLst/>
          </a:prstGeom>
          <a:noFill/>
          <a:ln w="9525">
            <a:noFill/>
            <a:round/>
            <a:headEnd/>
            <a:tailEnd/>
          </a:ln>
        </p:spPr>
        <p:txBody>
          <a:bodyPr/>
          <a:lstStyle/>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Inflammatory </a:t>
            </a:r>
            <a:r>
              <a:rPr lang="en-GB" sz="3200" b="1" dirty="0" smtClean="0">
                <a:solidFill>
                  <a:srgbClr val="CC0066"/>
                </a:solidFill>
                <a:latin typeface="Calibri" pitchFamily="32" charset="0"/>
              </a:rPr>
              <a:t>Cells:</a:t>
            </a:r>
            <a:endParaRPr lang="en-GB" sz="3200" b="1" dirty="0">
              <a:solidFill>
                <a:srgbClr val="CC0066"/>
              </a:solidFill>
              <a:latin typeface="Calibri" pitchFamily="32" charset="0"/>
            </a:endParaRP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dirty="0">
                <a:solidFill>
                  <a:schemeClr val="tx1">
                    <a:lumMod val="65000"/>
                    <a:lumOff val="35000"/>
                  </a:schemeClr>
                </a:solidFill>
                <a:latin typeface="Calibri" pitchFamily="32" charset="0"/>
              </a:rPr>
              <a:t>Eosinophils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dirty="0">
                <a:solidFill>
                  <a:schemeClr val="tx1">
                    <a:lumMod val="65000"/>
                    <a:lumOff val="35000"/>
                  </a:schemeClr>
                </a:solidFill>
                <a:latin typeface="Calibri" pitchFamily="32" charset="0"/>
              </a:rPr>
              <a:t>Neutrophils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dirty="0">
                <a:solidFill>
                  <a:schemeClr val="tx1">
                    <a:lumMod val="65000"/>
                    <a:lumOff val="35000"/>
                  </a:schemeClr>
                </a:solidFill>
                <a:latin typeface="Calibri" pitchFamily="32" charset="0"/>
              </a:rPr>
              <a:t>Lymphocytes</a:t>
            </a:r>
          </a:p>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Basal zone hyperplasia</a:t>
            </a:r>
          </a:p>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Lamina Propria papillae elongated and congested</a:t>
            </a:r>
          </a:p>
          <a:p>
            <a:pPr marL="341313" indent="-341313">
              <a:lnSpc>
                <a:spcPct val="100000"/>
              </a:lnSpc>
              <a:spcBef>
                <a:spcPts val="1100"/>
              </a:spcBef>
              <a:buClr>
                <a:srgbClr val="CC0066"/>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3200" b="1" dirty="0">
              <a:solidFill>
                <a:srgbClr val="CC0066"/>
              </a:solidFill>
              <a:latin typeface="Calibri" pitchFamily="32" charset="0"/>
            </a:endParaRPr>
          </a:p>
        </p:txBody>
      </p:sp>
      <p:sp>
        <p:nvSpPr>
          <p:cNvPr id="4" name="Rounded Rectangle 3"/>
          <p:cNvSpPr/>
          <p:nvPr/>
        </p:nvSpPr>
        <p:spPr>
          <a:xfrm>
            <a:off x="1071538" y="404664"/>
            <a:ext cx="6858048" cy="8640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GASTROESOPHAGEAL REFLUX DISEASE</a:t>
            </a:r>
          </a:p>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(GERD)</a:t>
            </a:r>
            <a:endParaRPr lang="en-GB" sz="2800" b="1" dirty="0">
              <a:solidFill>
                <a:schemeClr val="bg1"/>
              </a:solidFill>
              <a:latin typeface="+mj-l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67543" y="836712"/>
            <a:ext cx="8064897" cy="3744416"/>
            <a:chOff x="240" y="1584"/>
            <a:chExt cx="5279" cy="2460"/>
          </a:xfrm>
        </p:grpSpPr>
        <p:pic>
          <p:nvPicPr>
            <p:cNvPr id="28676" name="Picture 3"/>
            <p:cNvPicPr>
              <a:picLocks noChangeAspect="1" noChangeArrowheads="1"/>
            </p:cNvPicPr>
            <p:nvPr/>
          </p:nvPicPr>
          <p:blipFill>
            <a:blip r:embed="rId3" cstate="print"/>
            <a:srcRect/>
            <a:stretch>
              <a:fillRect/>
            </a:stretch>
          </p:blipFill>
          <p:spPr bwMode="auto">
            <a:xfrm>
              <a:off x="240" y="1584"/>
              <a:ext cx="5280" cy="2461"/>
            </a:xfrm>
            <a:prstGeom prst="rect">
              <a:avLst/>
            </a:prstGeom>
            <a:noFill/>
            <a:ln w="9525">
              <a:solidFill>
                <a:schemeClr val="accent1"/>
              </a:solidFill>
              <a:round/>
              <a:headEnd/>
              <a:tailEnd/>
            </a:ln>
          </p:spPr>
        </p:pic>
        <p:sp>
          <p:nvSpPr>
            <p:cNvPr id="28677" name="Text Box 4"/>
            <p:cNvSpPr txBox="1">
              <a:spLocks noChangeArrowheads="1"/>
            </p:cNvSpPr>
            <p:nvPr/>
          </p:nvSpPr>
          <p:spPr bwMode="auto">
            <a:xfrm>
              <a:off x="240" y="1584"/>
              <a:ext cx="5280" cy="2461"/>
            </a:xfrm>
            <a:prstGeom prst="rect">
              <a:avLst/>
            </a:prstGeom>
            <a:noFill/>
            <a:ln w="9525">
              <a:solidFill>
                <a:schemeClr val="accent1"/>
              </a:solidFill>
              <a:round/>
              <a:headEnd/>
              <a:tailEnd/>
            </a:ln>
          </p:spPr>
          <p:txBody>
            <a:bodyPr wrap="none" anchor="ctr"/>
            <a:lstStyle/>
            <a:p>
              <a:endParaRPr lang="en-US"/>
            </a:p>
          </p:txBody>
        </p:sp>
      </p:grpSp>
      <p:sp>
        <p:nvSpPr>
          <p:cNvPr id="6" name="Rounded Rectangle 5"/>
          <p:cNvSpPr/>
          <p:nvPr/>
        </p:nvSpPr>
        <p:spPr>
          <a:xfrm>
            <a:off x="2051720" y="144016"/>
            <a:ext cx="4896544" cy="5486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smtClean="0">
                <a:solidFill>
                  <a:schemeClr val="bg1"/>
                </a:solidFill>
                <a:effectLst>
                  <a:outerShdw blurRad="38100" dist="38100" dir="2700000" algn="tl">
                    <a:srgbClr val="000000">
                      <a:alpha val="43137"/>
                    </a:srgbClr>
                  </a:outerShdw>
                </a:effectLst>
                <a:latin typeface="+mj-lt"/>
              </a:rPr>
              <a:t>BARRETT’S  ESOPHAGUS</a:t>
            </a:r>
            <a:endParaRPr lang="en-GB" sz="2800" b="1" i="1" dirty="0">
              <a:solidFill>
                <a:schemeClr val="bg1"/>
              </a:solidFill>
              <a:effectLst>
                <a:outerShdw blurRad="38100" dist="38100" dir="2700000" algn="tl">
                  <a:srgbClr val="000000">
                    <a:alpha val="43137"/>
                  </a:srgbClr>
                </a:outerShdw>
              </a:effectLst>
              <a:latin typeface="+mj-lt"/>
            </a:endParaRPr>
          </a:p>
        </p:txBody>
      </p:sp>
      <p:sp>
        <p:nvSpPr>
          <p:cNvPr id="7" name="Text Box 2"/>
          <p:cNvSpPr txBox="1">
            <a:spLocks noChangeArrowheads="1"/>
          </p:cNvSpPr>
          <p:nvPr/>
        </p:nvSpPr>
        <p:spPr bwMode="auto">
          <a:xfrm>
            <a:off x="251520" y="4869160"/>
            <a:ext cx="8136904" cy="1872208"/>
          </a:xfrm>
          <a:prstGeom prst="rect">
            <a:avLst/>
          </a:prstGeom>
          <a:noFill/>
          <a:ln w="9525">
            <a:noFill/>
            <a:round/>
            <a:headEnd/>
            <a:tailEnd/>
          </a:ln>
        </p:spPr>
        <p:txBody>
          <a:bodyPr/>
          <a:lstStyle/>
          <a:p>
            <a:pPr marL="341313" indent="-341313" algn="ctr">
              <a:lnSpc>
                <a:spcPct val="100000"/>
              </a:lnSpc>
              <a:spcBef>
                <a:spcPts val="800"/>
              </a:spcBef>
              <a:buClr>
                <a:srgbClr val="CC0066"/>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i="1" dirty="0" smtClean="0">
                <a:latin typeface="+mj-lt"/>
              </a:rPr>
              <a:t>Intestinalized metaplastic </a:t>
            </a:r>
            <a:r>
              <a:rPr lang="en-GB" sz="2000" b="1" i="1" dirty="0">
                <a:latin typeface="+mj-lt"/>
              </a:rPr>
              <a:t>mucosa is </a:t>
            </a:r>
            <a:r>
              <a:rPr lang="en-GB" sz="2000" b="1" i="1" dirty="0" smtClean="0">
                <a:latin typeface="+mj-lt"/>
              </a:rPr>
              <a:t>at risk for </a:t>
            </a:r>
            <a:r>
              <a:rPr lang="en-GB" sz="2000" b="1" i="1" dirty="0">
                <a:latin typeface="+mj-lt"/>
              </a:rPr>
              <a:t>glandular dysplasia</a:t>
            </a:r>
            <a:r>
              <a:rPr lang="en-GB" sz="2000" b="1" i="1" dirty="0" smtClean="0">
                <a:latin typeface="+mj-lt"/>
              </a:rPr>
              <a:t>. Searching </a:t>
            </a:r>
            <a:r>
              <a:rPr lang="en-GB" sz="2000" b="1" i="1" dirty="0">
                <a:latin typeface="+mj-lt"/>
              </a:rPr>
              <a:t>for dysplasia when BARRETT’s is present is of utmost </a:t>
            </a:r>
            <a:r>
              <a:rPr lang="en-GB" sz="2000" b="1" i="1" dirty="0" smtClean="0">
                <a:latin typeface="+mj-lt"/>
              </a:rPr>
              <a:t>importance. Most/All </a:t>
            </a:r>
            <a:r>
              <a:rPr lang="en-GB" sz="2000" b="1" i="1" dirty="0">
                <a:latin typeface="+mj-lt"/>
              </a:rPr>
              <a:t>adenocarcinomas </a:t>
            </a:r>
            <a:r>
              <a:rPr lang="en-GB" sz="2000" b="1" i="1" dirty="0" smtClean="0">
                <a:latin typeface="+mj-lt"/>
              </a:rPr>
              <a:t> arising </a:t>
            </a:r>
            <a:r>
              <a:rPr lang="en-GB" sz="2000" b="1" i="1" dirty="0">
                <a:latin typeface="+mj-lt"/>
              </a:rPr>
              <a:t>in the esophagus arise from previously existing </a:t>
            </a:r>
            <a:r>
              <a:rPr lang="en-GB" sz="2000" b="1" i="1" dirty="0" smtClean="0">
                <a:latin typeface="+mj-lt"/>
              </a:rPr>
              <a:t>BARRETT’s . Newly named Columnar lined esophagus</a:t>
            </a:r>
            <a:endParaRPr lang="en-GB" sz="2000" b="1" i="1" dirty="0">
              <a:latin typeface="+mj-lt"/>
            </a:endParaRPr>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55576" y="5357826"/>
            <a:ext cx="7344816" cy="1015663"/>
          </a:xfrm>
          <a:prstGeom prst="rect">
            <a:avLst/>
          </a:prstGeom>
        </p:spPr>
        <p:txBody>
          <a:bodyPr wrap="square">
            <a:spAutoFit/>
          </a:bodyPr>
          <a:lstStyle/>
          <a:p>
            <a:pPr algn="ctr"/>
            <a:r>
              <a:rPr lang="en-US" sz="2000" b="1" i="1" dirty="0" smtClean="0">
                <a:latin typeface="+mj-lt"/>
              </a:rPr>
              <a:t>These two endoscopic views demonstrate Barrett esophagus areas of mucosal erythema of the lower esophagus, with islands of normal pale esophageal squamous mucosa. </a:t>
            </a:r>
            <a:endParaRPr lang="en-US" sz="2000" b="1" i="1" dirty="0">
              <a:latin typeface="+mj-lt"/>
            </a:endParaRPr>
          </a:p>
        </p:txBody>
      </p:sp>
      <p:pic>
        <p:nvPicPr>
          <p:cNvPr id="1026" name="Picture 2" descr="http://library.med.utah.edu/WebPath/jpeg4/GI416.jpg"/>
          <p:cNvPicPr>
            <a:picLocks noChangeAspect="1" noChangeArrowheads="1"/>
          </p:cNvPicPr>
          <p:nvPr/>
        </p:nvPicPr>
        <p:blipFill>
          <a:blip r:embed="rId2" cstate="print"/>
          <a:srcRect/>
          <a:stretch>
            <a:fillRect/>
          </a:stretch>
        </p:blipFill>
        <p:spPr bwMode="auto">
          <a:xfrm>
            <a:off x="827585" y="1038597"/>
            <a:ext cx="7218462" cy="4190603"/>
          </a:xfrm>
          <a:prstGeom prst="rect">
            <a:avLst/>
          </a:prstGeom>
          <a:noFill/>
          <a:ln>
            <a:solidFill>
              <a:schemeClr val="accent1"/>
            </a:solidFill>
          </a:ln>
        </p:spPr>
      </p:pic>
      <p:sp>
        <p:nvSpPr>
          <p:cNvPr id="4" name="Rounded Rectangle 3"/>
          <p:cNvSpPr/>
          <p:nvPr/>
        </p:nvSpPr>
        <p:spPr>
          <a:xfrm>
            <a:off x="1259632" y="188640"/>
            <a:ext cx="6408712"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Barrett’s Esophagus – Endoscopic view</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5698" name="Picture 2" descr="http://library.med.utah.edu/WebPath/jpeg4/GI171.jpg"/>
          <p:cNvPicPr>
            <a:picLocks noChangeAspect="1" noChangeArrowheads="1"/>
          </p:cNvPicPr>
          <p:nvPr/>
        </p:nvPicPr>
        <p:blipFill>
          <a:blip r:embed="rId3" cstate="print"/>
          <a:srcRect/>
          <a:stretch>
            <a:fillRect/>
          </a:stretch>
        </p:blipFill>
        <p:spPr bwMode="auto">
          <a:xfrm>
            <a:off x="1115616" y="908719"/>
            <a:ext cx="6885384" cy="4320481"/>
          </a:xfrm>
          <a:prstGeom prst="rect">
            <a:avLst/>
          </a:prstGeom>
          <a:noFill/>
          <a:ln>
            <a:solidFill>
              <a:schemeClr val="accent1"/>
            </a:solidFill>
          </a:ln>
        </p:spPr>
      </p:pic>
      <p:sp>
        <p:nvSpPr>
          <p:cNvPr id="3" name="Rectangle 2"/>
          <p:cNvSpPr/>
          <p:nvPr/>
        </p:nvSpPr>
        <p:spPr>
          <a:xfrm>
            <a:off x="304800" y="5301208"/>
            <a:ext cx="8077200" cy="1323439"/>
          </a:xfrm>
          <a:prstGeom prst="rect">
            <a:avLst/>
          </a:prstGeom>
        </p:spPr>
        <p:txBody>
          <a:bodyPr wrap="square">
            <a:spAutoFit/>
          </a:bodyPr>
          <a:lstStyle/>
          <a:p>
            <a:pPr algn="ctr"/>
            <a:r>
              <a:rPr lang="en-US" sz="2000" b="1" i="1" dirty="0" smtClean="0">
                <a:latin typeface="+mj-lt"/>
              </a:rPr>
              <a:t>There is gastric-type mucosa above the gastroesophageal junction. Note the columnar epithelium to the left and the squamous epithelium at the right. Typical Barrett's mucosa shows intestinal metaplasia with chronic inflammation  (note the goblet cells in the columnar mucosa).</a:t>
            </a:r>
            <a:endParaRPr lang="en-US" sz="2000" b="1" i="1" dirty="0">
              <a:latin typeface="+mj-lt"/>
            </a:endParaRPr>
          </a:p>
        </p:txBody>
      </p:sp>
      <p:sp>
        <p:nvSpPr>
          <p:cNvPr id="4" name="Rounded Rectangle 3"/>
          <p:cNvSpPr/>
          <p:nvPr/>
        </p:nvSpPr>
        <p:spPr>
          <a:xfrm>
            <a:off x="1475656" y="188640"/>
            <a:ext cx="6296744"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Barrett's esophagus – Microscopic view </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cstate="print"/>
          <a:srcRect/>
          <a:stretch>
            <a:fillRect/>
          </a:stretch>
        </p:blipFill>
        <p:spPr bwMode="auto">
          <a:xfrm>
            <a:off x="1187624" y="1052736"/>
            <a:ext cx="6768752" cy="4929023"/>
          </a:xfrm>
          <a:prstGeom prst="rect">
            <a:avLst/>
          </a:prstGeom>
          <a:noFill/>
          <a:ln w="9525">
            <a:solidFill>
              <a:schemeClr val="accent1"/>
            </a:solidFill>
            <a:round/>
            <a:headEnd/>
            <a:tailEnd/>
          </a:ln>
        </p:spPr>
      </p:pic>
      <p:sp>
        <p:nvSpPr>
          <p:cNvPr id="3" name="Rounded Rectangle 2"/>
          <p:cNvSpPr/>
          <p:nvPr/>
        </p:nvSpPr>
        <p:spPr>
          <a:xfrm>
            <a:off x="1981200" y="228600"/>
            <a:ext cx="5195664"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Glandular “ Dysplasia” - HPF</a:t>
            </a:r>
          </a:p>
        </p:txBody>
      </p:sp>
      <p:sp>
        <p:nvSpPr>
          <p:cNvPr id="4" name="TextBox 3"/>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2895600"/>
            <a:ext cx="6172200" cy="1600944"/>
          </a:xfrm>
        </p:spPr>
        <p:txBody>
          <a:bodyPr>
            <a:normAutofit/>
          </a:bodyPr>
          <a:lstStyle/>
          <a:p>
            <a:pPr algn="ctr"/>
            <a:r>
              <a:rPr lang="en-US" sz="4800" b="1" i="1" dirty="0" smtClean="0">
                <a:solidFill>
                  <a:srgbClr val="1010C6"/>
                </a:solidFill>
                <a:effectLst>
                  <a:outerShdw blurRad="38100" dist="38100" dir="2700000" algn="tl">
                    <a:srgbClr val="000000">
                      <a:alpha val="43137"/>
                    </a:srgbClr>
                  </a:outerShdw>
                </a:effectLst>
                <a:latin typeface="Aharoni" pitchFamily="2" charset="-79"/>
                <a:cs typeface="Aharoni" pitchFamily="2" charset="-79"/>
              </a:rPr>
              <a:t> Carcinoma of the esophagus</a:t>
            </a:r>
            <a:endParaRPr lang="en-US" sz="4800" b="1" i="1" dirty="0">
              <a:solidFill>
                <a:srgbClr val="1010C6"/>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0578" name="Picture 2" descr="http://www.pathology.washington.edu/about/education/gallery/jpgs575/spa/img0014.jpg"/>
          <p:cNvPicPr>
            <a:picLocks noChangeAspect="1" noChangeArrowheads="1"/>
          </p:cNvPicPr>
          <p:nvPr/>
        </p:nvPicPr>
        <p:blipFill>
          <a:blip r:embed="rId3" cstate="print"/>
          <a:srcRect/>
          <a:stretch>
            <a:fillRect/>
          </a:stretch>
        </p:blipFill>
        <p:spPr bwMode="auto">
          <a:xfrm>
            <a:off x="971600" y="980728"/>
            <a:ext cx="7056784" cy="4248472"/>
          </a:xfrm>
          <a:prstGeom prst="rect">
            <a:avLst/>
          </a:prstGeom>
          <a:noFill/>
        </p:spPr>
      </p:pic>
      <p:sp>
        <p:nvSpPr>
          <p:cNvPr id="3" name="Rectangle 2"/>
          <p:cNvSpPr/>
          <p:nvPr/>
        </p:nvSpPr>
        <p:spPr>
          <a:xfrm>
            <a:off x="685800" y="5264040"/>
            <a:ext cx="7543800" cy="1323439"/>
          </a:xfrm>
          <a:prstGeom prst="rect">
            <a:avLst/>
          </a:prstGeom>
        </p:spPr>
        <p:txBody>
          <a:bodyPr wrap="square">
            <a:spAutoFit/>
          </a:bodyPr>
          <a:lstStyle/>
          <a:p>
            <a:pPr algn="ctr"/>
            <a:r>
              <a:rPr lang="en-US" sz="2000" b="1" i="1" dirty="0" smtClean="0"/>
              <a:t>This gross photograph illustrates a squamous cell carcinoma of the esophagus in a patient who presented with progressive dysphagia. The oval structure adjacent to the esophagus represents metatastic squamous cell carcinoma within a lymph node. </a:t>
            </a:r>
            <a:endParaRPr lang="en-US" sz="2000" b="1" i="1" dirty="0"/>
          </a:p>
        </p:txBody>
      </p:sp>
      <p:sp>
        <p:nvSpPr>
          <p:cNvPr id="4" name="Rounded Rectangle 3"/>
          <p:cNvSpPr/>
          <p:nvPr/>
        </p:nvSpPr>
        <p:spPr>
          <a:xfrm>
            <a:off x="1547664" y="332656"/>
            <a:ext cx="6120680" cy="504056"/>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Carcinoma of the Esophagus - Gross</a:t>
            </a:r>
            <a:endParaRPr lang="en-US" sz="24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5890" name="Picture 1"/>
          <p:cNvPicPr>
            <a:picLocks noChangeAspect="1"/>
          </p:cNvPicPr>
          <p:nvPr/>
        </p:nvPicPr>
        <p:blipFill>
          <a:blip r:embed="rId3" cstate="print"/>
          <a:srcRect/>
          <a:stretch>
            <a:fillRect/>
          </a:stretch>
        </p:blipFill>
        <p:spPr bwMode="auto">
          <a:xfrm>
            <a:off x="1115616" y="980727"/>
            <a:ext cx="3312368" cy="4320481"/>
          </a:xfrm>
          <a:prstGeom prst="rect">
            <a:avLst/>
          </a:prstGeom>
          <a:noFill/>
          <a:ln w="9525">
            <a:noFill/>
            <a:miter lim="800000"/>
            <a:headEnd/>
            <a:tailEnd/>
          </a:ln>
        </p:spPr>
      </p:pic>
      <p:pic>
        <p:nvPicPr>
          <p:cNvPr id="222210" name="Picture 2" descr="http://library.med.utah.edu/WebPath/jpeg4/GI109.jpg"/>
          <p:cNvPicPr>
            <a:picLocks noChangeAspect="1" noChangeArrowheads="1"/>
          </p:cNvPicPr>
          <p:nvPr/>
        </p:nvPicPr>
        <p:blipFill>
          <a:blip r:embed="rId4" cstate="print"/>
          <a:srcRect/>
          <a:stretch>
            <a:fillRect/>
          </a:stretch>
        </p:blipFill>
        <p:spPr bwMode="auto">
          <a:xfrm rot="16200000">
            <a:off x="4127401" y="1569343"/>
            <a:ext cx="4320480" cy="3143250"/>
          </a:xfrm>
          <a:prstGeom prst="rect">
            <a:avLst/>
          </a:prstGeom>
          <a:noFill/>
        </p:spPr>
      </p:pic>
      <p:sp>
        <p:nvSpPr>
          <p:cNvPr id="4" name="Rectangle 3"/>
          <p:cNvSpPr/>
          <p:nvPr/>
        </p:nvSpPr>
        <p:spPr>
          <a:xfrm>
            <a:off x="1043608" y="5373216"/>
            <a:ext cx="6768752" cy="1323439"/>
          </a:xfrm>
          <a:prstGeom prst="rect">
            <a:avLst/>
          </a:prstGeom>
        </p:spPr>
        <p:txBody>
          <a:bodyPr wrap="square">
            <a:spAutoFit/>
          </a:bodyPr>
          <a:lstStyle/>
          <a:p>
            <a:pPr algn="ctr"/>
            <a:r>
              <a:rPr lang="en-US" sz="2000" b="1" i="1" dirty="0" smtClean="0"/>
              <a:t>This irregular reddish, ulcerated exophytic mid-esophageal mass as seen on the mucosal surface is a squamous cell carcinoma. Endoscopic views of an ulcerated mid-esophageal squamous cell carcinoma causing luminal stenosis .</a:t>
            </a:r>
            <a:endParaRPr lang="en-US" sz="2000" b="1" i="1" dirty="0"/>
          </a:p>
        </p:txBody>
      </p:sp>
      <p:sp>
        <p:nvSpPr>
          <p:cNvPr id="5" name="Rounded Rectangle 4"/>
          <p:cNvSpPr/>
          <p:nvPr/>
        </p:nvSpPr>
        <p:spPr>
          <a:xfrm>
            <a:off x="1403648" y="260648"/>
            <a:ext cx="6192688" cy="504056"/>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Carcinoma of the Esophagus - Gross</a:t>
            </a:r>
            <a:endParaRPr lang="en-US" sz="24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1602" name="Picture 2" descr="http://www.pathology.washington.edu/about/education/gallery/jpgs575/spa/img0015.jpg"/>
          <p:cNvPicPr>
            <a:picLocks noChangeAspect="1" noChangeArrowheads="1"/>
          </p:cNvPicPr>
          <p:nvPr/>
        </p:nvPicPr>
        <p:blipFill>
          <a:blip r:embed="rId2" cstate="print"/>
          <a:srcRect/>
          <a:stretch>
            <a:fillRect/>
          </a:stretch>
        </p:blipFill>
        <p:spPr bwMode="auto">
          <a:xfrm>
            <a:off x="1000100" y="1124744"/>
            <a:ext cx="7215238" cy="4752528"/>
          </a:xfrm>
          <a:prstGeom prst="rect">
            <a:avLst/>
          </a:prstGeom>
          <a:noFill/>
          <a:ln>
            <a:solidFill>
              <a:schemeClr val="accent1"/>
            </a:solidFill>
          </a:ln>
        </p:spPr>
      </p:pic>
      <p:sp>
        <p:nvSpPr>
          <p:cNvPr id="3" name="Rounded Rectangle 2"/>
          <p:cNvSpPr/>
          <p:nvPr/>
        </p:nvSpPr>
        <p:spPr>
          <a:xfrm>
            <a:off x="1000100" y="304800"/>
            <a:ext cx="7215238" cy="531912"/>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Squamous Cell Carcinoma of the Esophagus - LPF</a:t>
            </a:r>
            <a:endParaRPr lang="en-US" sz="2400" b="1" i="1" dirty="0"/>
          </a:p>
        </p:txBody>
      </p:sp>
      <p:sp>
        <p:nvSpPr>
          <p:cNvPr id="4" name="Rectangle 3"/>
          <p:cNvSpPr/>
          <p:nvPr/>
        </p:nvSpPr>
        <p:spPr>
          <a:xfrm>
            <a:off x="2778308" y="6021288"/>
            <a:ext cx="3508204" cy="400110"/>
          </a:xfrm>
          <a:prstGeom prst="rect">
            <a:avLst/>
          </a:prstGeom>
        </p:spPr>
        <p:txBody>
          <a:bodyPr wrap="none">
            <a:spAutoFit/>
          </a:bodyPr>
          <a:lstStyle/>
          <a:p>
            <a:r>
              <a:rPr lang="en-US" sz="2000" b="1" i="1" dirty="0" smtClean="0"/>
              <a:t>Infiltrating nests of neoplastic cells</a:t>
            </a:r>
            <a:endParaRPr lang="en-US" sz="2000"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pathology.mc.duke.edu/research/histo_course/parotid.jpg"/>
          <p:cNvPicPr>
            <a:picLocks noChangeAspect="1" noChangeArrowheads="1"/>
          </p:cNvPicPr>
          <p:nvPr/>
        </p:nvPicPr>
        <p:blipFill>
          <a:blip r:embed="rId2" cstate="print"/>
          <a:srcRect/>
          <a:stretch>
            <a:fillRect/>
          </a:stretch>
        </p:blipFill>
        <p:spPr bwMode="auto">
          <a:xfrm>
            <a:off x="971600" y="908720"/>
            <a:ext cx="7053436" cy="4248473"/>
          </a:xfrm>
          <a:prstGeom prst="rect">
            <a:avLst/>
          </a:prstGeom>
          <a:noFill/>
          <a:ln>
            <a:solidFill>
              <a:srgbClr val="7030A0"/>
            </a:solidFill>
          </a:ln>
        </p:spPr>
      </p:pic>
      <p:sp>
        <p:nvSpPr>
          <p:cNvPr id="3" name="Rounded Rectangle 2"/>
          <p:cNvSpPr/>
          <p:nvPr/>
        </p:nvSpPr>
        <p:spPr>
          <a:xfrm>
            <a:off x="1357290" y="188640"/>
            <a:ext cx="6286544"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Parotid Gland – Normal Histology</a:t>
            </a:r>
            <a:endParaRPr lang="en-US" sz="2400" b="1" i="1" dirty="0"/>
          </a:p>
        </p:txBody>
      </p:sp>
      <p:sp>
        <p:nvSpPr>
          <p:cNvPr id="4" name="Rectangle 3"/>
          <p:cNvSpPr/>
          <p:nvPr/>
        </p:nvSpPr>
        <p:spPr>
          <a:xfrm>
            <a:off x="755576" y="5264040"/>
            <a:ext cx="7416824" cy="1477328"/>
          </a:xfrm>
          <a:prstGeom prst="rect">
            <a:avLst/>
          </a:prstGeom>
        </p:spPr>
        <p:txBody>
          <a:bodyPr wrap="square">
            <a:spAutoFit/>
          </a:bodyPr>
          <a:lstStyle/>
          <a:p>
            <a:pPr algn="ctr"/>
            <a:r>
              <a:rPr lang="en-US" b="1" i="1" dirty="0" smtClean="0"/>
              <a:t>Clusters of large, pale-staining mucous cells occasionally are present in the parotid gland, but the acini are overwhelmingly of serous type. Each serous acinus is composed of several pyramidal-shaped cells with basal nuclei and basophilic cytoplasmic granules.</a:t>
            </a:r>
            <a:endParaRPr lang="en-US" i="1" dirty="0"/>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3650" name="Picture 2" descr="http://www.pathology.washington.edu/about/education/gallery/jpgs575/spa/img0016.jpg"/>
          <p:cNvPicPr>
            <a:picLocks noChangeAspect="1" noChangeArrowheads="1"/>
          </p:cNvPicPr>
          <p:nvPr/>
        </p:nvPicPr>
        <p:blipFill>
          <a:blip r:embed="rId2" cstate="print"/>
          <a:srcRect/>
          <a:stretch>
            <a:fillRect/>
          </a:stretch>
        </p:blipFill>
        <p:spPr bwMode="auto">
          <a:xfrm>
            <a:off x="1232842" y="1071546"/>
            <a:ext cx="6696744" cy="4896544"/>
          </a:xfrm>
          <a:prstGeom prst="rect">
            <a:avLst/>
          </a:prstGeom>
          <a:noFill/>
          <a:ln>
            <a:solidFill>
              <a:schemeClr val="accent1"/>
            </a:solidFill>
          </a:ln>
        </p:spPr>
      </p:pic>
      <p:sp>
        <p:nvSpPr>
          <p:cNvPr id="3" name="Rounded Rectangle 2"/>
          <p:cNvSpPr/>
          <p:nvPr/>
        </p:nvSpPr>
        <p:spPr>
          <a:xfrm>
            <a:off x="1115616" y="304800"/>
            <a:ext cx="6813970" cy="533400"/>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Squamous Cell Carcinoma of the Esophagus - HPF</a:t>
            </a:r>
          </a:p>
        </p:txBody>
      </p:sp>
      <p:sp>
        <p:nvSpPr>
          <p:cNvPr id="4" name="Rectangle 3"/>
          <p:cNvSpPr/>
          <p:nvPr/>
        </p:nvSpPr>
        <p:spPr>
          <a:xfrm>
            <a:off x="1115616" y="6072206"/>
            <a:ext cx="6768752" cy="707886"/>
          </a:xfrm>
          <a:prstGeom prst="rect">
            <a:avLst/>
          </a:prstGeom>
        </p:spPr>
        <p:txBody>
          <a:bodyPr wrap="square">
            <a:spAutoFit/>
          </a:bodyPr>
          <a:lstStyle/>
          <a:p>
            <a:pPr algn="ctr"/>
            <a:r>
              <a:rPr lang="en-US" sz="2000" b="1" i="1" dirty="0" smtClean="0"/>
              <a:t>Solid nests of neoplastic cells having abundant pink cytoplasm and distinct cell borders </a:t>
            </a:r>
            <a:endParaRPr lang="en-US" sz="2000"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cstate="print"/>
          <a:srcRect/>
          <a:stretch>
            <a:fillRect/>
          </a:stretch>
        </p:blipFill>
        <p:spPr bwMode="auto">
          <a:xfrm>
            <a:off x="827584" y="1052736"/>
            <a:ext cx="7344816" cy="4824536"/>
          </a:xfrm>
          <a:prstGeom prst="rect">
            <a:avLst/>
          </a:prstGeom>
          <a:noFill/>
          <a:ln w="9525">
            <a:solidFill>
              <a:schemeClr val="accent1"/>
            </a:solidFill>
            <a:round/>
            <a:headEnd/>
            <a:tailEnd/>
          </a:ln>
        </p:spPr>
      </p:pic>
      <p:sp>
        <p:nvSpPr>
          <p:cNvPr id="3" name="Rounded Rectangle 2"/>
          <p:cNvSpPr/>
          <p:nvPr/>
        </p:nvSpPr>
        <p:spPr>
          <a:xfrm>
            <a:off x="899592" y="332656"/>
            <a:ext cx="7272808"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Squamous Dysplasia of the Esophagus - HPF</a:t>
            </a:r>
            <a:endParaRPr lang="en-US" sz="2400" b="1" i="1" dirty="0"/>
          </a:p>
        </p:txBody>
      </p:sp>
      <p:sp>
        <p:nvSpPr>
          <p:cNvPr id="4" name="Rectangle 3"/>
          <p:cNvSpPr/>
          <p:nvPr/>
        </p:nvSpPr>
        <p:spPr>
          <a:xfrm>
            <a:off x="827584" y="6011996"/>
            <a:ext cx="7344816" cy="707886"/>
          </a:xfrm>
          <a:prstGeom prst="rect">
            <a:avLst/>
          </a:prstGeom>
        </p:spPr>
        <p:txBody>
          <a:bodyPr wrap="square">
            <a:spAutoFit/>
          </a:bodyPr>
          <a:lstStyle/>
          <a:p>
            <a:pPr algn="ctr"/>
            <a:r>
              <a:rPr lang="en-US" sz="2000" b="1" i="1" dirty="0" smtClean="0"/>
              <a:t>Squamous dysplasia of the esophagus may develop with time into squamous cell carcinoma</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cstate="print"/>
          <a:srcRect/>
          <a:stretch>
            <a:fillRect/>
          </a:stretch>
        </p:blipFill>
        <p:spPr bwMode="auto">
          <a:xfrm>
            <a:off x="1115616" y="990600"/>
            <a:ext cx="6840760" cy="3824064"/>
          </a:xfrm>
          <a:prstGeom prst="rect">
            <a:avLst/>
          </a:prstGeom>
          <a:noFill/>
          <a:ln w="9525">
            <a:solidFill>
              <a:schemeClr val="accent1"/>
            </a:solidFill>
            <a:round/>
            <a:headEnd/>
            <a:tailEnd/>
          </a:ln>
        </p:spPr>
      </p:pic>
      <p:sp>
        <p:nvSpPr>
          <p:cNvPr id="3" name="Rounded Rectangle 2"/>
          <p:cNvSpPr/>
          <p:nvPr/>
        </p:nvSpPr>
        <p:spPr>
          <a:xfrm>
            <a:off x="990600" y="228600"/>
            <a:ext cx="6840760" cy="6564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Squamous Dysplasia and SCC of the Esophagus - LPF</a:t>
            </a:r>
            <a:endParaRPr lang="en-US" sz="2400" b="1" i="1" dirty="0"/>
          </a:p>
        </p:txBody>
      </p:sp>
      <p:sp>
        <p:nvSpPr>
          <p:cNvPr id="4" name="Rectangle 3"/>
          <p:cNvSpPr/>
          <p:nvPr/>
        </p:nvSpPr>
        <p:spPr>
          <a:xfrm>
            <a:off x="914400" y="4800600"/>
            <a:ext cx="7128792" cy="1938992"/>
          </a:xfrm>
          <a:prstGeom prst="rect">
            <a:avLst/>
          </a:prstGeom>
        </p:spPr>
        <p:txBody>
          <a:bodyPr wrap="square">
            <a:spAutoFit/>
          </a:bodyPr>
          <a:lstStyle/>
          <a:p>
            <a:pPr algn="ctr"/>
            <a:r>
              <a:rPr lang="en-US" sz="2000" b="1" i="1" dirty="0" smtClean="0"/>
              <a:t>There are atypical squamous cells at the surface with disorganized architecture and abnormal differentiation within the epithelium. These features are obvious in high grade dysplasia. The nuclei are larger and more hyperchromatic than normal, and there is increased mitotic activity. In addition, there is invasive </a:t>
            </a:r>
            <a:r>
              <a:rPr lang="en-US" sz="2000" b="1" i="1" dirty="0" err="1" smtClean="0"/>
              <a:t>squamous</a:t>
            </a:r>
            <a:r>
              <a:rPr lang="en-US" sz="2000" b="1" i="1" dirty="0" smtClean="0"/>
              <a:t> cell carcinoma at the right side.</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2895600"/>
            <a:ext cx="6172200" cy="1168896"/>
          </a:xfrm>
        </p:spPr>
        <p:txBody>
          <a:bodyPr>
            <a:noAutofit/>
          </a:bodyPr>
          <a:lstStyle/>
          <a:p>
            <a:pPr algn="ctr"/>
            <a:r>
              <a:rPr lang="en-US" sz="6000" b="1" i="1" dirty="0" smtClean="0">
                <a:solidFill>
                  <a:srgbClr val="1010C6"/>
                </a:solidFill>
                <a:effectLst>
                  <a:outerShdw blurRad="38100" dist="38100" dir="2700000" algn="tl">
                    <a:srgbClr val="000000">
                      <a:alpha val="43137"/>
                    </a:srgbClr>
                  </a:outerShdw>
                </a:effectLst>
                <a:latin typeface="Aharoni" pitchFamily="2" charset="-79"/>
                <a:cs typeface="Aharoni" pitchFamily="2" charset="-79"/>
              </a:rPr>
              <a:t>STOMACH</a:t>
            </a:r>
            <a:endParaRPr lang="en-US" sz="6000" b="1" i="1" dirty="0">
              <a:solidFill>
                <a:srgbClr val="1010C6"/>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Subtitle 2"/>
          <p:cNvSpPr>
            <a:spLocks noGrp="1"/>
          </p:cNvSpPr>
          <p:nvPr>
            <p:ph type="subTitle" idx="1"/>
          </p:nvPr>
        </p:nvSpPr>
        <p:spPr>
          <a:xfrm>
            <a:off x="2428828" y="4953000"/>
            <a:ext cx="6105572" cy="1233990"/>
          </a:xfrm>
        </p:spPr>
        <p:txBody>
          <a:bodyPr>
            <a:noAutofit/>
          </a:bodyPr>
          <a:lstStyle/>
          <a:p>
            <a:pPr algn="ctr"/>
            <a:r>
              <a:rPr lang="en-US" sz="4000" b="1" i="1" dirty="0" smtClean="0">
                <a:solidFill>
                  <a:schemeClr val="tx1"/>
                </a:solidFill>
                <a:effectLst>
                  <a:outerShdw blurRad="38100" dist="38100" dir="2700000" algn="tl">
                    <a:srgbClr val="000000">
                      <a:alpha val="43137"/>
                    </a:srgbClr>
                  </a:outerShdw>
                </a:effectLst>
              </a:rPr>
              <a:t>Normal anatomy and histology</a:t>
            </a:r>
            <a:endParaRPr lang="en-US" sz="4000" b="1" i="1" dirty="0">
              <a:solidFill>
                <a:schemeClr val="tx1"/>
              </a:solidFill>
              <a:effectLst>
                <a:outerShdw blurRad="38100" dist="38100" dir="2700000" algn="tl">
                  <a:srgbClr val="000000">
                    <a:alpha val="43137"/>
                  </a:srgbClr>
                </a:outerShdw>
              </a:effectLst>
            </a:endParaRPr>
          </a:p>
        </p:txBody>
      </p:sp>
      <p:sp>
        <p:nvSpPr>
          <p:cNvPr id="4" name="TextBox 3"/>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cstate="print"/>
          <a:srcRect/>
          <a:stretch>
            <a:fillRect/>
          </a:stretch>
        </p:blipFill>
        <p:spPr bwMode="auto">
          <a:xfrm>
            <a:off x="838200" y="762000"/>
            <a:ext cx="7272808" cy="5038480"/>
          </a:xfrm>
          <a:prstGeom prst="rect">
            <a:avLst/>
          </a:prstGeom>
          <a:noFill/>
          <a:ln w="9525">
            <a:noFill/>
            <a:round/>
            <a:headEnd/>
            <a:tailEnd/>
          </a:ln>
        </p:spPr>
      </p:pic>
      <p:sp>
        <p:nvSpPr>
          <p:cNvPr id="3" name="Rectangle 2"/>
          <p:cNvSpPr/>
          <p:nvPr/>
        </p:nvSpPr>
        <p:spPr>
          <a:xfrm>
            <a:off x="683568" y="6000768"/>
            <a:ext cx="7344816" cy="707886"/>
          </a:xfrm>
          <a:prstGeom prst="rect">
            <a:avLst/>
          </a:prstGeom>
        </p:spPr>
        <p:txBody>
          <a:bodyPr wrap="square">
            <a:spAutoFit/>
          </a:bodyPr>
          <a:lstStyle/>
          <a:p>
            <a:pPr algn="ctr"/>
            <a:r>
              <a:rPr lang="en-US" sz="2000" b="1" i="1" dirty="0" smtClean="0"/>
              <a:t>ALL 3 classic branches of the celiac axis supply the stomach: Common hepatic, left gastric, and splenic</a:t>
            </a:r>
          </a:p>
        </p:txBody>
      </p:sp>
      <p:sp>
        <p:nvSpPr>
          <p:cNvPr id="4" name="Rounded Rectangle 3"/>
          <p:cNvSpPr/>
          <p:nvPr/>
        </p:nvSpPr>
        <p:spPr>
          <a:xfrm>
            <a:off x="1979712" y="260648"/>
            <a:ext cx="4896544"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Vasculature of the Stomach</a:t>
            </a:r>
            <a:endParaRPr lang="en-US" sz="28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7" name="Rectangle 6"/>
          <p:cNvSpPr/>
          <p:nvPr/>
        </p:nvSpPr>
        <p:spPr>
          <a:xfrm>
            <a:off x="6400800" y="838200"/>
            <a:ext cx="2743200"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smtClean="0"/>
              <a:t>short gastric artery which arises from the </a:t>
            </a:r>
            <a:r>
              <a:rPr lang="en-US" dirty="0" err="1" smtClean="0"/>
              <a:t>splenic</a:t>
            </a:r>
            <a:r>
              <a:rPr lang="en-US" dirty="0" smtClean="0"/>
              <a:t> a</a:t>
            </a:r>
            <a:endParaRPr lang="en-US" dirty="0"/>
          </a:p>
        </p:txBody>
      </p:sp>
      <p:sp>
        <p:nvSpPr>
          <p:cNvPr id="8" name="Rectangle 7"/>
          <p:cNvSpPr/>
          <p:nvPr/>
        </p:nvSpPr>
        <p:spPr>
          <a:xfrm>
            <a:off x="3962400" y="4495800"/>
            <a:ext cx="4572000" cy="92333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en-US" dirty="0" smtClean="0"/>
              <a:t>The greater curvature is </a:t>
            </a:r>
            <a:r>
              <a:rPr lang="en-US" b="1" dirty="0" smtClean="0"/>
              <a:t>supplied</a:t>
            </a:r>
            <a:r>
              <a:rPr lang="en-US" dirty="0" smtClean="0"/>
              <a:t> by the right gastro-</a:t>
            </a:r>
            <a:r>
              <a:rPr lang="en-US" dirty="0" err="1" smtClean="0"/>
              <a:t>omental</a:t>
            </a:r>
            <a:r>
              <a:rPr lang="en-US" dirty="0" smtClean="0"/>
              <a:t> artery inferiorly and the left gastro-</a:t>
            </a:r>
            <a:r>
              <a:rPr lang="en-US" dirty="0" err="1" smtClean="0"/>
              <a:t>omental</a:t>
            </a:r>
            <a:r>
              <a:rPr lang="en-US" dirty="0" smtClean="0"/>
              <a:t> artery superiorly</a:t>
            </a:r>
            <a:endParaRPr lang="en-US" dirty="0"/>
          </a:p>
        </p:txBody>
      </p:sp>
      <p:sp>
        <p:nvSpPr>
          <p:cNvPr id="9" name="Rectangle 8"/>
          <p:cNvSpPr/>
          <p:nvPr/>
        </p:nvSpPr>
        <p:spPr>
          <a:xfrm>
            <a:off x="0" y="1828800"/>
            <a:ext cx="25146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err="1" smtClean="0"/>
              <a:t>gastroduodenal</a:t>
            </a:r>
            <a:r>
              <a:rPr lang="en-US" b="1" dirty="0" smtClean="0"/>
              <a:t> artery</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4/GI194.jpg"/>
          <p:cNvPicPr>
            <a:picLocks noChangeAspect="1" noChangeArrowheads="1"/>
          </p:cNvPicPr>
          <p:nvPr/>
        </p:nvPicPr>
        <p:blipFill>
          <a:blip r:embed="rId2" cstate="print"/>
          <a:srcRect/>
          <a:stretch>
            <a:fillRect/>
          </a:stretch>
        </p:blipFill>
        <p:spPr bwMode="auto">
          <a:xfrm>
            <a:off x="1043608" y="1052736"/>
            <a:ext cx="6912768" cy="3960440"/>
          </a:xfrm>
          <a:prstGeom prst="rect">
            <a:avLst/>
          </a:prstGeom>
          <a:noFill/>
        </p:spPr>
      </p:pic>
      <p:sp>
        <p:nvSpPr>
          <p:cNvPr id="3" name="Rectangle 2"/>
          <p:cNvSpPr/>
          <p:nvPr/>
        </p:nvSpPr>
        <p:spPr>
          <a:xfrm>
            <a:off x="899592" y="5120024"/>
            <a:ext cx="7128792" cy="1323439"/>
          </a:xfrm>
          <a:prstGeom prst="rect">
            <a:avLst/>
          </a:prstGeom>
        </p:spPr>
        <p:txBody>
          <a:bodyPr wrap="square">
            <a:spAutoFit/>
          </a:bodyPr>
          <a:lstStyle/>
          <a:p>
            <a:pPr algn="ctr"/>
            <a:r>
              <a:rPr lang="en-US" sz="2000" b="1" i="1" dirty="0" smtClean="0"/>
              <a:t>This is the normal appearance of the stomach, which has been opened along the greater curvature. The esophagus is at the left. In the fundus can be seen the lesser curvature. Just beyond the antrum is the pylorus emptying into the first portion of duodenum is at the lower right.</a:t>
            </a:r>
            <a:endParaRPr lang="en-US" sz="2000" b="1" i="1" dirty="0"/>
          </a:p>
        </p:txBody>
      </p:sp>
      <p:sp>
        <p:nvSpPr>
          <p:cNvPr id="4" name="Rounded Rectangle 3"/>
          <p:cNvSpPr/>
          <p:nvPr/>
        </p:nvSpPr>
        <p:spPr>
          <a:xfrm>
            <a:off x="971600" y="260648"/>
            <a:ext cx="7056784"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Stomach : Normal Endoscopic View</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cstate="print"/>
          <a:srcRect/>
          <a:stretch>
            <a:fillRect/>
          </a:stretch>
        </p:blipFill>
        <p:spPr bwMode="auto">
          <a:xfrm>
            <a:off x="683568" y="785794"/>
            <a:ext cx="7560840" cy="4680520"/>
          </a:xfrm>
          <a:prstGeom prst="rect">
            <a:avLst/>
          </a:prstGeom>
          <a:noFill/>
          <a:ln w="9525">
            <a:solidFill>
              <a:schemeClr val="accent1"/>
            </a:solidFill>
            <a:round/>
            <a:headEnd/>
            <a:tailEnd/>
          </a:ln>
        </p:spPr>
      </p:pic>
      <p:sp>
        <p:nvSpPr>
          <p:cNvPr id="5" name="Rectangle 4"/>
          <p:cNvSpPr/>
          <p:nvPr/>
        </p:nvSpPr>
        <p:spPr>
          <a:xfrm>
            <a:off x="928662" y="5429264"/>
            <a:ext cx="7143800" cy="1323439"/>
          </a:xfrm>
          <a:prstGeom prst="rect">
            <a:avLst/>
          </a:prstGeom>
        </p:spPr>
        <p:txBody>
          <a:bodyPr wrap="square">
            <a:spAutoFit/>
          </a:bodyPr>
          <a:lstStyle/>
          <a:p>
            <a:pPr algn="ctr"/>
            <a:r>
              <a:rPr lang="en-US" sz="2000" b="1" i="1" dirty="0" smtClean="0"/>
              <a:t>If you think of the acid production in the stomach to be ONLY in the mid-BODY, and the proximal and distal ends as chiefly mucous to protect the esophagus and duodenum from the harsh acid, then you will understand the histology.</a:t>
            </a:r>
          </a:p>
        </p:txBody>
      </p:sp>
      <p:sp>
        <p:nvSpPr>
          <p:cNvPr id="6" name="Rounded Rectangle 5"/>
          <p:cNvSpPr/>
          <p:nvPr/>
        </p:nvSpPr>
        <p:spPr>
          <a:xfrm>
            <a:off x="1475656" y="142852"/>
            <a:ext cx="6048672"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Histology of the Stomach - Diagram</a:t>
            </a:r>
            <a:endParaRPr lang="en-US" sz="2800" b="1" i="1" dirty="0"/>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9554" name="Picture 2" descr="http://library.med.utah.edu/WebPath/jpeg4/GI186.jpg"/>
          <p:cNvPicPr>
            <a:picLocks noChangeAspect="1" noChangeArrowheads="1"/>
          </p:cNvPicPr>
          <p:nvPr/>
        </p:nvPicPr>
        <p:blipFill>
          <a:blip r:embed="rId2" cstate="print"/>
          <a:srcRect/>
          <a:stretch>
            <a:fillRect/>
          </a:stretch>
        </p:blipFill>
        <p:spPr bwMode="auto">
          <a:xfrm rot="16200000">
            <a:off x="2029750" y="1072002"/>
            <a:ext cx="4940483" cy="4320480"/>
          </a:xfrm>
          <a:prstGeom prst="rect">
            <a:avLst/>
          </a:prstGeom>
          <a:noFill/>
          <a:ln>
            <a:solidFill>
              <a:srgbClr val="7030A0"/>
            </a:solidFill>
          </a:ln>
        </p:spPr>
      </p:pic>
      <p:sp>
        <p:nvSpPr>
          <p:cNvPr id="3" name="Rectangle 2"/>
          <p:cNvSpPr/>
          <p:nvPr/>
        </p:nvSpPr>
        <p:spPr>
          <a:xfrm>
            <a:off x="609600" y="5715000"/>
            <a:ext cx="7696200" cy="707886"/>
          </a:xfrm>
          <a:prstGeom prst="rect">
            <a:avLst/>
          </a:prstGeom>
        </p:spPr>
        <p:txBody>
          <a:bodyPr wrap="square">
            <a:spAutoFit/>
          </a:bodyPr>
          <a:lstStyle/>
          <a:p>
            <a:pPr algn="ctr"/>
            <a:r>
              <a:rPr lang="en-US" sz="2000" b="1" i="1" dirty="0" smtClean="0"/>
              <a:t>This is the normal appearance of the gastric </a:t>
            </a:r>
            <a:r>
              <a:rPr lang="en-US" sz="2000" b="1" i="1" dirty="0" err="1" smtClean="0"/>
              <a:t>fundal</a:t>
            </a:r>
            <a:r>
              <a:rPr lang="en-US" sz="2000" b="1" i="1" dirty="0" smtClean="0"/>
              <a:t> mucosa, with short pits lined by pale columnar mucus cells leading into long glands .</a:t>
            </a:r>
            <a:endParaRPr lang="en-US" sz="2000" b="1" i="1" dirty="0"/>
          </a:p>
        </p:txBody>
      </p:sp>
      <p:sp>
        <p:nvSpPr>
          <p:cNvPr id="4" name="Rounded Rectangle 3"/>
          <p:cNvSpPr/>
          <p:nvPr/>
        </p:nvSpPr>
        <p:spPr>
          <a:xfrm>
            <a:off x="1643042" y="188640"/>
            <a:ext cx="5929354"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Stomach  Fundus -  Normal MPF </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3" cstate="print"/>
          <a:srcRect/>
          <a:stretch>
            <a:fillRect/>
          </a:stretch>
        </p:blipFill>
        <p:spPr bwMode="auto">
          <a:xfrm>
            <a:off x="1043608" y="1071546"/>
            <a:ext cx="7056784" cy="4896544"/>
          </a:xfrm>
          <a:prstGeom prst="rect">
            <a:avLst/>
          </a:prstGeom>
          <a:noFill/>
          <a:ln w="9525">
            <a:solidFill>
              <a:schemeClr val="accent1"/>
            </a:solidFill>
            <a:miter lim="800000"/>
            <a:headEnd/>
            <a:tailEnd/>
          </a:ln>
        </p:spPr>
      </p:pic>
      <p:sp>
        <p:nvSpPr>
          <p:cNvPr id="3" name="Rectangle 2"/>
          <p:cNvSpPr/>
          <p:nvPr/>
        </p:nvSpPr>
        <p:spPr>
          <a:xfrm>
            <a:off x="611560" y="6072206"/>
            <a:ext cx="7704856" cy="400110"/>
          </a:xfrm>
          <a:prstGeom prst="rect">
            <a:avLst/>
          </a:prstGeom>
        </p:spPr>
        <p:txBody>
          <a:bodyPr wrap="square">
            <a:spAutoFit/>
          </a:bodyPr>
          <a:lstStyle/>
          <a:p>
            <a:pPr algn="ctr"/>
            <a:r>
              <a:rPr lang="en-US" sz="2000" b="1" i="1" dirty="0" smtClean="0"/>
              <a:t>Body with numerous chief and parietal (acid producing) cells.</a:t>
            </a:r>
          </a:p>
        </p:txBody>
      </p:sp>
      <p:sp>
        <p:nvSpPr>
          <p:cNvPr id="4" name="Rounded Rectangle 3"/>
          <p:cNvSpPr/>
          <p:nvPr/>
        </p:nvSpPr>
        <p:spPr>
          <a:xfrm>
            <a:off x="914400" y="260648"/>
            <a:ext cx="731520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smtClean="0"/>
              <a:t>Histology of acid-producing cells in the Stomach</a:t>
            </a:r>
            <a:endParaRPr lang="en-US" sz="26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5791200"/>
            <a:ext cx="7704856" cy="400110"/>
          </a:xfrm>
          <a:prstGeom prst="rect">
            <a:avLst/>
          </a:prstGeom>
        </p:spPr>
        <p:txBody>
          <a:bodyPr wrap="square">
            <a:spAutoFit/>
          </a:bodyPr>
          <a:lstStyle/>
          <a:p>
            <a:pPr algn="ctr"/>
            <a:r>
              <a:rPr lang="en-US" sz="2000" b="1" i="1" dirty="0" smtClean="0"/>
              <a:t>Body with numerous chief and parietal (acid producing) cells.</a:t>
            </a:r>
          </a:p>
        </p:txBody>
      </p:sp>
      <p:sp>
        <p:nvSpPr>
          <p:cNvPr id="4" name="Rounded Rectangle 3"/>
          <p:cNvSpPr/>
          <p:nvPr/>
        </p:nvSpPr>
        <p:spPr>
          <a:xfrm>
            <a:off x="914400" y="260648"/>
            <a:ext cx="731520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smtClean="0"/>
              <a:t>Histology of acid-producing cells in the Stomach</a:t>
            </a:r>
            <a:endParaRPr lang="en-US" sz="26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pic>
        <p:nvPicPr>
          <p:cNvPr id="281602" name="Picture 2" descr="http://inside.ucumberlands.edu/academics/biology/faculty/kuss/courses/Digestive%20system/StomachMucosaColorParts.jpg"/>
          <p:cNvPicPr>
            <a:picLocks noChangeAspect="1" noChangeArrowheads="1"/>
          </p:cNvPicPr>
          <p:nvPr/>
        </p:nvPicPr>
        <p:blipFill>
          <a:blip r:embed="rId3" cstate="print"/>
          <a:srcRect/>
          <a:stretch>
            <a:fillRect/>
          </a:stretch>
        </p:blipFill>
        <p:spPr bwMode="auto">
          <a:xfrm>
            <a:off x="1600200" y="1057275"/>
            <a:ext cx="5715000" cy="4581525"/>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3" cstate="print"/>
          <a:srcRect/>
          <a:stretch>
            <a:fillRect/>
          </a:stretch>
        </p:blipFill>
        <p:spPr bwMode="auto">
          <a:xfrm>
            <a:off x="928662" y="1123604"/>
            <a:ext cx="7063210" cy="4877164"/>
          </a:xfrm>
          <a:prstGeom prst="rect">
            <a:avLst/>
          </a:prstGeom>
          <a:noFill/>
          <a:ln w="9525">
            <a:solidFill>
              <a:srgbClr val="7030A0"/>
            </a:solidFill>
            <a:miter lim="800000"/>
            <a:headEnd/>
            <a:tailEnd/>
          </a:ln>
        </p:spPr>
      </p:pic>
      <p:sp>
        <p:nvSpPr>
          <p:cNvPr id="4" name="Rounded Rectangle 3"/>
          <p:cNvSpPr/>
          <p:nvPr/>
        </p:nvSpPr>
        <p:spPr>
          <a:xfrm>
            <a:off x="1643042" y="188640"/>
            <a:ext cx="5786478"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Salivary Gland – Normal Histology</a:t>
            </a:r>
            <a:endParaRPr lang="en-US" sz="2400" b="1" i="1" dirty="0"/>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3886200"/>
            <a:ext cx="6172200" cy="1828816"/>
          </a:xfrm>
        </p:spPr>
        <p:txBody>
          <a:bodyPr>
            <a:noAutofit/>
          </a:bodyPr>
          <a:lstStyle/>
          <a:p>
            <a:pPr algn="ctr"/>
            <a:r>
              <a:rPr lang="en-US" sz="3600" b="1" i="1" dirty="0" smtClean="0">
                <a:solidFill>
                  <a:schemeClr val="bg2">
                    <a:lumMod val="25000"/>
                  </a:schemeClr>
                </a:solidFill>
                <a:effectLst>
                  <a:outerShdw blurRad="38100" dist="38100" dir="2700000" algn="tl">
                    <a:srgbClr val="000000">
                      <a:alpha val="43137"/>
                    </a:srgbClr>
                  </a:outerShdw>
                </a:effectLst>
                <a:latin typeface="Arial Black" pitchFamily="34" charset="0"/>
              </a:rPr>
              <a:t>Gross and histopathology</a:t>
            </a:r>
            <a:endParaRPr lang="en-US" sz="3600" b="1" i="1" dirty="0">
              <a:solidFill>
                <a:schemeClr val="bg2">
                  <a:lumMod val="25000"/>
                </a:schemeClr>
              </a:solidFill>
              <a:effectLst>
                <a:outerShdw blurRad="38100" dist="38100" dir="2700000" algn="tl">
                  <a:srgbClr val="000000">
                    <a:alpha val="43137"/>
                  </a:srgbClr>
                </a:outerShdw>
              </a:effectLst>
              <a:latin typeface="Arial Black" pitchFamily="34" charset="0"/>
            </a:endParaRP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0" y="3200400"/>
            <a:ext cx="6781800" cy="830997"/>
          </a:xfrm>
          <a:prstGeom prst="rect">
            <a:avLst/>
          </a:prstGeom>
          <a:noFill/>
        </p:spPr>
        <p:txBody>
          <a:bodyPr wrap="square" lIns="91440" tIns="45720" rIns="91440" bIns="45720">
            <a:spAutoFit/>
          </a:bodyPr>
          <a:lstStyle/>
          <a:p>
            <a:pPr algn="ctr"/>
            <a:r>
              <a:rPr lang="en-US" sz="4800" b="1" i="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2">
                    <a:lumMod val="75000"/>
                  </a:schemeClr>
                </a:solidFill>
                <a:effectLst>
                  <a:outerShdw blurRad="41275" dist="12700" dir="12000000" algn="tl" rotWithShape="0">
                    <a:srgbClr val="000000">
                      <a:alpha val="40000"/>
                    </a:srgbClr>
                  </a:outerShdw>
                </a:effectLst>
                <a:latin typeface="Arial Black" pitchFamily="34" charset="0"/>
              </a:rPr>
              <a:t>ACUTE GASTRITIS</a:t>
            </a:r>
            <a:endParaRPr lang="en-US" sz="48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2">
                  <a:lumMod val="75000"/>
                </a:schemeClr>
              </a:solidFill>
              <a:effectLst>
                <a:outerShdw blurRad="41275" dist="12700" dir="12000000" algn="tl" rotWithShape="0">
                  <a:srgbClr val="000000">
                    <a:alpha val="40000"/>
                  </a:srgbClr>
                </a:outerShdw>
              </a:effectLst>
              <a:latin typeface="Arial Black" pitchFamily="34" charset="0"/>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0578" name="Picture 2" descr="http://library.med.utah.edu/WebPath/jpeg4/GI016.jpg"/>
          <p:cNvPicPr>
            <a:picLocks noChangeAspect="1" noChangeArrowheads="1"/>
          </p:cNvPicPr>
          <p:nvPr/>
        </p:nvPicPr>
        <p:blipFill>
          <a:blip r:embed="rId2" cstate="print"/>
          <a:srcRect/>
          <a:stretch>
            <a:fillRect/>
          </a:stretch>
        </p:blipFill>
        <p:spPr bwMode="auto">
          <a:xfrm>
            <a:off x="1259632" y="1069882"/>
            <a:ext cx="6528792" cy="4519358"/>
          </a:xfrm>
          <a:prstGeom prst="rect">
            <a:avLst/>
          </a:prstGeom>
          <a:noFill/>
          <a:ln>
            <a:solidFill>
              <a:srgbClr val="7030A0"/>
            </a:solidFill>
          </a:ln>
        </p:spPr>
      </p:pic>
      <p:sp>
        <p:nvSpPr>
          <p:cNvPr id="5" name="Rectangle 4"/>
          <p:cNvSpPr/>
          <p:nvPr/>
        </p:nvSpPr>
        <p:spPr>
          <a:xfrm>
            <a:off x="1115616" y="5746030"/>
            <a:ext cx="6840760" cy="1015663"/>
          </a:xfrm>
          <a:prstGeom prst="rect">
            <a:avLst/>
          </a:prstGeom>
        </p:spPr>
        <p:txBody>
          <a:bodyPr wrap="square">
            <a:spAutoFit/>
          </a:bodyPr>
          <a:lstStyle/>
          <a:p>
            <a:pPr algn="ctr"/>
            <a:r>
              <a:rPr lang="en-US" sz="2000" b="1" i="1" dirty="0" smtClean="0"/>
              <a:t>This is a more typical acute gastritis with a diffusely hyperemic gastric mucosa. There are many causes for acute gastritis: alcoholism, drugs, infections, etc.</a:t>
            </a:r>
            <a:endParaRPr lang="en-US" sz="2000" b="1" i="1" dirty="0"/>
          </a:p>
        </p:txBody>
      </p:sp>
      <p:sp>
        <p:nvSpPr>
          <p:cNvPr id="6" name="Rounded Rectangle 5"/>
          <p:cNvSpPr/>
          <p:nvPr/>
        </p:nvSpPr>
        <p:spPr>
          <a:xfrm>
            <a:off x="1187624" y="260648"/>
            <a:ext cx="6624736" cy="64807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Gastritis – Gross endoscopic view</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1602" name="Picture 2" descr="http://library.med.utah.edu/WebPath/jpeg4/GI017.jpg"/>
          <p:cNvPicPr>
            <a:picLocks noChangeAspect="1" noChangeArrowheads="1"/>
          </p:cNvPicPr>
          <p:nvPr/>
        </p:nvPicPr>
        <p:blipFill>
          <a:blip r:embed="rId2" cstate="print"/>
          <a:srcRect/>
          <a:stretch>
            <a:fillRect/>
          </a:stretch>
        </p:blipFill>
        <p:spPr bwMode="auto">
          <a:xfrm>
            <a:off x="1115616" y="1254187"/>
            <a:ext cx="6840760" cy="4479069"/>
          </a:xfrm>
          <a:prstGeom prst="rect">
            <a:avLst/>
          </a:prstGeom>
          <a:noFill/>
          <a:ln>
            <a:solidFill>
              <a:srgbClr val="7030A0"/>
            </a:solidFill>
          </a:ln>
        </p:spPr>
      </p:pic>
      <p:sp>
        <p:nvSpPr>
          <p:cNvPr id="5" name="Rectangle 4"/>
          <p:cNvSpPr/>
          <p:nvPr/>
        </p:nvSpPr>
        <p:spPr>
          <a:xfrm>
            <a:off x="1187624" y="5879013"/>
            <a:ext cx="6840760" cy="707886"/>
          </a:xfrm>
          <a:prstGeom prst="rect">
            <a:avLst/>
          </a:prstGeom>
        </p:spPr>
        <p:txBody>
          <a:bodyPr wrap="square">
            <a:spAutoFit/>
          </a:bodyPr>
          <a:lstStyle/>
          <a:p>
            <a:pPr algn="ctr"/>
            <a:r>
              <a:rPr lang="en-US" sz="2000" b="1" i="1" dirty="0" smtClean="0"/>
              <a:t>Acute gastritis: At high power, gastric mucosa demonstrates infiltration by neutrophils..</a:t>
            </a:r>
            <a:endParaRPr lang="en-US" sz="2000" b="1" i="1" dirty="0"/>
          </a:p>
        </p:txBody>
      </p:sp>
      <p:sp>
        <p:nvSpPr>
          <p:cNvPr id="6" name="Rounded Rectangle 5"/>
          <p:cNvSpPr/>
          <p:nvPr/>
        </p:nvSpPr>
        <p:spPr>
          <a:xfrm>
            <a:off x="1403648" y="332656"/>
            <a:ext cx="6192688"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Gastritis - HPF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1600" y="3276600"/>
            <a:ext cx="7467600" cy="830997"/>
          </a:xfrm>
          <a:prstGeom prst="rect">
            <a:avLst/>
          </a:prstGeom>
          <a:noFill/>
        </p:spPr>
        <p:txBody>
          <a:bodyPr wrap="square" lIns="91440" tIns="45720" rIns="91440" bIns="45720">
            <a:spAutoFit/>
          </a:bodyPr>
          <a:lstStyle/>
          <a:p>
            <a:pPr algn="ctr"/>
            <a:r>
              <a:rPr lang="en-US" sz="4800" b="1" i="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660066"/>
                </a:solidFill>
                <a:effectLst>
                  <a:outerShdw blurRad="41275" dist="12700" dir="12000000" algn="tl" rotWithShape="0">
                    <a:srgbClr val="000000">
                      <a:alpha val="40000"/>
                    </a:srgbClr>
                  </a:outerShdw>
                </a:effectLst>
                <a:latin typeface="Arial Black" pitchFamily="34" charset="0"/>
              </a:rPr>
              <a:t>CHRONIC GASTRITIS</a:t>
            </a:r>
            <a:endParaRPr lang="en-US" sz="48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660066"/>
              </a:solidFill>
              <a:effectLst>
                <a:outerShdw blurRad="41275" dist="12700" dir="12000000" algn="tl" rotWithShape="0">
                  <a:srgbClr val="000000">
                    <a:alpha val="40000"/>
                  </a:srgbClr>
                </a:outerShdw>
              </a:effectLst>
              <a:latin typeface="Arial Black" pitchFamily="34" charset="0"/>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2467" name="Content Placeholder 2"/>
          <p:cNvSpPr>
            <a:spLocks noGrp="1"/>
          </p:cNvSpPr>
          <p:nvPr>
            <p:ph idx="1"/>
          </p:nvPr>
        </p:nvSpPr>
        <p:spPr>
          <a:xfrm>
            <a:off x="609600" y="762000"/>
            <a:ext cx="7704856" cy="3200400"/>
          </a:xfrm>
        </p:spPr>
        <p:txBody>
          <a:bodyPr>
            <a:noAutofit/>
          </a:bodyPr>
          <a:lstStyle/>
          <a:p>
            <a:r>
              <a:rPr lang="en-US" sz="2000" b="1" i="1" u="sng" dirty="0" smtClean="0">
                <a:solidFill>
                  <a:srgbClr val="FF0000"/>
                </a:solidFill>
              </a:rPr>
              <a:t>CHRONIC</a:t>
            </a:r>
            <a:r>
              <a:rPr lang="en-US" sz="2000" b="1" i="1" dirty="0" smtClean="0">
                <a:solidFill>
                  <a:srgbClr val="FF0000"/>
                </a:solidFill>
              </a:rPr>
              <a:t>,  NO EROSIONS, NO HEMORRHAGE</a:t>
            </a:r>
          </a:p>
          <a:p>
            <a:r>
              <a:rPr lang="en-US" sz="2000" b="1" i="1" dirty="0" smtClean="0">
                <a:solidFill>
                  <a:srgbClr val="1010C6"/>
                </a:solidFill>
              </a:rPr>
              <a:t>PERHAPS SOME NEUTROPHILS</a:t>
            </a:r>
          </a:p>
          <a:p>
            <a:r>
              <a:rPr lang="en-US" sz="2000" b="1" i="1" dirty="0" smtClean="0">
                <a:solidFill>
                  <a:srgbClr val="1010C6"/>
                </a:solidFill>
              </a:rPr>
              <a:t>LYMPHOCYTES, LYMPHOID FOLLICLES</a:t>
            </a:r>
          </a:p>
          <a:p>
            <a:r>
              <a:rPr lang="en-US" sz="2000" b="1" i="1" dirty="0" smtClean="0">
                <a:solidFill>
                  <a:srgbClr val="1010C6"/>
                </a:solidFill>
              </a:rPr>
              <a:t>REGENERATIVE CHANGES</a:t>
            </a:r>
          </a:p>
          <a:p>
            <a:pPr lvl="1"/>
            <a:r>
              <a:rPr lang="en-US" sz="2000" b="1" i="1" dirty="0" smtClean="0">
                <a:solidFill>
                  <a:srgbClr val="1010C6"/>
                </a:solidFill>
              </a:rPr>
              <a:t>METAPLASIA</a:t>
            </a:r>
            <a:r>
              <a:rPr lang="en-US" sz="2000" b="1" dirty="0" smtClean="0">
                <a:solidFill>
                  <a:srgbClr val="1010C6"/>
                </a:solidFill>
              </a:rPr>
              <a:t> (Intestinal)</a:t>
            </a:r>
          </a:p>
          <a:p>
            <a:pPr lvl="1"/>
            <a:r>
              <a:rPr lang="en-US" sz="2000" b="1" i="1" dirty="0" smtClean="0">
                <a:solidFill>
                  <a:srgbClr val="1010C6"/>
                </a:solidFill>
              </a:rPr>
              <a:t>ATROPHY</a:t>
            </a:r>
            <a:r>
              <a:rPr lang="en-US" sz="2000" b="1" dirty="0" smtClean="0">
                <a:solidFill>
                  <a:srgbClr val="1010C6"/>
                </a:solidFill>
              </a:rPr>
              <a:t> : Mucosal </a:t>
            </a:r>
            <a:r>
              <a:rPr lang="en-US" sz="2000" b="1" dirty="0" err="1" smtClean="0">
                <a:solidFill>
                  <a:srgbClr val="1010C6"/>
                </a:solidFill>
              </a:rPr>
              <a:t>Hypoplasia</a:t>
            </a:r>
            <a:r>
              <a:rPr lang="en-US" sz="2000" b="1" dirty="0" smtClean="0">
                <a:solidFill>
                  <a:srgbClr val="1010C6"/>
                </a:solidFill>
              </a:rPr>
              <a:t>, “thinning”</a:t>
            </a:r>
          </a:p>
          <a:p>
            <a:pPr lvl="1"/>
            <a:r>
              <a:rPr lang="en-US" sz="2000" b="1" i="1" dirty="0" smtClean="0">
                <a:solidFill>
                  <a:srgbClr val="1010C6"/>
                </a:solidFill>
              </a:rPr>
              <a:t>DYSPLASIA</a:t>
            </a:r>
            <a:endParaRPr lang="en-US" sz="2000" b="1" dirty="0" smtClean="0">
              <a:solidFill>
                <a:srgbClr val="A203BD"/>
              </a:solidFill>
            </a:endParaRPr>
          </a:p>
        </p:txBody>
      </p:sp>
      <p:pic>
        <p:nvPicPr>
          <p:cNvPr id="62468" name="Picture 3"/>
          <p:cNvPicPr>
            <a:picLocks noChangeAspect="1" noChangeArrowheads="1"/>
          </p:cNvPicPr>
          <p:nvPr/>
        </p:nvPicPr>
        <p:blipFill>
          <a:blip r:embed="rId3" cstate="print"/>
          <a:srcRect/>
          <a:stretch>
            <a:fillRect/>
          </a:stretch>
        </p:blipFill>
        <p:spPr bwMode="auto">
          <a:xfrm>
            <a:off x="1907704" y="3969296"/>
            <a:ext cx="5400600" cy="2736304"/>
          </a:xfrm>
          <a:prstGeom prst="rect">
            <a:avLst/>
          </a:prstGeom>
          <a:noFill/>
          <a:ln w="28575">
            <a:solidFill>
              <a:srgbClr val="7030A0"/>
            </a:solidFill>
            <a:miter lim="800000"/>
            <a:headEnd/>
            <a:tailEnd/>
          </a:ln>
        </p:spPr>
      </p:pic>
      <p:sp>
        <p:nvSpPr>
          <p:cNvPr id="5" name="Rounded Rectangle 4"/>
          <p:cNvSpPr/>
          <p:nvPr/>
        </p:nvSpPr>
        <p:spPr>
          <a:xfrm>
            <a:off x="2362200" y="228600"/>
            <a:ext cx="432048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Chronic Gastritis</a:t>
            </a:r>
            <a:endParaRPr lang="en-US" sz="2800"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2514600"/>
            <a:ext cx="7215237" cy="166199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i="1" cap="none" spc="50" dirty="0" smtClean="0">
                <a:ln w="11430"/>
                <a:solidFill>
                  <a:srgbClr val="660066"/>
                </a:solidFill>
                <a:effectLst>
                  <a:outerShdw blurRad="76200" dist="50800" dir="5400000" algn="tl" rotWithShape="0">
                    <a:srgbClr val="000000">
                      <a:alpha val="65000"/>
                    </a:srgbClr>
                  </a:outerShdw>
                </a:effectLst>
              </a:rPr>
              <a:t>GASTRITIS :</a:t>
            </a:r>
          </a:p>
          <a:p>
            <a:pPr algn="ctr"/>
            <a:r>
              <a:rPr lang="en-US" sz="4800" b="1" i="1" cap="none" spc="50" dirty="0" smtClean="0">
                <a:ln w="11430"/>
                <a:solidFill>
                  <a:srgbClr val="660066"/>
                </a:solidFill>
                <a:effectLst>
                  <a:outerShdw blurRad="76200" dist="50800" dir="5400000" algn="tl" rotWithShape="0">
                    <a:srgbClr val="000000">
                      <a:alpha val="65000"/>
                    </a:srgbClr>
                  </a:outerShdw>
                </a:effectLst>
              </a:rPr>
              <a:t>Helicobacter-induced</a:t>
            </a:r>
            <a:endParaRPr lang="en-US" sz="4800" b="1" cap="none" spc="50" dirty="0">
              <a:ln w="11430"/>
              <a:solidFill>
                <a:srgbClr val="660066"/>
              </a:solidFill>
              <a:effectLst>
                <a:outerShdw blurRad="76200" dist="50800" dir="5400000" algn="tl" rotWithShape="0">
                  <a:srgbClr val="000000">
                    <a:alpha val="65000"/>
                  </a:srgbClr>
                </a:outerShdw>
              </a:effectLst>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611560" y="980727"/>
            <a:ext cx="3716111" cy="4680520"/>
          </a:xfrm>
          <a:prstGeom prst="rect">
            <a:avLst/>
          </a:prstGeom>
          <a:noFill/>
          <a:ln w="9525">
            <a:solidFill>
              <a:srgbClr val="C00000"/>
            </a:solidFill>
            <a:miter lim="800000"/>
            <a:headEnd/>
            <a:tailEnd/>
          </a:ln>
        </p:spPr>
      </p:pic>
      <p:pic>
        <p:nvPicPr>
          <p:cNvPr id="63491" name="Picture 6" descr="http://upload.wikimedia.org/wikipedia/commons/5/55/Stomach_helicobacter_giemsa.JPG"/>
          <p:cNvPicPr>
            <a:picLocks noChangeAspect="1" noChangeArrowheads="1"/>
          </p:cNvPicPr>
          <p:nvPr/>
        </p:nvPicPr>
        <p:blipFill>
          <a:blip r:embed="rId4" cstate="print"/>
          <a:srcRect/>
          <a:stretch>
            <a:fillRect/>
          </a:stretch>
        </p:blipFill>
        <p:spPr bwMode="auto">
          <a:xfrm>
            <a:off x="4615704" y="908720"/>
            <a:ext cx="3888432" cy="4680520"/>
          </a:xfrm>
          <a:prstGeom prst="rect">
            <a:avLst/>
          </a:prstGeom>
          <a:noFill/>
          <a:ln w="9525">
            <a:solidFill>
              <a:srgbClr val="0070C0"/>
            </a:solidFill>
            <a:miter lim="800000"/>
            <a:headEnd/>
            <a:tailEnd/>
          </a:ln>
        </p:spPr>
      </p:pic>
      <p:sp>
        <p:nvSpPr>
          <p:cNvPr id="4" name="Rectangle 3"/>
          <p:cNvSpPr/>
          <p:nvPr/>
        </p:nvSpPr>
        <p:spPr>
          <a:xfrm>
            <a:off x="1043608" y="5877272"/>
            <a:ext cx="6984776" cy="707886"/>
          </a:xfrm>
          <a:prstGeom prst="rect">
            <a:avLst/>
          </a:prstGeom>
        </p:spPr>
        <p:txBody>
          <a:bodyPr wrap="square">
            <a:spAutoFit/>
          </a:bodyPr>
          <a:lstStyle/>
          <a:p>
            <a:pPr algn="ctr"/>
            <a:r>
              <a:rPr lang="en-US" sz="2000" b="1" i="1" dirty="0" smtClean="0"/>
              <a:t>Helicobacter pylori, gastric biopsy:</a:t>
            </a:r>
          </a:p>
          <a:p>
            <a:pPr algn="ctr"/>
            <a:r>
              <a:rPr lang="en-US" sz="2000" b="1" i="1" dirty="0" smtClean="0"/>
              <a:t> Silver stain on left, Giemsa stain on right.</a:t>
            </a:r>
          </a:p>
        </p:txBody>
      </p:sp>
      <p:sp>
        <p:nvSpPr>
          <p:cNvPr id="5" name="Rounded Rectangle 4"/>
          <p:cNvSpPr/>
          <p:nvPr/>
        </p:nvSpPr>
        <p:spPr>
          <a:xfrm>
            <a:off x="1547664" y="188640"/>
            <a:ext cx="6192688"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Helicobacter pylori</a:t>
            </a:r>
            <a:endParaRPr lang="en-US" sz="2800" i="1" dirty="0">
              <a:effectLst>
                <a:outerShdw blurRad="38100" dist="38100" dir="2700000" algn="tl">
                  <a:srgbClr val="000000">
                    <a:alpha val="43137"/>
                  </a:srgbClr>
                </a:outerShdw>
              </a:effectLst>
            </a:endParaRP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1842" name="Picture 2" descr="http://library.med.utah.edu/WebPath/jpeg4/GI023.jpg"/>
          <p:cNvPicPr>
            <a:picLocks noChangeAspect="1" noChangeArrowheads="1"/>
          </p:cNvPicPr>
          <p:nvPr/>
        </p:nvPicPr>
        <p:blipFill>
          <a:blip r:embed="rId2" cstate="print"/>
          <a:srcRect/>
          <a:stretch>
            <a:fillRect/>
          </a:stretch>
        </p:blipFill>
        <p:spPr bwMode="auto">
          <a:xfrm>
            <a:off x="1259632" y="1000108"/>
            <a:ext cx="6741392" cy="4085075"/>
          </a:xfrm>
          <a:prstGeom prst="rect">
            <a:avLst/>
          </a:prstGeom>
          <a:noFill/>
        </p:spPr>
      </p:pic>
      <p:sp>
        <p:nvSpPr>
          <p:cNvPr id="3" name="Rectangle 2"/>
          <p:cNvSpPr/>
          <p:nvPr/>
        </p:nvSpPr>
        <p:spPr>
          <a:xfrm>
            <a:off x="928662" y="5192032"/>
            <a:ext cx="7148538" cy="1323439"/>
          </a:xfrm>
          <a:prstGeom prst="rect">
            <a:avLst/>
          </a:prstGeom>
        </p:spPr>
        <p:txBody>
          <a:bodyPr wrap="square">
            <a:spAutoFit/>
          </a:bodyPr>
          <a:lstStyle/>
          <a:p>
            <a:pPr algn="ctr"/>
            <a:r>
              <a:rPr lang="en-US" sz="2000" b="1" i="1" dirty="0" smtClean="0"/>
              <a:t>Gastritis is often accompanied by infection with Helicobacter pylori. This small curved to spiral rod-shaped bacterium is found in the surface epithelial mucus of most patients with active gastritis. The rods are seen here with a methylene blue stain</a:t>
            </a:r>
            <a:endParaRPr lang="en-US" sz="2000" b="1" i="1" dirty="0"/>
          </a:p>
        </p:txBody>
      </p:sp>
      <p:sp>
        <p:nvSpPr>
          <p:cNvPr id="4" name="Rounded Rectangle 3"/>
          <p:cNvSpPr/>
          <p:nvPr/>
        </p:nvSpPr>
        <p:spPr>
          <a:xfrm>
            <a:off x="928662" y="188640"/>
            <a:ext cx="7286676" cy="59715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smtClean="0"/>
              <a:t>Helicobacter pylori in stomach – Microscopic view</a:t>
            </a:r>
            <a:endParaRPr lang="en-US" sz="26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7586" name="Title 1"/>
          <p:cNvSpPr>
            <a:spLocks noGrp="1"/>
          </p:cNvSpPr>
          <p:nvPr>
            <p:ph type="title"/>
          </p:nvPr>
        </p:nvSpPr>
        <p:spPr>
          <a:xfrm>
            <a:off x="1835696" y="188640"/>
            <a:ext cx="5256585" cy="729952"/>
          </a:xfrm>
        </p:spPr>
        <p:txBody>
          <a:bodyPr>
            <a:normAutofit/>
          </a:bodyPr>
          <a:lstStyle/>
          <a:p>
            <a:pPr algn="ctr"/>
            <a:r>
              <a:rPr lang="en-US" sz="3200" b="1" dirty="0" smtClean="0">
                <a:solidFill>
                  <a:srgbClr val="0E03EF"/>
                </a:solidFill>
                <a:effectLst>
                  <a:outerShdw blurRad="38100" dist="38100" dir="2700000" algn="tl">
                    <a:srgbClr val="000000">
                      <a:alpha val="43137"/>
                    </a:srgbClr>
                  </a:outerShdw>
                </a:effectLst>
              </a:rPr>
              <a:t> </a:t>
            </a:r>
          </a:p>
        </p:txBody>
      </p:sp>
      <p:sp>
        <p:nvSpPr>
          <p:cNvPr id="67587" name="Content Placeholder 2"/>
          <p:cNvSpPr>
            <a:spLocks noGrp="1"/>
          </p:cNvSpPr>
          <p:nvPr>
            <p:ph idx="1"/>
          </p:nvPr>
        </p:nvSpPr>
        <p:spPr>
          <a:xfrm>
            <a:off x="288032" y="914400"/>
            <a:ext cx="8244408" cy="4648200"/>
          </a:xfrm>
        </p:spPr>
        <p:txBody>
          <a:bodyPr>
            <a:normAutofit/>
          </a:bodyPr>
          <a:lstStyle/>
          <a:p>
            <a:r>
              <a:rPr lang="en-US" b="1" dirty="0" smtClean="0">
                <a:solidFill>
                  <a:srgbClr val="1010C6"/>
                </a:solidFill>
              </a:rPr>
              <a:t>“PEPTIC” implies acid cause/aggravation</a:t>
            </a:r>
          </a:p>
          <a:p>
            <a:r>
              <a:rPr lang="en-US" b="1" dirty="0" smtClean="0">
                <a:solidFill>
                  <a:srgbClr val="1010C6"/>
                </a:solidFill>
              </a:rPr>
              <a:t>Ulcer vs. Erosion (muscularis mucosa intact)</a:t>
            </a:r>
          </a:p>
          <a:p>
            <a:r>
              <a:rPr lang="en-US" b="1" dirty="0" smtClean="0">
                <a:solidFill>
                  <a:srgbClr val="1010C6"/>
                </a:solidFill>
              </a:rPr>
              <a:t>Mucosa </a:t>
            </a:r>
            <a:r>
              <a:rPr lang="en-US" b="1" dirty="0" smtClean="0">
                <a:solidFill>
                  <a:srgbClr val="1010C6"/>
                </a:solidFill>
                <a:sym typeface="Wingdings" charset="2"/>
              </a:rPr>
              <a:t> Submucosa Muscularis  </a:t>
            </a:r>
            <a:r>
              <a:rPr lang="en-US" b="1" dirty="0" err="1" smtClean="0">
                <a:solidFill>
                  <a:srgbClr val="1010C6"/>
                </a:solidFill>
                <a:sym typeface="Wingdings" charset="2"/>
              </a:rPr>
              <a:t>Serosa</a:t>
            </a:r>
            <a:endParaRPr lang="en-US" b="1" dirty="0" smtClean="0">
              <a:solidFill>
                <a:srgbClr val="1010C6"/>
              </a:solidFill>
              <a:sym typeface="Wingdings" charset="2"/>
            </a:endParaRPr>
          </a:p>
          <a:p>
            <a:r>
              <a:rPr lang="en-US" b="1" dirty="0" smtClean="0">
                <a:solidFill>
                  <a:srgbClr val="1010C6"/>
                </a:solidFill>
                <a:sym typeface="Wingdings" charset="2"/>
              </a:rPr>
              <a:t>Chronic, solitary (usually), adults</a:t>
            </a:r>
          </a:p>
          <a:p>
            <a:r>
              <a:rPr lang="en-US" b="1" dirty="0" smtClean="0">
                <a:solidFill>
                  <a:srgbClr val="1010C6"/>
                </a:solidFill>
                <a:sym typeface="Wingdings" charset="2"/>
              </a:rPr>
              <a:t>80% caused by H. pylori</a:t>
            </a:r>
          </a:p>
          <a:p>
            <a:r>
              <a:rPr lang="en-US" b="1" dirty="0" smtClean="0">
                <a:solidFill>
                  <a:srgbClr val="1010C6"/>
                </a:solidFill>
                <a:sym typeface="Wingdings" charset="2"/>
              </a:rPr>
              <a:t>NSAIDs</a:t>
            </a:r>
          </a:p>
          <a:p>
            <a:r>
              <a:rPr lang="en-US" b="1" dirty="0" smtClean="0">
                <a:solidFill>
                  <a:srgbClr val="1010C6"/>
                </a:solidFill>
                <a:sym typeface="Wingdings" charset="2"/>
              </a:rPr>
              <a:t>Stress</a:t>
            </a:r>
          </a:p>
          <a:p>
            <a:endParaRPr lang="en-US" dirty="0" smtClean="0"/>
          </a:p>
        </p:txBody>
      </p:sp>
      <p:pic>
        <p:nvPicPr>
          <p:cNvPr id="67588" name="Picture 2"/>
          <p:cNvPicPr>
            <a:picLocks noChangeAspect="1" noChangeArrowheads="1"/>
          </p:cNvPicPr>
          <p:nvPr/>
        </p:nvPicPr>
        <p:blipFill>
          <a:blip r:embed="rId3" cstate="print"/>
          <a:srcRect/>
          <a:stretch>
            <a:fillRect/>
          </a:stretch>
        </p:blipFill>
        <p:spPr bwMode="auto">
          <a:xfrm>
            <a:off x="5076056" y="3933056"/>
            <a:ext cx="3024337" cy="2448272"/>
          </a:xfrm>
          <a:prstGeom prst="rect">
            <a:avLst/>
          </a:prstGeom>
          <a:noFill/>
          <a:ln w="9525">
            <a:noFill/>
            <a:miter lim="800000"/>
            <a:headEnd/>
            <a:tailEnd/>
          </a:ln>
        </p:spPr>
      </p:pic>
      <p:sp>
        <p:nvSpPr>
          <p:cNvPr id="6" name="Rounded Rectangle 5"/>
          <p:cNvSpPr/>
          <p:nvPr/>
        </p:nvSpPr>
        <p:spPr>
          <a:xfrm>
            <a:off x="2555776" y="260648"/>
            <a:ext cx="338437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Peptic Ulcers</a:t>
            </a:r>
            <a:endParaRPr lang="en-US" sz="2800" i="1" dirty="0">
              <a:solidFill>
                <a:schemeClr val="bg1"/>
              </a:solidFill>
            </a:endParaRPr>
          </a:p>
        </p:txBody>
      </p:sp>
      <p:pic>
        <p:nvPicPr>
          <p:cNvPr id="203778" name="Picture 2" descr="http://library.med.utah.edu/WebPath/jpeg4/GI422.jpg"/>
          <p:cNvPicPr>
            <a:picLocks noChangeAspect="1" noChangeArrowheads="1"/>
          </p:cNvPicPr>
          <p:nvPr/>
        </p:nvPicPr>
        <p:blipFill>
          <a:blip r:embed="rId4" cstate="print"/>
          <a:srcRect/>
          <a:stretch>
            <a:fillRect/>
          </a:stretch>
        </p:blipFill>
        <p:spPr bwMode="auto">
          <a:xfrm>
            <a:off x="1763688" y="3955282"/>
            <a:ext cx="3159447" cy="2426046"/>
          </a:xfrm>
          <a:prstGeom prst="rect">
            <a:avLst/>
          </a:prstGeom>
          <a:noFill/>
          <a:ln>
            <a:solidFill>
              <a:srgbClr val="7030A0"/>
            </a:solidFill>
          </a:ln>
        </p:spPr>
      </p:pic>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3730" name="Picture 5" descr="PleomorAden"/>
          <p:cNvPicPr>
            <a:picLocks noChangeAspect="1" noChangeArrowheads="1"/>
          </p:cNvPicPr>
          <p:nvPr/>
        </p:nvPicPr>
        <p:blipFill>
          <a:blip r:embed="rId3" cstate="print"/>
          <a:srcRect/>
          <a:stretch>
            <a:fillRect/>
          </a:stretch>
        </p:blipFill>
        <p:spPr bwMode="auto">
          <a:xfrm>
            <a:off x="1142976" y="908720"/>
            <a:ext cx="6813400" cy="4824536"/>
          </a:xfrm>
          <a:prstGeom prst="rect">
            <a:avLst/>
          </a:prstGeom>
          <a:noFill/>
          <a:ln w="9525">
            <a:solidFill>
              <a:srgbClr val="7030A0"/>
            </a:solidFill>
            <a:miter lim="800000"/>
            <a:headEnd/>
            <a:tailEnd/>
          </a:ln>
        </p:spPr>
      </p:pic>
      <p:sp>
        <p:nvSpPr>
          <p:cNvPr id="4" name="Rounded Rectangle 3"/>
          <p:cNvSpPr/>
          <p:nvPr/>
        </p:nvSpPr>
        <p:spPr>
          <a:xfrm>
            <a:off x="1451146" y="260648"/>
            <a:ext cx="6192688"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PAROTID GLAND SWELLING – Clinical </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971600" y="5877272"/>
            <a:ext cx="7272808" cy="646331"/>
          </a:xfrm>
          <a:prstGeom prst="rect">
            <a:avLst/>
          </a:prstGeom>
        </p:spPr>
        <p:txBody>
          <a:bodyPr wrap="square">
            <a:spAutoFit/>
          </a:bodyPr>
          <a:lstStyle/>
          <a:p>
            <a:pPr algn="ctr"/>
            <a:r>
              <a:rPr lang="en-US" b="1" i="1" dirty="0" smtClean="0"/>
              <a:t>The classic place for any visible parotid swelling or tumor is present  between the tip of the ear and the tip (angle) of the mandible</a:t>
            </a:r>
            <a:endParaRPr lang="en-US"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8662" y="2857496"/>
            <a:ext cx="7391728" cy="952872"/>
          </a:xfrm>
        </p:spPr>
        <p:txBody>
          <a:bodyPr>
            <a:noAutofit/>
          </a:bodyPr>
          <a:lstStyle/>
          <a:p>
            <a:pPr algn="ctr"/>
            <a:r>
              <a:rPr lang="en-US" sz="4800" b="1" i="1" dirty="0" smtClean="0">
                <a:solidFill>
                  <a:srgbClr val="660066"/>
                </a:solidFill>
                <a:effectLst>
                  <a:outerShdw blurRad="38100" dist="38100" dir="2700000" algn="tl">
                    <a:srgbClr val="000000">
                      <a:alpha val="43137"/>
                    </a:srgbClr>
                  </a:outerShdw>
                </a:effectLst>
                <a:latin typeface="Arial Black" pitchFamily="34" charset="0"/>
              </a:rPr>
              <a:t> Acute gastric ulcer</a:t>
            </a:r>
            <a:endParaRPr lang="en-US" sz="4800" b="1" i="1" dirty="0">
              <a:solidFill>
                <a:srgbClr val="660066"/>
              </a:solidFill>
              <a:effectLst>
                <a:outerShdw blurRad="38100" dist="38100" dir="2700000" algn="tl">
                  <a:srgbClr val="000000">
                    <a:alpha val="43137"/>
                  </a:srgbClr>
                </a:outerShdw>
              </a:effectLst>
              <a:latin typeface="Arial Black" pitchFamily="34" charset="0"/>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7746" name="Picture 2" descr="http://library.med.utah.edu/WebPath/jpeg4/GI018.jpg"/>
          <p:cNvPicPr>
            <a:picLocks noChangeAspect="1" noChangeArrowheads="1"/>
          </p:cNvPicPr>
          <p:nvPr/>
        </p:nvPicPr>
        <p:blipFill>
          <a:blip r:embed="rId2" cstate="print"/>
          <a:srcRect/>
          <a:stretch>
            <a:fillRect/>
          </a:stretch>
        </p:blipFill>
        <p:spPr bwMode="auto">
          <a:xfrm>
            <a:off x="1259632" y="1064495"/>
            <a:ext cx="6408712" cy="3818996"/>
          </a:xfrm>
          <a:prstGeom prst="rect">
            <a:avLst/>
          </a:prstGeom>
          <a:noFill/>
        </p:spPr>
      </p:pic>
      <p:sp>
        <p:nvSpPr>
          <p:cNvPr id="3" name="Rounded Rectangle 2"/>
          <p:cNvSpPr/>
          <p:nvPr/>
        </p:nvSpPr>
        <p:spPr>
          <a:xfrm>
            <a:off x="1403648" y="332656"/>
            <a:ext cx="5976664"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Gastric Ulcer : Benign , Gross</a:t>
            </a:r>
            <a:endParaRPr lang="en-US" sz="2800" b="1" i="1" dirty="0">
              <a:effectLst>
                <a:outerShdw blurRad="38100" dist="38100" dir="2700000" algn="tl">
                  <a:srgbClr val="000000">
                    <a:alpha val="43137"/>
                  </a:srgbClr>
                </a:outerShdw>
              </a:effectLst>
            </a:endParaRPr>
          </a:p>
        </p:txBody>
      </p:sp>
      <p:sp>
        <p:nvSpPr>
          <p:cNvPr id="4" name="Rectangle 3"/>
          <p:cNvSpPr/>
          <p:nvPr/>
        </p:nvSpPr>
        <p:spPr>
          <a:xfrm>
            <a:off x="1066800" y="5000636"/>
            <a:ext cx="7010400" cy="1323439"/>
          </a:xfrm>
          <a:prstGeom prst="rect">
            <a:avLst/>
          </a:prstGeom>
        </p:spPr>
        <p:txBody>
          <a:bodyPr wrap="square">
            <a:spAutoFit/>
          </a:bodyPr>
          <a:lstStyle/>
          <a:p>
            <a:pPr algn="ctr"/>
            <a:r>
              <a:rPr lang="en-US" sz="2000" b="1" i="1" dirty="0" smtClean="0"/>
              <a:t>A 1 cm acute gastric ulcer is shown here in the upper fundus. The ulcer is shallow and sharply demarcated, with surrounding hyperemia. It is probably benign. However, all gastric ulcers should be biopsied to rule out a malignancy.</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1730" name="Picture 2" descr="http://library.med.utah.edu/WebPath/jpeg4/GI019.jpg"/>
          <p:cNvPicPr>
            <a:picLocks noChangeAspect="1" noChangeArrowheads="1"/>
          </p:cNvPicPr>
          <p:nvPr/>
        </p:nvPicPr>
        <p:blipFill>
          <a:blip r:embed="rId3" cstate="print"/>
          <a:srcRect/>
          <a:stretch>
            <a:fillRect/>
          </a:stretch>
        </p:blipFill>
        <p:spPr bwMode="auto">
          <a:xfrm>
            <a:off x="1043608" y="980728"/>
            <a:ext cx="6888832" cy="4320480"/>
          </a:xfrm>
          <a:prstGeom prst="rect">
            <a:avLst/>
          </a:prstGeom>
          <a:noFill/>
        </p:spPr>
      </p:pic>
      <p:sp>
        <p:nvSpPr>
          <p:cNvPr id="4" name="Rectangle 3"/>
          <p:cNvSpPr/>
          <p:nvPr/>
        </p:nvSpPr>
        <p:spPr>
          <a:xfrm>
            <a:off x="683568" y="5336048"/>
            <a:ext cx="7488832" cy="1323439"/>
          </a:xfrm>
          <a:prstGeom prst="rect">
            <a:avLst/>
          </a:prstGeom>
        </p:spPr>
        <p:txBody>
          <a:bodyPr wrap="square">
            <a:spAutoFit/>
          </a:bodyPr>
          <a:lstStyle/>
          <a:p>
            <a:pPr algn="ctr"/>
            <a:r>
              <a:rPr lang="en-US" sz="2000" b="1" i="1" dirty="0" smtClean="0"/>
              <a:t>Here is a much larger 3 x 4 cm gastric ulcer that led to the resection of the stomach shown here. This ulcer is much deeper with more irregular margins. Complications of gastric ulcers (either benign or malignant) include pain, bleeding, perforation, and obstruction.</a:t>
            </a:r>
            <a:endParaRPr lang="en-US" sz="2000" b="1" i="1" dirty="0"/>
          </a:p>
        </p:txBody>
      </p:sp>
      <p:sp>
        <p:nvSpPr>
          <p:cNvPr id="5" name="Rounded Rectangle 4"/>
          <p:cNvSpPr/>
          <p:nvPr/>
        </p:nvSpPr>
        <p:spPr>
          <a:xfrm>
            <a:off x="971600" y="188640"/>
            <a:ext cx="698477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Acute Gastric Ulcer : Malignant , Gross</a:t>
            </a:r>
            <a:endParaRPr lang="en-US" sz="2800" b="1" i="1" dirty="0"/>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9682" name="Picture 2" descr="http://library.med.utah.edu/WebPath/jpeg4/GI020.jpg"/>
          <p:cNvPicPr>
            <a:picLocks noChangeAspect="1" noChangeArrowheads="1"/>
          </p:cNvPicPr>
          <p:nvPr/>
        </p:nvPicPr>
        <p:blipFill>
          <a:blip r:embed="rId2" cstate="print"/>
          <a:srcRect/>
          <a:stretch>
            <a:fillRect/>
          </a:stretch>
        </p:blipFill>
        <p:spPr bwMode="auto">
          <a:xfrm>
            <a:off x="899592" y="1052736"/>
            <a:ext cx="7017191" cy="4392488"/>
          </a:xfrm>
          <a:prstGeom prst="rect">
            <a:avLst/>
          </a:prstGeom>
          <a:noFill/>
          <a:ln w="28575">
            <a:solidFill>
              <a:srgbClr val="7030A0"/>
            </a:solidFill>
          </a:ln>
        </p:spPr>
      </p:pic>
      <p:sp>
        <p:nvSpPr>
          <p:cNvPr id="6" name="Rectangle 5"/>
          <p:cNvSpPr/>
          <p:nvPr/>
        </p:nvSpPr>
        <p:spPr>
          <a:xfrm>
            <a:off x="683568" y="5469031"/>
            <a:ext cx="7416824" cy="1323439"/>
          </a:xfrm>
          <a:prstGeom prst="rect">
            <a:avLst/>
          </a:prstGeom>
        </p:spPr>
        <p:txBody>
          <a:bodyPr wrap="square">
            <a:spAutoFit/>
          </a:bodyPr>
          <a:lstStyle/>
          <a:p>
            <a:pPr algn="ctr"/>
            <a:r>
              <a:rPr lang="en-US" sz="2000" b="1" i="1" dirty="0" smtClean="0"/>
              <a:t>Microscopically, the ulcer here is sharply demarcated, with normal gastric mucosa on the left falling away into a deep ulcer whose base contains inflamed, necrotic debris. An arterial branch at the ulcer base is eroded and bleeding.</a:t>
            </a:r>
            <a:endParaRPr lang="en-US" sz="2000" b="1" i="1" dirty="0"/>
          </a:p>
        </p:txBody>
      </p:sp>
      <p:sp>
        <p:nvSpPr>
          <p:cNvPr id="7" name="Rounded Rectangle 6"/>
          <p:cNvSpPr/>
          <p:nvPr/>
        </p:nvSpPr>
        <p:spPr>
          <a:xfrm>
            <a:off x="1763688" y="332656"/>
            <a:ext cx="5256584"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Gastric Ulcer –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22" name="Picture 2" descr="http://library.med.utah.edu/WebPath/jpeg4/GI021.jpg"/>
          <p:cNvPicPr>
            <a:picLocks noChangeAspect="1" noChangeArrowheads="1"/>
          </p:cNvPicPr>
          <p:nvPr/>
        </p:nvPicPr>
        <p:blipFill>
          <a:blip r:embed="rId2" cstate="print"/>
          <a:srcRect/>
          <a:stretch>
            <a:fillRect/>
          </a:stretch>
        </p:blipFill>
        <p:spPr bwMode="auto">
          <a:xfrm>
            <a:off x="1014538" y="836712"/>
            <a:ext cx="7200800" cy="4104457"/>
          </a:xfrm>
          <a:prstGeom prst="rect">
            <a:avLst/>
          </a:prstGeom>
          <a:noFill/>
          <a:ln>
            <a:solidFill>
              <a:srgbClr val="7030A0"/>
            </a:solidFill>
          </a:ln>
        </p:spPr>
      </p:pic>
      <p:sp>
        <p:nvSpPr>
          <p:cNvPr id="5" name="Rounded Rectangle 4"/>
          <p:cNvSpPr/>
          <p:nvPr/>
        </p:nvSpPr>
        <p:spPr>
          <a:xfrm>
            <a:off x="1887184" y="188640"/>
            <a:ext cx="5256584"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Gastric Ulcer – HPF</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797374" y="4987042"/>
            <a:ext cx="7560840" cy="1631216"/>
          </a:xfrm>
          <a:prstGeom prst="rect">
            <a:avLst/>
          </a:prstGeom>
        </p:spPr>
        <p:txBody>
          <a:bodyPr wrap="square">
            <a:spAutoFit/>
          </a:bodyPr>
          <a:lstStyle/>
          <a:p>
            <a:pPr algn="ctr"/>
            <a:r>
              <a:rPr lang="en-US" sz="2000" b="1" i="1" dirty="0" smtClean="0"/>
              <a:t>The mucosa at the upper right merges into the ulcer at the left which is eroding through the mucosa. Ulcers will penetrate over time if they do not heal. Penetration leads to pain. If the ulcer penetrates through the muscularis and through adventitia, then the ulcer is said to "perforate" and leads to an acute abdomen. </a:t>
            </a:r>
            <a:endParaRPr lang="en-US" sz="20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895600"/>
            <a:ext cx="8072494" cy="952872"/>
          </a:xfrm>
        </p:spPr>
        <p:txBody>
          <a:bodyPr>
            <a:noAutofit/>
          </a:bodyPr>
          <a:lstStyle/>
          <a:p>
            <a:pPr algn="ctr"/>
            <a:r>
              <a:rPr lang="en-US" sz="4800" b="1" i="1" dirty="0" smtClean="0">
                <a:solidFill>
                  <a:srgbClr val="006600"/>
                </a:solidFill>
                <a:effectLst>
                  <a:outerShdw blurRad="38100" dist="38100" dir="2700000" algn="tl">
                    <a:srgbClr val="000000">
                      <a:alpha val="43137"/>
                    </a:srgbClr>
                  </a:outerShdw>
                </a:effectLst>
                <a:latin typeface="Arial Black" pitchFamily="34" charset="0"/>
              </a:rPr>
              <a:t> Chronic gastric ulcer</a:t>
            </a:r>
            <a:endParaRPr lang="en-US" sz="4800" b="1" i="1" dirty="0">
              <a:solidFill>
                <a:srgbClr val="006600"/>
              </a:solidFill>
              <a:effectLst>
                <a:outerShdw blurRad="38100" dist="38100" dir="2700000" algn="tl">
                  <a:srgbClr val="000000">
                    <a:alpha val="43137"/>
                  </a:srgbClr>
                </a:outerShdw>
              </a:effectLst>
              <a:latin typeface="Arial Black" pitchFamily="34" charset="0"/>
            </a:endParaRP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https://secure.health.utas.edu.au/intranet/cds/pathprac/Files/Cases/Gastro/Case11/Pictures11/Gross.jpg">
            <a:hlinkClick r:id="rId2"/>
          </p:cNvPr>
          <p:cNvPicPr>
            <a:picLocks noChangeAspect="1" noChangeArrowheads="1"/>
          </p:cNvPicPr>
          <p:nvPr/>
        </p:nvPicPr>
        <p:blipFill>
          <a:blip r:embed="rId3" cstate="print"/>
          <a:srcRect/>
          <a:stretch>
            <a:fillRect/>
          </a:stretch>
        </p:blipFill>
        <p:spPr bwMode="auto">
          <a:xfrm>
            <a:off x="1377998" y="980729"/>
            <a:ext cx="6408712" cy="4176464"/>
          </a:xfrm>
          <a:prstGeom prst="rect">
            <a:avLst/>
          </a:prstGeom>
          <a:noFill/>
        </p:spPr>
      </p:pic>
      <p:sp>
        <p:nvSpPr>
          <p:cNvPr id="3" name="Rounded Rectangle 2"/>
          <p:cNvSpPr/>
          <p:nvPr/>
        </p:nvSpPr>
        <p:spPr>
          <a:xfrm>
            <a:off x="1596872" y="260648"/>
            <a:ext cx="583264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Gastric Ulcer - Gross</a:t>
            </a:r>
            <a:endParaRPr lang="en-US" sz="2800" b="1" i="1" dirty="0">
              <a:effectLst>
                <a:outerShdw blurRad="38100" dist="38100" dir="2700000" algn="tl">
                  <a:srgbClr val="000000">
                    <a:alpha val="43137"/>
                  </a:srgbClr>
                </a:outerShdw>
              </a:effectLst>
            </a:endParaRPr>
          </a:p>
        </p:txBody>
      </p:sp>
      <p:sp>
        <p:nvSpPr>
          <p:cNvPr id="4" name="Rectangle 3"/>
          <p:cNvSpPr/>
          <p:nvPr/>
        </p:nvSpPr>
        <p:spPr>
          <a:xfrm>
            <a:off x="1015108" y="5192032"/>
            <a:ext cx="7128792" cy="1323439"/>
          </a:xfrm>
          <a:prstGeom prst="rect">
            <a:avLst/>
          </a:prstGeom>
        </p:spPr>
        <p:txBody>
          <a:bodyPr wrap="square">
            <a:spAutoFit/>
          </a:bodyPr>
          <a:lstStyle/>
          <a:p>
            <a:pPr algn="ctr"/>
            <a:r>
              <a:rPr lang="en-US" sz="2000" b="1" i="1" dirty="0" smtClean="0"/>
              <a:t>The specimen consists of an irregular portion of gastric wall. The ulcer is oval in shape and deeply penetrating. Necrotic debris covers the base. The specimen has been cut to show the submucosa, muscle coat and adventitial connective tissues in the region of the ulcer</a:t>
            </a:r>
            <a:endParaRPr lang="en-US" sz="20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547664" y="260648"/>
            <a:ext cx="5832648" cy="648072"/>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Gastric Ulcer: Microscopic</a:t>
            </a:r>
            <a:endParaRPr lang="en-US" sz="2800" b="1" i="1" dirty="0">
              <a:effectLst>
                <a:outerShdw blurRad="38100" dist="38100" dir="2700000" algn="tl">
                  <a:srgbClr val="000000">
                    <a:alpha val="43137"/>
                  </a:srgbClr>
                </a:outerShdw>
              </a:effectLst>
            </a:endParaRPr>
          </a:p>
        </p:txBody>
      </p:sp>
      <p:pic>
        <p:nvPicPr>
          <p:cNvPr id="198659" name="Picture 3"/>
          <p:cNvPicPr>
            <a:picLocks noChangeAspect="1" noChangeArrowheads="1"/>
          </p:cNvPicPr>
          <p:nvPr/>
        </p:nvPicPr>
        <p:blipFill>
          <a:blip r:embed="rId3" cstate="print"/>
          <a:srcRect/>
          <a:stretch>
            <a:fillRect/>
          </a:stretch>
        </p:blipFill>
        <p:spPr bwMode="auto">
          <a:xfrm>
            <a:off x="2679378" y="1124744"/>
            <a:ext cx="5493022" cy="4752528"/>
          </a:xfrm>
          <a:prstGeom prst="rect">
            <a:avLst/>
          </a:prstGeom>
          <a:noFill/>
          <a:ln w="9525">
            <a:solidFill>
              <a:srgbClr val="7030A0"/>
            </a:solidFill>
            <a:miter lim="800000"/>
            <a:headEnd/>
            <a:tailEnd/>
          </a:ln>
        </p:spPr>
      </p:pic>
      <p:sp>
        <p:nvSpPr>
          <p:cNvPr id="6" name="Rectangle 5"/>
          <p:cNvSpPr/>
          <p:nvPr/>
        </p:nvSpPr>
        <p:spPr>
          <a:xfrm>
            <a:off x="179512" y="1322759"/>
            <a:ext cx="2520280" cy="4801314"/>
          </a:xfrm>
          <a:prstGeom prst="rect">
            <a:avLst/>
          </a:prstGeom>
        </p:spPr>
        <p:txBody>
          <a:bodyPr wrap="square">
            <a:spAutoFit/>
          </a:bodyPr>
          <a:lstStyle/>
          <a:p>
            <a:r>
              <a:rPr lang="en-US" b="1" i="1" dirty="0" smtClean="0">
                <a:solidFill>
                  <a:schemeClr val="accent2">
                    <a:lumMod val="50000"/>
                  </a:schemeClr>
                </a:solidFill>
              </a:rPr>
              <a:t>Cellular Debris:</a:t>
            </a:r>
          </a:p>
          <a:p>
            <a:r>
              <a:rPr lang="en-US" dirty="0" smtClean="0"/>
              <a:t>Numerous viable and degenerate polymorphs. </a:t>
            </a:r>
          </a:p>
          <a:p>
            <a:endParaRPr lang="en-US" i="1" dirty="0" smtClean="0">
              <a:hlinkClick r:id="rId4"/>
            </a:endParaRPr>
          </a:p>
          <a:p>
            <a:r>
              <a:rPr lang="en-US" b="1" i="1" dirty="0" smtClean="0">
                <a:solidFill>
                  <a:srgbClr val="1010C6"/>
                </a:solidFill>
              </a:rPr>
              <a:t>Fibrinoid Necrosis:</a:t>
            </a:r>
          </a:p>
          <a:p>
            <a:r>
              <a:rPr lang="en-US" dirty="0" smtClean="0"/>
              <a:t>Inflammatory cells and granulation tissue. </a:t>
            </a:r>
          </a:p>
          <a:p>
            <a:endParaRPr lang="en-US" dirty="0" smtClean="0"/>
          </a:p>
          <a:p>
            <a:endParaRPr lang="en-US" dirty="0" smtClean="0"/>
          </a:p>
          <a:p>
            <a:r>
              <a:rPr lang="en-US" b="1" i="1" dirty="0" smtClean="0">
                <a:solidFill>
                  <a:schemeClr val="accent2">
                    <a:lumMod val="50000"/>
                  </a:schemeClr>
                </a:solidFill>
              </a:rPr>
              <a:t>Granulation Tissue:</a:t>
            </a:r>
          </a:p>
          <a:p>
            <a:r>
              <a:rPr lang="en-US" dirty="0" smtClean="0"/>
              <a:t>Variable sized capillary channels are separated by fibroblastic connective tissue heavily infiltrated with lymphocytes, neutrophils, and eosinophils.</a:t>
            </a:r>
            <a:endParaRPr lang="en-US" dirty="0"/>
          </a:p>
        </p:txBody>
      </p:sp>
      <p:sp>
        <p:nvSpPr>
          <p:cNvPr id="7" name="Rectangle 6"/>
          <p:cNvSpPr/>
          <p:nvPr/>
        </p:nvSpPr>
        <p:spPr>
          <a:xfrm>
            <a:off x="2226134" y="5929330"/>
            <a:ext cx="6417832" cy="707886"/>
          </a:xfrm>
          <a:prstGeom prst="rect">
            <a:avLst/>
          </a:prstGeom>
        </p:spPr>
        <p:txBody>
          <a:bodyPr wrap="square">
            <a:spAutoFit/>
          </a:bodyPr>
          <a:lstStyle/>
          <a:p>
            <a:pPr algn="ctr"/>
            <a:r>
              <a:rPr lang="en-US" sz="2000" b="1" i="1" dirty="0" smtClean="0">
                <a:solidFill>
                  <a:prstClr val="black"/>
                </a:solidFill>
              </a:rPr>
              <a:t>Microscopic examination shows the typical features of </a:t>
            </a:r>
          </a:p>
          <a:p>
            <a:pPr algn="ctr"/>
            <a:r>
              <a:rPr lang="en-US" sz="2000" b="1" i="1" dirty="0" smtClean="0">
                <a:solidFill>
                  <a:prstClr val="black"/>
                </a:solidFill>
              </a:rPr>
              <a:t>a chronic peptic ulcer. The ulcer is located in the antrum</a:t>
            </a:r>
            <a:endParaRPr lang="en-US" sz="2000" b="1" i="1" dirty="0"/>
          </a:p>
        </p:txBody>
      </p:sp>
      <p:cxnSp>
        <p:nvCxnSpPr>
          <p:cNvPr id="9" name="Straight Arrow Connector 8"/>
          <p:cNvCxnSpPr/>
          <p:nvPr/>
        </p:nvCxnSpPr>
        <p:spPr>
          <a:xfrm>
            <a:off x="2267744" y="1556792"/>
            <a:ext cx="1584176" cy="4320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438400" y="2667000"/>
            <a:ext cx="1524000"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483768" y="4005064"/>
            <a:ext cx="1584176" cy="3600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3" name="TextBox 12"/>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1200" y="2514600"/>
            <a:ext cx="5824993" cy="1446550"/>
          </a:xfrm>
          <a:prstGeom prst="rect">
            <a:avLst/>
          </a:prstGeom>
          <a:noFill/>
        </p:spPr>
        <p:txBody>
          <a:bodyPr wrap="none" lIns="91440" tIns="45720" rIns="91440" bIns="45720">
            <a:spAutoFit/>
          </a:bodyPr>
          <a:lstStyle/>
          <a:p>
            <a:pPr algn="ctr"/>
            <a:r>
              <a:rPr lang="en-US" sz="4400" b="1" i="1" cap="none" spc="0" dirty="0" smtClean="0">
                <a:ln w="17780" cmpd="sng">
                  <a:solidFill>
                    <a:srgbClr val="FFFFFF"/>
                  </a:solidFill>
                  <a:prstDash val="solid"/>
                  <a:miter lim="800000"/>
                </a:ln>
                <a:solidFill>
                  <a:srgbClr val="0B0B8F"/>
                </a:solidFill>
                <a:effectLst>
                  <a:outerShdw blurRad="50800" algn="tl" rotWithShape="0">
                    <a:srgbClr val="000000"/>
                  </a:outerShdw>
                </a:effectLst>
                <a:latin typeface="Arial Black" pitchFamily="34" charset="0"/>
              </a:rPr>
              <a:t>CARCINOMA </a:t>
            </a:r>
          </a:p>
          <a:p>
            <a:pPr algn="ctr"/>
            <a:r>
              <a:rPr lang="en-US" sz="4400" b="1" i="1" cap="none" spc="0" dirty="0" smtClean="0">
                <a:ln w="17780" cmpd="sng">
                  <a:solidFill>
                    <a:srgbClr val="FFFFFF"/>
                  </a:solidFill>
                  <a:prstDash val="solid"/>
                  <a:miter lim="800000"/>
                </a:ln>
                <a:solidFill>
                  <a:srgbClr val="0B0B8F"/>
                </a:solidFill>
                <a:effectLst>
                  <a:outerShdw blurRad="50800" algn="tl" rotWithShape="0">
                    <a:srgbClr val="000000"/>
                  </a:outerShdw>
                </a:effectLst>
                <a:latin typeface="Arial Black" pitchFamily="34" charset="0"/>
              </a:rPr>
              <a:t>OF THE STOMACH</a:t>
            </a:r>
            <a:endParaRPr lang="en-US" sz="4400" b="1" i="1" cap="none" spc="0" dirty="0">
              <a:ln w="17780" cmpd="sng">
                <a:solidFill>
                  <a:srgbClr val="FFFFFF"/>
                </a:solidFill>
                <a:prstDash val="solid"/>
                <a:miter lim="800000"/>
              </a:ln>
              <a:solidFill>
                <a:srgbClr val="0B0B8F"/>
              </a:solidFill>
              <a:effectLst>
                <a:outerShdw blurRad="50800" algn="tl" rotWithShape="0">
                  <a:srgbClr val="000000"/>
                </a:outerShdw>
              </a:effectLst>
              <a:latin typeface="Arial Black" pitchFamily="34" charset="0"/>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4/GI024.jpg"/>
          <p:cNvPicPr>
            <a:picLocks noChangeAspect="1" noChangeArrowheads="1"/>
          </p:cNvPicPr>
          <p:nvPr/>
        </p:nvPicPr>
        <p:blipFill>
          <a:blip r:embed="rId2" cstate="print"/>
          <a:srcRect/>
          <a:stretch>
            <a:fillRect/>
          </a:stretch>
        </p:blipFill>
        <p:spPr bwMode="auto">
          <a:xfrm>
            <a:off x="1115616" y="980728"/>
            <a:ext cx="6552728" cy="4067024"/>
          </a:xfrm>
          <a:prstGeom prst="rect">
            <a:avLst/>
          </a:prstGeom>
          <a:noFill/>
          <a:ln>
            <a:solidFill>
              <a:schemeClr val="accent1"/>
            </a:solidFill>
          </a:ln>
        </p:spPr>
      </p:pic>
      <p:sp>
        <p:nvSpPr>
          <p:cNvPr id="3" name="Rounded Rectangle 2"/>
          <p:cNvSpPr/>
          <p:nvPr/>
        </p:nvSpPr>
        <p:spPr>
          <a:xfrm>
            <a:off x="1403648" y="332656"/>
            <a:ext cx="6048672" cy="504056"/>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latin typeface="Century Gothic" pitchFamily="34" charset="0"/>
              </a:rPr>
              <a:t>Gastric Adenocarcinoma - Gross</a:t>
            </a:r>
            <a:endParaRPr lang="en-US" sz="2400" b="1" i="1" dirty="0">
              <a:solidFill>
                <a:schemeClr val="bg1"/>
              </a:solidFill>
              <a:effectLst>
                <a:outerShdw blurRad="38100" dist="38100" dir="2700000" algn="tl">
                  <a:srgbClr val="000000">
                    <a:alpha val="43137"/>
                  </a:srgbClr>
                </a:outerShdw>
              </a:effectLst>
              <a:latin typeface="Century Gothic" pitchFamily="34" charset="0"/>
            </a:endParaRPr>
          </a:p>
        </p:txBody>
      </p:sp>
      <p:sp>
        <p:nvSpPr>
          <p:cNvPr id="4" name="Rectangle 3"/>
          <p:cNvSpPr/>
          <p:nvPr/>
        </p:nvSpPr>
        <p:spPr>
          <a:xfrm>
            <a:off x="755576" y="5192032"/>
            <a:ext cx="7272808" cy="1323439"/>
          </a:xfrm>
          <a:prstGeom prst="rect">
            <a:avLst/>
          </a:prstGeom>
        </p:spPr>
        <p:txBody>
          <a:bodyPr wrap="square">
            <a:spAutoFit/>
          </a:bodyPr>
          <a:lstStyle/>
          <a:p>
            <a:pPr algn="ctr"/>
            <a:r>
              <a:rPr lang="en-US" sz="2000" b="1" i="1" dirty="0" smtClean="0"/>
              <a:t>Gastric Neoplasia is not uncommon. Here is a gastric adenocarcinoma. ALL gastric ulcers and ALL gastric masses must be biopsied, because it is not possible to tell from gross appearance alone which are benign and which are malignant</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458200" y="6643710"/>
            <a:ext cx="6858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357290" y="188640"/>
            <a:ext cx="6143668"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000" b="1" i="1" dirty="0" smtClean="0">
                <a:solidFill>
                  <a:schemeClr val="bg1"/>
                </a:solidFill>
                <a:effectLst>
                  <a:outerShdw blurRad="38100" dist="38100" dir="2700000" algn="tl">
                    <a:srgbClr val="000000">
                      <a:alpha val="43137"/>
                    </a:srgbClr>
                  </a:outerShdw>
                </a:effectLst>
              </a:rPr>
              <a:t>PLEOMORPHIC ADENOMA (MIXED TUMOR) - Gross</a:t>
            </a:r>
            <a:endParaRPr lang="en-US" sz="2000" b="1" i="1"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pic>
        <p:nvPicPr>
          <p:cNvPr id="3" name="Picture 2"/>
          <p:cNvPicPr>
            <a:picLocks noChangeAspect="1"/>
          </p:cNvPicPr>
          <p:nvPr/>
        </p:nvPicPr>
        <p:blipFill>
          <a:blip r:embed="rId2" cstate="print"/>
          <a:stretch>
            <a:fillRect/>
          </a:stretch>
        </p:blipFill>
        <p:spPr>
          <a:xfrm>
            <a:off x="1752599" y="1023938"/>
            <a:ext cx="6143625" cy="4444886"/>
          </a:xfrm>
          <a:prstGeom prst="rect">
            <a:avLst/>
          </a:prstGeom>
          <a:ln>
            <a:solidFill>
              <a:schemeClr val="accent4">
                <a:lumMod val="75000"/>
              </a:schemeClr>
            </a:solidFill>
          </a:ln>
        </p:spPr>
      </p:pic>
      <p:sp>
        <p:nvSpPr>
          <p:cNvPr id="7" name="Rectangle 6"/>
          <p:cNvSpPr/>
          <p:nvPr/>
        </p:nvSpPr>
        <p:spPr>
          <a:xfrm>
            <a:off x="1219200" y="5562600"/>
            <a:ext cx="6705600" cy="923330"/>
          </a:xfrm>
          <a:prstGeom prst="rect">
            <a:avLst/>
          </a:prstGeom>
        </p:spPr>
        <p:txBody>
          <a:bodyPr wrap="square">
            <a:spAutoFit/>
          </a:bodyPr>
          <a:lstStyle/>
          <a:p>
            <a:r>
              <a:rPr lang="en-US" dirty="0" smtClean="0"/>
              <a:t>A well-demarcated mass has </a:t>
            </a:r>
            <a:r>
              <a:rPr lang="en-US" dirty="0" err="1" smtClean="0"/>
              <a:t>expansile</a:t>
            </a:r>
            <a:r>
              <a:rPr lang="en-US" dirty="0" smtClean="0"/>
              <a:t> growth, produces protrusions into the surrounding gland</a:t>
            </a:r>
          </a:p>
          <a:p>
            <a:r>
              <a:rPr lang="en-US" dirty="0" smtClean="0"/>
              <a:t>The cut surface is gray-white with </a:t>
            </a:r>
            <a:r>
              <a:rPr lang="en-US" dirty="0" err="1" smtClean="0"/>
              <a:t>myxoid</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0818" name="Picture 2" descr="http://library.med.utah.edu/WebPath/jpeg4/GI110.jpg"/>
          <p:cNvPicPr>
            <a:picLocks noChangeAspect="1" noChangeArrowheads="1"/>
          </p:cNvPicPr>
          <p:nvPr/>
        </p:nvPicPr>
        <p:blipFill>
          <a:blip r:embed="rId2" cstate="print"/>
          <a:srcRect/>
          <a:stretch>
            <a:fillRect/>
          </a:stretch>
        </p:blipFill>
        <p:spPr bwMode="auto">
          <a:xfrm>
            <a:off x="1187624" y="996400"/>
            <a:ext cx="6884838" cy="4160792"/>
          </a:xfrm>
          <a:prstGeom prst="rect">
            <a:avLst/>
          </a:prstGeom>
          <a:noFill/>
        </p:spPr>
      </p:pic>
      <p:sp>
        <p:nvSpPr>
          <p:cNvPr id="3" name="Rounded Rectangle 2"/>
          <p:cNvSpPr/>
          <p:nvPr/>
        </p:nvSpPr>
        <p:spPr>
          <a:xfrm>
            <a:off x="827584" y="188640"/>
            <a:ext cx="7387754" cy="648072"/>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Gothic" pitchFamily="34" charset="0"/>
              </a:rPr>
              <a:t>Gastric Adenocarcinoma with ulcer - Gross</a:t>
            </a:r>
            <a:endParaRPr lang="en-US" sz="2400" b="1" i="1" dirty="0">
              <a:effectLst>
                <a:outerShdw blurRad="38100" dist="38100" dir="2700000" algn="tl">
                  <a:srgbClr val="000000">
                    <a:alpha val="43137"/>
                  </a:srgbClr>
                </a:outerShdw>
              </a:effectLst>
              <a:latin typeface="Century Gothic" pitchFamily="34" charset="0"/>
            </a:endParaRPr>
          </a:p>
        </p:txBody>
      </p:sp>
      <p:sp>
        <p:nvSpPr>
          <p:cNvPr id="4" name="Rectangle 3"/>
          <p:cNvSpPr/>
          <p:nvPr/>
        </p:nvSpPr>
        <p:spPr>
          <a:xfrm>
            <a:off x="1259632" y="5253007"/>
            <a:ext cx="6336704" cy="1015663"/>
          </a:xfrm>
          <a:prstGeom prst="rect">
            <a:avLst/>
          </a:prstGeom>
        </p:spPr>
        <p:txBody>
          <a:bodyPr wrap="square">
            <a:spAutoFit/>
          </a:bodyPr>
          <a:lstStyle/>
          <a:p>
            <a:pPr algn="ctr"/>
            <a:r>
              <a:rPr lang="en-US" sz="2000" b="1" i="1" dirty="0" smtClean="0"/>
              <a:t>Here is a gastric ulcer in the center of the picture. It is shallow and is about 2 to 4 cm in size. This ulcer on biopsy proved to be malignant, so the stomach was </a:t>
            </a:r>
            <a:r>
              <a:rPr lang="en-US" sz="2000" b="1" i="1" dirty="0" err="1" smtClean="0"/>
              <a:t>resected</a:t>
            </a:r>
            <a:r>
              <a:rPr lang="en-US" sz="2000" b="1" i="1" dirty="0" smtClean="0"/>
              <a:t> as shown here</a:t>
            </a:r>
            <a:endParaRPr lang="en-US" sz="20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1842" name="Picture 2" descr="http://library.med.utah.edu/WebPath/jpeg4/GI025.jpg"/>
          <p:cNvPicPr>
            <a:picLocks noChangeAspect="1" noChangeArrowheads="1"/>
          </p:cNvPicPr>
          <p:nvPr/>
        </p:nvPicPr>
        <p:blipFill>
          <a:blip r:embed="rId2" cstate="print"/>
          <a:srcRect/>
          <a:stretch>
            <a:fillRect/>
          </a:stretch>
        </p:blipFill>
        <p:spPr bwMode="auto">
          <a:xfrm>
            <a:off x="1043608" y="1124744"/>
            <a:ext cx="7109792" cy="3816424"/>
          </a:xfrm>
          <a:prstGeom prst="rect">
            <a:avLst/>
          </a:prstGeom>
          <a:noFill/>
          <a:ln>
            <a:solidFill>
              <a:schemeClr val="accent1"/>
            </a:solidFill>
          </a:ln>
        </p:spPr>
      </p:pic>
      <p:sp>
        <p:nvSpPr>
          <p:cNvPr id="3" name="Rounded Rectangle 2"/>
          <p:cNvSpPr/>
          <p:nvPr/>
        </p:nvSpPr>
        <p:spPr>
          <a:xfrm>
            <a:off x="971600" y="188640"/>
            <a:ext cx="7562800" cy="649560"/>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latin typeface="Century Gothic" pitchFamily="34" charset="0"/>
              </a:rPr>
              <a:t>Gastric Adenocarcinoma ; Lentis Plastica- Gross</a:t>
            </a:r>
            <a:endParaRPr lang="en-US" sz="2400" b="1" i="1" dirty="0">
              <a:latin typeface="Century Gothic" pitchFamily="34" charset="0"/>
            </a:endParaRPr>
          </a:p>
        </p:txBody>
      </p:sp>
      <p:sp>
        <p:nvSpPr>
          <p:cNvPr id="4" name="Rectangle 3"/>
          <p:cNvSpPr/>
          <p:nvPr/>
        </p:nvSpPr>
        <p:spPr>
          <a:xfrm>
            <a:off x="971600" y="4987042"/>
            <a:ext cx="7181800" cy="1631216"/>
          </a:xfrm>
          <a:prstGeom prst="rect">
            <a:avLst/>
          </a:prstGeom>
        </p:spPr>
        <p:txBody>
          <a:bodyPr wrap="square">
            <a:spAutoFit/>
          </a:bodyPr>
          <a:lstStyle/>
          <a:p>
            <a:pPr algn="ctr"/>
            <a:r>
              <a:rPr lang="en-US" sz="2000" b="1" i="1" dirty="0" smtClean="0"/>
              <a:t>An example of </a:t>
            </a:r>
            <a:r>
              <a:rPr lang="en-US" sz="2000" b="1" i="1" dirty="0" err="1" smtClean="0"/>
              <a:t>Linitis</a:t>
            </a:r>
            <a:r>
              <a:rPr lang="en-US" sz="2000" b="1" i="1" dirty="0" smtClean="0"/>
              <a:t> Plastica, a diffuse infiltrative gastric adenocarcinoma which gives the stomach a shrunken "leather bottle" appearance with extensive mucosal erosion and a markedly thickened gastric wall. This type of carcinoma has a very poor prognosis</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8067" name="Picture 2"/>
          <p:cNvPicPr>
            <a:picLocks noGrp="1" noChangeAspect="1" noChangeArrowheads="1"/>
          </p:cNvPicPr>
          <p:nvPr>
            <p:ph idx="1"/>
          </p:nvPr>
        </p:nvPicPr>
        <p:blipFill>
          <a:blip r:embed="rId3" cstate="print"/>
          <a:stretch>
            <a:fillRect/>
          </a:stretch>
        </p:blipFill>
        <p:spPr>
          <a:xfrm>
            <a:off x="1115617" y="1052736"/>
            <a:ext cx="6962812" cy="4182616"/>
          </a:xfrm>
        </p:spPr>
      </p:pic>
      <p:sp>
        <p:nvSpPr>
          <p:cNvPr id="5" name="Rectangle 4"/>
          <p:cNvSpPr/>
          <p:nvPr/>
        </p:nvSpPr>
        <p:spPr>
          <a:xfrm>
            <a:off x="685800" y="5264040"/>
            <a:ext cx="7696200" cy="1323439"/>
          </a:xfrm>
          <a:prstGeom prst="rect">
            <a:avLst/>
          </a:prstGeom>
        </p:spPr>
        <p:txBody>
          <a:bodyPr wrap="square">
            <a:spAutoFit/>
          </a:bodyPr>
          <a:lstStyle/>
          <a:p>
            <a:pPr algn="ctr"/>
            <a:r>
              <a:rPr lang="en-US" sz="2000" b="1" i="1" dirty="0" smtClean="0"/>
              <a:t>The LINITIS PLASTICA is the most spectacular, and most feared, of all gastric adenocarcinomas. It grows diffusely through all layers of the stomach, greatly thickening its wall, and giving the stomach a classic leather bottle appearance. It has a horrible prognosis.</a:t>
            </a:r>
          </a:p>
        </p:txBody>
      </p:sp>
      <p:pic>
        <p:nvPicPr>
          <p:cNvPr id="6" name="Picture 5"/>
          <p:cNvPicPr>
            <a:picLocks noChangeAspect="1" noChangeArrowheads="1"/>
          </p:cNvPicPr>
          <p:nvPr/>
        </p:nvPicPr>
        <p:blipFill>
          <a:blip r:embed="rId4" cstate="print"/>
          <a:srcRect/>
          <a:stretch>
            <a:fillRect/>
          </a:stretch>
        </p:blipFill>
        <p:spPr bwMode="auto">
          <a:xfrm rot="10800000">
            <a:off x="6660232" y="3645024"/>
            <a:ext cx="1372157" cy="1533872"/>
          </a:xfrm>
          <a:prstGeom prst="rect">
            <a:avLst/>
          </a:prstGeom>
          <a:noFill/>
          <a:ln w="9525">
            <a:noFill/>
            <a:miter lim="800000"/>
            <a:headEnd/>
            <a:tailEnd/>
          </a:ln>
        </p:spPr>
      </p:pic>
      <p:sp>
        <p:nvSpPr>
          <p:cNvPr id="8" name="Rounded Rectangle 7"/>
          <p:cNvSpPr/>
          <p:nvPr/>
        </p:nvSpPr>
        <p:spPr>
          <a:xfrm>
            <a:off x="757286" y="285728"/>
            <a:ext cx="7672366" cy="622992"/>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Gothic" pitchFamily="34" charset="0"/>
              </a:rPr>
              <a:t>Gastric Adenocarcinoma; Lentis Plastica- Gross</a:t>
            </a:r>
            <a:endParaRPr lang="en-US" sz="2400" b="1" i="1" dirty="0">
              <a:effectLst>
                <a:outerShdw blurRad="38100" dist="38100" dir="2700000" algn="tl">
                  <a:srgbClr val="000000">
                    <a:alpha val="43137"/>
                  </a:srgbClr>
                </a:outerShdw>
              </a:effectLst>
              <a:latin typeface="Century Gothic" pitchFamily="34" charset="0"/>
            </a:endParaRPr>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50" descr="G:\Cotran\Images\CH18\f018022.jpg"/>
          <p:cNvPicPr>
            <a:picLocks noChangeAspect="1" noChangeArrowheads="1"/>
          </p:cNvPicPr>
          <p:nvPr/>
        </p:nvPicPr>
        <p:blipFill>
          <a:blip r:embed="rId2" cstate="print"/>
          <a:srcRect/>
          <a:stretch>
            <a:fillRect/>
          </a:stretch>
        </p:blipFill>
        <p:spPr bwMode="auto">
          <a:xfrm>
            <a:off x="400050" y="1157288"/>
            <a:ext cx="8339138" cy="4564062"/>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6962" name="Picture 2" descr="http://library.med.utah.edu/WebPath/jpeg4/GI029.jpg"/>
          <p:cNvPicPr>
            <a:picLocks noChangeAspect="1" noChangeArrowheads="1"/>
          </p:cNvPicPr>
          <p:nvPr/>
        </p:nvPicPr>
        <p:blipFill>
          <a:blip r:embed="rId2" cstate="print"/>
          <a:srcRect/>
          <a:stretch>
            <a:fillRect/>
          </a:stretch>
        </p:blipFill>
        <p:spPr bwMode="auto">
          <a:xfrm>
            <a:off x="1071538" y="1071546"/>
            <a:ext cx="6929486" cy="4176464"/>
          </a:xfrm>
          <a:prstGeom prst="rect">
            <a:avLst/>
          </a:prstGeom>
          <a:noFill/>
          <a:ln>
            <a:solidFill>
              <a:srgbClr val="1010C6"/>
            </a:solidFill>
          </a:ln>
        </p:spPr>
      </p:pic>
      <p:sp>
        <p:nvSpPr>
          <p:cNvPr id="5" name="Rounded Rectangle 4"/>
          <p:cNvSpPr/>
          <p:nvPr/>
        </p:nvSpPr>
        <p:spPr>
          <a:xfrm>
            <a:off x="785786" y="260648"/>
            <a:ext cx="7429552" cy="596584"/>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latin typeface="Century Gothic" pitchFamily="34" charset="0"/>
              </a:rPr>
              <a:t>Gastric Adenocarcinoma- Signet Ring Cell -HPF</a:t>
            </a:r>
            <a:endParaRPr lang="en-US" sz="2400" b="1" i="1" dirty="0">
              <a:latin typeface="Century Gothic" pitchFamily="34" charset="0"/>
            </a:endParaRPr>
          </a:p>
        </p:txBody>
      </p:sp>
      <p:sp>
        <p:nvSpPr>
          <p:cNvPr id="6" name="Rectangle 5"/>
          <p:cNvSpPr/>
          <p:nvPr/>
        </p:nvSpPr>
        <p:spPr>
          <a:xfrm>
            <a:off x="1403648" y="5445224"/>
            <a:ext cx="6120680" cy="1015663"/>
          </a:xfrm>
          <a:prstGeom prst="rect">
            <a:avLst/>
          </a:prstGeom>
        </p:spPr>
        <p:txBody>
          <a:bodyPr wrap="square">
            <a:spAutoFit/>
          </a:bodyPr>
          <a:lstStyle/>
          <a:p>
            <a:pPr algn="ctr"/>
            <a:r>
              <a:rPr lang="en-US" sz="2000" b="1" i="1" dirty="0" smtClean="0"/>
              <a:t>This is a signet ring cell pattern of adenocarcinoma in which the cells are filled with mucin vacuoles that push the nucleus to one side, as shown at the arrow.</a:t>
            </a:r>
            <a:endParaRPr lang="en-US" sz="2000" b="1" i="1" dirty="0"/>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163" name="Picture 2"/>
          <p:cNvPicPr>
            <a:picLocks noGrp="1" noChangeAspect="1" noChangeArrowheads="1"/>
          </p:cNvPicPr>
          <p:nvPr>
            <p:ph idx="1"/>
          </p:nvPr>
        </p:nvPicPr>
        <p:blipFill>
          <a:blip r:embed="rId3" cstate="print"/>
          <a:srcRect/>
          <a:stretch>
            <a:fillRect/>
          </a:stretch>
        </p:blipFill>
        <p:spPr>
          <a:xfrm>
            <a:off x="1143000" y="1142984"/>
            <a:ext cx="6781800" cy="3888432"/>
          </a:xfrm>
          <a:ln>
            <a:solidFill>
              <a:srgbClr val="1010C6"/>
            </a:solidFill>
          </a:ln>
        </p:spPr>
      </p:pic>
      <p:sp>
        <p:nvSpPr>
          <p:cNvPr id="5" name="Rounded Rectangle 4"/>
          <p:cNvSpPr/>
          <p:nvPr/>
        </p:nvSpPr>
        <p:spPr>
          <a:xfrm>
            <a:off x="785786" y="260648"/>
            <a:ext cx="7458052" cy="596584"/>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latin typeface="Century Gothic" pitchFamily="34" charset="0"/>
              </a:rPr>
              <a:t>Gastric Adenocarcinoma- Signet Ring Cell - HPF</a:t>
            </a:r>
            <a:endParaRPr lang="en-US" sz="2400" b="1" i="1" dirty="0">
              <a:latin typeface="Century Gothic" pitchFamily="34" charset="0"/>
            </a:endParaRPr>
          </a:p>
        </p:txBody>
      </p:sp>
      <p:sp>
        <p:nvSpPr>
          <p:cNvPr id="6" name="Rectangle 5"/>
          <p:cNvSpPr/>
          <p:nvPr/>
        </p:nvSpPr>
        <p:spPr>
          <a:xfrm>
            <a:off x="785786" y="5229200"/>
            <a:ext cx="7458052" cy="1323439"/>
          </a:xfrm>
          <a:prstGeom prst="rect">
            <a:avLst/>
          </a:prstGeom>
        </p:spPr>
        <p:txBody>
          <a:bodyPr wrap="square">
            <a:spAutoFit/>
          </a:bodyPr>
          <a:lstStyle/>
          <a:p>
            <a:pPr algn="ctr"/>
            <a:r>
              <a:rPr lang="en-US" sz="2000" b="1" i="1" dirty="0" smtClean="0"/>
              <a:t>Signet ring cells are poorly differentiated adenocarcinoma cells, and are often seen with Lentis Plastica. Those large “holes” in the cytoplasm represents intracellular mucin which push the nucleus to the periphery giving the cell signet ring appearance .</a:t>
            </a:r>
          </a:p>
        </p:txBody>
      </p:sp>
      <p:cxnSp>
        <p:nvCxnSpPr>
          <p:cNvPr id="8" name="Straight Arrow Connector 7"/>
          <p:cNvCxnSpPr/>
          <p:nvPr/>
        </p:nvCxnSpPr>
        <p:spPr>
          <a:xfrm flipH="1" flipV="1">
            <a:off x="3563888" y="1857364"/>
            <a:ext cx="1368152" cy="720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427984" y="1929372"/>
            <a:ext cx="504056" cy="9361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0" name="TextBox 9"/>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22" name="Picture 2" descr="http://atlasgeneticsoncology.org/Tumors/Images/GastricOverviewFig1.jpg"/>
          <p:cNvPicPr>
            <a:picLocks noChangeAspect="1" noChangeArrowheads="1"/>
          </p:cNvPicPr>
          <p:nvPr/>
        </p:nvPicPr>
        <p:blipFill>
          <a:blip r:embed="rId3" cstate="print"/>
          <a:srcRect/>
          <a:stretch>
            <a:fillRect/>
          </a:stretch>
        </p:blipFill>
        <p:spPr bwMode="auto">
          <a:xfrm>
            <a:off x="1087634" y="980728"/>
            <a:ext cx="6724726" cy="4464496"/>
          </a:xfrm>
          <a:prstGeom prst="rect">
            <a:avLst/>
          </a:prstGeom>
          <a:noFill/>
          <a:ln>
            <a:solidFill>
              <a:schemeClr val="tx1"/>
            </a:solidFill>
          </a:ln>
        </p:spPr>
      </p:pic>
      <p:sp>
        <p:nvSpPr>
          <p:cNvPr id="3" name="Rounded Rectangle 2"/>
          <p:cNvSpPr/>
          <p:nvPr/>
        </p:nvSpPr>
        <p:spPr>
          <a:xfrm>
            <a:off x="971600" y="260648"/>
            <a:ext cx="6984776" cy="576064"/>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Gothic" pitchFamily="34" charset="0"/>
              </a:rPr>
              <a:t>Gastric Adenocarcinoma- Intestinal type</a:t>
            </a:r>
            <a:endParaRPr lang="en-US" sz="2200" b="1" i="1" dirty="0">
              <a:effectLst>
                <a:outerShdw blurRad="38100" dist="38100" dir="2700000" algn="tl">
                  <a:srgbClr val="000000">
                    <a:alpha val="43137"/>
                  </a:srgbClr>
                </a:outerShdw>
              </a:effectLst>
              <a:latin typeface="Century Gothic" pitchFamily="34" charset="0"/>
            </a:endParaRPr>
          </a:p>
        </p:txBody>
      </p:sp>
      <p:sp>
        <p:nvSpPr>
          <p:cNvPr id="4" name="Rectangle 3"/>
          <p:cNvSpPr/>
          <p:nvPr/>
        </p:nvSpPr>
        <p:spPr>
          <a:xfrm>
            <a:off x="1115616" y="5518973"/>
            <a:ext cx="6624736" cy="707886"/>
          </a:xfrm>
          <a:prstGeom prst="rect">
            <a:avLst/>
          </a:prstGeom>
        </p:spPr>
        <p:txBody>
          <a:bodyPr wrap="square">
            <a:spAutoFit/>
          </a:bodyPr>
          <a:lstStyle/>
          <a:p>
            <a:pPr algn="ctr"/>
            <a:r>
              <a:rPr lang="en-US" sz="2000" b="1" i="1" dirty="0" smtClean="0"/>
              <a:t>Photomicrograph of a poorly differential intestinal type adenocarcinoma of the stomach</a:t>
            </a:r>
            <a:endParaRPr lang="en-US" sz="20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81400" y="5257800"/>
            <a:ext cx="4591080" cy="1200329"/>
          </a:xfrm>
          <a:prstGeom prst="rect">
            <a:avLst/>
          </a:prstGeom>
        </p:spPr>
        <p:txBody>
          <a:bodyPr wrap="square">
            <a:spAutoFit/>
          </a:bodyPr>
          <a:lstStyle/>
          <a:p>
            <a:pPr lvl="0" algn="ctr">
              <a:spcBef>
                <a:spcPts val="700"/>
              </a:spcBef>
              <a:buClr>
                <a:srgbClr val="CCB400"/>
              </a:buClr>
              <a:buSzPct val="60000"/>
            </a:pPr>
            <a:r>
              <a:rPr lang="en-US" sz="3600" b="1" i="1" dirty="0" smtClean="0"/>
              <a:t>Normal Anatomy and Histology</a:t>
            </a:r>
            <a:endParaRPr lang="en-US" sz="3600" b="1" i="1" dirty="0"/>
          </a:p>
        </p:txBody>
      </p:sp>
      <p:sp>
        <p:nvSpPr>
          <p:cNvPr id="8" name="Rectangle 7"/>
          <p:cNvSpPr/>
          <p:nvPr/>
        </p:nvSpPr>
        <p:spPr>
          <a:xfrm>
            <a:off x="2590800" y="2438400"/>
            <a:ext cx="6112753" cy="1754326"/>
          </a:xfrm>
          <a:prstGeom prst="rect">
            <a:avLst/>
          </a:prstGeom>
          <a:noFill/>
        </p:spPr>
        <p:txBody>
          <a:bodyPr wrap="square" lIns="91440" tIns="45720" rIns="91440" bIns="45720">
            <a:spAutoFit/>
          </a:bodyPr>
          <a:lstStyle/>
          <a:p>
            <a:pPr algn="ctr"/>
            <a:r>
              <a:rPr lang="en-US" sz="5400" b="1" i="1" cap="none" spc="0"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itchFamily="34" charset="0"/>
              </a:rPr>
              <a:t>SMALL INTESTINE</a:t>
            </a:r>
            <a:endParaRPr lang="en-US" sz="5400" b="1" cap="none" spc="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itchFamily="34" charset="0"/>
            </a:endParaRPr>
          </a:p>
        </p:txBody>
      </p:sp>
      <p:sp>
        <p:nvSpPr>
          <p:cNvPr id="10" name="TextBox 9"/>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1" name="TextBox 10"/>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7986" name="Picture 2" descr="http://library.med.utah.edu/WebPath/jpeg4/GI126.jpg"/>
          <p:cNvPicPr>
            <a:picLocks noChangeAspect="1" noChangeArrowheads="1"/>
          </p:cNvPicPr>
          <p:nvPr/>
        </p:nvPicPr>
        <p:blipFill>
          <a:blip r:embed="rId2" cstate="print"/>
          <a:srcRect/>
          <a:stretch>
            <a:fillRect/>
          </a:stretch>
        </p:blipFill>
        <p:spPr bwMode="auto">
          <a:xfrm>
            <a:off x="1475656" y="980728"/>
            <a:ext cx="5904656" cy="3728839"/>
          </a:xfrm>
          <a:prstGeom prst="rect">
            <a:avLst/>
          </a:prstGeom>
          <a:noFill/>
        </p:spPr>
      </p:pic>
      <p:sp>
        <p:nvSpPr>
          <p:cNvPr id="5" name="Rectangle 4"/>
          <p:cNvSpPr/>
          <p:nvPr/>
        </p:nvSpPr>
        <p:spPr>
          <a:xfrm>
            <a:off x="1043608" y="4782051"/>
            <a:ext cx="6624736" cy="1631216"/>
          </a:xfrm>
          <a:prstGeom prst="rect">
            <a:avLst/>
          </a:prstGeom>
        </p:spPr>
        <p:txBody>
          <a:bodyPr wrap="square">
            <a:spAutoFit/>
          </a:bodyPr>
          <a:lstStyle/>
          <a:p>
            <a:pPr algn="ctr"/>
            <a:r>
              <a:rPr lang="en-US" sz="2000" b="1" i="1" dirty="0" smtClean="0"/>
              <a:t>A loop of bowel attached via the mesentery. Note the extent of the veins. Arteries run in the same location. Thus, there is an extensive anastomosing arterial blood supply to the bowel, making it more difficult to infarct. Also, the extensive venous drainage is incorporated into the portal venous system heading to the liver</a:t>
            </a:r>
            <a:endParaRPr lang="en-US" sz="2000" b="1" i="1" dirty="0"/>
          </a:p>
        </p:txBody>
      </p:sp>
      <p:sp>
        <p:nvSpPr>
          <p:cNvPr id="7" name="Rounded Rectangle 6"/>
          <p:cNvSpPr/>
          <p:nvPr/>
        </p:nvSpPr>
        <p:spPr>
          <a:xfrm>
            <a:off x="1547664" y="260648"/>
            <a:ext cx="5760640"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Small Intestine – Normal Anatomy</a:t>
            </a:r>
            <a:endParaRPr lang="en-US" sz="2800" b="1"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1250" name="Picture 2" descr="http://library.med.utah.edu/WebPath/jpeg4/GI190.jpg"/>
          <p:cNvPicPr>
            <a:picLocks noChangeAspect="1" noChangeArrowheads="1"/>
          </p:cNvPicPr>
          <p:nvPr/>
        </p:nvPicPr>
        <p:blipFill>
          <a:blip r:embed="rId3" cstate="print"/>
          <a:srcRect/>
          <a:stretch>
            <a:fillRect/>
          </a:stretch>
        </p:blipFill>
        <p:spPr bwMode="auto">
          <a:xfrm>
            <a:off x="1331640" y="1046043"/>
            <a:ext cx="6440760" cy="3983157"/>
          </a:xfrm>
          <a:prstGeom prst="rect">
            <a:avLst/>
          </a:prstGeom>
          <a:noFill/>
          <a:ln>
            <a:solidFill>
              <a:schemeClr val="tx1"/>
            </a:solidFill>
          </a:ln>
        </p:spPr>
      </p:pic>
      <p:sp>
        <p:nvSpPr>
          <p:cNvPr id="4" name="Rectangle 3"/>
          <p:cNvSpPr/>
          <p:nvPr/>
        </p:nvSpPr>
        <p:spPr>
          <a:xfrm>
            <a:off x="609600" y="5074384"/>
            <a:ext cx="8305800" cy="1631216"/>
          </a:xfrm>
          <a:prstGeom prst="rect">
            <a:avLst/>
          </a:prstGeom>
        </p:spPr>
        <p:txBody>
          <a:bodyPr wrap="square">
            <a:spAutoFit/>
          </a:bodyPr>
          <a:lstStyle/>
          <a:p>
            <a:pPr algn="ctr"/>
            <a:r>
              <a:rPr lang="en-US" sz="2000" b="1" i="1" dirty="0" smtClean="0"/>
              <a:t>This is the normal appearance of terminal ileum. In the upper frame, note the ileocecal valve, and several darker oval Peyer's patches are present on the mucosa. In the lower frame, a Peyer's patch, which is a concentration of submucosal lymphoid tissue, is present. Note the folds are not as prominent here as in the jejunum, as evidenced by the view below</a:t>
            </a:r>
            <a:endParaRPr lang="en-US" sz="2000" b="1" i="1" dirty="0"/>
          </a:p>
        </p:txBody>
      </p:sp>
      <p:sp>
        <p:nvSpPr>
          <p:cNvPr id="6" name="Rounded Rectangle 5"/>
          <p:cNvSpPr/>
          <p:nvPr/>
        </p:nvSpPr>
        <p:spPr>
          <a:xfrm>
            <a:off x="1219200" y="192832"/>
            <a:ext cx="6705600" cy="645368"/>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Terminal ileum – Normal gross view</a:t>
            </a:r>
            <a:endParaRPr lang="en-US" sz="2800" b="1" i="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8850" name="Picture 4" descr="pleomoradenmicro"/>
          <p:cNvPicPr>
            <a:picLocks noChangeAspect="1" noChangeArrowheads="1"/>
          </p:cNvPicPr>
          <p:nvPr/>
        </p:nvPicPr>
        <p:blipFill>
          <a:blip r:embed="rId3" cstate="print"/>
          <a:srcRect/>
          <a:stretch>
            <a:fillRect/>
          </a:stretch>
        </p:blipFill>
        <p:spPr bwMode="auto">
          <a:xfrm>
            <a:off x="539552" y="908720"/>
            <a:ext cx="7848872" cy="4368800"/>
          </a:xfrm>
          <a:prstGeom prst="rect">
            <a:avLst/>
          </a:prstGeom>
          <a:noFill/>
          <a:ln w="9525">
            <a:solidFill>
              <a:srgbClr val="7030A0"/>
            </a:solidFill>
            <a:miter lim="800000"/>
            <a:headEnd/>
            <a:tailEnd/>
          </a:ln>
        </p:spPr>
      </p:pic>
      <p:sp>
        <p:nvSpPr>
          <p:cNvPr id="4" name="Rounded Rectangle 3"/>
          <p:cNvSpPr/>
          <p:nvPr/>
        </p:nvSpPr>
        <p:spPr>
          <a:xfrm>
            <a:off x="1285852" y="188640"/>
            <a:ext cx="6429420"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400" b="1" i="1" dirty="0" smtClean="0">
                <a:solidFill>
                  <a:schemeClr val="bg1"/>
                </a:solidFill>
                <a:effectLst>
                  <a:outerShdw blurRad="38100" dist="38100" dir="2700000" algn="tl">
                    <a:srgbClr val="000000">
                      <a:alpha val="43137"/>
                    </a:srgbClr>
                  </a:outerShdw>
                </a:effectLst>
              </a:rPr>
              <a:t>PLEOMORPHIC ADENOMA (MIXED TUMOR)</a:t>
            </a:r>
            <a:endParaRPr lang="en-US" sz="2400" b="1" i="1" dirty="0">
              <a:solidFill>
                <a:schemeClr val="bg1"/>
              </a:solidFill>
              <a:effectLst>
                <a:outerShdw blurRad="38100" dist="38100" dir="2700000" algn="tl">
                  <a:srgbClr val="000000">
                    <a:alpha val="43137"/>
                  </a:srgbClr>
                </a:outerShdw>
              </a:effectLst>
            </a:endParaRPr>
          </a:p>
        </p:txBody>
      </p:sp>
      <p:sp>
        <p:nvSpPr>
          <p:cNvPr id="5" name="Rectangle 4"/>
          <p:cNvSpPr/>
          <p:nvPr/>
        </p:nvSpPr>
        <p:spPr>
          <a:xfrm>
            <a:off x="611560" y="5301208"/>
            <a:ext cx="7776864" cy="1200329"/>
          </a:xfrm>
          <a:prstGeom prst="rect">
            <a:avLst/>
          </a:prstGeom>
        </p:spPr>
        <p:txBody>
          <a:bodyPr wrap="square">
            <a:spAutoFit/>
          </a:bodyPr>
          <a:lstStyle/>
          <a:p>
            <a:pPr algn="ctr"/>
            <a:r>
              <a:rPr lang="en-US" b="1" i="1" dirty="0" smtClean="0"/>
              <a:t>Mixed tumors are generally benign, have BOTH connective tissue (i.e., usually cartilagenous) components as well as glandular components, hence the name pleomorphic or mixed, they generally look and feel like little round soft cartilage balls.</a:t>
            </a: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9010" name="Picture 2" descr="http://library.med.utah.edu/WebPath/jpeg4/GI162.jpg"/>
          <p:cNvPicPr>
            <a:picLocks noChangeAspect="1" noChangeArrowheads="1"/>
          </p:cNvPicPr>
          <p:nvPr/>
        </p:nvPicPr>
        <p:blipFill>
          <a:blip r:embed="rId2" cstate="print"/>
          <a:srcRect/>
          <a:stretch>
            <a:fillRect/>
          </a:stretch>
        </p:blipFill>
        <p:spPr bwMode="auto">
          <a:xfrm>
            <a:off x="1171526" y="908720"/>
            <a:ext cx="6640834" cy="4361342"/>
          </a:xfrm>
          <a:prstGeom prst="rect">
            <a:avLst/>
          </a:prstGeom>
          <a:noFill/>
          <a:ln>
            <a:solidFill>
              <a:schemeClr val="tx1"/>
            </a:solidFill>
          </a:ln>
        </p:spPr>
      </p:pic>
      <p:sp>
        <p:nvSpPr>
          <p:cNvPr id="3" name="Rounded Rectangle 2"/>
          <p:cNvSpPr/>
          <p:nvPr/>
        </p:nvSpPr>
        <p:spPr>
          <a:xfrm>
            <a:off x="1331640" y="260648"/>
            <a:ext cx="6336704"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Intestinal Mucosa– Normal Histology</a:t>
            </a:r>
            <a:endParaRPr lang="en-US" sz="28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115616" y="5325015"/>
            <a:ext cx="6696744" cy="1015663"/>
          </a:xfrm>
          <a:prstGeom prst="rect">
            <a:avLst/>
          </a:prstGeom>
        </p:spPr>
        <p:txBody>
          <a:bodyPr wrap="square">
            <a:spAutoFit/>
          </a:bodyPr>
          <a:lstStyle/>
          <a:p>
            <a:pPr algn="ctr"/>
            <a:r>
              <a:rPr lang="en-US" sz="2000" b="1" i="1" dirty="0" smtClean="0"/>
              <a:t>This is the normal appearance of small intestinal mucosa with long villi that have occasional goblet cells. The villi provide a large area for digestion and absorption.</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8308" name="Picture 2"/>
          <p:cNvPicPr>
            <a:picLocks noChangeAspect="1" noChangeArrowheads="1"/>
          </p:cNvPicPr>
          <p:nvPr/>
        </p:nvPicPr>
        <p:blipFill>
          <a:blip r:embed="rId3" cstate="print"/>
          <a:srcRect/>
          <a:stretch>
            <a:fillRect/>
          </a:stretch>
        </p:blipFill>
        <p:spPr bwMode="auto">
          <a:xfrm>
            <a:off x="990600" y="914400"/>
            <a:ext cx="7056784" cy="4256856"/>
          </a:xfrm>
          <a:prstGeom prst="rect">
            <a:avLst/>
          </a:prstGeom>
          <a:noFill/>
          <a:ln w="9525">
            <a:solidFill>
              <a:schemeClr val="tx1"/>
            </a:solidFill>
            <a:miter lim="800000"/>
            <a:headEnd/>
            <a:tailEnd/>
          </a:ln>
        </p:spPr>
      </p:pic>
      <p:sp>
        <p:nvSpPr>
          <p:cNvPr id="6" name="Rounded Rectangle 5"/>
          <p:cNvSpPr/>
          <p:nvPr/>
        </p:nvSpPr>
        <p:spPr>
          <a:xfrm>
            <a:off x="971600" y="260648"/>
            <a:ext cx="698477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Small Intestine (SI)  vs Large Intestine (LI)</a:t>
            </a:r>
            <a:endParaRPr lang="en-US" sz="2800" b="1"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914400" y="5257800"/>
            <a:ext cx="7056784" cy="1015663"/>
          </a:xfrm>
          <a:prstGeom prst="rect">
            <a:avLst/>
          </a:prstGeom>
        </p:spPr>
        <p:txBody>
          <a:bodyPr wrap="square">
            <a:spAutoFit/>
          </a:bodyPr>
          <a:lstStyle/>
          <a:p>
            <a:pPr algn="ctr"/>
            <a:r>
              <a:rPr lang="en-US" sz="2000" b="1" i="1" dirty="0" smtClean="0"/>
              <a:t>SI has a “villous” or “papillary”, i.e., hairy surface appearance, while the LI has a configuration similar to the stomach, i.e., “pits and glands”</a:t>
            </a:r>
          </a:p>
        </p:txBody>
      </p:sp>
      <p:sp>
        <p:nvSpPr>
          <p:cNvPr id="10" name="TextBox 9"/>
          <p:cNvSpPr txBox="1"/>
          <p:nvPr/>
        </p:nvSpPr>
        <p:spPr>
          <a:xfrm>
            <a:off x="1547664" y="908720"/>
            <a:ext cx="504056" cy="369332"/>
          </a:xfrm>
          <a:prstGeom prst="rect">
            <a:avLst/>
          </a:prstGeom>
          <a:noFill/>
        </p:spPr>
        <p:txBody>
          <a:bodyPr wrap="square" rtlCol="0">
            <a:spAutoFit/>
          </a:bodyPr>
          <a:lstStyle/>
          <a:p>
            <a:r>
              <a:rPr lang="en-US" b="1" dirty="0" smtClean="0"/>
              <a:t>SI</a:t>
            </a:r>
            <a:endParaRPr lang="en-US" b="1" dirty="0"/>
          </a:p>
        </p:txBody>
      </p:sp>
      <p:sp>
        <p:nvSpPr>
          <p:cNvPr id="11" name="TextBox 10"/>
          <p:cNvSpPr txBox="1"/>
          <p:nvPr/>
        </p:nvSpPr>
        <p:spPr>
          <a:xfrm>
            <a:off x="5220072" y="836712"/>
            <a:ext cx="504056" cy="369332"/>
          </a:xfrm>
          <a:prstGeom prst="rect">
            <a:avLst/>
          </a:prstGeom>
          <a:noFill/>
        </p:spPr>
        <p:txBody>
          <a:bodyPr wrap="square" rtlCol="0">
            <a:spAutoFit/>
          </a:bodyPr>
          <a:lstStyle/>
          <a:p>
            <a:r>
              <a:rPr lang="en-US" b="1" dirty="0" smtClean="0"/>
              <a:t>LI</a:t>
            </a:r>
            <a:endParaRPr lang="en-US" b="1" dirty="0"/>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36834" y="4637176"/>
            <a:ext cx="7211630" cy="792088"/>
          </a:xfrm>
        </p:spPr>
        <p:txBody>
          <a:bodyPr>
            <a:noAutofit/>
          </a:bodyPr>
          <a:lstStyle/>
          <a:p>
            <a:pPr algn="r"/>
            <a:r>
              <a:rPr lang="en-US" sz="4000" b="1" i="1" dirty="0" smtClean="0">
                <a:solidFill>
                  <a:schemeClr val="tx1"/>
                </a:solidFill>
                <a:effectLst>
                  <a:outerShdw blurRad="38100" dist="38100" dir="2700000" algn="tl">
                    <a:srgbClr val="000000">
                      <a:alpha val="43137"/>
                    </a:srgbClr>
                  </a:outerShdw>
                </a:effectLst>
              </a:rPr>
              <a:t>Gross and histopathology</a:t>
            </a:r>
            <a:endParaRPr lang="en-US" sz="4000" b="1" i="1" dirty="0">
              <a:solidFill>
                <a:schemeClr val="tx1"/>
              </a:solidFill>
              <a:effectLst>
                <a:outerShdw blurRad="38100" dist="38100" dir="2700000" algn="tl">
                  <a:srgbClr val="000000">
                    <a:alpha val="43137"/>
                  </a:srgbClr>
                </a:outerShdw>
              </a:effectLst>
            </a:endParaRP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0034" name="Picture 2" descr="http://library.med.utah.edu/WebPath/jpeg4/GI030.jpg"/>
          <p:cNvPicPr>
            <a:picLocks noChangeAspect="1" noChangeArrowheads="1"/>
          </p:cNvPicPr>
          <p:nvPr/>
        </p:nvPicPr>
        <p:blipFill>
          <a:blip r:embed="rId2" cstate="print"/>
          <a:srcRect/>
          <a:stretch>
            <a:fillRect/>
          </a:stretch>
        </p:blipFill>
        <p:spPr bwMode="auto">
          <a:xfrm>
            <a:off x="1259632" y="908720"/>
            <a:ext cx="6428720" cy="4209281"/>
          </a:xfrm>
          <a:prstGeom prst="rect">
            <a:avLst/>
          </a:prstGeom>
          <a:noFill/>
          <a:ln>
            <a:solidFill>
              <a:srgbClr val="5F3B27"/>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1259632" y="5541039"/>
            <a:ext cx="6408712" cy="1015663"/>
          </a:xfrm>
          <a:prstGeom prst="rect">
            <a:avLst/>
          </a:prstGeom>
        </p:spPr>
        <p:txBody>
          <a:bodyPr wrap="square">
            <a:spAutoFit/>
          </a:bodyPr>
          <a:lstStyle/>
          <a:p>
            <a:pPr algn="ctr"/>
            <a:r>
              <a:rPr lang="en-US" sz="2000" b="1" i="1" dirty="0" smtClean="0"/>
              <a:t>This is an adhesion between loops of small intestine. Such adhesions are typical following abdominal surgery. More diffuse adhesions may also form following peritonitis.</a:t>
            </a:r>
            <a:endParaRPr lang="en-US" sz="2000" b="1" i="1" dirty="0"/>
          </a:p>
        </p:txBody>
      </p:sp>
      <p:sp>
        <p:nvSpPr>
          <p:cNvPr id="5" name="Rounded Rectangle 4"/>
          <p:cNvSpPr/>
          <p:nvPr/>
        </p:nvSpPr>
        <p:spPr>
          <a:xfrm>
            <a:off x="1259632" y="260648"/>
            <a:ext cx="6428720"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Adhesions, peritoneum, small intestine - Gross </a:t>
            </a:r>
            <a:endParaRPr lang="en-US" sz="2400" b="1" i="1" dirty="0">
              <a:solidFill>
                <a:schemeClr val="bg1"/>
              </a:solidFill>
              <a:effectLst>
                <a:outerShdw blurRad="38100" dist="38100" dir="2700000" algn="tl">
                  <a:srgbClr val="000000">
                    <a:alpha val="43137"/>
                  </a:srgbClr>
                </a:outerShdw>
              </a:effectLst>
            </a:endParaRPr>
          </a:p>
        </p:txBody>
      </p:sp>
      <p:cxnSp>
        <p:nvCxnSpPr>
          <p:cNvPr id="7" name="Straight Arrow Connector 6"/>
          <p:cNvCxnSpPr/>
          <p:nvPr/>
        </p:nvCxnSpPr>
        <p:spPr>
          <a:xfrm flipV="1">
            <a:off x="2987824" y="4221088"/>
            <a:ext cx="504056" cy="432048"/>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1058" name="Picture 2" descr="http://library.med.utah.edu/WebPath/jpeg4/GI031.jpg"/>
          <p:cNvPicPr>
            <a:picLocks noChangeAspect="1" noChangeArrowheads="1"/>
          </p:cNvPicPr>
          <p:nvPr/>
        </p:nvPicPr>
        <p:blipFill>
          <a:blip r:embed="rId2" cstate="print"/>
          <a:srcRect/>
          <a:stretch>
            <a:fillRect/>
          </a:stretch>
        </p:blipFill>
        <p:spPr bwMode="auto">
          <a:xfrm>
            <a:off x="1385263" y="836712"/>
            <a:ext cx="6067057" cy="410445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899592" y="5059050"/>
            <a:ext cx="6912768" cy="1631216"/>
          </a:xfrm>
          <a:prstGeom prst="rect">
            <a:avLst/>
          </a:prstGeom>
        </p:spPr>
        <p:txBody>
          <a:bodyPr wrap="square">
            <a:spAutoFit/>
          </a:bodyPr>
          <a:lstStyle/>
          <a:p>
            <a:pPr algn="ctr"/>
            <a:r>
              <a:rPr lang="en-US" sz="2000" b="1" i="1" dirty="0" smtClean="0"/>
              <a:t>The dark red infarcted small intestine contrasts with the light pink viable bowel. The forceps extend through an internal hernia in which a loop of bowel and mesentery has been caught. This is one complication of adhesions from previous surgery. The trapped bowel has lost its blood supply.</a:t>
            </a:r>
            <a:endParaRPr lang="en-US" sz="2000" b="1" i="1" dirty="0"/>
          </a:p>
        </p:txBody>
      </p:sp>
      <p:sp>
        <p:nvSpPr>
          <p:cNvPr id="5" name="Rounded Rectangle 4"/>
          <p:cNvSpPr/>
          <p:nvPr/>
        </p:nvSpPr>
        <p:spPr>
          <a:xfrm>
            <a:off x="1475656" y="188640"/>
            <a:ext cx="590465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Small intestinal infarction </a:t>
            </a:r>
            <a:r>
              <a:rPr lang="en-US" sz="2400" b="1" i="1" dirty="0" smtClean="0">
                <a:solidFill>
                  <a:schemeClr val="bg1"/>
                </a:solidFill>
                <a:effectLst>
                  <a:outerShdw blurRad="38100" dist="38100" dir="2700000" algn="tl">
                    <a:srgbClr val="000000">
                      <a:alpha val="43137"/>
                    </a:srgbClr>
                  </a:outerShdw>
                </a:effectLst>
              </a:rPr>
              <a:t>- Gross </a:t>
            </a:r>
            <a:endParaRPr lang="en-US" sz="2400" b="1"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3106" name="Picture 2" descr="http://library.med.utah.edu/WebPath/jpeg4/GI034.jpg"/>
          <p:cNvPicPr>
            <a:picLocks noChangeAspect="1" noChangeArrowheads="1"/>
          </p:cNvPicPr>
          <p:nvPr/>
        </p:nvPicPr>
        <p:blipFill>
          <a:blip r:embed="rId2" cstate="print"/>
          <a:srcRect/>
          <a:stretch>
            <a:fillRect/>
          </a:stretch>
        </p:blipFill>
        <p:spPr bwMode="auto">
          <a:xfrm>
            <a:off x="1115616" y="836712"/>
            <a:ext cx="6624736" cy="37444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395536" y="4710043"/>
            <a:ext cx="7992888" cy="1938992"/>
          </a:xfrm>
          <a:prstGeom prst="rect">
            <a:avLst/>
          </a:prstGeom>
        </p:spPr>
        <p:txBody>
          <a:bodyPr wrap="square">
            <a:spAutoFit/>
          </a:bodyPr>
          <a:lstStyle/>
          <a:p>
            <a:pPr algn="ctr"/>
            <a:r>
              <a:rPr lang="en-US" sz="2000" b="1" i="1" dirty="0" smtClean="0"/>
              <a:t>The small intestinal mucosa demonstrates marked hyperemia as a result of ischemic enteritis. Such ischemia most often results from hypotension (shock) from cardiac failure, from marked blood loss, or from loss of blood supply from mechanical obstruction (as with the bowel strangulated in a hernia or with volvulus or intussusception ). If the blood supply is not quickly restored, the bowel will infarct.</a:t>
            </a:r>
            <a:endParaRPr lang="en-US" sz="2000" b="1" i="1" dirty="0"/>
          </a:p>
        </p:txBody>
      </p:sp>
      <p:sp>
        <p:nvSpPr>
          <p:cNvPr id="5" name="Rounded Rectangle 4"/>
          <p:cNvSpPr/>
          <p:nvPr/>
        </p:nvSpPr>
        <p:spPr>
          <a:xfrm>
            <a:off x="1547664" y="188640"/>
            <a:ext cx="590465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Ischemic Enteritis </a:t>
            </a:r>
            <a:r>
              <a:rPr lang="en-US" sz="2800" b="1" i="1" dirty="0" smtClean="0">
                <a:solidFill>
                  <a:schemeClr val="bg1"/>
                </a:solidFill>
                <a:effectLst>
                  <a:outerShdw blurRad="38100" dist="38100" dir="2700000" algn="tl">
                    <a:srgbClr val="000000">
                      <a:alpha val="43137"/>
                    </a:srgbClr>
                  </a:outerShdw>
                </a:effectLst>
              </a:rPr>
              <a:t>- Gross </a:t>
            </a:r>
            <a:endParaRPr lang="en-US" sz="2800" b="1"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4130" name="Picture 2" descr="http://library.med.utah.edu/WebPath/jpeg4/GI033.jpg"/>
          <p:cNvPicPr>
            <a:picLocks noChangeAspect="1" noChangeArrowheads="1"/>
          </p:cNvPicPr>
          <p:nvPr/>
        </p:nvPicPr>
        <p:blipFill>
          <a:blip r:embed="rId2" cstate="print"/>
          <a:srcRect/>
          <a:stretch>
            <a:fillRect/>
          </a:stretch>
        </p:blipFill>
        <p:spPr bwMode="auto">
          <a:xfrm>
            <a:off x="1259632" y="836712"/>
            <a:ext cx="6468682" cy="381642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683568" y="4797152"/>
            <a:ext cx="7488832" cy="1631216"/>
          </a:xfrm>
          <a:prstGeom prst="rect">
            <a:avLst/>
          </a:prstGeom>
        </p:spPr>
        <p:txBody>
          <a:bodyPr wrap="square">
            <a:spAutoFit/>
          </a:bodyPr>
          <a:lstStyle/>
          <a:p>
            <a:pPr algn="ctr"/>
            <a:r>
              <a:rPr lang="en-US" sz="2000" b="1" i="1" dirty="0" smtClean="0"/>
              <a:t>On closer inspection, early ischemic enteritis involves the tips of the villi. In general, bowel is hard to infarct from atherosclerotic vascular narrowing or thromboembolization because of the widely anastomosing blood supply. Thus, most cases of bowel ischemia and infarction result from generalized hypotension and decreased cardiac output.</a:t>
            </a:r>
            <a:endParaRPr lang="en-US" sz="2000" b="1" i="1" dirty="0"/>
          </a:p>
        </p:txBody>
      </p:sp>
      <p:sp>
        <p:nvSpPr>
          <p:cNvPr id="5" name="Rounded Rectangle 4"/>
          <p:cNvSpPr/>
          <p:nvPr/>
        </p:nvSpPr>
        <p:spPr>
          <a:xfrm>
            <a:off x="1331640" y="188640"/>
            <a:ext cx="6336704"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Ischemic Enteritis </a:t>
            </a:r>
            <a:r>
              <a:rPr lang="en-US" sz="2400" b="1" i="1" dirty="0" smtClean="0">
                <a:solidFill>
                  <a:schemeClr val="bg1"/>
                </a:solidFill>
                <a:effectLst>
                  <a:outerShdw blurRad="38100" dist="38100" dir="2700000" algn="tl">
                    <a:srgbClr val="000000">
                      <a:alpha val="43137"/>
                    </a:srgbClr>
                  </a:outerShdw>
                </a:effectLst>
              </a:rPr>
              <a:t>– Gross  </a:t>
            </a:r>
            <a:endParaRPr lang="en-US" sz="2400" b="1"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5154" name="Picture 2" descr="http://library.med.utah.edu/WebPath/jpeg4/GI035.jpg"/>
          <p:cNvPicPr>
            <a:picLocks noChangeAspect="1" noChangeArrowheads="1"/>
          </p:cNvPicPr>
          <p:nvPr/>
        </p:nvPicPr>
        <p:blipFill>
          <a:blip r:embed="rId2" cstate="print"/>
          <a:srcRect/>
          <a:stretch>
            <a:fillRect/>
          </a:stretch>
        </p:blipFill>
        <p:spPr bwMode="auto">
          <a:xfrm>
            <a:off x="1264806" y="852091"/>
            <a:ext cx="6259522" cy="4377109"/>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899592" y="5397023"/>
            <a:ext cx="6984776" cy="1323439"/>
          </a:xfrm>
          <a:prstGeom prst="rect">
            <a:avLst/>
          </a:prstGeom>
        </p:spPr>
        <p:txBody>
          <a:bodyPr wrap="square">
            <a:spAutoFit/>
          </a:bodyPr>
          <a:lstStyle/>
          <a:p>
            <a:pPr algn="ctr"/>
            <a:r>
              <a:rPr lang="en-US" sz="2000" b="1" i="1" dirty="0" smtClean="0"/>
              <a:t>The mucosal surface of the bowel seen here shows early necrosis with hyperemia extending all the way from mucosa to submucosal and muscular wall vessels. The submucosa and muscularis, however, are still intact.</a:t>
            </a:r>
            <a:endParaRPr lang="en-US" sz="2000" b="1" i="1" dirty="0"/>
          </a:p>
        </p:txBody>
      </p:sp>
      <p:sp>
        <p:nvSpPr>
          <p:cNvPr id="5" name="Rounded Rectangle 4"/>
          <p:cNvSpPr/>
          <p:nvPr/>
        </p:nvSpPr>
        <p:spPr>
          <a:xfrm>
            <a:off x="1907704" y="188640"/>
            <a:ext cx="5112568"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Ischemic Enteritis </a:t>
            </a:r>
            <a:r>
              <a:rPr lang="en-US" sz="2400" b="1" i="1" dirty="0" smtClean="0">
                <a:solidFill>
                  <a:schemeClr val="bg1"/>
                </a:solidFill>
                <a:effectLst>
                  <a:outerShdw blurRad="38100" dist="38100" dir="2700000" algn="tl">
                    <a:srgbClr val="000000">
                      <a:alpha val="43137"/>
                    </a:srgbClr>
                  </a:outerShdw>
                </a:effectLst>
              </a:rPr>
              <a:t>– LPF</a:t>
            </a:r>
            <a:endParaRPr lang="en-US" sz="2400" b="1"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6178" name="Picture 2" descr="http://library.med.utah.edu/WebPath/jpeg4/GI168.jpg"/>
          <p:cNvPicPr>
            <a:picLocks noChangeAspect="1" noChangeArrowheads="1"/>
          </p:cNvPicPr>
          <p:nvPr/>
        </p:nvPicPr>
        <p:blipFill>
          <a:blip r:embed="rId2" cstate="print"/>
          <a:srcRect/>
          <a:stretch>
            <a:fillRect/>
          </a:stretch>
        </p:blipFill>
        <p:spPr bwMode="auto">
          <a:xfrm>
            <a:off x="1403648" y="908720"/>
            <a:ext cx="6175278" cy="417646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1475656" y="5325015"/>
            <a:ext cx="5976664" cy="1015663"/>
          </a:xfrm>
          <a:prstGeom prst="rect">
            <a:avLst/>
          </a:prstGeom>
        </p:spPr>
        <p:txBody>
          <a:bodyPr wrap="square">
            <a:spAutoFit/>
          </a:bodyPr>
          <a:lstStyle/>
          <a:p>
            <a:pPr algn="ctr"/>
            <a:r>
              <a:rPr lang="en-US" sz="2000" b="1" i="1" dirty="0" smtClean="0"/>
              <a:t>At higher magnification with more advanced necrosis, the small intestinal mucosa shows hemorrhage with acute inflammation in this case of ischemic enteritis.</a:t>
            </a:r>
            <a:endParaRPr lang="en-US" sz="2000" b="1" i="1" dirty="0"/>
          </a:p>
        </p:txBody>
      </p:sp>
      <p:sp>
        <p:nvSpPr>
          <p:cNvPr id="5" name="Rounded Rectangle 4"/>
          <p:cNvSpPr/>
          <p:nvPr/>
        </p:nvSpPr>
        <p:spPr>
          <a:xfrm>
            <a:off x="1835696" y="188640"/>
            <a:ext cx="5400600"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Ischemic Enteritis </a:t>
            </a:r>
            <a:r>
              <a:rPr lang="en-US" sz="2400" b="1" dirty="0" smtClean="0">
                <a:solidFill>
                  <a:schemeClr val="bg1"/>
                </a:solidFill>
                <a:effectLst>
                  <a:outerShdw blurRad="38100" dist="38100" dir="2700000" algn="tl">
                    <a:srgbClr val="000000">
                      <a:alpha val="43137"/>
                    </a:srgbClr>
                  </a:outerShdw>
                </a:effectLst>
              </a:rPr>
              <a:t>– MPF</a:t>
            </a:r>
            <a:endParaRPr lang="en-US" sz="2400"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3042" y="2500306"/>
            <a:ext cx="6172200" cy="1813548"/>
          </a:xfrm>
        </p:spPr>
        <p:txBody>
          <a:bodyPr>
            <a:noAutofit/>
          </a:bodyPr>
          <a:lstStyle/>
          <a:p>
            <a:pPr algn="ctr"/>
            <a:r>
              <a:rPr lang="en-US" sz="5400" b="1" i="1" dirty="0" smtClean="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rPr>
              <a:t> Chronic duodenal ulcer</a:t>
            </a:r>
            <a:endParaRPr lang="en-US" sz="5400" b="1" i="1" dirty="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0" y="0"/>
            <a:ext cx="9144000"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endParaRPr lang="en-US" sz="2800" b="1" dirty="0">
              <a:ln w="11430"/>
              <a:solidFill>
                <a:srgbClr val="7030A0"/>
              </a:solidFill>
              <a:effectLst>
                <a:outerShdw blurRad="50800" dist="39000" dir="5460000" algn="tl">
                  <a:srgbClr val="000000">
                    <a:alpha val="38000"/>
                  </a:srgbClr>
                </a:outerShdw>
              </a:effectLst>
              <a:cs typeface="+mn-cs"/>
            </a:endParaRPr>
          </a:p>
        </p:txBody>
      </p:sp>
      <p:pic>
        <p:nvPicPr>
          <p:cNvPr id="5" name="Picture 4" descr="62.jpg"/>
          <p:cNvPicPr>
            <a:picLocks noChangeAspect="1"/>
          </p:cNvPicPr>
          <p:nvPr/>
        </p:nvPicPr>
        <p:blipFill>
          <a:blip r:embed="rId2" cstate="print"/>
          <a:stretch>
            <a:fillRect/>
          </a:stretch>
        </p:blipFill>
        <p:spPr>
          <a:xfrm>
            <a:off x="755575" y="908720"/>
            <a:ext cx="7344817" cy="4896544"/>
          </a:xfrm>
          <a:prstGeom prst="rect">
            <a:avLst/>
          </a:prstGeom>
          <a:ln>
            <a:solidFill>
              <a:srgbClr val="7030A0"/>
            </a:solidFill>
          </a:ln>
        </p:spPr>
      </p:pic>
      <p:sp>
        <p:nvSpPr>
          <p:cNvPr id="9" name="Text Box 2"/>
          <p:cNvSpPr txBox="1">
            <a:spLocks noChangeArrowheads="1"/>
          </p:cNvSpPr>
          <p:nvPr/>
        </p:nvSpPr>
        <p:spPr bwMode="auto">
          <a:xfrm>
            <a:off x="539552" y="5908049"/>
            <a:ext cx="7632848" cy="646331"/>
          </a:xfrm>
          <a:prstGeom prst="rect">
            <a:avLst/>
          </a:prstGeom>
          <a:noFill/>
          <a:ln w="12700">
            <a:noFill/>
            <a:miter lim="800000"/>
            <a:headEnd/>
            <a:tailEnd/>
          </a:ln>
          <a:effectLst/>
        </p:spPr>
        <p:txBody>
          <a:bodyPr wrap="square" anchor="ctr">
            <a:spAutoFit/>
          </a:bodyPr>
          <a:lstStyle/>
          <a:p>
            <a:pPr algn="ctr" eaLnBrk="0" hangingPunct="0"/>
            <a:r>
              <a:rPr lang="en-US" b="1" i="1" dirty="0" smtClean="0"/>
              <a:t>Mixed </a:t>
            </a:r>
            <a:r>
              <a:rPr lang="en-US" b="1" i="1" dirty="0"/>
              <a:t>tumor of the parotid gland contains epithelial cells forming </a:t>
            </a:r>
            <a:r>
              <a:rPr lang="en-US" b="1" i="1" dirty="0" smtClean="0"/>
              <a:t>ducts, myoepithelial cells  </a:t>
            </a:r>
            <a:r>
              <a:rPr lang="en-US" b="1" i="1" dirty="0"/>
              <a:t>and </a:t>
            </a:r>
            <a:r>
              <a:rPr lang="en-US" b="1" i="1" dirty="0" smtClean="0"/>
              <a:t>chondromyxoid </a:t>
            </a:r>
            <a:r>
              <a:rPr lang="en-US" b="1" i="1" dirty="0"/>
              <a:t>stroma </a:t>
            </a:r>
            <a:r>
              <a:rPr lang="en-US" b="1" i="1" dirty="0" smtClean="0"/>
              <a:t>  </a:t>
            </a:r>
            <a:endParaRPr lang="en-US" b="1" i="1" dirty="0"/>
          </a:p>
        </p:txBody>
      </p:sp>
      <p:sp>
        <p:nvSpPr>
          <p:cNvPr id="7" name="Rounded Rectangle 6"/>
          <p:cNvSpPr/>
          <p:nvPr/>
        </p:nvSpPr>
        <p:spPr>
          <a:xfrm>
            <a:off x="1000100" y="188640"/>
            <a:ext cx="7000924"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400" b="1" i="1" dirty="0" smtClean="0">
                <a:solidFill>
                  <a:schemeClr val="bg1"/>
                </a:solidFill>
                <a:effectLst>
                  <a:outerShdw blurRad="38100" dist="38100" dir="2700000" algn="tl">
                    <a:srgbClr val="000000">
                      <a:alpha val="43137"/>
                    </a:srgbClr>
                  </a:outerShdw>
                </a:effectLst>
              </a:rPr>
              <a:t>PLEOMORPHIC ADENOMA - Microscopically</a:t>
            </a:r>
            <a:endParaRPr lang="en-US" sz="2400" b="1" i="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0" name="TextBox 9"/>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755576" y="404664"/>
            <a:ext cx="7344816"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Duodenal Ulcer vs </a:t>
            </a:r>
            <a:r>
              <a:rPr lang="en-US" sz="2400" b="1" i="1" dirty="0" smtClean="0">
                <a:effectLst>
                  <a:outerShdw blurRad="38100" dist="38100" dir="2700000" algn="tl">
                    <a:srgbClr val="000000">
                      <a:alpha val="43137"/>
                    </a:srgbClr>
                  </a:outerShdw>
                </a:effectLst>
              </a:rPr>
              <a:t>Gastric</a:t>
            </a:r>
            <a:r>
              <a:rPr lang="en-US" sz="2800" b="1" i="1" dirty="0" smtClean="0">
                <a:effectLst>
                  <a:outerShdw blurRad="38100" dist="38100" dir="2700000" algn="tl">
                    <a:srgbClr val="000000">
                      <a:alpha val="43137"/>
                    </a:srgbClr>
                  </a:outerShdw>
                </a:effectLst>
              </a:rPr>
              <a:t> ulcer  </a:t>
            </a:r>
            <a:r>
              <a:rPr lang="en-US" sz="2800" b="1" dirty="0" smtClean="0">
                <a:solidFill>
                  <a:schemeClr val="bg1"/>
                </a:solidFill>
                <a:effectLst>
                  <a:outerShdw blurRad="38100" dist="38100" dir="2700000" algn="tl">
                    <a:srgbClr val="000000">
                      <a:alpha val="43137"/>
                    </a:srgbClr>
                  </a:outerShdw>
                </a:effectLst>
              </a:rPr>
              <a:t>– Gross</a:t>
            </a:r>
            <a:endParaRPr lang="en-US" sz="2800" b="1" dirty="0">
              <a:solidFill>
                <a:schemeClr val="bg1"/>
              </a:solidFill>
              <a:effectLst>
                <a:outerShdw blurRad="38100" dist="38100" dir="2700000" algn="tl">
                  <a:srgbClr val="000000">
                    <a:alpha val="43137"/>
                  </a:srgbClr>
                </a:outerShdw>
              </a:effectLst>
            </a:endParaRPr>
          </a:p>
        </p:txBody>
      </p:sp>
      <p:pic>
        <p:nvPicPr>
          <p:cNvPr id="312322" name="Picture 2" descr="http://www.helico.com/sites/default/files/du_gu_1.jpg"/>
          <p:cNvPicPr>
            <a:picLocks noChangeAspect="1" noChangeArrowheads="1"/>
          </p:cNvPicPr>
          <p:nvPr/>
        </p:nvPicPr>
        <p:blipFill>
          <a:blip r:embed="rId2" cstate="print"/>
          <a:srcRect/>
          <a:stretch>
            <a:fillRect/>
          </a:stretch>
        </p:blipFill>
        <p:spPr bwMode="auto">
          <a:xfrm>
            <a:off x="755576" y="1124744"/>
            <a:ext cx="7416824" cy="4176464"/>
          </a:xfrm>
          <a:prstGeom prst="rect">
            <a:avLst/>
          </a:prstGeom>
          <a:noFill/>
        </p:spPr>
      </p:pic>
      <p:sp>
        <p:nvSpPr>
          <p:cNvPr id="4" name="Rectangle 3"/>
          <p:cNvSpPr/>
          <p:nvPr/>
        </p:nvSpPr>
        <p:spPr>
          <a:xfrm>
            <a:off x="611560" y="5301208"/>
            <a:ext cx="3600400" cy="1015663"/>
          </a:xfrm>
          <a:prstGeom prst="rect">
            <a:avLst/>
          </a:prstGeom>
        </p:spPr>
        <p:txBody>
          <a:bodyPr wrap="square">
            <a:spAutoFit/>
          </a:bodyPr>
          <a:lstStyle/>
          <a:p>
            <a:pPr algn="ctr"/>
            <a:r>
              <a:rPr lang="en-US" sz="2000" b="1" i="1" dirty="0" smtClean="0"/>
              <a:t>The white base of the ulcer is marked by a blackish area signaling a recently bleeding vessel</a:t>
            </a:r>
            <a:endParaRPr lang="en-US" sz="2000" b="1" i="1" dirty="0"/>
          </a:p>
        </p:txBody>
      </p:sp>
      <p:sp>
        <p:nvSpPr>
          <p:cNvPr id="5" name="Rectangle 4"/>
          <p:cNvSpPr/>
          <p:nvPr/>
        </p:nvSpPr>
        <p:spPr>
          <a:xfrm>
            <a:off x="4788024" y="5301208"/>
            <a:ext cx="3312368" cy="1015663"/>
          </a:xfrm>
          <a:prstGeom prst="rect">
            <a:avLst/>
          </a:prstGeom>
        </p:spPr>
        <p:txBody>
          <a:bodyPr wrap="square">
            <a:spAutoFit/>
          </a:bodyPr>
          <a:lstStyle/>
          <a:p>
            <a:pPr algn="ctr"/>
            <a:r>
              <a:rPr lang="en-US" sz="2000" b="1" i="1" dirty="0" smtClean="0"/>
              <a:t>The ulcer has a clean white base and some swelling around its edges</a:t>
            </a:r>
            <a:endParaRPr lang="en-US" sz="2000" b="1" i="1" dirty="0"/>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0232" y="3143248"/>
            <a:ext cx="5598368" cy="936104"/>
          </a:xfrm>
        </p:spPr>
        <p:txBody>
          <a:bodyPr>
            <a:noAutofit/>
          </a:bodyPr>
          <a:lstStyle/>
          <a:p>
            <a:pPr algn="ctr"/>
            <a:r>
              <a:rPr lang="en-US" sz="6000" b="1" i="1" dirty="0" smtClean="0">
                <a:solidFill>
                  <a:schemeClr val="accent2">
                    <a:lumMod val="60000"/>
                    <a:lumOff val="40000"/>
                  </a:schemeClr>
                </a:solidFill>
                <a:effectLst>
                  <a:outerShdw blurRad="38100" dist="38100" dir="2700000" algn="tl">
                    <a:srgbClr val="000000">
                      <a:alpha val="43137"/>
                    </a:srgbClr>
                  </a:outerShdw>
                </a:effectLst>
              </a:rPr>
              <a:t> </a:t>
            </a:r>
            <a:r>
              <a:rPr lang="en-US" sz="6000" b="1" i="1" dirty="0" smtClean="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rPr>
              <a:t>Celiac</a:t>
            </a:r>
            <a:r>
              <a:rPr lang="en-US" sz="6000" b="1" i="1" dirty="0" smtClean="0">
                <a:solidFill>
                  <a:schemeClr val="accent2">
                    <a:lumMod val="60000"/>
                    <a:lumOff val="40000"/>
                  </a:schemeClr>
                </a:solidFill>
                <a:effectLst>
                  <a:outerShdw blurRad="38100" dist="38100" dir="2700000" algn="tl">
                    <a:srgbClr val="000000">
                      <a:alpha val="43137"/>
                    </a:srgbClr>
                  </a:outerShdw>
                </a:effectLst>
              </a:rPr>
              <a:t> </a:t>
            </a:r>
            <a:r>
              <a:rPr lang="en-US" sz="6000" b="1" i="1" dirty="0" smtClean="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rPr>
              <a:t>disease</a:t>
            </a:r>
            <a:endParaRPr lang="en-US" sz="6000" b="1" i="1" dirty="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0274" name="Picture 2" descr="http://library.med.utah.edu/WebPath/jpeg4/GI152.jpg"/>
          <p:cNvPicPr>
            <a:picLocks noChangeAspect="1" noChangeArrowheads="1"/>
          </p:cNvPicPr>
          <p:nvPr/>
        </p:nvPicPr>
        <p:blipFill>
          <a:blip r:embed="rId2" cstate="print"/>
          <a:srcRect/>
          <a:stretch>
            <a:fillRect/>
          </a:stretch>
        </p:blipFill>
        <p:spPr bwMode="auto">
          <a:xfrm>
            <a:off x="827585" y="849236"/>
            <a:ext cx="7195656" cy="437996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755576" y="5380672"/>
            <a:ext cx="7128792" cy="1323439"/>
          </a:xfrm>
          <a:prstGeom prst="rect">
            <a:avLst/>
          </a:prstGeom>
        </p:spPr>
        <p:txBody>
          <a:bodyPr wrap="square">
            <a:spAutoFit/>
          </a:bodyPr>
          <a:lstStyle/>
          <a:p>
            <a:pPr algn="ctr"/>
            <a:r>
              <a:rPr lang="en-US" sz="2000" b="1" i="1" dirty="0" smtClean="0"/>
              <a:t>Normal small intestinal mucosa is seen at the left. The mucosa involved by celiac disease (sprue) at the right has blunting and flattening of villi. Celiac disease most often becomes apparent either in infancy, or in young to middle age adults.</a:t>
            </a:r>
            <a:endParaRPr lang="en-US" sz="2000" b="1" i="1" dirty="0"/>
          </a:p>
        </p:txBody>
      </p:sp>
      <p:sp>
        <p:nvSpPr>
          <p:cNvPr id="4" name="TextBox 3"/>
          <p:cNvSpPr txBox="1"/>
          <p:nvPr/>
        </p:nvSpPr>
        <p:spPr>
          <a:xfrm>
            <a:off x="899592" y="836712"/>
            <a:ext cx="1152128" cy="369332"/>
          </a:xfrm>
          <a:prstGeom prst="rect">
            <a:avLst/>
          </a:prstGeom>
          <a:noFill/>
        </p:spPr>
        <p:txBody>
          <a:bodyPr wrap="square" rtlCol="0">
            <a:spAutoFit/>
          </a:bodyPr>
          <a:lstStyle/>
          <a:p>
            <a:pPr algn="ctr"/>
            <a:r>
              <a:rPr lang="en-US" b="1" dirty="0" smtClean="0"/>
              <a:t>Normal</a:t>
            </a:r>
            <a:endParaRPr lang="en-US" b="1" dirty="0"/>
          </a:p>
        </p:txBody>
      </p:sp>
      <p:sp>
        <p:nvSpPr>
          <p:cNvPr id="5" name="TextBox 4"/>
          <p:cNvSpPr txBox="1"/>
          <p:nvPr/>
        </p:nvSpPr>
        <p:spPr>
          <a:xfrm>
            <a:off x="4283968" y="836712"/>
            <a:ext cx="936104" cy="369332"/>
          </a:xfrm>
          <a:prstGeom prst="rect">
            <a:avLst/>
          </a:prstGeom>
          <a:noFill/>
        </p:spPr>
        <p:txBody>
          <a:bodyPr wrap="square" rtlCol="0">
            <a:spAutoFit/>
          </a:bodyPr>
          <a:lstStyle/>
          <a:p>
            <a:pPr algn="ctr"/>
            <a:r>
              <a:rPr lang="en-US" b="1" dirty="0" smtClean="0"/>
              <a:t>Celiac</a:t>
            </a:r>
            <a:endParaRPr lang="en-US" b="1" dirty="0"/>
          </a:p>
        </p:txBody>
      </p:sp>
      <p:sp>
        <p:nvSpPr>
          <p:cNvPr id="6" name="Rounded Rectangle 5"/>
          <p:cNvSpPr/>
          <p:nvPr/>
        </p:nvSpPr>
        <p:spPr>
          <a:xfrm>
            <a:off x="1187624" y="188640"/>
            <a:ext cx="6696744"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vs Celiac Disease (Sprue) </a:t>
            </a:r>
            <a:r>
              <a:rPr lang="en-US" sz="2400" b="1" dirty="0" smtClean="0">
                <a:solidFill>
                  <a:schemeClr val="bg1"/>
                </a:solidFill>
                <a:effectLst>
                  <a:outerShdw blurRad="38100" dist="38100" dir="2700000" algn="tl">
                    <a:srgbClr val="000000">
                      <a:alpha val="43137"/>
                    </a:srgbClr>
                  </a:outerShdw>
                </a:effectLst>
              </a:rPr>
              <a:t>– LPF</a:t>
            </a:r>
            <a:endParaRPr lang="en-US" sz="2400" b="1"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67544" y="764704"/>
            <a:ext cx="8286840" cy="4735998"/>
          </a:xfrm>
          <a:prstGeom prst="rect">
            <a:avLst/>
          </a:prstGeom>
          <a:noFill/>
          <a:ln w="9525">
            <a:solidFill>
              <a:schemeClr val="tx1"/>
            </a:solidFill>
            <a:miter lim="800000"/>
            <a:headEnd/>
            <a:tailEnd/>
          </a:ln>
          <a:effectLst/>
        </p:spPr>
      </p:pic>
      <p:sp>
        <p:nvSpPr>
          <p:cNvPr id="3" name="Rectangle 2"/>
          <p:cNvSpPr/>
          <p:nvPr/>
        </p:nvSpPr>
        <p:spPr>
          <a:xfrm>
            <a:off x="4644008" y="5500703"/>
            <a:ext cx="3999958" cy="1015663"/>
          </a:xfrm>
          <a:prstGeom prst="rect">
            <a:avLst/>
          </a:prstGeom>
        </p:spPr>
        <p:txBody>
          <a:bodyPr wrap="square">
            <a:spAutoFit/>
          </a:bodyPr>
          <a:lstStyle/>
          <a:p>
            <a:pPr algn="ctr"/>
            <a:r>
              <a:rPr lang="en-US" sz="2000" b="1" i="1" dirty="0" smtClean="0"/>
              <a:t>High-power view showing damaged surface epithelium with large numbers of intraepithelial lymphocytes.</a:t>
            </a:r>
            <a:endParaRPr lang="en-US" sz="2000" b="1" i="1" dirty="0"/>
          </a:p>
        </p:txBody>
      </p:sp>
      <p:sp>
        <p:nvSpPr>
          <p:cNvPr id="4" name="Rectangle 3"/>
          <p:cNvSpPr/>
          <p:nvPr/>
        </p:nvSpPr>
        <p:spPr>
          <a:xfrm>
            <a:off x="251520" y="5517232"/>
            <a:ext cx="4248472" cy="1015663"/>
          </a:xfrm>
          <a:prstGeom prst="rect">
            <a:avLst/>
          </a:prstGeom>
        </p:spPr>
        <p:txBody>
          <a:bodyPr wrap="square">
            <a:spAutoFit/>
          </a:bodyPr>
          <a:lstStyle/>
          <a:p>
            <a:pPr algn="ctr"/>
            <a:r>
              <a:rPr lang="en-US" sz="2000" b="1" i="1" dirty="0" smtClean="0"/>
              <a:t>Low-power view of fully developed </a:t>
            </a:r>
            <a:r>
              <a:rPr lang="en-US" sz="2000" b="1" i="1" dirty="0" err="1" smtClean="0"/>
              <a:t>sprue</a:t>
            </a:r>
            <a:r>
              <a:rPr lang="en-US" sz="2000" b="1" i="1" dirty="0" smtClean="0"/>
              <a:t>-type changes. Note the elongated crypts with complete lack of villi. </a:t>
            </a:r>
            <a:endParaRPr lang="en-US" sz="2000" dirty="0"/>
          </a:p>
        </p:txBody>
      </p:sp>
      <p:sp>
        <p:nvSpPr>
          <p:cNvPr id="5" name="Rounded Rectangle 4"/>
          <p:cNvSpPr/>
          <p:nvPr/>
        </p:nvSpPr>
        <p:spPr>
          <a:xfrm>
            <a:off x="1187624" y="116632"/>
            <a:ext cx="6480720"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Celiac Disease (Sprue)  </a:t>
            </a:r>
            <a:r>
              <a:rPr lang="en-US" sz="2400" b="1" dirty="0" smtClean="0">
                <a:solidFill>
                  <a:schemeClr val="bg1"/>
                </a:solidFill>
                <a:effectLst>
                  <a:outerShdw blurRad="38100" dist="38100" dir="2700000" algn="tl">
                    <a:srgbClr val="000000">
                      <a:alpha val="43137"/>
                    </a:srgbClr>
                  </a:outerShdw>
                </a:effectLst>
              </a:rPr>
              <a:t>– LPF &amp; HPF</a:t>
            </a:r>
            <a:endParaRPr lang="en-US" sz="2400"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827584" y="764704"/>
            <a:ext cx="720080" cy="369332"/>
          </a:xfrm>
          <a:prstGeom prst="rect">
            <a:avLst/>
          </a:prstGeom>
          <a:noFill/>
        </p:spPr>
        <p:txBody>
          <a:bodyPr wrap="square" rtlCol="0">
            <a:spAutoFit/>
          </a:bodyPr>
          <a:lstStyle/>
          <a:p>
            <a:pPr algn="ctr"/>
            <a:r>
              <a:rPr lang="en-US" b="1" dirty="0" smtClean="0"/>
              <a:t>LPF</a:t>
            </a:r>
            <a:endParaRPr lang="en-US" b="1" dirty="0"/>
          </a:p>
        </p:txBody>
      </p:sp>
      <p:sp>
        <p:nvSpPr>
          <p:cNvPr id="7" name="TextBox 6"/>
          <p:cNvSpPr txBox="1"/>
          <p:nvPr/>
        </p:nvSpPr>
        <p:spPr>
          <a:xfrm>
            <a:off x="4932040" y="836712"/>
            <a:ext cx="720080" cy="369332"/>
          </a:xfrm>
          <a:prstGeom prst="rect">
            <a:avLst/>
          </a:prstGeom>
          <a:noFill/>
        </p:spPr>
        <p:txBody>
          <a:bodyPr wrap="square" rtlCol="0">
            <a:spAutoFit/>
          </a:bodyPr>
          <a:lstStyle/>
          <a:p>
            <a:pPr algn="ctr"/>
            <a:r>
              <a:rPr lang="en-US" b="1" dirty="0" smtClean="0"/>
              <a:t>HPF</a:t>
            </a:r>
            <a:endParaRPr lang="en-US" b="1" dirty="0"/>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0166" y="2714620"/>
            <a:ext cx="6390456" cy="1600944"/>
          </a:xfrm>
        </p:spPr>
        <p:txBody>
          <a:bodyPr>
            <a:noAutofit/>
          </a:bodyPr>
          <a:lstStyle/>
          <a:p>
            <a:pPr algn="ctr"/>
            <a:r>
              <a:rPr lang="en-US" sz="48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t>Carcinoid tumor</a:t>
            </a:r>
            <a:br>
              <a:rPr lang="en-US" sz="48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br>
            <a:r>
              <a:rPr lang="en-US" sz="48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t>of Small Intestine</a:t>
            </a:r>
            <a:endParaRPr lang="en-US" sz="4800" b="1" i="1" dirty="0">
              <a:solidFill>
                <a:srgbClr val="0B0B8F"/>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02" name="Picture 2" descr="http://library.med.utah.edu/WebPath/jpeg4/GI167.jpg"/>
          <p:cNvPicPr>
            <a:picLocks noChangeAspect="1" noChangeArrowheads="1"/>
          </p:cNvPicPr>
          <p:nvPr/>
        </p:nvPicPr>
        <p:blipFill>
          <a:blip r:embed="rId2" cstate="print"/>
          <a:srcRect/>
          <a:stretch>
            <a:fillRect/>
          </a:stretch>
        </p:blipFill>
        <p:spPr bwMode="auto">
          <a:xfrm>
            <a:off x="1259633" y="836711"/>
            <a:ext cx="6279526" cy="383633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angle 4"/>
          <p:cNvSpPr/>
          <p:nvPr/>
        </p:nvSpPr>
        <p:spPr>
          <a:xfrm>
            <a:off x="755576" y="4854059"/>
            <a:ext cx="7416824" cy="1631216"/>
          </a:xfrm>
          <a:prstGeom prst="rect">
            <a:avLst/>
          </a:prstGeom>
        </p:spPr>
        <p:txBody>
          <a:bodyPr wrap="square">
            <a:spAutoFit/>
          </a:bodyPr>
          <a:lstStyle/>
          <a:p>
            <a:pPr algn="ctr"/>
            <a:r>
              <a:rPr lang="en-US" sz="2000" b="1" i="1" dirty="0" smtClean="0"/>
              <a:t>Neoplasms of the small intestine are uncommon. Benign tumors can include leiomyomas, fibromas, neurofibromas, and lipomas. Seen here at the ileocecal valve is another tumor that has a faint yellowish color. This is a carcinoid tumor. Most benign tumors are incidental submucosal lesions, though rarely they can be large enough to obstruct the lumen.</a:t>
            </a:r>
            <a:endParaRPr lang="en-US" sz="2000" b="1" i="1" dirty="0"/>
          </a:p>
        </p:txBody>
      </p:sp>
      <p:sp>
        <p:nvSpPr>
          <p:cNvPr id="7" name="Rounded Rectangle 6"/>
          <p:cNvSpPr/>
          <p:nvPr/>
        </p:nvSpPr>
        <p:spPr>
          <a:xfrm>
            <a:off x="1259633" y="188640"/>
            <a:ext cx="627952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Gross</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8226" name="Picture 2" descr="http://library.med.utah.edu/WebPath/jpeg4/GI038.jpg"/>
          <p:cNvPicPr>
            <a:picLocks noChangeAspect="1" noChangeArrowheads="1"/>
          </p:cNvPicPr>
          <p:nvPr/>
        </p:nvPicPr>
        <p:blipFill>
          <a:blip r:embed="rId2" cstate="print"/>
          <a:srcRect/>
          <a:stretch>
            <a:fillRect/>
          </a:stretch>
        </p:blipFill>
        <p:spPr bwMode="auto">
          <a:xfrm rot="16200000">
            <a:off x="2242964" y="969504"/>
            <a:ext cx="4802088" cy="453650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angle 4"/>
          <p:cNvSpPr/>
          <p:nvPr/>
        </p:nvSpPr>
        <p:spPr>
          <a:xfrm>
            <a:off x="1431008" y="5743463"/>
            <a:ext cx="6480720" cy="1107996"/>
          </a:xfrm>
          <a:prstGeom prst="rect">
            <a:avLst/>
          </a:prstGeom>
        </p:spPr>
        <p:txBody>
          <a:bodyPr wrap="square">
            <a:spAutoFit/>
          </a:bodyPr>
          <a:lstStyle/>
          <a:p>
            <a:pPr algn="ctr"/>
            <a:endParaRPr lang="en-US" sz="500" b="1" i="1" dirty="0" smtClean="0"/>
          </a:p>
          <a:p>
            <a:pPr algn="ctr"/>
            <a:r>
              <a:rPr lang="en-US" sz="2000" b="1" i="1" dirty="0" smtClean="0"/>
              <a:t>The carcinoid tumor is seen here to be a discreet, though not encapsulated, mass of multiple nests of small blue cells in the submucosa.</a:t>
            </a:r>
            <a:endParaRPr lang="en-US" sz="2000" b="1" i="1" dirty="0"/>
          </a:p>
        </p:txBody>
      </p:sp>
      <p:sp>
        <p:nvSpPr>
          <p:cNvPr id="7" name="Rounded Rectangle 6"/>
          <p:cNvSpPr/>
          <p:nvPr/>
        </p:nvSpPr>
        <p:spPr>
          <a:xfrm>
            <a:off x="1619672" y="188640"/>
            <a:ext cx="593201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LPF</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cstate="print">
            <a:lum bright="20000"/>
          </a:blip>
          <a:srcRect/>
          <a:stretch>
            <a:fillRect/>
          </a:stretch>
        </p:blipFill>
        <p:spPr bwMode="auto">
          <a:xfrm>
            <a:off x="1115616" y="908720"/>
            <a:ext cx="6732240" cy="4248472"/>
          </a:xfrm>
          <a:prstGeom prst="rect">
            <a:avLst/>
          </a:prstGeom>
          <a:ln w="38100" cap="sq">
            <a:solidFill>
              <a:srgbClr val="5F3B27"/>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1043608" y="5373216"/>
            <a:ext cx="6696744" cy="1015663"/>
          </a:xfrm>
          <a:prstGeom prst="rect">
            <a:avLst/>
          </a:prstGeom>
        </p:spPr>
        <p:txBody>
          <a:bodyPr wrap="square">
            <a:spAutoFit/>
          </a:bodyPr>
          <a:lstStyle/>
          <a:p>
            <a:pPr marL="533400" indent="-533400" algn="ctr"/>
            <a:r>
              <a:rPr lang="en-US" sz="2000" b="1" i="1" dirty="0" smtClean="0"/>
              <a:t>Tumour consists of alveolar groups and clumps of small uniform polygonal cells having centrally placed round nuclei and abundant granular cytoplasm.</a:t>
            </a:r>
            <a:endParaRPr lang="en-US" sz="2000" b="1" i="1" dirty="0"/>
          </a:p>
        </p:txBody>
      </p:sp>
      <p:sp>
        <p:nvSpPr>
          <p:cNvPr id="6" name="Rounded Rectangle 5"/>
          <p:cNvSpPr/>
          <p:nvPr/>
        </p:nvSpPr>
        <p:spPr>
          <a:xfrm>
            <a:off x="1187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MPF</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9250" name="Picture 2" descr="http://library.med.utah.edu/WebPath/jpeg4/GI134.jpg"/>
          <p:cNvPicPr>
            <a:picLocks noChangeAspect="1" noChangeArrowheads="1"/>
          </p:cNvPicPr>
          <p:nvPr/>
        </p:nvPicPr>
        <p:blipFill>
          <a:blip r:embed="rId2" cstate="print"/>
          <a:srcRect/>
          <a:stretch>
            <a:fillRect/>
          </a:stretch>
        </p:blipFill>
        <p:spPr bwMode="auto">
          <a:xfrm>
            <a:off x="1259632" y="836712"/>
            <a:ext cx="6552728" cy="3888432"/>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857224" y="4941056"/>
            <a:ext cx="7215238" cy="1631216"/>
          </a:xfrm>
          <a:prstGeom prst="rect">
            <a:avLst/>
          </a:prstGeom>
        </p:spPr>
        <p:txBody>
          <a:bodyPr wrap="square">
            <a:spAutoFit/>
          </a:bodyPr>
          <a:lstStyle/>
          <a:p>
            <a:pPr algn="ctr"/>
            <a:r>
              <a:rPr lang="en-US" sz="2000" b="1" i="1" dirty="0" smtClean="0"/>
              <a:t>At high magnification, the nests of carcinoid tumor have a typical endocrine appearance with small round cells having small round nuclei and pink to pale blue cytoplasm. Rarely, a malignant carcinoid tumor can occur as a large bulky mass. Metastatic carcinoid to the liver can rarely result in the carcinoid syndrome.</a:t>
            </a:r>
            <a:endParaRPr lang="en-US" sz="2000" b="1" i="1" dirty="0"/>
          </a:p>
        </p:txBody>
      </p:sp>
      <p:sp>
        <p:nvSpPr>
          <p:cNvPr id="5" name="Rounded Rectangle 4"/>
          <p:cNvSpPr/>
          <p:nvPr/>
        </p:nvSpPr>
        <p:spPr>
          <a:xfrm>
            <a:off x="1187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HPF</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1691680" y="908720"/>
            <a:ext cx="5760640" cy="4451912"/>
          </a:xfrm>
          <a:prstGeom prst="rect">
            <a:avLst/>
          </a:prstGeom>
          <a:ln>
            <a:solidFill>
              <a:schemeClr val="accent1"/>
            </a:solidFill>
          </a:ln>
        </p:spPr>
      </p:pic>
      <p:sp>
        <p:nvSpPr>
          <p:cNvPr id="5" name="Rounded Rectangle 4"/>
          <p:cNvSpPr/>
          <p:nvPr/>
        </p:nvSpPr>
        <p:spPr>
          <a:xfrm>
            <a:off x="1187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IHC stain   </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4" name="TextBox 3"/>
          <p:cNvSpPr txBox="1"/>
          <p:nvPr/>
        </p:nvSpPr>
        <p:spPr>
          <a:xfrm>
            <a:off x="1142976" y="5445224"/>
            <a:ext cx="6885408" cy="923330"/>
          </a:xfrm>
          <a:prstGeom prst="rect">
            <a:avLst/>
          </a:prstGeom>
          <a:noFill/>
        </p:spPr>
        <p:txBody>
          <a:bodyPr wrap="square" rtlCol="0">
            <a:spAutoFit/>
          </a:bodyPr>
          <a:lstStyle/>
          <a:p>
            <a:pPr algn="ctr"/>
            <a:r>
              <a:rPr lang="en-US" b="1" i="1" dirty="0" smtClean="0"/>
              <a:t>Carcinoid tumor showing strong positive staining with the synaptophysin immunohistochemical stain (IHC stain). This finding confirms the neuroendocrine nature of this neoplasm.</a:t>
            </a:r>
            <a:endParaRPr lang="en-US" b="1" i="1" dirty="0"/>
          </a:p>
        </p:txBody>
      </p:sp>
    </p:spTree>
    <p:extLst>
      <p:ext uri="{BB962C8B-B14F-4D97-AF65-F5344CB8AC3E}">
        <p14:creationId xmlns:p14="http://schemas.microsoft.com/office/powerpoint/2010/main" xmlns="" val="27796588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14414" y="188640"/>
            <a:ext cx="6572296"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400" b="1" i="1" dirty="0" smtClean="0">
                <a:solidFill>
                  <a:schemeClr val="bg1"/>
                </a:solidFill>
                <a:effectLst>
                  <a:outerShdw blurRad="38100" dist="38100" dir="2700000" algn="tl">
                    <a:srgbClr val="000000">
                      <a:alpha val="43137"/>
                    </a:srgbClr>
                  </a:outerShdw>
                </a:effectLst>
              </a:rPr>
              <a:t>PLEOMORPHIC ADENOMA - Microscopically</a:t>
            </a:r>
            <a:endParaRPr lang="en-US" sz="2400" b="1" i="1" dirty="0">
              <a:solidFill>
                <a:schemeClr val="bg1"/>
              </a:solidFill>
              <a:effectLst>
                <a:outerShdw blurRad="38100" dist="38100" dir="2700000" algn="tl">
                  <a:srgbClr val="000000">
                    <a:alpha val="43137"/>
                  </a:srgbClr>
                </a:outerShdw>
              </a:effectLst>
            </a:endParaRPr>
          </a:p>
        </p:txBody>
      </p:sp>
      <p:sp>
        <p:nvSpPr>
          <p:cNvPr id="5" name="Rectangle 4"/>
          <p:cNvSpPr/>
          <p:nvPr/>
        </p:nvSpPr>
        <p:spPr>
          <a:xfrm>
            <a:off x="323528" y="5336048"/>
            <a:ext cx="7920880" cy="1200329"/>
          </a:xfrm>
          <a:prstGeom prst="rect">
            <a:avLst/>
          </a:prstGeom>
        </p:spPr>
        <p:txBody>
          <a:bodyPr wrap="square">
            <a:spAutoFit/>
          </a:bodyPr>
          <a:lstStyle/>
          <a:p>
            <a:pPr marL="533400" indent="-533400" algn="ctr"/>
            <a:r>
              <a:rPr lang="en-US" b="1" i="1" dirty="0" smtClean="0">
                <a:latin typeface="+mj-lt"/>
              </a:rPr>
              <a:t>         Tumour shows mixed cellular components like epithelial, myoepithelial, chondriod and myxoid elements. Epithelial areas shows small ducts, acini and strands or sheets of cells. Myxoid areas are formed of loose myxomatous tissue and chondroid areas consist  of pale blue matrix.</a:t>
            </a:r>
            <a:endParaRPr lang="en-US" b="1" i="1" dirty="0">
              <a:latin typeface="+mj-lt"/>
            </a:endParaRP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pic>
        <p:nvPicPr>
          <p:cNvPr id="2" name="Picture 1"/>
          <p:cNvPicPr>
            <a:picLocks noChangeAspect="1"/>
          </p:cNvPicPr>
          <p:nvPr/>
        </p:nvPicPr>
        <p:blipFill>
          <a:blip r:embed="rId2" cstate="print"/>
          <a:stretch>
            <a:fillRect/>
          </a:stretch>
        </p:blipFill>
        <p:spPr>
          <a:xfrm>
            <a:off x="1189833" y="1054233"/>
            <a:ext cx="6753225" cy="4191000"/>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7" name="Rectangle 6"/>
          <p:cNvSpPr/>
          <p:nvPr/>
        </p:nvSpPr>
        <p:spPr>
          <a:xfrm>
            <a:off x="1905000" y="2667000"/>
            <a:ext cx="6427038" cy="2150978"/>
          </a:xfrm>
          <a:prstGeom prst="rect">
            <a:avLst/>
          </a:prstGeom>
          <a:noFill/>
        </p:spPr>
        <p:txBody>
          <a:bodyPr wrap="square" lIns="91440" tIns="45720" rIns="91440" bIns="45720">
            <a:spAutoFit/>
          </a:bodyPr>
          <a:lstStyle/>
          <a:p>
            <a:pPr algn="ctr"/>
            <a:r>
              <a:rPr lang="en-US" sz="6600" b="1" i="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2">
                    <a:lumMod val="25000"/>
                  </a:schemeClr>
                </a:solidFill>
                <a:effectLst>
                  <a:outerShdw blurRad="41275" dist="12700" dir="12000000" algn="tl" rotWithShape="0">
                    <a:srgbClr val="000000">
                      <a:alpha val="40000"/>
                    </a:srgbClr>
                  </a:outerShdw>
                </a:effectLst>
              </a:rPr>
              <a:t>LARGE INTESTINE</a:t>
            </a:r>
            <a:endParaRPr lang="en-US" sz="66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2">
                  <a:lumMod val="25000"/>
                </a:schemeClr>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6658" name="Picture 2" descr="http://library.med.utah.edu/WebPath/jpeg4/GI208.jpg"/>
          <p:cNvPicPr>
            <a:picLocks noChangeAspect="1" noChangeArrowheads="1"/>
          </p:cNvPicPr>
          <p:nvPr/>
        </p:nvPicPr>
        <p:blipFill>
          <a:blip r:embed="rId2" cstate="print"/>
          <a:srcRect/>
          <a:stretch>
            <a:fillRect/>
          </a:stretch>
        </p:blipFill>
        <p:spPr bwMode="auto">
          <a:xfrm>
            <a:off x="1403648" y="992963"/>
            <a:ext cx="6264696" cy="412674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ounded Rectangle 4"/>
          <p:cNvSpPr/>
          <p:nvPr/>
        </p:nvSpPr>
        <p:spPr>
          <a:xfrm>
            <a:off x="1428728" y="260648"/>
            <a:ext cx="621510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mucosa of large intestine</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1331640" y="5325015"/>
            <a:ext cx="6480720" cy="1323439"/>
          </a:xfrm>
          <a:prstGeom prst="rect">
            <a:avLst/>
          </a:prstGeom>
        </p:spPr>
        <p:txBody>
          <a:bodyPr wrap="square">
            <a:spAutoFit/>
          </a:bodyPr>
          <a:lstStyle/>
          <a:p>
            <a:pPr algn="ctr"/>
            <a:r>
              <a:rPr lang="en-US" sz="2000" b="1" i="1" dirty="0" smtClean="0"/>
              <a:t>This is normal colonic mucosa. Note the crypts that are lined by numerous goblet cells. In the submucosa is a lymphoid nodule. The gut-associated lymphoid tissue as a unit represents the largest lymphoid organ of the body</a:t>
            </a:r>
            <a:endParaRPr lang="en-US" sz="20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3048000"/>
            <a:ext cx="6172200" cy="1024880"/>
          </a:xfrm>
        </p:spPr>
        <p:txBody>
          <a:bodyPr>
            <a:normAutofit/>
          </a:bodyPr>
          <a:lstStyle/>
          <a:p>
            <a:pPr algn="ctr"/>
            <a:r>
              <a:rPr lang="en-US" sz="54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t> Crohn’s disease</a:t>
            </a:r>
            <a:endParaRPr lang="en-US" sz="5400" b="1" i="1" dirty="0">
              <a:solidFill>
                <a:srgbClr val="0B0B8F"/>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4434" name="Picture 2" descr="http://www.pathology.washington.edu/about/education/gallery/jpgs575/spa/img0023.jpg"/>
          <p:cNvPicPr>
            <a:picLocks noChangeAspect="1" noChangeArrowheads="1"/>
          </p:cNvPicPr>
          <p:nvPr/>
        </p:nvPicPr>
        <p:blipFill>
          <a:blip r:embed="rId3" cstate="print"/>
          <a:srcRect/>
          <a:stretch>
            <a:fillRect/>
          </a:stretch>
        </p:blipFill>
        <p:spPr bwMode="auto">
          <a:xfrm>
            <a:off x="1259632" y="836712"/>
            <a:ext cx="6552728" cy="458063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1115616" y="5517232"/>
            <a:ext cx="6408712" cy="1015663"/>
          </a:xfrm>
          <a:prstGeom prst="rect">
            <a:avLst/>
          </a:prstGeom>
        </p:spPr>
        <p:txBody>
          <a:bodyPr wrap="square">
            <a:spAutoFit/>
          </a:bodyPr>
          <a:lstStyle/>
          <a:p>
            <a:pPr algn="ctr"/>
            <a:r>
              <a:rPr lang="en-US" sz="2000" b="1" i="1" dirty="0" smtClean="0"/>
              <a:t>Here the inflammation has produced large, irregularly shaped to rake-like ulcers that are separated from each other by mucosa that appears close to normal. </a:t>
            </a:r>
            <a:endParaRPr lang="en-US" sz="2000" b="1" i="1" dirty="0"/>
          </a:p>
        </p:txBody>
      </p:sp>
      <p:sp>
        <p:nvSpPr>
          <p:cNvPr id="4" name="Rounded Rectangle 3"/>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Gross</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1554" name="Picture 2" descr="http://library.med.utah.edu/WebPath/jpeg4/GI060.jpg"/>
          <p:cNvPicPr>
            <a:picLocks noChangeAspect="1" noChangeArrowheads="1"/>
          </p:cNvPicPr>
          <p:nvPr/>
        </p:nvPicPr>
        <p:blipFill>
          <a:blip r:embed="rId3" cstate="print"/>
          <a:srcRect/>
          <a:stretch>
            <a:fillRect/>
          </a:stretch>
        </p:blipFill>
        <p:spPr bwMode="auto">
          <a:xfrm>
            <a:off x="1281889" y="908720"/>
            <a:ext cx="6488575" cy="4248472"/>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ounded Rectangle 3"/>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Gross</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1259632" y="5397023"/>
            <a:ext cx="6480720" cy="1323439"/>
          </a:xfrm>
          <a:prstGeom prst="rect">
            <a:avLst/>
          </a:prstGeom>
        </p:spPr>
        <p:txBody>
          <a:bodyPr wrap="square">
            <a:spAutoFit/>
          </a:bodyPr>
          <a:lstStyle/>
          <a:p>
            <a:pPr algn="ctr"/>
            <a:r>
              <a:rPr lang="en-US" sz="2000" b="1" i="1" dirty="0" smtClean="0"/>
              <a:t>This is another example of Crohn's disease involving the small intestine. Here, the mucosal surface demonstrates an irregular nodular appearance with hyperemia and focal superficial ulceration.</a:t>
            </a:r>
            <a:endParaRPr lang="en-US" sz="20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7" name="Picture 6" descr="39"/>
          <p:cNvPicPr>
            <a:picLocks noGrp="1" noChangeAspect="1" noChangeArrowheads="1"/>
          </p:cNvPicPr>
          <p:nvPr>
            <p:ph idx="1"/>
          </p:nvPr>
        </p:nvPicPr>
        <p:blipFill>
          <a:blip r:embed="rId2" cstate="print">
            <a:lum contrast="20000"/>
          </a:blip>
          <a:srcRect/>
          <a:stretch>
            <a:fillRect/>
          </a:stretch>
        </p:blipFill>
        <p:spPr>
          <a:xfrm>
            <a:off x="1143000" y="908720"/>
            <a:ext cx="6717125" cy="4608512"/>
          </a:xfr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ounded Rectangle 3"/>
          <p:cNvSpPr/>
          <p:nvPr/>
        </p:nvSpPr>
        <p:spPr>
          <a:xfrm>
            <a:off x="1691680" y="188640"/>
            <a:ext cx="5616624"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vs Normal Colon</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1115616" y="5879013"/>
            <a:ext cx="6599656" cy="707886"/>
          </a:xfrm>
          <a:prstGeom prst="rect">
            <a:avLst/>
          </a:prstGeom>
        </p:spPr>
        <p:txBody>
          <a:bodyPr wrap="square">
            <a:spAutoFit/>
          </a:bodyPr>
          <a:lstStyle/>
          <a:p>
            <a:pPr algn="ctr"/>
            <a:r>
              <a:rPr lang="en-US" sz="2000" b="1" i="1" dirty="0" smtClean="0"/>
              <a:t>Section of large bowel shows alternating normal and ulcerating mucosa </a:t>
            </a:r>
            <a:endParaRPr lang="en-US" sz="2000" b="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8482" name="Picture 2" descr="http://library.med.utah.edu/WebPath/jpeg4/GI061.jpg"/>
          <p:cNvPicPr>
            <a:picLocks noChangeAspect="1" noChangeArrowheads="1"/>
          </p:cNvPicPr>
          <p:nvPr/>
        </p:nvPicPr>
        <p:blipFill>
          <a:blip r:embed="rId3" cstate="print"/>
          <a:srcRect/>
          <a:stretch>
            <a:fillRect/>
          </a:stretch>
        </p:blipFill>
        <p:spPr bwMode="auto">
          <a:xfrm>
            <a:off x="1259631" y="836712"/>
            <a:ext cx="6462447" cy="4104456"/>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Rectangle 5"/>
          <p:cNvSpPr/>
          <p:nvPr/>
        </p:nvSpPr>
        <p:spPr>
          <a:xfrm>
            <a:off x="899592" y="5120024"/>
            <a:ext cx="7128792" cy="1323439"/>
          </a:xfrm>
          <a:prstGeom prst="rect">
            <a:avLst/>
          </a:prstGeom>
        </p:spPr>
        <p:txBody>
          <a:bodyPr wrap="square">
            <a:spAutoFit/>
          </a:bodyPr>
          <a:lstStyle/>
          <a:p>
            <a:pPr algn="ctr"/>
            <a:r>
              <a:rPr lang="en-US" sz="2000" b="1" i="1" dirty="0" smtClean="0"/>
              <a:t>Microscopically, Crohn's disease is characterized by transmural inflammation. Here, inflammatory cells (the bluish infiltrates) extend from mucosa through submucosa and muscularis and appear as nodular infiltrates on the serosal surface with pale granulomatous centers.</a:t>
            </a:r>
            <a:endParaRPr lang="en-US" sz="2000" b="1" i="1" dirty="0"/>
          </a:p>
        </p:txBody>
      </p:sp>
      <p:sp>
        <p:nvSpPr>
          <p:cNvPr id="7" name="Rounded Rectangle 6"/>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838200" y="5613047"/>
            <a:ext cx="7391400" cy="1015663"/>
          </a:xfrm>
          <a:prstGeom prst="rect">
            <a:avLst/>
          </a:prstGeom>
        </p:spPr>
        <p:txBody>
          <a:bodyPr wrap="square">
            <a:spAutoFit/>
          </a:bodyPr>
          <a:lstStyle/>
          <a:p>
            <a:pPr marL="533400" indent="-533400" algn="ctr"/>
            <a:r>
              <a:rPr lang="en-US" sz="2000" b="1" i="1" dirty="0" smtClean="0"/>
              <a:t>All layers of intestinal wall show transmural chronic inflammatory cell infiltrate, lymphoid aggregates and mild fibrosis. Subserosa contains few epithelioid granulomas</a:t>
            </a:r>
            <a:endParaRPr lang="en-US" sz="2000" b="1" i="1" dirty="0"/>
          </a:p>
        </p:txBody>
      </p:sp>
      <p:sp>
        <p:nvSpPr>
          <p:cNvPr id="4" name="Rounded Rectangle 3"/>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HPF</a:t>
            </a:r>
            <a:endParaRPr lang="en-US" sz="2800" b="1" i="1" dirty="0">
              <a:effectLst>
                <a:outerShdw blurRad="38100" dist="38100" dir="2700000" algn="tl">
                  <a:srgbClr val="000000">
                    <a:alpha val="43137"/>
                  </a:srgbClr>
                </a:outerShdw>
              </a:effectLst>
            </a:endParaRPr>
          </a:p>
        </p:txBody>
      </p:sp>
      <p:pic>
        <p:nvPicPr>
          <p:cNvPr id="145410" name="Picture 2" descr="File:Crohn's disease - colon - high mag.jpg">
            <a:hlinkClick r:id="rId2"/>
          </p:cNvPr>
          <p:cNvPicPr>
            <a:picLocks noChangeAspect="1" noChangeArrowheads="1"/>
          </p:cNvPicPr>
          <p:nvPr/>
        </p:nvPicPr>
        <p:blipFill>
          <a:blip r:embed="rId3" cstate="print"/>
          <a:srcRect/>
          <a:stretch>
            <a:fillRect/>
          </a:stretch>
        </p:blipFill>
        <p:spPr bwMode="auto">
          <a:xfrm>
            <a:off x="971600" y="836712"/>
            <a:ext cx="6984776" cy="4752528"/>
          </a:xfrm>
          <a:prstGeom prst="rect">
            <a:avLst/>
          </a:prstGeom>
          <a:noFill/>
          <a:ln>
            <a:solidFill>
              <a:schemeClr val="tx1"/>
            </a:solidFill>
          </a:ln>
        </p:spPr>
      </p:pic>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6434" name="Picture 2" descr="http://library.med.utah.edu/WebPath/jpeg4/GI062.jpg"/>
          <p:cNvPicPr>
            <a:picLocks noChangeAspect="1" noChangeArrowheads="1"/>
          </p:cNvPicPr>
          <p:nvPr/>
        </p:nvPicPr>
        <p:blipFill>
          <a:blip r:embed="rId2" cstate="print"/>
          <a:srcRect/>
          <a:stretch>
            <a:fillRect/>
          </a:stretch>
        </p:blipFill>
        <p:spPr bwMode="auto">
          <a:xfrm>
            <a:off x="1115617" y="917486"/>
            <a:ext cx="6729812" cy="4213461"/>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1187624" y="5336048"/>
            <a:ext cx="6480720" cy="1323439"/>
          </a:xfrm>
          <a:prstGeom prst="rect">
            <a:avLst/>
          </a:prstGeom>
        </p:spPr>
        <p:txBody>
          <a:bodyPr wrap="square">
            <a:spAutoFit/>
          </a:bodyPr>
          <a:lstStyle/>
          <a:p>
            <a:pPr algn="ctr"/>
            <a:r>
              <a:rPr lang="en-US" sz="2000" b="1" i="1" dirty="0" smtClean="0"/>
              <a:t>At high magnification the granulomatous nature of the inflammation of Crohn's disease is demonstrated here with epithelioid cells, giant cells, and many lymphocytes. Special stains for organisms are negative.</a:t>
            </a:r>
            <a:endParaRPr lang="en-US" sz="2000" b="1" i="1" dirty="0"/>
          </a:p>
        </p:txBody>
      </p:sp>
      <p:sp>
        <p:nvSpPr>
          <p:cNvPr id="5" name="Rounded Rectangle 4"/>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HPF</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09800" y="2743200"/>
            <a:ext cx="6172200" cy="1528936"/>
          </a:xfrm>
        </p:spPr>
        <p:txBody>
          <a:bodyPr>
            <a:normAutofit fontScale="90000"/>
          </a:bodyPr>
          <a:lstStyle/>
          <a:p>
            <a:pPr algn="ctr"/>
            <a:r>
              <a:rPr lang="en-US" b="1" i="1" dirty="0" smtClean="0">
                <a:solidFill>
                  <a:srgbClr val="0B0B8F"/>
                </a:solidFill>
                <a:effectLst>
                  <a:outerShdw blurRad="38100" dist="38100" dir="2700000" algn="tl">
                    <a:srgbClr val="000000">
                      <a:alpha val="43137"/>
                    </a:srgbClr>
                  </a:outerShdw>
                </a:effectLst>
              </a:rPr>
              <a:t>Adenomatous polyps of rectum / colon</a:t>
            </a:r>
            <a:endParaRPr lang="en-US" b="1" i="1" dirty="0">
              <a:solidFill>
                <a:srgbClr val="0B0B8F"/>
              </a:solidFill>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3622</TotalTime>
  <Words>4542</Words>
  <Application>Microsoft Office PowerPoint</Application>
  <PresentationFormat>On-screen Show (4:3)</PresentationFormat>
  <Paragraphs>551</Paragraphs>
  <Slides>121</Slides>
  <Notes>40</Notes>
  <HiddenSlides>0</HiddenSlides>
  <MMClips>0</MMClips>
  <ScaleCrop>false</ScaleCrop>
  <HeadingPairs>
    <vt:vector size="4" baseType="variant">
      <vt:variant>
        <vt:lpstr>Theme</vt:lpstr>
      </vt:variant>
      <vt:variant>
        <vt:i4>1</vt:i4>
      </vt:variant>
      <vt:variant>
        <vt:lpstr>Slide Titles</vt:lpstr>
      </vt:variant>
      <vt:variant>
        <vt:i4>121</vt:i4>
      </vt:variant>
    </vt:vector>
  </HeadingPairs>
  <TitlesOfParts>
    <vt:vector size="122" baseType="lpstr">
      <vt:lpstr>Theme1</vt:lpstr>
      <vt:lpstr>GIT BLOCK   PATHOLOGY  PRACTICAL</vt:lpstr>
      <vt:lpstr>Slide 2</vt:lpstr>
      <vt:lpstr>Slide 3</vt:lpstr>
      <vt:lpstr>Slide 4</vt:lpstr>
      <vt:lpstr>Slide 5</vt:lpstr>
      <vt:lpstr>Slide 6</vt:lpstr>
      <vt:lpstr>Slide 7</vt:lpstr>
      <vt:lpstr>Slide 8</vt:lpstr>
      <vt:lpstr>Slide 9</vt:lpstr>
      <vt:lpstr>Clinical Features of Pleomorphic adenoma</vt:lpstr>
      <vt:lpstr>Slide 11</vt:lpstr>
      <vt:lpstr> Normal anatomy  and histology</vt:lpstr>
      <vt:lpstr>Slide 13</vt:lpstr>
      <vt:lpstr>Slide 14</vt:lpstr>
      <vt:lpstr>Slide 15</vt:lpstr>
      <vt:lpstr>Gross and histopathology</vt:lpstr>
      <vt:lpstr>Slide 17</vt:lpstr>
      <vt:lpstr>Slide 18</vt:lpstr>
      <vt:lpstr>Slide 19</vt:lpstr>
      <vt:lpstr>Slide 20</vt:lpstr>
      <vt:lpstr>Slide 21</vt:lpstr>
      <vt:lpstr>Slide 22</vt:lpstr>
      <vt:lpstr>Slide 23</vt:lpstr>
      <vt:lpstr>Slide 24</vt:lpstr>
      <vt:lpstr>Slide 25</vt:lpstr>
      <vt:lpstr> Carcinoma of the esophagus</vt:lpstr>
      <vt:lpstr>Slide 27</vt:lpstr>
      <vt:lpstr>Slide 28</vt:lpstr>
      <vt:lpstr>Slide 29</vt:lpstr>
      <vt:lpstr>Slide 30</vt:lpstr>
      <vt:lpstr>Slide 31</vt:lpstr>
      <vt:lpstr>Slide 32</vt:lpstr>
      <vt:lpstr>STOMACH</vt:lpstr>
      <vt:lpstr>Slide 34</vt:lpstr>
      <vt:lpstr>Slide 35</vt:lpstr>
      <vt:lpstr>Slide 36</vt:lpstr>
      <vt:lpstr>Slide 37</vt:lpstr>
      <vt:lpstr>Slide 38</vt:lpstr>
      <vt:lpstr>Slide 39</vt:lpstr>
      <vt:lpstr>Gross and histopathology</vt:lpstr>
      <vt:lpstr>Slide 41</vt:lpstr>
      <vt:lpstr>Slide 42</vt:lpstr>
      <vt:lpstr>Slide 43</vt:lpstr>
      <vt:lpstr>Slide 44</vt:lpstr>
      <vt:lpstr>Slide 45</vt:lpstr>
      <vt:lpstr>Slide 46</vt:lpstr>
      <vt:lpstr>Slide 47</vt:lpstr>
      <vt:lpstr>Slide 48</vt:lpstr>
      <vt:lpstr> </vt:lpstr>
      <vt:lpstr> Acute gastric ulcer</vt:lpstr>
      <vt:lpstr>Slide 51</vt:lpstr>
      <vt:lpstr>Slide 52</vt:lpstr>
      <vt:lpstr>Slide 53</vt:lpstr>
      <vt:lpstr>Slide 54</vt:lpstr>
      <vt:lpstr> Chronic gastric ulcer</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Gross and histopathology</vt:lpstr>
      <vt:lpstr>Slide 73</vt:lpstr>
      <vt:lpstr>Slide 74</vt:lpstr>
      <vt:lpstr>Slide 75</vt:lpstr>
      <vt:lpstr>Slide 76</vt:lpstr>
      <vt:lpstr>Slide 77</vt:lpstr>
      <vt:lpstr>Slide 78</vt:lpstr>
      <vt:lpstr> Chronic duodenal ulcer</vt:lpstr>
      <vt:lpstr>Slide 80</vt:lpstr>
      <vt:lpstr> Celiac disease</vt:lpstr>
      <vt:lpstr>Slide 82</vt:lpstr>
      <vt:lpstr>Slide 83</vt:lpstr>
      <vt:lpstr>Carcinoid tumor of Small Intestine</vt:lpstr>
      <vt:lpstr>Slide 85</vt:lpstr>
      <vt:lpstr>Slide 86</vt:lpstr>
      <vt:lpstr>Slide 87</vt:lpstr>
      <vt:lpstr>Slide 88</vt:lpstr>
      <vt:lpstr>Slide 89</vt:lpstr>
      <vt:lpstr>Slide 90</vt:lpstr>
      <vt:lpstr>Slide 91</vt:lpstr>
      <vt:lpstr> Crohn’s disease</vt:lpstr>
      <vt:lpstr>Slide 93</vt:lpstr>
      <vt:lpstr>Slide 94</vt:lpstr>
      <vt:lpstr>Slide 95</vt:lpstr>
      <vt:lpstr>Slide 96</vt:lpstr>
      <vt:lpstr>Slide 97</vt:lpstr>
      <vt:lpstr>Slide 98</vt:lpstr>
      <vt:lpstr>Adenomatous polyps of rectum / colon</vt:lpstr>
      <vt:lpstr>Slide 100</vt:lpstr>
      <vt:lpstr>Slide 101</vt:lpstr>
      <vt:lpstr>Slide 102</vt:lpstr>
      <vt:lpstr>Slide 103</vt:lpstr>
      <vt:lpstr>Slide 104</vt:lpstr>
      <vt:lpstr>Slide 105</vt:lpstr>
      <vt:lpstr>Slide 106</vt:lpstr>
      <vt:lpstr>Adenocarcinoma of the large intestine</vt:lpstr>
      <vt:lpstr>Slide 108</vt:lpstr>
      <vt:lpstr>Slide 109</vt:lpstr>
      <vt:lpstr>Slide 110</vt:lpstr>
      <vt:lpstr>Slide 111</vt:lpstr>
      <vt:lpstr>Slide 112</vt:lpstr>
      <vt:lpstr> Ulcerative colitis</vt:lpstr>
      <vt:lpstr>Slide 114</vt:lpstr>
      <vt:lpstr>Slide 115</vt:lpstr>
      <vt:lpstr>Slide 116</vt:lpstr>
      <vt:lpstr>Slide 117</vt:lpstr>
      <vt:lpstr>Slide 118</vt:lpstr>
      <vt:lpstr>Slide 119</vt:lpstr>
      <vt:lpstr>Slide 120</vt:lpstr>
      <vt:lpstr>Slide 121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Alimentary system             practical block</dc:title>
  <dc:creator>Dr. Sayed Esawy</dc:creator>
  <cp:lastModifiedBy>Maha Arafah</cp:lastModifiedBy>
  <cp:revision>295</cp:revision>
  <dcterms:created xsi:type="dcterms:W3CDTF">2010-07-19T08:53:06Z</dcterms:created>
  <dcterms:modified xsi:type="dcterms:W3CDTF">2015-11-16T21:40:40Z</dcterms:modified>
</cp:coreProperties>
</file>