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7" r:id="rId3"/>
    <p:sldId id="260" r:id="rId4"/>
    <p:sldId id="281" r:id="rId5"/>
    <p:sldId id="282" r:id="rId6"/>
    <p:sldId id="283" r:id="rId7"/>
    <p:sldId id="284" r:id="rId8"/>
    <p:sldId id="285" r:id="rId9"/>
    <p:sldId id="286" r:id="rId10"/>
    <p:sldId id="288" r:id="rId11"/>
    <p:sldId id="274" r:id="rId12"/>
    <p:sldId id="275" r:id="rId13"/>
    <p:sldId id="276" r:id="rId14"/>
    <p:sldId id="261" r:id="rId15"/>
    <p:sldId id="277" r:id="rId16"/>
    <p:sldId id="278" r:id="rId17"/>
    <p:sldId id="262" r:id="rId18"/>
    <p:sldId id="263" r:id="rId19"/>
    <p:sldId id="264" r:id="rId20"/>
    <p:sldId id="265" r:id="rId21"/>
    <p:sldId id="266" r:id="rId22"/>
    <p:sldId id="267" r:id="rId23"/>
    <p:sldId id="290" r:id="rId24"/>
    <p:sldId id="268" r:id="rId25"/>
    <p:sldId id="269" r:id="rId26"/>
    <p:sldId id="270" r:id="rId27"/>
    <p:sldId id="273" r:id="rId28"/>
    <p:sldId id="271" r:id="rId29"/>
    <p:sldId id="272" r:id="rId30"/>
    <p:sldId id="289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65" d="100"/>
          <a:sy n="65" d="100"/>
        </p:scale>
        <p:origin x="-114" y="-10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67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hyperlink" Target="http://www.google.com.eg/url?sa=i&amp;rct=j&amp;q=&amp;esrc=s&amp;source=images&amp;cd=&amp;cad=rja&amp;uact=8&amp;ved=0ahUKEwi28OathMzJAhUKWxQKHXQDBh8QjRwIBw&amp;url=http://lookfordiagnosis.com/mesh_info.php?term=malaria,+vivax&amp;lang=1&amp;psig=AFQjCNH81IsPHaw359RmnvFcb4_l9xeYwg&amp;ust=1449655264973498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6/66/Cinchona.pubescens01.jpg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hyperlink" Target="https://www.google.com.eg/url?sa=i&amp;rct=j&amp;q=&amp;esrc=s&amp;source=images&amp;cd=&amp;cad=rja&amp;uact=8&amp;ved=0ahUKEwjP0f_sgMzJAhUEaxQKHYkACkYQjRwIBw&amp;url=https://en.wikipedia.org/wiki/Plasmodium&amp;bvm=bv.109332125,d.ZWU&amp;psig=AFQjCNH81IsPHaw359RmnvFcb4_l9xeYwg&amp;ust=1449655264973498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eg/url?sa=i&amp;rct=j&amp;q=&amp;esrc=s&amp;source=images&amp;cd=&amp;cad=rja&amp;uact=8&amp;ved=&amp;url=http://home.comcast.net/~dbeattymd/kenyakidsmalariamissionwebsite/malariacellpage.html&amp;psig=AFQjCNH81IsPHaw359RmnvFcb4_l9xeYwg&amp;ust=1449655264973498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hyperlink" Target="http://www.nature.com/nrmicro/journal/v4/n11/fig_tab/nrmicro1529_F1.html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3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hyperlink" Target="http://www.ars.usda.gov/is/graphics/photos/apr98/k8027-2.ht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hyperlink" Target="http://www.slideshare.net/nasertadvi/antimalarial-drugs-1555578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68857" y="428525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Antimalarial drugs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7636" y="2078391"/>
            <a:ext cx="6825684" cy="86177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indent="-274320">
              <a:lnSpc>
                <a:spcPts val="3000"/>
              </a:lnSpc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Classify the main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antimalarial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drugs depending on their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goal of therapy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1903" y="3280097"/>
            <a:ext cx="6831898" cy="86177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indent="-274320">
              <a:lnSpc>
                <a:spcPts val="3000"/>
              </a:lnSpc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Detail the pharmacokinetics &amp; dynamics of main drugs used to treat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attack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or prevent relapses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9195" y="5055513"/>
            <a:ext cx="6834606" cy="86177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indent="-274320">
              <a:lnSpc>
                <a:spcPts val="3000"/>
              </a:lnSpc>
              <a:buBlip>
                <a:blip r:embed="rId2"/>
              </a:buBlip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Hint on the CDC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recomendations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for prophylaxis in travelers to endemic areas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2876" y="4350215"/>
            <a:ext cx="6886644" cy="47705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indent="-274320">
              <a:lnSpc>
                <a:spcPts val="3000"/>
              </a:lnSpc>
              <a:buBlip>
                <a:blip r:embed="rId2"/>
              </a:buBlip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State the WHO therapeutic strategy for treatment 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669794" y="1191663"/>
            <a:ext cx="1683113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Algerian" panose="04020705040A02060702" pitchFamily="82" charset="0"/>
              </a:rPr>
              <a:t>ilos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pic>
        <p:nvPicPr>
          <p:cNvPr id="13" name="Picture 7" descr="400px-Anopheles_albimanus_mosquit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818120" y="2133600"/>
            <a:ext cx="4191000" cy="434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6768" y="1452432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preparations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131" y="2321754"/>
            <a:ext cx="7033469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Artemisin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-based combination therapies (ACTs):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0956" y="3119794"/>
            <a:ext cx="4514537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Artemether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+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lumefantrine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9920" y="3912231"/>
            <a:ext cx="4718633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Artemether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+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amodiaquine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819377" y="459005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Algerian" panose="04020705040A02060702" pitchFamily="82" charset="0"/>
              </a:rPr>
              <a:t>artemesinin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5433" y="5647752"/>
            <a:ext cx="6656063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Artemether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+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sulfadoxine-pyrimethamine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pic>
        <p:nvPicPr>
          <p:cNvPr id="16" name="Picture 8" descr="Photograph of a mosquito on human sk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1996440"/>
            <a:ext cx="4114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24680" y="4735191"/>
            <a:ext cx="4718633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Artemether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+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mefloquine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709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6856" y="1547040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chloroquine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1508" y="2425724"/>
            <a:ext cx="5799772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Potent blood </a:t>
            </a:r>
            <a:r>
              <a:rPr lang="en-US" sz="2800" dirty="0" err="1">
                <a:solidFill>
                  <a:srgbClr val="FFFF00"/>
                </a:solidFill>
              </a:rPr>
              <a:t>Schizontocide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028" y="3158629"/>
            <a:ext cx="6866572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Active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against all forms of the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schizonts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(</a:t>
            </a:r>
            <a:r>
              <a:rPr lang="en-US" sz="2800" i="1" dirty="0">
                <a:solidFill>
                  <a:srgbClr val="FFFF00"/>
                </a:solidFill>
                <a:latin typeface="Arial Narrow" pitchFamily="34" charset="0"/>
              </a:rPr>
              <a:t>exception is chloroquine-resistant </a:t>
            </a:r>
            <a:r>
              <a:rPr lang="en-US" sz="2800" i="1" dirty="0" err="1">
                <a:solidFill>
                  <a:srgbClr val="FFFF00"/>
                </a:solidFill>
                <a:latin typeface="Arial Narrow" pitchFamily="34" charset="0"/>
              </a:rPr>
              <a:t>P.f</a:t>
            </a:r>
            <a:r>
              <a:rPr lang="en-US" sz="2800" i="1" dirty="0">
                <a:solidFill>
                  <a:srgbClr val="FFFF00"/>
                </a:solidFill>
                <a:latin typeface="Arial Narrow" pitchFamily="34" charset="0"/>
              </a:rPr>
              <a:t>. &amp; </a:t>
            </a:r>
            <a:r>
              <a:rPr lang="en-US" sz="2800" i="1" dirty="0" err="1">
                <a:solidFill>
                  <a:srgbClr val="FFFF00"/>
                </a:solidFill>
                <a:latin typeface="Arial Narrow" pitchFamily="34" charset="0"/>
              </a:rPr>
              <a:t>P.v</a:t>
            </a:r>
            <a:r>
              <a:rPr lang="en-US" sz="2800" i="1" dirty="0">
                <a:solidFill>
                  <a:srgbClr val="FFFF00"/>
                </a:solidFill>
                <a:latin typeface="Arial Narrow" pitchFamily="34" charset="0"/>
              </a:rPr>
              <a:t>.)</a:t>
            </a:r>
            <a:endParaRPr lang="en-US" sz="2800" i="1" dirty="0">
              <a:solidFill>
                <a:srgbClr val="FFFF00"/>
              </a:solidFill>
              <a:uFill>
                <a:solidFill>
                  <a:srgbClr val="C00000"/>
                </a:solidFill>
              </a:u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2321" y="5418765"/>
            <a:ext cx="3331028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buBlip>
                <a:blip r:embed="rId2"/>
              </a:buBlip>
            </a:pPr>
            <a:r>
              <a:rPr lang="en-US" sz="2800" dirty="0" err="1" smtClean="0">
                <a:solidFill>
                  <a:srgbClr val="FFFF00"/>
                </a:solidFill>
              </a:rPr>
              <a:t>Gametoside</a:t>
            </a:r>
            <a:endParaRPr lang="en-US" sz="28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028" y="6144183"/>
            <a:ext cx="5479732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FF00"/>
                </a:solidFill>
                <a:latin typeface="Arial Narrow" pitchFamily="34" charset="0"/>
              </a:rPr>
              <a:t>Against </a:t>
            </a:r>
            <a:r>
              <a:rPr lang="en-US" sz="2800" i="1" dirty="0" smtClean="0">
                <a:solidFill>
                  <a:srgbClr val="FFFF00"/>
                </a:solidFill>
                <a:latin typeface="Arial Narrow" pitchFamily="34" charset="0"/>
                <a:sym typeface="Wingdings 3"/>
              </a:rPr>
              <a:t> all species except </a:t>
            </a:r>
            <a:r>
              <a:rPr lang="en-US" sz="2800" i="1" dirty="0" err="1" smtClean="0">
                <a:solidFill>
                  <a:srgbClr val="FFFF00"/>
                </a:solidFill>
                <a:latin typeface="Arial Narrow" pitchFamily="34" charset="0"/>
                <a:sym typeface="Wingdings 3"/>
              </a:rPr>
              <a:t>falciparum</a:t>
            </a:r>
            <a:endParaRPr lang="en-US" sz="2800" b="1" i="1" dirty="0">
              <a:solidFill>
                <a:srgbClr val="FFFF00"/>
              </a:solidFill>
              <a:uFill>
                <a:solidFill>
                  <a:srgbClr val="C00000"/>
                </a:solidFill>
              </a:uFill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621257" y="580925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Antimalarial drugs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2321" y="4422301"/>
            <a:ext cx="5853126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No activity against tissue </a:t>
            </a:r>
            <a:r>
              <a:rPr lang="en-US" sz="2800" dirty="0" err="1" smtClean="0">
                <a:solidFill>
                  <a:srgbClr val="FFFF00"/>
                </a:solidFill>
              </a:rPr>
              <a:t>shizonts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16" name="Picture 7" descr="anopheles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237855" y="1950720"/>
            <a:ext cx="3756025" cy="472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5897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8602" y="1177515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pharmacokinetics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6409" y="1938041"/>
            <a:ext cx="6323031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Rapidly &amp; completely absorbed from the GIT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2156" y="2668302"/>
            <a:ext cx="6703524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Has high volume of distribution(100-1000l/kg</a:t>
            </a:r>
            <a:r>
              <a:rPr lang="en-US" sz="2400" b="1" dirty="0">
                <a:latin typeface="Arial Narrow" pitchFamily="34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2155" y="3329842"/>
            <a:ext cx="6246325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Concentrated into parasitized RBCs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2800" y="4036034"/>
            <a:ext cx="5945640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Released slowly from tissues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237176" y="304800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chloroquine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8041" y="4726299"/>
            <a:ext cx="5671320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Metabolized in the </a:t>
            </a:r>
            <a:r>
              <a:rPr lang="en-US" sz="2800" b="1" dirty="0">
                <a:solidFill>
                  <a:srgbClr val="FFFF00"/>
                </a:solidFill>
                <a:latin typeface="Arial Narrow" pitchFamily="34" charset="0"/>
              </a:rPr>
              <a:t>liver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8040" y="5396613"/>
            <a:ext cx="5610732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Excreted in the urine 70% unchanged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3279" y="6127375"/>
            <a:ext cx="7439161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Initial t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½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=2-3days &amp; terminal t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½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=1-2months</a:t>
            </a:r>
          </a:p>
        </p:txBody>
      </p:sp>
      <p:pic>
        <p:nvPicPr>
          <p:cNvPr id="16" name="Picture 10" descr="feeding_mosquit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244840" y="2042160"/>
            <a:ext cx="3762375" cy="411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425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80337" y="245645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chloroquine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3343" y="1887383"/>
            <a:ext cx="3331028" cy="138499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Malaria Parasite 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digest  host cell’s </a:t>
            </a:r>
            <a:r>
              <a:rPr lang="en-US" sz="2800" dirty="0" err="1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Hb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to obtain amino acids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8261" y="3510599"/>
            <a:ext cx="3347019" cy="3108543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Heme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is released 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800" spc="-15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Toxic</a:t>
            </a:r>
          </a:p>
          <a:p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So parasite detoxifies it by </a:t>
            </a:r>
            <a:r>
              <a:rPr lang="en-US" sz="2800" i="1" dirty="0" err="1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heme</a:t>
            </a:r>
            <a:r>
              <a:rPr lang="en-US" sz="2800" i="1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 polymerase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  </a:t>
            </a:r>
            <a:r>
              <a:rPr lang="en-US" sz="2800" dirty="0" err="1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Hemozoin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  (</a:t>
            </a:r>
            <a:r>
              <a:rPr lang="en-US" sz="2800" dirty="0" err="1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NonToxic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)    &amp; traps it in food vacuole</a:t>
            </a:r>
            <a:endParaRPr lang="en-US" sz="2800" dirty="0">
              <a:solidFill>
                <a:srgbClr val="FFFF00"/>
              </a:solidFill>
              <a:uFill>
                <a:solidFill>
                  <a:srgbClr val="C00000"/>
                </a:solidFill>
              </a:uFill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803343" y="1100357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Mechanism of action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5350" y="1990264"/>
            <a:ext cx="748665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889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577" y="215165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chloroquine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7537" y="1837875"/>
            <a:ext cx="5620673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1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.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Mild headache and visual disturbances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776" y="2509144"/>
            <a:ext cx="6513824" cy="451406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b="1" dirty="0">
                <a:latin typeface="Arial Narrow" pitchFamily="34" charset="0"/>
              </a:rPr>
              <a:t>2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. Gastro-intestinal upsets; Nausea, vomiting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4743" y="3096561"/>
            <a:ext cx="3331028" cy="451406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b="1" dirty="0">
                <a:latin typeface="Arial Narrow" pitchFamily="34" charset="0"/>
              </a:rPr>
              <a:t>3.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Pruritus,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urticaria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0846" y="3795474"/>
            <a:ext cx="3431040" cy="451406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b="1" i="1" dirty="0" smtClean="0">
                <a:solidFill>
                  <a:srgbClr val="FF0000"/>
                </a:solidFill>
                <a:latin typeface="Arial Narrow" pitchFamily="34" charset="0"/>
              </a:rPr>
              <a:t>Prolonged </a:t>
            </a:r>
            <a:r>
              <a:rPr lang="en-US" sz="2800" b="1" i="1" dirty="0">
                <a:solidFill>
                  <a:srgbClr val="FF0000"/>
                </a:solidFill>
                <a:latin typeface="Arial Narrow" pitchFamily="34" charset="0"/>
              </a:rPr>
              <a:t>therapy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560978" y="1046169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Algerian" panose="04020705040A02060702" pitchFamily="82" charset="0"/>
              </a:rPr>
              <a:t>adrs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3894" y="4588296"/>
            <a:ext cx="9347346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FFFF00"/>
                </a:solidFill>
                <a:latin typeface="Arial Narrow" pitchFamily="34" charset="0"/>
              </a:rPr>
              <a:t>Ocular toxicity: Loss of accommodation, </a:t>
            </a:r>
            <a:r>
              <a:rPr lang="en-US" sz="2800" i="1" dirty="0" err="1" smtClean="0">
                <a:solidFill>
                  <a:srgbClr val="FFFF00"/>
                </a:solidFill>
                <a:latin typeface="Arial Narrow" pitchFamily="34" charset="0"/>
              </a:rPr>
              <a:t>lenticular</a:t>
            </a:r>
            <a:r>
              <a:rPr lang="en-US" sz="2800" i="1" dirty="0" smtClean="0">
                <a:solidFill>
                  <a:srgbClr val="FFFF00"/>
                </a:solidFill>
                <a:latin typeface="Arial Narrow" pitchFamily="34" charset="0"/>
              </a:rPr>
              <a:t> opacity,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retinopathy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8103" y="5506268"/>
            <a:ext cx="3331028" cy="451406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Weight loss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8491" y="5461745"/>
            <a:ext cx="3331028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FF00"/>
                </a:solidFill>
                <a:latin typeface="Arial Narrow" pitchFamily="34" charset="0"/>
              </a:rPr>
              <a:t>Ototoxicity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9134" y="6208474"/>
            <a:ext cx="6314586" cy="451406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Bolus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injection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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hypotension &amp;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dysrrhythmias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78081" y="6143369"/>
            <a:ext cx="3331028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Safe in pregnancy</a:t>
            </a:r>
            <a:r>
              <a:rPr lang="en-US" sz="2800" i="1" dirty="0">
                <a:solidFill>
                  <a:srgbClr val="FFFF00"/>
                </a:solidFill>
                <a:latin typeface="Arial Narrow" pitchFamily="34" charset="0"/>
              </a:rPr>
              <a:t>    </a:t>
            </a:r>
          </a:p>
        </p:txBody>
      </p:sp>
      <p:pic>
        <p:nvPicPr>
          <p:cNvPr id="20" name="Picture 13" descr="Malaria mosquit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27720" y="1950720"/>
            <a:ext cx="3505200" cy="26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225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68857" y="428525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chloroquine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8964" y="5307192"/>
            <a:ext cx="4657292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PfCRT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enhances the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efflux of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chloroquine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from the food vacuole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00859" y="2270781"/>
            <a:ext cx="4418030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resistance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0676" y="3252840"/>
            <a:ext cx="4422596" cy="1815882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Resistance against the drug develops as a result of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mutation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of the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chloroquine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resistance transporter (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PfCRT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)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9240" y="2006918"/>
            <a:ext cx="65532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1173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68857" y="428525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Algerian" panose="04020705040A02060702" pitchFamily="82" charset="0"/>
              </a:rPr>
              <a:t>chloroquin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2042" y="2784772"/>
            <a:ext cx="6268389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Used to eradicate blood </a:t>
            </a:r>
            <a:r>
              <a:rPr lang="en-US" sz="2800" dirty="0" err="1">
                <a:solidFill>
                  <a:srgbClr val="FFFF00"/>
                </a:solidFill>
              </a:rPr>
              <a:t>schizonts</a:t>
            </a:r>
            <a:r>
              <a:rPr lang="en-US" sz="2800" dirty="0">
                <a:solidFill>
                  <a:srgbClr val="FFFF00"/>
                </a:solidFill>
              </a:rPr>
              <a:t>  of</a:t>
            </a:r>
            <a:r>
              <a:rPr lang="en-US" sz="2800" i="1" dirty="0">
                <a:solidFill>
                  <a:srgbClr val="FFFF00"/>
                </a:solidFill>
              </a:rPr>
              <a:t>. Plasmodium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38898" y="4123456"/>
            <a:ext cx="3808995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Hepatic </a:t>
            </a:r>
            <a:r>
              <a:rPr lang="en-US" sz="2800" dirty="0" err="1" smtClean="0">
                <a:solidFill>
                  <a:srgbClr val="FFFF00"/>
                </a:solidFill>
              </a:rPr>
              <a:t>amoebiasis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8898" y="4926623"/>
            <a:ext cx="3886465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Rheumatoid arthritis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038899" y="1854478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Therapeutic uses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pic>
        <p:nvPicPr>
          <p:cNvPr id="13" name="Picture 7" descr="falciparum_trop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412480" y="2118360"/>
            <a:ext cx="3581400" cy="4438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2059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01589" y="540037"/>
            <a:ext cx="1924723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lgerian" panose="04020705040A02060702" pitchFamily="82" charset="0"/>
              </a:rPr>
              <a:t>QUININE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8084" y="2081347"/>
            <a:ext cx="5932236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buBlip>
                <a:blip r:embed="rId2"/>
              </a:buBlip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The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main alkaloid in cinchona bark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7604" y="3044841"/>
            <a:ext cx="6953316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Potent blood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Schizontocide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of all malarial parasites &amp;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weak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gametoside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for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vivax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&amp;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ovale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11" name="Picture 12" descr="Chloroqu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239" y="2327078"/>
            <a:ext cx="3408992" cy="400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68564" y="5589921"/>
            <a:ext cx="6953316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buBlip>
                <a:blip r:embed="rId2"/>
              </a:buBlip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Mild analgesic, antipyretic, stimulation of uterine smooth muscle,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curaremimetic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effect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2844" y="4340241"/>
            <a:ext cx="6953316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buBlip>
                <a:blip r:embed="rId2"/>
              </a:buBlip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Depresses the myocardium, reduce excitability &amp; conductivity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639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1960" y="2302710"/>
            <a:ext cx="6724033" cy="40011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lnSpc>
                <a:spcPts val="2400"/>
              </a:lnSpc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Rapidly &amp; completely absorbed from the GIT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943908"/>
            <a:ext cx="5082376" cy="41466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lnSpc>
                <a:spcPts val="2400"/>
              </a:lnSpc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Peaks after 1-3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hrs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720" y="3572377"/>
            <a:ext cx="6222912" cy="41466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lnSpc>
                <a:spcPts val="2400"/>
              </a:lnSpc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5% excreted in the urine unchanged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451407" y="173036"/>
            <a:ext cx="1924723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lgerian" panose="04020705040A02060702" pitchFamily="82" charset="0"/>
              </a:rPr>
              <a:t>QUININE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1960" y="1143794"/>
            <a:ext cx="4155077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pharmacokinetics</a:t>
            </a:r>
            <a:endParaRPr lang="en-US" sz="32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6241" y="5808881"/>
            <a:ext cx="6461760" cy="72295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lnSpc>
                <a:spcPts val="2400"/>
              </a:lnSpc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Administered: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orally in a 7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day course </a:t>
            </a:r>
            <a:endParaRPr lang="en-US" sz="2800" dirty="0">
              <a:solidFill>
                <a:srgbClr val="FFFF00"/>
              </a:solidFill>
              <a:latin typeface="Arial Narrow" pitchFamily="34" charset="0"/>
              <a:sym typeface="Symbol" pitchFamily="18" charset="2"/>
            </a:endParaRPr>
          </a:p>
          <a:p>
            <a:pPr marL="0" lvl="1" indent="-285750">
              <a:lnSpc>
                <a:spcPts val="2400"/>
              </a:lnSpc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or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by slow IV for severe </a:t>
            </a:r>
            <a:r>
              <a:rPr lang="en-US" sz="2800" i="1" dirty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P. falciparum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 infection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1480" y="4174953"/>
            <a:ext cx="6222912" cy="722442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lnSpc>
                <a:spcPts val="2400"/>
              </a:lnSpc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t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½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= 10 hrs but longer in sever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falciparum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infection(18hrs)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pic>
        <p:nvPicPr>
          <p:cNvPr id="14338" name="Picture 2" descr="http://www.polconsultant.com/conteduc/malaria/Aslide2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9040" y="2026920"/>
            <a:ext cx="4449444" cy="448976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26720" y="5120639"/>
            <a:ext cx="6222912" cy="40244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lnSpc>
                <a:spcPts val="2400"/>
              </a:lnSpc>
              <a:buBlip>
                <a:blip r:embed="rId2"/>
              </a:buBlip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Metabolized in the liver &amp; excreted in urine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530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6" grpId="0" animBg="1"/>
      <p:bldP spid="17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68857" y="428525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quinine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0645" y="3183327"/>
            <a:ext cx="3821682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Same as chloroquine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887721" y="2040556"/>
            <a:ext cx="2750179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mechanism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6452" y="4232117"/>
            <a:ext cx="5720120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Mechanism of resistance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5885" y="5331335"/>
            <a:ext cx="5703035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Like 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chloroquine by </a:t>
            </a:r>
            <a:r>
              <a:rPr lang="en-US" sz="2800" dirty="0" smtClean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mutation of </a:t>
            </a:r>
            <a:r>
              <a:rPr lang="en-US" sz="2800" dirty="0" err="1" smtClean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chloroquine</a:t>
            </a:r>
            <a:r>
              <a:rPr lang="en-US" sz="2800" dirty="0" smtClean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resistance transporter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18" name="Picture 4" descr="Image:Cinchona.pubescens0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080" y="2220060"/>
            <a:ext cx="4549063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8009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1240" y="721994"/>
            <a:ext cx="8412479" cy="5876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228600" y="312187"/>
            <a:ext cx="1718595" cy="707886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FF00"/>
                </a:solidFill>
              </a:rPr>
              <a:t>Supressive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US" sz="2000" b="1" dirty="0" smtClean="0">
                <a:solidFill>
                  <a:srgbClr val="FFFF00"/>
                </a:solidFill>
              </a:rPr>
              <a:t>prophylaxis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5625" y="271653"/>
            <a:ext cx="1144403" cy="707886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Radical </a:t>
            </a:r>
          </a:p>
          <a:p>
            <a:r>
              <a:rPr lang="en-US" sz="2000" b="1" dirty="0" smtClean="0">
                <a:solidFill>
                  <a:srgbClr val="FFFF00"/>
                </a:solidFill>
              </a:rPr>
              <a:t>cure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90173"/>
            <a:ext cx="2013005" cy="40011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Gametocides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89875"/>
            <a:ext cx="2189348" cy="40011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FF00"/>
                </a:solidFill>
              </a:rPr>
              <a:t>Sporozoitocides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3840" y="255657"/>
            <a:ext cx="1718595" cy="707886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Causal</a:t>
            </a:r>
          </a:p>
          <a:p>
            <a:r>
              <a:rPr lang="en-US" sz="2000" b="1" dirty="0" smtClean="0">
                <a:solidFill>
                  <a:srgbClr val="FFFF00"/>
                </a:solidFill>
              </a:rPr>
              <a:t>prophylaxis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865" y="286893"/>
            <a:ext cx="1144403" cy="707886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Clinical</a:t>
            </a:r>
          </a:p>
          <a:p>
            <a:r>
              <a:rPr lang="en-US" sz="2000" b="1" dirty="0" smtClean="0">
                <a:solidFill>
                  <a:srgbClr val="FFFF00"/>
                </a:solidFill>
              </a:rPr>
              <a:t>cure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31618"/>
            <a:ext cx="2201142" cy="138499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Cycle &amp; Drugs site </a:t>
            </a:r>
          </a:p>
          <a:p>
            <a:r>
              <a:rPr lang="en-US" sz="2800" b="1" dirty="0" smtClean="0">
                <a:solidFill>
                  <a:srgbClr val="FFFF00"/>
                </a:solidFill>
              </a:rPr>
              <a:t>of action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381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17 0.00648 C 0.07356 0.02592 0.09804 0.03842 0.12252 0.04421 C 0.13046 0.04606 0.13945 0.04815 0.14752 0.05092 C 0.15169 0.05231 0.16002 0.05532 0.16002 0.05532 C 0.16367 0.06528 0.16979 0.07014 0.17617 0.07315 C 0.1819 0.07986 0.18854 0.08009 0.19492 0.08426 C 0.20455 0.10139 0.22122 0.11134 0.23372 0.11991 C 0.24544 0.12801 0.25703 0.13611 0.26875 0.14421 C 0.28802 0.15741 0.26536 0.14444 0.28242 0.15764 C 0.28685 0.16111 0.29179 0.16134 0.29622 0.16435 C 0.30195 0.16805 0.30507 0.17662 0.31002 0.18194 C 0.31432 0.18657 0.32239 0.19537 0.32747 0.19768 C 0.33203 0.20555 0.33645 0.21204 0.34244 0.21528 C 0.34687 0.22338 0.35195 0.2243 0.35742 0.2287 C 0.37226 0.24074 0.36263 0.23449 0.37122 0.23981 C 0.37773 0.24861 0.38463 0.25625 0.39127 0.26412 C 0.3944 0.26829 0.40013 0.26875 0.40377 0.2706 C 0.40989 0.27847 0.41705 0.28194 0.42369 0.28842 C 0.4375 0.30231 0.45052 0.31504 0.46627 0.31967 C 0.4802 0.32963 0.49518 0.33102 0.51002 0.3331 C 0.52044 0.33981 0.5306 0.34491 0.54127 0.35092 C 0.54935 0.35486 0.55677 0.36273 0.56497 0.3662 C 0.58554 0.375 0.5638 0.36366 0.57994 0.3706 C 0.58489 0.37268 0.58867 0.37824 0.59375 0.37963 C 0.61211 0.38565 0.6302 0.3912 0.64869 0.39537 C 0.65664 0.40231 0.66458 0.40833 0.67252 0.41528 C 0.67591 0.41829 0.68033 0.42731 0.68242 0.43102 C 0.69036 0.44514 0.69987 0.45139 0.71002 0.45764 C 0.71523 0.46736 0.72135 0.47083 0.72877 0.47315 C 0.73203 0.47546 0.73541 0.47754 0.73867 0.47986 C 0.74349 0.4831 0.73958 0.49467 0.74244 0.49977 C 0.74375 0.50208 0.74583 0.50278 0.74752 0.50417 C 0.75117 0.51111 0.7513 0.51504 0.74622 0.51991 " pathEditMode="relative" ptsTypes="ffffffffffffffffffffffffffffffff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87 0.02246 C 0.07774 0.02315 0.08073 0.02338 0.0836 0.02454 C 0.0862 0.0257 0.09115 0.02917 0.09115 0.0294 C 0.09792 0.0382 0.1056 0.0463 0.11354 0.05139 C 0.12409 0.06459 0.11888 0.06134 0.12865 0.06459 C 0.14037 0.07871 0.12175 0.05741 0.13854 0.0713 C 0.14388 0.0757 0.14883 0.08102 0.15365 0.08681 C 0.1625 0.09746 0.16927 0.10718 0.17982 0.11343 C 0.1888 0.12477 0.19453 0.12871 0.20482 0.13357 C 0.20612 0.13496 0.20729 0.13681 0.2086 0.13797 C 0.21055 0.13982 0.21289 0.14028 0.21485 0.14236 C 0.22175 0.15 0.22409 0.15972 0.22982 0.16898 C 0.23412 0.1757 0.23946 0.18009 0.24362 0.18681 C 0.2461 0.19074 0.2474 0.1963 0.24987 0.20023 C 0.25755 0.21273 0.26654 0.22269 0.27487 0.23357 C 0.27839 0.2382 0.28125 0.24445 0.2849 0.24908 C 0.29545 0.26227 0.30782 0.27222 0.31862 0.28472 C 0.32253 0.28935 0.32591 0.2956 0.32982 0.30023 C 0.34584 0.31968 0.3638 0.3338 0.38112 0.34908 C 0.40052 0.36621 0.41875 0.38773 0.43737 0.40695 C 0.44948 0.41945 0.46289 0.42917 0.47487 0.44236 C 0.48529 0.45371 0.50391 0.47408 0.51354 0.49121 C 0.52005 0.50278 0.5267 0.51528 0.5349 0.52246 C 0.53659 0.52547 0.53789 0.52894 0.53985 0.53125 C 0.54128 0.5331 0.5474 0.53496 0.54857 0.53565 C 0.55547 0.53982 0.56029 0.54514 0.56732 0.54908 C 0.57565 0.55347 0.58321 0.56181 0.59115 0.5669 C 0.60782 0.57778 0.6263 0.57847 0.64362 0.58241 C 0.65039 0.58634 0.65729 0.59144 0.66354 0.59792 C 0.67644 0.61134 0.66914 0.60695 0.67865 0.61134 C 0.68867 0.62338 0.67422 0.60718 0.68854 0.61806 C 0.68959 0.61898 0.68998 0.62199 0.69115 0.62246 C 0.69479 0.62408 0.69857 0.62384 0.70235 0.62454 C 0.71341 0.63125 0.70729 0.62871 0.7211 0.63125 C 0.72331 0.6375 0.72487 0.64167 0.72487 0.64908 " pathEditMode="relative" rAng="0" ptsTypes="ffffffffffffffffffffffffffffffffff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00" y="3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11111E-6 C 0.01849 0.00231 0.03685 0.00579 0.05547 0.00833 C 0.06407 0.00949 0.08112 0.0118 0.08112 0.0118 C 0.09519 0.01713 0.1099 0.01875 0.12448 0.02014 C 0.13125 0.02199 0.13803 0.02708 0.1448 0.0287 C 0.14974 0.02963 0.15469 0.02963 0.15964 0.03009 C 0.16615 0.03194 0.17201 0.03403 0.17865 0.03542 C 0.18659 0.04028 0.19584 0.04583 0.2043 0.04884 C 0.21159 0.05139 0.2198 0.05162 0.22722 0.05393 C 0.23321 0.05579 0.2375 0.06273 0.24349 0.06412 C 0.25339 0.0662 0.26329 0.0662 0.27331 0.06759 C 0.28646 0.07592 0.30704 0.07523 0.32071 0.07616 C 0.41459 0.07384 0.50717 0.08171 0.60079 0.08611 C 0.60964 0.08912 0.60717 0.08935 0.6129 0.0963 C 0.61615 0.10046 0.62136 0.10162 0.62514 0.10486 C 0.6306 0.10231 0.63451 0.10417 0.63998 0.10648 C 0.63698 0.10092 0.63724 0.10347 0.63724 0.09977 " pathEditMode="relative" rAng="0" ptsTypes="ffffffffffffffff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00" y="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-0.02014 C 0.0211 -0.01851 0.03776 -0.01551 0.05495 -0.01134 C 0.06302 -0.00648 0.07149 -0.00601 0.07995 -0.00463 C 0.09089 -0.00069 0.10156 0.00348 0.11237 0.0088 C 0.11498 0.00996 0.11745 0.01158 0.11992 0.0132 C 0.12162 0.01436 0.12318 0.01644 0.12487 0.0176 C 0.13099 0.0213 0.13854 0.02269 0.14492 0.02431 C 0.15052 0.0294 0.15664 0.03102 0.16237 0.03542 C 0.19063 0.05718 0.22227 0.05926 0.25248 0.06644 C 0.25794 0.07153 0.26302 0.07176 0.26862 0.07547 C 0.28255 0.08473 0.29675 0.09561 0.3112 0.10209 C 0.32357 0.10764 0.33607 0.10949 0.3487 0.11088 C 0.36419 0.11667 0.3793 0.12524 0.39492 0.12871 C 0.40143 0.13172 0.40703 0.13565 0.41367 0.13774 C 0.42318 0.1463 0.4138 0.13889 0.42487 0.14422 C 0.43112 0.14723 0.4362 0.15278 0.44245 0.15533 C 0.4556 0.17871 0.48334 0.18959 0.50117 0.19329 C 0.5125 0.19954 0.52448 0.19861 0.5362 0.19977 C 0.54388 0.20186 0.55169 0.2044 0.55873 0.21088 C 0.56745 0.21875 0.55677 0.2132 0.56745 0.2176 C 0.56992 0.22431 0.57331 0.2301 0.57487 0.23774 C 0.57526 0.23982 0.57526 0.2426 0.57617 0.24422 C 0.57995 0.25093 0.59558 0.24954 0.60365 0.25324 C 0.6125 0.24306 0.62383 0.24144 0.63373 0.23542 C 0.64323 0.23797 0.64544 0.23774 0.63998 0.23774 " pathEditMode="relative" rAng="0" ptsTypes="ffffffffffffffffffffffff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00" y="1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73 0.00718 C 0.08737 0.01134 0.09011 0.01644 0.09375 0.0206 C 0.1013 0.04074 0.1099 0.05833 0.11745 0.07824 C 0.12266 0.0919 0.12709 0.1088 0.13373 0.1206 C 0.14011 0.14931 0.13203 0.11713 0.13998 0.13843 C 0.14063 0.14028 0.14063 0.14283 0.14115 0.14491 C 0.1418 0.14722 0.14284 0.14931 0.14375 0.15162 C 0.14531 0.16088 0.14922 0.16458 0.15117 0.17384 C 0.15391 0.18704 0.15821 0.20602 0.16367 0.2162 C 0.16732 0.23426 0.17422 0.24977 0.17865 0.26713 C 0.18229 0.28125 0.1849 0.29352 0.19115 0.30509 C 0.19479 0.32361 0.20078 0.34236 0.20873 0.35602 C 0.21107 0.37408 0.20781 0.35671 0.21367 0.37176 C 0.22097 0.39074 0.20886 0.3669 0.21745 0.38287 C 0.21979 0.39329 0.22344 0.39977 0.22617 0.40949 C 0.23229 0.43125 0.23646 0.4544 0.24245 0.47616 C 0.24492 0.49769 0.24154 0.47847 0.2474 0.49398 C 0.25117 0.50394 0.25196 0.51713 0.25495 0.52732 C 0.25586 0.53056 0.25755 0.5331 0.25873 0.53611 C 0.26003 0.53958 0.26146 0.54329 0.2625 0.54722 C 0.26472 0.55579 0.26459 0.56806 0.26745 0.57616 C 0.27097 0.58634 0.27526 0.59653 0.27995 0.60509 C 0.28034 0.6081 0.28034 0.61134 0.28125 0.61389 C 0.28294 0.61829 0.2875 0.625 0.2875 0.625 C 0.28841 0.63009 0.29219 0.64722 0.29492 0.64954 C 0.29675 0.65116 0.3086 0.65394 0.30873 0.65394 C 0.31081 0.66551 0.31081 0.67755 0.3125 0.68935 C 0.31146 0.7169 0.30977 0.74074 0.30625 0.76713 C 0.30456 0.80139 0.30495 0.78495 0.30495 0.8162 " pathEditMode="relative" ptsTypes="ffffffffffffffffffffffffffff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59259E-6 C 0.00169 0.01759 0.00547 0.03518 0.01003 0.05092 C 0.01432 0.06597 0.01419 0.08148 0.02005 0.09537 C 0.02253 0.11203 0.02917 0.13009 0.0388 0.13541 C 0.04258 0.13981 0.04453 0.14421 0.04883 0.14653 C 0.05013 0.14791 0.0513 0.14977 0.0526 0.15092 C 0.05378 0.15185 0.05521 0.15208 0.05625 0.15324 C 0.06471 0.16227 0.05234 0.15347 0.0625 0.15995 C 0.07565 0.18217 0.05365 0.14606 0.06875 0.16666 C 0.07109 0.1699 0.08268 0.18842 0.08503 0.19328 C 0.0875 0.19861 0.08698 0.20069 0.0901 0.2044 C 0.09401 0.20903 0.09844 0.2118 0.1026 0.21551 C 0.10456 0.21736 0.11198 0.22615 0.1138 0.22662 C 0.12044 0.22847 0.12721 0.22801 0.13385 0.2287 C 0.14102 0.22662 0.14674 0.2287 0.15378 0.2287 " pathEditMode="relative" rAng="0" ptsTypes="ffffffffffffff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0" y="1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6" grpId="0" animBg="1"/>
      <p:bldP spid="7" grpId="0" animBg="1"/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22297" y="0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quinine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1049" y="1673577"/>
            <a:ext cx="7706631" cy="41293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With therapeutic dose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poor compliance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  <a:sym typeface="Wingdings 3"/>
              </a:rPr>
              <a:t>  bitter taste.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6622" y="2240057"/>
            <a:ext cx="11022898" cy="73353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Higher doses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  <a:sym typeface="Wingdings 3"/>
              </a:rPr>
              <a:t></a:t>
            </a:r>
          </a:p>
          <a:p>
            <a:pPr lvl="1">
              <a:lnSpc>
                <a:spcPts val="2500"/>
              </a:lnSpc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  <a:sym typeface="Wingdings 3"/>
              </a:rPr>
              <a:t>C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inchonism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800" i="1" dirty="0">
                <a:solidFill>
                  <a:srgbClr val="FFFF00"/>
                </a:solidFill>
                <a:latin typeface="Arial Narrow" pitchFamily="34" charset="0"/>
              </a:rPr>
              <a:t>(tinnitus, deafness, headaches, nausea &amp; </a:t>
            </a:r>
            <a:r>
              <a:rPr lang="en-US" sz="2800" i="1" dirty="0" smtClean="0">
                <a:solidFill>
                  <a:srgbClr val="FFFF00"/>
                </a:solidFill>
                <a:latin typeface="Arial Narrow" pitchFamily="34" charset="0"/>
              </a:rPr>
              <a:t>visual disturbances</a:t>
            </a:r>
            <a:r>
              <a:rPr lang="en-US" sz="2800" i="1" dirty="0">
                <a:solidFill>
                  <a:srgbClr val="FFFF00"/>
                </a:solidFill>
                <a:latin typeface="Arial Narrow" pitchFamily="34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3507" y="3125576"/>
            <a:ext cx="5675250" cy="41293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>
              <a:lnSpc>
                <a:spcPts val="2500"/>
              </a:lnSpc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Abdominal pain &amp; diarrhea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3987" y="3669605"/>
            <a:ext cx="5961094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      Rashes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, fever, hypersensitivity reactions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93987" y="845311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Algerian" panose="04020705040A02060702" pitchFamily="82" charset="0"/>
              </a:rPr>
              <a:t>adrs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57840" y="3122669"/>
            <a:ext cx="4775641" cy="41293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>
              <a:lnSpc>
                <a:spcPts val="2500"/>
              </a:lnSpc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Hypotension &amp; arrhythmias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8960" y="4331217"/>
            <a:ext cx="11523479" cy="41293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>
              <a:lnSpc>
                <a:spcPts val="2500"/>
              </a:lnSpc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Blood 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dyscarasis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;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anaemia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, thrombocytopenic purpura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&amp;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hypoprothrombinaemia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8960" y="4843745"/>
            <a:ext cx="11142479" cy="73353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>
              <a:lnSpc>
                <a:spcPts val="2500"/>
              </a:lnSpc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Blackwater fever, a fatal condition in which acute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haemolytic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 </a:t>
            </a:r>
            <a:br>
              <a:rPr lang="en-US" sz="2800" dirty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</a:br>
            <a:r>
              <a:rPr lang="en-US" sz="2800" dirty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 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anaemia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is associated with renal failure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02178" y="5957031"/>
            <a:ext cx="3331028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Safe in pregnancy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2429" y="5803865"/>
            <a:ext cx="6593998" cy="105413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      IV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neurotoxicity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tremor of the lips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and</a:t>
            </a:r>
          </a:p>
          <a:p>
            <a:pPr>
              <a:lnSpc>
                <a:spcPts val="2500"/>
              </a:lnSpc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      limbs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, delirium, fits, stimulation followed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by</a:t>
            </a:r>
          </a:p>
          <a:p>
            <a:pPr>
              <a:lnSpc>
                <a:spcPts val="2500"/>
              </a:lnSpc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     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depression of respiration &amp; coma</a:t>
            </a:r>
          </a:p>
        </p:txBody>
      </p:sp>
    </p:spTree>
    <p:extLst>
      <p:ext uri="{BB962C8B-B14F-4D97-AF65-F5344CB8AC3E}">
        <p14:creationId xmlns="" xmlns:p14="http://schemas.microsoft.com/office/powerpoint/2010/main" val="338675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68857" y="428525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quinine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1863" y="2275396"/>
            <a:ext cx="3331028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Prolonged QT Interval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4302" y="3010031"/>
            <a:ext cx="6931378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Glucose-6-Phosphate Dehydrogenase Deficiency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5119" y="3690760"/>
            <a:ext cx="3331028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Myasthenia Gravis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7583" y="4456929"/>
            <a:ext cx="3331028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Hypersensitivity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76623" y="1226810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contraindications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6998" y="5193836"/>
            <a:ext cx="5963322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Optic Neuritis, auditory problems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6268" y="6012313"/>
            <a:ext cx="7051331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Dose should be reduced in renal insufficiency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70520" y="2057400"/>
            <a:ext cx="3962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031480" y="3931920"/>
            <a:ext cx="3962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970520" y="2362200"/>
            <a:ext cx="3962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001000" y="2560320"/>
            <a:ext cx="3962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985760" y="2712720"/>
            <a:ext cx="3962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985760" y="3078480"/>
            <a:ext cx="3962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031480" y="3154680"/>
            <a:ext cx="3962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001000" y="3429000"/>
            <a:ext cx="3962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016240" y="3764280"/>
            <a:ext cx="3962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8016240" y="4160520"/>
            <a:ext cx="3962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8046720" y="4511040"/>
            <a:ext cx="3962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8016240" y="4861560"/>
            <a:ext cx="3962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8031480" y="5212080"/>
            <a:ext cx="3962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8031480" y="5547360"/>
            <a:ext cx="3962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8031480" y="5913120"/>
            <a:ext cx="3962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8031480" y="6263640"/>
            <a:ext cx="3962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266" name="Picture 2" descr="https://upload.wikimedia.org/wikipedia/commons/f/fa/Plasmodium.pn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07681" y="2133600"/>
            <a:ext cx="3794760" cy="4511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2033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68858" y="428525"/>
            <a:ext cx="2292714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quinine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6623" y="2391022"/>
            <a:ext cx="8417929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i="1" dirty="0" err="1" smtClean="0"/>
              <a:t>Parenteral</a:t>
            </a:r>
            <a:r>
              <a:rPr lang="en-US" sz="2800" b="1" i="1" dirty="0" smtClean="0"/>
              <a:t> treatment of severe </a:t>
            </a:r>
            <a:r>
              <a:rPr lang="en-US" sz="2800" b="1" i="1" dirty="0" err="1" smtClean="0"/>
              <a:t>falciparum</a:t>
            </a:r>
            <a:r>
              <a:rPr lang="en-US" sz="2800" b="1" i="1" dirty="0" smtClean="0"/>
              <a:t> malaria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864" y="3599897"/>
            <a:ext cx="7182416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Oral treatment of </a:t>
            </a:r>
            <a:r>
              <a:rPr lang="en-US" sz="2800" b="1" i="1" dirty="0" err="1" smtClean="0"/>
              <a:t>falciparum</a:t>
            </a:r>
            <a:r>
              <a:rPr lang="en-US" sz="2800" b="1" i="1" dirty="0" smtClean="0"/>
              <a:t> malaria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84801" y="1336698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Clinical uses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pic>
        <p:nvPicPr>
          <p:cNvPr id="10242" name="Picture 2" descr="https://encrypted-tbn1.gstatic.com/images?q=tbn:ANd9GcQ8KsUDNGsbJAxLCVXwobZerbjieFo-bpHwB8udc80SSkwSJX_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90560" y="3474720"/>
            <a:ext cx="3642360" cy="31546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3508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68858" y="428525"/>
            <a:ext cx="2292714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quinine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5663" y="2604382"/>
            <a:ext cx="7517697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Antacids: Antacids containing aluminum &amp;/or </a:t>
            </a:r>
            <a:endParaRPr lang="en-US" sz="28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magnesium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may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delay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or decrease absorption of quinine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6144" y="3926581"/>
            <a:ext cx="3331028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Mefloquine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84801" y="1336698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Drug interactions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4994" y="4767831"/>
            <a:ext cx="7422645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Quinine can raise plasma levels of warfarin and digoxin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5760" y="2118361"/>
            <a:ext cx="4001453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3508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4097" y="291365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Algerian" panose="04020705040A02060702" pitchFamily="82" charset="0"/>
              </a:rPr>
              <a:t>primaquine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1628" y="1244178"/>
            <a:ext cx="7821860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buBlip>
                <a:blip r:embed="rId2"/>
              </a:buBlip>
            </a:pP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Hypnozoitocides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against  liver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hypnozoites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&amp;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gametocytocides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6388" y="2329091"/>
            <a:ext cx="6311612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FF00"/>
                </a:solidFill>
              </a:rPr>
              <a:t>Radical cure of P. </a:t>
            </a:r>
            <a:r>
              <a:rPr lang="en-US" sz="2800" i="1" dirty="0" err="1">
                <a:solidFill>
                  <a:srgbClr val="FFFF00"/>
                </a:solidFill>
              </a:rPr>
              <a:t>ovale</a:t>
            </a:r>
            <a:r>
              <a:rPr lang="en-US" sz="2800" i="1" dirty="0">
                <a:solidFill>
                  <a:srgbClr val="FFFF00"/>
                </a:solidFill>
              </a:rPr>
              <a:t> &amp; P. vivax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6388" y="3032409"/>
            <a:ext cx="5336252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FF00"/>
                </a:solidFill>
              </a:rPr>
              <a:t>Prevent spread of all forms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5056" y="4642418"/>
            <a:ext cx="4478904" cy="40011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>
              <a:lnSpc>
                <a:spcPts val="24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Well absorbed orally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574457" y="5398075"/>
            <a:ext cx="6061634" cy="10926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Rapidly metabolized to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etaquine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&amp;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tafenoquine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sym typeface="Wingdings 3"/>
              </a:rPr>
              <a:t>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more active </a:t>
            </a:r>
          </a:p>
          <a:p>
            <a:pPr>
              <a:lnSpc>
                <a:spcPts val="24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t½ 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3-6h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8653" y="3778259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pharmacokinetics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pic>
        <p:nvPicPr>
          <p:cNvPr id="9218" name="Picture 2" descr="http://www.nature.com/scitable/content/ne0000/ne0000/ne0000/ne0000/14465535/su_nrg2126-f1_1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2515234"/>
            <a:ext cx="4749800" cy="40379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8979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4097" y="260885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Algerian" panose="04020705040A02060702" pitchFamily="82" charset="0"/>
              </a:rPr>
              <a:t>primaquine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6552" y="2080038"/>
            <a:ext cx="5785647" cy="40011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spcBef>
                <a:spcPts val="600"/>
              </a:spcBef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Not well understood. It may be acting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by:-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2427" y="2725157"/>
            <a:ext cx="8893493" cy="40011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Generating ROS 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sym typeface="Wingdings 3"/>
              </a:rPr>
              <a:t>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can damage lipids, proteins &amp; nucleic acids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6480" y="3324556"/>
            <a:ext cx="6517167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Interfering with the electron transport in the parasite 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sym typeface="Wingdings 3"/>
              </a:rPr>
              <a:t> no energy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6553" y="4500232"/>
            <a:ext cx="6439108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Inhibiting formation of transport vesicles </a:t>
            </a:r>
            <a:r>
              <a:rPr lang="en-US" sz="2800" dirty="0" smtClean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sym typeface="Wingdings 3"/>
              </a:rPr>
              <a:t>no food vacuoles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87668" y="1265494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mechanism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6440" y="5660053"/>
            <a:ext cx="6346181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u="heavy" dirty="0" smtClean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Resistance; </a:t>
            </a:r>
            <a:r>
              <a:rPr lang="en-US" sz="2800" dirty="0" smtClean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Rare when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primaquine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&amp;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chloroquine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are combined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pic>
        <p:nvPicPr>
          <p:cNvPr id="8194" name="Picture 2" descr="http://www.nature.com/nrmicro/journal/v4/n11/images/nrmicro1529-f1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89521" y="3276600"/>
            <a:ext cx="4363720" cy="3581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4748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7560" y="1811654"/>
            <a:ext cx="4809173" cy="4223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630922" y="225913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Algerian" panose="04020705040A02060702" pitchFamily="82" charset="0"/>
              </a:rPr>
              <a:t>primaquine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459" y="1844551"/>
            <a:ext cx="5954239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u="heavy" dirty="0">
                <a:solidFill>
                  <a:srgbClr val="FFFF00"/>
                </a:solidFill>
                <a:uFill>
                  <a:solidFill>
                    <a:srgbClr val="D00000"/>
                  </a:solidFill>
                </a:uFill>
                <a:latin typeface="Arial Narrow" pitchFamily="34" charset="0"/>
              </a:rPr>
              <a:t>At regular doses 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patients with G-6-PD deficiency 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hemolytic anemia.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3481" y="2970457"/>
            <a:ext cx="6619759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u="heavy" dirty="0">
                <a:solidFill>
                  <a:srgbClr val="FFFF00"/>
                </a:solidFill>
                <a:uFill>
                  <a:solidFill>
                    <a:srgbClr val="D00000"/>
                  </a:solidFill>
                </a:uFill>
                <a:latin typeface="Arial Narrow" pitchFamily="34" charset="0"/>
              </a:rPr>
              <a:t>At larger doses 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</a:t>
            </a:r>
          </a:p>
          <a:p>
            <a:pPr>
              <a:buBlip>
                <a:blip r:embed="rId3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Epigastric distress  &amp; abdominal cramps.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8720" y="4086944"/>
            <a:ext cx="6680719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Mild anemia, cyanosis  &amp;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methemoglobinemia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8413" y="4900794"/>
            <a:ext cx="6822947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Severe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methemoglobinemia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rarely in patients with deficiency of NADH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methemoglobin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reductase</a:t>
            </a:r>
            <a:r>
              <a:rPr lang="en-US" b="1" dirty="0">
                <a:latin typeface="Arial Narrow" pitchFamily="34" charset="0"/>
              </a:rPr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91024" y="1095676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Algerian" panose="04020705040A02060702" pitchFamily="82" charset="0"/>
              </a:rPr>
              <a:t>adrs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2841" y="6053324"/>
            <a:ext cx="6793279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Granulocytopenia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&amp; agranulocytosis 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rare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72441" y="4955624"/>
            <a:ext cx="4028960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Maintains integrity of RBCs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72440" y="4391744"/>
            <a:ext cx="1316239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GSH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894561" y="2273384"/>
            <a:ext cx="1224800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G6PD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pic>
        <p:nvPicPr>
          <p:cNvPr id="20" name="Picture 2" descr="Primaquine and glucose-6-phosphate dehydrogenase deficienc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51560" y="3581400"/>
            <a:ext cx="5966460" cy="297561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7202920" y="5458544"/>
            <a:ext cx="4989080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Oxidized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primaqune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attacks RBCs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08520" y="6144344"/>
            <a:ext cx="2306839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800" dirty="0" smtClean="0">
                <a:solidFill>
                  <a:srgbClr val="FFFF00"/>
                </a:solidFill>
                <a:latin typeface="Calibri"/>
              </a:rPr>
              <a:t>→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Hemolysis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36320" y="2103121"/>
            <a:ext cx="597408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8987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68857" y="428525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Antimalarial drugs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1756" y="2430630"/>
            <a:ext cx="6829401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Radical cure of relapsing malaria, 15mg/day for 14 days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200" y="3728953"/>
            <a:ext cx="5628786" cy="138499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sz="2800" dirty="0" smtClean="0">
                <a:solidFill>
                  <a:srgbClr val="FFFF00"/>
                </a:solidFill>
              </a:rPr>
              <a:t>In falciparum malaria: a single dose (45mg) to kill gametes &amp; cut down transmission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2463282" y="439273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Algerian" panose="04020705040A02060702" pitchFamily="82" charset="0"/>
              </a:rPr>
              <a:t>primaquine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2236" y="1547359"/>
            <a:ext cx="38408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Clinical uses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5915" y="2641220"/>
            <a:ext cx="2529129" cy="356214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96960" y="5435833"/>
            <a:ext cx="5628786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sz="2800" dirty="0" smtClean="0">
                <a:solidFill>
                  <a:srgbClr val="FFFF00"/>
                </a:solidFill>
              </a:rPr>
              <a:t>Should be avoided in pregnancy &amp; G6PD deficiency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931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62361" y="2992748"/>
            <a:ext cx="6784796" cy="73353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SzPct val="80000"/>
              <a:defRPr/>
            </a:pPr>
            <a:r>
              <a:rPr lang="en-US" sz="2800" spc="-40" dirty="0">
                <a:solidFill>
                  <a:srgbClr val="FFFF00"/>
                </a:solidFill>
                <a:latin typeface="Arial Narrow" pitchFamily="34" charset="0"/>
              </a:rPr>
              <a:t>Chloroquine for 3 </a:t>
            </a:r>
            <a:r>
              <a:rPr lang="en-US" sz="2800" spc="-40" dirty="0" smtClean="0">
                <a:solidFill>
                  <a:srgbClr val="FFFF00"/>
                </a:solidFill>
                <a:latin typeface="Arial Narrow" pitchFamily="34" charset="0"/>
              </a:rPr>
              <a:t>days </a:t>
            </a:r>
            <a:r>
              <a:rPr lang="en-US" sz="2800" spc="-40" dirty="0">
                <a:solidFill>
                  <a:srgbClr val="FFFF00"/>
                </a:solidFill>
                <a:latin typeface="Arial Narrow" pitchFamily="34" charset="0"/>
              </a:rPr>
              <a:t>followed by </a:t>
            </a:r>
            <a:r>
              <a:rPr lang="en-US" sz="2800" spc="-40" dirty="0" err="1">
                <a:solidFill>
                  <a:srgbClr val="FFFF00"/>
                </a:solidFill>
                <a:latin typeface="Arial Narrow" pitchFamily="34" charset="0"/>
              </a:rPr>
              <a:t>Primaquine</a:t>
            </a:r>
            <a:r>
              <a:rPr lang="en-US" sz="2800" spc="-40" dirty="0">
                <a:solidFill>
                  <a:srgbClr val="FFFF00"/>
                </a:solidFill>
                <a:latin typeface="Arial Narrow" pitchFamily="34" charset="0"/>
              </a:rPr>
              <a:t> for 14 days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93251" y="4197167"/>
            <a:ext cx="5862962" cy="73353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indent="-457200">
              <a:lnSpc>
                <a:spcPts val="2500"/>
              </a:lnSpc>
              <a:buSzPct val="80000"/>
              <a:defRPr/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ACT / 3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days 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followed by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Primaquine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for 14 days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42908" y="1969014"/>
            <a:ext cx="3331028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indent="-457200"/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All show Resistance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83341" y="3047947"/>
            <a:ext cx="3331028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ACT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72661" y="1933726"/>
            <a:ext cx="2296431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In vivax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73657" y="733325"/>
            <a:ext cx="5846236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Who treatment guidelines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71021" y="1940794"/>
            <a:ext cx="2296431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sensitive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1431" y="4194957"/>
            <a:ext cx="2296431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resistant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6191" y="1920240"/>
            <a:ext cx="3820431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In </a:t>
            </a:r>
            <a:r>
              <a:rPr lang="en-US" sz="3200" dirty="0" err="1" smtClean="0">
                <a:solidFill>
                  <a:srgbClr val="FFFF00"/>
                </a:solidFill>
                <a:latin typeface="Algerian" panose="04020705040A02060702" pitchFamily="82" charset="0"/>
              </a:rPr>
              <a:t>falicparum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5711" y="2979777"/>
            <a:ext cx="337066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uncomplicated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9419" y="4198857"/>
            <a:ext cx="2856989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complicated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6869" y="4227082"/>
            <a:ext cx="6363651" cy="138499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SzPct val="80000"/>
              <a:defRPr/>
            </a:pPr>
            <a:r>
              <a:rPr lang="en-US" sz="2800" spc="-40" dirty="0">
                <a:solidFill>
                  <a:srgbClr val="FFFF00"/>
                </a:solidFill>
                <a:latin typeface="Arial Narrow" pitchFamily="34" charset="0"/>
              </a:rPr>
              <a:t>IV </a:t>
            </a:r>
            <a:r>
              <a:rPr lang="en-US" sz="2800" spc="-40" dirty="0" err="1">
                <a:solidFill>
                  <a:srgbClr val="FFFF00"/>
                </a:solidFill>
                <a:latin typeface="Arial Narrow" pitchFamily="34" charset="0"/>
              </a:rPr>
              <a:t>Artesunate</a:t>
            </a:r>
            <a:r>
              <a:rPr lang="en-US" sz="2800" spc="-40" dirty="0">
                <a:solidFill>
                  <a:srgbClr val="FFFF00"/>
                </a:solidFill>
                <a:latin typeface="Arial Narrow" pitchFamily="34" charset="0"/>
              </a:rPr>
              <a:t> for 24 </a:t>
            </a:r>
            <a:r>
              <a:rPr lang="en-US" sz="2800" spc="-40" dirty="0" smtClean="0">
                <a:solidFill>
                  <a:srgbClr val="FFFF00"/>
                </a:solidFill>
                <a:latin typeface="Arial Narrow" pitchFamily="34" charset="0"/>
              </a:rPr>
              <a:t>hrs followed by </a:t>
            </a:r>
            <a:r>
              <a:rPr lang="en-US" sz="2800" spc="-40" dirty="0">
                <a:solidFill>
                  <a:srgbClr val="FFFF00"/>
                </a:solidFill>
                <a:latin typeface="Arial Narrow" pitchFamily="34" charset="0"/>
              </a:rPr>
              <a:t>	ACT </a:t>
            </a:r>
            <a:endParaRPr lang="en-US" sz="2800" spc="-4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>
              <a:buSzPct val="80000"/>
              <a:defRPr/>
            </a:pPr>
            <a:r>
              <a:rPr lang="en-US" sz="2800" spc="-40" dirty="0" smtClean="0">
                <a:solidFill>
                  <a:srgbClr val="FFFF00"/>
                </a:solidFill>
                <a:latin typeface="Arial Narrow" pitchFamily="34" charset="0"/>
              </a:rPr>
              <a:t>Or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Artemether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 </a:t>
            </a:r>
            <a:r>
              <a:rPr lang="en-US" sz="2800" spc="-40" dirty="0" smtClean="0">
                <a:solidFill>
                  <a:srgbClr val="FFFF00"/>
                </a:solidFill>
                <a:latin typeface="Arial Narrow" pitchFamily="34" charset="0"/>
              </a:rPr>
              <a:t>+  [</a:t>
            </a:r>
            <a:r>
              <a:rPr lang="en-US" sz="2800" spc="-40" dirty="0" err="1" smtClean="0">
                <a:solidFill>
                  <a:srgbClr val="FFFF00"/>
                </a:solidFill>
                <a:latin typeface="Arial Narrow" pitchFamily="34" charset="0"/>
              </a:rPr>
              <a:t>Clindamycin</a:t>
            </a:r>
            <a:r>
              <a:rPr lang="en-US" sz="2800" spc="-40" dirty="0" smtClean="0">
                <a:solidFill>
                  <a:srgbClr val="FFFF00"/>
                </a:solidFill>
                <a:latin typeface="Arial Narrow" pitchFamily="34" charset="0"/>
              </a:rPr>
              <a:t> / </a:t>
            </a:r>
            <a:r>
              <a:rPr lang="en-US" sz="2800" spc="-40" dirty="0" err="1" smtClean="0">
                <a:solidFill>
                  <a:srgbClr val="FFFF00"/>
                </a:solidFill>
                <a:latin typeface="Arial Narrow" pitchFamily="34" charset="0"/>
              </a:rPr>
              <a:t>doxycyline</a:t>
            </a:r>
            <a:r>
              <a:rPr lang="en-US" sz="2800" spc="-40" dirty="0" smtClean="0">
                <a:solidFill>
                  <a:srgbClr val="FFFF00"/>
                </a:solidFill>
                <a:latin typeface="Arial Narrow" pitchFamily="34" charset="0"/>
              </a:rPr>
              <a:t>] 	         Or Quinine        +  [</a:t>
            </a:r>
            <a:r>
              <a:rPr lang="en-US" sz="2800" spc="-40" dirty="0" err="1" smtClean="0">
                <a:solidFill>
                  <a:srgbClr val="FFFF00"/>
                </a:solidFill>
                <a:latin typeface="Arial Narrow" pitchFamily="34" charset="0"/>
              </a:rPr>
              <a:t>Clindamycin</a:t>
            </a:r>
            <a:r>
              <a:rPr lang="en-US" sz="2800" spc="-40" dirty="0" smtClean="0">
                <a:solidFill>
                  <a:srgbClr val="FFFF00"/>
                </a:solidFill>
                <a:latin typeface="Arial Narrow" pitchFamily="34" charset="0"/>
              </a:rPr>
              <a:t> / </a:t>
            </a:r>
            <a:r>
              <a:rPr lang="en-US" sz="2800" spc="-40" dirty="0" err="1" smtClean="0">
                <a:solidFill>
                  <a:srgbClr val="FFFF00"/>
                </a:solidFill>
                <a:latin typeface="Arial Narrow" pitchFamily="34" charset="0"/>
              </a:rPr>
              <a:t>doxycyline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506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8" grpId="0" animBg="1"/>
      <p:bldP spid="19" grpId="0" animBg="1"/>
      <p:bldP spid="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8735" y="2423301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Special risk groups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3495" y="3444156"/>
            <a:ext cx="3331028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SzPct val="80000"/>
              <a:defRPr/>
            </a:pPr>
            <a:r>
              <a:rPr lang="en-US" sz="2800" spc="-40" dirty="0">
                <a:solidFill>
                  <a:srgbClr val="FFFF00"/>
                </a:solidFill>
                <a:latin typeface="Arial Narrow" pitchFamily="34" charset="0"/>
              </a:rPr>
              <a:t>Pregnancy; 1</a:t>
            </a:r>
            <a:r>
              <a:rPr lang="en-US" sz="2800" spc="-40" baseline="30000" dirty="0">
                <a:solidFill>
                  <a:srgbClr val="FFFF00"/>
                </a:solidFill>
                <a:latin typeface="Arial Narrow" pitchFamily="34" charset="0"/>
              </a:rPr>
              <a:t>st</a:t>
            </a:r>
            <a:r>
              <a:rPr lang="en-US" sz="2800" spc="-40" dirty="0">
                <a:solidFill>
                  <a:srgbClr val="FFFF00"/>
                </a:solidFill>
                <a:latin typeface="Arial Narrow" pitchFamily="34" charset="0"/>
              </a:rPr>
              <a:t> trimester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38522" y="3530701"/>
            <a:ext cx="4574358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SzPct val="80000"/>
              <a:defRPr/>
            </a:pPr>
            <a:r>
              <a:rPr lang="en-US" sz="2800" spc="-40" dirty="0">
                <a:solidFill>
                  <a:srgbClr val="FFFF00"/>
                </a:solidFill>
                <a:latin typeface="Arial Narrow" pitchFamily="34" charset="0"/>
              </a:rPr>
              <a:t>Quinine + </a:t>
            </a:r>
            <a:r>
              <a:rPr lang="en-US" sz="2800" spc="-40" dirty="0" err="1">
                <a:solidFill>
                  <a:srgbClr val="FFFF00"/>
                </a:solidFill>
                <a:latin typeface="Arial Narrow" pitchFamily="34" charset="0"/>
              </a:rPr>
              <a:t>Clindamycin</a:t>
            </a:r>
            <a:r>
              <a:rPr lang="en-US" sz="2800" spc="-40" dirty="0">
                <a:solidFill>
                  <a:srgbClr val="FFFF00"/>
                </a:solidFill>
                <a:latin typeface="Arial Narrow" pitchFamily="34" charset="0"/>
              </a:rPr>
              <a:t> (7 days)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9214" y="4563820"/>
            <a:ext cx="4184226" cy="138499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SzPct val="80000"/>
              <a:defRPr/>
            </a:pPr>
            <a:r>
              <a:rPr lang="en-US" sz="2800" spc="-40" dirty="0">
                <a:solidFill>
                  <a:srgbClr val="FFFF00"/>
                </a:solidFill>
                <a:latin typeface="Arial Narrow" pitchFamily="34" charset="0"/>
              </a:rPr>
              <a:t>Pregnancy; 2</a:t>
            </a:r>
            <a:r>
              <a:rPr lang="en-US" sz="2800" spc="-40" baseline="30000" dirty="0">
                <a:solidFill>
                  <a:srgbClr val="FFFF00"/>
                </a:solidFill>
                <a:latin typeface="Arial Narrow" pitchFamily="34" charset="0"/>
              </a:rPr>
              <a:t>nd</a:t>
            </a:r>
            <a:r>
              <a:rPr lang="en-US" sz="2800" spc="-40" dirty="0">
                <a:solidFill>
                  <a:srgbClr val="FFFF00"/>
                </a:solidFill>
                <a:latin typeface="Arial Narrow" pitchFamily="34" charset="0"/>
              </a:rPr>
              <a:t> &amp; 3</a:t>
            </a:r>
            <a:r>
              <a:rPr lang="en-US" sz="2800" spc="-40" baseline="30000" dirty="0">
                <a:solidFill>
                  <a:srgbClr val="FFFF00"/>
                </a:solidFill>
                <a:latin typeface="Arial Narrow" pitchFamily="34" charset="0"/>
              </a:rPr>
              <a:t>rd</a:t>
            </a:r>
            <a:r>
              <a:rPr lang="en-US" sz="2800" spc="-40" dirty="0">
                <a:solidFill>
                  <a:srgbClr val="FFFF00"/>
                </a:solidFill>
                <a:latin typeface="Arial Narrow" pitchFamily="34" charset="0"/>
              </a:rPr>
              <a:t> trimester</a:t>
            </a:r>
          </a:p>
          <a:p>
            <a:pPr>
              <a:buSzPct val="80000"/>
              <a:defRPr/>
            </a:pPr>
            <a:r>
              <a:rPr lang="en-US" sz="2800" spc="-40" dirty="0">
                <a:solidFill>
                  <a:srgbClr val="FFFF00"/>
                </a:solidFill>
                <a:latin typeface="Arial Narrow" pitchFamily="34" charset="0"/>
              </a:rPr>
              <a:t>Lactating women</a:t>
            </a:r>
          </a:p>
          <a:p>
            <a:pPr>
              <a:buSzPct val="80000"/>
              <a:defRPr/>
            </a:pPr>
            <a:r>
              <a:rPr lang="en-US" sz="2800" spc="-40" dirty="0">
                <a:solidFill>
                  <a:srgbClr val="FFFF00"/>
                </a:solidFill>
                <a:latin typeface="Arial Narrow" pitchFamily="34" charset="0"/>
              </a:rPr>
              <a:t>Infants &amp; young children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53762" y="4625673"/>
            <a:ext cx="3331028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ACT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60766" y="1547077"/>
            <a:ext cx="3820431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In </a:t>
            </a:r>
            <a:r>
              <a:rPr lang="en-US" sz="3200" dirty="0" err="1" smtClean="0">
                <a:solidFill>
                  <a:srgbClr val="FFFF00"/>
                </a:solidFill>
                <a:latin typeface="Algerian" panose="04020705040A02060702" pitchFamily="82" charset="0"/>
              </a:rPr>
              <a:t>falicparum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17084" y="439082"/>
            <a:ext cx="5846236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Who treatment guidelines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808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63282" y="428525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Antimalarial drugs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2761" y="2509479"/>
            <a:ext cx="2211839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Causal prophylaxis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4582" y="2551287"/>
            <a:ext cx="4375018" cy="138499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Destroys parasite in liver cells &amp; prevent invasion of erythrocytes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23502" y="2543531"/>
            <a:ext cx="2250338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Primaquine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721" y="4509500"/>
            <a:ext cx="2303279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Supressive</a:t>
            </a:r>
            <a:r>
              <a:rPr lang="en-US" sz="2800" dirty="0" smtClean="0">
                <a:solidFill>
                  <a:srgbClr val="FFFF00"/>
                </a:solidFill>
              </a:rPr>
              <a:t> prophylaxis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3908108" y="4585700"/>
            <a:ext cx="4458651" cy="1815882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Suppresses the </a:t>
            </a:r>
            <a:r>
              <a:rPr lang="en-US" sz="2800" dirty="0" err="1" smtClean="0">
                <a:solidFill>
                  <a:srgbClr val="FFFF00"/>
                </a:solidFill>
              </a:rPr>
              <a:t>erythrocytic</a:t>
            </a:r>
            <a:r>
              <a:rPr lang="en-US" sz="2800" dirty="0" smtClean="0">
                <a:solidFill>
                  <a:srgbClr val="FFFF00"/>
                </a:solidFill>
              </a:rPr>
              <a:t> phase &amp; thus attack of malaria fever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72737" y="4606067"/>
            <a:ext cx="2499223" cy="138499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Chloroquine, </a:t>
            </a:r>
            <a:r>
              <a:rPr lang="en-US" sz="2800" dirty="0" err="1" smtClean="0">
                <a:solidFill>
                  <a:srgbClr val="FFFF00"/>
                </a:solidFill>
              </a:rPr>
              <a:t>mefloquine</a:t>
            </a:r>
            <a:r>
              <a:rPr lang="en-US" sz="2800" dirty="0" smtClean="0">
                <a:solidFill>
                  <a:srgbClr val="FFFF00"/>
                </a:solidFill>
              </a:rPr>
              <a:t>, doxycycline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5991" y="1243821"/>
            <a:ext cx="6249538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Therapeutic classification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748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3015" y="2224956"/>
            <a:ext cx="2721185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SzPct val="80000"/>
              <a:defRPr/>
            </a:pPr>
            <a:r>
              <a:rPr lang="en-US" sz="2800" spc="-40" dirty="0" err="1" smtClean="0">
                <a:solidFill>
                  <a:srgbClr val="FFFF00"/>
                </a:solidFill>
                <a:latin typeface="Arial Narrow" pitchFamily="34" charset="0"/>
              </a:rPr>
              <a:t>Chloroquine</a:t>
            </a:r>
            <a:endParaRPr lang="en-US" sz="2800" spc="-4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57322" y="2174341"/>
            <a:ext cx="4574358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SzPct val="80000"/>
              <a:defRPr/>
            </a:pPr>
            <a:r>
              <a:rPr lang="en-US" sz="2800" dirty="0" smtClean="0"/>
              <a:t>Areas without resistant </a:t>
            </a:r>
            <a:r>
              <a:rPr lang="en-US" sz="2800" i="1" dirty="0" smtClean="0"/>
              <a:t>P </a:t>
            </a:r>
            <a:r>
              <a:rPr lang="en-US" sz="2800" i="1" dirty="0" err="1" smtClean="0"/>
              <a:t>falciparum</a:t>
            </a:r>
            <a:endParaRPr lang="en-US" sz="2800" spc="-4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66454" y="4548580"/>
            <a:ext cx="6150185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SzPct val="80000"/>
              <a:defRPr/>
            </a:pPr>
            <a:r>
              <a:rPr lang="en-US" sz="2800" dirty="0" smtClean="0"/>
              <a:t>Areas with multidrug-resistant </a:t>
            </a:r>
            <a:r>
              <a:rPr lang="en-US" sz="2800" i="1" dirty="0" smtClean="0"/>
              <a:t>P </a:t>
            </a:r>
            <a:r>
              <a:rPr lang="en-US" sz="2800" i="1" dirty="0" err="1" smtClean="0"/>
              <a:t>falciparum</a:t>
            </a:r>
            <a:endParaRPr lang="en-US" sz="2800" spc="-4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6842" y="3421713"/>
            <a:ext cx="5001078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Areas with </a:t>
            </a:r>
            <a:r>
              <a:rPr lang="en-US" sz="2800" dirty="0" err="1" smtClean="0"/>
              <a:t>chloroquine</a:t>
            </a:r>
            <a:r>
              <a:rPr lang="en-US" sz="2800" dirty="0" smtClean="0"/>
              <a:t>-resistant </a:t>
            </a:r>
            <a:r>
              <a:rPr lang="en-US" sz="2800" i="1" dirty="0" smtClean="0"/>
              <a:t>P </a:t>
            </a:r>
            <a:r>
              <a:rPr lang="en-US" sz="2800" i="1" dirty="0" err="1" smtClean="0"/>
              <a:t>falciparum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99806" y="1257517"/>
            <a:ext cx="5376154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Algerian" panose="04020705040A02060702" pitchFamily="82" charset="0"/>
              </a:rPr>
              <a:t>Cdc</a:t>
            </a:r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Algerian" panose="04020705040A02060702" pitchFamily="82" charset="0"/>
              </a:rPr>
              <a:t>recomendations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01844" y="347642"/>
            <a:ext cx="6811676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Prophylaxis in </a:t>
            </a:r>
            <a:r>
              <a:rPr lang="en-US" sz="3200" dirty="0" err="1" smtClean="0">
                <a:solidFill>
                  <a:srgbClr val="FFFF00"/>
                </a:solidFill>
                <a:latin typeface="Algerian" panose="04020705040A02060702" pitchFamily="82" charset="0"/>
              </a:rPr>
              <a:t>travellers</a:t>
            </a:r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 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500" y="4526196"/>
            <a:ext cx="2721185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SzPct val="80000"/>
              <a:defRPr/>
            </a:pPr>
            <a:r>
              <a:rPr lang="en-US" sz="2800" spc="-40" dirty="0" err="1" smtClean="0">
                <a:solidFill>
                  <a:srgbClr val="FFFF00"/>
                </a:solidFill>
                <a:latin typeface="Arial Narrow" pitchFamily="34" charset="0"/>
              </a:rPr>
              <a:t>Doxycycline</a:t>
            </a:r>
            <a:endParaRPr lang="en-US" sz="2800" spc="-4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2512" y="3428425"/>
            <a:ext cx="2721185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SzPct val="80000"/>
              <a:defRPr/>
            </a:pPr>
            <a:r>
              <a:rPr lang="en-US" sz="2800" spc="-40" dirty="0" err="1" smtClean="0">
                <a:solidFill>
                  <a:srgbClr val="FFFF00"/>
                </a:solidFill>
                <a:latin typeface="Arial Narrow" pitchFamily="34" charset="0"/>
              </a:rPr>
              <a:t>Mefloquine</a:t>
            </a:r>
            <a:endParaRPr lang="en-US" sz="2800" spc="-4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7417" y="5698692"/>
            <a:ext cx="10935545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SzPct val="80000"/>
              <a:defRPr/>
            </a:pPr>
            <a:r>
              <a:rPr lang="en-US" sz="2800" spc="-40" dirty="0" smtClean="0">
                <a:solidFill>
                  <a:srgbClr val="FFFF00"/>
                </a:solidFill>
                <a:latin typeface="Arial Narrow" pitchFamily="34" charset="0"/>
              </a:rPr>
              <a:t>Begin 1-2 weeks before departure (except for </a:t>
            </a:r>
            <a:r>
              <a:rPr lang="en-US" sz="2800" spc="-40" dirty="0" err="1" smtClean="0">
                <a:solidFill>
                  <a:srgbClr val="FFFF00"/>
                </a:solidFill>
                <a:latin typeface="Arial Narrow" pitchFamily="34" charset="0"/>
              </a:rPr>
              <a:t>doxycycline</a:t>
            </a:r>
            <a:r>
              <a:rPr lang="en-US" sz="2800" spc="-40" dirty="0" smtClean="0">
                <a:solidFill>
                  <a:srgbClr val="FFFF00"/>
                </a:solidFill>
                <a:latin typeface="Arial Narrow" pitchFamily="34" charset="0"/>
              </a:rPr>
              <a:t> 2 days) &amp; continue for 4 weeks after leaving the endemic area</a:t>
            </a:r>
            <a:endParaRPr lang="en-US" sz="2800" spc="-40" dirty="0">
              <a:solidFill>
                <a:srgbClr val="FFFF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808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4097" y="199925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Antimalarial drugs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1591" y="1859933"/>
            <a:ext cx="2633569" cy="138499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Clinical cure (</a:t>
            </a:r>
            <a:r>
              <a:rPr lang="en-US" sz="2800" dirty="0" err="1" smtClean="0">
                <a:solidFill>
                  <a:srgbClr val="FFFF00"/>
                </a:solidFill>
              </a:rPr>
              <a:t>erythrocytic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schizonicide</a:t>
            </a:r>
            <a:r>
              <a:rPr lang="en-US" sz="2800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29466" y="1912020"/>
            <a:ext cx="3331028" cy="138499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Used to terminate  an episode of malarial fever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00" y="3476492"/>
            <a:ext cx="2615180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Fast acting high efficacy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55229" y="3346142"/>
            <a:ext cx="2487091" cy="1815882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Chloroquine, quinine, </a:t>
            </a:r>
            <a:r>
              <a:rPr lang="en-US" sz="2800" dirty="0" err="1" smtClean="0">
                <a:solidFill>
                  <a:srgbClr val="FFFF00"/>
                </a:solidFill>
              </a:rPr>
              <a:t>mefloquine</a:t>
            </a:r>
            <a:r>
              <a:rPr lang="en-US" sz="2800" dirty="0" smtClean="0">
                <a:solidFill>
                  <a:srgbClr val="FFFF00"/>
                </a:solidFill>
              </a:rPr>
              <a:t>, artemisinin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157239" y="1033509"/>
            <a:ext cx="6249538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Therapeutic classification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0547" y="5396458"/>
            <a:ext cx="2589373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Slow acting low efficacy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82112" y="5473005"/>
            <a:ext cx="2765008" cy="138499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Pyrimethamine</a:t>
            </a:r>
            <a:r>
              <a:rPr lang="en-US" sz="2800" dirty="0" smtClean="0">
                <a:solidFill>
                  <a:srgbClr val="FFFF00"/>
                </a:solidFill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</a:rPr>
              <a:t>proguanil</a:t>
            </a:r>
            <a:r>
              <a:rPr lang="en-US" sz="2800" dirty="0" smtClean="0">
                <a:solidFill>
                  <a:srgbClr val="FFFF00"/>
                </a:solidFill>
              </a:rPr>
              <a:t>, sulfonamides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6351" y="1855708"/>
            <a:ext cx="2603089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Radical cure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44706" y="1924723"/>
            <a:ext cx="2723434" cy="138499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Eradicate all forms of vivax from the body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38788" y="1979587"/>
            <a:ext cx="3319709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Suppressive drug + </a:t>
            </a:r>
            <a:r>
              <a:rPr lang="en-US" sz="2800" dirty="0" err="1" smtClean="0">
                <a:solidFill>
                  <a:srgbClr val="FFFF00"/>
                </a:solidFill>
              </a:rPr>
              <a:t>hypnozoitocidal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1978" y="3503309"/>
            <a:ext cx="2602702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Gametocidal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14226" y="3476492"/>
            <a:ext cx="2569489" cy="1815882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Destroys gametocytes &amp; prevent transmission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470360" y="4884064"/>
            <a:ext cx="3013302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Primaquine</a:t>
            </a:r>
            <a:r>
              <a:rPr lang="en-US" sz="2800" dirty="0" smtClean="0">
                <a:solidFill>
                  <a:srgbClr val="FFFF00"/>
                </a:solidFill>
              </a:rPr>
              <a:t>, all species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470360" y="5903893"/>
            <a:ext cx="3172165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Proguanil</a:t>
            </a:r>
            <a:r>
              <a:rPr lang="en-US" sz="2800" dirty="0" smtClean="0">
                <a:solidFill>
                  <a:srgbClr val="FFFF00"/>
                </a:solidFill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</a:rPr>
              <a:t>pyrimethamine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47822" y="3389279"/>
            <a:ext cx="3013302" cy="138499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Chloroquine, quinine against vivax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6267" y="6208950"/>
            <a:ext cx="2735119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Sprozoitocides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29466" y="5656143"/>
            <a:ext cx="2210426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Destroys </a:t>
            </a:r>
            <a:r>
              <a:rPr lang="en-US" sz="2800" dirty="0" err="1" smtClean="0">
                <a:solidFill>
                  <a:srgbClr val="FFFF00"/>
                </a:solidFill>
              </a:rPr>
              <a:t>sporozoites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773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577" y="276125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Algerian" panose="04020705040A02060702" pitchFamily="82" charset="0"/>
              </a:rPr>
              <a:t>artemesinin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4654" y="2360391"/>
            <a:ext cx="6293306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</a:rPr>
              <a:t>Fast acting blood </a:t>
            </a:r>
            <a:r>
              <a:rPr lang="en-US" sz="2800" dirty="0" err="1">
                <a:solidFill>
                  <a:srgbClr val="FFFF00"/>
                </a:solidFill>
              </a:rPr>
              <a:t>Schizontocide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7222" y="3127830"/>
            <a:ext cx="5673373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Affect all forms including multi-drug resistant </a:t>
            </a:r>
            <a:r>
              <a:rPr lang="en-US" sz="2800" i="1" dirty="0">
                <a:solidFill>
                  <a:srgbClr val="FFFF00"/>
                </a:solidFill>
              </a:rPr>
              <a:t>P. falciparum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11" name="Picture 10" descr="Annual wormwood for antimalarial drug.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840" y="2096780"/>
            <a:ext cx="4238391" cy="374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59894" y="5207223"/>
            <a:ext cx="6293306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buBlip>
                <a:blip r:embed="rId2"/>
              </a:buBlip>
            </a:pPr>
            <a:r>
              <a:rPr lang="en-US" sz="2800" dirty="0" smtClean="0">
                <a:solidFill>
                  <a:srgbClr val="FFFF00"/>
                </a:solidFill>
              </a:rPr>
              <a:t>High recrudescence rate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3318" y="4436079"/>
            <a:ext cx="6293306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buBlip>
                <a:blip r:embed="rId2"/>
              </a:buBlip>
            </a:pPr>
            <a:r>
              <a:rPr lang="en-US" sz="2800" dirty="0" smtClean="0">
                <a:solidFill>
                  <a:srgbClr val="FFFF00"/>
                </a:solidFill>
              </a:rPr>
              <a:t>Short duration of action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5134" y="1214343"/>
            <a:ext cx="7161986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buBlip>
                <a:blip r:embed="rId2"/>
              </a:buBlip>
            </a:pPr>
            <a:r>
              <a:rPr lang="en-US" sz="2800" dirty="0" err="1" smtClean="0">
                <a:solidFill>
                  <a:srgbClr val="FFFF00"/>
                </a:solidFill>
              </a:rPr>
              <a:t>Artemisinin</a:t>
            </a:r>
            <a:r>
              <a:rPr lang="en-US" sz="2800" dirty="0" smtClean="0">
                <a:solidFill>
                  <a:srgbClr val="FFFF00"/>
                </a:solidFill>
              </a:rPr>
              <a:t> is the active principle of the plant </a:t>
            </a:r>
            <a:r>
              <a:rPr lang="en-US" sz="2800" i="1" dirty="0" smtClean="0">
                <a:solidFill>
                  <a:srgbClr val="FFFF00"/>
                </a:solidFill>
              </a:rPr>
              <a:t>Artemisia </a:t>
            </a:r>
            <a:r>
              <a:rPr lang="en-US" sz="2800" i="1" dirty="0" err="1" smtClean="0">
                <a:solidFill>
                  <a:srgbClr val="FFFF00"/>
                </a:solidFill>
              </a:rPr>
              <a:t>annua</a:t>
            </a:r>
            <a:r>
              <a:rPr lang="en-US" sz="2800" b="1" dirty="0" smtClean="0"/>
              <a:t>(</a:t>
            </a:r>
            <a:r>
              <a:rPr lang="en-US" sz="2800" b="1" dirty="0" err="1" smtClean="0"/>
              <a:t>qinghaosu</a:t>
            </a:r>
            <a:r>
              <a:rPr lang="en-US" sz="2800" b="1" dirty="0" smtClean="0"/>
              <a:t>)</a:t>
            </a:r>
            <a:endParaRPr lang="en-US" sz="2800" i="1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9560" y="6035040"/>
            <a:ext cx="10241280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buBlip>
                <a:blip r:embed="rId2"/>
              </a:buBlip>
            </a:pPr>
            <a:r>
              <a:rPr lang="en-US" sz="2800" dirty="0" smtClean="0">
                <a:solidFill>
                  <a:srgbClr val="FFFF00"/>
                </a:solidFill>
              </a:rPr>
              <a:t>Poorly soluble in water &amp; oil, can only be used orally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616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6306" y="207119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Algerian" panose="04020705040A02060702" pitchFamily="82" charset="0"/>
              </a:rPr>
              <a:t>pharmaokinetics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3198" y="2217600"/>
            <a:ext cx="5870170" cy="41293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b="1" dirty="0">
                <a:latin typeface="Arial Narrow" pitchFamily="34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Derivatives are rapidly absorbed orally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678" y="1037628"/>
            <a:ext cx="10061170" cy="41293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Rapidly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biotransformed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in liver into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dihydroartesiminin</a:t>
            </a:r>
            <a:r>
              <a:rPr lang="en-US" sz="2800" dirty="0" err="1" smtClean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active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metabolite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6350" y="2966616"/>
            <a:ext cx="3331028" cy="41293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Widely distributed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577080" y="3617012"/>
            <a:ext cx="9100320" cy="41293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t½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artemisinin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4hrs /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artesunate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 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45min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/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artemether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4-11hrs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1840" y="4280426"/>
            <a:ext cx="10517640" cy="41293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Artesunate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800" dirty="0" smtClean="0"/>
              <a:t>(water-soluble; oral, IV, IM, rectal administration) 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6120" y="1605332"/>
            <a:ext cx="7347720" cy="41293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Artemisinin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,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artesunate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,</a:t>
            </a:r>
            <a:r>
              <a:rPr lang="en-US" sz="2800" dirty="0" smtClean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artemether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are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prodrugs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1840" y="5880626"/>
            <a:ext cx="9923280" cy="41293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800" dirty="0" err="1" smtClean="0"/>
              <a:t>Dihydroartemisinin</a:t>
            </a:r>
            <a:r>
              <a:rPr lang="en-US" sz="2800" dirty="0" smtClean="0"/>
              <a:t> (water-soluble; oral administration)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7080" y="4935746"/>
            <a:ext cx="11035800" cy="41293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800" dirty="0" err="1" smtClean="0"/>
              <a:t>Artemether</a:t>
            </a:r>
            <a:r>
              <a:rPr lang="en-US" sz="2800" dirty="0" smtClean="0"/>
              <a:t> (lipid-soluble; oral, IM, and rectal administration) 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632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2441" y="1459793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mechanism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5236" y="2349399"/>
            <a:ext cx="6650982" cy="105413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They have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endoperoxide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bridges that are cleaved by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haem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iron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to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yield carbon- centered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free radicals, that will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875" y="4565860"/>
            <a:ext cx="6614406" cy="105413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Irreversibly bind &amp; inhibit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sarco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-endoplasmic reticulum Ca</a:t>
            </a:r>
            <a:r>
              <a:rPr lang="en-US" sz="2800" baseline="30000" dirty="0" smtClean="0">
                <a:solidFill>
                  <a:srgbClr val="FFFF00"/>
                </a:solidFill>
                <a:latin typeface="Arial Narrow" pitchFamily="34" charset="0"/>
              </a:rPr>
              <a:t>2+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-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ATPase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of the </a:t>
            </a:r>
            <a:b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</a:b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parasite, thereby inhibiting its growth 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113" y="3601238"/>
            <a:ext cx="6660647" cy="73353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A</a:t>
            </a:r>
            <a:r>
              <a:rPr lang="en-US" sz="2800" dirty="0" err="1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lkylate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membranes of parasite’s food vacuole and mitochondria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no energy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4852" y="5820109"/>
            <a:ext cx="6638908" cy="73353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Inhibiting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formation of transport vesicles 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no food vacuoles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651737" y="443765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Algerian" panose="04020705040A02060702" pitchFamily="82" charset="0"/>
              </a:rPr>
              <a:t>artemesinin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pic>
        <p:nvPicPr>
          <p:cNvPr id="12" name="Picture 2" descr="Thank U…!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04760" y="2113813"/>
            <a:ext cx="4389120" cy="4376197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11415" y="2286000"/>
            <a:ext cx="4391025" cy="395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2411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9401" y="1842506"/>
            <a:ext cx="250421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Algerian" panose="04020705040A02060702" pitchFamily="82" charset="0"/>
              </a:rPr>
              <a:t>adrs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7056" y="2927077"/>
            <a:ext cx="3331028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Transient heart block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7658" y="3920484"/>
            <a:ext cx="3331028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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Neutrophil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count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5636" y="4843003"/>
            <a:ext cx="3331028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Brief episodes of fever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8544" y="5743717"/>
            <a:ext cx="9261631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u="heavy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Resistance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 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800" dirty="0" smtClean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was 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reported recently in Cambodia- Thailand border</a:t>
            </a:r>
            <a:endParaRPr lang="en-US" sz="2800" u="heavy" dirty="0">
              <a:solidFill>
                <a:srgbClr val="FFFF00"/>
              </a:solidFill>
              <a:uFill>
                <a:solidFill>
                  <a:srgbClr val="C00000"/>
                </a:solidFill>
              </a:uFill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621257" y="580925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Algerian" panose="04020705040A02060702" pitchFamily="82" charset="0"/>
              </a:rPr>
              <a:t>artemesinin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pic>
        <p:nvPicPr>
          <p:cNvPr id="15" name="Picture 2" descr="http://image.slidesharecdn.com/antimalarialdrugs-121209052634-phpapp02/95/antimalarial-drugs-1-638.jpg?cb=135503089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13120" y="2179320"/>
            <a:ext cx="4815840" cy="3100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4784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0568" y="1482912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Clinical uses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606017" y="443765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Algerian" panose="04020705040A02060702" pitchFamily="82" charset="0"/>
              </a:rPr>
              <a:t>artemesinin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7524" y="5315795"/>
            <a:ext cx="10289996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b="1" dirty="0">
                <a:latin typeface="Arial Narrow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Artesunate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  IV or IM  preparations for severe complicated cases as cerebral </a:t>
            </a:r>
            <a:b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</a:b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malaria 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(24h) followed by complete course of ACT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5760" y="2420195"/>
            <a:ext cx="8603188" cy="1815882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b="1" dirty="0">
                <a:latin typeface="Arial Narrow" pitchFamily="34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Because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artemisinin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derivatives have short t½ ,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(1)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monotherapy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should be extended beyond disappearance  of parasite to prevent recrudescence or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(2)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by combining the drug with long- acting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antimalarial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drug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5808" y="4485192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preparations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709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4805</TotalTime>
  <Words>1226</Words>
  <Application>Microsoft Office PowerPoint</Application>
  <PresentationFormat>Custom</PresentationFormat>
  <Paragraphs>241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Mesh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salah osama</dc:creator>
  <cp:lastModifiedBy>Osama</cp:lastModifiedBy>
  <cp:revision>160</cp:revision>
  <dcterms:created xsi:type="dcterms:W3CDTF">2015-12-03T14:01:37Z</dcterms:created>
  <dcterms:modified xsi:type="dcterms:W3CDTF">2015-12-15T06:48:30Z</dcterms:modified>
</cp:coreProperties>
</file>