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68" r:id="rId3"/>
    <p:sldId id="304" r:id="rId4"/>
    <p:sldId id="292" r:id="rId5"/>
    <p:sldId id="271" r:id="rId6"/>
    <p:sldId id="275" r:id="rId7"/>
    <p:sldId id="278" r:id="rId8"/>
    <p:sldId id="272" r:id="rId9"/>
    <p:sldId id="274" r:id="rId10"/>
    <p:sldId id="279" r:id="rId11"/>
    <p:sldId id="273" r:id="rId12"/>
    <p:sldId id="280" r:id="rId13"/>
    <p:sldId id="323" r:id="rId14"/>
    <p:sldId id="324" r:id="rId15"/>
    <p:sldId id="326" r:id="rId16"/>
    <p:sldId id="276" r:id="rId17"/>
    <p:sldId id="277" r:id="rId18"/>
    <p:sldId id="328" r:id="rId19"/>
    <p:sldId id="291" r:id="rId20"/>
    <p:sldId id="309" r:id="rId21"/>
    <p:sldId id="327" r:id="rId22"/>
    <p:sldId id="302" r:id="rId23"/>
    <p:sldId id="330" r:id="rId24"/>
    <p:sldId id="313" r:id="rId25"/>
    <p:sldId id="314" r:id="rId26"/>
    <p:sldId id="317" r:id="rId27"/>
    <p:sldId id="315" r:id="rId28"/>
    <p:sldId id="301" r:id="rId29"/>
    <p:sldId id="316" r:id="rId30"/>
    <p:sldId id="283" r:id="rId31"/>
    <p:sldId id="258" r:id="rId32"/>
    <p:sldId id="286" r:id="rId33"/>
    <p:sldId id="285" r:id="rId34"/>
    <p:sldId id="318" r:id="rId35"/>
    <p:sldId id="319" r:id="rId36"/>
    <p:sldId id="320" r:id="rId37"/>
    <p:sldId id="321" r:id="rId38"/>
    <p:sldId id="308" r:id="rId39"/>
    <p:sldId id="32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8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94557" autoAdjust="0"/>
  </p:normalViewPr>
  <p:slideViewPr>
    <p:cSldViewPr snapToGrid="0">
      <p:cViewPr>
        <p:scale>
          <a:sx n="69" d="100"/>
          <a:sy n="69" d="100"/>
        </p:scale>
        <p:origin x="-528" y="-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47A937-0937-4994-AE47-01C7D1A6FFF1}" type="datetimeFigureOut">
              <a:rPr lang="en-US" smtClean="0"/>
              <a:pPr/>
              <a:t>11/8/2015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1EC933-47E7-42C3-A724-AD18D9204C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1340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EC933-47E7-42C3-A724-AD18D9204CF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7742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EC933-47E7-42C3-A724-AD18D9204CF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11031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EC933-47E7-42C3-A724-AD18D9204CF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8981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7057-FE41-4147-9BEA-849F44BD06C4}" type="datetimeFigureOut">
              <a:rPr lang="en-US" smtClean="0"/>
              <a:pPr/>
              <a:t>11/8/2015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C9F0-ED64-4901-AD6A-FBFC3706FA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5532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7057-FE41-4147-9BEA-849F44BD06C4}" type="datetimeFigureOut">
              <a:rPr lang="en-US" smtClean="0"/>
              <a:pPr/>
              <a:t>11/8/2015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C9F0-ED64-4901-AD6A-FBFC3706FA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585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7057-FE41-4147-9BEA-849F44BD06C4}" type="datetimeFigureOut">
              <a:rPr lang="en-US" smtClean="0"/>
              <a:pPr/>
              <a:t>11/8/2015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C9F0-ED64-4901-AD6A-FBFC3706FA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5197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7057-FE41-4147-9BEA-849F44BD06C4}" type="datetimeFigureOut">
              <a:rPr lang="en-US" smtClean="0"/>
              <a:pPr/>
              <a:t>11/8/2015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C9F0-ED64-4901-AD6A-FBFC3706FA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3558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7057-FE41-4147-9BEA-849F44BD06C4}" type="datetimeFigureOut">
              <a:rPr lang="en-US" smtClean="0"/>
              <a:pPr/>
              <a:t>11/8/2015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C9F0-ED64-4901-AD6A-FBFC3706FA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03758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7057-FE41-4147-9BEA-849F44BD06C4}" type="datetimeFigureOut">
              <a:rPr lang="en-US" smtClean="0"/>
              <a:pPr/>
              <a:t>11/8/2015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C9F0-ED64-4901-AD6A-FBFC3706FA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66414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7057-FE41-4147-9BEA-849F44BD06C4}" type="datetimeFigureOut">
              <a:rPr lang="en-US" smtClean="0"/>
              <a:pPr/>
              <a:t>11/8/2015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C9F0-ED64-4901-AD6A-FBFC3706FA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6239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7057-FE41-4147-9BEA-849F44BD06C4}" type="datetimeFigureOut">
              <a:rPr lang="en-US" smtClean="0"/>
              <a:pPr/>
              <a:t>11/8/2015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C9F0-ED64-4901-AD6A-FBFC3706FA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7362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7057-FE41-4147-9BEA-849F44BD06C4}" type="datetimeFigureOut">
              <a:rPr lang="en-US" smtClean="0"/>
              <a:pPr/>
              <a:t>11/8/2015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C9F0-ED64-4901-AD6A-FBFC3706FA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2801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7057-FE41-4147-9BEA-849F44BD06C4}" type="datetimeFigureOut">
              <a:rPr lang="en-US" smtClean="0"/>
              <a:pPr/>
              <a:t>11/8/2015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C9F0-ED64-4901-AD6A-FBFC3706FA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0426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7057-FE41-4147-9BEA-849F44BD06C4}" type="datetimeFigureOut">
              <a:rPr lang="en-US" smtClean="0"/>
              <a:pPr/>
              <a:t>11/8/2015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C9F0-ED64-4901-AD6A-FBFC3706FA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4953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67057-FE41-4147-9BEA-849F44BD06C4}" type="datetimeFigureOut">
              <a:rPr lang="en-US" smtClean="0"/>
              <a:pPr/>
              <a:t>11/8/2015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6C9F0-ED64-4901-AD6A-FBFC3706FA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5172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yzQAgfivX74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Organization and General Principles of Gastrointestinal Physiology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Dr. Hana Alzamil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5849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smooth muscles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182" t="11808" r="772" b="1406"/>
          <a:stretch/>
        </p:blipFill>
        <p:spPr>
          <a:xfrm>
            <a:off x="443346" y="1690689"/>
            <a:ext cx="11134306" cy="443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674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specific characteristics of smooth muscle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8774" r="42447"/>
          <a:stretch/>
        </p:blipFill>
        <p:spPr>
          <a:xfrm>
            <a:off x="394496" y="1591295"/>
            <a:ext cx="4842522" cy="51311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l="3828" t="1756" r="12560" b="49927"/>
          <a:stretch/>
        </p:blipFill>
        <p:spPr>
          <a:xfrm>
            <a:off x="6416566" y="1475582"/>
            <a:ext cx="4371944" cy="530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506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878"/>
          </a:xfrm>
        </p:spPr>
        <p:txBody>
          <a:bodyPr/>
          <a:lstStyle/>
          <a:p>
            <a:r>
              <a:rPr lang="en-US" dirty="0" smtClean="0"/>
              <a:t>Mechanism of smooth muscle contraction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287047" y="2208362"/>
            <a:ext cx="4884564" cy="36634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/>
          <a:srcRect l="1498" t="1356" r="3547" b="952"/>
          <a:stretch/>
        </p:blipFill>
        <p:spPr>
          <a:xfrm>
            <a:off x="109182" y="1201003"/>
            <a:ext cx="6919416" cy="560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460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Electrical activity of GI smooth muscle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There is continuous slow intrinsic electrical activity</a:t>
            </a:r>
          </a:p>
          <a:p>
            <a:r>
              <a:rPr lang="en-US" dirty="0" smtClean="0"/>
              <a:t>Two basic types of electrical waves:</a:t>
            </a:r>
          </a:p>
          <a:p>
            <a:pPr lvl="1"/>
            <a:r>
              <a:rPr lang="en-US" dirty="0" smtClean="0"/>
              <a:t>Slow waves</a:t>
            </a:r>
          </a:p>
          <a:p>
            <a:pPr lvl="1"/>
            <a:r>
              <a:rPr lang="en-US" dirty="0" smtClean="0"/>
              <a:t>Spikes </a:t>
            </a:r>
          </a:p>
          <a:p>
            <a:r>
              <a:rPr lang="en-US" dirty="0" smtClean="0"/>
              <a:t>Most GI contractions occur rhythmically</a:t>
            </a:r>
          </a:p>
          <a:p>
            <a:r>
              <a:rPr lang="en-US" dirty="0" smtClean="0"/>
              <a:t>Rhythm is determined by the frequency of slow waves </a:t>
            </a:r>
          </a:p>
        </p:txBody>
      </p:sp>
    </p:spTree>
    <p:extLst>
      <p:ext uri="{BB962C8B-B14F-4D97-AF65-F5344CB8AC3E}">
        <p14:creationId xmlns:p14="http://schemas.microsoft.com/office/powerpoint/2010/main" xmlns="" val="410312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activity of GI smooth muscle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Slow waves: </a:t>
            </a:r>
          </a:p>
          <a:p>
            <a:pPr lvl="1"/>
            <a:r>
              <a:rPr lang="en-US" dirty="0"/>
              <a:t>Are changes in resting membrane potential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Are </a:t>
            </a:r>
            <a:r>
              <a:rPr lang="en-US" b="1" dirty="0">
                <a:solidFill>
                  <a:srgbClr val="FF0000"/>
                </a:solidFill>
              </a:rPr>
              <a:t>not </a:t>
            </a:r>
            <a:r>
              <a:rPr lang="en-US" dirty="0"/>
              <a:t>action potentials</a:t>
            </a:r>
          </a:p>
          <a:p>
            <a:pPr lvl="1"/>
            <a:r>
              <a:rPr lang="en-US" dirty="0" smtClean="0"/>
              <a:t>Their </a:t>
            </a:r>
            <a:r>
              <a:rPr lang="en-US" dirty="0"/>
              <a:t>intensity 5-15 mv</a:t>
            </a:r>
          </a:p>
          <a:p>
            <a:pPr lvl="1"/>
            <a:r>
              <a:rPr lang="en-US" dirty="0"/>
              <a:t>Frequency: 3-12 /</a:t>
            </a:r>
            <a:r>
              <a:rPr lang="en-US" dirty="0" smtClean="0"/>
              <a:t>min</a:t>
            </a:r>
          </a:p>
          <a:p>
            <a:pPr lvl="2"/>
            <a:r>
              <a:rPr lang="en-US" dirty="0" smtClean="0"/>
              <a:t>Stomach 3, duodenum 12 and ileum 8-9/min</a:t>
            </a:r>
          </a:p>
          <a:p>
            <a:pPr lvl="1"/>
            <a:r>
              <a:rPr lang="en-US" dirty="0" smtClean="0"/>
              <a:t>Caused by interaction between smooth muscle cells &amp; interstitial cells of </a:t>
            </a:r>
            <a:r>
              <a:rPr lang="en-US" dirty="0" err="1" smtClean="0"/>
              <a:t>Cajal</a:t>
            </a:r>
            <a:endParaRPr lang="en-US" dirty="0" smtClean="0"/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Do not </a:t>
            </a:r>
            <a:r>
              <a:rPr lang="en-US" dirty="0" smtClean="0"/>
              <a:t>by themselves cause muscle contractions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Do not </a:t>
            </a:r>
            <a:r>
              <a:rPr lang="en-US" dirty="0" smtClean="0"/>
              <a:t>cause calcium ions to enter (only sodium ions)</a:t>
            </a:r>
          </a:p>
          <a:p>
            <a:pPr lvl="1"/>
            <a:r>
              <a:rPr lang="en-US" dirty="0" smtClean="0"/>
              <a:t>Mainly excite the appearance of intermittent spike potentials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1569" y="1199509"/>
            <a:ext cx="3502231" cy="280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183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activity of GI smooth muscle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Spike potential: </a:t>
            </a:r>
            <a:endParaRPr lang="en-US" dirty="0"/>
          </a:p>
          <a:p>
            <a:pPr lvl="1"/>
            <a:r>
              <a:rPr lang="en-US" dirty="0"/>
              <a:t>Are </a:t>
            </a:r>
            <a:r>
              <a:rPr lang="en-US" b="1" dirty="0">
                <a:solidFill>
                  <a:srgbClr val="FF0000"/>
                </a:solidFill>
              </a:rPr>
              <a:t>true </a:t>
            </a:r>
            <a:r>
              <a:rPr lang="en-US" dirty="0"/>
              <a:t>action potentials</a:t>
            </a:r>
          </a:p>
          <a:p>
            <a:pPr lvl="1"/>
            <a:r>
              <a:rPr lang="en-US" dirty="0" smtClean="0"/>
              <a:t>Occurs when resting </a:t>
            </a:r>
            <a:r>
              <a:rPr lang="en-US" dirty="0"/>
              <a:t>membrane </a:t>
            </a:r>
            <a:r>
              <a:rPr lang="en-US" dirty="0" smtClean="0"/>
              <a:t>potential become more positive than -40 (normal range -50mv to -60mv) appear on the peaks </a:t>
            </a:r>
            <a:endParaRPr lang="en-US" dirty="0"/>
          </a:p>
          <a:p>
            <a:pPr lvl="1"/>
            <a:r>
              <a:rPr lang="en-US" dirty="0" smtClean="0"/>
              <a:t>The higher the slow wave potential the greater the frequency(1-10spikes/sec)</a:t>
            </a:r>
          </a:p>
          <a:p>
            <a:pPr lvl="1"/>
            <a:r>
              <a:rPr lang="en-US" dirty="0" smtClean="0"/>
              <a:t>Channels responsible for action potential are calcium-sodium channels</a:t>
            </a:r>
          </a:p>
          <a:p>
            <a:pPr lvl="2"/>
            <a:r>
              <a:rPr lang="en-US" dirty="0" smtClean="0"/>
              <a:t>These channels are much slower to open and close</a:t>
            </a:r>
          </a:p>
          <a:p>
            <a:pPr lvl="2"/>
            <a:r>
              <a:rPr lang="en-US" dirty="0" smtClean="0"/>
              <a:t>They allow large number of Calcium ions to enter + smaller number of sodium ions</a:t>
            </a:r>
            <a:r>
              <a:rPr lang="en-US" strike="sngStrike" dirty="0" smtClean="0"/>
              <a:t> </a:t>
            </a:r>
          </a:p>
          <a:p>
            <a:pPr lvl="1"/>
            <a:r>
              <a:rPr lang="en-US" dirty="0" smtClean="0"/>
              <a:t>They cause muscle contractions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t="24263" r="3114" b="16065"/>
          <a:stretch/>
        </p:blipFill>
        <p:spPr>
          <a:xfrm>
            <a:off x="7854846" y="4854543"/>
            <a:ext cx="4337154" cy="200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462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specific characteristics of smooth </a:t>
            </a:r>
            <a:r>
              <a:rPr lang="en-US" dirty="0" smtClean="0"/>
              <a:t>muscle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142008" y="1643159"/>
            <a:ext cx="6038763" cy="453380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64817" y="1825625"/>
            <a:ext cx="5698467" cy="4351338"/>
          </a:xfrm>
        </p:spPr>
        <p:txBody>
          <a:bodyPr/>
          <a:lstStyle/>
          <a:p>
            <a:r>
              <a:rPr lang="en-US" dirty="0" smtClean="0"/>
              <a:t>Slow cycling of the myosin cross-bridges</a:t>
            </a:r>
          </a:p>
          <a:p>
            <a:r>
              <a:rPr lang="en-US" dirty="0" smtClean="0"/>
              <a:t>Low energy requirement </a:t>
            </a:r>
          </a:p>
          <a:p>
            <a:r>
              <a:rPr lang="en-US" dirty="0" smtClean="0"/>
              <a:t>Slowness of onset of contraction and relaxation</a:t>
            </a:r>
          </a:p>
          <a:p>
            <a:r>
              <a:rPr lang="en-US" dirty="0" smtClean="0"/>
              <a:t>Greater max. force of contraction</a:t>
            </a:r>
          </a:p>
          <a:p>
            <a:r>
              <a:rPr lang="en-US" dirty="0" smtClean="0"/>
              <a:t>Latch mechanism</a:t>
            </a:r>
          </a:p>
          <a:p>
            <a:r>
              <a:rPr lang="en-US" dirty="0" smtClean="0"/>
              <a:t>Stress-Relaxation</a:t>
            </a:r>
          </a:p>
          <a:p>
            <a:r>
              <a:rPr lang="en-US" dirty="0" smtClean="0"/>
              <a:t>Revers stress-relaxation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0559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484418" y="23804"/>
            <a:ext cx="9167748" cy="687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611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b="17482"/>
          <a:stretch/>
        </p:blipFill>
        <p:spPr>
          <a:xfrm>
            <a:off x="3886797" y="-5393"/>
            <a:ext cx="8305203" cy="68532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86" y="24461"/>
            <a:ext cx="3822511" cy="683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533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of gastrointestinal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Nervous control</a:t>
            </a:r>
          </a:p>
          <a:p>
            <a:pPr lvl="1"/>
            <a:r>
              <a:rPr lang="en-US" sz="3200" dirty="0" smtClean="0"/>
              <a:t>Enteric nervous system (ENS)</a:t>
            </a:r>
          </a:p>
          <a:p>
            <a:pPr lvl="1"/>
            <a:r>
              <a:rPr lang="en-US" sz="3200" dirty="0" smtClean="0"/>
              <a:t>Autonomic nervous system</a:t>
            </a:r>
          </a:p>
          <a:p>
            <a:r>
              <a:rPr lang="en-US" sz="3200" dirty="0" smtClean="0"/>
              <a:t>Hormonal control</a:t>
            </a:r>
          </a:p>
          <a:p>
            <a:r>
              <a:rPr lang="en-US" sz="3200" dirty="0" smtClean="0"/>
              <a:t>Stretch of the muscle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195414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Physiologic anatomy of gastrointestinal wall</a:t>
            </a:r>
          </a:p>
          <a:p>
            <a:r>
              <a:rPr lang="en-US" dirty="0" smtClean="0"/>
              <a:t>The general characteristics of smooth muscle</a:t>
            </a:r>
          </a:p>
          <a:p>
            <a:r>
              <a:rPr lang="en-US" dirty="0" smtClean="0"/>
              <a:t>The specific characteristics of smooth muscle</a:t>
            </a:r>
          </a:p>
          <a:p>
            <a:r>
              <a:rPr lang="en-US" dirty="0" smtClean="0"/>
              <a:t>Control of gastrointestinal function (ENS)</a:t>
            </a:r>
          </a:p>
          <a:p>
            <a:r>
              <a:rPr lang="en-US" dirty="0" smtClean="0"/>
              <a:t>Types of neurotransmitters secreted by enteric neurons</a:t>
            </a:r>
          </a:p>
          <a:p>
            <a:r>
              <a:rPr lang="en-US" dirty="0" smtClean="0"/>
              <a:t>Functional types of movements in the gastrointestinal tract</a:t>
            </a:r>
          </a:p>
          <a:p>
            <a:r>
              <a:rPr lang="en-US" dirty="0" smtClean="0"/>
              <a:t>Gastrointestinal blood flow (Splanchnic circulation)</a:t>
            </a:r>
          </a:p>
          <a:p>
            <a:r>
              <a:rPr lang="en-US" dirty="0" smtClean="0"/>
              <a:t>Effects of gut activity and metabolic factors on GI blood flow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7880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8831" y="140535"/>
            <a:ext cx="10515600" cy="1325563"/>
          </a:xfrm>
        </p:spPr>
        <p:txBody>
          <a:bodyPr/>
          <a:lstStyle/>
          <a:p>
            <a:r>
              <a:rPr lang="en-US" dirty="0"/>
              <a:t>Nervous control</a:t>
            </a:r>
            <a:br>
              <a:rPr lang="en-US" dirty="0"/>
            </a:br>
            <a:r>
              <a:rPr lang="en-US" dirty="0" smtClean="0"/>
              <a:t>Enteric Nervous System (little brain)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6098"/>
            <a:ext cx="10515600" cy="5089081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400" dirty="0"/>
              <a:t>Lies in the wall of the gut, beginning in the esophagus </a:t>
            </a:r>
            <a:r>
              <a:rPr lang="en-US" sz="2400" dirty="0" smtClean="0"/>
              <a:t>and extending </a:t>
            </a:r>
            <a:r>
              <a:rPr lang="en-US" sz="2400" dirty="0"/>
              <a:t>all the way to the </a:t>
            </a:r>
            <a:r>
              <a:rPr lang="en-US" sz="2400" dirty="0" smtClean="0"/>
              <a:t>anus and contain 100 million neurons </a:t>
            </a:r>
          </a:p>
          <a:p>
            <a:pPr>
              <a:lnSpc>
                <a:spcPct val="110000"/>
              </a:lnSpc>
            </a:pPr>
            <a:r>
              <a:rPr lang="en-US" sz="2400" dirty="0" smtClean="0"/>
              <a:t>Connected to CNS by sympathetic &amp;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400" dirty="0"/>
              <a:t>	</a:t>
            </a:r>
            <a:r>
              <a:rPr lang="en-US" sz="2400" dirty="0" smtClean="0"/>
              <a:t> parasympathetic fibers</a:t>
            </a:r>
          </a:p>
          <a:p>
            <a:pPr>
              <a:lnSpc>
                <a:spcPct val="110000"/>
              </a:lnSpc>
            </a:pPr>
            <a:r>
              <a:rPr lang="en-US" sz="2400" dirty="0" smtClean="0"/>
              <a:t>Can function autonomously </a:t>
            </a:r>
            <a:endParaRPr lang="en-US" sz="2400" dirty="0"/>
          </a:p>
          <a:p>
            <a:pPr>
              <a:lnSpc>
                <a:spcPct val="110000"/>
              </a:lnSpc>
            </a:pPr>
            <a:r>
              <a:rPr lang="en-US" sz="2400" dirty="0" smtClean="0"/>
              <a:t>Controls </a:t>
            </a:r>
            <a:r>
              <a:rPr lang="en-US" sz="2400" dirty="0"/>
              <a:t>gastrointestinal movements and secretion</a:t>
            </a:r>
            <a:r>
              <a:rPr lang="en-US" sz="2400" dirty="0" smtClean="0"/>
              <a:t>.</a:t>
            </a:r>
            <a:endParaRPr lang="en-US" sz="2400" dirty="0"/>
          </a:p>
          <a:p>
            <a:pPr lvl="1">
              <a:lnSpc>
                <a:spcPct val="110000"/>
              </a:lnSpc>
            </a:pPr>
            <a:r>
              <a:rPr lang="en-US" dirty="0" smtClean="0"/>
              <a:t>Myenteric or </a:t>
            </a:r>
            <a:r>
              <a:rPr lang="en-US" dirty="0" err="1"/>
              <a:t>Auerbach’s</a:t>
            </a:r>
            <a:r>
              <a:rPr lang="en-US" dirty="0"/>
              <a:t> </a:t>
            </a:r>
            <a:r>
              <a:rPr lang="en-US" dirty="0" smtClean="0"/>
              <a:t>plexus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Submucosal or Meissner’s plexus</a:t>
            </a:r>
          </a:p>
          <a:p>
            <a:pPr lvl="1">
              <a:lnSpc>
                <a:spcPct val="110000"/>
              </a:lnSpc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r="35786"/>
          <a:stretch/>
        </p:blipFill>
        <p:spPr>
          <a:xfrm>
            <a:off x="7576458" y="1907824"/>
            <a:ext cx="4615542" cy="495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737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Nervous control</a:t>
            </a:r>
            <a:br>
              <a:rPr lang="en-US" sz="2800" dirty="0"/>
            </a:br>
            <a:r>
              <a:rPr lang="en-US" sz="2800" dirty="0"/>
              <a:t>Enteric Nervous System (little brain</a:t>
            </a:r>
            <a:r>
              <a:rPr lang="en-US" sz="2800" dirty="0" smtClean="0"/>
              <a:t>)</a:t>
            </a:r>
            <a:br>
              <a:rPr lang="en-US" sz="2800" dirty="0" smtClean="0"/>
            </a:br>
            <a:r>
              <a:rPr lang="en-US" sz="2800" dirty="0" smtClean="0"/>
              <a:t>Differences between myenteric &amp; </a:t>
            </a:r>
            <a:r>
              <a:rPr lang="en-US" sz="2800" dirty="0" err="1" smtClean="0"/>
              <a:t>messiner’s</a:t>
            </a:r>
            <a:r>
              <a:rPr lang="en-US" sz="2800" dirty="0" smtClean="0"/>
              <a:t> plexuses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 anchor="ctr"/>
          <a:lstStyle/>
          <a:p>
            <a:pPr algn="ctr"/>
            <a:r>
              <a:rPr lang="en-US" dirty="0"/>
              <a:t>Myenteric or </a:t>
            </a:r>
            <a:r>
              <a:rPr lang="en-US" dirty="0" err="1"/>
              <a:t>Auerbach’s</a:t>
            </a:r>
            <a:r>
              <a:rPr lang="en-US" dirty="0"/>
              <a:t> plexus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 dirty="0"/>
              <a:t>An outer </a:t>
            </a:r>
            <a:r>
              <a:rPr lang="en-US" dirty="0" smtClean="0"/>
              <a:t>plexus </a:t>
            </a:r>
            <a:r>
              <a:rPr lang="en-US" dirty="0"/>
              <a:t>between the longitudinal and circular </a:t>
            </a:r>
            <a:r>
              <a:rPr lang="en-US" dirty="0" smtClean="0"/>
              <a:t>muscle</a:t>
            </a:r>
          </a:p>
          <a:p>
            <a:r>
              <a:rPr lang="en-US" dirty="0" smtClean="0"/>
              <a:t>A linear chain of interconnecting neurons </a:t>
            </a:r>
            <a:endParaRPr lang="en-US" dirty="0"/>
          </a:p>
          <a:p>
            <a:r>
              <a:rPr lang="en-US" dirty="0"/>
              <a:t>Controls mainly the </a:t>
            </a:r>
            <a:r>
              <a:rPr lang="en-US" dirty="0" smtClean="0"/>
              <a:t>GI movements</a:t>
            </a:r>
          </a:p>
          <a:p>
            <a:r>
              <a:rPr lang="en-US" dirty="0" smtClean="0"/>
              <a:t>Increase tone, rate, intensity and velocity of rhythmic contraction</a:t>
            </a:r>
          </a:p>
          <a:p>
            <a:r>
              <a:rPr lang="en-US" dirty="0" smtClean="0"/>
              <a:t>Some neurons are inhibitory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(</a:t>
            </a:r>
            <a:r>
              <a:rPr lang="en-US" dirty="0" err="1" smtClean="0"/>
              <a:t>eg</a:t>
            </a:r>
            <a:r>
              <a:rPr lang="en-US" dirty="0" smtClean="0"/>
              <a:t>. pyloric &amp;ileocecal valves)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/>
          <a:p>
            <a:pPr marL="0" lvl="1" algn="ctr">
              <a:spcBef>
                <a:spcPts val="1000"/>
              </a:spcBef>
            </a:pPr>
            <a:r>
              <a:rPr lang="en-US" sz="2400" dirty="0"/>
              <a:t>Submucosal or Meissner’s plexus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600" dirty="0"/>
              <a:t>An inner plexus,  that lies in the submucosa.</a:t>
            </a:r>
          </a:p>
          <a:p>
            <a:pPr>
              <a:lnSpc>
                <a:spcPct val="80000"/>
              </a:lnSpc>
            </a:pPr>
            <a:r>
              <a:rPr lang="en-US" sz="2600" dirty="0"/>
              <a:t>Control the function within inner wall of each minute segment </a:t>
            </a:r>
          </a:p>
          <a:p>
            <a:pPr>
              <a:lnSpc>
                <a:spcPct val="80000"/>
              </a:lnSpc>
            </a:pPr>
            <a:r>
              <a:rPr lang="en-US" sz="2600" dirty="0"/>
              <a:t>Controls mainly GI secretion and local blood flow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757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Nervous control</a:t>
            </a:r>
            <a:br>
              <a:rPr lang="en-US" dirty="0"/>
            </a:br>
            <a:r>
              <a:rPr lang="en-US" dirty="0"/>
              <a:t>Enteric Nervous System (little brain)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/>
              <a:t>Types of </a:t>
            </a:r>
            <a:r>
              <a:rPr lang="en-US" sz="3200" dirty="0" smtClean="0"/>
              <a:t>neurotransmitters secreted by enteric neurons:</a:t>
            </a:r>
          </a:p>
          <a:p>
            <a:pPr lvl="1"/>
            <a:r>
              <a:rPr lang="en-US" b="1" dirty="0" smtClean="0"/>
              <a:t>Acetylcholine                </a:t>
            </a:r>
          </a:p>
          <a:p>
            <a:pPr lvl="1"/>
            <a:r>
              <a:rPr lang="en-US" b="1" dirty="0" smtClean="0"/>
              <a:t>Norepinephrine </a:t>
            </a:r>
          </a:p>
          <a:p>
            <a:pPr lvl="1"/>
            <a:r>
              <a:rPr lang="en-US" dirty="0" smtClean="0"/>
              <a:t>Substance P</a:t>
            </a:r>
          </a:p>
          <a:p>
            <a:pPr lvl="1"/>
            <a:r>
              <a:rPr lang="en-US" dirty="0" smtClean="0"/>
              <a:t>Vasoactive intestinal peptide (VIP) </a:t>
            </a:r>
          </a:p>
          <a:p>
            <a:pPr lvl="1"/>
            <a:r>
              <a:rPr lang="en-US" dirty="0" smtClean="0"/>
              <a:t>Somatostatin           </a:t>
            </a:r>
          </a:p>
          <a:p>
            <a:pPr lvl="1"/>
            <a:r>
              <a:rPr lang="en-US" dirty="0" smtClean="0"/>
              <a:t>Serotonin </a:t>
            </a:r>
          </a:p>
          <a:p>
            <a:pPr lvl="1"/>
            <a:r>
              <a:rPr lang="en-US" dirty="0" smtClean="0"/>
              <a:t>Dopamine </a:t>
            </a:r>
          </a:p>
          <a:p>
            <a:pPr lvl="1"/>
            <a:r>
              <a:rPr lang="en-US" dirty="0" smtClean="0"/>
              <a:t>Cholecystokinin (CCK)</a:t>
            </a:r>
          </a:p>
          <a:p>
            <a:pPr lvl="1"/>
            <a:r>
              <a:rPr lang="en-US" dirty="0" smtClean="0"/>
              <a:t>Gama </a:t>
            </a:r>
            <a:r>
              <a:rPr lang="en-US" dirty="0" err="1" smtClean="0"/>
              <a:t>aminobutyrate</a:t>
            </a:r>
            <a:r>
              <a:rPr lang="en-US" dirty="0" smtClean="0"/>
              <a:t> (GABA).</a:t>
            </a:r>
          </a:p>
          <a:p>
            <a:pPr lvl="1"/>
            <a:r>
              <a:rPr lang="en-US" dirty="0" smtClean="0"/>
              <a:t>The gases nitric oxide (NO) &amp; carbon monoxide (CO)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0743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6970296" y="890334"/>
            <a:ext cx="5221704" cy="5221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90334"/>
            <a:ext cx="6960753" cy="522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612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Nervous control</a:t>
            </a:r>
            <a:br>
              <a:rPr lang="en-US" dirty="0"/>
            </a:br>
            <a:r>
              <a:rPr lang="en-US" dirty="0" smtClean="0"/>
              <a:t>Autonomic </a:t>
            </a:r>
            <a:r>
              <a:rPr lang="en-US" dirty="0"/>
              <a:t>Nervous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Parasympathetic</a:t>
            </a:r>
          </a:p>
          <a:p>
            <a:pPr lvl="1"/>
            <a:r>
              <a:rPr lang="en-US" dirty="0" smtClean="0"/>
              <a:t>Cranial </a:t>
            </a:r>
          </a:p>
          <a:p>
            <a:pPr lvl="2"/>
            <a:r>
              <a:rPr lang="en-US" dirty="0" smtClean="0"/>
              <a:t>Almost entirely in the </a:t>
            </a:r>
            <a:r>
              <a:rPr lang="en-US" dirty="0" err="1" smtClean="0"/>
              <a:t>vagus</a:t>
            </a:r>
            <a:r>
              <a:rPr lang="en-US" dirty="0" smtClean="0"/>
              <a:t> nerve (except mouth and pharynx) </a:t>
            </a:r>
          </a:p>
          <a:p>
            <a:pPr lvl="2"/>
            <a:r>
              <a:rPr lang="en-US" dirty="0" smtClean="0"/>
              <a:t>Innervate esophagus, stomach, pancreas, small intestine and first half of large intestine</a:t>
            </a:r>
          </a:p>
          <a:p>
            <a:pPr lvl="1"/>
            <a:r>
              <a:rPr lang="en-US" dirty="0" smtClean="0"/>
              <a:t>Sacral </a:t>
            </a:r>
          </a:p>
          <a:p>
            <a:pPr lvl="2"/>
            <a:r>
              <a:rPr lang="en-US" dirty="0" smtClean="0"/>
              <a:t>Originate in 2</a:t>
            </a:r>
            <a:r>
              <a:rPr lang="en-US" baseline="30000" dirty="0" smtClean="0"/>
              <a:t>nd</a:t>
            </a:r>
            <a:r>
              <a:rPr lang="en-US" dirty="0" smtClean="0"/>
              <a:t>, 3</a:t>
            </a:r>
            <a:r>
              <a:rPr lang="en-US" baseline="30000" dirty="0" smtClean="0"/>
              <a:t>rd</a:t>
            </a:r>
            <a:r>
              <a:rPr lang="en-US" dirty="0" smtClean="0"/>
              <a:t> and 4</a:t>
            </a:r>
            <a:r>
              <a:rPr lang="en-US" baseline="30000" dirty="0" smtClean="0"/>
              <a:t>th</a:t>
            </a:r>
            <a:r>
              <a:rPr lang="en-US" dirty="0" smtClean="0"/>
              <a:t> sacral segments of spinal cord</a:t>
            </a:r>
          </a:p>
          <a:p>
            <a:pPr lvl="2"/>
            <a:r>
              <a:rPr lang="en-US" dirty="0" smtClean="0"/>
              <a:t>Innervate distal half of large intestine, and anus through pelvic nerves</a:t>
            </a:r>
          </a:p>
          <a:p>
            <a:pPr lvl="1"/>
            <a:r>
              <a:rPr lang="en-US" dirty="0" smtClean="0"/>
              <a:t>Postganglionic neurons are located in myenteric and submucosal plexuses</a:t>
            </a:r>
          </a:p>
          <a:p>
            <a:pPr lvl="1"/>
            <a:r>
              <a:rPr lang="en-US" dirty="0" smtClean="0"/>
              <a:t>More extensive near the oral cavity and anus </a:t>
            </a:r>
          </a:p>
          <a:p>
            <a:pPr lvl="1"/>
            <a:r>
              <a:rPr lang="en-US" dirty="0" smtClean="0"/>
              <a:t>Stimulation causes general increase in activity of the entire enteric nervous system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0049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Neural </a:t>
            </a:r>
            <a:r>
              <a:rPr lang="en-US" dirty="0"/>
              <a:t>control</a:t>
            </a:r>
            <a:br>
              <a:rPr lang="en-US" dirty="0"/>
            </a:br>
            <a:r>
              <a:rPr lang="en-US" dirty="0" smtClean="0"/>
              <a:t>Autonomic </a:t>
            </a:r>
            <a:r>
              <a:rPr lang="en-US" dirty="0"/>
              <a:t>Nervous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Sympathetic </a:t>
            </a:r>
          </a:p>
          <a:p>
            <a:pPr lvl="1"/>
            <a:r>
              <a:rPr lang="en-US" dirty="0" smtClean="0"/>
              <a:t>Originate in the spinal cord between segment T5 and L2 of spinal cord</a:t>
            </a:r>
          </a:p>
          <a:p>
            <a:pPr lvl="1"/>
            <a:r>
              <a:rPr lang="en-US" dirty="0" smtClean="0"/>
              <a:t>Enter sympathetic chain then pass to ganglia:</a:t>
            </a:r>
          </a:p>
          <a:p>
            <a:pPr lvl="2"/>
            <a:r>
              <a:rPr lang="en-US" dirty="0" smtClean="0"/>
              <a:t>Celiac ganglia</a:t>
            </a:r>
          </a:p>
          <a:p>
            <a:pPr lvl="2"/>
            <a:r>
              <a:rPr lang="en-US" dirty="0" smtClean="0"/>
              <a:t>Superior mesenteric ganglia </a:t>
            </a:r>
          </a:p>
          <a:p>
            <a:pPr lvl="2"/>
            <a:r>
              <a:rPr lang="en-US" dirty="0" smtClean="0"/>
              <a:t>Inferior mesenteric </a:t>
            </a:r>
            <a:r>
              <a:rPr lang="en-US" dirty="0"/>
              <a:t>ganglia 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Postganglionic fibers spread to all parts of the gut</a:t>
            </a:r>
          </a:p>
          <a:p>
            <a:pPr lvl="1"/>
            <a:r>
              <a:rPr lang="en-US" dirty="0" smtClean="0"/>
              <a:t>Stimulation inhibit intestinal tract smooth muscle (except mucosal muscle) </a:t>
            </a:r>
          </a:p>
          <a:p>
            <a:pPr lvl="1"/>
            <a:r>
              <a:rPr lang="en-US" dirty="0" smtClean="0"/>
              <a:t>Secretes mainly norepinephrine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4951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control</a:t>
            </a:r>
            <a:br>
              <a:rPr lang="en-US" dirty="0"/>
            </a:br>
            <a:r>
              <a:rPr lang="en-US" dirty="0"/>
              <a:t>Autonomic Nervous System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80608" y="1603169"/>
            <a:ext cx="5571751" cy="520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925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Neural control</a:t>
            </a:r>
            <a:br>
              <a:rPr lang="en-US" dirty="0" smtClean="0"/>
            </a:br>
            <a:r>
              <a:rPr lang="en-US" dirty="0" smtClean="0"/>
              <a:t>Sensory nerves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Sensory </a:t>
            </a:r>
            <a:r>
              <a:rPr lang="en-US" dirty="0" smtClean="0"/>
              <a:t>nerve fiber cell bodies are either in </a:t>
            </a:r>
          </a:p>
          <a:p>
            <a:pPr lvl="1"/>
            <a:r>
              <a:rPr lang="en-US" dirty="0" smtClean="0"/>
              <a:t>The enteric nervous system </a:t>
            </a:r>
          </a:p>
          <a:p>
            <a:pPr lvl="1"/>
            <a:r>
              <a:rPr lang="en-US" dirty="0" smtClean="0"/>
              <a:t>Dorsal root ganglia</a:t>
            </a:r>
          </a:p>
          <a:p>
            <a:r>
              <a:rPr lang="en-US" dirty="0" smtClean="0"/>
              <a:t>Sensory nerves can be stimulated by:</a:t>
            </a:r>
          </a:p>
          <a:p>
            <a:pPr lvl="1"/>
            <a:r>
              <a:rPr lang="en-US" dirty="0" smtClean="0"/>
              <a:t>Irritation of the gut mucosa </a:t>
            </a:r>
          </a:p>
          <a:p>
            <a:pPr lvl="1"/>
            <a:r>
              <a:rPr lang="en-US" dirty="0" smtClean="0"/>
              <a:t>Excessive distention of the gut</a:t>
            </a:r>
          </a:p>
          <a:p>
            <a:pPr lvl="1"/>
            <a:r>
              <a:rPr lang="en-US" dirty="0" smtClean="0"/>
              <a:t>Presence of specific chemicals</a:t>
            </a:r>
          </a:p>
          <a:p>
            <a:r>
              <a:rPr lang="en-US" dirty="0" smtClean="0"/>
              <a:t>Signals transmitted through the fibers can cause :</a:t>
            </a:r>
          </a:p>
          <a:p>
            <a:pPr lvl="1"/>
            <a:r>
              <a:rPr lang="en-US" dirty="0" smtClean="0"/>
              <a:t>Excitation</a:t>
            </a:r>
          </a:p>
          <a:p>
            <a:pPr lvl="1"/>
            <a:r>
              <a:rPr lang="en-US" dirty="0" smtClean="0"/>
              <a:t>Inhibition</a:t>
            </a:r>
          </a:p>
          <a:p>
            <a:r>
              <a:rPr lang="en-US" dirty="0" smtClean="0"/>
              <a:t>80% of fibers in </a:t>
            </a:r>
            <a:r>
              <a:rPr lang="en-US" dirty="0" err="1" smtClean="0"/>
              <a:t>vagus</a:t>
            </a:r>
            <a:r>
              <a:rPr lang="en-US" dirty="0" smtClean="0"/>
              <a:t> nerves are afferent </a:t>
            </a:r>
          </a:p>
          <a:p>
            <a:r>
              <a:rPr lang="en-US" dirty="0" smtClean="0"/>
              <a:t>Sensory signals transmitted by sensory nerve fibers initiate GI reflexes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7231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Neural control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>Integrated control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792686" y="689809"/>
            <a:ext cx="5316369" cy="61457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/>
          <a:srcRect l="9288" t="17269" r="8052" b="9331"/>
          <a:stretch/>
        </p:blipFill>
        <p:spPr>
          <a:xfrm>
            <a:off x="225632" y="2018049"/>
            <a:ext cx="6253494" cy="416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459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Neural control</a:t>
            </a:r>
            <a:br>
              <a:rPr lang="en-US" dirty="0" smtClean="0"/>
            </a:br>
            <a:r>
              <a:rPr lang="en-US" dirty="0"/>
              <a:t>Gastrointestinal reflexes: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81299"/>
            <a:ext cx="8317675" cy="499260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Reflexes integrated within gut wall</a:t>
            </a:r>
          </a:p>
          <a:p>
            <a:pPr lvl="1"/>
            <a:r>
              <a:rPr lang="en-US" dirty="0" smtClean="0"/>
              <a:t>Reflexes that controls secretion, peristalsis, mixing contractions and local inhibition</a:t>
            </a:r>
          </a:p>
          <a:p>
            <a:r>
              <a:rPr lang="en-US" dirty="0" smtClean="0"/>
              <a:t>Reflexes from the gut to sympathetic ganglia back to the gut</a:t>
            </a:r>
          </a:p>
          <a:p>
            <a:pPr lvl="1"/>
            <a:r>
              <a:rPr lang="en-US" dirty="0" err="1" smtClean="0"/>
              <a:t>Gastrocolic</a:t>
            </a:r>
            <a:r>
              <a:rPr lang="en-US" dirty="0" smtClean="0"/>
              <a:t> reflex: stimulate evacuation of the colon</a:t>
            </a:r>
          </a:p>
          <a:p>
            <a:pPr lvl="1"/>
            <a:r>
              <a:rPr lang="en-US" dirty="0" err="1" smtClean="0"/>
              <a:t>Enterogastric</a:t>
            </a:r>
            <a:r>
              <a:rPr lang="en-US" dirty="0" smtClean="0"/>
              <a:t> reflex: inhibit stomach motility and secretion</a:t>
            </a:r>
          </a:p>
          <a:p>
            <a:pPr lvl="1"/>
            <a:r>
              <a:rPr lang="en-US" dirty="0" err="1" smtClean="0"/>
              <a:t>Colonoileal</a:t>
            </a:r>
            <a:r>
              <a:rPr lang="en-US" dirty="0" smtClean="0"/>
              <a:t> reflex: inhibit empting of </a:t>
            </a:r>
            <a:r>
              <a:rPr lang="en-US" dirty="0" err="1" smtClean="0"/>
              <a:t>ileal</a:t>
            </a:r>
            <a:r>
              <a:rPr lang="en-US" dirty="0" smtClean="0"/>
              <a:t> contents</a:t>
            </a:r>
          </a:p>
          <a:p>
            <a:r>
              <a:rPr lang="en-US" dirty="0" smtClean="0"/>
              <a:t>Reflexes from the gut to the spinal cord or brain stem then back to GIT</a:t>
            </a:r>
          </a:p>
          <a:p>
            <a:pPr lvl="1"/>
            <a:r>
              <a:rPr lang="en-US" dirty="0" smtClean="0"/>
              <a:t>From stomach and duodenum to the brain stem and back to stomach to control gastric motor and secretory activity</a:t>
            </a:r>
          </a:p>
          <a:p>
            <a:pPr lvl="1"/>
            <a:r>
              <a:rPr lang="en-US" dirty="0" smtClean="0"/>
              <a:t>Pain reflexes that cause general inhibition of GIT</a:t>
            </a:r>
          </a:p>
          <a:p>
            <a:pPr lvl="1"/>
            <a:r>
              <a:rPr lang="en-US" dirty="0" smtClean="0"/>
              <a:t>Defecation reflexes from colon and rectum to spinal cord and back to cause powerful colonic, rectal and abdominal contractions.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51787" y="1151905"/>
            <a:ext cx="3140213" cy="427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461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88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Group activity</a:t>
            </a:r>
            <a:br>
              <a:rPr lang="en-US" dirty="0" smtClean="0"/>
            </a:br>
            <a:r>
              <a:rPr lang="en-US" dirty="0" smtClean="0"/>
              <a:t>Brain storming</a:t>
            </a:r>
            <a:br>
              <a:rPr lang="en-US" dirty="0" smtClean="0"/>
            </a:br>
            <a:r>
              <a:rPr lang="en-US" dirty="0" smtClean="0"/>
              <a:t>What are the GIT parts?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44819" y="2435225"/>
            <a:ext cx="63023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43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Neural Control </a:t>
            </a:r>
            <a:r>
              <a:rPr lang="en-US" dirty="0"/>
              <a:t>of gastrointestinal </a:t>
            </a:r>
            <a:r>
              <a:rPr lang="en-US" dirty="0" smtClean="0"/>
              <a:t>function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943" t="9855" r="-1"/>
          <a:stretch/>
        </p:blipFill>
        <p:spPr>
          <a:xfrm>
            <a:off x="2493925" y="1690687"/>
            <a:ext cx="7517178" cy="518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482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740"/>
          <a:stretch/>
        </p:blipFill>
        <p:spPr>
          <a:xfrm rot="16200000">
            <a:off x="2792813" y="-1253288"/>
            <a:ext cx="6937418" cy="9285157"/>
          </a:xfrm>
        </p:spPr>
      </p:pic>
    </p:spTree>
    <p:extLst>
      <p:ext uri="{BB962C8B-B14F-4D97-AF65-F5344CB8AC3E}">
        <p14:creationId xmlns:p14="http://schemas.microsoft.com/office/powerpoint/2010/main" xmlns="" val="122258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Hormonal</a:t>
            </a:r>
            <a:br>
              <a:rPr lang="en-US" dirty="0" smtClean="0"/>
            </a:br>
            <a:r>
              <a:rPr lang="en-US" dirty="0" smtClean="0"/>
              <a:t> control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32944" y="262077"/>
            <a:ext cx="8430757" cy="632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182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38779" y="46464"/>
            <a:ext cx="8929979" cy="668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966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Functional types of movements in the </a:t>
            </a:r>
            <a:r>
              <a:rPr lang="en-US" dirty="0" smtClean="0"/>
              <a:t>GIT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43076"/>
            <a:ext cx="10515600" cy="5008837"/>
          </a:xfrm>
        </p:spPr>
        <p:txBody>
          <a:bodyPr>
            <a:normAutofit/>
          </a:bodyPr>
          <a:lstStyle/>
          <a:p>
            <a:r>
              <a:rPr lang="en-US" dirty="0" smtClean="0"/>
              <a:t>Two types of movements:</a:t>
            </a:r>
          </a:p>
          <a:p>
            <a:pPr lvl="1"/>
            <a:r>
              <a:rPr lang="en-US" dirty="0" smtClean="0"/>
              <a:t>Propulsive movements</a:t>
            </a:r>
          </a:p>
          <a:p>
            <a:pPr lvl="1"/>
            <a:r>
              <a:rPr lang="en-US" dirty="0" smtClean="0"/>
              <a:t>Mixing movements</a:t>
            </a:r>
          </a:p>
          <a:p>
            <a:r>
              <a:rPr lang="en-US" dirty="0" smtClean="0"/>
              <a:t>Propulsive movements:</a:t>
            </a:r>
          </a:p>
          <a:p>
            <a:pPr lvl="1"/>
            <a:r>
              <a:rPr lang="en-US" dirty="0" smtClean="0"/>
              <a:t>Peristalsis which is inherent property of syncytial smooth muscle tube</a:t>
            </a:r>
          </a:p>
          <a:p>
            <a:pPr lvl="1"/>
            <a:r>
              <a:rPr lang="en-US" dirty="0" smtClean="0"/>
              <a:t>Stimulus is distention of the gut</a:t>
            </a:r>
          </a:p>
          <a:p>
            <a:pPr lvl="1"/>
            <a:r>
              <a:rPr lang="en-US" dirty="0" smtClean="0"/>
              <a:t>Stimulation of enteric nervous system</a:t>
            </a:r>
          </a:p>
          <a:p>
            <a:pPr lvl="1"/>
            <a:r>
              <a:rPr lang="en-US" dirty="0" smtClean="0"/>
              <a:t>Contractile ring 2-3 </a:t>
            </a:r>
            <a:r>
              <a:rPr lang="en-US" dirty="0"/>
              <a:t>Cm behind </a:t>
            </a:r>
            <a:r>
              <a:rPr lang="en-US" dirty="0" smtClean="0"/>
              <a:t>stimulus</a:t>
            </a:r>
          </a:p>
          <a:p>
            <a:pPr lvl="1"/>
            <a:r>
              <a:rPr lang="en-US" dirty="0"/>
              <a:t>Contractile </a:t>
            </a:r>
            <a:r>
              <a:rPr lang="en-US" dirty="0" smtClean="0"/>
              <a:t>ring moves forward</a:t>
            </a:r>
          </a:p>
          <a:p>
            <a:pPr lvl="1"/>
            <a:r>
              <a:rPr lang="en-US" dirty="0" smtClean="0"/>
              <a:t>Can not occur in absence of Myenteric plexus</a:t>
            </a:r>
          </a:p>
          <a:p>
            <a:r>
              <a:rPr lang="en-US" dirty="0" smtClean="0"/>
              <a:t>Peristaltic (myenteric) reflex and the low of gut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89757" y="1094372"/>
            <a:ext cx="3803588" cy="19662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89757" y="4213826"/>
            <a:ext cx="4178341" cy="228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948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types of movements in the GIT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89562" y="1793573"/>
            <a:ext cx="4284395" cy="4404358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5954486" cy="4351338"/>
          </a:xfrm>
        </p:spPr>
        <p:txBody>
          <a:bodyPr/>
          <a:lstStyle/>
          <a:p>
            <a:r>
              <a:rPr lang="en-US" dirty="0" smtClean="0"/>
              <a:t>Segmentation &amp; Mixing movements:</a:t>
            </a:r>
          </a:p>
          <a:p>
            <a:pPr lvl="1"/>
            <a:r>
              <a:rPr lang="en-US" dirty="0" smtClean="0"/>
              <a:t>Provides mixing of intestinal contents (know as </a:t>
            </a:r>
            <a:r>
              <a:rPr lang="en-US" dirty="0" err="1" smtClean="0"/>
              <a:t>chyme</a:t>
            </a:r>
            <a:r>
              <a:rPr lang="en-US" dirty="0" smtClean="0"/>
              <a:t>) with digestive juices.</a:t>
            </a:r>
          </a:p>
          <a:p>
            <a:pPr lvl="1"/>
            <a:r>
              <a:rPr lang="en-US" dirty="0" smtClean="0"/>
              <a:t>Segment of bowel contracts at both ends</a:t>
            </a:r>
          </a:p>
          <a:p>
            <a:pPr lvl="1"/>
            <a:r>
              <a:rPr lang="en-US" dirty="0" smtClean="0"/>
              <a:t>A second contraction occurs in the center of the segment</a:t>
            </a:r>
          </a:p>
          <a:p>
            <a:pPr lvl="1"/>
            <a:r>
              <a:rPr lang="en-US" dirty="0" err="1" smtClean="0"/>
              <a:t>Chyme</a:t>
            </a:r>
            <a:r>
              <a:rPr lang="en-US" dirty="0" smtClean="0"/>
              <a:t> is forced forward and backward</a:t>
            </a:r>
          </a:p>
          <a:p>
            <a:pPr lvl="1"/>
            <a:r>
              <a:rPr lang="en-US" dirty="0" smtClean="0"/>
              <a:t>Can occur independent of central input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4026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types of movements in the GIT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558977"/>
            <a:ext cx="6037614" cy="496174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Migrating motor complex (MMC):</a:t>
            </a:r>
          </a:p>
          <a:p>
            <a:pPr lvl="1"/>
            <a:r>
              <a:rPr lang="en-US" dirty="0" smtClean="0"/>
              <a:t>Cycles of motor activity migrate from the stomach to the distal ileum</a:t>
            </a:r>
          </a:p>
          <a:p>
            <a:pPr lvl="1"/>
            <a:r>
              <a:rPr lang="en-US" dirty="0" smtClean="0"/>
              <a:t>Have 3 phases</a:t>
            </a:r>
          </a:p>
          <a:p>
            <a:pPr lvl="2"/>
            <a:r>
              <a:rPr lang="en-US" dirty="0" smtClean="0"/>
              <a:t>Phase1 quiescence </a:t>
            </a:r>
          </a:p>
          <a:p>
            <a:pPr lvl="2"/>
            <a:r>
              <a:rPr lang="en-US" dirty="0" smtClean="0"/>
              <a:t>Phase2 irregular electrical &amp; mechanical activity</a:t>
            </a:r>
          </a:p>
          <a:p>
            <a:pPr lvl="2"/>
            <a:r>
              <a:rPr lang="en-US" dirty="0" smtClean="0"/>
              <a:t>Phase3 burst of regular activity</a:t>
            </a:r>
          </a:p>
          <a:p>
            <a:pPr lvl="1"/>
            <a:r>
              <a:rPr lang="en-US" dirty="0" smtClean="0"/>
              <a:t>Occurs during fasting.</a:t>
            </a:r>
          </a:p>
          <a:p>
            <a:pPr lvl="1"/>
            <a:r>
              <a:rPr lang="en-US" dirty="0" smtClean="0"/>
              <a:t>Initiated by motilin</a:t>
            </a:r>
          </a:p>
          <a:p>
            <a:pPr lvl="1"/>
            <a:r>
              <a:rPr lang="en-US" dirty="0" smtClean="0"/>
              <a:t>Migrate at a rate of 5cm/min</a:t>
            </a:r>
          </a:p>
          <a:p>
            <a:pPr lvl="1"/>
            <a:r>
              <a:rPr lang="en-US" dirty="0" smtClean="0"/>
              <a:t>Occurs at intervals of ~ 90 min</a:t>
            </a:r>
          </a:p>
          <a:p>
            <a:pPr lvl="1"/>
            <a:r>
              <a:rPr lang="en-US" dirty="0" smtClean="0"/>
              <a:t>Accompanied by increase gastric, bile and pancreatic secretion</a:t>
            </a:r>
          </a:p>
          <a:p>
            <a:pPr lvl="1"/>
            <a:r>
              <a:rPr lang="en-US" dirty="0" smtClean="0"/>
              <a:t>Serve to clear the stomach and small intestine of luminal contents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68683" y="1840614"/>
            <a:ext cx="5303603" cy="438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054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Gastrointestinal blood flow (Splanchnic circulation</a:t>
            </a:r>
            <a:r>
              <a:rPr lang="en-US" sz="3600" dirty="0" smtClean="0"/>
              <a:t>)	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658508" y="2001532"/>
            <a:ext cx="5311818" cy="4636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971" y="1690688"/>
            <a:ext cx="6185147" cy="463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049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Gastrointestinal blood flow (Splanchnic circulation)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98136" y="1825625"/>
            <a:ext cx="579572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839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528" y="365126"/>
            <a:ext cx="10972800" cy="1163872"/>
          </a:xfrm>
        </p:spPr>
        <p:txBody>
          <a:bodyPr>
            <a:normAutofit/>
          </a:bodyPr>
          <a:lstStyle/>
          <a:p>
            <a:r>
              <a:rPr lang="en-US" sz="3600" dirty="0"/>
              <a:t>Effects of gut activity </a:t>
            </a:r>
            <a:r>
              <a:rPr lang="en-US" sz="3600" dirty="0" smtClean="0"/>
              <a:t>&amp; </a:t>
            </a:r>
            <a:r>
              <a:rPr lang="en-US" sz="3600" dirty="0"/>
              <a:t>metabolic factors on GI blood flow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8998"/>
            <a:ext cx="10515600" cy="4961743"/>
          </a:xfrm>
        </p:spPr>
        <p:txBody>
          <a:bodyPr/>
          <a:lstStyle/>
          <a:p>
            <a:r>
              <a:rPr lang="en-US" dirty="0" smtClean="0"/>
              <a:t>Blood flow in GIT is directly related to local activity</a:t>
            </a:r>
          </a:p>
          <a:p>
            <a:r>
              <a:rPr lang="en-US" dirty="0" smtClean="0"/>
              <a:t>Blood flow in villi during active absorption increased up to 8 folds</a:t>
            </a:r>
          </a:p>
          <a:p>
            <a:r>
              <a:rPr lang="en-US" dirty="0" smtClean="0"/>
              <a:t>After a meal blood flow increases greatly then return to resting level over 2-4 </a:t>
            </a:r>
            <a:r>
              <a:rPr lang="en-US" dirty="0" err="1" smtClean="0"/>
              <a:t>hrs</a:t>
            </a:r>
            <a:endParaRPr lang="en-US" dirty="0" smtClean="0"/>
          </a:p>
          <a:p>
            <a:r>
              <a:rPr lang="en-US" dirty="0" smtClean="0"/>
              <a:t>Causes of increase blood flow:</a:t>
            </a:r>
          </a:p>
          <a:p>
            <a:pPr lvl="1"/>
            <a:r>
              <a:rPr lang="en-US" dirty="0" smtClean="0"/>
              <a:t>Vasodilators such as peptide </a:t>
            </a:r>
            <a:r>
              <a:rPr lang="en-US" dirty="0" err="1" smtClean="0"/>
              <a:t>hormons</a:t>
            </a:r>
            <a:endParaRPr lang="en-US" dirty="0" smtClean="0"/>
          </a:p>
          <a:p>
            <a:pPr lvl="1"/>
            <a:r>
              <a:rPr lang="en-US" dirty="0" smtClean="0"/>
              <a:t>Kinins secreted by GI glands (</a:t>
            </a:r>
            <a:r>
              <a:rPr lang="en-US" dirty="0" err="1" smtClean="0"/>
              <a:t>kallidin</a:t>
            </a:r>
            <a:r>
              <a:rPr lang="en-US" dirty="0" smtClean="0"/>
              <a:t> &amp; bradykinin)</a:t>
            </a:r>
          </a:p>
          <a:p>
            <a:pPr lvl="1"/>
            <a:r>
              <a:rPr lang="en-US" dirty="0" smtClean="0"/>
              <a:t>Decreased oxygen concentration increase blood flow 50-100%</a:t>
            </a:r>
          </a:p>
          <a:p>
            <a:pPr lvl="1"/>
            <a:r>
              <a:rPr lang="en-US" dirty="0" smtClean="0"/>
              <a:t>Four folds increase in adenosine (vasodilator) secretion due to decrease oxygen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6268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Gastrointestinal Tract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820103" y="1506027"/>
            <a:ext cx="5533697" cy="4901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661" y="1870003"/>
            <a:ext cx="5559474" cy="453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741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Parts and functions of gastrointestinal tract (GIT)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219121" y="1603029"/>
            <a:ext cx="5717481" cy="5082205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855126" y="1825625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GIT provides the body with continuous supply of water, electrolytes, vitamins and nutrients</a:t>
            </a:r>
          </a:p>
          <a:p>
            <a:r>
              <a:rPr lang="en-US" dirty="0" smtClean="0"/>
              <a:t>To achieve its function:</a:t>
            </a:r>
          </a:p>
          <a:p>
            <a:pPr lvl="1"/>
            <a:r>
              <a:rPr lang="en-US" dirty="0" smtClean="0"/>
              <a:t>Movement of food</a:t>
            </a:r>
          </a:p>
          <a:p>
            <a:pPr lvl="1"/>
            <a:r>
              <a:rPr lang="en-US" dirty="0" smtClean="0"/>
              <a:t>Secretion of digestive juice</a:t>
            </a:r>
          </a:p>
          <a:p>
            <a:pPr lvl="1"/>
            <a:r>
              <a:rPr lang="en-US" dirty="0" smtClean="0"/>
              <a:t>Digestion</a:t>
            </a:r>
          </a:p>
          <a:p>
            <a:pPr lvl="1"/>
            <a:r>
              <a:rPr lang="en-US" dirty="0" smtClean="0"/>
              <a:t>Absorption </a:t>
            </a:r>
          </a:p>
          <a:p>
            <a:pPr lvl="1"/>
            <a:r>
              <a:rPr lang="en-US" dirty="0" smtClean="0"/>
              <a:t>Circulation of blood</a:t>
            </a:r>
          </a:p>
          <a:p>
            <a:pPr lvl="1"/>
            <a:r>
              <a:rPr lang="en-US" dirty="0" smtClean="0"/>
              <a:t>Control of all these functions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363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youtu.be/yzQAgfivX74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6130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/>
          <a:srcRect t="1655" r="38998" b="2701"/>
          <a:stretch/>
        </p:blipFill>
        <p:spPr>
          <a:xfrm>
            <a:off x="285009" y="47501"/>
            <a:ext cx="5730201" cy="67451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30893" y="679720"/>
            <a:ext cx="6024746" cy="509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392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4884"/>
            <a:ext cx="10515600" cy="1325563"/>
          </a:xfrm>
        </p:spPr>
        <p:txBody>
          <a:bodyPr/>
          <a:lstStyle/>
          <a:p>
            <a:r>
              <a:rPr lang="en-US" dirty="0"/>
              <a:t>The general characteristics of smooth </a:t>
            </a:r>
            <a:r>
              <a:rPr lang="en-US" dirty="0" smtClean="0"/>
              <a:t>muscle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56149"/>
            <a:ext cx="10515600" cy="543560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Types of smooth muscle</a:t>
            </a:r>
          </a:p>
          <a:p>
            <a:pPr lvl="1"/>
            <a:r>
              <a:rPr lang="en-US" dirty="0" smtClean="0"/>
              <a:t>Multi-unit.</a:t>
            </a:r>
          </a:p>
          <a:p>
            <a:pPr lvl="1"/>
            <a:r>
              <a:rPr lang="en-US" dirty="0" smtClean="0"/>
              <a:t>Single-unit (unitary).</a:t>
            </a:r>
          </a:p>
          <a:p>
            <a:r>
              <a:rPr lang="en-US" dirty="0" smtClean="0"/>
              <a:t>Multi-unit</a:t>
            </a:r>
          </a:p>
          <a:p>
            <a:pPr lvl="1"/>
            <a:r>
              <a:rPr lang="en-US" dirty="0"/>
              <a:t>Each fiber can contract independently</a:t>
            </a:r>
          </a:p>
          <a:p>
            <a:pPr lvl="1"/>
            <a:r>
              <a:rPr lang="en-US" dirty="0"/>
              <a:t>Controlled mainly by nerve signals</a:t>
            </a:r>
          </a:p>
          <a:p>
            <a:pPr lvl="1"/>
            <a:r>
              <a:rPr lang="en-US" dirty="0"/>
              <a:t>Examples: ciliary &amp; iris muscles in the eye</a:t>
            </a:r>
          </a:p>
          <a:p>
            <a:pPr marL="457200" lvl="1" indent="0">
              <a:buNone/>
            </a:pPr>
            <a:r>
              <a:rPr lang="en-US" dirty="0"/>
              <a:t> and </a:t>
            </a:r>
            <a:r>
              <a:rPr lang="en-US" dirty="0" err="1"/>
              <a:t>piloerector</a:t>
            </a:r>
            <a:r>
              <a:rPr lang="en-US" dirty="0"/>
              <a:t> muscles of the hair</a:t>
            </a:r>
          </a:p>
          <a:p>
            <a:r>
              <a:rPr lang="en-US" dirty="0" smtClean="0"/>
              <a:t>Unitary (</a:t>
            </a:r>
            <a:r>
              <a:rPr lang="en-US" sz="2400" dirty="0" smtClean="0"/>
              <a:t>syncytial or visceral smooth muscle)</a:t>
            </a:r>
          </a:p>
          <a:p>
            <a:pPr lvl="1"/>
            <a:r>
              <a:rPr lang="en-US" sz="2000" dirty="0" smtClean="0"/>
              <a:t>Mass of 100-1000 smooth muscle fibers </a:t>
            </a:r>
          </a:p>
          <a:p>
            <a:pPr lvl="1"/>
            <a:r>
              <a:rPr lang="en-US" sz="2000" dirty="0" smtClean="0"/>
              <a:t>Contract as a single unit</a:t>
            </a:r>
          </a:p>
          <a:p>
            <a:pPr lvl="1"/>
            <a:r>
              <a:rPr lang="en-US" sz="2000" dirty="0" smtClean="0"/>
              <a:t>Arranged in sheets or bundles</a:t>
            </a:r>
          </a:p>
          <a:p>
            <a:pPr lvl="1"/>
            <a:r>
              <a:rPr lang="en-US" sz="2000" dirty="0" smtClean="0"/>
              <a:t>Cell membranes are adherent at multiple points</a:t>
            </a:r>
          </a:p>
          <a:p>
            <a:pPr lvl="1"/>
            <a:r>
              <a:rPr lang="en-US" sz="2000" dirty="0" smtClean="0"/>
              <a:t>Many gap junctions that allow ion movements </a:t>
            </a:r>
          </a:p>
          <a:p>
            <a:pPr lvl="1"/>
            <a:r>
              <a:rPr lang="en-US" sz="2000" dirty="0" smtClean="0"/>
              <a:t>When action potential is generated it travel in all directions</a:t>
            </a:r>
          </a:p>
          <a:p>
            <a:pPr lvl="1"/>
            <a:r>
              <a:rPr lang="en-US" sz="2000" dirty="0" smtClean="0"/>
              <a:t>Examples: GIT, bile ducts, ureters, uterus, blood vessels.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53943" y="1422399"/>
            <a:ext cx="4299857" cy="429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84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Difference between skeletal and smooth muscles</a:t>
            </a:r>
            <a:endParaRPr lang="en-US" sz="36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839788" y="1604516"/>
            <a:ext cx="5157787" cy="1349135"/>
          </a:xfrm>
        </p:spPr>
        <p:txBody>
          <a:bodyPr>
            <a:noAutofit/>
          </a:bodyPr>
          <a:lstStyle/>
          <a:p>
            <a:r>
              <a:rPr lang="en-US" sz="2800" dirty="0" smtClean="0"/>
              <a:t>Nervous control</a:t>
            </a:r>
          </a:p>
          <a:p>
            <a:r>
              <a:rPr lang="en-US" sz="2800" dirty="0" smtClean="0"/>
              <a:t>Neuromuscular </a:t>
            </a:r>
            <a:r>
              <a:rPr lang="en-US" sz="2800" dirty="0"/>
              <a:t>junctions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l="15136" t="6320" r="14619" b="3482"/>
          <a:stretch/>
        </p:blipFill>
        <p:spPr>
          <a:xfrm>
            <a:off x="6543040" y="2951904"/>
            <a:ext cx="4809320" cy="3595539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Smooth muscle 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6360160" y="3006726"/>
            <a:ext cx="4995228" cy="338621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9168" y="2505075"/>
            <a:ext cx="5178407" cy="388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693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7446</TotalTime>
  <Words>1309</Words>
  <Application>Microsoft Office PowerPoint</Application>
  <PresentationFormat>Custom</PresentationFormat>
  <Paragraphs>216</Paragraphs>
  <Slides>39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Organization and General Principles of Gastrointestinal Physiology</vt:lpstr>
      <vt:lpstr>Objectives </vt:lpstr>
      <vt:lpstr>Group activity Brain storming What are the GIT parts?</vt:lpstr>
      <vt:lpstr>Gastrointestinal Tract</vt:lpstr>
      <vt:lpstr>Parts and functions of gastrointestinal tract (GIT)</vt:lpstr>
      <vt:lpstr>Slide 6</vt:lpstr>
      <vt:lpstr>Slide 7</vt:lpstr>
      <vt:lpstr>The general characteristics of smooth muscle</vt:lpstr>
      <vt:lpstr>Difference between skeletal and smooth muscles</vt:lpstr>
      <vt:lpstr>Types of smooth muscles </vt:lpstr>
      <vt:lpstr>The specific characteristics of smooth muscle</vt:lpstr>
      <vt:lpstr>Mechanism of smooth muscle contraction</vt:lpstr>
      <vt:lpstr>Electrical activity of GI smooth muscle</vt:lpstr>
      <vt:lpstr>Electrical activity of GI smooth muscle</vt:lpstr>
      <vt:lpstr>Electrical activity of GI smooth muscle</vt:lpstr>
      <vt:lpstr>The specific characteristics of smooth muscle</vt:lpstr>
      <vt:lpstr>Slide 17</vt:lpstr>
      <vt:lpstr>Slide 18</vt:lpstr>
      <vt:lpstr>Control of gastrointestinal function</vt:lpstr>
      <vt:lpstr>Nervous control Enteric Nervous System (little brain)</vt:lpstr>
      <vt:lpstr>Nervous control Enteric Nervous System (little brain) Differences between myenteric &amp; messiner’s plexuses</vt:lpstr>
      <vt:lpstr>Nervous control Enteric Nervous System (little brain)</vt:lpstr>
      <vt:lpstr>Slide 23</vt:lpstr>
      <vt:lpstr>Nervous control Autonomic Nervous System</vt:lpstr>
      <vt:lpstr>Neural control Autonomic Nervous System</vt:lpstr>
      <vt:lpstr>Neural control Autonomic Nervous System</vt:lpstr>
      <vt:lpstr>Neural control Sensory nerves</vt:lpstr>
      <vt:lpstr>Neural control Integrated control</vt:lpstr>
      <vt:lpstr>Neural control Gastrointestinal reflexes:</vt:lpstr>
      <vt:lpstr>Neural Control of gastrointestinal function</vt:lpstr>
      <vt:lpstr>Slide 31</vt:lpstr>
      <vt:lpstr>Hormonal  control</vt:lpstr>
      <vt:lpstr>Slide 33</vt:lpstr>
      <vt:lpstr>Functional types of movements in the GIT </vt:lpstr>
      <vt:lpstr>Functional types of movements in the GIT</vt:lpstr>
      <vt:lpstr>Functional types of movements in the GIT</vt:lpstr>
      <vt:lpstr>Gastrointestinal blood flow (Splanchnic circulation) </vt:lpstr>
      <vt:lpstr>Gastrointestinal blood flow (Splanchnic circulation)</vt:lpstr>
      <vt:lpstr>Effects of gut activity &amp; metabolic factors on GI blood flow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Hana Alzamil</dc:creator>
  <cp:lastModifiedBy>Dr Hana</cp:lastModifiedBy>
  <cp:revision>145</cp:revision>
  <dcterms:created xsi:type="dcterms:W3CDTF">2015-10-17T08:57:36Z</dcterms:created>
  <dcterms:modified xsi:type="dcterms:W3CDTF">2015-11-08T09:06:48Z</dcterms:modified>
</cp:coreProperties>
</file>