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4" r:id="rId2"/>
    <p:sldId id="275" r:id="rId3"/>
    <p:sldId id="277" r:id="rId4"/>
    <p:sldId id="291" r:id="rId5"/>
    <p:sldId id="306" r:id="rId6"/>
    <p:sldId id="257" r:id="rId7"/>
    <p:sldId id="308" r:id="rId8"/>
    <p:sldId id="314" r:id="rId9"/>
    <p:sldId id="313" r:id="rId10"/>
    <p:sldId id="279" r:id="rId11"/>
    <p:sldId id="307" r:id="rId12"/>
    <p:sldId id="312" r:id="rId13"/>
    <p:sldId id="328" r:id="rId14"/>
    <p:sldId id="330" r:id="rId15"/>
    <p:sldId id="315" r:id="rId16"/>
    <p:sldId id="318" r:id="rId17"/>
    <p:sldId id="319" r:id="rId18"/>
    <p:sldId id="261" r:id="rId19"/>
    <p:sldId id="287" r:id="rId20"/>
    <p:sldId id="320" r:id="rId21"/>
    <p:sldId id="329" r:id="rId22"/>
    <p:sldId id="321" r:id="rId23"/>
    <p:sldId id="322" r:id="rId24"/>
    <p:sldId id="265" r:id="rId25"/>
    <p:sldId id="266" r:id="rId26"/>
    <p:sldId id="259" r:id="rId27"/>
    <p:sldId id="285" r:id="rId28"/>
    <p:sldId id="260" r:id="rId29"/>
    <p:sldId id="326" r:id="rId30"/>
    <p:sldId id="323" r:id="rId31"/>
    <p:sldId id="324" r:id="rId32"/>
    <p:sldId id="271" r:id="rId33"/>
    <p:sldId id="332" r:id="rId34"/>
    <p:sldId id="333" r:id="rId35"/>
    <p:sldId id="334" r:id="rId36"/>
    <p:sldId id="335" r:id="rId37"/>
    <p:sldId id="27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50" autoAdjust="0"/>
    <p:restoredTop sz="89219" autoAdjust="0"/>
  </p:normalViewPr>
  <p:slideViewPr>
    <p:cSldViewPr>
      <p:cViewPr>
        <p:scale>
          <a:sx n="97" d="100"/>
          <a:sy n="97" d="100"/>
        </p:scale>
        <p:origin x="-102"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91484-8744-46AF-A989-7BE748D5E50C}" type="datetimeFigureOut">
              <a:rPr lang="en-US" smtClean="0"/>
              <a:pPr/>
              <a:t>11/12/2015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ECD52-0108-4B11-9F1B-D72BA940BCC5}" type="slidenum">
              <a:rPr lang="en-US" smtClean="0"/>
              <a:pPr/>
              <a:t>‹#›</a:t>
            </a:fld>
            <a:endParaRPr lang="en-US"/>
          </a:p>
        </p:txBody>
      </p:sp>
    </p:spTree>
    <p:extLst>
      <p:ext uri="{BB962C8B-B14F-4D97-AF65-F5344CB8AC3E}">
        <p14:creationId xmlns:p14="http://schemas.microsoft.com/office/powerpoint/2010/main" val="27756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a:t>
            </a:fld>
            <a:endParaRPr lang="en-US"/>
          </a:p>
        </p:txBody>
      </p:sp>
    </p:spTree>
    <p:extLst>
      <p:ext uri="{BB962C8B-B14F-4D97-AF65-F5344CB8AC3E}">
        <p14:creationId xmlns:p14="http://schemas.microsoft.com/office/powerpoint/2010/main" val="310381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EC0616-70A1-4372-8597-6D57753AC5DA}"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overcome</a:t>
            </a:r>
            <a:r>
              <a:rPr lang="en-US" baseline="0" dirty="0" smtClean="0"/>
              <a:t> the </a:t>
            </a:r>
            <a:r>
              <a:rPr lang="en-US" sz="1200" baseline="0" dirty="0" smtClean="0"/>
              <a:t>p</a:t>
            </a:r>
            <a:r>
              <a:rPr lang="en-US" sz="1200" dirty="0" smtClean="0"/>
              <a:t>ossibility of rejection of stem cell transplants as foreign tissues a </a:t>
            </a:r>
            <a:r>
              <a:rPr lang="en-US" sz="1200" baseline="0" dirty="0" smtClean="0"/>
              <a:t>new technology has been developed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B7ECD52-0108-4B11-9F1B-D72BA940BCC5}" type="slidenum">
              <a:rPr lang="en-US" smtClean="0"/>
              <a:pPr/>
              <a:t>15</a:t>
            </a:fld>
            <a:endParaRPr lang="en-US"/>
          </a:p>
        </p:txBody>
      </p:sp>
    </p:spTree>
    <p:extLst>
      <p:ext uri="{BB962C8B-B14F-4D97-AF65-F5344CB8AC3E}">
        <p14:creationId xmlns:p14="http://schemas.microsoft.com/office/powerpoint/2010/main" val="74915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18</a:t>
            </a:fld>
            <a:endParaRPr lang="en-US"/>
          </a:p>
        </p:txBody>
      </p:sp>
    </p:spTree>
    <p:extLst>
      <p:ext uri="{BB962C8B-B14F-4D97-AF65-F5344CB8AC3E}">
        <p14:creationId xmlns:p14="http://schemas.microsoft.com/office/powerpoint/2010/main" val="32443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E5E1F7-1646-463D-92EB-445C7B5CFD03}" type="slidenum">
              <a:rPr lang="en-US" smtClean="0">
                <a:latin typeface="Times" charset="0"/>
              </a:rPr>
              <a:pPr eaLnBrk="1" hangingPunct="1"/>
              <a:t>19</a:t>
            </a:fld>
            <a:endParaRPr lang="en-US" smtClean="0">
              <a:latin typeface="Times"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Times" charset="0"/>
              </a:rPr>
              <a:t>The reason I am testifying before you today is that this cartoon tells the truth</a:t>
            </a:r>
            <a:r>
              <a:rPr lang="en-US" dirty="0" smtClean="0">
                <a:solidFill>
                  <a:srgbClr val="FF0000"/>
                </a:solidFill>
                <a:latin typeface="Times" charset="0"/>
              </a:rPr>
              <a:t>: it’s not possible to discuss stem cells without creating an ethical dilemma or bogging down in an ethical quagmire</a:t>
            </a:r>
            <a:r>
              <a:rPr lang="en-US" dirty="0" smtClean="0">
                <a:latin typeface="Times" charset="0"/>
              </a:rPr>
              <a:t>. I hope to show you a way out of the swamp without getting our feet too muddy.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736064-E25F-474C-AA88-4035DE84CDC9}" type="slidenum">
              <a:rPr lang="da-DK" smtClean="0"/>
              <a:pPr/>
              <a:t>21</a:t>
            </a:fld>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Thomson: </a:t>
            </a:r>
            <a:r>
              <a:rPr lang="en-US" b="1" dirty="0" smtClean="0"/>
              <a:t>Oct4</a:t>
            </a:r>
            <a:r>
              <a:rPr lang="en-US" dirty="0" smtClean="0"/>
              <a:t>, </a:t>
            </a:r>
            <a:r>
              <a:rPr lang="en-US" b="1" dirty="0" smtClean="0"/>
              <a:t>Sox2</a:t>
            </a:r>
            <a:r>
              <a:rPr lang="en-US" dirty="0" smtClean="0"/>
              <a:t>, </a:t>
            </a:r>
            <a:r>
              <a:rPr lang="en-US" b="1" dirty="0" err="1" smtClean="0"/>
              <a:t>Nanog</a:t>
            </a:r>
            <a:r>
              <a:rPr lang="en-US" dirty="0" smtClean="0"/>
              <a:t>, Lin28</a:t>
            </a:r>
            <a:endParaRPr lang="en-US" dirty="0"/>
          </a:p>
        </p:txBody>
      </p:sp>
      <p:sp>
        <p:nvSpPr>
          <p:cNvPr id="4" name="Slide Number Placeholder 3"/>
          <p:cNvSpPr>
            <a:spLocks noGrp="1"/>
          </p:cNvSpPr>
          <p:nvPr>
            <p:ph type="sldNum" sz="quarter" idx="10"/>
          </p:nvPr>
        </p:nvSpPr>
        <p:spPr/>
        <p:txBody>
          <a:bodyPr/>
          <a:lstStyle/>
          <a:p>
            <a:fld id="{CB7ECD52-0108-4B11-9F1B-D72BA940BCC5}" type="slidenum">
              <a:rPr lang="en-US" smtClean="0"/>
              <a:pPr/>
              <a:t>23</a:t>
            </a:fld>
            <a:endParaRPr lang="en-US"/>
          </a:p>
        </p:txBody>
      </p:sp>
    </p:spTree>
    <p:extLst>
      <p:ext uri="{BB962C8B-B14F-4D97-AF65-F5344CB8AC3E}">
        <p14:creationId xmlns:p14="http://schemas.microsoft.com/office/powerpoint/2010/main" val="468753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24</a:t>
            </a:fld>
            <a:endParaRPr lang="en-US"/>
          </a:p>
        </p:txBody>
      </p:sp>
    </p:spTree>
    <p:extLst>
      <p:ext uri="{BB962C8B-B14F-4D97-AF65-F5344CB8AC3E}">
        <p14:creationId xmlns:p14="http://schemas.microsoft.com/office/powerpoint/2010/main" val="2685478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25</a:t>
            </a:fld>
            <a:endParaRPr lang="en-US"/>
          </a:p>
        </p:txBody>
      </p:sp>
    </p:spTree>
    <p:extLst>
      <p:ext uri="{BB962C8B-B14F-4D97-AF65-F5344CB8AC3E}">
        <p14:creationId xmlns:p14="http://schemas.microsoft.com/office/powerpoint/2010/main" val="797927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26</a:t>
            </a:fld>
            <a:endParaRPr lang="en-US"/>
          </a:p>
        </p:txBody>
      </p:sp>
    </p:spTree>
    <p:extLst>
      <p:ext uri="{BB962C8B-B14F-4D97-AF65-F5344CB8AC3E}">
        <p14:creationId xmlns:p14="http://schemas.microsoft.com/office/powerpoint/2010/main" val="2767558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Pladsholder til diasbillede 1"/>
          <p:cNvSpPr>
            <a:spLocks noGrp="1" noRot="1" noChangeAspect="1" noTextEdit="1"/>
          </p:cNvSpPr>
          <p:nvPr>
            <p:ph type="sldImg"/>
          </p:nvPr>
        </p:nvSpPr>
        <p:spPr>
          <a:xfrm>
            <a:off x="1141413" y="695325"/>
            <a:ext cx="4568825" cy="3425825"/>
          </a:xfrm>
        </p:spPr>
      </p:sp>
      <p:sp>
        <p:nvSpPr>
          <p:cNvPr id="219139" name="Pladsholder til noter 2"/>
          <p:cNvSpPr>
            <a:spLocks noGrp="1"/>
          </p:cNvSpPr>
          <p:nvPr>
            <p:ph type="body" idx="1"/>
          </p:nvPr>
        </p:nvSpPr>
        <p:spPr>
          <a:noFill/>
          <a:ln/>
        </p:spPr>
        <p:txBody>
          <a:bodyPr/>
          <a:lstStyle/>
          <a:p>
            <a:pPr eaLnBrk="1" hangingPunct="1"/>
            <a:endParaRPr lang="en-US" smtClean="0"/>
          </a:p>
        </p:txBody>
      </p:sp>
      <p:sp>
        <p:nvSpPr>
          <p:cNvPr id="219140" name="Pladsholder til diasnummer 3"/>
          <p:cNvSpPr>
            <a:spLocks noGrp="1"/>
          </p:cNvSpPr>
          <p:nvPr>
            <p:ph type="sldNum" sz="quarter"/>
          </p:nvPr>
        </p:nvSpPr>
        <p:spPr>
          <a:noFill/>
        </p:spPr>
        <p:txBody>
          <a:bodyPr/>
          <a:lstStyle/>
          <a:p>
            <a:fld id="{8FD027E1-F65F-48A3-8ED0-7BDD6AD785DE}" type="slidenum">
              <a:rPr lang="en-IN"/>
              <a:pPr/>
              <a:t>27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Times New Roman" pitchFamily="18" charset="0"/>
                <a:cs typeface="Times New Roman" pitchFamily="18" charset="0"/>
              </a:defRPr>
            </a:lvl1pPr>
            <a:lvl2pPr marL="742950" indent="-285750" defTabSz="915988" eaLnBrk="0" hangingPunct="0">
              <a:spcBef>
                <a:spcPct val="30000"/>
              </a:spcBef>
              <a:defRPr sz="1200">
                <a:solidFill>
                  <a:schemeClr val="tx1"/>
                </a:solidFill>
                <a:latin typeface="Times New Roman" pitchFamily="18" charset="0"/>
                <a:cs typeface="Times New Roman" pitchFamily="18" charset="0"/>
              </a:defRPr>
            </a:lvl2pPr>
            <a:lvl3pPr marL="1143000" indent="-228600" defTabSz="915988" eaLnBrk="0" hangingPunct="0">
              <a:spcBef>
                <a:spcPct val="30000"/>
              </a:spcBef>
              <a:defRPr sz="1200">
                <a:solidFill>
                  <a:schemeClr val="tx1"/>
                </a:solidFill>
                <a:latin typeface="Times New Roman" pitchFamily="18" charset="0"/>
                <a:cs typeface="Times New Roman" pitchFamily="18" charset="0"/>
              </a:defRPr>
            </a:lvl3pPr>
            <a:lvl4pPr marL="1600200" indent="-228600" defTabSz="915988" eaLnBrk="0" hangingPunct="0">
              <a:spcBef>
                <a:spcPct val="30000"/>
              </a:spcBef>
              <a:defRPr sz="1200">
                <a:solidFill>
                  <a:schemeClr val="tx1"/>
                </a:solidFill>
                <a:latin typeface="Times New Roman" pitchFamily="18" charset="0"/>
                <a:cs typeface="Times New Roman" pitchFamily="18" charset="0"/>
              </a:defRPr>
            </a:lvl4pPr>
            <a:lvl5pPr marL="2057400" indent="-228600" defTabSz="915988" eaLnBrk="0" hangingPunct="0">
              <a:spcBef>
                <a:spcPct val="30000"/>
              </a:spcBef>
              <a:defRPr sz="1200">
                <a:solidFill>
                  <a:schemeClr val="tx1"/>
                </a:solidFill>
                <a:latin typeface="Times New Roman" pitchFamily="18" charset="0"/>
                <a:cs typeface="Times New Roman" pitchFamily="18" charset="0"/>
              </a:defRPr>
            </a:lvl5pPr>
            <a:lvl6pPr marL="25146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1C54833-F809-43C0-A060-D18DFD5F9937}" type="slidenum">
              <a:rPr lang="en-AU" altLang="en-US" smtClean="0">
                <a:latin typeface="Arial" pitchFamily="34" charset="0"/>
              </a:rPr>
              <a:pPr eaLnBrk="1" hangingPunct="1">
                <a:spcBef>
                  <a:spcPct val="0"/>
                </a:spcBef>
              </a:pPr>
              <a:t>2</a:t>
            </a:fld>
            <a:endParaRPr lang="en-AU" altLang="en-US" smtClean="0">
              <a:latin typeface="Arial" pitchFamily="34" charset="0"/>
            </a:endParaRPr>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5" tIns="45802" rIns="91605" bIns="45802" anchor="b"/>
          <a:lstStyle>
            <a:lvl1pPr defTabSz="915988" eaLnBrk="0" hangingPunct="0">
              <a:spcBef>
                <a:spcPct val="30000"/>
              </a:spcBef>
              <a:defRPr sz="1200">
                <a:solidFill>
                  <a:schemeClr val="tx1"/>
                </a:solidFill>
                <a:latin typeface="Times New Roman" pitchFamily="18" charset="0"/>
                <a:cs typeface="Times New Roman" pitchFamily="18" charset="0"/>
              </a:defRPr>
            </a:lvl1pPr>
            <a:lvl2pPr marL="742950" indent="-285750" defTabSz="915988" eaLnBrk="0" hangingPunct="0">
              <a:spcBef>
                <a:spcPct val="30000"/>
              </a:spcBef>
              <a:defRPr sz="1200">
                <a:solidFill>
                  <a:schemeClr val="tx1"/>
                </a:solidFill>
                <a:latin typeface="Times New Roman" pitchFamily="18" charset="0"/>
                <a:cs typeface="Times New Roman" pitchFamily="18" charset="0"/>
              </a:defRPr>
            </a:lvl2pPr>
            <a:lvl3pPr marL="1143000" indent="-228600" defTabSz="915988" eaLnBrk="0" hangingPunct="0">
              <a:spcBef>
                <a:spcPct val="30000"/>
              </a:spcBef>
              <a:defRPr sz="1200">
                <a:solidFill>
                  <a:schemeClr val="tx1"/>
                </a:solidFill>
                <a:latin typeface="Times New Roman" pitchFamily="18" charset="0"/>
                <a:cs typeface="Times New Roman" pitchFamily="18" charset="0"/>
              </a:defRPr>
            </a:lvl3pPr>
            <a:lvl4pPr marL="1600200" indent="-228600" defTabSz="915988" eaLnBrk="0" hangingPunct="0">
              <a:spcBef>
                <a:spcPct val="30000"/>
              </a:spcBef>
              <a:defRPr sz="1200">
                <a:solidFill>
                  <a:schemeClr val="tx1"/>
                </a:solidFill>
                <a:latin typeface="Times New Roman" pitchFamily="18" charset="0"/>
                <a:cs typeface="Times New Roman" pitchFamily="18" charset="0"/>
              </a:defRPr>
            </a:lvl4pPr>
            <a:lvl5pPr marL="2057400" indent="-228600" defTabSz="915988" eaLnBrk="0" hangingPunct="0">
              <a:spcBef>
                <a:spcPct val="30000"/>
              </a:spcBef>
              <a:defRPr sz="1200">
                <a:solidFill>
                  <a:schemeClr val="tx1"/>
                </a:solidFill>
                <a:latin typeface="Times New Roman" pitchFamily="18" charset="0"/>
                <a:cs typeface="Times New Roman" pitchFamily="18" charset="0"/>
              </a:defRPr>
            </a:lvl5pPr>
            <a:lvl6pPr marL="25146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1598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lgn="r">
              <a:spcBef>
                <a:spcPct val="0"/>
              </a:spcBef>
            </a:pPr>
            <a:fld id="{FF5CFDC6-BFCF-4D5E-AB70-879625355A24}" type="slidenum">
              <a:rPr lang="en-AU" altLang="en-US">
                <a:latin typeface="Arial" pitchFamily="34" charset="0"/>
                <a:ea typeface="ヒラギノ角ゴ Pro W3"/>
                <a:cs typeface="ヒラギノ角ゴ Pro W3"/>
              </a:rPr>
              <a:pPr algn="r">
                <a:spcBef>
                  <a:spcPct val="0"/>
                </a:spcBef>
              </a:pPr>
              <a:t>2</a:t>
            </a:fld>
            <a:endParaRPr lang="en-AU" altLang="en-US">
              <a:latin typeface="Arial" pitchFamily="34" charset="0"/>
              <a:ea typeface="ヒラギノ角ゴ Pro W3"/>
              <a:cs typeface="ヒラギノ角ゴ Pro W3"/>
            </a:endParaRPr>
          </a:p>
        </p:txBody>
      </p:sp>
      <p:sp>
        <p:nvSpPr>
          <p:cNvPr id="65540" name="Rectangle 2"/>
          <p:cNvSpPr>
            <a:spLocks noGrp="1" noRot="1" noChangeAspect="1" noChangeArrowheads="1" noTextEdit="1"/>
          </p:cNvSpPr>
          <p:nvPr>
            <p:ph type="sldImg"/>
          </p:nvPr>
        </p:nvSpPr>
        <p:spPr>
          <a:xfrm>
            <a:off x="1141413" y="685800"/>
            <a:ext cx="4575175" cy="3430588"/>
          </a:xfrm>
          <a:ln/>
        </p:spPr>
      </p:sp>
      <p:sp>
        <p:nvSpPr>
          <p:cNvPr id="655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05" tIns="45802" rIns="91605" bIns="45802"/>
          <a:lstStyle/>
          <a:p>
            <a:pPr eaLnBrk="1" hangingPunct="1"/>
            <a:r>
              <a:rPr lang="en-AU" altLang="en-US" smtClean="0">
                <a:latin typeface="Arial" pitchFamily="34" charset="0"/>
              </a:rPr>
              <a:t>This slide is designed to be interactive. </a:t>
            </a:r>
          </a:p>
          <a:p>
            <a:pPr eaLnBrk="1" hangingPunct="1"/>
            <a:r>
              <a:rPr lang="en-AU" altLang="en-US" smtClean="0">
                <a:latin typeface="Arial" pitchFamily="34" charset="0"/>
              </a:rPr>
              <a:t>Start with a question like “What do you think of when someone mentions stem cells?” and allow the students to suggest key words. </a:t>
            </a:r>
          </a:p>
          <a:p>
            <a:pPr eaLnBrk="1" hangingPunct="1"/>
            <a:r>
              <a:rPr lang="en-AU" altLang="en-US" smtClean="0">
                <a:latin typeface="Arial" pitchFamily="34" charset="0"/>
              </a:rPr>
              <a:t>At the click of a mouse in will come key words associated with stem cell research.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28</a:t>
            </a:fld>
            <a:endParaRPr lang="en-US"/>
          </a:p>
        </p:txBody>
      </p:sp>
    </p:spTree>
    <p:extLst>
      <p:ext uri="{BB962C8B-B14F-4D97-AF65-F5344CB8AC3E}">
        <p14:creationId xmlns:p14="http://schemas.microsoft.com/office/powerpoint/2010/main" val="3487712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1664FA-F084-473F-AB77-2483969F8647}"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first built with non-absorbable </a:t>
            </a:r>
            <a:r>
              <a:rPr lang="en-US" dirty="0" err="1" smtClean="0"/>
              <a:t>nanofibers</a:t>
            </a:r>
            <a:r>
              <a:rPr lang="en-US" dirty="0" smtClean="0"/>
              <a:t> then coated with stem cells taken from Hannah’s bone marrow. </a:t>
            </a:r>
            <a:endParaRPr lang="en-US" dirty="0"/>
          </a:p>
        </p:txBody>
      </p:sp>
      <p:sp>
        <p:nvSpPr>
          <p:cNvPr id="4" name="Slide Number Placeholder 3"/>
          <p:cNvSpPr>
            <a:spLocks noGrp="1"/>
          </p:cNvSpPr>
          <p:nvPr>
            <p:ph type="sldNum" sz="quarter" idx="10"/>
          </p:nvPr>
        </p:nvSpPr>
        <p:spPr/>
        <p:txBody>
          <a:bodyPr/>
          <a:lstStyle/>
          <a:p>
            <a:fld id="{CB7ECD52-0108-4B11-9F1B-D72BA940BCC5}" type="slidenum">
              <a:rPr lang="en-US" smtClean="0"/>
              <a:pPr/>
              <a:t>31</a:t>
            </a:fld>
            <a:endParaRPr lang="en-US"/>
          </a:p>
        </p:txBody>
      </p:sp>
    </p:spTree>
    <p:extLst>
      <p:ext uri="{BB962C8B-B14F-4D97-AF65-F5344CB8AC3E}">
        <p14:creationId xmlns:p14="http://schemas.microsoft.com/office/powerpoint/2010/main" val="1835065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diasbillede 1"/>
          <p:cNvSpPr>
            <a:spLocks noGrp="1" noRot="1" noChangeAspect="1" noTextEdit="1"/>
          </p:cNvSpPr>
          <p:nvPr>
            <p:ph type="sldImg"/>
          </p:nvPr>
        </p:nvSpPr>
        <p:spPr bwMode="auto">
          <a:xfrm>
            <a:off x="1141413" y="695325"/>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3277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A41477-B3A1-4679-AA6F-4EB00EF1E59C}" type="slidenum">
              <a:rPr lang="en-IN" smtClean="0"/>
              <a:pPr eaLnBrk="1" hangingPunct="1"/>
              <a:t>32</a:t>
            </a:fld>
            <a:endParaRPr lang="en-I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CD52-0108-4B11-9F1B-D72BA940BCC5}" type="slidenum">
              <a:rPr lang="en-US" smtClean="0"/>
              <a:pPr/>
              <a:t>33</a:t>
            </a:fld>
            <a:endParaRPr lang="en-US"/>
          </a:p>
        </p:txBody>
      </p:sp>
    </p:spTree>
    <p:extLst>
      <p:ext uri="{BB962C8B-B14F-4D97-AF65-F5344CB8AC3E}">
        <p14:creationId xmlns:p14="http://schemas.microsoft.com/office/powerpoint/2010/main" val="1004941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37</a:t>
            </a:fld>
            <a:endParaRPr lang="en-US"/>
          </a:p>
        </p:txBody>
      </p:sp>
    </p:spTree>
    <p:extLst>
      <p:ext uri="{BB962C8B-B14F-4D97-AF65-F5344CB8AC3E}">
        <p14:creationId xmlns:p14="http://schemas.microsoft.com/office/powerpoint/2010/main" val="411186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smtClean="0"/>
          </a:p>
        </p:txBody>
      </p:sp>
      <p:sp>
        <p:nvSpPr>
          <p:cNvPr id="67588"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cs typeface="Times New Roman" pitchFamily="18" charset="0"/>
              </a:defRPr>
            </a:lvl1pPr>
            <a:lvl2pPr marL="742950" indent="-285750" eaLnBrk="0" hangingPunct="0">
              <a:defRPr sz="2400">
                <a:solidFill>
                  <a:schemeClr val="tx1"/>
                </a:solidFill>
                <a:latin typeface="Arial" pitchFamily="34" charset="0"/>
                <a:cs typeface="Times New Roman" pitchFamily="18" charset="0"/>
              </a:defRPr>
            </a:lvl2pPr>
            <a:lvl3pPr marL="1143000" indent="-228600" eaLnBrk="0" hangingPunct="0">
              <a:defRPr sz="2400">
                <a:solidFill>
                  <a:schemeClr val="tx1"/>
                </a:solidFill>
                <a:latin typeface="Arial" pitchFamily="34" charset="0"/>
                <a:cs typeface="Times New Roman" pitchFamily="18" charset="0"/>
              </a:defRPr>
            </a:lvl3pPr>
            <a:lvl4pPr marL="1600200" indent="-228600" eaLnBrk="0" hangingPunct="0">
              <a:defRPr sz="2400">
                <a:solidFill>
                  <a:schemeClr val="tx1"/>
                </a:solidFill>
                <a:latin typeface="Arial" pitchFamily="34" charset="0"/>
                <a:cs typeface="Times New Roman" pitchFamily="18" charset="0"/>
              </a:defRPr>
            </a:lvl4pPr>
            <a:lvl5pPr marL="2057400" indent="-228600" eaLnBrk="0" hangingPunct="0">
              <a:defRPr sz="24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pitchFamily="34" charset="0"/>
                <a:cs typeface="Times New Roman" pitchFamily="18" charset="0"/>
              </a:defRPr>
            </a:lvl9pPr>
          </a:lstStyle>
          <a:p>
            <a:pPr eaLnBrk="1" hangingPunct="1"/>
            <a:fld id="{A5FEDE7F-B51B-40E6-AB24-43F9A284C599}" type="slidenum">
              <a:rPr lang="en-US" altLang="en-US" sz="1200" smtClean="0"/>
              <a:pPr eaLnBrk="1" hangingPunct="1"/>
              <a:t>3</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latin typeface="Times" pitchFamily="18" charset="0"/>
              </a:rPr>
              <a:t>A cell with the ability to divide (= self-replicate) for long periods of time. That’s why scientists can make “cell lines” out of them, taking one stem cell and stimulating it to reproduce itself over and over again.</a:t>
            </a:r>
          </a:p>
          <a:p>
            <a:endParaRPr lang="en-US" dirty="0"/>
          </a:p>
        </p:txBody>
      </p:sp>
      <p:sp>
        <p:nvSpPr>
          <p:cNvPr id="4" name="Slide Number Placeholder 3"/>
          <p:cNvSpPr>
            <a:spLocks noGrp="1"/>
          </p:cNvSpPr>
          <p:nvPr>
            <p:ph type="sldNum" sz="quarter" idx="10"/>
          </p:nvPr>
        </p:nvSpPr>
        <p:spPr/>
        <p:txBody>
          <a:bodyPr/>
          <a:lstStyle/>
          <a:p>
            <a:fld id="{CB7ECD52-0108-4B11-9F1B-D72BA940BCC5}" type="slidenum">
              <a:rPr lang="en-US" smtClean="0"/>
              <a:pPr/>
              <a:t>4</a:t>
            </a:fld>
            <a:endParaRPr lang="en-US"/>
          </a:p>
        </p:txBody>
      </p:sp>
    </p:spTree>
    <p:extLst>
      <p:ext uri="{BB962C8B-B14F-4D97-AF65-F5344CB8AC3E}">
        <p14:creationId xmlns:p14="http://schemas.microsoft.com/office/powerpoint/2010/main" val="42821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ECD52-0108-4B11-9F1B-D72BA940BCC5}" type="slidenum">
              <a:rPr lang="en-US" smtClean="0"/>
              <a:pPr/>
              <a:t>6</a:t>
            </a:fld>
            <a:endParaRPr lang="en-US"/>
          </a:p>
        </p:txBody>
      </p:sp>
    </p:spTree>
    <p:extLst>
      <p:ext uri="{BB962C8B-B14F-4D97-AF65-F5344CB8AC3E}">
        <p14:creationId xmlns:p14="http://schemas.microsoft.com/office/powerpoint/2010/main" val="415804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CD52-0108-4B11-9F1B-D72BA940BCC5}" type="slidenum">
              <a:rPr lang="en-US" smtClean="0"/>
              <a:pPr/>
              <a:t>9</a:t>
            </a:fld>
            <a:endParaRPr lang="en-US"/>
          </a:p>
        </p:txBody>
      </p:sp>
    </p:spTree>
    <p:extLst>
      <p:ext uri="{BB962C8B-B14F-4D97-AF65-F5344CB8AC3E}">
        <p14:creationId xmlns:p14="http://schemas.microsoft.com/office/powerpoint/2010/main" val="302070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E82C9B01-DE4C-468F-8990-A7EF32EADDD7}" type="slidenum">
              <a:rPr lang="en-US" altLang="en-US" smtClean="0">
                <a:latin typeface="Arial" pitchFamily="34" charset="0"/>
              </a:rPr>
              <a:pPr eaLnBrk="1" hangingPunct="1">
                <a:spcBef>
                  <a:spcPct val="0"/>
                </a:spcBef>
              </a:pPr>
              <a:t>10</a:t>
            </a:fld>
            <a:endParaRPr lang="en-US" altLang="en-US" smtClean="0">
              <a:latin typeface="Arial" pitchFamily="34" charset="0"/>
            </a:endParaRPr>
          </a:p>
        </p:txBody>
      </p:sp>
      <p:sp>
        <p:nvSpPr>
          <p:cNvPr id="19457"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999C858-5C74-49A0-AA34-142633B9C1F8}" type="slidenum">
              <a:rPr lang="en-US" sz="1200">
                <a:latin typeface="+mn-lt"/>
                <a:cs typeface="+mn-cs"/>
              </a:rPr>
              <a:pPr algn="r">
                <a:defRPr/>
              </a:pPr>
              <a:t>10</a:t>
            </a:fld>
            <a:endParaRPr lang="en-US" sz="1200">
              <a:latin typeface="+mn-lt"/>
              <a:cs typeface="+mn-cs"/>
            </a:endParaRPr>
          </a:p>
        </p:txBody>
      </p:sp>
      <p:sp>
        <p:nvSpPr>
          <p:cNvPr id="71684" name="Rectangle 2"/>
          <p:cNvSpPr>
            <a:spLocks noGrp="1" noRot="1" noChangeAspect="1" noChangeArrowheads="1" noTextEdit="1"/>
          </p:cNvSpPr>
          <p:nvPr>
            <p:ph type="sldImg"/>
          </p:nvPr>
        </p:nvSpPr>
        <p:spPr>
          <a:noFill/>
          <a:ln/>
        </p:spPr>
      </p:sp>
      <p:sp>
        <p:nvSpPr>
          <p:cNvPr id="71685" name="Rectangle 3"/>
          <p:cNvSpPr>
            <a:spLocks noGrp="1" noChangeArrowheads="1"/>
          </p:cNvSpPr>
          <p:nvPr>
            <p:ph type="body" idx="1"/>
          </p:nvPr>
        </p:nvSpPr>
        <p:spPr>
          <a:xfrm>
            <a:off x="0" y="0"/>
            <a:ext cx="0" cy="0"/>
          </a:xfrm>
          <a:noFill/>
        </p:spPr>
        <p:txBody>
          <a:bodyPr/>
          <a:lstStyle/>
          <a:p>
            <a:pPr eaLnBrk="1" hangingPunct="1">
              <a:lnSpc>
                <a:spcPct val="80000"/>
              </a:lnSpc>
              <a:spcBef>
                <a:spcPct val="50000"/>
              </a:spcBef>
            </a:pPr>
            <a:r>
              <a:rPr lang="en-US" altLang="en-US" sz="1000" b="1" smtClean="0"/>
              <a:t>CLICK! </a:t>
            </a:r>
            <a:r>
              <a:rPr lang="en-US" altLang="en-US" sz="1000" smtClean="0"/>
              <a:t>This diagram will eventually show the entire range of development, from fertilized egg to mature cell types in the body. </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smtClean="0"/>
              <a:t>Each cell in the 8-cell embryo, here in red, can generate every cell in the embryo </a:t>
            </a:r>
            <a:r>
              <a:rPr lang="en-US" altLang="en-US" sz="1000" b="1" smtClean="0"/>
              <a:t>as well as</a:t>
            </a:r>
            <a:r>
              <a:rPr lang="en-US" altLang="en-US" sz="1000" smtClean="0"/>
              <a:t> the placenta and extra-embryonic tissues. These cells are called </a:t>
            </a:r>
            <a:r>
              <a:rPr lang="en-US" altLang="en-US" sz="1000" b="1" smtClean="0"/>
              <a:t>CLICK! </a:t>
            </a:r>
            <a:r>
              <a:rPr lang="en-US" altLang="en-US" sz="1000" smtClean="0"/>
              <a:t>TOTIPOTENT stem cells. Why are they called totipotent? (wait for answers) Because one red cell can potentially make all necessary tissues for development. </a:t>
            </a:r>
            <a:r>
              <a:rPr lang="en-US" altLang="en-US" sz="1000" b="1" smtClean="0"/>
              <a:t>CLICK!</a:t>
            </a:r>
            <a:r>
              <a:rPr lang="en-US" altLang="en-US" sz="1000" smtClean="0"/>
              <a:t> </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smtClean="0"/>
              <a:t>During In Vitro Fertilization, can parents choose whether their baby is going to be a boy or a girl? (wait) Yes, there is a widely-practiced procedure called pre-implantation genetic diagnosis, where one cell is removed from the 8-cell embryo and its DNA is examined. What might you look for when trying to identify the embryo’s sex? (wait) If there’s an X and Y chromosome it’s a boy and if there are two X’s it’s a girl. The parents can decide whether to implant it. Also parents with a genetic disease might want to see if their baby has any identifiable genetic disorders and decide whether to implant based on this information. Pre-implantation genetic diagnosis doesn’t destroy the embryo. Scientists are attempting to adapt this pre-implantation genetic diagnosis procedure and use it to create a stem cell line from one single TOTIPOTENT cell, without destroying the embryo. </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smtClean="0"/>
              <a:t>The embryonic stem cells inside the blastocyst, here in purple, can generate every cell in the body </a:t>
            </a:r>
            <a:r>
              <a:rPr lang="en-US" altLang="en-US" sz="1000" b="1" smtClean="0"/>
              <a:t>except</a:t>
            </a:r>
            <a:r>
              <a:rPr lang="en-US" altLang="en-US" sz="1000" smtClean="0"/>
              <a:t> placenta and extra-embryonic tissues. These are called </a:t>
            </a:r>
            <a:r>
              <a:rPr lang="en-US" altLang="en-US" sz="1000" b="1" smtClean="0"/>
              <a:t>CLICK!</a:t>
            </a:r>
            <a:r>
              <a:rPr lang="en-US" altLang="en-US" sz="1000" smtClean="0"/>
              <a:t> PLURIPOTENT stem cells…why? (wait for answers) Because they can differentiate into all the 200+ cell types in the body, but they do not form the placenta. </a:t>
            </a:r>
            <a:r>
              <a:rPr lang="en-US" altLang="en-US" sz="1000" b="1" smtClean="0"/>
              <a:t>CLICK! </a:t>
            </a:r>
            <a:r>
              <a:rPr lang="en-US" altLang="en-US" sz="1000" smtClean="0"/>
              <a:t>Pluripotent stem cells can be isolated and grown in culture, or left to develop into more specialized cells in the body.</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1000" b="1" smtClean="0"/>
              <a:t>CLICK! </a:t>
            </a:r>
            <a:r>
              <a:rPr lang="en-US" altLang="en-US" sz="1000" smtClean="0"/>
              <a:t>Adult stem cells or tissue-specific stem cells have restricted lineages. Adult stem cells show up when the three distinct layers form in the 14-day-old embryo, and are present in the fetus, baby, child, and so forth. Adult just means they’ve gone further down their lineage pathway than the initial stem cells in the embryo. They are called </a:t>
            </a:r>
            <a:r>
              <a:rPr lang="en-US" altLang="en-US" sz="1000" b="1" smtClean="0"/>
              <a:t>CLICK! </a:t>
            </a:r>
            <a:r>
              <a:rPr lang="en-US" altLang="en-US" sz="1000" smtClean="0"/>
              <a:t>MULTIPOTENT stem cells because they will only become mature cells from the tissue in which they reside. Adult stem cells are present throughout your life and replace fully mature </a:t>
            </a:r>
            <a:r>
              <a:rPr lang="en-US" altLang="en-US" sz="1000" b="1" smtClean="0"/>
              <a:t>CLICK!</a:t>
            </a:r>
            <a:r>
              <a:rPr lang="en-US" altLang="en-US" sz="1000" smtClean="0"/>
              <a:t>, yet damaged and dying cells.</a:t>
            </a:r>
          </a:p>
          <a:p>
            <a:pPr eaLnBrk="1" hangingPunct="1">
              <a:lnSpc>
                <a:spcPct val="80000"/>
              </a:lnSpc>
              <a:spcBef>
                <a:spcPct val="50000"/>
              </a:spcBef>
            </a:pPr>
            <a:endParaRPr lang="en-US" altLang="en-US" sz="1000" smtClean="0"/>
          </a:p>
          <a:p>
            <a:pPr eaLnBrk="1" hangingPunct="1">
              <a:lnSpc>
                <a:spcPct val="80000"/>
              </a:lnSpc>
              <a:spcBef>
                <a:spcPct val="50000"/>
              </a:spcBef>
            </a:pPr>
            <a:r>
              <a:rPr lang="en-US" altLang="en-US" sz="700" b="1" smtClean="0"/>
              <a:t>So to review (if time): </a:t>
            </a:r>
            <a:r>
              <a:rPr lang="en-US" altLang="en-US" sz="700" smtClean="0"/>
              <a:t>TOTIPOTENT stem cells come from embryos that are less than 3 days old. These cells can make the TOTAL human being because they can form the placenta and all other tissues. PLURIPOTENT stem cells come from embryos that are 5-14 days old. Embryos and fetuses that are older than 14 days DO NOT contain pluripotent cells. These cells can form every cell type in the body but not the placenta. MULTIPOTENT stem cells are also called adult stem cells and these appear in the 14 day old embryo and beyond. At this point these stem cells will continue down certain lineages and CANNOT naturally turn back into pluripotent cells or switch lineages.</a:t>
            </a:r>
          </a:p>
          <a:p>
            <a:pPr eaLnBrk="1" hangingPunct="1">
              <a:lnSpc>
                <a:spcPct val="80000"/>
              </a:lnSpc>
              <a:spcBef>
                <a:spcPct val="50000"/>
              </a:spcBef>
            </a:pPr>
            <a:endParaRPr lang="en-US" altLang="en-US" sz="7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CD52-0108-4B11-9F1B-D72BA940BCC5}" type="slidenum">
              <a:rPr lang="en-US" smtClean="0"/>
              <a:pPr/>
              <a:t>11</a:t>
            </a:fld>
            <a:endParaRPr lang="en-US"/>
          </a:p>
        </p:txBody>
      </p:sp>
    </p:spTree>
    <p:extLst>
      <p:ext uri="{BB962C8B-B14F-4D97-AF65-F5344CB8AC3E}">
        <p14:creationId xmlns:p14="http://schemas.microsoft.com/office/powerpoint/2010/main" val="241808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There are THOUSANDS of HUMAN embryonic stem cells growing in this circular colony. The HUMAN embryonic stem cells are grown on top of MOUSE feeder cells—the elongated cells—which provide essential nutrients.</a:t>
            </a:r>
          </a:p>
          <a:p>
            <a:pPr eaLnBrk="1" hangingPunct="1"/>
            <a:endParaRPr lang="en-US" smtClean="0"/>
          </a:p>
          <a:p>
            <a:pPr eaLnBrk="1" hangingPunct="1"/>
            <a:r>
              <a:rPr lang="en-US" smtClean="0"/>
              <a:t>When we culture embryonic stem cells, we are trying to stop the majority of the colony from differentiating so that we can maintain a pure population of self-renewing embryonic stem cells. Why do you think this would be important? (wait) We want them proliferating not differentiating so we have a continuing supply for research purposes.</a:t>
            </a:r>
          </a:p>
        </p:txBody>
      </p:sp>
      <p:sp>
        <p:nvSpPr>
          <p:cNvPr id="4" name="Slide Number Placeholder 3"/>
          <p:cNvSpPr>
            <a:spLocks noGrp="1"/>
          </p:cNvSpPr>
          <p:nvPr>
            <p:ph type="sldNum" sz="quarter" idx="5"/>
          </p:nvPr>
        </p:nvSpPr>
        <p:spPr/>
        <p:txBody>
          <a:bodyPr/>
          <a:lstStyle/>
          <a:p>
            <a:pPr>
              <a:defRPr/>
            </a:pPr>
            <a:fld id="{51EC9537-ECD4-4D8F-9DB2-ECF04FD54142}"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70124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412209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97116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609600"/>
            <a:ext cx="7799388" cy="545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5"/>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Rectangle 36"/>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Rectangle 37"/>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C83CC56E-B92B-4CB9-AE62-31EC408BB180}" type="slidenum">
              <a:rPr lang="en-US"/>
              <a:pPr>
                <a:defRPr/>
              </a:pPr>
              <a:t>‹#›</a:t>
            </a:fld>
            <a:endParaRPr lang="en-US"/>
          </a:p>
        </p:txBody>
      </p:sp>
    </p:spTree>
    <p:extLst>
      <p:ext uri="{BB962C8B-B14F-4D97-AF65-F5344CB8AC3E}">
        <p14:creationId xmlns:p14="http://schemas.microsoft.com/office/powerpoint/2010/main" val="213583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160663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84075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403126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12073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85928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364073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26480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6327E-3983-43A7-9427-55136F36D3D7}"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01841-32B0-424D-9FCF-439547A7CDDC}" type="slidenum">
              <a:rPr lang="en-US" smtClean="0"/>
              <a:pPr/>
              <a:t>‹#›</a:t>
            </a:fld>
            <a:endParaRPr lang="en-US"/>
          </a:p>
        </p:txBody>
      </p:sp>
    </p:spTree>
    <p:extLst>
      <p:ext uri="{BB962C8B-B14F-4D97-AF65-F5344CB8AC3E}">
        <p14:creationId xmlns:p14="http://schemas.microsoft.com/office/powerpoint/2010/main" val="218696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6327E-3983-43A7-9427-55136F36D3D7}" type="datetimeFigureOut">
              <a:rPr lang="en-US" smtClean="0"/>
              <a:pPr/>
              <a:t>11/12/2015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01841-32B0-424D-9FCF-439547A7CDDC}" type="slidenum">
              <a:rPr lang="en-US" smtClean="0"/>
              <a:pPr/>
              <a:t>‹#›</a:t>
            </a:fld>
            <a:endParaRPr lang="en-US"/>
          </a:p>
        </p:txBody>
      </p:sp>
    </p:spTree>
    <p:extLst>
      <p:ext uri="{BB962C8B-B14F-4D97-AF65-F5344CB8AC3E}">
        <p14:creationId xmlns:p14="http://schemas.microsoft.com/office/powerpoint/2010/main" val="120909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localhost/Users/macbook/Desktop/Mac%20Work/Mona/Dropbox%20files/Embryonic%20Stem%20Cell%20Projects%20Apr2012/Presentaions/150308%20beating%20EBs%20day3%20CDM%20plating_1.avi" TargetMode="External"/><Relationship Id="rId1" Type="http://schemas.microsoft.com/office/2007/relationships/media" Target="file://localhost/Users/macbook/Desktop/Mac%20Work/Mona/Dropbox%20files/Embryonic%20Stem%20Cell%20Projects%20Apr2012/Presentaions/150308%20beating%20EBs%20day3%20CDM%20plating_1.avi" TargetMode="External"/><Relationship Id="rId5" Type="http://schemas.openxmlformats.org/officeDocument/2006/relationships/image" Target="../media/image33.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upload.wikimedia.org/wikipedia/commons/7/7f/Shinya_Yamanaka.jp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file:///C:\Documents%20and%20Settings\ufrandsen\Desktop\beating%20hES%2013feb03-S-VHS.mpg" TargetMode="External"/><Relationship Id="rId1" Type="http://schemas.microsoft.com/office/2007/relationships/media" Target="file:///C:\Documents%20and%20Settings\ufrandsen\Desktop\beating%20hES%2013feb03-S-VHS.mpg"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D:\KINGSTON\Thesis\Figures\T1 SB p10 CDm SB\DAPI overlay NCAM 200X_1.jpg"/>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360363" y="260350"/>
            <a:ext cx="8459787"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533400" y="914400"/>
            <a:ext cx="7922568" cy="1298352"/>
          </a:xfrm>
        </p:spPr>
        <p:txBody>
          <a:bodyPr>
            <a:normAutofit fontScale="90000"/>
          </a:bodyPr>
          <a:lstStyle/>
          <a:p>
            <a:pPr eaLnBrk="1" hangingPunct="1">
              <a:defRPr/>
            </a:pPr>
            <a:r>
              <a:rPr lang="da-DK" sz="4400"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rPr>
              <a:t>Introuduction to Stem Cell</a:t>
            </a:r>
            <a:br>
              <a:rPr lang="da-DK" sz="4400"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rPr>
            </a:br>
            <a:r>
              <a:rPr lang="da-DK" spc="300" dirty="0" smtClean="0">
                <a:ln w="11430" cmpd="sng">
                  <a:solidFill>
                    <a:schemeClr val="accent1">
                      <a:tint val="10000"/>
                    </a:schemeClr>
                  </a:solidFill>
                  <a:prstDash val="solid"/>
                  <a:miter lim="800000"/>
                </a:ln>
                <a:solidFill>
                  <a:schemeClr val="tx2">
                    <a:lumMod val="50000"/>
                  </a:schemeClr>
                </a:solidFill>
                <a:effectLst>
                  <a:glow rad="45500">
                    <a:schemeClr val="accent1">
                      <a:satMod val="220000"/>
                      <a:alpha val="35000"/>
                    </a:schemeClr>
                  </a:glow>
                </a:effectLst>
              </a:rPr>
              <a:t>Research</a:t>
            </a:r>
            <a:endParaRPr lang="en-GB" sz="4400" dirty="0" smtClean="0">
              <a:solidFill>
                <a:srgbClr val="FFFF00"/>
              </a:solidFill>
            </a:endParaRPr>
          </a:p>
        </p:txBody>
      </p:sp>
      <p:sp>
        <p:nvSpPr>
          <p:cNvPr id="2051" name="Rectangle 3"/>
          <p:cNvSpPr>
            <a:spLocks noGrp="1" noChangeArrowheads="1"/>
          </p:cNvSpPr>
          <p:nvPr>
            <p:ph type="subTitle" idx="1"/>
          </p:nvPr>
        </p:nvSpPr>
        <p:spPr>
          <a:xfrm>
            <a:off x="1389856" y="3817938"/>
            <a:ext cx="6400800" cy="1752600"/>
          </a:xfrm>
        </p:spPr>
        <p:txBody>
          <a:bodyPr/>
          <a:lstStyle/>
          <a:p>
            <a:pPr eaLnBrk="1" hangingPunct="1">
              <a:defRPr/>
            </a:pPr>
            <a:r>
              <a:rPr lang="en-US" b="1" dirty="0" smtClean="0">
                <a:solidFill>
                  <a:schemeClr val="tx1"/>
                </a:solidFill>
                <a:effectLst>
                  <a:outerShdw blurRad="38100" dist="38100" dir="2700000" algn="tl">
                    <a:srgbClr val="000000">
                      <a:alpha val="43137"/>
                    </a:srgbClr>
                  </a:outerShdw>
                </a:effectLst>
              </a:rPr>
              <a:t>BY :  Saeed Vohra </a:t>
            </a:r>
          </a:p>
          <a:p>
            <a:pPr eaLnBrk="1" hangingPunct="1">
              <a:defRPr/>
            </a:pPr>
            <a:r>
              <a:rPr lang="en-US" b="1" dirty="0" smtClean="0">
                <a:solidFill>
                  <a:schemeClr val="tx1"/>
                </a:solidFill>
                <a:effectLst>
                  <a:outerShdw blurRad="38100" dist="38100" dir="2700000" algn="tl">
                    <a:srgbClr val="000000">
                      <a:alpha val="43137"/>
                    </a:srgbClr>
                  </a:outerShdw>
                </a:effectLst>
              </a:rPr>
              <a:t>     Mona Elsafadi</a:t>
            </a:r>
            <a:endParaRPr lang="x-none" b="1" dirty="0" smtClean="0">
              <a:solidFill>
                <a:schemeClr val="tx1"/>
              </a:solidFill>
              <a:effectLst>
                <a:outerShdw blurRad="38100" dist="38100" dir="2700000" algn="tl">
                  <a:srgbClr val="000000">
                    <a:alpha val="43137"/>
                  </a:srgbClr>
                </a:outerShdw>
              </a:effectLst>
            </a:endParaRPr>
          </a:p>
        </p:txBody>
      </p:sp>
      <p:pic>
        <p:nvPicPr>
          <p:cNvPr id="4101" name="Picture 6" descr="شعار المستشفى"/>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978400"/>
            <a:ext cx="63373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000" y="4978401"/>
            <a:ext cx="1574800" cy="1403350"/>
          </a:xfrm>
          <a:prstGeom prst="rect">
            <a:avLst/>
          </a:prstGeom>
        </p:spPr>
      </p:pic>
    </p:spTree>
    <p:extLst>
      <p:ext uri="{BB962C8B-B14F-4D97-AF65-F5344CB8AC3E}">
        <p14:creationId xmlns:p14="http://schemas.microsoft.com/office/powerpoint/2010/main" val="363486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stemcel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727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p:cNvGrpSpPr>
            <a:grpSpLocks/>
          </p:cNvGrpSpPr>
          <p:nvPr/>
        </p:nvGrpSpPr>
        <p:grpSpPr bwMode="auto">
          <a:xfrm>
            <a:off x="-536060" y="927100"/>
            <a:ext cx="4747698" cy="923330"/>
            <a:chOff x="-536833" y="926805"/>
            <a:chExt cx="4749098" cy="923728"/>
          </a:xfrm>
        </p:grpSpPr>
        <p:sp>
          <p:nvSpPr>
            <p:cNvPr id="24591" name="Line 18"/>
            <p:cNvSpPr>
              <a:spLocks noChangeShapeType="1"/>
            </p:cNvSpPr>
            <p:nvPr/>
          </p:nvSpPr>
          <p:spPr bwMode="auto">
            <a:xfrm>
              <a:off x="3145352" y="1392865"/>
              <a:ext cx="1066913" cy="0"/>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4592" name="TextBox 5"/>
            <p:cNvSpPr txBox="1">
              <a:spLocks noChangeArrowheads="1"/>
            </p:cNvSpPr>
            <p:nvPr/>
          </p:nvSpPr>
          <p:spPr bwMode="auto">
            <a:xfrm>
              <a:off x="-536833" y="926805"/>
              <a:ext cx="3725382" cy="9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eaLnBrk="1" hangingPunct="1">
                <a:spcBef>
                  <a:spcPct val="0"/>
                </a:spcBef>
                <a:buFontTx/>
                <a:buNone/>
              </a:pPr>
              <a:r>
                <a:rPr lang="en-US" altLang="en-US" sz="1800" dirty="0">
                  <a:solidFill>
                    <a:srgbClr val="FF0000"/>
                  </a:solidFill>
                  <a:latin typeface="Arial" pitchFamily="34" charset="0"/>
                  <a:cs typeface="Arial" pitchFamily="34" charset="0"/>
                </a:rPr>
                <a:t>This cell</a:t>
              </a:r>
            </a:p>
            <a:p>
              <a:pPr algn="r" eaLnBrk="1" hangingPunct="1">
                <a:spcBef>
                  <a:spcPct val="0"/>
                </a:spcBef>
                <a:buFontTx/>
                <a:buNone/>
              </a:pPr>
              <a:r>
                <a:rPr lang="en-US" altLang="en-US" sz="1800" dirty="0">
                  <a:solidFill>
                    <a:srgbClr val="FF0000"/>
                  </a:solidFill>
                  <a:latin typeface="Arial" pitchFamily="34" charset="0"/>
                  <a:cs typeface="Arial" pitchFamily="34" charset="0"/>
                </a:rPr>
                <a:t>Can form the </a:t>
              </a:r>
            </a:p>
            <a:p>
              <a:pPr algn="r" eaLnBrk="1" hangingPunct="1">
                <a:spcBef>
                  <a:spcPct val="0"/>
                </a:spcBef>
                <a:buFontTx/>
                <a:buNone/>
              </a:pPr>
              <a:r>
                <a:rPr lang="en-US" altLang="en-US" sz="1800" dirty="0">
                  <a:solidFill>
                    <a:srgbClr val="FF0000"/>
                  </a:solidFill>
                  <a:latin typeface="Arial" pitchFamily="34" charset="0"/>
                  <a:cs typeface="Arial" pitchFamily="34" charset="0"/>
                </a:rPr>
                <a:t>Embryo and placenta</a:t>
              </a:r>
            </a:p>
          </p:txBody>
        </p:sp>
      </p:grpSp>
      <p:grpSp>
        <p:nvGrpSpPr>
          <p:cNvPr id="3" name="Group 24"/>
          <p:cNvGrpSpPr>
            <a:grpSpLocks/>
          </p:cNvGrpSpPr>
          <p:nvPr/>
        </p:nvGrpSpPr>
        <p:grpSpPr bwMode="auto">
          <a:xfrm>
            <a:off x="322995" y="2514599"/>
            <a:ext cx="3931505" cy="923330"/>
            <a:chOff x="323919" y="2514599"/>
            <a:chExt cx="3930876" cy="922141"/>
          </a:xfrm>
        </p:grpSpPr>
        <p:sp>
          <p:nvSpPr>
            <p:cNvPr id="24589" name="Line 17"/>
            <p:cNvSpPr>
              <a:spLocks noChangeShapeType="1"/>
            </p:cNvSpPr>
            <p:nvPr/>
          </p:nvSpPr>
          <p:spPr bwMode="auto">
            <a:xfrm>
              <a:off x="3187867" y="2840665"/>
              <a:ext cx="1066928" cy="0"/>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4590" name="TextBox 6"/>
            <p:cNvSpPr txBox="1">
              <a:spLocks noChangeArrowheads="1"/>
            </p:cNvSpPr>
            <p:nvPr/>
          </p:nvSpPr>
          <p:spPr bwMode="auto">
            <a:xfrm>
              <a:off x="323919" y="2514599"/>
              <a:ext cx="2864617" cy="92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r" eaLnBrk="1" hangingPunct="1">
                <a:spcBef>
                  <a:spcPct val="0"/>
                </a:spcBef>
                <a:buFontTx/>
                <a:buNone/>
              </a:pPr>
              <a:r>
                <a:rPr lang="en-US" altLang="en-US" sz="1800" dirty="0">
                  <a:solidFill>
                    <a:schemeClr val="accent4">
                      <a:lumMod val="75000"/>
                    </a:schemeClr>
                  </a:solidFill>
                  <a:latin typeface="Arial" pitchFamily="34" charset="0"/>
                  <a:cs typeface="Arial" pitchFamily="34" charset="0"/>
                </a:rPr>
                <a:t>This cell</a:t>
              </a:r>
            </a:p>
            <a:p>
              <a:pPr algn="r" eaLnBrk="1" hangingPunct="1">
                <a:spcBef>
                  <a:spcPct val="0"/>
                </a:spcBef>
                <a:buFontTx/>
                <a:buNone/>
              </a:pPr>
              <a:r>
                <a:rPr lang="en-US" altLang="en-US" sz="1800" dirty="0">
                  <a:solidFill>
                    <a:schemeClr val="accent4">
                      <a:lumMod val="75000"/>
                    </a:schemeClr>
                  </a:solidFill>
                  <a:latin typeface="Arial" pitchFamily="34" charset="0"/>
                  <a:cs typeface="Arial" pitchFamily="34" charset="0"/>
                </a:rPr>
                <a:t>Can just form the</a:t>
              </a:r>
            </a:p>
            <a:p>
              <a:pPr algn="r" eaLnBrk="1" hangingPunct="1">
                <a:spcBef>
                  <a:spcPct val="0"/>
                </a:spcBef>
                <a:buFontTx/>
                <a:buNone/>
              </a:pPr>
              <a:r>
                <a:rPr lang="en-US" altLang="en-US" sz="1800" dirty="0">
                  <a:solidFill>
                    <a:schemeClr val="accent4">
                      <a:lumMod val="75000"/>
                    </a:schemeClr>
                  </a:solidFill>
                  <a:latin typeface="Arial" pitchFamily="34" charset="0"/>
                  <a:cs typeface="Arial" pitchFamily="34" charset="0"/>
                </a:rPr>
                <a:t>embryo</a:t>
              </a:r>
            </a:p>
          </p:txBody>
        </p:sp>
      </p:grpSp>
      <p:sp>
        <p:nvSpPr>
          <p:cNvPr id="8" name="Rectangle 7"/>
          <p:cNvSpPr/>
          <p:nvPr/>
        </p:nvSpPr>
        <p:spPr>
          <a:xfrm>
            <a:off x="1524000" y="3581400"/>
            <a:ext cx="20574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4" name="Group 22"/>
          <p:cNvGrpSpPr>
            <a:grpSpLocks/>
          </p:cNvGrpSpPr>
          <p:nvPr/>
        </p:nvGrpSpPr>
        <p:grpSpPr bwMode="auto">
          <a:xfrm>
            <a:off x="4800600" y="609600"/>
            <a:ext cx="3976688" cy="923925"/>
            <a:chOff x="4800600" y="609600"/>
            <a:chExt cx="3975985" cy="923330"/>
          </a:xfrm>
        </p:grpSpPr>
        <p:sp>
          <p:nvSpPr>
            <p:cNvPr id="14" name="Rectangle 13"/>
            <p:cNvSpPr/>
            <p:nvPr/>
          </p:nvSpPr>
          <p:spPr>
            <a:xfrm>
              <a:off x="5257800" y="609600"/>
              <a:ext cx="351878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Totipotent</a:t>
              </a:r>
            </a:p>
          </p:txBody>
        </p:sp>
        <p:cxnSp>
          <p:nvCxnSpPr>
            <p:cNvPr id="16" name="Straight Connector 15"/>
            <p:cNvCxnSpPr/>
            <p:nvPr/>
          </p:nvCxnSpPr>
          <p:spPr>
            <a:xfrm>
              <a:off x="4800600" y="685751"/>
              <a:ext cx="533306" cy="380755"/>
            </a:xfrm>
            <a:prstGeom prst="line">
              <a:avLst/>
            </a:prstGeom>
            <a:ln w="50800" cap="rnd">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00600" y="1066506"/>
              <a:ext cx="533306" cy="380755"/>
            </a:xfrm>
            <a:prstGeom prst="line">
              <a:avLst/>
            </a:prstGeom>
            <a:ln w="50800" cap="rnd">
              <a:round/>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5029200" y="2362200"/>
            <a:ext cx="3839514"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rPr>
              <a:t>Pluripotent</a:t>
            </a:r>
          </a:p>
        </p:txBody>
      </p:sp>
      <p:sp>
        <p:nvSpPr>
          <p:cNvPr id="21" name="Rectangle 20"/>
          <p:cNvSpPr/>
          <p:nvPr/>
        </p:nvSpPr>
        <p:spPr>
          <a:xfrm>
            <a:off x="6809592" y="4129207"/>
            <a:ext cx="2182008" cy="1661993"/>
          </a:xfrm>
          <a:prstGeom prst="rect">
            <a:avLst/>
          </a:prstGeom>
          <a:noFill/>
        </p:spPr>
        <p:txBody>
          <a:bodyPr wrap="none">
            <a:spAutoFit/>
          </a:bodyPr>
          <a:lstStyle/>
          <a:p>
            <a:pPr algn="ctr">
              <a:defRPr/>
            </a:pPr>
            <a:r>
              <a:rPr lang="en-US" sz="5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Multi-</a:t>
            </a:r>
          </a:p>
          <a:p>
            <a:pPr algn="ctr">
              <a:defRPr/>
            </a:pPr>
            <a:r>
              <a:rPr lang="en-US" sz="5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potent</a:t>
            </a:r>
          </a:p>
        </p:txBody>
      </p:sp>
      <p:sp>
        <p:nvSpPr>
          <p:cNvPr id="22" name="TextBox 21"/>
          <p:cNvSpPr txBox="1">
            <a:spLocks noChangeArrowheads="1"/>
          </p:cNvSpPr>
          <p:nvPr/>
        </p:nvSpPr>
        <p:spPr bwMode="auto">
          <a:xfrm>
            <a:off x="7132638" y="6183313"/>
            <a:ext cx="17827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2100" b="1">
                <a:latin typeface="Arial" pitchFamily="34" charset="0"/>
                <a:cs typeface="Arial" pitchFamily="34" charset="0"/>
              </a:rPr>
              <a:t>Fully mature </a:t>
            </a:r>
          </a:p>
        </p:txBody>
      </p:sp>
    </p:spTree>
    <p:extLst>
      <p:ext uri="{BB962C8B-B14F-4D97-AF65-F5344CB8AC3E}">
        <p14:creationId xmlns:p14="http://schemas.microsoft.com/office/powerpoint/2010/main" val="2095135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up)">
                                      <p:cBhvr>
                                        <p:cTn id="7" dur="500"/>
                                        <p:tgtEl>
                                          <p:spTgt spid="1843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20"/>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1"/>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892969" y="35719"/>
            <a:ext cx="7358063" cy="125968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5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sz="5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ypes </a:t>
            </a:r>
            <a:r>
              <a:rPr lang="en-US" sz="5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Stem </a:t>
            </a:r>
            <a:r>
              <a:rPr lang="en-US" sz="5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Cells</a:t>
            </a:r>
            <a:endParaRPr lang="en-US" sz="5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530" name="Rectangle 2"/>
          <p:cNvSpPr>
            <a:spLocks noGrp="1" noChangeArrowheads="1"/>
          </p:cNvSpPr>
          <p:nvPr>
            <p:ph type="body" idx="1"/>
          </p:nvPr>
        </p:nvSpPr>
        <p:spPr>
          <a:xfrm>
            <a:off x="533400" y="1371600"/>
            <a:ext cx="4648200" cy="5072062"/>
          </a:xfrm>
        </p:spPr>
        <p:txBody>
          <a:bodyPr>
            <a:normAutofit fontScale="92500" lnSpcReduction="20000"/>
          </a:bodyPr>
          <a:lstStyle/>
          <a:p>
            <a:pPr marL="937584" indent="-714350">
              <a:lnSpc>
                <a:spcPct val="170000"/>
              </a:lnSpc>
              <a:buSzPct val="155000"/>
              <a:buBlip>
                <a:blip r:embed="rId3"/>
              </a:buBlip>
              <a:defRPr/>
            </a:pPr>
            <a:r>
              <a:rPr lang="en-US" sz="2500" b="1" dirty="0"/>
              <a:t>Embryonic Stem Cells (ESC)</a:t>
            </a:r>
          </a:p>
          <a:p>
            <a:pPr marL="1250112" lvl="2">
              <a:lnSpc>
                <a:spcPct val="170000"/>
              </a:lnSpc>
              <a:buSzPct val="155000"/>
              <a:buBlip>
                <a:blip r:embed="rId4"/>
              </a:buBlip>
              <a:defRPr/>
            </a:pPr>
            <a:r>
              <a:rPr lang="en-US" sz="2500" dirty="0"/>
              <a:t>IVF embryos</a:t>
            </a:r>
          </a:p>
          <a:p>
            <a:pPr marL="1250112" lvl="2">
              <a:lnSpc>
                <a:spcPct val="170000"/>
              </a:lnSpc>
              <a:buSzPct val="155000"/>
              <a:buBlip>
                <a:blip r:embed="rId4"/>
              </a:buBlip>
              <a:defRPr/>
            </a:pPr>
            <a:r>
              <a:rPr lang="en-US" sz="2500" dirty="0"/>
              <a:t>Aborted embryos</a:t>
            </a:r>
          </a:p>
          <a:p>
            <a:pPr marL="1250112" lvl="2">
              <a:lnSpc>
                <a:spcPct val="170000"/>
              </a:lnSpc>
              <a:buSzPct val="155000"/>
              <a:buBlip>
                <a:blip r:embed="rId4"/>
              </a:buBlip>
              <a:defRPr/>
            </a:pPr>
            <a:r>
              <a:rPr lang="en-US" sz="2500" dirty="0" smtClean="0"/>
              <a:t>cloned embryos</a:t>
            </a:r>
          </a:p>
          <a:p>
            <a:pPr marL="937584" indent="-714350">
              <a:lnSpc>
                <a:spcPct val="170000"/>
              </a:lnSpc>
              <a:spcBef>
                <a:spcPts val="1752"/>
              </a:spcBef>
              <a:buSzPct val="155000"/>
              <a:buBlip>
                <a:blip r:embed="rId3"/>
              </a:buBlip>
              <a:defRPr/>
            </a:pPr>
            <a:r>
              <a:rPr lang="en-US" sz="2500" b="1" dirty="0" smtClean="0"/>
              <a:t>Adult Stem Cells (ASC):</a:t>
            </a:r>
          </a:p>
          <a:p>
            <a:pPr marL="1250112" lvl="2">
              <a:lnSpc>
                <a:spcPct val="170000"/>
              </a:lnSpc>
              <a:buSzPct val="155000"/>
              <a:buBlip>
                <a:blip r:embed="rId4"/>
              </a:buBlip>
              <a:defRPr/>
            </a:pPr>
            <a:r>
              <a:rPr lang="en-US" sz="2500" dirty="0" smtClean="0"/>
              <a:t>Bone Marrow</a:t>
            </a:r>
          </a:p>
          <a:p>
            <a:pPr marL="1250112" lvl="2">
              <a:lnSpc>
                <a:spcPct val="170000"/>
              </a:lnSpc>
              <a:buSzPct val="155000"/>
              <a:buBlip>
                <a:blip r:embed="rId4"/>
              </a:buBlip>
              <a:defRPr/>
            </a:pPr>
            <a:r>
              <a:rPr lang="en-US" sz="2500" dirty="0" smtClean="0"/>
              <a:t>Placental Cord</a:t>
            </a:r>
          </a:p>
          <a:p>
            <a:pPr marL="1250112" lvl="2">
              <a:lnSpc>
                <a:spcPct val="170000"/>
              </a:lnSpc>
              <a:buSzPct val="155000"/>
              <a:buBlip>
                <a:blip r:embed="rId4"/>
              </a:buBlip>
              <a:defRPr/>
            </a:pPr>
            <a:r>
              <a:rPr lang="en-US" sz="2500" dirty="0" smtClean="0"/>
              <a:t>Mesenchymal Stem cells</a:t>
            </a:r>
            <a:endParaRPr lang="en-US" sz="2500" dirty="0"/>
          </a:p>
        </p:txBody>
      </p:sp>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5197" y="2497411"/>
            <a:ext cx="1178719" cy="9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1981200"/>
            <a:ext cx="955477" cy="95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0736" y="3180532"/>
            <a:ext cx="1116211" cy="83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9666" y="4638080"/>
            <a:ext cx="1107281" cy="76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0611" y="5075635"/>
            <a:ext cx="991195"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330" y="5691783"/>
            <a:ext cx="937617" cy="9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0" name="Lige forbindelse 13"/>
          <p:cNvCxnSpPr/>
          <p:nvPr/>
        </p:nvCxnSpPr>
        <p:spPr>
          <a:xfrm>
            <a:off x="395536" y="1411188"/>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3065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dissolve">
                                      <p:cBhvr>
                                        <p:cTn id="7" dur="500"/>
                                        <p:tgtEl>
                                          <p:spTgt spid="225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dissolve">
                                      <p:cBhvr>
                                        <p:cTn id="12" dur="500"/>
                                        <p:tgtEl>
                                          <p:spTgt spid="225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dissolve">
                                      <p:cBhvr>
                                        <p:cTn id="17" dur="500"/>
                                        <p:tgtEl>
                                          <p:spTgt spid="225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531"/>
                                        </p:tgtEl>
                                        <p:attrNameLst>
                                          <p:attrName>style.visibility</p:attrName>
                                        </p:attrNameLst>
                                      </p:cBhvr>
                                      <p:to>
                                        <p:strVal val="visible"/>
                                      </p:to>
                                    </p:set>
                                    <p:animEffect transition="in" filter="dissolve">
                                      <p:cBhvr>
                                        <p:cTn id="22" dur="500"/>
                                        <p:tgtEl>
                                          <p:spTgt spid="225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530">
                                            <p:txEl>
                                              <p:pRg st="3" end="3"/>
                                            </p:txEl>
                                          </p:spTgt>
                                        </p:tgtEl>
                                        <p:attrNameLst>
                                          <p:attrName>style.visibility</p:attrName>
                                        </p:attrNameLst>
                                      </p:cBhvr>
                                      <p:to>
                                        <p:strVal val="visible"/>
                                      </p:to>
                                    </p:set>
                                    <p:animEffect transition="in" filter="dissolve">
                                      <p:cBhvr>
                                        <p:cTn id="27" dur="500"/>
                                        <p:tgtEl>
                                          <p:spTgt spid="2253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2533"/>
                                        </p:tgtEl>
                                        <p:attrNameLst>
                                          <p:attrName>style.visibility</p:attrName>
                                        </p:attrNameLst>
                                      </p:cBhvr>
                                      <p:to>
                                        <p:strVal val="visible"/>
                                      </p:to>
                                    </p:set>
                                    <p:animEffect transition="in" filter="dissolve">
                                      <p:cBhvr>
                                        <p:cTn id="32" dur="500"/>
                                        <p:tgtEl>
                                          <p:spTgt spid="2253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30">
                                            <p:txEl>
                                              <p:pRg st="4" end="4"/>
                                            </p:txEl>
                                          </p:spTgt>
                                        </p:tgtEl>
                                        <p:attrNameLst>
                                          <p:attrName>style.visibility</p:attrName>
                                        </p:attrNameLst>
                                      </p:cBhvr>
                                      <p:to>
                                        <p:strVal val="visible"/>
                                      </p:to>
                                    </p:set>
                                    <p:anim calcmode="lin" valueType="num">
                                      <p:cBhvr additive="base">
                                        <p:cTn id="37" dur="5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2530">
                                            <p:txEl>
                                              <p:pRg st="5" end="5"/>
                                            </p:txEl>
                                          </p:spTgt>
                                        </p:tgtEl>
                                        <p:attrNameLst>
                                          <p:attrName>style.visibility</p:attrName>
                                        </p:attrNameLst>
                                      </p:cBhvr>
                                      <p:to>
                                        <p:strVal val="visible"/>
                                      </p:to>
                                    </p:set>
                                    <p:animEffect transition="in" filter="dissolve">
                                      <p:cBhvr>
                                        <p:cTn id="43" dur="500"/>
                                        <p:tgtEl>
                                          <p:spTgt spid="22530">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2534"/>
                                        </p:tgtEl>
                                        <p:attrNameLst>
                                          <p:attrName>style.visibility</p:attrName>
                                        </p:attrNameLst>
                                      </p:cBhvr>
                                      <p:to>
                                        <p:strVal val="visible"/>
                                      </p:to>
                                    </p:set>
                                    <p:animEffect transition="in" filter="dissolve">
                                      <p:cBhvr>
                                        <p:cTn id="48" dur="500"/>
                                        <p:tgtEl>
                                          <p:spTgt spid="2253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22530">
                                            <p:txEl>
                                              <p:pRg st="6" end="6"/>
                                            </p:txEl>
                                          </p:spTgt>
                                        </p:tgtEl>
                                        <p:attrNameLst>
                                          <p:attrName>style.visibility</p:attrName>
                                        </p:attrNameLst>
                                      </p:cBhvr>
                                      <p:to>
                                        <p:strVal val="visible"/>
                                      </p:to>
                                    </p:set>
                                    <p:animEffect transition="in" filter="dissolve">
                                      <p:cBhvr>
                                        <p:cTn id="53" dur="500"/>
                                        <p:tgtEl>
                                          <p:spTgt spid="22530">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22535"/>
                                        </p:tgtEl>
                                        <p:attrNameLst>
                                          <p:attrName>style.visibility</p:attrName>
                                        </p:attrNameLst>
                                      </p:cBhvr>
                                      <p:to>
                                        <p:strVal val="visible"/>
                                      </p:to>
                                    </p:set>
                                    <p:animEffect transition="in" filter="dissolve">
                                      <p:cBhvr>
                                        <p:cTn id="58" dur="500"/>
                                        <p:tgtEl>
                                          <p:spTgt spid="22535"/>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22530">
                                            <p:txEl>
                                              <p:pRg st="7" end="7"/>
                                            </p:txEl>
                                          </p:spTgt>
                                        </p:tgtEl>
                                        <p:attrNameLst>
                                          <p:attrName>style.visibility</p:attrName>
                                        </p:attrNameLst>
                                      </p:cBhvr>
                                      <p:to>
                                        <p:strVal val="visible"/>
                                      </p:to>
                                    </p:set>
                                    <p:animEffect transition="in" filter="dissolve">
                                      <p:cBhvr>
                                        <p:cTn id="63" dur="500"/>
                                        <p:tgtEl>
                                          <p:spTgt spid="22530">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22536"/>
                                        </p:tgtEl>
                                        <p:attrNameLst>
                                          <p:attrName>style.visibility</p:attrName>
                                        </p:attrNameLst>
                                      </p:cBhvr>
                                      <p:to>
                                        <p:strVal val="visible"/>
                                      </p:to>
                                    </p:set>
                                    <p:animEffect transition="in" filter="dissolve">
                                      <p:cBhvr>
                                        <p:cTn id="68"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0" y="1357312"/>
            <a:ext cx="7509867" cy="5500688"/>
          </a:xfrm>
        </p:spPr>
        <p:txBody>
          <a:bodyPr>
            <a:normAutofit fontScale="92500"/>
          </a:bodyPr>
          <a:lstStyle/>
          <a:p>
            <a:pPr marL="625056">
              <a:lnSpc>
                <a:spcPct val="150000"/>
              </a:lnSpc>
              <a:defRPr/>
            </a:pPr>
            <a:r>
              <a:rPr lang="en-US" sz="2400" dirty="0" smtClean="0"/>
              <a:t>Isolate and transfer </a:t>
            </a:r>
            <a:r>
              <a:rPr lang="en-US" sz="2400" smtClean="0"/>
              <a:t>of </a:t>
            </a:r>
            <a:r>
              <a:rPr lang="en-US" sz="2400" smtClean="0"/>
              <a:t>cell </a:t>
            </a:r>
            <a:r>
              <a:rPr lang="en-US" sz="2400" dirty="0" smtClean="0"/>
              <a:t>into culture dish in culture media</a:t>
            </a:r>
          </a:p>
          <a:p>
            <a:pPr marL="625056">
              <a:lnSpc>
                <a:spcPct val="150000"/>
              </a:lnSpc>
              <a:defRPr/>
            </a:pPr>
            <a:r>
              <a:rPr lang="en-US" sz="2400" dirty="0" smtClean="0"/>
              <a:t>Culture at 37c and 5% CO</a:t>
            </a:r>
            <a:r>
              <a:rPr lang="en-US" sz="2400" baseline="-25000" dirty="0" smtClean="0"/>
              <a:t>2</a:t>
            </a:r>
          </a:p>
          <a:p>
            <a:pPr marL="625056">
              <a:lnSpc>
                <a:spcPct val="150000"/>
              </a:lnSpc>
              <a:defRPr/>
            </a:pPr>
            <a:r>
              <a:rPr lang="en-US" sz="2400" dirty="0" smtClean="0"/>
              <a:t>Cells divide and spread over the dish</a:t>
            </a:r>
          </a:p>
          <a:p>
            <a:pPr marL="625056">
              <a:lnSpc>
                <a:spcPct val="150000"/>
              </a:lnSpc>
              <a:defRPr/>
            </a:pPr>
            <a:r>
              <a:rPr lang="en-US" sz="2400" dirty="0" smtClean="0"/>
              <a:t>Inner surface of culture dish is coated with inactivated </a:t>
            </a:r>
            <a:r>
              <a:rPr lang="en-US" sz="2400" dirty="0" smtClean="0"/>
              <a:t>mouse embryonic fibroblasts (MEFs) </a:t>
            </a:r>
            <a:r>
              <a:rPr lang="en-US" sz="2400" dirty="0" smtClean="0"/>
              <a:t>as a feeder layer:</a:t>
            </a:r>
          </a:p>
          <a:p>
            <a:pPr marL="1250112" lvl="2">
              <a:lnSpc>
                <a:spcPct val="150000"/>
              </a:lnSpc>
              <a:defRPr/>
            </a:pPr>
            <a:r>
              <a:rPr lang="en-US" sz="2300" dirty="0" smtClean="0"/>
              <a:t>provides sticky surface for attachment</a:t>
            </a:r>
          </a:p>
          <a:p>
            <a:pPr marL="1250112" lvl="2">
              <a:lnSpc>
                <a:spcPct val="150000"/>
              </a:lnSpc>
              <a:defRPr/>
            </a:pPr>
            <a:r>
              <a:rPr lang="en-US" sz="2300" dirty="0" smtClean="0"/>
              <a:t>release nutrients</a:t>
            </a:r>
          </a:p>
          <a:p>
            <a:pPr marL="625056">
              <a:lnSpc>
                <a:spcPct val="150000"/>
              </a:lnSpc>
              <a:defRPr/>
            </a:pPr>
            <a:r>
              <a:rPr lang="en-US" sz="2400" dirty="0" smtClean="0"/>
              <a:t>ESCs are removed gently and plated into several different culture plates.</a:t>
            </a:r>
          </a:p>
        </p:txBody>
      </p:sp>
      <p:pic>
        <p:nvPicPr>
          <p:cNvPr id="2765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102" y="3580805"/>
            <a:ext cx="1946672" cy="101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2"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625" y="1397496"/>
            <a:ext cx="1535906" cy="98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1701" y="2486918"/>
            <a:ext cx="1620738"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0019" y="5854527"/>
            <a:ext cx="1491258" cy="99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6289" y="4719340"/>
            <a:ext cx="1199927" cy="104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Rectangle 2"/>
          <p:cNvSpPr>
            <a:spLocks noGrp="1" noRot="1" noChangeArrowheads="1"/>
          </p:cNvSpPr>
          <p:nvPr>
            <p:ph type="title"/>
          </p:nvPr>
        </p:nvSpPr>
        <p:spPr>
          <a:xfrm>
            <a:off x="457200" y="-152400"/>
            <a:ext cx="83820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Generation of embryonic stem cells</a:t>
            </a:r>
            <a:endParaRPr lang="en-IN" alt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2" name="Lige forbindelse 13"/>
          <p:cNvCxnSpPr/>
          <p:nvPr/>
        </p:nvCxnSpPr>
        <p:spPr>
          <a:xfrm>
            <a:off x="395536" y="1066800"/>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34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Effect transition="in" filter="dissolve">
                                      <p:cBhvr>
                                        <p:cTn id="7" dur="500"/>
                                        <p:tgtEl>
                                          <p:spTgt spid="2765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0">
                                            <p:txEl>
                                              <p:pRg st="2" end="2"/>
                                            </p:txEl>
                                          </p:spTgt>
                                        </p:tgtEl>
                                        <p:attrNameLst>
                                          <p:attrName>style.visibility</p:attrName>
                                        </p:attrNameLst>
                                      </p:cBhvr>
                                      <p:to>
                                        <p:strVal val="visible"/>
                                      </p:to>
                                    </p:set>
                                    <p:animEffect transition="in" filter="dissolve">
                                      <p:cBhvr>
                                        <p:cTn id="12" dur="500"/>
                                        <p:tgtEl>
                                          <p:spTgt spid="276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653"/>
                                        </p:tgtEl>
                                        <p:attrNameLst>
                                          <p:attrName>style.visibility</p:attrName>
                                        </p:attrNameLst>
                                      </p:cBhvr>
                                      <p:to>
                                        <p:strVal val="visible"/>
                                      </p:to>
                                    </p:set>
                                    <p:animEffect transition="in" filter="dissolve">
                                      <p:cBhvr>
                                        <p:cTn id="17" dur="500"/>
                                        <p:tgtEl>
                                          <p:spTgt spid="276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651"/>
                                        </p:tgtEl>
                                        <p:attrNameLst>
                                          <p:attrName>style.visibility</p:attrName>
                                        </p:attrNameLst>
                                      </p:cBhvr>
                                      <p:to>
                                        <p:strVal val="visible"/>
                                      </p:to>
                                    </p:set>
                                    <p:animEffect transition="in" filter="dissolve">
                                      <p:cBhvr>
                                        <p:cTn id="22" dur="500"/>
                                        <p:tgtEl>
                                          <p:spTgt spid="276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7650">
                                            <p:txEl>
                                              <p:pRg st="3" end="3"/>
                                            </p:txEl>
                                          </p:spTgt>
                                        </p:tgtEl>
                                        <p:attrNameLst>
                                          <p:attrName>style.visibility</p:attrName>
                                        </p:attrNameLst>
                                      </p:cBhvr>
                                      <p:to>
                                        <p:strVal val="visible"/>
                                      </p:to>
                                    </p:set>
                                    <p:animEffect transition="in" filter="dissolve">
                                      <p:cBhvr>
                                        <p:cTn id="27" dur="500"/>
                                        <p:tgtEl>
                                          <p:spTgt spid="2765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7655"/>
                                        </p:tgtEl>
                                        <p:attrNameLst>
                                          <p:attrName>style.visibility</p:attrName>
                                        </p:attrNameLst>
                                      </p:cBhvr>
                                      <p:to>
                                        <p:strVal val="visible"/>
                                      </p:to>
                                    </p:set>
                                    <p:animEffect transition="in" filter="dissolve">
                                      <p:cBhvr>
                                        <p:cTn id="32" dur="500"/>
                                        <p:tgtEl>
                                          <p:spTgt spid="2765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7650">
                                            <p:txEl>
                                              <p:pRg st="4" end="4"/>
                                            </p:txEl>
                                          </p:spTgt>
                                        </p:tgtEl>
                                        <p:attrNameLst>
                                          <p:attrName>style.visibility</p:attrName>
                                        </p:attrNameLst>
                                      </p:cBhvr>
                                      <p:to>
                                        <p:strVal val="visible"/>
                                      </p:to>
                                    </p:set>
                                    <p:animEffect transition="in" filter="dissolve">
                                      <p:cBhvr>
                                        <p:cTn id="37" dur="500"/>
                                        <p:tgtEl>
                                          <p:spTgt spid="27650">
                                            <p:txEl>
                                              <p:pRg st="4" end="4"/>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27650">
                                            <p:txEl>
                                              <p:pRg st="5" end="5"/>
                                            </p:txEl>
                                          </p:spTgt>
                                        </p:tgtEl>
                                        <p:attrNameLst>
                                          <p:attrName>style.visibility</p:attrName>
                                        </p:attrNameLst>
                                      </p:cBhvr>
                                      <p:to>
                                        <p:strVal val="visible"/>
                                      </p:to>
                                    </p:set>
                                    <p:animEffect transition="in" filter="dissolve">
                                      <p:cBhvr>
                                        <p:cTn id="40" dur="500"/>
                                        <p:tgtEl>
                                          <p:spTgt spid="2765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7650">
                                            <p:txEl>
                                              <p:pRg st="6" end="6"/>
                                            </p:txEl>
                                          </p:spTgt>
                                        </p:tgtEl>
                                        <p:attrNameLst>
                                          <p:attrName>style.visibility</p:attrName>
                                        </p:attrNameLst>
                                      </p:cBhvr>
                                      <p:to>
                                        <p:strVal val="visible"/>
                                      </p:to>
                                    </p:set>
                                    <p:animEffect transition="in" filter="dissolve">
                                      <p:cBhvr>
                                        <p:cTn id="45" dur="500"/>
                                        <p:tgtEl>
                                          <p:spTgt spid="2765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7654"/>
                                        </p:tgtEl>
                                        <p:attrNameLst>
                                          <p:attrName>style.visibility</p:attrName>
                                        </p:attrNameLst>
                                      </p:cBhvr>
                                      <p:to>
                                        <p:strVal val="visible"/>
                                      </p:to>
                                    </p:set>
                                    <p:animEffect transition="in" filter="dissolve">
                                      <p:cBhvr>
                                        <p:cTn id="50"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52400"/>
            <a:ext cx="8229600" cy="1143000"/>
          </a:xfrm>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Embryonic stem cells in the dish</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do cultured ES cells look like?</a:t>
            </a:r>
          </a:p>
        </p:txBody>
      </p:sp>
      <p:pic>
        <p:nvPicPr>
          <p:cNvPr id="24579" name="Picture 3" descr="hESC colony on mouse fibroblasts (fair use).jpg"/>
          <p:cNvPicPr>
            <a:picLocks noChangeAspect="1"/>
          </p:cNvPicPr>
          <p:nvPr/>
        </p:nvPicPr>
        <p:blipFill>
          <a:blip r:embed="rId3" cstate="print"/>
          <a:srcRect/>
          <a:stretch>
            <a:fillRect/>
          </a:stretch>
        </p:blipFill>
        <p:spPr bwMode="auto">
          <a:xfrm>
            <a:off x="1598613" y="1590675"/>
            <a:ext cx="5945187" cy="5191125"/>
          </a:xfrm>
          <a:prstGeom prst="rect">
            <a:avLst/>
          </a:prstGeom>
          <a:noFill/>
          <a:ln w="9525">
            <a:noFill/>
            <a:miter lim="800000"/>
            <a:headEnd/>
            <a:tailEnd/>
          </a:ln>
        </p:spPr>
      </p:pic>
      <p:cxnSp>
        <p:nvCxnSpPr>
          <p:cNvPr id="4" name="Lige forbindelse 13"/>
          <p:cNvCxnSpPr/>
          <p:nvPr/>
        </p:nvCxnSpPr>
        <p:spPr>
          <a:xfrm>
            <a:off x="395536" y="1293812"/>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15631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35" y="188640"/>
            <a:ext cx="8285457" cy="9144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ea typeface="PMingLiU" pitchFamily="18" charset="-120"/>
              </a:rPr>
              <a:t>Beating </a:t>
            </a:r>
            <a:r>
              <a:rPr lang="en-US" altLang="zh-TW"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ea typeface="PMingLiU" pitchFamily="18" charset="-120"/>
              </a:rPr>
              <a:t>cardiomyocytes</a:t>
            </a:r>
            <a:r>
              <a:rPr lang="en-US" altLang="zh-TW"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ea typeface="PMingLiU" pitchFamily="18" charset="-120"/>
              </a:rPr>
              <a:t> derived from hESCs</a:t>
            </a:r>
          </a:p>
        </p:txBody>
      </p:sp>
      <p:pic>
        <p:nvPicPr>
          <p:cNvPr id="4" name="150308 beating EBs day3 CDM plating_1.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547664" y="1628800"/>
            <a:ext cx="6591300" cy="4914900"/>
          </a:xfrm>
          <a:prstGeom prst="rect">
            <a:avLst/>
          </a:prstGeom>
        </p:spPr>
      </p:pic>
      <p:cxnSp>
        <p:nvCxnSpPr>
          <p:cNvPr id="5" name="Lige forbindelse 13"/>
          <p:cNvCxnSpPr/>
          <p:nvPr/>
        </p:nvCxnSpPr>
        <p:spPr>
          <a:xfrm>
            <a:off x="395536" y="1411188"/>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07383848"/>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0"/>
            <a:ext cx="2819400" cy="224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itle 1"/>
          <p:cNvSpPr>
            <a:spLocks noGrp="1"/>
          </p:cNvSpPr>
          <p:nvPr>
            <p:ph type="title"/>
          </p:nvPr>
        </p:nvSpPr>
        <p:spPr>
          <a:xfrm>
            <a:off x="685800" y="990600"/>
            <a:ext cx="7358063" cy="1579959"/>
          </a:xfrm>
        </p:spPr>
        <p:txBody>
          <a:bodyPr>
            <a:normAutofit/>
          </a:bodyPr>
          <a:lstStyle/>
          <a:p>
            <a:pPr eaLnBrk="1" hangingPunct="1">
              <a:defRPr/>
            </a:pPr>
            <a:r>
              <a:rPr lang="en-US"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ea typeface="+mn-ea"/>
                <a:cs typeface="+mn-cs"/>
              </a:rPr>
              <a:t>CLONING</a:t>
            </a:r>
          </a:p>
        </p:txBody>
      </p:sp>
      <p:sp>
        <p:nvSpPr>
          <p:cNvPr id="3" name="TextBox 2"/>
          <p:cNvSpPr txBox="1"/>
          <p:nvPr/>
        </p:nvSpPr>
        <p:spPr>
          <a:xfrm>
            <a:off x="1447800" y="152400"/>
            <a:ext cx="5812559" cy="1200329"/>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Somatic Cell Nuclear Transfer</a:t>
            </a:r>
          </a:p>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SCNT</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5715000" y="5075746"/>
            <a:ext cx="2890861" cy="400110"/>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Reproductive Cloning</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Picture 7"/>
          <p:cNvPicPr>
            <a:picLocks noChangeAspect="1"/>
          </p:cNvPicPr>
          <p:nvPr/>
        </p:nvPicPr>
        <p:blipFill>
          <a:blip r:embed="rId4"/>
          <a:stretch>
            <a:fillRect/>
          </a:stretch>
        </p:blipFill>
        <p:spPr>
          <a:xfrm>
            <a:off x="381000" y="3581400"/>
            <a:ext cx="4267201" cy="894187"/>
          </a:xfrm>
          <a:prstGeom prst="rect">
            <a:avLst/>
          </a:prstGeom>
        </p:spPr>
      </p:pic>
      <p:cxnSp>
        <p:nvCxnSpPr>
          <p:cNvPr id="10" name="Lige forbindelse 13"/>
          <p:cNvCxnSpPr/>
          <p:nvPr/>
        </p:nvCxnSpPr>
        <p:spPr>
          <a:xfrm>
            <a:off x="395536" y="1411188"/>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5673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4"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3793"/>
                                        </p:tgtEl>
                                        <p:attrNameLst>
                                          <p:attrName>style.visibility</p:attrName>
                                        </p:attrNameLst>
                                      </p:cBhvr>
                                      <p:to>
                                        <p:strVal val="visible"/>
                                      </p:to>
                                    </p:set>
                                    <p:anim calcmode="lin" valueType="num">
                                      <p:cBhvr>
                                        <p:cTn id="37" dur="500" fill="hold"/>
                                        <p:tgtEl>
                                          <p:spTgt spid="33793"/>
                                        </p:tgtEl>
                                        <p:attrNameLst>
                                          <p:attrName>ppt_w</p:attrName>
                                        </p:attrNameLst>
                                      </p:cBhvr>
                                      <p:tavLst>
                                        <p:tav tm="0">
                                          <p:val>
                                            <p:fltVal val="0"/>
                                          </p:val>
                                        </p:tav>
                                        <p:tav tm="100000">
                                          <p:val>
                                            <p:strVal val="#ppt_w"/>
                                          </p:val>
                                        </p:tav>
                                      </p:tavLst>
                                    </p:anim>
                                    <p:anim calcmode="lin" valueType="num">
                                      <p:cBhvr>
                                        <p:cTn id="38" dur="500" fill="hold"/>
                                        <p:tgtEl>
                                          <p:spTgt spid="33793"/>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4"/>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rrowheads="1"/>
          </p:cNvPicPr>
          <p:nvPr/>
        </p:nvPicPr>
        <p:blipFill rotWithShape="1">
          <a:blip r:embed="rId2">
            <a:extLst>
              <a:ext uri="{28A0092B-C50C-407E-A947-70E740481C1C}">
                <a14:useLocalDpi xmlns:a14="http://schemas.microsoft.com/office/drawing/2010/main" val="0"/>
              </a:ext>
            </a:extLst>
          </a:blip>
          <a:srcRect r="67329"/>
          <a:stretch/>
        </p:blipFill>
        <p:spPr bwMode="auto">
          <a:xfrm>
            <a:off x="381001" y="152400"/>
            <a:ext cx="2744300" cy="617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Picture 2"/>
          <p:cNvPicPr>
            <a:picLocks noChangeArrowheads="1"/>
          </p:cNvPicPr>
          <p:nvPr/>
        </p:nvPicPr>
        <p:blipFill rotWithShape="1">
          <a:blip r:embed="rId2">
            <a:extLst>
              <a:ext uri="{28A0092B-C50C-407E-A947-70E740481C1C}">
                <a14:useLocalDpi xmlns:a14="http://schemas.microsoft.com/office/drawing/2010/main" val="0"/>
              </a:ext>
            </a:extLst>
          </a:blip>
          <a:srcRect l="32671" r="36748"/>
          <a:stretch/>
        </p:blipFill>
        <p:spPr bwMode="auto">
          <a:xfrm>
            <a:off x="3125299" y="152400"/>
            <a:ext cx="2568741" cy="617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2"/>
          <p:cNvPicPr>
            <a:picLocks noChangeArrowheads="1"/>
          </p:cNvPicPr>
          <p:nvPr/>
        </p:nvPicPr>
        <p:blipFill rotWithShape="1">
          <a:blip r:embed="rId2">
            <a:extLst>
              <a:ext uri="{28A0092B-C50C-407E-A947-70E740481C1C}">
                <a14:useLocalDpi xmlns:a14="http://schemas.microsoft.com/office/drawing/2010/main" val="0"/>
              </a:ext>
            </a:extLst>
          </a:blip>
          <a:srcRect l="62912"/>
          <a:stretch/>
        </p:blipFill>
        <p:spPr bwMode="auto">
          <a:xfrm>
            <a:off x="5665498" y="152400"/>
            <a:ext cx="3115361" cy="617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179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Lige forbindelse 13"/>
          <p:cNvCxnSpPr/>
          <p:nvPr/>
        </p:nvCxnSpPr>
        <p:spPr>
          <a:xfrm>
            <a:off x="395536" y="1411188"/>
            <a:ext cx="8568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0" y="1828800"/>
            <a:ext cx="3520674" cy="4462760"/>
          </a:xfrm>
          <a:prstGeom prst="rect">
            <a:avLst/>
          </a:prstGeom>
          <a:noFill/>
        </p:spPr>
        <p:txBody>
          <a:bodyPr wrap="square" rtlCol="0">
            <a:spAutoFit/>
          </a:bodyPr>
          <a:lstStyle/>
          <a:p>
            <a:pPr marL="285750" indent="-285750">
              <a:spcAft>
                <a:spcPts val="2400"/>
              </a:spcAft>
              <a:buFont typeface="Arial"/>
              <a:buChar char="•"/>
            </a:pPr>
            <a:r>
              <a:rPr lang="en-US" sz="2400" dirty="0" smtClean="0"/>
              <a:t>Therapeutic cloning uses stem cells to correct diseases and other health problems that someone may encounter.</a:t>
            </a:r>
          </a:p>
          <a:p>
            <a:pPr marL="285750" indent="-285750">
              <a:buFont typeface="Arial"/>
              <a:buChar char="•"/>
            </a:pPr>
            <a:r>
              <a:rPr lang="en-US" sz="2400" dirty="0" smtClean="0"/>
              <a:t>Therapeutic cloning does not cloned to make full humans but rather is used for the stem cells of embryo</a:t>
            </a:r>
            <a:endParaRPr lang="en-US" sz="2400" dirty="0"/>
          </a:p>
        </p:txBody>
      </p:sp>
      <p:sp>
        <p:nvSpPr>
          <p:cNvPr id="8" name="Rectangle 2"/>
          <p:cNvSpPr>
            <a:spLocks noGrp="1" noChangeArrowheads="1"/>
          </p:cNvSpPr>
          <p:nvPr>
            <p:ph type="title"/>
          </p:nvPr>
        </p:nvSpPr>
        <p:spPr>
          <a:xfrm>
            <a:off x="533400" y="22860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Therapeutic Cloning</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8"/>
          <p:cNvPicPr>
            <a:picLocks noChangeAspect="1"/>
          </p:cNvPicPr>
          <p:nvPr/>
        </p:nvPicPr>
        <p:blipFill>
          <a:blip r:embed="rId2"/>
          <a:stretch>
            <a:fillRect/>
          </a:stretch>
        </p:blipFill>
        <p:spPr>
          <a:xfrm>
            <a:off x="3040274" y="1600200"/>
            <a:ext cx="6103726" cy="4710042"/>
          </a:xfrm>
          <a:prstGeom prst="rect">
            <a:avLst/>
          </a:prstGeom>
        </p:spPr>
      </p:pic>
    </p:spTree>
    <p:extLst>
      <p:ext uri="{BB962C8B-B14F-4D97-AF65-F5344CB8AC3E}">
        <p14:creationId xmlns:p14="http://schemas.microsoft.com/office/powerpoint/2010/main" val="14361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88" y="228600"/>
            <a:ext cx="8667899" cy="6400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859996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tantis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143000" y="609600"/>
            <a:ext cx="7086600" cy="5610225"/>
          </a:xfrm>
        </p:spPr>
      </p:pic>
    </p:spTree>
    <p:extLst>
      <p:ext uri="{BB962C8B-B14F-4D97-AF65-F5344CB8AC3E}">
        <p14:creationId xmlns:p14="http://schemas.microsoft.com/office/powerpoint/2010/main" val="3064456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15950" y="19050"/>
            <a:ext cx="7772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alt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Introducing….stem cells!</a:t>
            </a:r>
          </a:p>
        </p:txBody>
      </p:sp>
      <p:pic>
        <p:nvPicPr>
          <p:cNvPr id="6789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9044" t="81699" r="9415" b="5508"/>
          <a:stretch>
            <a:fillRect/>
          </a:stretch>
        </p:blipFill>
        <p:spPr bwMode="auto">
          <a:xfrm>
            <a:off x="4572000" y="2062163"/>
            <a:ext cx="453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1668" t="30428" r="10699" b="57668"/>
          <a:stretch>
            <a:fillRect/>
          </a:stretch>
        </p:blipFill>
        <p:spPr bwMode="auto">
          <a:xfrm>
            <a:off x="250825" y="1628775"/>
            <a:ext cx="43195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9044" t="16707" r="17175" b="68645"/>
          <a:stretch>
            <a:fillRect/>
          </a:stretch>
        </p:blipFill>
        <p:spPr bwMode="auto">
          <a:xfrm>
            <a:off x="4643438" y="3571875"/>
            <a:ext cx="41052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21997" t="58818" r="9415" b="33858"/>
          <a:stretch>
            <a:fillRect/>
          </a:stretch>
        </p:blipFill>
        <p:spPr bwMode="auto">
          <a:xfrm>
            <a:off x="179388" y="4365625"/>
            <a:ext cx="3816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11641" t="65213" r="18460" b="26534"/>
          <a:stretch>
            <a:fillRect/>
          </a:stretch>
        </p:blipFill>
        <p:spPr bwMode="auto">
          <a:xfrm>
            <a:off x="323850" y="5589588"/>
            <a:ext cx="38893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11641" t="73445" r="18460" b="18301"/>
          <a:stretch>
            <a:fillRect/>
          </a:stretch>
        </p:blipFill>
        <p:spPr bwMode="auto">
          <a:xfrm>
            <a:off x="4859338" y="5949950"/>
            <a:ext cx="38893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10356" t="50584" r="9415" b="39346"/>
          <a:stretch>
            <a:fillRect/>
          </a:stretch>
        </p:blipFill>
        <p:spPr bwMode="auto">
          <a:xfrm>
            <a:off x="3924300" y="5013325"/>
            <a:ext cx="44640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pic>
        <p:nvPicPr>
          <p:cNvPr id="67892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11668" t="42332" r="10699" b="49435"/>
          <a:stretch>
            <a:fillRect/>
          </a:stretch>
        </p:blipFill>
        <p:spPr bwMode="auto">
          <a:xfrm>
            <a:off x="250825" y="3284538"/>
            <a:ext cx="4319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lgn="ctr">
                <a:solidFill>
                  <a:srgbClr val="000000"/>
                </a:solidFill>
                <a:miter lim="800000"/>
                <a:headEnd/>
                <a:tailEnd/>
              </a14:hiddenLine>
            </a:ext>
          </a:extLst>
        </p:spPr>
      </p:pic>
      <p:cxnSp>
        <p:nvCxnSpPr>
          <p:cNvPr id="11" name="Lige forbindelse 13"/>
          <p:cNvCxnSpPr/>
          <p:nvPr/>
        </p:nvCxnSpPr>
        <p:spPr>
          <a:xfrm>
            <a:off x="395536" y="1143000"/>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6624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8916"/>
                                        </p:tgtEl>
                                        <p:attrNameLst>
                                          <p:attrName>style.visibility</p:attrName>
                                        </p:attrNameLst>
                                      </p:cBhvr>
                                      <p:to>
                                        <p:strVal val="visible"/>
                                      </p:to>
                                    </p:set>
                                    <p:anim calcmode="lin" valueType="num">
                                      <p:cBhvr additive="base">
                                        <p:cTn id="7" dur="500" fill="hold"/>
                                        <p:tgtEl>
                                          <p:spTgt spid="678916"/>
                                        </p:tgtEl>
                                        <p:attrNameLst>
                                          <p:attrName>ppt_x</p:attrName>
                                        </p:attrNameLst>
                                      </p:cBhvr>
                                      <p:tavLst>
                                        <p:tav tm="0">
                                          <p:val>
                                            <p:strVal val="#ppt_x"/>
                                          </p:val>
                                        </p:tav>
                                        <p:tav tm="100000">
                                          <p:val>
                                            <p:strVal val="#ppt_x"/>
                                          </p:val>
                                        </p:tav>
                                      </p:tavLst>
                                    </p:anim>
                                    <p:anim calcmode="lin" valueType="num">
                                      <p:cBhvr additive="base">
                                        <p:cTn id="8" dur="500" fill="hold"/>
                                        <p:tgtEl>
                                          <p:spTgt spid="6789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78918"/>
                                        </p:tgtEl>
                                        <p:attrNameLst>
                                          <p:attrName>style.visibility</p:attrName>
                                        </p:attrNameLst>
                                      </p:cBhvr>
                                      <p:to>
                                        <p:strVal val="visible"/>
                                      </p:to>
                                    </p:set>
                                    <p:anim calcmode="lin" valueType="num">
                                      <p:cBhvr additive="base">
                                        <p:cTn id="12" dur="500" fill="hold"/>
                                        <p:tgtEl>
                                          <p:spTgt spid="678918"/>
                                        </p:tgtEl>
                                        <p:attrNameLst>
                                          <p:attrName>ppt_x</p:attrName>
                                        </p:attrNameLst>
                                      </p:cBhvr>
                                      <p:tavLst>
                                        <p:tav tm="0">
                                          <p:val>
                                            <p:strVal val="0-#ppt_w/2"/>
                                          </p:val>
                                        </p:tav>
                                        <p:tav tm="100000">
                                          <p:val>
                                            <p:strVal val="#ppt_x"/>
                                          </p:val>
                                        </p:tav>
                                      </p:tavLst>
                                    </p:anim>
                                    <p:anim calcmode="lin" valueType="num">
                                      <p:cBhvr additive="base">
                                        <p:cTn id="13" dur="500" fill="hold"/>
                                        <p:tgtEl>
                                          <p:spTgt spid="67891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678919"/>
                                        </p:tgtEl>
                                        <p:attrNameLst>
                                          <p:attrName>style.visibility</p:attrName>
                                        </p:attrNameLst>
                                      </p:cBhvr>
                                      <p:to>
                                        <p:strVal val="visible"/>
                                      </p:to>
                                    </p:set>
                                    <p:anim calcmode="lin" valueType="num">
                                      <p:cBhvr additive="base">
                                        <p:cTn id="17" dur="500" fill="hold"/>
                                        <p:tgtEl>
                                          <p:spTgt spid="678919"/>
                                        </p:tgtEl>
                                        <p:attrNameLst>
                                          <p:attrName>ppt_x</p:attrName>
                                        </p:attrNameLst>
                                      </p:cBhvr>
                                      <p:tavLst>
                                        <p:tav tm="0">
                                          <p:val>
                                            <p:strVal val="1+#ppt_w/2"/>
                                          </p:val>
                                        </p:tav>
                                        <p:tav tm="100000">
                                          <p:val>
                                            <p:strVal val="#ppt_x"/>
                                          </p:val>
                                        </p:tav>
                                      </p:tavLst>
                                    </p:anim>
                                    <p:anim calcmode="lin" valueType="num">
                                      <p:cBhvr additive="base">
                                        <p:cTn id="18" dur="500" fill="hold"/>
                                        <p:tgtEl>
                                          <p:spTgt spid="67891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6" fill="hold" nodeType="afterEffect">
                                  <p:stCondLst>
                                    <p:cond delay="0"/>
                                  </p:stCondLst>
                                  <p:childTnLst>
                                    <p:set>
                                      <p:cBhvr>
                                        <p:cTn id="21" dur="1" fill="hold">
                                          <p:stCondLst>
                                            <p:cond delay="0"/>
                                          </p:stCondLst>
                                        </p:cTn>
                                        <p:tgtEl>
                                          <p:spTgt spid="678923"/>
                                        </p:tgtEl>
                                        <p:attrNameLst>
                                          <p:attrName>style.visibility</p:attrName>
                                        </p:attrNameLst>
                                      </p:cBhvr>
                                      <p:to>
                                        <p:strVal val="visible"/>
                                      </p:to>
                                    </p:set>
                                    <p:anim calcmode="lin" valueType="num">
                                      <p:cBhvr additive="base">
                                        <p:cTn id="22" dur="500" fill="hold"/>
                                        <p:tgtEl>
                                          <p:spTgt spid="678923"/>
                                        </p:tgtEl>
                                        <p:attrNameLst>
                                          <p:attrName>ppt_x</p:attrName>
                                        </p:attrNameLst>
                                      </p:cBhvr>
                                      <p:tavLst>
                                        <p:tav tm="0">
                                          <p:val>
                                            <p:strVal val="1+#ppt_w/2"/>
                                          </p:val>
                                        </p:tav>
                                        <p:tav tm="100000">
                                          <p:val>
                                            <p:strVal val="#ppt_x"/>
                                          </p:val>
                                        </p:tav>
                                      </p:tavLst>
                                    </p:anim>
                                    <p:anim calcmode="lin" valueType="num">
                                      <p:cBhvr additive="base">
                                        <p:cTn id="23" dur="500" fill="hold"/>
                                        <p:tgtEl>
                                          <p:spTgt spid="67892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1" fill="hold" nodeType="afterEffect">
                                  <p:stCondLst>
                                    <p:cond delay="0"/>
                                  </p:stCondLst>
                                  <p:childTnLst>
                                    <p:set>
                                      <p:cBhvr>
                                        <p:cTn id="26" dur="1" fill="hold">
                                          <p:stCondLst>
                                            <p:cond delay="0"/>
                                          </p:stCondLst>
                                        </p:cTn>
                                        <p:tgtEl>
                                          <p:spTgt spid="678920"/>
                                        </p:tgtEl>
                                        <p:attrNameLst>
                                          <p:attrName>style.visibility</p:attrName>
                                        </p:attrNameLst>
                                      </p:cBhvr>
                                      <p:to>
                                        <p:strVal val="visible"/>
                                      </p:to>
                                    </p:set>
                                    <p:anim calcmode="lin" valueType="num">
                                      <p:cBhvr additive="base">
                                        <p:cTn id="27" dur="500" fill="hold"/>
                                        <p:tgtEl>
                                          <p:spTgt spid="678920"/>
                                        </p:tgtEl>
                                        <p:attrNameLst>
                                          <p:attrName>ppt_x</p:attrName>
                                        </p:attrNameLst>
                                      </p:cBhvr>
                                      <p:tavLst>
                                        <p:tav tm="0">
                                          <p:val>
                                            <p:strVal val="#ppt_x"/>
                                          </p:val>
                                        </p:tav>
                                        <p:tav tm="100000">
                                          <p:val>
                                            <p:strVal val="#ppt_x"/>
                                          </p:val>
                                        </p:tav>
                                      </p:tavLst>
                                    </p:anim>
                                    <p:anim calcmode="lin" valueType="num">
                                      <p:cBhvr additive="base">
                                        <p:cTn id="28" dur="500" fill="hold"/>
                                        <p:tgtEl>
                                          <p:spTgt spid="678920"/>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9" fill="hold" nodeType="afterEffect">
                                  <p:stCondLst>
                                    <p:cond delay="0"/>
                                  </p:stCondLst>
                                  <p:childTnLst>
                                    <p:set>
                                      <p:cBhvr>
                                        <p:cTn id="31" dur="1" fill="hold">
                                          <p:stCondLst>
                                            <p:cond delay="0"/>
                                          </p:stCondLst>
                                        </p:cTn>
                                        <p:tgtEl>
                                          <p:spTgt spid="678921"/>
                                        </p:tgtEl>
                                        <p:attrNameLst>
                                          <p:attrName>style.visibility</p:attrName>
                                        </p:attrNameLst>
                                      </p:cBhvr>
                                      <p:to>
                                        <p:strVal val="visible"/>
                                      </p:to>
                                    </p:set>
                                    <p:anim calcmode="lin" valueType="num">
                                      <p:cBhvr additive="base">
                                        <p:cTn id="32" dur="500" fill="hold"/>
                                        <p:tgtEl>
                                          <p:spTgt spid="678921"/>
                                        </p:tgtEl>
                                        <p:attrNameLst>
                                          <p:attrName>ppt_x</p:attrName>
                                        </p:attrNameLst>
                                      </p:cBhvr>
                                      <p:tavLst>
                                        <p:tav tm="0">
                                          <p:val>
                                            <p:strVal val="0-#ppt_w/2"/>
                                          </p:val>
                                        </p:tav>
                                        <p:tav tm="100000">
                                          <p:val>
                                            <p:strVal val="#ppt_x"/>
                                          </p:val>
                                        </p:tav>
                                      </p:tavLst>
                                    </p:anim>
                                    <p:anim calcmode="lin" valueType="num">
                                      <p:cBhvr additive="base">
                                        <p:cTn id="33" dur="500" fill="hold"/>
                                        <p:tgtEl>
                                          <p:spTgt spid="678921"/>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3" fill="hold" nodeType="afterEffect">
                                  <p:stCondLst>
                                    <p:cond delay="0"/>
                                  </p:stCondLst>
                                  <p:childTnLst>
                                    <p:set>
                                      <p:cBhvr>
                                        <p:cTn id="36" dur="1" fill="hold">
                                          <p:stCondLst>
                                            <p:cond delay="0"/>
                                          </p:stCondLst>
                                        </p:cTn>
                                        <p:tgtEl>
                                          <p:spTgt spid="678922"/>
                                        </p:tgtEl>
                                        <p:attrNameLst>
                                          <p:attrName>style.visibility</p:attrName>
                                        </p:attrNameLst>
                                      </p:cBhvr>
                                      <p:to>
                                        <p:strVal val="visible"/>
                                      </p:to>
                                    </p:set>
                                    <p:anim calcmode="lin" valueType="num">
                                      <p:cBhvr additive="base">
                                        <p:cTn id="37" dur="500" fill="hold"/>
                                        <p:tgtEl>
                                          <p:spTgt spid="678922"/>
                                        </p:tgtEl>
                                        <p:attrNameLst>
                                          <p:attrName>ppt_x</p:attrName>
                                        </p:attrNameLst>
                                      </p:cBhvr>
                                      <p:tavLst>
                                        <p:tav tm="0">
                                          <p:val>
                                            <p:strVal val="1+#ppt_w/2"/>
                                          </p:val>
                                        </p:tav>
                                        <p:tav tm="100000">
                                          <p:val>
                                            <p:strVal val="#ppt_x"/>
                                          </p:val>
                                        </p:tav>
                                      </p:tavLst>
                                    </p:anim>
                                    <p:anim calcmode="lin" valueType="num">
                                      <p:cBhvr additive="base">
                                        <p:cTn id="38" dur="500" fill="hold"/>
                                        <p:tgtEl>
                                          <p:spTgt spid="678922"/>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9" fill="hold" nodeType="afterEffect">
                                  <p:stCondLst>
                                    <p:cond delay="0"/>
                                  </p:stCondLst>
                                  <p:childTnLst>
                                    <p:set>
                                      <p:cBhvr>
                                        <p:cTn id="41" dur="1" fill="hold">
                                          <p:stCondLst>
                                            <p:cond delay="0"/>
                                          </p:stCondLst>
                                        </p:cTn>
                                        <p:tgtEl>
                                          <p:spTgt spid="678924"/>
                                        </p:tgtEl>
                                        <p:attrNameLst>
                                          <p:attrName>style.visibility</p:attrName>
                                        </p:attrNameLst>
                                      </p:cBhvr>
                                      <p:to>
                                        <p:strVal val="visible"/>
                                      </p:to>
                                    </p:set>
                                    <p:anim calcmode="lin" valueType="num">
                                      <p:cBhvr additive="base">
                                        <p:cTn id="42" dur="500" fill="hold"/>
                                        <p:tgtEl>
                                          <p:spTgt spid="678924"/>
                                        </p:tgtEl>
                                        <p:attrNameLst>
                                          <p:attrName>ppt_x</p:attrName>
                                        </p:attrNameLst>
                                      </p:cBhvr>
                                      <p:tavLst>
                                        <p:tav tm="0">
                                          <p:val>
                                            <p:strVal val="0-#ppt_w/2"/>
                                          </p:val>
                                        </p:tav>
                                        <p:tav tm="100000">
                                          <p:val>
                                            <p:strVal val="#ppt_x"/>
                                          </p:val>
                                        </p:tav>
                                      </p:tavLst>
                                    </p:anim>
                                    <p:anim calcmode="lin" valueType="num">
                                      <p:cBhvr additive="base">
                                        <p:cTn id="43" dur="500" fill="hold"/>
                                        <p:tgtEl>
                                          <p:spTgt spid="6789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533400"/>
            <a:ext cx="7102293" cy="5575300"/>
          </a:xfrm>
          <a:prstGeom prst="rect">
            <a:avLst/>
          </a:prstGeom>
        </p:spPr>
      </p:pic>
    </p:spTree>
    <p:extLst>
      <p:ext uri="{BB962C8B-B14F-4D97-AF65-F5344CB8AC3E}">
        <p14:creationId xmlns:p14="http://schemas.microsoft.com/office/powerpoint/2010/main" val="1923494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GB" sz="2000" dirty="0" smtClean="0">
                <a:latin typeface="Verdana" pitchFamily="34" charset="0"/>
                <a:ea typeface="Verdana" pitchFamily="34" charset="0"/>
                <a:cs typeface="Verdana" pitchFamily="34" charset="0"/>
              </a:rPr>
              <a:t>In late 2006 the group of Takahashi and Yamanaka reported the stimulation of cells of adult and embryonic origin to </a:t>
            </a:r>
            <a:r>
              <a:rPr lang="en-GB" sz="2000" dirty="0" err="1" smtClean="0">
                <a:latin typeface="Verdana" pitchFamily="34" charset="0"/>
                <a:ea typeface="Verdana" pitchFamily="34" charset="0"/>
                <a:cs typeface="Verdana" pitchFamily="34" charset="0"/>
              </a:rPr>
              <a:t>pluripotent</a:t>
            </a:r>
            <a:r>
              <a:rPr lang="en-GB" sz="2000" dirty="0" smtClean="0">
                <a:latin typeface="Verdana" pitchFamily="34" charset="0"/>
                <a:ea typeface="Verdana" pitchFamily="34" charset="0"/>
                <a:cs typeface="Verdana" pitchFamily="34" charset="0"/>
              </a:rPr>
              <a:t> stem cells called induced </a:t>
            </a:r>
            <a:r>
              <a:rPr lang="en-GB" sz="2000" dirty="0" err="1" smtClean="0">
                <a:latin typeface="Verdana" pitchFamily="34" charset="0"/>
                <a:ea typeface="Verdana" pitchFamily="34" charset="0"/>
                <a:cs typeface="Verdana" pitchFamily="34" charset="0"/>
              </a:rPr>
              <a:t>pluripotent</a:t>
            </a:r>
            <a:r>
              <a:rPr lang="en-GB" sz="2000" dirty="0" smtClean="0">
                <a:latin typeface="Verdana" pitchFamily="34" charset="0"/>
                <a:ea typeface="Verdana" pitchFamily="34" charset="0"/>
                <a:cs typeface="Verdana" pitchFamily="34" charset="0"/>
              </a:rPr>
              <a:t> stem (</a:t>
            </a:r>
            <a:r>
              <a:rPr lang="en-GB" sz="2000" dirty="0" err="1" smtClean="0">
                <a:latin typeface="Verdana" pitchFamily="34" charset="0"/>
                <a:ea typeface="Verdana" pitchFamily="34" charset="0"/>
                <a:cs typeface="Verdana" pitchFamily="34" charset="0"/>
              </a:rPr>
              <a:t>iPS</a:t>
            </a:r>
            <a:r>
              <a:rPr lang="en-GB" sz="2000" dirty="0" smtClean="0">
                <a:latin typeface="Verdana" pitchFamily="34" charset="0"/>
                <a:ea typeface="Verdana" pitchFamily="34" charset="0"/>
                <a:cs typeface="Verdana" pitchFamily="34" charset="0"/>
              </a:rPr>
              <a:t>) cells.</a:t>
            </a:r>
            <a:endParaRPr lang="en-US" sz="2000" dirty="0">
              <a:latin typeface="Verdana" pitchFamily="34" charset="0"/>
              <a:ea typeface="Verdana" pitchFamily="34" charset="0"/>
              <a:cs typeface="Verdana" pitchFamily="34" charset="0"/>
            </a:endParaRPr>
          </a:p>
        </p:txBody>
      </p:sp>
      <p:grpSp>
        <p:nvGrpSpPr>
          <p:cNvPr id="2" name="Gruppe 7"/>
          <p:cNvGrpSpPr/>
          <p:nvPr/>
        </p:nvGrpSpPr>
        <p:grpSpPr>
          <a:xfrm>
            <a:off x="871517" y="3081348"/>
            <a:ext cx="6129375" cy="1847850"/>
            <a:chOff x="785786" y="2500306"/>
            <a:chExt cx="6129375" cy="1847850"/>
          </a:xfrm>
        </p:grpSpPr>
        <p:pic>
          <p:nvPicPr>
            <p:cNvPr id="155650" name="Picture 2"/>
            <p:cNvPicPr>
              <a:picLocks noChangeAspect="1" noChangeArrowheads="1"/>
            </p:cNvPicPr>
            <p:nvPr/>
          </p:nvPicPr>
          <p:blipFill>
            <a:blip r:embed="rId3" cstate="print"/>
            <a:srcRect/>
            <a:stretch>
              <a:fillRect/>
            </a:stretch>
          </p:blipFill>
          <p:spPr bwMode="auto">
            <a:xfrm>
              <a:off x="785786" y="2500306"/>
              <a:ext cx="5381625" cy="1847850"/>
            </a:xfrm>
            <a:prstGeom prst="rect">
              <a:avLst/>
            </a:prstGeom>
            <a:noFill/>
            <a:ln w="9525">
              <a:noFill/>
              <a:miter lim="800000"/>
              <a:headEnd/>
              <a:tailEnd/>
            </a:ln>
          </p:spPr>
        </p:pic>
        <p:pic>
          <p:nvPicPr>
            <p:cNvPr id="155651" name="Picture 3"/>
            <p:cNvPicPr>
              <a:picLocks noChangeAspect="1" noChangeArrowheads="1"/>
            </p:cNvPicPr>
            <p:nvPr/>
          </p:nvPicPr>
          <p:blipFill>
            <a:blip r:embed="rId4" cstate="print"/>
            <a:srcRect/>
            <a:stretch>
              <a:fillRect/>
            </a:stretch>
          </p:blipFill>
          <p:spPr bwMode="auto">
            <a:xfrm>
              <a:off x="6143636" y="2500306"/>
              <a:ext cx="771525" cy="752475"/>
            </a:xfrm>
            <a:prstGeom prst="rect">
              <a:avLst/>
            </a:prstGeom>
            <a:noFill/>
            <a:ln w="9525">
              <a:noFill/>
              <a:miter lim="800000"/>
              <a:headEnd/>
              <a:tailEnd/>
            </a:ln>
          </p:spPr>
        </p:pic>
      </p:grpSp>
      <p:sp>
        <p:nvSpPr>
          <p:cNvPr id="11" name="Title 1"/>
          <p:cNvSpPr>
            <a:spLocks noGrp="1"/>
          </p:cNvSpPr>
          <p:nvPr>
            <p:ph type="title"/>
          </p:nvPr>
        </p:nvSpPr>
        <p:spPr>
          <a:xfrm>
            <a:off x="922920" y="287338"/>
            <a:ext cx="7467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first iPSCs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rPr>
              <a:t>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a typeface="Verdana" pitchFamily="34" charset="0"/>
              <a:cs typeface="Verdana" pitchFamily="34" charset="0"/>
            </a:endParaRPr>
          </a:p>
        </p:txBody>
      </p:sp>
      <p:pic>
        <p:nvPicPr>
          <p:cNvPr id="48130" name="Picture 2"/>
          <p:cNvPicPr>
            <a:picLocks noChangeAspect="1" noChangeArrowheads="1"/>
          </p:cNvPicPr>
          <p:nvPr/>
        </p:nvPicPr>
        <p:blipFill>
          <a:blip r:embed="rId5" cstate="print"/>
          <a:srcRect/>
          <a:stretch>
            <a:fillRect/>
          </a:stretch>
        </p:blipFill>
        <p:spPr bwMode="auto">
          <a:xfrm>
            <a:off x="881590" y="2168860"/>
            <a:ext cx="7636683" cy="2475275"/>
          </a:xfrm>
          <a:prstGeom prst="rect">
            <a:avLst/>
          </a:prstGeom>
          <a:noFill/>
          <a:ln w="9525">
            <a:noFill/>
            <a:miter lim="800000"/>
            <a:headEnd/>
            <a:tailEnd/>
          </a:ln>
        </p:spPr>
      </p:pic>
      <p:pic>
        <p:nvPicPr>
          <p:cNvPr id="30722" name="Picture 2" descr="File:Shinya Yamanaka.jpg">
            <a:hlinkClick r:id="rId6"/>
          </p:cNvPr>
          <p:cNvPicPr>
            <a:picLocks noChangeAspect="1" noChangeArrowheads="1"/>
          </p:cNvPicPr>
          <p:nvPr/>
        </p:nvPicPr>
        <p:blipFill>
          <a:blip r:embed="rId7" cstate="print"/>
          <a:srcRect/>
          <a:stretch>
            <a:fillRect/>
          </a:stretch>
        </p:blipFill>
        <p:spPr bwMode="auto">
          <a:xfrm>
            <a:off x="6687235" y="4464115"/>
            <a:ext cx="1514692" cy="2160240"/>
          </a:xfrm>
          <a:prstGeom prst="rect">
            <a:avLst/>
          </a:prstGeom>
          <a:noFill/>
        </p:spPr>
      </p:pic>
      <p:cxnSp>
        <p:nvCxnSpPr>
          <p:cNvPr id="10" name="Lige forbindelse 13"/>
          <p:cNvCxnSpPr/>
          <p:nvPr/>
        </p:nvCxnSpPr>
        <p:spPr>
          <a:xfrm>
            <a:off x="395536" y="1411188"/>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33984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48130"/>
                                        </p:tgtEl>
                                        <p:attrNameLst>
                                          <p:attrName>style.visibility</p:attrName>
                                        </p:attrNameLst>
                                      </p:cBhvr>
                                      <p:to>
                                        <p:strVal val="visible"/>
                                      </p:to>
                                    </p:set>
                                    <p:animEffect transition="in" filter="blinds(horizontal)">
                                      <p:cBhvr>
                                        <p:cTn id="23"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5297" y="267891"/>
            <a:ext cx="4054078" cy="6050863"/>
          </a:xfrm>
          <a:prstGeom prst="rect">
            <a:avLst/>
          </a:prstGeom>
        </p:spPr>
      </p:pic>
    </p:spTree>
    <p:extLst>
      <p:ext uri="{BB962C8B-B14F-4D97-AF65-F5344CB8AC3E}">
        <p14:creationId xmlns:p14="http://schemas.microsoft.com/office/powerpoint/2010/main" val="3269747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85" y="0"/>
            <a:ext cx="8013279" cy="680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985" name="Rectangle 1"/>
          <p:cNvSpPr>
            <a:spLocks noGrp="1" noChangeArrowheads="1"/>
          </p:cNvSpPr>
          <p:nvPr>
            <p:ph type="title"/>
          </p:nvPr>
        </p:nvSpPr>
        <p:spPr>
          <a:xfrm>
            <a:off x="428625" y="731119"/>
            <a:ext cx="2348508" cy="769069"/>
          </a:xfrm>
        </p:spPr>
        <p:txBody>
          <a:bodyPr>
            <a:normAutofit fontScale="90000"/>
          </a:bodyPr>
          <a:lstStyle/>
          <a:p>
            <a:pPr eaLnBrk="1" hangingPunct="1">
              <a:defRPr/>
            </a:pPr>
            <a:r>
              <a:rPr lang="en-US" sz="5100" b="1" dirty="0">
                <a:solidFill>
                  <a:srgbClr val="84DDFD"/>
                </a:solidFill>
                <a:cs typeface="Geeza Pro" charset="0"/>
              </a:rPr>
              <a:t>iPS Cells</a:t>
            </a:r>
            <a:endParaRPr lang="en-US" sz="5100" b="1" dirty="0">
              <a:solidFill>
                <a:srgbClr val="84DDFD"/>
              </a:solidFill>
            </a:endParaRPr>
          </a:p>
        </p:txBody>
      </p:sp>
    </p:spTree>
    <p:extLst>
      <p:ext uri="{BB962C8B-B14F-4D97-AF65-F5344CB8AC3E}">
        <p14:creationId xmlns:p14="http://schemas.microsoft.com/office/powerpoint/2010/main" val="151833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xfrm>
            <a:off x="750887" y="76200"/>
            <a:ext cx="7859713"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Induced Pluripotent Stem Cell</a:t>
            </a:r>
            <a:b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(iPS) cells</a:t>
            </a:r>
          </a:p>
        </p:txBody>
      </p:sp>
      <p:sp>
        <p:nvSpPr>
          <p:cNvPr id="20486" name="Rectangle 6"/>
          <p:cNvSpPr>
            <a:spLocks noGrp="1" noChangeArrowheads="1"/>
          </p:cNvSpPr>
          <p:nvPr>
            <p:ph type="body" idx="1"/>
          </p:nvPr>
        </p:nvSpPr>
        <p:spPr>
          <a:xfrm>
            <a:off x="179388" y="1447800"/>
            <a:ext cx="4848225" cy="4876800"/>
          </a:xfrm>
        </p:spPr>
        <p:txBody>
          <a:bodyPr/>
          <a:lstStyle/>
          <a:p>
            <a:pPr>
              <a:lnSpc>
                <a:spcPct val="90000"/>
              </a:lnSpc>
              <a:defRPr/>
            </a:pPr>
            <a:r>
              <a:rPr lang="en-US" sz="2000" dirty="0"/>
              <a:t>The method was described by Yamanaka and Takahashi in which the skin cells of laboratory mice were genetically manipulated and returned back to their embryonic state. </a:t>
            </a:r>
            <a:endParaRPr lang="en-US" sz="2000" dirty="0" smtClean="0"/>
          </a:p>
          <a:p>
            <a:pPr>
              <a:lnSpc>
                <a:spcPct val="90000"/>
              </a:lnSpc>
              <a:defRPr/>
            </a:pPr>
            <a:endParaRPr lang="en-US" sz="2000" dirty="0"/>
          </a:p>
          <a:p>
            <a:pPr>
              <a:lnSpc>
                <a:spcPct val="90000"/>
              </a:lnSpc>
              <a:defRPr/>
            </a:pPr>
            <a:r>
              <a:rPr lang="en-US" sz="2000" dirty="0"/>
              <a:t>iPS are somatic cells that have been reprogrammed to a pluripotent state (embryonic </a:t>
            </a:r>
            <a:r>
              <a:rPr lang="en-US" sz="2000" dirty="0" smtClean="0"/>
              <a:t> stem cell like </a:t>
            </a:r>
            <a:r>
              <a:rPr lang="en-US" sz="2000" dirty="0"/>
              <a:t>state</a:t>
            </a:r>
            <a:r>
              <a:rPr lang="en-US" sz="2000" dirty="0" smtClean="0"/>
              <a:t>).</a:t>
            </a:r>
          </a:p>
          <a:p>
            <a:pPr>
              <a:lnSpc>
                <a:spcPct val="90000"/>
              </a:lnSpc>
              <a:defRPr/>
            </a:pPr>
            <a:endParaRPr lang="en-US" sz="2000" dirty="0"/>
          </a:p>
          <a:p>
            <a:pPr>
              <a:lnSpc>
                <a:spcPct val="90000"/>
              </a:lnSpc>
              <a:defRPr/>
            </a:pPr>
            <a:r>
              <a:rPr lang="en-US" sz="2000" dirty="0"/>
              <a:t>Several difficulties are to be overcome before iPS cells can be considered as a potential patient-specific cell therapy. It will be crucial to characterize the development potential of human iPS cell line in the future.  </a:t>
            </a:r>
          </a:p>
        </p:txBody>
      </p:sp>
      <p:pic>
        <p:nvPicPr>
          <p:cNvPr id="11268" name="Picture 4" descr="ST_Pic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313" y="1268413"/>
            <a:ext cx="37084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cxnSp>
        <p:nvCxnSpPr>
          <p:cNvPr id="6" name="Lige forbindelse 13"/>
          <p:cNvCxnSpPr/>
          <p:nvPr/>
        </p:nvCxnSpPr>
        <p:spPr>
          <a:xfrm>
            <a:off x="395536" y="1219200"/>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005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6">
                                            <p:txEl>
                                              <p:pRg st="2" end="2"/>
                                            </p:txEl>
                                          </p:spTgt>
                                        </p:tgtEl>
                                        <p:attrNameLst>
                                          <p:attrName>style.visibility</p:attrName>
                                        </p:attrNameLst>
                                      </p:cBhvr>
                                      <p:to>
                                        <p:strVal val="visible"/>
                                      </p:to>
                                    </p:set>
                                    <p:animEffect transition="in" filter="dissolve">
                                      <p:cBhvr>
                                        <p:cTn id="7" dur="500"/>
                                        <p:tgtEl>
                                          <p:spTgt spid="2048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486">
                                            <p:txEl>
                                              <p:pRg st="4" end="4"/>
                                            </p:txEl>
                                          </p:spTgt>
                                        </p:tgtEl>
                                        <p:attrNameLst>
                                          <p:attrName>style.visibility</p:attrName>
                                        </p:attrNameLst>
                                      </p:cBhvr>
                                      <p:to>
                                        <p:strVal val="visible"/>
                                      </p:to>
                                    </p:set>
                                    <p:animEffect transition="in" filter="dissolve">
                                      <p:cBhvr>
                                        <p:cTn id="12" dur="500"/>
                                        <p:tgtEl>
                                          <p:spTgt spid="204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Grp="1" noChangeArrowheads="1"/>
          </p:cNvSpPr>
          <p:nvPr>
            <p:ph type="body" idx="1"/>
          </p:nvPr>
        </p:nvSpPr>
        <p:spPr>
          <a:xfrm>
            <a:off x="228600" y="1371600"/>
            <a:ext cx="3276600" cy="4754563"/>
          </a:xfrm>
        </p:spPr>
        <p:txBody>
          <a:bodyPr/>
          <a:lstStyle/>
          <a:p>
            <a:pPr>
              <a:lnSpc>
                <a:spcPct val="90000"/>
              </a:lnSpc>
              <a:defRPr/>
            </a:pPr>
            <a:r>
              <a:rPr lang="en-US" sz="2400" dirty="0"/>
              <a:t>Skin cells were taken from the tail tip of a sickle-cell model mouse</a:t>
            </a:r>
            <a:r>
              <a:rPr lang="en-US" sz="2400" dirty="0" smtClean="0"/>
              <a:t>.</a:t>
            </a:r>
          </a:p>
          <a:p>
            <a:pPr>
              <a:lnSpc>
                <a:spcPct val="90000"/>
              </a:lnSpc>
              <a:defRPr/>
            </a:pPr>
            <a:endParaRPr lang="en-US" sz="2400" dirty="0"/>
          </a:p>
          <a:p>
            <a:pPr>
              <a:lnSpc>
                <a:spcPct val="90000"/>
              </a:lnSpc>
              <a:defRPr/>
            </a:pPr>
            <a:r>
              <a:rPr lang="en-US" sz="2400" dirty="0"/>
              <a:t>The cells were differentiated into hematopoietic cells</a:t>
            </a:r>
            <a:r>
              <a:rPr lang="en-US" sz="2400" dirty="0" smtClean="0"/>
              <a:t>.</a:t>
            </a:r>
          </a:p>
          <a:p>
            <a:pPr>
              <a:lnSpc>
                <a:spcPct val="90000"/>
              </a:lnSpc>
              <a:defRPr/>
            </a:pPr>
            <a:endParaRPr lang="en-US" sz="2400" dirty="0"/>
          </a:p>
          <a:p>
            <a:pPr>
              <a:lnSpc>
                <a:spcPct val="90000"/>
              </a:lnSpc>
              <a:defRPr/>
            </a:pPr>
            <a:r>
              <a:rPr lang="en-US" sz="2400" dirty="0"/>
              <a:t>The produced cells were transfused back into the sick mouse  </a:t>
            </a:r>
          </a:p>
        </p:txBody>
      </p:sp>
      <p:pic>
        <p:nvPicPr>
          <p:cNvPr id="133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117600"/>
            <a:ext cx="49911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7"/>
          <p:cNvSpPr txBox="1">
            <a:spLocks noChangeArrowheads="1"/>
          </p:cNvSpPr>
          <p:nvPr/>
        </p:nvSpPr>
        <p:spPr bwMode="auto">
          <a:xfrm>
            <a:off x="6715125" y="6072188"/>
            <a:ext cx="181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t>Hanna J. et.al., 2007</a:t>
            </a:r>
          </a:p>
        </p:txBody>
      </p:sp>
      <p:cxnSp>
        <p:nvCxnSpPr>
          <p:cNvPr id="6" name="Lige forbindelse 13"/>
          <p:cNvCxnSpPr/>
          <p:nvPr/>
        </p:nvCxnSpPr>
        <p:spPr>
          <a:xfrm>
            <a:off x="395536" y="1066800"/>
            <a:ext cx="8568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8" name="Rectangle 5"/>
          <p:cNvSpPr txBox="1">
            <a:spLocks noChangeArrowheads="1"/>
          </p:cNvSpPr>
          <p:nvPr/>
        </p:nvSpPr>
        <p:spPr>
          <a:xfrm>
            <a:off x="750887" y="-76200"/>
            <a:ext cx="7859713" cy="1143000"/>
          </a:xfrm>
          <a:prstGeom prst="rect">
            <a:avLst/>
          </a:prstGeom>
        </p:spPr>
        <p:txBody>
          <a:bodyPr vert="horz" lIns="91440" tIns="45720" rIns="91440" bIns="45720" rtlCol="0" anchor="ctr">
            <a:normAutofit fontScale="97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Induced Pluripotent Stem Cell</a:t>
            </a:r>
            <a:br>
              <a:rPr lang="en-US"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(iPS) cells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027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630">
                                            <p:txEl>
                                              <p:pRg st="2" end="2"/>
                                            </p:txEl>
                                          </p:spTgt>
                                        </p:tgtEl>
                                        <p:attrNameLst>
                                          <p:attrName>style.visibility</p:attrName>
                                        </p:attrNameLst>
                                      </p:cBhvr>
                                      <p:to>
                                        <p:strVal val="visible"/>
                                      </p:to>
                                    </p:set>
                                    <p:animEffect transition="in" filter="dissolve">
                                      <p:cBhvr>
                                        <p:cTn id="7" dur="500"/>
                                        <p:tgtEl>
                                          <p:spTgt spid="2663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630">
                                            <p:txEl>
                                              <p:pRg st="4" end="4"/>
                                            </p:txEl>
                                          </p:spTgt>
                                        </p:tgtEl>
                                        <p:attrNameLst>
                                          <p:attrName>style.visibility</p:attrName>
                                        </p:attrNameLst>
                                      </p:cBhvr>
                                      <p:to>
                                        <p:strVal val="visible"/>
                                      </p:to>
                                    </p:set>
                                    <p:animEffect transition="in" filter="dissolve">
                                      <p:cBhvr>
                                        <p:cTn id="12" dur="500"/>
                                        <p:tgtEl>
                                          <p:spTgt spid="266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7863"/>
          <a:stretch/>
        </p:blipFill>
        <p:spPr>
          <a:xfrm>
            <a:off x="228600" y="93890"/>
            <a:ext cx="8686800" cy="344717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460" b="27524"/>
          <a:stretch/>
        </p:blipFill>
        <p:spPr>
          <a:xfrm>
            <a:off x="228600" y="3496236"/>
            <a:ext cx="8686800" cy="138953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2476"/>
          <a:stretch/>
        </p:blipFill>
        <p:spPr>
          <a:xfrm>
            <a:off x="228600" y="4885765"/>
            <a:ext cx="8686800" cy="1819835"/>
          </a:xfrm>
          <a:prstGeom prst="rect">
            <a:avLst/>
          </a:prstGeom>
        </p:spPr>
      </p:pic>
    </p:spTree>
    <p:extLst>
      <p:ext uri="{BB962C8B-B14F-4D97-AF65-F5344CB8AC3E}">
        <p14:creationId xmlns:p14="http://schemas.microsoft.com/office/powerpoint/2010/main" val="7548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Goal of Stem Cell Therapies</a:t>
            </a:r>
            <a:endPar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9795" name="Rectangle 3"/>
          <p:cNvSpPr>
            <a:spLocks noGrp="1" noRot="1" noChangeArrowheads="1"/>
          </p:cNvSpPr>
          <p:nvPr>
            <p:ph idx="1"/>
          </p:nvPr>
        </p:nvSpPr>
        <p:spPr>
          <a:xfrm>
            <a:off x="661665" y="2060848"/>
            <a:ext cx="8158807" cy="3196952"/>
          </a:xfrm>
        </p:spPr>
        <p:style>
          <a:lnRef idx="1">
            <a:schemeClr val="accent2"/>
          </a:lnRef>
          <a:fillRef idx="2">
            <a:schemeClr val="accent2"/>
          </a:fillRef>
          <a:effectRef idx="1">
            <a:schemeClr val="accent2"/>
          </a:effectRef>
          <a:fontRef idx="minor">
            <a:schemeClr val="dk1"/>
          </a:fontRef>
        </p:style>
        <p:txBody>
          <a:bodyPr/>
          <a:lstStyle/>
          <a:p>
            <a:pPr eaLnBrk="1" hangingPunct="1">
              <a:defRPr/>
            </a:pPr>
            <a:endParaRPr lang="en-US" sz="3600" b="1" dirty="0" smtClean="0">
              <a:solidFill>
                <a:schemeClr val="tx2">
                  <a:lumMod val="50000"/>
                </a:schemeClr>
              </a:solidFill>
            </a:endParaRPr>
          </a:p>
          <a:p>
            <a:pPr algn="ctr" eaLnBrk="1" hangingPunct="1">
              <a:buFont typeface="Arial" pitchFamily="34" charset="0"/>
              <a:buNone/>
              <a:defRPr/>
            </a:pPr>
            <a:r>
              <a:rPr lang="en-US" sz="3600" b="1" dirty="0" smtClean="0">
                <a:solidFill>
                  <a:schemeClr val="tx2">
                    <a:lumMod val="50000"/>
                  </a:schemeClr>
                </a:solidFill>
              </a:rPr>
              <a:t>    The goal of stem cell therapies is to promote cell replacement in organs that are damaged and do not have the ability for self repair</a:t>
            </a:r>
            <a:endParaRPr lang="en-IN" sz="3600" b="1" dirty="0" smtClean="0">
              <a:solidFill>
                <a:schemeClr val="tx2">
                  <a:lumMod val="50000"/>
                </a:schemeClr>
              </a:solidFill>
            </a:endParaRPr>
          </a:p>
        </p:txBody>
      </p:sp>
      <p:cxnSp>
        <p:nvCxnSpPr>
          <p:cNvPr id="6" name="Lige forbindelse 13"/>
          <p:cNvCxnSpPr/>
          <p:nvPr/>
        </p:nvCxnSpPr>
        <p:spPr>
          <a:xfrm>
            <a:off x="395536" y="1446212"/>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125239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9795">
                                            <p:bg/>
                                          </p:spTgt>
                                        </p:tgtEl>
                                        <p:attrNameLst>
                                          <p:attrName>style.visibility</p:attrName>
                                        </p:attrNameLst>
                                      </p:cBhvr>
                                      <p:to>
                                        <p:strVal val="visible"/>
                                      </p:to>
                                    </p:set>
                                    <p:animEffect transition="in" filter="wipe(left)">
                                      <p:cBhvr>
                                        <p:cTn id="7" dur="500"/>
                                        <p:tgtEl>
                                          <p:spTgt spid="289795">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9795">
                                            <p:txEl>
                                              <p:pRg st="1" end="1"/>
                                            </p:txEl>
                                          </p:spTgt>
                                        </p:tgtEl>
                                        <p:attrNameLst>
                                          <p:attrName>style.visibility</p:attrName>
                                        </p:attrNameLst>
                                      </p:cBhvr>
                                      <p:to>
                                        <p:strVal val="visible"/>
                                      </p:to>
                                    </p:set>
                                    <p:animEffect transition="in" filter="wipe(left)">
                                      <p:cBhvr>
                                        <p:cTn id="11" dur="500"/>
                                        <p:tgtEl>
                                          <p:spTgt spid="28979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1" nodeType="clickEffect">
                                  <p:stCondLst>
                                    <p:cond delay="0"/>
                                  </p:stCondLst>
                                  <p:childTnLst>
                                    <p:set>
                                      <p:cBhvr>
                                        <p:cTn id="15" dur="1" fill="hold">
                                          <p:stCondLst>
                                            <p:cond delay="0"/>
                                          </p:stCondLst>
                                        </p:cTn>
                                        <p:tgtEl>
                                          <p:spTgt spid="289795">
                                            <p:bg/>
                                          </p:spTgt>
                                        </p:tgtEl>
                                        <p:attrNameLst>
                                          <p:attrName>style.visibility</p:attrName>
                                        </p:attrNameLst>
                                      </p:cBhvr>
                                      <p:to>
                                        <p:strVal val="visible"/>
                                      </p:to>
                                    </p:set>
                                    <p:animEffect transition="in" filter="dissolve">
                                      <p:cBhvr>
                                        <p:cTn id="16" dur="500"/>
                                        <p:tgtEl>
                                          <p:spTgt spid="289795">
                                            <p:bg/>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1" nodeType="clickEffect">
                                  <p:stCondLst>
                                    <p:cond delay="0"/>
                                  </p:stCondLst>
                                  <p:childTnLst>
                                    <p:set>
                                      <p:cBhvr>
                                        <p:cTn id="20" dur="1" fill="hold">
                                          <p:stCondLst>
                                            <p:cond delay="0"/>
                                          </p:stCondLst>
                                        </p:cTn>
                                        <p:tgtEl>
                                          <p:spTgt spid="289795">
                                            <p:txEl>
                                              <p:pRg st="1" end="1"/>
                                            </p:txEl>
                                          </p:spTgt>
                                        </p:tgtEl>
                                        <p:attrNameLst>
                                          <p:attrName>style.visibility</p:attrName>
                                        </p:attrNameLst>
                                      </p:cBhvr>
                                      <p:to>
                                        <p:strVal val="visible"/>
                                      </p:to>
                                    </p:set>
                                    <p:animEffect transition="in" filter="dissolve">
                                      <p:cBhvr>
                                        <p:cTn id="21" dur="500"/>
                                        <p:tgtEl>
                                          <p:spTgt spid="289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animBg="1"/>
      <p:bldP spid="289795" grpI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28600"/>
            <a:ext cx="7708227" cy="6324600"/>
          </a:xfrm>
          <a:prstGeom prst="rect">
            <a:avLst/>
          </a:prstGeom>
        </p:spPr>
      </p:pic>
    </p:spTree>
    <p:extLst>
      <p:ext uri="{BB962C8B-B14F-4D97-AF65-F5344CB8AC3E}">
        <p14:creationId xmlns:p14="http://schemas.microsoft.com/office/powerpoint/2010/main" val="2302377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0" y="274638"/>
            <a:ext cx="91440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People in the US affected by diseases that may be helped by stem cell research</a:t>
            </a:r>
          </a:p>
        </p:txBody>
      </p:sp>
      <p:sp>
        <p:nvSpPr>
          <p:cNvPr id="307203" name="Rectangle 3"/>
          <p:cNvSpPr>
            <a:spLocks noGrp="1" noChangeArrowheads="1"/>
          </p:cNvSpPr>
          <p:nvPr>
            <p:ph type="body" idx="1"/>
          </p:nvPr>
        </p:nvSpPr>
        <p:spPr>
          <a:xfrm>
            <a:off x="457200" y="1600200"/>
            <a:ext cx="7924800" cy="5105400"/>
          </a:xfrm>
        </p:spPr>
        <p:txBody>
          <a:bodyPr/>
          <a:lstStyle/>
          <a:p>
            <a:pPr>
              <a:lnSpc>
                <a:spcPct val="80000"/>
              </a:lnSpc>
              <a:buFont typeface="Wingdings" pitchFamily="2" charset="2"/>
              <a:buNone/>
            </a:pPr>
            <a:endParaRPr lang="en-US" sz="2000" b="1" dirty="0"/>
          </a:p>
          <a:p>
            <a:pPr>
              <a:lnSpc>
                <a:spcPct val="80000"/>
              </a:lnSpc>
              <a:buFont typeface="Wingdings" pitchFamily="2" charset="2"/>
              <a:buNone/>
            </a:pPr>
            <a:r>
              <a:rPr lang="en-US" sz="2000" b="1" u="sng" dirty="0"/>
              <a:t>Condition			Number of Persons Affected</a:t>
            </a:r>
          </a:p>
          <a:p>
            <a:pPr>
              <a:lnSpc>
                <a:spcPct val="80000"/>
              </a:lnSpc>
              <a:buFont typeface="Wingdings" pitchFamily="2" charset="2"/>
              <a:buNone/>
            </a:pPr>
            <a:r>
              <a:rPr lang="en-US" sz="2000" b="1" dirty="0"/>
              <a:t>Cardiovascular diseases	58 Million</a:t>
            </a:r>
          </a:p>
          <a:p>
            <a:pPr>
              <a:lnSpc>
                <a:spcPct val="80000"/>
              </a:lnSpc>
              <a:buFont typeface="Wingdings" pitchFamily="2" charset="2"/>
              <a:buNone/>
            </a:pPr>
            <a:r>
              <a:rPr lang="en-US" sz="2000" b="1" dirty="0"/>
              <a:t>Autoimmune diseases		30 Million</a:t>
            </a:r>
          </a:p>
          <a:p>
            <a:pPr>
              <a:lnSpc>
                <a:spcPct val="80000"/>
              </a:lnSpc>
              <a:buFont typeface="Wingdings" pitchFamily="2" charset="2"/>
              <a:buNone/>
            </a:pPr>
            <a:r>
              <a:rPr lang="en-US" sz="2000" b="1" dirty="0"/>
              <a:t>Diabetes			16 Million</a:t>
            </a:r>
          </a:p>
          <a:p>
            <a:pPr>
              <a:lnSpc>
                <a:spcPct val="80000"/>
              </a:lnSpc>
              <a:buFont typeface="Wingdings" pitchFamily="2" charset="2"/>
              <a:buNone/>
            </a:pPr>
            <a:r>
              <a:rPr lang="en-US" sz="2000" b="1" dirty="0"/>
              <a:t>Osteoporosis			10 Million</a:t>
            </a:r>
          </a:p>
          <a:p>
            <a:pPr>
              <a:lnSpc>
                <a:spcPct val="80000"/>
              </a:lnSpc>
              <a:buFont typeface="Wingdings" pitchFamily="2" charset="2"/>
              <a:buNone/>
            </a:pPr>
            <a:r>
              <a:rPr lang="en-US" sz="2000" b="1" dirty="0"/>
              <a:t>Cancer				8.2 Million</a:t>
            </a:r>
          </a:p>
          <a:p>
            <a:pPr>
              <a:lnSpc>
                <a:spcPct val="80000"/>
              </a:lnSpc>
              <a:buFont typeface="Wingdings" pitchFamily="2" charset="2"/>
              <a:buNone/>
            </a:pPr>
            <a:r>
              <a:rPr lang="en-US" sz="2000" b="1" dirty="0"/>
              <a:t>Alzheimer's disease		4 Million</a:t>
            </a:r>
          </a:p>
          <a:p>
            <a:pPr>
              <a:lnSpc>
                <a:spcPct val="80000"/>
              </a:lnSpc>
              <a:buFont typeface="Wingdings" pitchFamily="2" charset="2"/>
              <a:buNone/>
            </a:pPr>
            <a:r>
              <a:rPr lang="en-US" sz="2000" b="1" dirty="0"/>
              <a:t>Parkinson's disease		1.5 Million</a:t>
            </a:r>
          </a:p>
          <a:p>
            <a:pPr>
              <a:lnSpc>
                <a:spcPct val="80000"/>
              </a:lnSpc>
              <a:buFont typeface="Wingdings" pitchFamily="2" charset="2"/>
              <a:buNone/>
            </a:pPr>
            <a:r>
              <a:rPr lang="en-US" sz="2000" b="1" dirty="0"/>
              <a:t>Burns (severe)			0.3 Million</a:t>
            </a:r>
          </a:p>
          <a:p>
            <a:pPr>
              <a:lnSpc>
                <a:spcPct val="80000"/>
              </a:lnSpc>
              <a:buFont typeface="Wingdings" pitchFamily="2" charset="2"/>
              <a:buNone/>
            </a:pPr>
            <a:r>
              <a:rPr lang="en-US" sz="2000" b="1" dirty="0"/>
              <a:t>Spinal cord injuries		0.25 Million</a:t>
            </a:r>
          </a:p>
          <a:p>
            <a:pPr>
              <a:lnSpc>
                <a:spcPct val="80000"/>
              </a:lnSpc>
              <a:buFont typeface="Wingdings" pitchFamily="2" charset="2"/>
              <a:buNone/>
            </a:pPr>
            <a:r>
              <a:rPr lang="en-US" sz="2000" b="1" dirty="0"/>
              <a:t>Birth defects			150,000 (per year)</a:t>
            </a:r>
          </a:p>
          <a:p>
            <a:pPr>
              <a:lnSpc>
                <a:spcPct val="80000"/>
              </a:lnSpc>
              <a:buFont typeface="Wingdings" pitchFamily="2" charset="2"/>
              <a:buNone/>
            </a:pPr>
            <a:r>
              <a:rPr lang="en-US" sz="2000" b="1" dirty="0"/>
              <a:t>Total			          128.4 Million </a:t>
            </a:r>
          </a:p>
          <a:p>
            <a:pPr>
              <a:lnSpc>
                <a:spcPct val="80000"/>
              </a:lnSpc>
              <a:buFont typeface="Wingdings" pitchFamily="2" charset="2"/>
              <a:buNone/>
            </a:pPr>
            <a:r>
              <a:rPr lang="en-US" sz="2000" b="1" dirty="0"/>
              <a:t>--------------------------------------------------------------------------------------</a:t>
            </a:r>
          </a:p>
          <a:p>
            <a:pPr>
              <a:lnSpc>
                <a:spcPct val="80000"/>
              </a:lnSpc>
              <a:buFont typeface="Wingdings" pitchFamily="2" charset="2"/>
              <a:buNone/>
            </a:pPr>
            <a:r>
              <a:rPr lang="en-US" sz="2000" dirty="0"/>
              <a:t>Data from the Patients' Coalition for Urgent Research, Washington, DC (according to Perry, Ref. 267).</a:t>
            </a:r>
          </a:p>
        </p:txBody>
      </p:sp>
      <p:cxnSp>
        <p:nvCxnSpPr>
          <p:cNvPr id="4" name="Lige forbindelse 13"/>
          <p:cNvCxnSpPr/>
          <p:nvPr/>
        </p:nvCxnSpPr>
        <p:spPr>
          <a:xfrm>
            <a:off x="395536" y="1522412"/>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17162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www.placidway.com/images/article_images/1323370824_stem%20cell%20stc%20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78025"/>
            <a:ext cx="424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http://ldpgraphicdesign.com/wp-content/uploads/2010/05/treeGrowthSt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42005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2"/>
          <p:cNvSpPr txBox="1">
            <a:spLocks noChangeArrowheads="1"/>
          </p:cNvSpPr>
          <p:nvPr/>
        </p:nvSpPr>
        <p:spPr bwMode="auto">
          <a:xfrm>
            <a:off x="2005013" y="228600"/>
            <a:ext cx="447198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Stem Cells</a:t>
            </a:r>
          </a:p>
        </p:txBody>
      </p:sp>
      <p:cxnSp>
        <p:nvCxnSpPr>
          <p:cNvPr id="5" name="Lige forbindelse 13"/>
          <p:cNvCxnSpPr/>
          <p:nvPr/>
        </p:nvCxnSpPr>
        <p:spPr>
          <a:xfrm>
            <a:off x="395536" y="1411188"/>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3908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23820"/>
            <a:ext cx="9144000" cy="6429698"/>
          </a:xfrm>
          <a:prstGeom prst="rect">
            <a:avLst/>
          </a:prstGeom>
        </p:spPr>
      </p:pic>
      <p:sp>
        <p:nvSpPr>
          <p:cNvPr id="5" name="Rectangle 4"/>
          <p:cNvSpPr/>
          <p:nvPr/>
        </p:nvSpPr>
        <p:spPr>
          <a:xfrm>
            <a:off x="152400" y="133290"/>
            <a:ext cx="4572000" cy="400110"/>
          </a:xfrm>
          <a:prstGeom prst="rect">
            <a:avLst/>
          </a:prstGeom>
        </p:spPr>
        <p:txBody>
          <a:bodyPr>
            <a:spAutoFit/>
          </a:bodyPr>
          <a:lstStyle/>
          <a:p>
            <a:r>
              <a:rPr lang="en-US" sz="2000" b="1" dirty="0" smtClean="0"/>
              <a:t>Stem </a:t>
            </a:r>
            <a:r>
              <a:rPr lang="en-US" sz="2000" b="1" dirty="0"/>
              <a:t>Cells Treatments - Success Rate</a:t>
            </a:r>
          </a:p>
        </p:txBody>
      </p:sp>
    </p:spTree>
    <p:extLst>
      <p:ext uri="{BB962C8B-B14F-4D97-AF65-F5344CB8AC3E}">
        <p14:creationId xmlns:p14="http://schemas.microsoft.com/office/powerpoint/2010/main" val="2422945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3641" y="642938"/>
            <a:ext cx="7920633" cy="5399274"/>
          </a:xfrm>
          <a:prstGeom prst="rect">
            <a:avLst/>
          </a:prstGeom>
        </p:spPr>
      </p:pic>
    </p:spTree>
    <p:extLst>
      <p:ext uri="{BB962C8B-B14F-4D97-AF65-F5344CB8AC3E}">
        <p14:creationId xmlns:p14="http://schemas.microsoft.com/office/powerpoint/2010/main" val="3732988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rrowheads="1"/>
          </p:cNvSpPr>
          <p:nvPr>
            <p:ph type="title"/>
          </p:nvPr>
        </p:nvSpPr>
        <p:spPr>
          <a:xfrm>
            <a:off x="434975" y="120650"/>
            <a:ext cx="84582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zh-TW"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ea typeface="PMingLiU" pitchFamily="18" charset="-120"/>
              </a:rPr>
              <a:t>Obstacles of Stem Cell Research</a:t>
            </a:r>
          </a:p>
        </p:txBody>
      </p:sp>
      <p:sp>
        <p:nvSpPr>
          <p:cNvPr id="232451" name="Rectangle 3"/>
          <p:cNvSpPr>
            <a:spLocks noGrp="1" noRot="1" noChangeArrowheads="1"/>
          </p:cNvSpPr>
          <p:nvPr>
            <p:ph idx="1"/>
          </p:nvPr>
        </p:nvSpPr>
        <p:spPr>
          <a:xfrm>
            <a:off x="434975" y="1416050"/>
            <a:ext cx="8458200" cy="5181600"/>
          </a:xfrm>
        </p:spPr>
        <p:txBody>
          <a:bodyPr>
            <a:normAutofit fontScale="92500"/>
          </a:bodyPr>
          <a:lstStyle/>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How to find the right type of stem cells? </a:t>
            </a:r>
          </a:p>
          <a:p>
            <a:pPr marL="231775" indent="-231775" eaLnBrk="1" hangingPunct="1">
              <a:defRPr/>
            </a:pPr>
            <a:endParaRPr lang="en-US" altLang="zh-TW" sz="2800" dirty="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How to completely differentiate Stem Cells to desired cell type?</a:t>
            </a:r>
          </a:p>
          <a:p>
            <a:pPr marL="231775" indent="-231775" eaLnBrk="1" hangingPunct="1">
              <a:defRPr/>
            </a:pPr>
            <a:endParaRPr lang="en-US" altLang="zh-TW" sz="2800" dirty="0" smtClean="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How to put the stem cells into the right place?</a:t>
            </a:r>
          </a:p>
          <a:p>
            <a:pPr marL="231775" indent="-231775" eaLnBrk="1" hangingPunct="1">
              <a:buFont typeface="Wingdings" pitchFamily="2" charset="2"/>
              <a:buNone/>
              <a:defRPr/>
            </a:pPr>
            <a:endParaRPr lang="en-US" altLang="zh-TW" sz="2800" dirty="0" smtClean="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Will the stem cells perform the desired function in the body?</a:t>
            </a:r>
          </a:p>
          <a:p>
            <a:pPr marL="231775" indent="-231775" eaLnBrk="1" hangingPunct="1">
              <a:defRPr/>
            </a:pPr>
            <a:endParaRPr lang="en-US" altLang="zh-TW" sz="2800" dirty="0" smtClean="0">
              <a:effectLst>
                <a:outerShdw blurRad="38100" dist="38100" dir="2700000" algn="tl">
                  <a:srgbClr val="000000">
                    <a:alpha val="43137"/>
                  </a:srgbClr>
                </a:outerShdw>
              </a:effectLst>
              <a:ea typeface="PMingLiU" pitchFamily="18" charset="-120"/>
            </a:endParaRPr>
          </a:p>
          <a:p>
            <a:pPr marL="231775" indent="-231775" eaLnBrk="1" hangingPunct="1">
              <a:defRPr/>
            </a:pPr>
            <a:r>
              <a:rPr lang="en-US" altLang="zh-TW" sz="2800" dirty="0" smtClean="0">
                <a:effectLst>
                  <a:outerShdw blurRad="38100" dist="38100" dir="2700000" algn="tl">
                    <a:srgbClr val="000000">
                      <a:alpha val="43137"/>
                    </a:srgbClr>
                  </a:outerShdw>
                </a:effectLst>
                <a:ea typeface="PMingLiU" pitchFamily="18" charset="-120"/>
              </a:rPr>
              <a:t>Differentiation protocols for many cell types have not been developed.</a:t>
            </a:r>
          </a:p>
        </p:txBody>
      </p:sp>
      <p:cxnSp>
        <p:nvCxnSpPr>
          <p:cNvPr id="7" name="Lige forbindelse 13"/>
          <p:cNvCxnSpPr/>
          <p:nvPr/>
        </p:nvCxnSpPr>
        <p:spPr>
          <a:xfrm>
            <a:off x="395536" y="1219200"/>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592353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blinds(horizontal)">
                                      <p:cBhvr>
                                        <p:cTn id="7" dur="500"/>
                                        <p:tgtEl>
                                          <p:spTgt spid="232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2451">
                                            <p:txEl>
                                              <p:pRg st="2" end="2"/>
                                            </p:txEl>
                                          </p:spTgt>
                                        </p:tgtEl>
                                        <p:attrNameLst>
                                          <p:attrName>style.visibility</p:attrName>
                                        </p:attrNameLst>
                                      </p:cBhvr>
                                      <p:to>
                                        <p:strVal val="visible"/>
                                      </p:to>
                                    </p:set>
                                    <p:animEffect transition="in" filter="blinds(horizontal)">
                                      <p:cBhvr>
                                        <p:cTn id="12" dur="500"/>
                                        <p:tgtEl>
                                          <p:spTgt spid="2324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2451">
                                            <p:txEl>
                                              <p:pRg st="4" end="4"/>
                                            </p:txEl>
                                          </p:spTgt>
                                        </p:tgtEl>
                                        <p:attrNameLst>
                                          <p:attrName>style.visibility</p:attrName>
                                        </p:attrNameLst>
                                      </p:cBhvr>
                                      <p:to>
                                        <p:strVal val="visible"/>
                                      </p:to>
                                    </p:set>
                                    <p:animEffect transition="in" filter="box(in)">
                                      <p:cBhvr>
                                        <p:cTn id="17" dur="500"/>
                                        <p:tgtEl>
                                          <p:spTgt spid="2324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2451">
                                            <p:txEl>
                                              <p:pRg st="6" end="6"/>
                                            </p:txEl>
                                          </p:spTgt>
                                        </p:tgtEl>
                                        <p:attrNameLst>
                                          <p:attrName>style.visibility</p:attrName>
                                        </p:attrNameLst>
                                      </p:cBhvr>
                                      <p:to>
                                        <p:strVal val="visible"/>
                                      </p:to>
                                    </p:set>
                                    <p:animEffect transition="in" filter="blinds(horizontal)">
                                      <p:cBhvr>
                                        <p:cTn id="22" dur="500"/>
                                        <p:tgtEl>
                                          <p:spTgt spid="23245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2451">
                                            <p:txEl>
                                              <p:pRg st="8" end="8"/>
                                            </p:txEl>
                                          </p:spTgt>
                                        </p:tgtEl>
                                        <p:attrNameLst>
                                          <p:attrName>style.visibility</p:attrName>
                                        </p:attrNameLst>
                                      </p:cBhvr>
                                      <p:to>
                                        <p:strVal val="visible"/>
                                      </p:to>
                                    </p:set>
                                    <p:animEffect transition="in" filter="blinds(horizontal)">
                                      <p:cBhvr>
                                        <p:cTn id="27" dur="500"/>
                                        <p:tgtEl>
                                          <p:spTgt spid="2324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 1</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600200"/>
            <a:ext cx="8229600" cy="48006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Which of the following are pluripotent stem cells?</a:t>
            </a:r>
          </a:p>
          <a:p>
            <a:pPr marL="857250" lvl="1" indent="-457200">
              <a:lnSpc>
                <a:spcPct val="120000"/>
              </a:lnSpc>
              <a:buFont typeface="+mj-lt"/>
              <a:buAutoNum type="alphaLcPeriod"/>
            </a:pPr>
            <a:r>
              <a:rPr lang="en-US" sz="2500" dirty="0"/>
              <a:t>Cells has the Potential to form all differentiated cell types except placenta</a:t>
            </a:r>
          </a:p>
          <a:p>
            <a:pPr marL="857250" lvl="1" indent="-457200">
              <a:lnSpc>
                <a:spcPct val="120000"/>
              </a:lnSpc>
              <a:buFont typeface="+mj-lt"/>
              <a:buAutoNum type="alphaLcPeriod"/>
            </a:pPr>
            <a:r>
              <a:rPr lang="en-US" sz="2500" dirty="0"/>
              <a:t>Cells that has limited potential to form only multiple adult cell types</a:t>
            </a:r>
          </a:p>
          <a:p>
            <a:pPr marL="857250" lvl="1" indent="-457200">
              <a:lnSpc>
                <a:spcPct val="120000"/>
              </a:lnSpc>
              <a:buFont typeface="+mj-lt"/>
              <a:buAutoNum type="alphaLcPeriod"/>
            </a:pPr>
            <a:r>
              <a:rPr lang="en-US" sz="2500" dirty="0"/>
              <a:t>Cells that don</a:t>
            </a:r>
            <a:r>
              <a:rPr lang="fr-FR" sz="2500" dirty="0"/>
              <a:t>’</a:t>
            </a:r>
            <a:r>
              <a:rPr lang="en-US" sz="2500" dirty="0"/>
              <a:t>t have the </a:t>
            </a:r>
            <a:r>
              <a:rPr lang="en-US" sz="2500" dirty="0" smtClean="0"/>
              <a:t>ability </a:t>
            </a:r>
            <a:r>
              <a:rPr lang="en-US" sz="2500" dirty="0"/>
              <a:t>for self renewal</a:t>
            </a:r>
          </a:p>
          <a:p>
            <a:pPr marL="857250" lvl="1" indent="-457200">
              <a:lnSpc>
                <a:spcPct val="120000"/>
              </a:lnSpc>
              <a:buFont typeface="+mj-lt"/>
              <a:buAutoNum type="alphaLcPeriod"/>
            </a:pPr>
            <a:r>
              <a:rPr lang="en-US" sz="2500" dirty="0"/>
              <a:t>Cells has the potential to differentiate into any adult cell type Pluripotent (Plural) </a:t>
            </a:r>
          </a:p>
          <a:p>
            <a:pPr marL="857250" lvl="1" indent="-457200">
              <a:buFont typeface="+mj-lt"/>
              <a:buAutoNum type="alphaLcPeriod"/>
            </a:pPr>
            <a:endParaRPr lang="en-US" dirty="0"/>
          </a:p>
        </p:txBody>
      </p:sp>
    </p:spTree>
    <p:extLst>
      <p:ext uri="{BB962C8B-B14F-4D97-AF65-F5344CB8AC3E}">
        <p14:creationId xmlns:p14="http://schemas.microsoft.com/office/powerpoint/2010/main" val="14028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 2</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Some of the Important limitations of using cloned ESCs (SCNT-ESCs) clinically</a:t>
            </a:r>
          </a:p>
          <a:p>
            <a:pPr marL="914400" lvl="1" indent="-514350">
              <a:lnSpc>
                <a:spcPct val="120000"/>
              </a:lnSpc>
              <a:buFont typeface="+mj-lt"/>
              <a:buAutoNum type="alphaLcPeriod"/>
            </a:pPr>
            <a:r>
              <a:rPr lang="en-US" dirty="0" smtClean="0">
                <a:solidFill>
                  <a:srgbClr val="000000"/>
                </a:solidFill>
              </a:rPr>
              <a:t>Immune rejection</a:t>
            </a:r>
          </a:p>
          <a:p>
            <a:pPr marL="914400" lvl="1" indent="-514350">
              <a:lnSpc>
                <a:spcPct val="120000"/>
              </a:lnSpc>
              <a:buFont typeface="+mj-lt"/>
              <a:buAutoNum type="alphaLcPeriod"/>
            </a:pPr>
            <a:r>
              <a:rPr lang="en-US" dirty="0" smtClean="0">
                <a:solidFill>
                  <a:srgbClr val="000000"/>
                </a:solidFill>
              </a:rPr>
              <a:t>Produce limited number of cell types</a:t>
            </a:r>
          </a:p>
          <a:p>
            <a:pPr marL="914400" lvl="1" indent="-514350">
              <a:lnSpc>
                <a:spcPct val="120000"/>
              </a:lnSpc>
              <a:buFont typeface="+mj-lt"/>
              <a:buAutoNum type="alphaLcPeriod"/>
            </a:pPr>
            <a:r>
              <a:rPr lang="en-US" dirty="0">
                <a:solidFill>
                  <a:srgbClr val="000000"/>
                </a:solidFill>
              </a:rPr>
              <a:t>Destruction of human embryos</a:t>
            </a:r>
          </a:p>
          <a:p>
            <a:pPr marL="914400" lvl="1" indent="-514350">
              <a:lnSpc>
                <a:spcPct val="120000"/>
              </a:lnSpc>
              <a:buFont typeface="+mj-lt"/>
              <a:buAutoNum type="alphaLcPeriod"/>
            </a:pPr>
            <a:r>
              <a:rPr lang="en-US" dirty="0" smtClean="0">
                <a:solidFill>
                  <a:srgbClr val="000000"/>
                </a:solidFill>
              </a:rPr>
              <a:t>Difficult to grow and culture in the laboratory</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322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0"/>
                                  </p:iterate>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 3</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990600" y="1600200"/>
            <a:ext cx="7696200" cy="4525963"/>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are Yamanaka factors?</a:t>
            </a:r>
          </a:p>
          <a:p>
            <a:pPr marL="914400" lvl="1" indent="-514350">
              <a:lnSpc>
                <a:spcPct val="130000"/>
              </a:lnSpc>
              <a:buFont typeface="+mj-lt"/>
              <a:buAutoNum type="alphaLcPeriod"/>
            </a:pPr>
            <a:r>
              <a:rPr lang="en-US" dirty="0" smtClean="0"/>
              <a:t>OCT3/4, SOX2, KLF4, c-</a:t>
            </a:r>
            <a:r>
              <a:rPr lang="en-US" dirty="0" err="1" smtClean="0"/>
              <a:t>Myc</a:t>
            </a:r>
            <a:endParaRPr lang="en-US" dirty="0"/>
          </a:p>
          <a:p>
            <a:pPr marL="914400" lvl="1" indent="-514350">
              <a:lnSpc>
                <a:spcPct val="130000"/>
              </a:lnSpc>
              <a:buFont typeface="+mj-lt"/>
              <a:buAutoNum type="alphaLcPeriod"/>
            </a:pPr>
            <a:r>
              <a:rPr lang="en-US" dirty="0" smtClean="0"/>
              <a:t>Growth factors </a:t>
            </a:r>
          </a:p>
          <a:p>
            <a:pPr marL="914400" lvl="1" indent="-514350">
              <a:lnSpc>
                <a:spcPct val="130000"/>
              </a:lnSpc>
              <a:buFont typeface="+mj-lt"/>
              <a:buAutoNum type="alphaLcPeriod"/>
            </a:pPr>
            <a:r>
              <a:rPr lang="en-US" dirty="0" smtClean="0"/>
              <a:t>Cytokines </a:t>
            </a:r>
            <a:endParaRPr lang="en-US" dirty="0"/>
          </a:p>
          <a:p>
            <a:pPr marL="914400" lvl="1" indent="-514350">
              <a:lnSpc>
                <a:spcPct val="130000"/>
              </a:lnSpc>
              <a:buFont typeface="+mj-lt"/>
              <a:buAutoNum type="alphaLcPeriod"/>
            </a:pPr>
            <a:r>
              <a:rPr lang="en-US" dirty="0" smtClean="0"/>
              <a:t>OCT3/4, SOX2, </a:t>
            </a:r>
            <a:r>
              <a:rPr lang="en-US" dirty="0" err="1" smtClean="0"/>
              <a:t>Nanog</a:t>
            </a:r>
            <a:endParaRPr lang="en-US" dirty="0" smtClean="0"/>
          </a:p>
          <a:p>
            <a:endParaRPr lang="en-US" dirty="0"/>
          </a:p>
        </p:txBody>
      </p:sp>
    </p:spTree>
    <p:extLst>
      <p:ext uri="{BB962C8B-B14F-4D97-AF65-F5344CB8AC3E}">
        <p14:creationId xmlns:p14="http://schemas.microsoft.com/office/powerpoint/2010/main" val="27575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 4</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Mesenchymal stem cells are examples of:</a:t>
            </a:r>
          </a:p>
          <a:p>
            <a:pPr marL="914400" lvl="1" indent="-514350">
              <a:buFont typeface="+mj-lt"/>
              <a:buAutoNum type="alphaLcPeriod"/>
            </a:pPr>
            <a:r>
              <a:rPr lang="en-US" dirty="0" smtClean="0"/>
              <a:t>Pluripotent stem cells</a:t>
            </a:r>
          </a:p>
          <a:p>
            <a:pPr marL="914400" lvl="1" indent="-514350">
              <a:buFont typeface="+mj-lt"/>
              <a:buAutoNum type="alphaLcPeriod"/>
            </a:pPr>
            <a:r>
              <a:rPr lang="en-US" dirty="0" smtClean="0"/>
              <a:t>Multipotent stem cells</a:t>
            </a:r>
          </a:p>
          <a:p>
            <a:pPr marL="914400" lvl="1" indent="-514350">
              <a:buFont typeface="+mj-lt"/>
              <a:buAutoNum type="alphaLcPeriod"/>
            </a:pPr>
            <a:r>
              <a:rPr lang="en-US" dirty="0" smtClean="0"/>
              <a:t>Totipotent stem cells</a:t>
            </a:r>
          </a:p>
          <a:p>
            <a:pPr marL="914400" lvl="1" indent="-514350">
              <a:buFont typeface="+mj-lt"/>
              <a:buAutoNum type="alphaLcPeriod"/>
            </a:pPr>
            <a:r>
              <a:rPr lang="en-US" dirty="0" smtClean="0"/>
              <a:t>Induced pluripotent stem cells (iPS cells)</a:t>
            </a:r>
            <a:endParaRPr lang="en-US" dirty="0"/>
          </a:p>
        </p:txBody>
      </p:sp>
    </p:spTree>
    <p:extLst>
      <p:ext uri="{BB962C8B-B14F-4D97-AF65-F5344CB8AC3E}">
        <p14:creationId xmlns:p14="http://schemas.microsoft.com/office/powerpoint/2010/main" val="93788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590800"/>
            <a:ext cx="7239000" cy="1446550"/>
          </a:xfrm>
          <a:prstGeom prst="rect">
            <a:avLst/>
          </a:prstGeom>
          <a:noFill/>
        </p:spPr>
        <p:txBody>
          <a:bodyPr wrap="square" rtlCol="0">
            <a:spAutoFit/>
          </a:bodyPr>
          <a:lstStyle/>
          <a:p>
            <a:pPr algn="ctr"/>
            <a:r>
              <a:rPr lang="en-US" sz="8800" dirty="0" smtClean="0">
                <a:solidFill>
                  <a:srgbClr val="FF0000"/>
                </a:solidFill>
              </a:rPr>
              <a:t>Thank You</a:t>
            </a:r>
            <a:endParaRPr lang="en-US" sz="8800"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5156936"/>
            <a:ext cx="1566713" cy="1733019"/>
          </a:xfrm>
          <a:prstGeom prst="rect">
            <a:avLst/>
          </a:prstGeom>
        </p:spPr>
      </p:pic>
    </p:spTree>
    <p:extLst>
      <p:ext uri="{BB962C8B-B14F-4D97-AF65-F5344CB8AC3E}">
        <p14:creationId xmlns:p14="http://schemas.microsoft.com/office/powerpoint/2010/main" val="2504349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4724400" cy="330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Grp="1" noChangeArrowheads="1"/>
          </p:cNvSpPr>
          <p:nvPr>
            <p:ph type="title"/>
          </p:nvPr>
        </p:nvSpPr>
        <p:spPr>
          <a:xfrm>
            <a:off x="750094" y="26789"/>
            <a:ext cx="7643813" cy="134481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Unique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haracteristics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Stem Cells</a:t>
            </a:r>
          </a:p>
        </p:txBody>
      </p:sp>
      <p:sp>
        <p:nvSpPr>
          <p:cNvPr id="4" name="Rectangle 2"/>
          <p:cNvSpPr txBox="1">
            <a:spLocks noChangeArrowheads="1"/>
          </p:cNvSpPr>
          <p:nvPr/>
        </p:nvSpPr>
        <p:spPr>
          <a:xfrm>
            <a:off x="-228600" y="5105400"/>
            <a:ext cx="69342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056">
              <a:defRPr/>
            </a:pPr>
            <a:r>
              <a:rPr lang="en-US" sz="2000" dirty="0" smtClean="0"/>
              <a:t>Unlimited self renewal (Regeneration)</a:t>
            </a:r>
          </a:p>
          <a:p>
            <a:pPr marL="625056">
              <a:defRPr/>
            </a:pPr>
            <a:r>
              <a:rPr lang="en-US" sz="2000" dirty="0" smtClean="0"/>
              <a:t>Differentiation (</a:t>
            </a:r>
            <a:r>
              <a:rPr lang="en-US" sz="2000" dirty="0" err="1" smtClean="0"/>
              <a:t>eg</a:t>
            </a:r>
            <a:r>
              <a:rPr lang="en-US" sz="2000" dirty="0" smtClean="0"/>
              <a:t>. beating cells of the heart muscles):</a:t>
            </a:r>
          </a:p>
          <a:p>
            <a:pPr marL="1250112" lvl="2">
              <a:defRPr/>
            </a:pPr>
            <a:r>
              <a:rPr lang="en-US" sz="2000" dirty="0" smtClean="0"/>
              <a:t>Internal signals (specific genes)</a:t>
            </a:r>
          </a:p>
          <a:p>
            <a:pPr marL="1250112" lvl="2">
              <a:defRPr/>
            </a:pPr>
            <a:r>
              <a:rPr lang="en-US" sz="2000" dirty="0" smtClean="0"/>
              <a:t>External signals (GF, cytokines)</a:t>
            </a:r>
            <a:endParaRPr lang="en-US" sz="2000" dirty="0"/>
          </a:p>
        </p:txBody>
      </p:sp>
      <p:pic>
        <p:nvPicPr>
          <p:cNvPr id="5" name="Picture 27" descr="Sobu+act Photoshop copy"/>
          <p:cNvPicPr>
            <a:picLocks noChangeAspect="1" noChangeArrowheads="1"/>
          </p:cNvPicPr>
          <p:nvPr/>
        </p:nvPicPr>
        <p:blipFill>
          <a:blip r:embed="rId6" cstate="print"/>
          <a:srcRect/>
          <a:stretch>
            <a:fillRect/>
          </a:stretch>
        </p:blipFill>
        <p:spPr bwMode="auto">
          <a:xfrm>
            <a:off x="7499350" y="1989138"/>
            <a:ext cx="1512887" cy="1282700"/>
          </a:xfrm>
          <a:prstGeom prst="rect">
            <a:avLst/>
          </a:prstGeom>
          <a:noFill/>
          <a:ln w="9525">
            <a:noFill/>
            <a:miter lim="800000"/>
            <a:headEnd/>
            <a:tailEnd/>
          </a:ln>
        </p:spPr>
      </p:pic>
      <p:sp>
        <p:nvSpPr>
          <p:cNvPr id="6" name="Text Box 30"/>
          <p:cNvSpPr txBox="1">
            <a:spLocks noChangeArrowheads="1"/>
          </p:cNvSpPr>
          <p:nvPr/>
        </p:nvSpPr>
        <p:spPr bwMode="auto">
          <a:xfrm>
            <a:off x="6129337" y="2133600"/>
            <a:ext cx="1476223" cy="646331"/>
          </a:xfrm>
          <a:prstGeom prst="rect">
            <a:avLst/>
          </a:prstGeom>
          <a:noFill/>
          <a:ln w="9525">
            <a:noFill/>
            <a:miter lim="800000"/>
            <a:headEnd/>
            <a:tailEnd/>
          </a:ln>
          <a:effectLst/>
        </p:spPr>
        <p:txBody>
          <a:bodyPr wrap="none">
            <a:spAutoFit/>
          </a:bodyPr>
          <a:lstStyle/>
          <a:p>
            <a:r>
              <a:rPr lang="da-DK" sz="1800">
                <a:solidFill>
                  <a:srgbClr val="800000"/>
                </a:solidFill>
              </a:rPr>
              <a:t>Endoderm</a:t>
            </a:r>
          </a:p>
          <a:p>
            <a:r>
              <a:rPr lang="da-DK" sz="1800">
                <a:solidFill>
                  <a:srgbClr val="800000"/>
                </a:solidFill>
              </a:rPr>
              <a:t>(hepatocytes)</a:t>
            </a:r>
          </a:p>
        </p:txBody>
      </p:sp>
      <p:sp>
        <p:nvSpPr>
          <p:cNvPr id="7" name="Text Box 31"/>
          <p:cNvSpPr txBox="1">
            <a:spLocks noChangeArrowheads="1"/>
          </p:cNvSpPr>
          <p:nvPr/>
        </p:nvSpPr>
        <p:spPr bwMode="auto">
          <a:xfrm>
            <a:off x="6202362" y="3500438"/>
            <a:ext cx="1209887" cy="923330"/>
          </a:xfrm>
          <a:prstGeom prst="rect">
            <a:avLst/>
          </a:prstGeom>
          <a:noFill/>
          <a:ln w="9525">
            <a:noFill/>
            <a:miter lim="800000"/>
            <a:headEnd/>
            <a:tailEnd/>
          </a:ln>
          <a:effectLst/>
        </p:spPr>
        <p:txBody>
          <a:bodyPr wrap="none">
            <a:spAutoFit/>
          </a:bodyPr>
          <a:lstStyle/>
          <a:p>
            <a:r>
              <a:rPr lang="da-DK" sz="1800">
                <a:solidFill>
                  <a:srgbClr val="800000"/>
                </a:solidFill>
              </a:rPr>
              <a:t>Mesoderm</a:t>
            </a:r>
          </a:p>
          <a:p>
            <a:r>
              <a:rPr lang="da-DK" sz="1800">
                <a:solidFill>
                  <a:srgbClr val="800000"/>
                </a:solidFill>
              </a:rPr>
              <a:t>(cardiac</a:t>
            </a:r>
          </a:p>
          <a:p>
            <a:r>
              <a:rPr lang="da-DK" sz="1800">
                <a:solidFill>
                  <a:srgbClr val="800000"/>
                </a:solidFill>
              </a:rPr>
              <a:t>myotubes)</a:t>
            </a:r>
          </a:p>
        </p:txBody>
      </p:sp>
      <p:sp>
        <p:nvSpPr>
          <p:cNvPr id="8" name="Text Box 32"/>
          <p:cNvSpPr txBox="1">
            <a:spLocks noChangeArrowheads="1"/>
          </p:cNvSpPr>
          <p:nvPr/>
        </p:nvSpPr>
        <p:spPr bwMode="auto">
          <a:xfrm>
            <a:off x="6202362" y="5084763"/>
            <a:ext cx="1123550" cy="646331"/>
          </a:xfrm>
          <a:prstGeom prst="rect">
            <a:avLst/>
          </a:prstGeom>
          <a:noFill/>
          <a:ln w="9525">
            <a:noFill/>
            <a:miter lim="800000"/>
            <a:headEnd/>
            <a:tailEnd/>
          </a:ln>
          <a:effectLst/>
        </p:spPr>
        <p:txBody>
          <a:bodyPr wrap="none">
            <a:spAutoFit/>
          </a:bodyPr>
          <a:lstStyle/>
          <a:p>
            <a:r>
              <a:rPr lang="da-DK" sz="1800" dirty="0" err="1">
                <a:solidFill>
                  <a:srgbClr val="800000"/>
                </a:solidFill>
              </a:rPr>
              <a:t>Ectoderm</a:t>
            </a:r>
            <a:endParaRPr lang="da-DK" sz="1800" dirty="0">
              <a:solidFill>
                <a:srgbClr val="800000"/>
              </a:solidFill>
            </a:endParaRPr>
          </a:p>
          <a:p>
            <a:r>
              <a:rPr lang="da-DK" sz="1800" dirty="0">
                <a:solidFill>
                  <a:srgbClr val="800000"/>
                </a:solidFill>
              </a:rPr>
              <a:t>(Neurons)</a:t>
            </a:r>
          </a:p>
        </p:txBody>
      </p:sp>
      <p:sp>
        <p:nvSpPr>
          <p:cNvPr id="9" name="Line 34"/>
          <p:cNvSpPr>
            <a:spLocks noChangeShapeType="1"/>
          </p:cNvSpPr>
          <p:nvPr/>
        </p:nvSpPr>
        <p:spPr bwMode="auto">
          <a:xfrm flipV="1">
            <a:off x="5410200" y="2636838"/>
            <a:ext cx="647700" cy="720725"/>
          </a:xfrm>
          <a:prstGeom prst="line">
            <a:avLst/>
          </a:prstGeom>
          <a:noFill/>
          <a:ln w="9525">
            <a:solidFill>
              <a:schemeClr val="tx1"/>
            </a:solidFill>
            <a:round/>
            <a:headEnd/>
            <a:tailEnd type="triangle" w="med" len="med"/>
          </a:ln>
          <a:effectLst/>
        </p:spPr>
        <p:txBody>
          <a:bodyPr/>
          <a:lstStyle/>
          <a:p>
            <a:endParaRPr lang="en-US"/>
          </a:p>
        </p:txBody>
      </p:sp>
      <p:sp>
        <p:nvSpPr>
          <p:cNvPr id="10" name="Line 35"/>
          <p:cNvSpPr>
            <a:spLocks noChangeShapeType="1"/>
          </p:cNvSpPr>
          <p:nvPr/>
        </p:nvSpPr>
        <p:spPr bwMode="auto">
          <a:xfrm>
            <a:off x="5554662" y="4076700"/>
            <a:ext cx="574675" cy="0"/>
          </a:xfrm>
          <a:prstGeom prst="line">
            <a:avLst/>
          </a:prstGeom>
          <a:noFill/>
          <a:ln w="9525">
            <a:solidFill>
              <a:schemeClr val="tx1"/>
            </a:solidFill>
            <a:round/>
            <a:headEnd/>
            <a:tailEnd type="triangle" w="med" len="med"/>
          </a:ln>
          <a:effectLst/>
        </p:spPr>
        <p:txBody>
          <a:bodyPr/>
          <a:lstStyle/>
          <a:p>
            <a:endParaRPr lang="en-US"/>
          </a:p>
        </p:txBody>
      </p:sp>
      <p:sp>
        <p:nvSpPr>
          <p:cNvPr id="11" name="Line 36"/>
          <p:cNvSpPr>
            <a:spLocks noChangeShapeType="1"/>
          </p:cNvSpPr>
          <p:nvPr/>
        </p:nvSpPr>
        <p:spPr bwMode="auto">
          <a:xfrm>
            <a:off x="5410200" y="4724400"/>
            <a:ext cx="792162" cy="360363"/>
          </a:xfrm>
          <a:prstGeom prst="line">
            <a:avLst/>
          </a:prstGeom>
          <a:noFill/>
          <a:ln w="9525">
            <a:solidFill>
              <a:schemeClr val="tx1"/>
            </a:solidFill>
            <a:round/>
            <a:headEnd/>
            <a:tailEnd type="triangle" w="med" len="med"/>
          </a:ln>
          <a:effectLst/>
        </p:spPr>
        <p:txBody>
          <a:bodyPr/>
          <a:lstStyle/>
          <a:p>
            <a:endParaRPr lang="en-US"/>
          </a:p>
        </p:txBody>
      </p:sp>
      <p:pic>
        <p:nvPicPr>
          <p:cNvPr id="12" name="beating hES 13feb03-S-VHS.m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7" cstate="print"/>
          <a:srcRect/>
          <a:stretch>
            <a:fillRect/>
          </a:stretch>
        </p:blipFill>
        <p:spPr bwMode="auto">
          <a:xfrm>
            <a:off x="7497762" y="3440113"/>
            <a:ext cx="1512888" cy="1211262"/>
          </a:xfrm>
          <a:prstGeom prst="rect">
            <a:avLst/>
          </a:prstGeom>
          <a:noFill/>
          <a:ln w="9525">
            <a:noFill/>
            <a:miter lim="800000"/>
            <a:headEnd/>
            <a:tailEnd/>
          </a:ln>
        </p:spPr>
      </p:pic>
      <p:pic>
        <p:nvPicPr>
          <p:cNvPr id="13" name="Picture 28"/>
          <p:cNvPicPr preferRelativeResize="0">
            <a:picLocks noChangeAspect="1" noChangeArrowheads="1"/>
          </p:cNvPicPr>
          <p:nvPr/>
        </p:nvPicPr>
        <p:blipFill>
          <a:blip r:embed="rId8" cstate="print"/>
          <a:srcRect/>
          <a:stretch>
            <a:fillRect/>
          </a:stretch>
        </p:blipFill>
        <p:spPr bwMode="auto">
          <a:xfrm>
            <a:off x="7497762" y="4848225"/>
            <a:ext cx="4465638" cy="3914775"/>
          </a:xfrm>
          <a:prstGeom prst="rect">
            <a:avLst/>
          </a:prstGeom>
          <a:noFill/>
          <a:ln w="9525">
            <a:noFill/>
            <a:miter lim="800000"/>
            <a:headEnd/>
            <a:tailEnd/>
          </a:ln>
          <a:effectLst/>
        </p:spPr>
      </p:pic>
      <p:cxnSp>
        <p:nvCxnSpPr>
          <p:cNvPr id="14" name="Lige forbindelse 13"/>
          <p:cNvCxnSpPr/>
          <p:nvPr/>
        </p:nvCxnSpPr>
        <p:spPr>
          <a:xfrm>
            <a:off x="395536" y="1295400"/>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4867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par>
                                <p:cTn id="34" presetID="9"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par>
                                <p:cTn id="37" presetID="9"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2"/>
                                        </p:tgtEl>
                                      </p:cBhvr>
                                    </p:cmd>
                                  </p:childTnLst>
                                </p:cTn>
                              </p:par>
                            </p:childTnLst>
                          </p:cTn>
                        </p:par>
                      </p:childTnLst>
                    </p:cTn>
                  </p:par>
                </p:childTnLst>
              </p:cTn>
              <p:nextCondLst>
                <p:cond evt="onClick" delay="0">
                  <p:tgtEl>
                    <p:spTgt spid="12"/>
                  </p:tgtEl>
                </p:cond>
              </p:nextCondLst>
            </p:seq>
            <p:video>
              <p:cMediaNode>
                <p:cTn id="45"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6" grpId="0"/>
      <p:bldP spid="7" grpId="0"/>
      <p:bldP spid="8" grpId="0"/>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939759" cy="415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35985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5181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are Stem Cells?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838200" y="1143000"/>
            <a:ext cx="6934200" cy="2308324"/>
          </a:xfrm>
          <a:prstGeom prst="rect">
            <a:avLst/>
          </a:prstGeom>
          <a:noFill/>
        </p:spPr>
        <p:txBody>
          <a:bodyPr wrap="square" rtlCol="0">
            <a:spAutoFit/>
          </a:bodyPr>
          <a:lstStyle/>
          <a:p>
            <a:r>
              <a:rPr lang="en-US" dirty="0" smtClean="0">
                <a:latin typeface="Times New Roman" pitchFamily="18" charset="0"/>
                <a:cs typeface="Times New Roman" pitchFamily="18" charset="0"/>
              </a:rPr>
              <a:t>A cell that has the ability: </a:t>
            </a:r>
          </a:p>
          <a:p>
            <a:pPr marL="285750" indent="-285750">
              <a:buFont typeface="Arial" panose="020B0604020202020204" pitchFamily="34" charset="0"/>
              <a:buChar char="•"/>
            </a:pPr>
            <a:r>
              <a:rPr lang="en-US" dirty="0" smtClean="0">
                <a:latin typeface="Times New Roman" pitchFamily="18" charset="0"/>
                <a:cs typeface="Times New Roman" pitchFamily="18" charset="0"/>
              </a:rPr>
              <a:t>to continuously divide and give rise to new copy of itself (self-renew)  </a:t>
            </a:r>
          </a:p>
          <a:p>
            <a:pPr marL="285750" indent="-285750">
              <a:buFont typeface="Arial" panose="020B0604020202020204" pitchFamily="34" charset="0"/>
              <a:buChar char="•"/>
            </a:pPr>
            <a:r>
              <a:rPr lang="en-US" dirty="0" smtClean="0">
                <a:latin typeface="Times New Roman" pitchFamily="18" charset="0"/>
                <a:cs typeface="Times New Roman" pitchFamily="18" charset="0"/>
              </a:rPr>
              <a:t>and other specialized ( differentiated ) cells/tissues.</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Stem </a:t>
            </a:r>
            <a:r>
              <a:rPr lang="en-US" dirty="0">
                <a:latin typeface="Times New Roman" pitchFamily="18" charset="0"/>
                <a:cs typeface="Times New Roman" pitchFamily="18" charset="0"/>
              </a:rPr>
              <a:t>cells </a:t>
            </a:r>
            <a:r>
              <a:rPr lang="en-US" dirty="0" smtClean="0">
                <a:latin typeface="Times New Roman" pitchFamily="18" charset="0"/>
                <a:cs typeface="Times New Roman" pitchFamily="18" charset="0"/>
              </a:rPr>
              <a:t>divide to new cell that has the potential to either remain a stem cell or become another type of cell with a more specialized function as </a:t>
            </a:r>
            <a:r>
              <a:rPr lang="en-US" dirty="0">
                <a:latin typeface="Times New Roman" pitchFamily="18" charset="0"/>
                <a:cs typeface="Times New Roman" pitchFamily="18" charset="0"/>
              </a:rPr>
              <a:t>cells of the blood, heart, bones, skin, muscles, brain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 serving as a sort of repair system for the body.</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25" y="3781819"/>
            <a:ext cx="6657975" cy="22379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86" y="5715001"/>
            <a:ext cx="1033313" cy="1142999"/>
          </a:xfrm>
          <a:prstGeom prst="rect">
            <a:avLst/>
          </a:prstGeom>
        </p:spPr>
      </p:pic>
    </p:spTree>
    <p:extLst>
      <p:ext uri="{BB962C8B-B14F-4D97-AF65-F5344CB8AC3E}">
        <p14:creationId xmlns:p14="http://schemas.microsoft.com/office/powerpoint/2010/main" val="80368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0"/>
            <a:ext cx="7772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4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History of Stem Cells 	</a:t>
            </a:r>
            <a:endParaRPr lang="en-US" sz="43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7"/>
          <p:cNvPicPr>
            <a:picLocks noChangeAspect="1"/>
          </p:cNvPicPr>
          <p:nvPr/>
        </p:nvPicPr>
        <p:blipFill>
          <a:blip r:embed="rId2"/>
          <a:stretch>
            <a:fillRect/>
          </a:stretch>
        </p:blipFill>
        <p:spPr>
          <a:xfrm>
            <a:off x="762000" y="1066800"/>
            <a:ext cx="7340600" cy="5473700"/>
          </a:xfrm>
          <a:prstGeom prst="rect">
            <a:avLst/>
          </a:prstGeom>
        </p:spPr>
      </p:pic>
      <p:cxnSp>
        <p:nvCxnSpPr>
          <p:cNvPr id="9" name="Lige forbindelse 13"/>
          <p:cNvCxnSpPr/>
          <p:nvPr/>
        </p:nvCxnSpPr>
        <p:spPr>
          <a:xfrm>
            <a:off x="395536" y="1066800"/>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03163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172" y="1125141"/>
            <a:ext cx="8761140" cy="525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9328" y="381000"/>
            <a:ext cx="3995131" cy="584295"/>
          </a:xfrm>
          <a:prstGeom prst="rect">
            <a:avLst/>
          </a:prstGeom>
          <a:noFill/>
        </p:spPr>
        <p:txBody>
          <a:bodyPr wrap="none" lIns="64291" tIns="32146" rIns="64291" bIns="3214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Embryonic Stem Cells</a:t>
            </a:r>
          </a:p>
        </p:txBody>
      </p:sp>
      <p:sp>
        <p:nvSpPr>
          <p:cNvPr id="4" name="TextBox 3"/>
          <p:cNvSpPr txBox="1"/>
          <p:nvPr/>
        </p:nvSpPr>
        <p:spPr>
          <a:xfrm>
            <a:off x="5297912" y="381000"/>
            <a:ext cx="3088511" cy="584295"/>
          </a:xfrm>
          <a:prstGeom prst="rect">
            <a:avLst/>
          </a:prstGeom>
          <a:noFill/>
        </p:spPr>
        <p:txBody>
          <a:bodyPr wrap="none" lIns="64291" tIns="32146" rIns="64291" bIns="3214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Adult Stem Cells</a:t>
            </a:r>
          </a:p>
        </p:txBody>
      </p:sp>
    </p:spTree>
    <p:extLst>
      <p:ext uri="{BB962C8B-B14F-4D97-AF65-F5344CB8AC3E}">
        <p14:creationId xmlns:p14="http://schemas.microsoft.com/office/powerpoint/2010/main" val="261989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p:cNvSpPr>
          <p:nvPr/>
        </p:nvSpPr>
        <p:spPr bwMode="auto">
          <a:xfrm>
            <a:off x="4953000" y="3276600"/>
            <a:ext cx="3670102" cy="218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285750" indent="-285750" algn="l">
              <a:lnSpc>
                <a:spcPct val="120000"/>
              </a:lnSpc>
              <a:buSzPct val="125000"/>
              <a:buFont typeface="Arial"/>
              <a:buChar char="•"/>
            </a:pPr>
            <a:r>
              <a:rPr lang="en-US" sz="2000" dirty="0" smtClean="0">
                <a:solidFill>
                  <a:schemeClr val="tx1"/>
                </a:solidFill>
                <a:ea typeface="ＭＳ Ｐゴシック" charset="0"/>
              </a:rPr>
              <a:t>Multipotent</a:t>
            </a:r>
          </a:p>
          <a:p>
            <a:pPr marL="285750" indent="-285750" algn="l">
              <a:lnSpc>
                <a:spcPct val="120000"/>
              </a:lnSpc>
              <a:buSzPct val="125000"/>
              <a:buFont typeface="Arial"/>
              <a:buChar char="•"/>
            </a:pPr>
            <a:r>
              <a:rPr lang="en-US" sz="2000" dirty="0">
                <a:ea typeface="ＭＳ Ｐゴシック" charset="0"/>
              </a:rPr>
              <a:t>L</a:t>
            </a:r>
            <a:r>
              <a:rPr lang="en-US" sz="2000" dirty="0" smtClean="0">
                <a:solidFill>
                  <a:schemeClr val="tx1"/>
                </a:solidFill>
                <a:ea typeface="ＭＳ Ｐゴシック" charset="0"/>
              </a:rPr>
              <a:t>imited </a:t>
            </a:r>
            <a:r>
              <a:rPr lang="en-US" sz="2000" dirty="0">
                <a:solidFill>
                  <a:schemeClr val="tx1"/>
                </a:solidFill>
                <a:ea typeface="ＭＳ Ｐゴシック" charset="0"/>
              </a:rPr>
              <a:t>numbers and more difficult to </a:t>
            </a:r>
            <a:r>
              <a:rPr lang="en-US" sz="2000" dirty="0" smtClean="0">
                <a:solidFill>
                  <a:schemeClr val="tx1"/>
                </a:solidFill>
                <a:ea typeface="ＭＳ Ｐゴシック" charset="0"/>
              </a:rPr>
              <a:t>isolate</a:t>
            </a:r>
          </a:p>
          <a:p>
            <a:pPr marL="285750" indent="-285750" algn="l">
              <a:lnSpc>
                <a:spcPct val="120000"/>
              </a:lnSpc>
              <a:buSzPct val="125000"/>
              <a:buFont typeface="Arial"/>
              <a:buChar char="•"/>
            </a:pPr>
            <a:r>
              <a:rPr lang="en-US" sz="2000" dirty="0" smtClean="0">
                <a:solidFill>
                  <a:schemeClr val="tx1"/>
                </a:solidFill>
                <a:ea typeface="ＭＳ Ｐゴシック" charset="0"/>
              </a:rPr>
              <a:t>No </a:t>
            </a:r>
            <a:r>
              <a:rPr lang="en-US" sz="2000" dirty="0">
                <a:solidFill>
                  <a:schemeClr val="tx1"/>
                </a:solidFill>
                <a:ea typeface="ＭＳ Ｐゴシック" charset="0"/>
              </a:rPr>
              <a:t>immune </a:t>
            </a:r>
            <a:r>
              <a:rPr lang="en-US" sz="2000" dirty="0" smtClean="0">
                <a:solidFill>
                  <a:schemeClr val="tx1"/>
                </a:solidFill>
                <a:ea typeface="ＭＳ Ｐゴシック" charset="0"/>
              </a:rPr>
              <a:t>rejection</a:t>
            </a:r>
          </a:p>
          <a:p>
            <a:pPr marL="285750" indent="-285750" algn="l">
              <a:lnSpc>
                <a:spcPct val="120000"/>
              </a:lnSpc>
              <a:buSzPct val="125000"/>
              <a:buFont typeface="Arial"/>
              <a:buChar char="•"/>
            </a:pPr>
            <a:r>
              <a:rPr lang="en-US" sz="2000" dirty="0" smtClean="0">
                <a:solidFill>
                  <a:schemeClr val="tx1"/>
                </a:solidFill>
                <a:ea typeface="ＭＳ Ｐゴシック" charset="0"/>
              </a:rPr>
              <a:t>No </a:t>
            </a:r>
            <a:r>
              <a:rPr lang="en-US" sz="2000" dirty="0">
                <a:solidFill>
                  <a:schemeClr val="tx1"/>
                </a:solidFill>
                <a:ea typeface="ＭＳ Ｐゴシック" charset="0"/>
              </a:rPr>
              <a:t>Ethical concerns</a:t>
            </a:r>
          </a:p>
        </p:txBody>
      </p:sp>
      <p:sp>
        <p:nvSpPr>
          <p:cNvPr id="25603" name="Rectangle 3"/>
          <p:cNvSpPr>
            <a:spLocks/>
          </p:cNvSpPr>
          <p:nvPr/>
        </p:nvSpPr>
        <p:spPr bwMode="auto">
          <a:xfrm>
            <a:off x="609600" y="3429000"/>
            <a:ext cx="3352800" cy="196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285750" indent="-285750" algn="l">
              <a:lnSpc>
                <a:spcPct val="120000"/>
              </a:lnSpc>
              <a:buSzPct val="125000"/>
              <a:buFont typeface="Arial"/>
              <a:buChar char="•"/>
            </a:pPr>
            <a:r>
              <a:rPr lang="en-US" sz="2000" dirty="0" smtClean="0">
                <a:solidFill>
                  <a:schemeClr val="tx1"/>
                </a:solidFill>
                <a:ea typeface="ＭＳ Ｐゴシック" charset="0"/>
              </a:rPr>
              <a:t>Pluripotent</a:t>
            </a:r>
          </a:p>
          <a:p>
            <a:pPr marL="285750" indent="-285750" algn="l">
              <a:lnSpc>
                <a:spcPct val="120000"/>
              </a:lnSpc>
              <a:buSzPct val="125000"/>
              <a:buFont typeface="Arial"/>
              <a:buChar char="•"/>
            </a:pPr>
            <a:r>
              <a:rPr lang="en-US" sz="2000" dirty="0" smtClean="0">
                <a:solidFill>
                  <a:schemeClr val="tx1"/>
                </a:solidFill>
                <a:ea typeface="ＭＳ Ｐゴシック" charset="0"/>
              </a:rPr>
              <a:t>large </a:t>
            </a:r>
            <a:r>
              <a:rPr lang="en-US" sz="2000" dirty="0">
                <a:solidFill>
                  <a:schemeClr val="tx1"/>
                </a:solidFill>
                <a:ea typeface="ＭＳ Ｐゴシック" charset="0"/>
              </a:rPr>
              <a:t>number can be </a:t>
            </a:r>
            <a:r>
              <a:rPr lang="en-US" sz="2000" dirty="0" smtClean="0">
                <a:solidFill>
                  <a:schemeClr val="tx1"/>
                </a:solidFill>
                <a:ea typeface="ＭＳ Ｐゴシック" charset="0"/>
              </a:rPr>
              <a:t>harvested</a:t>
            </a:r>
          </a:p>
          <a:p>
            <a:pPr marL="285750" indent="-285750" algn="l">
              <a:lnSpc>
                <a:spcPct val="120000"/>
              </a:lnSpc>
              <a:buSzPct val="125000"/>
              <a:buFont typeface="Arial"/>
              <a:buChar char="•"/>
            </a:pPr>
            <a:r>
              <a:rPr lang="en-US" sz="2000" dirty="0" smtClean="0">
                <a:solidFill>
                  <a:schemeClr val="tx1"/>
                </a:solidFill>
                <a:ea typeface="ＭＳ Ｐゴシック" charset="0"/>
              </a:rPr>
              <a:t>May </a:t>
            </a:r>
            <a:r>
              <a:rPr lang="en-US" sz="2000" dirty="0">
                <a:solidFill>
                  <a:schemeClr val="tx1"/>
                </a:solidFill>
                <a:ea typeface="ＭＳ Ｐゴシック" charset="0"/>
              </a:rPr>
              <a:t>cause immune </a:t>
            </a:r>
            <a:r>
              <a:rPr lang="en-US" sz="2000" dirty="0" smtClean="0">
                <a:solidFill>
                  <a:schemeClr val="tx1"/>
                </a:solidFill>
                <a:ea typeface="ＭＳ Ｐゴシック" charset="0"/>
              </a:rPr>
              <a:t>rejection</a:t>
            </a:r>
          </a:p>
          <a:p>
            <a:pPr marL="285750" indent="-285750" algn="l">
              <a:lnSpc>
                <a:spcPct val="120000"/>
              </a:lnSpc>
              <a:buSzPct val="125000"/>
              <a:buFont typeface="Arial"/>
              <a:buChar char="•"/>
            </a:pPr>
            <a:r>
              <a:rPr lang="en-US" sz="2000" dirty="0" smtClean="0">
                <a:solidFill>
                  <a:schemeClr val="tx1"/>
                </a:solidFill>
                <a:ea typeface="ＭＳ Ｐゴシック" charset="0"/>
              </a:rPr>
              <a:t>Ethical </a:t>
            </a:r>
            <a:r>
              <a:rPr lang="en-US" sz="2000" dirty="0">
                <a:solidFill>
                  <a:schemeClr val="tx1"/>
                </a:solidFill>
                <a:ea typeface="ＭＳ Ｐゴシック" charset="0"/>
              </a:rPr>
              <a:t>concerns</a:t>
            </a:r>
          </a:p>
        </p:txBody>
      </p:sp>
      <p:pic>
        <p:nvPicPr>
          <p:cNvPr id="2560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3018234" cy="162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05"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1412676"/>
            <a:ext cx="2777133" cy="169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1676400" y="533400"/>
            <a:ext cx="948847" cy="70788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ＭＳ Ｐゴシック" charset="0"/>
              </a:rPr>
              <a:t>ESC</a:t>
            </a:r>
          </a:p>
        </p:txBody>
      </p:sp>
      <p:sp>
        <p:nvSpPr>
          <p:cNvPr id="8" name="TextBox 7"/>
          <p:cNvSpPr txBox="1"/>
          <p:nvPr/>
        </p:nvSpPr>
        <p:spPr>
          <a:xfrm>
            <a:off x="6019800" y="533400"/>
            <a:ext cx="1009461" cy="70788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ＭＳ Ｐゴシック" charset="0"/>
              </a:rPr>
              <a:t>A</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ＭＳ Ｐゴシック" charset="0"/>
              </a:rPr>
              <a:t>SC</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ＭＳ Ｐゴシック" charset="0"/>
            </a:endParaRPr>
          </a:p>
        </p:txBody>
      </p:sp>
      <p:cxnSp>
        <p:nvCxnSpPr>
          <p:cNvPr id="10" name="Lige forbindelse 13"/>
          <p:cNvCxnSpPr/>
          <p:nvPr/>
        </p:nvCxnSpPr>
        <p:spPr>
          <a:xfrm>
            <a:off x="395536" y="1217612"/>
            <a:ext cx="8568000" cy="158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7732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602">
                                            <p:txEl>
                                              <p:pRg st="0" end="0"/>
                                            </p:txEl>
                                          </p:spTgt>
                                        </p:tgtEl>
                                        <p:attrNameLst>
                                          <p:attrName>style.visibility</p:attrName>
                                        </p:attrNameLst>
                                      </p:cBhvr>
                                      <p:to>
                                        <p:strVal val="visible"/>
                                      </p:to>
                                    </p:set>
                                    <p:animEffect transition="in" filter="dissolve">
                                      <p:cBhvr>
                                        <p:cTn id="12" dur="500"/>
                                        <p:tgtEl>
                                          <p:spTgt spid="256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dissolve">
                                      <p:cBhvr>
                                        <p:cTn id="17" dur="5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602">
                                            <p:txEl>
                                              <p:pRg st="1" end="1"/>
                                            </p:txEl>
                                          </p:spTgt>
                                        </p:tgtEl>
                                        <p:attrNameLst>
                                          <p:attrName>style.visibility</p:attrName>
                                        </p:attrNameLst>
                                      </p:cBhvr>
                                      <p:to>
                                        <p:strVal val="visible"/>
                                      </p:to>
                                    </p:set>
                                    <p:animEffect transition="in" filter="dissolve">
                                      <p:cBhvr>
                                        <p:cTn id="22" dur="500"/>
                                        <p:tgtEl>
                                          <p:spTgt spid="2560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5603">
                                            <p:txEl>
                                              <p:pRg st="2" end="2"/>
                                            </p:txEl>
                                          </p:spTgt>
                                        </p:tgtEl>
                                        <p:attrNameLst>
                                          <p:attrName>style.visibility</p:attrName>
                                        </p:attrNameLst>
                                      </p:cBhvr>
                                      <p:to>
                                        <p:strVal val="visible"/>
                                      </p:to>
                                    </p:set>
                                    <p:animEffect transition="in" filter="dissolve">
                                      <p:cBhvr>
                                        <p:cTn id="27" dur="500"/>
                                        <p:tgtEl>
                                          <p:spTgt spid="2560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5602">
                                            <p:txEl>
                                              <p:pRg st="2" end="2"/>
                                            </p:txEl>
                                          </p:spTgt>
                                        </p:tgtEl>
                                        <p:attrNameLst>
                                          <p:attrName>style.visibility</p:attrName>
                                        </p:attrNameLst>
                                      </p:cBhvr>
                                      <p:to>
                                        <p:strVal val="visible"/>
                                      </p:to>
                                    </p:set>
                                    <p:animEffect transition="in" filter="dissolve">
                                      <p:cBhvr>
                                        <p:cTn id="32" dur="500"/>
                                        <p:tgtEl>
                                          <p:spTgt spid="2560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5603">
                                            <p:txEl>
                                              <p:pRg st="3" end="3"/>
                                            </p:txEl>
                                          </p:spTgt>
                                        </p:tgtEl>
                                        <p:attrNameLst>
                                          <p:attrName>style.visibility</p:attrName>
                                        </p:attrNameLst>
                                      </p:cBhvr>
                                      <p:to>
                                        <p:strVal val="visible"/>
                                      </p:to>
                                    </p:set>
                                    <p:animEffect transition="in" filter="dissolve">
                                      <p:cBhvr>
                                        <p:cTn id="37" dur="500"/>
                                        <p:tgtEl>
                                          <p:spTgt spid="2560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5602">
                                            <p:txEl>
                                              <p:pRg st="3" end="3"/>
                                            </p:txEl>
                                          </p:spTgt>
                                        </p:tgtEl>
                                        <p:attrNameLst>
                                          <p:attrName>style.visibility</p:attrName>
                                        </p:attrNameLst>
                                      </p:cBhvr>
                                      <p:to>
                                        <p:strVal val="visible"/>
                                      </p:to>
                                    </p:set>
                                    <p:animEffect transition="in" filter="dissolve">
                                      <p:cBhvr>
                                        <p:cTn id="42" dur="500"/>
                                        <p:tgtEl>
                                          <p:spTgt spid="256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3814</TotalTime>
  <Words>1680</Words>
  <Application>Microsoft Office PowerPoint</Application>
  <PresentationFormat>On-screen Show (4:3)</PresentationFormat>
  <Paragraphs>196</Paragraphs>
  <Slides>37</Slides>
  <Notes>25</Notes>
  <HiddenSlides>0</HiddenSlides>
  <MMClips>2</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Introuduction to Stem Cell Research</vt:lpstr>
      <vt:lpstr>Introducing….stem cells!</vt:lpstr>
      <vt:lpstr>PowerPoint Presentation</vt:lpstr>
      <vt:lpstr>Unique Characteristics of Stem Cells</vt:lpstr>
      <vt:lpstr>PowerPoint Presentation</vt:lpstr>
      <vt:lpstr>PowerPoint Presentation</vt:lpstr>
      <vt:lpstr>The History of Stem Cells  </vt:lpstr>
      <vt:lpstr>PowerPoint Presentation</vt:lpstr>
      <vt:lpstr>PowerPoint Presentation</vt:lpstr>
      <vt:lpstr>PowerPoint Presentation</vt:lpstr>
      <vt:lpstr>Types of Stem Cells</vt:lpstr>
      <vt:lpstr>Generation of embryonic stem cells</vt:lpstr>
      <vt:lpstr>Embryonic stem cells in the dish What do cultured ES cells look like?</vt:lpstr>
      <vt:lpstr>Beating cardiomyocytes derived from hESCs</vt:lpstr>
      <vt:lpstr>CLONING</vt:lpstr>
      <vt:lpstr>PowerPoint Presentation</vt:lpstr>
      <vt:lpstr>Therapeutic Cloning</vt:lpstr>
      <vt:lpstr>PowerPoint Presentation</vt:lpstr>
      <vt:lpstr>PowerPoint Presentation</vt:lpstr>
      <vt:lpstr>PowerPoint Presentation</vt:lpstr>
      <vt:lpstr>The first iPSCs </vt:lpstr>
      <vt:lpstr>PowerPoint Presentation</vt:lpstr>
      <vt:lpstr>iPS Cells</vt:lpstr>
      <vt:lpstr>Induced Pluripotent Stem Cell (iPS) cells</vt:lpstr>
      <vt:lpstr>PowerPoint Presentation</vt:lpstr>
      <vt:lpstr>PowerPoint Presentation</vt:lpstr>
      <vt:lpstr>Goal of Stem Cell Therapies</vt:lpstr>
      <vt:lpstr>PowerPoint Presentation</vt:lpstr>
      <vt:lpstr>People in the US affected by diseases that may be helped by stem cell research</vt:lpstr>
      <vt:lpstr>PowerPoint Presentation</vt:lpstr>
      <vt:lpstr>PowerPoint Presentation</vt:lpstr>
      <vt:lpstr>Obstacles of Stem Cell Research</vt:lpstr>
      <vt:lpstr>Question 1</vt:lpstr>
      <vt:lpstr>Question 2</vt:lpstr>
      <vt:lpstr>Question 3</vt:lpstr>
      <vt:lpstr>Question 4</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ANATOMY</dc:creator>
  <cp:lastModifiedBy>VOHRA</cp:lastModifiedBy>
  <cp:revision>76</cp:revision>
  <dcterms:created xsi:type="dcterms:W3CDTF">2014-11-17T07:23:40Z</dcterms:created>
  <dcterms:modified xsi:type="dcterms:W3CDTF">2015-11-12T06:54:34Z</dcterms:modified>
</cp:coreProperties>
</file>