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87" r:id="rId3"/>
    <p:sldId id="268" r:id="rId4"/>
    <p:sldId id="269" r:id="rId5"/>
    <p:sldId id="256" r:id="rId6"/>
    <p:sldId id="273" r:id="rId7"/>
    <p:sldId id="257" r:id="rId8"/>
    <p:sldId id="258" r:id="rId9"/>
    <p:sldId id="259" r:id="rId10"/>
    <p:sldId id="260" r:id="rId11"/>
    <p:sldId id="261" r:id="rId12"/>
    <p:sldId id="262"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158" y="-7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C8C4CE-27E9-4C90-9EC3-B7FEA3BA3DCC}" type="datetimeFigureOut">
              <a:rPr lang="en-US"/>
              <a:pPr>
                <a:defRPr/>
              </a:pPr>
              <a:t>11/15/2015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725F23D-629B-4F2D-BD45-0B67E704B927}" type="slidenum">
              <a:rPr lang="en-US"/>
              <a:pPr>
                <a:defRPr/>
              </a:pPr>
              <a:t>‹#›</a:t>
            </a:fld>
            <a:endParaRPr lang="en-US"/>
          </a:p>
        </p:txBody>
      </p:sp>
    </p:spTree>
    <p:extLst>
      <p:ext uri="{BB962C8B-B14F-4D97-AF65-F5344CB8AC3E}">
        <p14:creationId xmlns:p14="http://schemas.microsoft.com/office/powerpoint/2010/main" val="2612477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115751-D00E-4A53-86FE-E73CC8B618C8}" type="slidenum">
              <a:rPr lang="en-US" altLang="en-US" smtClean="0"/>
              <a:pPr eaLnBrk="1" hangingPunct="1"/>
              <a:t>5</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063E03-D847-4095-8A35-E7EDF9CA708F}" type="slidenum">
              <a:rPr lang="en-US" altLang="en-US" smtClean="0"/>
              <a:pPr eaLnBrk="1" hangingPunct="1"/>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68F744B-9E0A-40AC-99BF-C48779BDEFCD}" type="datetime1">
              <a:rPr lang="en-US"/>
              <a:pPr>
                <a:defRPr/>
              </a:pPr>
              <a:t>11/15/2015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3D56B0B0-1DF2-434E-8F5B-E6D97FFB8B7C}" type="slidenum">
              <a:rPr lang="en-US"/>
              <a:pPr>
                <a:defRPr/>
              </a:pPr>
              <a:t>‹#›</a:t>
            </a:fld>
            <a:endParaRPr lang="en-US"/>
          </a:p>
        </p:txBody>
      </p:sp>
    </p:spTree>
    <p:extLst>
      <p:ext uri="{BB962C8B-B14F-4D97-AF65-F5344CB8AC3E}">
        <p14:creationId xmlns:p14="http://schemas.microsoft.com/office/powerpoint/2010/main" val="152654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249607-C652-4F5F-979C-6BDE05B8656E}" type="datetime1">
              <a:rPr lang="en-US"/>
              <a:pPr>
                <a:defRPr/>
              </a:pPr>
              <a:t>11/15/2015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8072BBE0-E9FC-4853-BFBF-3FCDC18CE72E}" type="slidenum">
              <a:rPr lang="en-US"/>
              <a:pPr>
                <a:defRPr/>
              </a:pPr>
              <a:t>‹#›</a:t>
            </a:fld>
            <a:endParaRPr lang="en-US"/>
          </a:p>
        </p:txBody>
      </p:sp>
    </p:spTree>
    <p:extLst>
      <p:ext uri="{BB962C8B-B14F-4D97-AF65-F5344CB8AC3E}">
        <p14:creationId xmlns:p14="http://schemas.microsoft.com/office/powerpoint/2010/main" val="60254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145817-20FC-4B44-8082-EADCCB7F801C}" type="datetime1">
              <a:rPr lang="en-US"/>
              <a:pPr>
                <a:defRPr/>
              </a:pPr>
              <a:t>11/15/2015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0837C1C9-FDEA-4E4A-8522-41739F968219}" type="slidenum">
              <a:rPr lang="en-US"/>
              <a:pPr>
                <a:defRPr/>
              </a:pPr>
              <a:t>‹#›</a:t>
            </a:fld>
            <a:endParaRPr lang="en-US"/>
          </a:p>
        </p:txBody>
      </p:sp>
    </p:spTree>
    <p:extLst>
      <p:ext uri="{BB962C8B-B14F-4D97-AF65-F5344CB8AC3E}">
        <p14:creationId xmlns:p14="http://schemas.microsoft.com/office/powerpoint/2010/main" val="35539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04834-08F3-454F-BF5C-88A7A6773D4F}" type="datetime1">
              <a:rPr lang="en-US"/>
              <a:pPr>
                <a:defRPr/>
              </a:pPr>
              <a:t>11/15/2015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9415E3C7-D312-4E5D-A879-A8D9CBFD914D}" type="slidenum">
              <a:rPr lang="en-US"/>
              <a:pPr>
                <a:defRPr/>
              </a:pPr>
              <a:t>‹#›</a:t>
            </a:fld>
            <a:endParaRPr lang="en-US"/>
          </a:p>
        </p:txBody>
      </p:sp>
    </p:spTree>
    <p:extLst>
      <p:ext uri="{BB962C8B-B14F-4D97-AF65-F5344CB8AC3E}">
        <p14:creationId xmlns:p14="http://schemas.microsoft.com/office/powerpoint/2010/main" val="322318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259486-72BE-4A54-BC78-3EED388FBF93}" type="datetime1">
              <a:rPr lang="en-US"/>
              <a:pPr>
                <a:defRPr/>
              </a:pPr>
              <a:t>11/15/2015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6" name="Slide Number Placeholder 5"/>
          <p:cNvSpPr>
            <a:spLocks noGrp="1"/>
          </p:cNvSpPr>
          <p:nvPr>
            <p:ph type="sldNum" sz="quarter" idx="12"/>
          </p:nvPr>
        </p:nvSpPr>
        <p:spPr/>
        <p:txBody>
          <a:bodyPr/>
          <a:lstStyle>
            <a:lvl1pPr>
              <a:defRPr/>
            </a:lvl1pPr>
          </a:lstStyle>
          <a:p>
            <a:pPr>
              <a:defRPr/>
            </a:pPr>
            <a:fld id="{E9B769BB-DC90-46D3-A961-BDC5141D4B43}" type="slidenum">
              <a:rPr lang="en-US"/>
              <a:pPr>
                <a:defRPr/>
              </a:pPr>
              <a:t>‹#›</a:t>
            </a:fld>
            <a:endParaRPr lang="en-US"/>
          </a:p>
        </p:txBody>
      </p:sp>
    </p:spTree>
    <p:extLst>
      <p:ext uri="{BB962C8B-B14F-4D97-AF65-F5344CB8AC3E}">
        <p14:creationId xmlns:p14="http://schemas.microsoft.com/office/powerpoint/2010/main" val="29928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B37196-151D-4BC8-9AFB-D21368360D1B}" type="datetime1">
              <a:rPr lang="en-US"/>
              <a:pPr>
                <a:defRPr/>
              </a:pPr>
              <a:t>11/15/2015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7" name="Slide Number Placeholder 5"/>
          <p:cNvSpPr>
            <a:spLocks noGrp="1"/>
          </p:cNvSpPr>
          <p:nvPr>
            <p:ph type="sldNum" sz="quarter" idx="12"/>
          </p:nvPr>
        </p:nvSpPr>
        <p:spPr/>
        <p:txBody>
          <a:bodyPr/>
          <a:lstStyle>
            <a:lvl1pPr>
              <a:defRPr/>
            </a:lvl1pPr>
          </a:lstStyle>
          <a:p>
            <a:pPr>
              <a:defRPr/>
            </a:pPr>
            <a:fld id="{0A5B390A-4D62-4E2B-B7E3-6FF0B58D25D6}" type="slidenum">
              <a:rPr lang="en-US"/>
              <a:pPr>
                <a:defRPr/>
              </a:pPr>
              <a:t>‹#›</a:t>
            </a:fld>
            <a:endParaRPr lang="en-US"/>
          </a:p>
        </p:txBody>
      </p:sp>
    </p:spTree>
    <p:extLst>
      <p:ext uri="{BB962C8B-B14F-4D97-AF65-F5344CB8AC3E}">
        <p14:creationId xmlns:p14="http://schemas.microsoft.com/office/powerpoint/2010/main" val="131781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6DB9ED-6C50-499F-9444-98CBA0DD3384}" type="datetime1">
              <a:rPr lang="en-US"/>
              <a:pPr>
                <a:defRPr/>
              </a:pPr>
              <a:t>11/15/2015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9" name="Slide Number Placeholder 5"/>
          <p:cNvSpPr>
            <a:spLocks noGrp="1"/>
          </p:cNvSpPr>
          <p:nvPr>
            <p:ph type="sldNum" sz="quarter" idx="12"/>
          </p:nvPr>
        </p:nvSpPr>
        <p:spPr/>
        <p:txBody>
          <a:bodyPr/>
          <a:lstStyle>
            <a:lvl1pPr>
              <a:defRPr/>
            </a:lvl1pPr>
          </a:lstStyle>
          <a:p>
            <a:pPr>
              <a:defRPr/>
            </a:pPr>
            <a:fld id="{CD082731-3F58-4E69-B842-85739B2C42AF}" type="slidenum">
              <a:rPr lang="en-US"/>
              <a:pPr>
                <a:defRPr/>
              </a:pPr>
              <a:t>‹#›</a:t>
            </a:fld>
            <a:endParaRPr lang="en-US"/>
          </a:p>
        </p:txBody>
      </p:sp>
    </p:spTree>
    <p:extLst>
      <p:ext uri="{BB962C8B-B14F-4D97-AF65-F5344CB8AC3E}">
        <p14:creationId xmlns:p14="http://schemas.microsoft.com/office/powerpoint/2010/main" val="167534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1D9716-0B1B-4667-AA19-70160B7AD98E}" type="datetime1">
              <a:rPr lang="en-US"/>
              <a:pPr>
                <a:defRPr/>
              </a:pPr>
              <a:t>11/15/2015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5" name="Slide Number Placeholder 5"/>
          <p:cNvSpPr>
            <a:spLocks noGrp="1"/>
          </p:cNvSpPr>
          <p:nvPr>
            <p:ph type="sldNum" sz="quarter" idx="12"/>
          </p:nvPr>
        </p:nvSpPr>
        <p:spPr/>
        <p:txBody>
          <a:bodyPr/>
          <a:lstStyle>
            <a:lvl1pPr>
              <a:defRPr/>
            </a:lvl1pPr>
          </a:lstStyle>
          <a:p>
            <a:pPr>
              <a:defRPr/>
            </a:pPr>
            <a:fld id="{3AEB90EB-2C82-40AF-AAA6-9B9C2ACB2C11}" type="slidenum">
              <a:rPr lang="en-US"/>
              <a:pPr>
                <a:defRPr/>
              </a:pPr>
              <a:t>‹#›</a:t>
            </a:fld>
            <a:endParaRPr lang="en-US"/>
          </a:p>
        </p:txBody>
      </p:sp>
    </p:spTree>
    <p:extLst>
      <p:ext uri="{BB962C8B-B14F-4D97-AF65-F5344CB8AC3E}">
        <p14:creationId xmlns:p14="http://schemas.microsoft.com/office/powerpoint/2010/main" val="3420787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D67BF7-9187-4335-8BE1-76ED459D4FB5}" type="datetime1">
              <a:rPr lang="en-US"/>
              <a:pPr>
                <a:defRPr/>
              </a:pPr>
              <a:t>11/15/2015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4" name="Slide Number Placeholder 5"/>
          <p:cNvSpPr>
            <a:spLocks noGrp="1"/>
          </p:cNvSpPr>
          <p:nvPr>
            <p:ph type="sldNum" sz="quarter" idx="12"/>
          </p:nvPr>
        </p:nvSpPr>
        <p:spPr/>
        <p:txBody>
          <a:bodyPr/>
          <a:lstStyle>
            <a:lvl1pPr>
              <a:defRPr/>
            </a:lvl1pPr>
          </a:lstStyle>
          <a:p>
            <a:pPr>
              <a:defRPr/>
            </a:pPr>
            <a:fld id="{FE5B7148-819E-4EB8-A19C-3F6ADB460EF2}" type="slidenum">
              <a:rPr lang="en-US"/>
              <a:pPr>
                <a:defRPr/>
              </a:pPr>
              <a:t>‹#›</a:t>
            </a:fld>
            <a:endParaRPr lang="en-US"/>
          </a:p>
        </p:txBody>
      </p:sp>
    </p:spTree>
    <p:extLst>
      <p:ext uri="{BB962C8B-B14F-4D97-AF65-F5344CB8AC3E}">
        <p14:creationId xmlns:p14="http://schemas.microsoft.com/office/powerpoint/2010/main" val="70587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F02B65-CDFC-4479-82BD-29055FCBCC51}" type="datetime1">
              <a:rPr lang="en-US"/>
              <a:pPr>
                <a:defRPr/>
              </a:pPr>
              <a:t>11/15/2015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7" name="Slide Number Placeholder 5"/>
          <p:cNvSpPr>
            <a:spLocks noGrp="1"/>
          </p:cNvSpPr>
          <p:nvPr>
            <p:ph type="sldNum" sz="quarter" idx="12"/>
          </p:nvPr>
        </p:nvSpPr>
        <p:spPr/>
        <p:txBody>
          <a:bodyPr/>
          <a:lstStyle>
            <a:lvl1pPr>
              <a:defRPr/>
            </a:lvl1pPr>
          </a:lstStyle>
          <a:p>
            <a:pPr>
              <a:defRPr/>
            </a:pPr>
            <a:fld id="{44EABF5E-0F75-4023-865B-82D4C4129CB7}" type="slidenum">
              <a:rPr lang="en-US"/>
              <a:pPr>
                <a:defRPr/>
              </a:pPr>
              <a:t>‹#›</a:t>
            </a:fld>
            <a:endParaRPr lang="en-US"/>
          </a:p>
        </p:txBody>
      </p:sp>
    </p:spTree>
    <p:extLst>
      <p:ext uri="{BB962C8B-B14F-4D97-AF65-F5344CB8AC3E}">
        <p14:creationId xmlns:p14="http://schemas.microsoft.com/office/powerpoint/2010/main" val="284084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5A6942-61A6-4661-8EF7-721838763A9D}" type="datetime1">
              <a:rPr lang="en-US"/>
              <a:pPr>
                <a:defRPr/>
              </a:pPr>
              <a:t>11/15/2015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 Zeenat &amp; Dr. Vohra –31-12-2011</a:t>
            </a:r>
          </a:p>
        </p:txBody>
      </p:sp>
      <p:sp>
        <p:nvSpPr>
          <p:cNvPr id="7" name="Slide Number Placeholder 5"/>
          <p:cNvSpPr>
            <a:spLocks noGrp="1"/>
          </p:cNvSpPr>
          <p:nvPr>
            <p:ph type="sldNum" sz="quarter" idx="12"/>
          </p:nvPr>
        </p:nvSpPr>
        <p:spPr/>
        <p:txBody>
          <a:bodyPr/>
          <a:lstStyle>
            <a:lvl1pPr>
              <a:defRPr/>
            </a:lvl1pPr>
          </a:lstStyle>
          <a:p>
            <a:pPr>
              <a:defRPr/>
            </a:pPr>
            <a:fld id="{1B71E3C8-4A4E-4D87-B883-108BF1F92E55}" type="slidenum">
              <a:rPr lang="en-US"/>
              <a:pPr>
                <a:defRPr/>
              </a:pPr>
              <a:t>‹#›</a:t>
            </a:fld>
            <a:endParaRPr lang="en-US"/>
          </a:p>
        </p:txBody>
      </p:sp>
    </p:spTree>
    <p:extLst>
      <p:ext uri="{BB962C8B-B14F-4D97-AF65-F5344CB8AC3E}">
        <p14:creationId xmlns:p14="http://schemas.microsoft.com/office/powerpoint/2010/main" val="242386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0C2688A-7F34-408E-84B3-DAE185624C29}" type="datetime1">
              <a:rPr lang="en-US"/>
              <a:pPr>
                <a:defRPr/>
              </a:pPr>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Dr. Zeenat &amp; Dr. Vohra –31-12-2011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C9BA39-C8A0-45A4-9DC4-809145B424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HP\My Documents\My Pictures\untitled.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3150" y="485775"/>
            <a:ext cx="19843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3FD5F941-D867-4E79-8BA5-E8182C1BE8A0}" type="slidenum">
              <a:rPr lang="en-US" smtClean="0"/>
              <a:pPr>
                <a:defRPr/>
              </a:pPr>
              <a:t>1</a:t>
            </a:fld>
            <a:endParaRPr lang="en-US" dirty="0"/>
          </a:p>
        </p:txBody>
      </p:sp>
      <p:sp>
        <p:nvSpPr>
          <p:cNvPr id="4" name="Footer Placeholder 3"/>
          <p:cNvSpPr>
            <a:spLocks noGrp="1"/>
          </p:cNvSpPr>
          <p:nvPr>
            <p:ph type="ftr" sz="quarter" idx="11"/>
          </p:nvPr>
        </p:nvSpPr>
        <p:spPr>
          <a:xfrm>
            <a:off x="2636838" y="3970338"/>
            <a:ext cx="3811587" cy="365125"/>
          </a:xfrm>
        </p:spPr>
        <p:txBody>
          <a:bodyPr/>
          <a:lstStyle/>
          <a:p>
            <a:pPr>
              <a:defRPr/>
            </a:pPr>
            <a:r>
              <a:rPr lang="en-US" sz="2400" dirty="0" smtClean="0">
                <a:solidFill>
                  <a:schemeClr val="tx1"/>
                </a:solidFill>
              </a:rPr>
              <a:t>Dr</a:t>
            </a:r>
            <a:r>
              <a:rPr lang="en-US" sz="2400" dirty="0">
                <a:solidFill>
                  <a:schemeClr val="tx1"/>
                </a:solidFill>
              </a:rPr>
              <a:t>. </a:t>
            </a:r>
            <a:r>
              <a:rPr lang="en-US" sz="2400" dirty="0" err="1" smtClean="0">
                <a:solidFill>
                  <a:schemeClr val="tx1"/>
                </a:solidFill>
              </a:rPr>
              <a:t>Vohra</a:t>
            </a:r>
            <a:endParaRPr lang="en-US" sz="2400" dirty="0">
              <a:solidFill>
                <a:schemeClr val="tx1"/>
              </a:solidFill>
            </a:endParaRPr>
          </a:p>
        </p:txBody>
      </p:sp>
      <p:sp>
        <p:nvSpPr>
          <p:cNvPr id="5" name="TextBox 4"/>
          <p:cNvSpPr txBox="1"/>
          <p:nvPr/>
        </p:nvSpPr>
        <p:spPr>
          <a:xfrm>
            <a:off x="0" y="1668825"/>
            <a:ext cx="9144000" cy="83099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4800" b="1" dirty="0" err="1">
                <a:effectLst>
                  <a:outerShdw blurRad="38100" dist="38100" dir="2700000" algn="tl">
                    <a:srgbClr val="000000">
                      <a:alpha val="43137"/>
                    </a:srgbClr>
                  </a:outerShdw>
                </a:effectLst>
                <a:latin typeface="FrankRuehl" pitchFamily="34" charset="-79"/>
                <a:cs typeface="FrankRuehl" pitchFamily="34" charset="-79"/>
              </a:rPr>
              <a:t>Biliary</a:t>
            </a:r>
            <a:r>
              <a:rPr lang="en-US" sz="4800" b="1" dirty="0">
                <a:effectLst>
                  <a:outerShdw blurRad="38100" dist="38100" dir="2700000" algn="tl">
                    <a:srgbClr val="000000">
                      <a:alpha val="43137"/>
                    </a:srgbClr>
                  </a:outerShdw>
                </a:effectLst>
                <a:latin typeface="FrankRuehl" pitchFamily="34" charset="-79"/>
                <a:cs typeface="FrankRuehl" pitchFamily="34" charset="-79"/>
              </a:rPr>
              <a:t>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609600" y="609600"/>
            <a:ext cx="8001000" cy="685800"/>
          </a:xfrm>
          <a:ln>
            <a:solidFill>
              <a:srgbClr val="FF0000"/>
            </a:solidFill>
          </a:ln>
        </p:spPr>
        <p:txBody>
          <a:bodyPr rtlCol="0">
            <a:normAutofit lnSpcReduction="10000"/>
          </a:bodyPr>
          <a:lstStyle/>
          <a:p>
            <a:pPr eaLnBrk="1" fontAlgn="auto" hangingPunct="1">
              <a:spcAft>
                <a:spcPts val="0"/>
              </a:spcAft>
              <a:buFont typeface="Arial" pitchFamily="34" charset="0"/>
              <a:buChar char="•"/>
              <a:defRPr/>
            </a:pPr>
            <a:r>
              <a:rPr lang="en-US" sz="2000" b="1" dirty="0" smtClean="0">
                <a:effectLst>
                  <a:outerShdw blurRad="38100" dist="38100" dir="2700000" algn="tl">
                    <a:srgbClr val="000000">
                      <a:alpha val="43137"/>
                    </a:srgbClr>
                  </a:outerShdw>
                </a:effectLst>
              </a:rPr>
              <a:t>The </a:t>
            </a:r>
            <a:r>
              <a:rPr lang="en-US" sz="2000" b="1" dirty="0" smtClean="0">
                <a:solidFill>
                  <a:srgbClr val="FF0000"/>
                </a:solidFill>
                <a:effectLst>
                  <a:outerShdw blurRad="38100" dist="38100" dir="2700000" algn="tl">
                    <a:srgbClr val="000000">
                      <a:alpha val="43137"/>
                    </a:srgbClr>
                  </a:outerShdw>
                </a:effectLst>
              </a:rPr>
              <a:t>peritoneum completely surrounds the </a:t>
            </a:r>
            <a:r>
              <a:rPr lang="en-US" sz="2000" b="1" dirty="0" err="1" smtClean="0">
                <a:solidFill>
                  <a:srgbClr val="FF0000"/>
                </a:solidFill>
                <a:effectLst>
                  <a:outerShdw blurRad="38100" dist="38100" dir="2700000" algn="tl">
                    <a:srgbClr val="000000">
                      <a:alpha val="43137"/>
                    </a:srgbClr>
                  </a:outerShdw>
                </a:effectLst>
              </a:rPr>
              <a:t>fundus</a:t>
            </a:r>
            <a:r>
              <a:rPr lang="en-US" sz="2000" b="1" dirty="0" smtClean="0">
                <a:solidFill>
                  <a:srgbClr val="FF0000"/>
                </a:solidFill>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of the gallbladder and binds the body and neck to the visceral surface of the liver.</a:t>
            </a:r>
          </a:p>
          <a:p>
            <a:pPr eaLnBrk="1" fontAlgn="auto" hangingPunct="1">
              <a:spcAft>
                <a:spcPts val="0"/>
              </a:spcAft>
              <a:buFont typeface="Arial" pitchFamily="34" charset="0"/>
              <a:buChar char="•"/>
              <a:defRPr/>
            </a:pPr>
            <a:endParaRPr lang="en-US" sz="1600" b="1" dirty="0" smtClean="0"/>
          </a:p>
        </p:txBody>
      </p:sp>
      <p:pic>
        <p:nvPicPr>
          <p:cNvPr id="11267" name="Picture 3" descr="C:\Documents and Settings\Free User\My Documents\My Pictures\C5FF8.png"/>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l="9227" t="56967"/>
          <a:stretch>
            <a:fillRect/>
          </a:stretch>
        </p:blipFill>
        <p:spPr>
          <a:xfrm>
            <a:off x="4648200" y="1371600"/>
            <a:ext cx="4038600" cy="2514600"/>
          </a:xfrm>
          <a:ln>
            <a:solidFill>
              <a:srgbClr val="FF0000"/>
            </a:solidFill>
            <a:miter lim="800000"/>
            <a:headEnd/>
            <a:tailEnd/>
          </a:ln>
        </p:spPr>
      </p:pic>
      <p:sp>
        <p:nvSpPr>
          <p:cNvPr id="12292" name="Content Placeholder 2"/>
          <p:cNvSpPr txBox="1">
            <a:spLocks/>
          </p:cNvSpPr>
          <p:nvPr/>
        </p:nvSpPr>
        <p:spPr bwMode="auto">
          <a:xfrm>
            <a:off x="533400" y="4038600"/>
            <a:ext cx="8229600" cy="2393950"/>
          </a:xfrm>
          <a:prstGeom prst="rect">
            <a:avLst/>
          </a:prstGeom>
          <a:noFill/>
          <a:ln w="9525">
            <a:solidFill>
              <a:srgbClr val="FF0000"/>
            </a:solidFill>
            <a:miter lim="800000"/>
            <a:headEnd/>
            <a:tailEnd/>
          </a:ln>
        </p:spPr>
        <p:txBody>
          <a:bodyPr/>
          <a:lstStyle/>
          <a:p>
            <a:pPr marL="342900" indent="-342900" algn="ctr">
              <a:spcBef>
                <a:spcPct val="20000"/>
              </a:spcBef>
              <a:defRPr/>
            </a:pPr>
            <a:r>
              <a:rPr lang="en-US" sz="2000" b="1" dirty="0">
                <a:solidFill>
                  <a:srgbClr val="FF0000"/>
                </a:solidFill>
                <a:effectLst>
                  <a:outerShdw blurRad="38100" dist="38100" dir="2700000" algn="tl">
                    <a:srgbClr val="000000">
                      <a:alpha val="43137"/>
                    </a:srgbClr>
                  </a:outerShdw>
                </a:effectLst>
                <a:latin typeface="Calibri" pitchFamily="34" charset="0"/>
              </a:rPr>
              <a:t>Function of the Gallbladder</a:t>
            </a:r>
          </a:p>
          <a:p>
            <a:pPr marL="342900" indent="-342900">
              <a:spcBef>
                <a:spcPct val="20000"/>
              </a:spcBef>
              <a:buFont typeface="Arial" charset="0"/>
              <a:buChar char="•"/>
              <a:defRPr/>
            </a:pPr>
            <a:r>
              <a:rPr lang="en-US" sz="2000" b="1" dirty="0">
                <a:effectLst>
                  <a:outerShdw blurRad="38100" dist="38100" dir="2700000" algn="tl">
                    <a:srgbClr val="000000">
                      <a:alpha val="43137"/>
                    </a:srgbClr>
                  </a:outerShdw>
                </a:effectLst>
                <a:latin typeface="Calibri" pitchFamily="34" charset="0"/>
              </a:rPr>
              <a:t>When digestion is not taking place, the sphincter of </a:t>
            </a:r>
            <a:r>
              <a:rPr lang="en-US" sz="2000" b="1" dirty="0" err="1">
                <a:effectLst>
                  <a:outerShdw blurRad="38100" dist="38100" dir="2700000" algn="tl">
                    <a:srgbClr val="000000">
                      <a:alpha val="43137"/>
                    </a:srgbClr>
                  </a:outerShdw>
                </a:effectLst>
                <a:latin typeface="Calibri" pitchFamily="34" charset="0"/>
              </a:rPr>
              <a:t>Oddi</a:t>
            </a:r>
            <a:r>
              <a:rPr lang="en-US" sz="2000" b="1" dirty="0">
                <a:effectLst>
                  <a:outerShdw blurRad="38100" dist="38100" dir="2700000" algn="tl">
                    <a:srgbClr val="000000">
                      <a:alpha val="43137"/>
                    </a:srgbClr>
                  </a:outerShdw>
                </a:effectLst>
                <a:latin typeface="Calibri" pitchFamily="34" charset="0"/>
              </a:rPr>
              <a:t> remains closed and bile accumulates in the gallbladder. The gallbladder </a:t>
            </a:r>
            <a:r>
              <a:rPr lang="en-US" sz="2000" b="1" dirty="0">
                <a:solidFill>
                  <a:srgbClr val="00B0F0"/>
                </a:solidFill>
                <a:effectLst>
                  <a:outerShdw blurRad="38100" dist="38100" dir="2700000" algn="tl">
                    <a:srgbClr val="000000">
                      <a:alpha val="43137"/>
                    </a:srgbClr>
                  </a:outerShdw>
                </a:effectLst>
                <a:latin typeface="Calibri" pitchFamily="34" charset="0"/>
              </a:rPr>
              <a:t>concentrates bile</a:t>
            </a:r>
            <a:r>
              <a:rPr lang="en-US" sz="2000" b="1" dirty="0">
                <a:effectLst>
                  <a:outerShdw blurRad="38100" dist="38100" dir="2700000" algn="tl">
                    <a:srgbClr val="000000">
                      <a:alpha val="43137"/>
                    </a:srgbClr>
                  </a:outerShdw>
                </a:effectLst>
                <a:latin typeface="Calibri" pitchFamily="34" charset="0"/>
              </a:rPr>
              <a:t>; </a:t>
            </a:r>
            <a:r>
              <a:rPr lang="en-US" sz="2000" b="1" dirty="0">
                <a:solidFill>
                  <a:srgbClr val="FFC000"/>
                </a:solidFill>
                <a:effectLst>
                  <a:outerShdw blurRad="38100" dist="38100" dir="2700000" algn="tl">
                    <a:srgbClr val="000000">
                      <a:alpha val="43137"/>
                    </a:srgbClr>
                  </a:outerShdw>
                </a:effectLst>
                <a:latin typeface="Calibri" pitchFamily="34" charset="0"/>
              </a:rPr>
              <a:t>stores bile</a:t>
            </a:r>
            <a:r>
              <a:rPr lang="en-US" sz="2000" b="1" dirty="0">
                <a:effectLst>
                  <a:outerShdw blurRad="38100" dist="38100" dir="2700000" algn="tl">
                    <a:srgbClr val="000000">
                      <a:alpha val="43137"/>
                    </a:srgbClr>
                  </a:outerShdw>
                </a:effectLst>
                <a:latin typeface="Calibri" pitchFamily="34" charset="0"/>
              </a:rPr>
              <a:t>; </a:t>
            </a:r>
            <a:r>
              <a:rPr lang="en-US" sz="2000" b="1" dirty="0">
                <a:solidFill>
                  <a:srgbClr val="0070C0"/>
                </a:solidFill>
                <a:effectLst>
                  <a:outerShdw blurRad="38100" dist="38100" dir="2700000" algn="tl">
                    <a:srgbClr val="000000">
                      <a:alpha val="43137"/>
                    </a:srgbClr>
                  </a:outerShdw>
                </a:effectLst>
                <a:latin typeface="Calibri" pitchFamily="34" charset="0"/>
              </a:rPr>
              <a:t>selectively absorbs bile salts</a:t>
            </a:r>
            <a:r>
              <a:rPr lang="en-US" sz="2000" b="1" dirty="0">
                <a:effectLst>
                  <a:outerShdw blurRad="38100" dist="38100" dir="2700000" algn="tl">
                    <a:srgbClr val="000000">
                      <a:alpha val="43137"/>
                    </a:srgbClr>
                  </a:outerShdw>
                </a:effectLst>
                <a:latin typeface="Calibri" pitchFamily="34" charset="0"/>
              </a:rPr>
              <a:t>, keeps the bile acid; </a:t>
            </a:r>
            <a:r>
              <a:rPr lang="en-US" sz="2000" b="1" dirty="0">
                <a:solidFill>
                  <a:srgbClr val="00B050"/>
                </a:solidFill>
                <a:effectLst>
                  <a:outerShdw blurRad="38100" dist="38100" dir="2700000" algn="tl">
                    <a:srgbClr val="000000">
                      <a:alpha val="43137"/>
                    </a:srgbClr>
                  </a:outerShdw>
                </a:effectLst>
                <a:latin typeface="Calibri" pitchFamily="34" charset="0"/>
              </a:rPr>
              <a:t>excretes cholesterol</a:t>
            </a:r>
            <a:r>
              <a:rPr lang="en-US" sz="2000" b="1" dirty="0">
                <a:effectLst>
                  <a:outerShdw blurRad="38100" dist="38100" dir="2700000" algn="tl">
                    <a:srgbClr val="000000">
                      <a:alpha val="43137"/>
                    </a:srgbClr>
                  </a:outerShdw>
                </a:effectLst>
                <a:latin typeface="Calibri" pitchFamily="34" charset="0"/>
              </a:rPr>
              <a:t>; and </a:t>
            </a:r>
            <a:r>
              <a:rPr lang="en-US" sz="2000" b="1" dirty="0">
                <a:solidFill>
                  <a:srgbClr val="7030A0"/>
                </a:solidFill>
                <a:effectLst>
                  <a:outerShdw blurRad="38100" dist="38100" dir="2700000" algn="tl">
                    <a:srgbClr val="000000">
                      <a:alpha val="43137"/>
                    </a:srgbClr>
                  </a:outerShdw>
                </a:effectLst>
                <a:latin typeface="Calibri" pitchFamily="34" charset="0"/>
              </a:rPr>
              <a:t>secretes mucus</a:t>
            </a:r>
            <a:r>
              <a:rPr lang="en-US" sz="2000" b="1" dirty="0">
                <a:effectLst>
                  <a:outerShdw blurRad="38100" dist="38100" dir="2700000" algn="tl">
                    <a:srgbClr val="000000">
                      <a:alpha val="43137"/>
                    </a:srgbClr>
                  </a:outerShdw>
                </a:effectLst>
                <a:latin typeface="Calibri" pitchFamily="34" charset="0"/>
              </a:rPr>
              <a:t>. To aid in these functions, the mucous membrane is thrown into permanent folds that unite with each other, giving the surface a honeycombed appearance. </a:t>
            </a:r>
          </a:p>
          <a:p>
            <a:pPr marL="342900" indent="-342900">
              <a:spcBef>
                <a:spcPct val="20000"/>
              </a:spcBef>
              <a:buFont typeface="Arial" charset="0"/>
              <a:buChar char="•"/>
              <a:defRPr/>
            </a:pPr>
            <a:endParaRPr lang="en-US" sz="1600" b="1" dirty="0">
              <a:latin typeface="Calibri" pitchFamily="34" charset="0"/>
            </a:endParaRPr>
          </a:p>
        </p:txBody>
      </p:sp>
      <p:sp>
        <p:nvSpPr>
          <p:cNvPr id="12293" name="Content Placeholder 2"/>
          <p:cNvSpPr txBox="1">
            <a:spLocks/>
          </p:cNvSpPr>
          <p:nvPr/>
        </p:nvSpPr>
        <p:spPr bwMode="auto">
          <a:xfrm>
            <a:off x="533400" y="1371600"/>
            <a:ext cx="4038600" cy="2514600"/>
          </a:xfrm>
          <a:prstGeom prst="rect">
            <a:avLst/>
          </a:prstGeom>
          <a:noFill/>
          <a:ln w="9525">
            <a:solidFill>
              <a:srgbClr val="FF0000"/>
            </a:solidFill>
            <a:miter lim="800000"/>
            <a:headEnd/>
            <a:tailEnd/>
          </a:ln>
        </p:spPr>
        <p:txBody>
          <a:bodyPr/>
          <a:lstStyle/>
          <a:p>
            <a:pPr marL="342900" indent="-342900" algn="ctr">
              <a:spcBef>
                <a:spcPct val="20000"/>
              </a:spcBef>
              <a:defRPr/>
            </a:pPr>
            <a:r>
              <a:rPr lang="en-US" sz="2000" b="1" dirty="0">
                <a:solidFill>
                  <a:srgbClr val="FF0000"/>
                </a:solidFill>
                <a:effectLst>
                  <a:outerShdw blurRad="38100" dist="38100" dir="2700000" algn="tl">
                    <a:srgbClr val="000000">
                      <a:alpha val="43137"/>
                    </a:srgbClr>
                  </a:outerShdw>
                </a:effectLst>
                <a:latin typeface="Calibri" pitchFamily="34" charset="0"/>
              </a:rPr>
              <a:t>Relations</a:t>
            </a:r>
          </a:p>
          <a:p>
            <a:pPr marL="342900" indent="-342900">
              <a:spcBef>
                <a:spcPct val="20000"/>
              </a:spcBef>
              <a:buFont typeface="Arial" charset="0"/>
              <a:buChar char="•"/>
              <a:defRPr/>
            </a:pPr>
            <a:r>
              <a:rPr lang="en-US" sz="2000" b="1" dirty="0" err="1">
                <a:solidFill>
                  <a:srgbClr val="00B0F0"/>
                </a:solidFill>
                <a:effectLst>
                  <a:outerShdw blurRad="38100" dist="38100" dir="2700000" algn="tl">
                    <a:srgbClr val="000000">
                      <a:alpha val="43137"/>
                    </a:srgbClr>
                  </a:outerShdw>
                </a:effectLst>
                <a:latin typeface="Calibri" pitchFamily="34" charset="0"/>
              </a:rPr>
              <a:t>Anteriorly</a:t>
            </a:r>
            <a:r>
              <a:rPr lang="en-US" sz="2000" b="1" dirty="0">
                <a:effectLst>
                  <a:outerShdw blurRad="38100" dist="38100" dir="2700000" algn="tl">
                    <a:srgbClr val="000000">
                      <a:alpha val="43137"/>
                    </a:srgbClr>
                  </a:outerShdw>
                </a:effectLst>
                <a:latin typeface="Calibri" pitchFamily="34" charset="0"/>
              </a:rPr>
              <a:t>: The anterior abdominal wall and the inferior surface of the liver</a:t>
            </a:r>
          </a:p>
          <a:p>
            <a:pPr marL="342900" indent="-342900">
              <a:spcBef>
                <a:spcPct val="20000"/>
              </a:spcBef>
              <a:buFont typeface="Arial" charset="0"/>
              <a:buChar char="•"/>
              <a:defRPr/>
            </a:pPr>
            <a:r>
              <a:rPr lang="en-US" sz="2000" b="1" dirty="0" err="1">
                <a:solidFill>
                  <a:srgbClr val="00B0F0"/>
                </a:solidFill>
                <a:effectLst>
                  <a:outerShdw blurRad="38100" dist="38100" dir="2700000" algn="tl">
                    <a:srgbClr val="000000">
                      <a:alpha val="43137"/>
                    </a:srgbClr>
                  </a:outerShdw>
                </a:effectLst>
                <a:latin typeface="Calibri" pitchFamily="34" charset="0"/>
              </a:rPr>
              <a:t>Posteriorly</a:t>
            </a:r>
            <a:r>
              <a:rPr lang="en-US" sz="2000" b="1" dirty="0">
                <a:effectLst>
                  <a:outerShdw blurRad="38100" dist="38100" dir="2700000" algn="tl">
                    <a:srgbClr val="000000">
                      <a:alpha val="43137"/>
                    </a:srgbClr>
                  </a:outerShdw>
                </a:effectLst>
                <a:latin typeface="Calibri" pitchFamily="34" charset="0"/>
              </a:rPr>
              <a:t>: The transverse colon and the first and second parts of the duodenum</a:t>
            </a:r>
          </a:p>
          <a:p>
            <a:pPr marL="342900" indent="-342900">
              <a:spcBef>
                <a:spcPct val="20000"/>
              </a:spcBef>
              <a:buFont typeface="Arial" charset="0"/>
              <a:buChar char="•"/>
              <a:defRPr/>
            </a:pPr>
            <a:endParaRPr lang="en-US" sz="2000" b="1" dirty="0">
              <a:latin typeface="Calibri" pitchFamily="34" charset="0"/>
            </a:endParaRPr>
          </a:p>
        </p:txBody>
      </p:sp>
      <p:sp>
        <p:nvSpPr>
          <p:cNvPr id="6" name="TextBox 5"/>
          <p:cNvSpPr txBox="1"/>
          <p:nvPr/>
        </p:nvSpPr>
        <p:spPr>
          <a:xfrm>
            <a:off x="0" y="47500"/>
            <a:ext cx="9144000"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2800" b="1" dirty="0"/>
              <a:t>Gallbladder</a:t>
            </a:r>
          </a:p>
        </p:txBody>
      </p:sp>
      <p:sp>
        <p:nvSpPr>
          <p:cNvPr id="7" name="Slide Number Placeholder 6"/>
          <p:cNvSpPr>
            <a:spLocks noGrp="1"/>
          </p:cNvSpPr>
          <p:nvPr>
            <p:ph type="sldNum" sz="quarter" idx="12"/>
          </p:nvPr>
        </p:nvSpPr>
        <p:spPr/>
        <p:txBody>
          <a:bodyPr/>
          <a:lstStyle/>
          <a:p>
            <a:pPr>
              <a:defRPr/>
            </a:pPr>
            <a:fld id="{C3883E74-A28A-404E-9802-1EC25D095461}"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sz="half" idx="4294967295"/>
          </p:nvPr>
        </p:nvSpPr>
        <p:spPr>
          <a:xfrm>
            <a:off x="287338" y="255588"/>
            <a:ext cx="8583612" cy="2214562"/>
          </a:xfrm>
        </p:spPr>
        <p:style>
          <a:lnRef idx="1">
            <a:schemeClr val="accent2"/>
          </a:lnRef>
          <a:fillRef idx="2">
            <a:schemeClr val="accent2"/>
          </a:fillRef>
          <a:effectRef idx="1">
            <a:schemeClr val="accent2"/>
          </a:effectRef>
          <a:fontRef idx="minor">
            <a:schemeClr val="dk1"/>
          </a:fontRef>
        </p:style>
        <p:txBody>
          <a:bodyPr/>
          <a:lstStyle/>
          <a:p>
            <a:pPr eaLnBrk="1" hangingPunct="1">
              <a:buFont typeface="Arial" charset="0"/>
              <a:buNone/>
              <a:defRPr/>
            </a:pPr>
            <a:r>
              <a:rPr lang="en-US" sz="2800" b="1" dirty="0" smtClean="0">
                <a:solidFill>
                  <a:srgbClr val="FF0000"/>
                </a:solidFill>
                <a:effectLst>
                  <a:outerShdw blurRad="38100" dist="38100" dir="2700000" algn="tl">
                    <a:srgbClr val="000000">
                      <a:alpha val="43137"/>
                    </a:srgbClr>
                  </a:outerShdw>
                </a:effectLst>
              </a:rPr>
              <a:t>Blood Supply</a:t>
            </a:r>
          </a:p>
          <a:p>
            <a:pPr eaLnBrk="1" hangingPunct="1">
              <a:defRPr/>
            </a:pPr>
            <a:r>
              <a:rPr lang="en-US" sz="2400" b="1" dirty="0" smtClean="0">
                <a:effectLst>
                  <a:outerShdw blurRad="38100" dist="38100" dir="2700000" algn="tl">
                    <a:srgbClr val="000000">
                      <a:alpha val="43137"/>
                    </a:srgbClr>
                  </a:outerShdw>
                </a:effectLst>
              </a:rPr>
              <a:t>The </a:t>
            </a:r>
            <a:r>
              <a:rPr lang="en-US" sz="2400" b="1" dirty="0" smtClean="0">
                <a:solidFill>
                  <a:srgbClr val="FF0000"/>
                </a:solidFill>
                <a:effectLst>
                  <a:outerShdw blurRad="38100" dist="38100" dir="2700000" algn="tl">
                    <a:srgbClr val="000000">
                      <a:alpha val="43137"/>
                    </a:srgbClr>
                  </a:outerShdw>
                </a:effectLst>
              </a:rPr>
              <a:t>cystic artery </a:t>
            </a:r>
            <a:r>
              <a:rPr lang="en-US" sz="2400" b="1" dirty="0" smtClean="0">
                <a:solidFill>
                  <a:schemeClr val="tx1"/>
                </a:solidFill>
                <a:effectLst>
                  <a:outerShdw blurRad="38100" dist="38100" dir="2700000" algn="tl">
                    <a:srgbClr val="000000">
                      <a:alpha val="43137"/>
                    </a:srgbClr>
                  </a:outerShdw>
                </a:effectLst>
              </a:rPr>
              <a:t>is</a:t>
            </a:r>
            <a:r>
              <a:rPr lang="en-US" sz="2400" b="1" dirty="0" smtClean="0">
                <a:solidFill>
                  <a:srgbClr val="FF0000"/>
                </a:solidFill>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a branch of the </a:t>
            </a:r>
            <a:r>
              <a:rPr lang="en-US" sz="2400" b="1" dirty="0" smtClean="0">
                <a:solidFill>
                  <a:srgbClr val="FF0000"/>
                </a:solidFill>
                <a:effectLst>
                  <a:outerShdw blurRad="38100" dist="38100" dir="2700000" algn="tl">
                    <a:srgbClr val="000000">
                      <a:alpha val="43137"/>
                    </a:srgbClr>
                  </a:outerShdw>
                </a:effectLst>
              </a:rPr>
              <a:t>right hepatic artery</a:t>
            </a:r>
            <a:r>
              <a:rPr lang="en-US" sz="2400" b="1" dirty="0" smtClean="0">
                <a:effectLst>
                  <a:outerShdw blurRad="38100" dist="38100" dir="2700000" algn="tl">
                    <a:srgbClr val="000000">
                      <a:alpha val="43137"/>
                    </a:srgbClr>
                  </a:outerShdw>
                </a:effectLst>
              </a:rPr>
              <a:t>. </a:t>
            </a:r>
          </a:p>
          <a:p>
            <a:pPr eaLnBrk="1" hangingPunct="1">
              <a:defRPr/>
            </a:pPr>
            <a:r>
              <a:rPr lang="en-US" sz="2400" b="1" dirty="0" smtClean="0">
                <a:effectLst>
                  <a:outerShdw blurRad="38100" dist="38100" dir="2700000" algn="tl">
                    <a:srgbClr val="000000">
                      <a:alpha val="43137"/>
                    </a:srgbClr>
                  </a:outerShdw>
                </a:effectLst>
              </a:rPr>
              <a:t>The </a:t>
            </a:r>
            <a:r>
              <a:rPr lang="en-US" sz="2400" b="1" dirty="0" smtClean="0">
                <a:solidFill>
                  <a:srgbClr val="FF0000"/>
                </a:solidFill>
                <a:effectLst>
                  <a:outerShdw blurRad="38100" dist="38100" dir="2700000" algn="tl">
                    <a:srgbClr val="000000">
                      <a:alpha val="43137"/>
                    </a:srgbClr>
                  </a:outerShdw>
                </a:effectLst>
              </a:rPr>
              <a:t>cystic vein </a:t>
            </a:r>
            <a:r>
              <a:rPr lang="en-US" sz="2400" b="1" dirty="0" smtClean="0">
                <a:effectLst>
                  <a:outerShdw blurRad="38100" dist="38100" dir="2700000" algn="tl">
                    <a:srgbClr val="000000">
                      <a:alpha val="43137"/>
                    </a:srgbClr>
                  </a:outerShdw>
                </a:effectLst>
              </a:rPr>
              <a:t>drains directly into the </a:t>
            </a:r>
            <a:r>
              <a:rPr lang="en-US" sz="2400" b="1" dirty="0" smtClean="0">
                <a:solidFill>
                  <a:srgbClr val="FF0000"/>
                </a:solidFill>
                <a:effectLst>
                  <a:outerShdw blurRad="38100" dist="38100" dir="2700000" algn="tl">
                    <a:srgbClr val="000000">
                      <a:alpha val="43137"/>
                    </a:srgbClr>
                  </a:outerShdw>
                </a:effectLst>
              </a:rPr>
              <a:t>portal vein. </a:t>
            </a:r>
          </a:p>
          <a:p>
            <a:pPr eaLnBrk="1" hangingPunct="1">
              <a:defRPr/>
            </a:pPr>
            <a:r>
              <a:rPr lang="en-US" sz="2400" b="1" dirty="0" smtClean="0">
                <a:effectLst>
                  <a:outerShdw blurRad="38100" dist="38100" dir="2700000" algn="tl">
                    <a:srgbClr val="000000">
                      <a:alpha val="43137"/>
                    </a:srgbClr>
                  </a:outerShdw>
                </a:effectLst>
              </a:rPr>
              <a:t>Several very small arteries and veins also run between the liver and gallbladder.</a:t>
            </a:r>
          </a:p>
        </p:txBody>
      </p:sp>
      <p:sp>
        <p:nvSpPr>
          <p:cNvPr id="7" name="Content Placeholder 2"/>
          <p:cNvSpPr txBox="1">
            <a:spLocks/>
          </p:cNvSpPr>
          <p:nvPr/>
        </p:nvSpPr>
        <p:spPr>
          <a:xfrm>
            <a:off x="4340225" y="2579688"/>
            <a:ext cx="4572000" cy="3903662"/>
          </a:xfrm>
          <a:prstGeom prst="rect">
            <a:avLst/>
          </a:prstGeom>
          <a:ln/>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342900" indent="-342900" fontAlgn="auto">
              <a:spcBef>
                <a:spcPct val="20000"/>
              </a:spcBef>
              <a:spcAft>
                <a:spcPts val="0"/>
              </a:spcAft>
              <a:defRPr/>
            </a:pPr>
            <a:r>
              <a:rPr lang="en-US" sz="2800" b="1" dirty="0">
                <a:solidFill>
                  <a:srgbClr val="FF0000"/>
                </a:solidFill>
                <a:effectLst>
                  <a:outerShdw blurRad="38100" dist="38100" dir="2700000" algn="tl">
                    <a:srgbClr val="000000">
                      <a:alpha val="43137"/>
                    </a:srgbClr>
                  </a:outerShdw>
                </a:effectLst>
              </a:rPr>
              <a:t>Nerve Supply</a:t>
            </a:r>
          </a:p>
          <a:p>
            <a:pPr marL="342900" indent="-342900" fontAlgn="auto">
              <a:spcBef>
                <a:spcPct val="20000"/>
              </a:spcBef>
              <a:spcAft>
                <a:spcPts val="0"/>
              </a:spcAft>
              <a:buFont typeface="Arial" pitchFamily="34" charset="0"/>
              <a:buChar char="•"/>
              <a:defRPr/>
            </a:pPr>
            <a:r>
              <a:rPr lang="en-US" sz="2400" b="1" dirty="0">
                <a:effectLst>
                  <a:outerShdw blurRad="38100" dist="38100" dir="2700000" algn="tl">
                    <a:srgbClr val="000000">
                      <a:alpha val="43137"/>
                    </a:srgbClr>
                  </a:outerShdw>
                </a:effectLst>
              </a:rPr>
              <a:t>Sympathetic and parasympathetic </a:t>
            </a:r>
            <a:r>
              <a:rPr lang="en-US" sz="2400" b="1" dirty="0" err="1">
                <a:effectLst>
                  <a:outerShdw blurRad="38100" dist="38100" dir="2700000" algn="tl">
                    <a:srgbClr val="000000">
                      <a:alpha val="43137"/>
                    </a:srgbClr>
                  </a:outerShdw>
                </a:effectLst>
              </a:rPr>
              <a:t>vagal</a:t>
            </a:r>
            <a:r>
              <a:rPr lang="en-US" sz="2400" b="1" dirty="0">
                <a:effectLst>
                  <a:outerShdw blurRad="38100" dist="38100" dir="2700000" algn="tl">
                    <a:srgbClr val="000000">
                      <a:alpha val="43137"/>
                    </a:srgbClr>
                  </a:outerShdw>
                </a:effectLst>
              </a:rPr>
              <a:t> fibers form the celiac plexus. The gallbladder contracts in response to the hormone </a:t>
            </a:r>
            <a:r>
              <a:rPr lang="en-US" sz="2400" b="1" dirty="0" err="1">
                <a:effectLst>
                  <a:outerShdw blurRad="38100" dist="38100" dir="2700000" algn="tl">
                    <a:srgbClr val="000000">
                      <a:alpha val="43137"/>
                    </a:srgbClr>
                  </a:outerShdw>
                </a:effectLst>
              </a:rPr>
              <a:t>cholecystokinin</a:t>
            </a:r>
            <a:r>
              <a:rPr lang="en-US" sz="2400" b="1" dirty="0">
                <a:effectLst>
                  <a:outerShdw blurRad="38100" dist="38100" dir="2700000" algn="tl">
                    <a:srgbClr val="000000">
                      <a:alpha val="43137"/>
                    </a:srgbClr>
                  </a:outerShdw>
                </a:effectLst>
              </a:rPr>
              <a:t>, which is produced by the mucous membrane of the duodenum on the arrival of fatty food from the stomach.</a:t>
            </a:r>
          </a:p>
          <a:p>
            <a:pPr marL="342900" indent="-342900" fontAlgn="auto">
              <a:spcBef>
                <a:spcPct val="20000"/>
              </a:spcBef>
              <a:spcAft>
                <a:spcPts val="0"/>
              </a:spcAft>
              <a:buFont typeface="Arial" pitchFamily="34" charset="0"/>
              <a:buChar char="•"/>
              <a:defRPr/>
            </a:pPr>
            <a:endParaRPr lang="en-US" sz="2000" b="1" dirty="0">
              <a:effectLst>
                <a:outerShdw blurRad="38100" dist="38100" dir="2700000" algn="tl">
                  <a:srgbClr val="000000">
                    <a:alpha val="43137"/>
                  </a:srgbClr>
                </a:outerShdw>
              </a:effectLst>
            </a:endParaRPr>
          </a:p>
        </p:txBody>
      </p:sp>
      <p:sp>
        <p:nvSpPr>
          <p:cNvPr id="11269" name="Content Placeholder 2"/>
          <p:cNvSpPr txBox="1">
            <a:spLocks/>
          </p:cNvSpPr>
          <p:nvPr/>
        </p:nvSpPr>
        <p:spPr bwMode="auto">
          <a:xfrm>
            <a:off x="266700" y="2592388"/>
            <a:ext cx="3990975" cy="394493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marL="342900" indent="-342900">
              <a:spcBef>
                <a:spcPct val="20000"/>
              </a:spcBef>
              <a:defRPr/>
            </a:pPr>
            <a:r>
              <a:rPr lang="en-US" sz="2800" b="1" dirty="0">
                <a:solidFill>
                  <a:srgbClr val="00B050"/>
                </a:solidFill>
                <a:effectLst>
                  <a:outerShdw blurRad="38100" dist="38100" dir="2700000" algn="tl">
                    <a:srgbClr val="000000">
                      <a:alpha val="43137"/>
                    </a:srgbClr>
                  </a:outerShdw>
                </a:effectLst>
              </a:rPr>
              <a:t>Lymph Drainage</a:t>
            </a:r>
          </a:p>
          <a:p>
            <a:pPr marL="342900" indent="-342900">
              <a:spcBef>
                <a:spcPct val="20000"/>
              </a:spcBef>
              <a:buFont typeface="Arial" charset="0"/>
              <a:buChar char="•"/>
              <a:defRPr/>
            </a:pPr>
            <a:r>
              <a:rPr lang="en-US" sz="2400" b="1" dirty="0">
                <a:effectLst>
                  <a:outerShdw blurRad="38100" dist="38100" dir="2700000" algn="tl">
                    <a:srgbClr val="000000">
                      <a:alpha val="43137"/>
                    </a:srgbClr>
                  </a:outerShdw>
                </a:effectLst>
              </a:rPr>
              <a:t>The lymph drains into a cystic lymph node situated near the neck of the gallbladder. From here, the lymph vessels pass to the hepatic nodes along the course of the hepatic artery and then to the celiac nodes.</a:t>
            </a:r>
          </a:p>
          <a:p>
            <a:pPr marL="342900" indent="-342900">
              <a:spcBef>
                <a:spcPct val="20000"/>
              </a:spcBef>
              <a:buFont typeface="Arial" charset="0"/>
              <a:buChar char="•"/>
              <a:defRPr/>
            </a:pPr>
            <a:endParaRPr lang="en-US" sz="3200" b="1" dirty="0"/>
          </a:p>
        </p:txBody>
      </p:sp>
      <p:sp>
        <p:nvSpPr>
          <p:cNvPr id="6" name="Slide Number Placeholder 5"/>
          <p:cNvSpPr>
            <a:spLocks noGrp="1"/>
          </p:cNvSpPr>
          <p:nvPr>
            <p:ph type="sldNum" sz="quarter" idx="12"/>
          </p:nvPr>
        </p:nvSpPr>
        <p:spPr/>
        <p:txBody>
          <a:bodyPr/>
          <a:lstStyle/>
          <a:p>
            <a:pPr>
              <a:defRPr/>
            </a:pPr>
            <a:fld id="{DAE81532-0473-4129-9A85-2CA43ADF947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half" idx="4294967295"/>
          </p:nvPr>
        </p:nvSpPr>
        <p:spPr>
          <a:xfrm>
            <a:off x="219075" y="873125"/>
            <a:ext cx="4640263" cy="3440113"/>
          </a:xfrm>
        </p:spPr>
        <p:style>
          <a:lnRef idx="1">
            <a:schemeClr val="dk1"/>
          </a:lnRef>
          <a:fillRef idx="2">
            <a:schemeClr val="dk1"/>
          </a:fillRef>
          <a:effectRef idx="1">
            <a:schemeClr val="dk1"/>
          </a:effectRef>
          <a:fontRef idx="minor">
            <a:schemeClr val="dk1"/>
          </a:fontRef>
        </p:style>
        <p:txBody>
          <a:bodyPr/>
          <a:lstStyle/>
          <a:p>
            <a:pPr eaLnBrk="1" hangingPunct="1">
              <a:defRPr/>
            </a:pPr>
            <a:r>
              <a:rPr lang="en-US" sz="2400" b="1" dirty="0" smtClean="0"/>
              <a:t>The cystic duct is about 1.5 in. (3.8 cm) long and connects the neck of the gallbladder to the common hepatic duct to form the bile duct.</a:t>
            </a:r>
          </a:p>
          <a:p>
            <a:pPr eaLnBrk="1" hangingPunct="1">
              <a:defRPr/>
            </a:pPr>
            <a:r>
              <a:rPr lang="en-US" sz="2400" b="1" dirty="0" smtClean="0"/>
              <a:t>It usually is somewhat S-shaped and descends for a variable distance in the right free margin of the lesser </a:t>
            </a:r>
            <a:r>
              <a:rPr lang="en-US" sz="2400" b="1" dirty="0" err="1" smtClean="0"/>
              <a:t>omentum</a:t>
            </a:r>
            <a:r>
              <a:rPr lang="en-US" sz="2400" b="1" dirty="0" smtClean="0"/>
              <a:t>.</a:t>
            </a:r>
          </a:p>
        </p:txBody>
      </p:sp>
      <p:pic>
        <p:nvPicPr>
          <p:cNvPr id="13315" name="Picture 2" descr="C:\Documents and Settings\Free User\My Documents\My Pictures\gallbladder.jpg"/>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l="9435" t="5403" r="5659" b="6400"/>
          <a:stretch>
            <a:fillRect/>
          </a:stretch>
        </p:blipFill>
        <p:spPr>
          <a:xfrm>
            <a:off x="4953000" y="914400"/>
            <a:ext cx="4027488" cy="3179763"/>
          </a:xfrm>
          <a:ln>
            <a:solidFill>
              <a:schemeClr val="tx1"/>
            </a:solidFill>
            <a:miter lim="800000"/>
            <a:headEnd/>
            <a:tailEnd/>
          </a:ln>
        </p:spPr>
      </p:pic>
      <p:sp>
        <p:nvSpPr>
          <p:cNvPr id="5" name="TextBox 4"/>
          <p:cNvSpPr txBox="1"/>
          <p:nvPr/>
        </p:nvSpPr>
        <p:spPr>
          <a:xfrm>
            <a:off x="0" y="261258"/>
            <a:ext cx="9144000"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marL="342900" indent="-342900" algn="ctr">
              <a:spcBef>
                <a:spcPct val="20000"/>
              </a:spcBef>
              <a:defRPr/>
            </a:pPr>
            <a:r>
              <a:rPr lang="en-US" sz="2800" b="1" dirty="0">
                <a:solidFill>
                  <a:schemeClr val="bg1"/>
                </a:solidFill>
              </a:rPr>
              <a:t>Cystic Duct</a:t>
            </a:r>
          </a:p>
        </p:txBody>
      </p:sp>
      <p:sp>
        <p:nvSpPr>
          <p:cNvPr id="6" name="Slide Number Placeholder 5"/>
          <p:cNvSpPr>
            <a:spLocks noGrp="1"/>
          </p:cNvSpPr>
          <p:nvPr>
            <p:ph type="sldNum" sz="quarter" idx="12"/>
          </p:nvPr>
        </p:nvSpPr>
        <p:spPr/>
        <p:txBody>
          <a:bodyPr/>
          <a:lstStyle/>
          <a:p>
            <a:pPr>
              <a:defRPr/>
            </a:pPr>
            <a:fld id="{889B5D54-7E88-45BF-B40C-89D2FCC58996}" type="slidenum">
              <a:rPr lang="en-US" smtClean="0"/>
              <a:pPr>
                <a:defRPr/>
              </a:pPr>
              <a:t>12</a:t>
            </a:fld>
            <a:endParaRPr lang="en-US"/>
          </a:p>
        </p:txBody>
      </p:sp>
      <p:sp>
        <p:nvSpPr>
          <p:cNvPr id="7" name="Content Placeholder 2"/>
          <p:cNvSpPr txBox="1">
            <a:spLocks/>
          </p:cNvSpPr>
          <p:nvPr/>
        </p:nvSpPr>
        <p:spPr bwMode="auto">
          <a:xfrm>
            <a:off x="204788" y="4462463"/>
            <a:ext cx="8748712" cy="1828800"/>
          </a:xfrm>
          <a:prstGeom prst="rect">
            <a:avLst/>
          </a:prstGeom>
          <a:ln w="9525" cap="flat" cmpd="sng" algn="ctr">
            <a:solidFill>
              <a:schemeClr val="dk1">
                <a:shade val="95000"/>
                <a:satMod val="105000"/>
              </a:schemeClr>
            </a:solidFill>
            <a:prstDash val="solid"/>
            <a:miter lim="800000"/>
            <a:headEnd/>
            <a:tailEnd/>
          </a:ln>
        </p:spPr>
        <p:style>
          <a:lnRef idx="1">
            <a:schemeClr val="dk1"/>
          </a:lnRef>
          <a:fillRef idx="2">
            <a:schemeClr val="dk1"/>
          </a:fillRef>
          <a:effectRef idx="1">
            <a:schemeClr val="dk1"/>
          </a:effectRef>
          <a:fontRef idx="minor">
            <a:schemeClr val="dk1"/>
          </a:fontRef>
        </p:style>
        <p:txBody>
          <a:bodyPr/>
          <a:lstStyle/>
          <a:p>
            <a:pPr marL="342900" indent="-342900">
              <a:spcBef>
                <a:spcPct val="20000"/>
              </a:spcBef>
              <a:buFont typeface="Arial" charset="0"/>
              <a:buChar char="•"/>
              <a:defRPr/>
            </a:pPr>
            <a:r>
              <a:rPr lang="en-US" sz="2400" b="1" dirty="0"/>
              <a:t>The mucous membrane of the cystic duct is raised to form a </a:t>
            </a:r>
            <a:r>
              <a:rPr lang="en-US" sz="2400" b="1" dirty="0">
                <a:solidFill>
                  <a:srgbClr val="FF0000"/>
                </a:solidFill>
              </a:rPr>
              <a:t>spiral fold </a:t>
            </a:r>
            <a:r>
              <a:rPr lang="en-US" sz="2400" b="1" dirty="0"/>
              <a:t>that is continuous with a similar fold in the neck of the gallbladder. The fold is commonly known as the “</a:t>
            </a:r>
            <a:r>
              <a:rPr lang="en-US" sz="2400" b="1" dirty="0">
                <a:solidFill>
                  <a:srgbClr val="FF0000"/>
                </a:solidFill>
              </a:rPr>
              <a:t>spiral valve</a:t>
            </a:r>
            <a:r>
              <a:rPr lang="en-US" sz="2400" b="1" dirty="0"/>
              <a:t>.” The function of the spiral valve is to keep the lumen constantly open.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flowersandthyme.com/images/sidebar/flowe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660400"/>
            <a:ext cx="5438775" cy="513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a:xfrm>
            <a:off x="457200" y="2565400"/>
            <a:ext cx="8229600" cy="1435100"/>
          </a:xfrm>
        </p:spPr>
        <p:txBody>
          <a:bodyPr/>
          <a:lstStyle/>
          <a:p>
            <a:pPr eaLnBrk="1" hangingPunct="1"/>
            <a:r>
              <a:rPr lang="en-US" altLang="en-US" sz="11500" b="1" smtClean="0">
                <a:latin typeface="Curlz MT" pitchFamily="82" charset="0"/>
              </a:rPr>
              <a:t>Thank You</a:t>
            </a:r>
          </a:p>
        </p:txBody>
      </p:sp>
      <p:sp>
        <p:nvSpPr>
          <p:cNvPr id="4" name="Slide Number Placeholder 3"/>
          <p:cNvSpPr>
            <a:spLocks noGrp="1"/>
          </p:cNvSpPr>
          <p:nvPr>
            <p:ph type="sldNum" sz="quarter" idx="12"/>
          </p:nvPr>
        </p:nvSpPr>
        <p:spPr/>
        <p:txBody>
          <a:bodyPr/>
          <a:lstStyle/>
          <a:p>
            <a:pPr>
              <a:defRPr/>
            </a:pPr>
            <a:fld id="{6D54BB49-BC77-4A10-BA8D-C9C98FA3E072}"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762000" y="1219200"/>
            <a:ext cx="7620000" cy="3429000"/>
          </a:xfrm>
          <a:ln>
            <a:solidFill>
              <a:schemeClr val="accent1"/>
            </a:solidFill>
            <a:miter lim="800000"/>
            <a:headEnd/>
            <a:tailEnd/>
          </a:ln>
        </p:spPr>
        <p:txBody>
          <a:bodyPr/>
          <a:lstStyle/>
          <a:p>
            <a:pPr eaLnBrk="1" hangingPunct="1">
              <a:buFont typeface="Arial" charset="0"/>
              <a:buNone/>
            </a:pPr>
            <a:r>
              <a:rPr lang="en-US" altLang="en-US" sz="2400" i="1" smtClean="0"/>
              <a:t>At the end of the lecture, the student should be able to describe the:</a:t>
            </a:r>
          </a:p>
          <a:p>
            <a:pPr eaLnBrk="1" hangingPunct="1"/>
            <a:r>
              <a:rPr lang="en-US" altLang="en-US" sz="2400" smtClean="0"/>
              <a:t>Location, surface anatomy, parts, relations &amp; peritoneal reflection of the gall bladder.</a:t>
            </a:r>
          </a:p>
          <a:p>
            <a:pPr eaLnBrk="1" hangingPunct="1"/>
            <a:r>
              <a:rPr lang="en-US" altLang="en-US" sz="2400" smtClean="0"/>
              <a:t>Blood supply, nerve supply and lymphatic drainage of gall bladder.</a:t>
            </a:r>
          </a:p>
          <a:p>
            <a:pPr eaLnBrk="1" hangingPunct="1"/>
            <a:r>
              <a:rPr lang="en-US" altLang="en-US" sz="2400" smtClean="0"/>
              <a:t>Course of each of common hepatic, cystic and common bile duct.</a:t>
            </a:r>
          </a:p>
          <a:p>
            <a:pPr eaLnBrk="1" hangingPunct="1"/>
            <a:endParaRPr lang="en-US" altLang="en-US" sz="2400" smtClean="0"/>
          </a:p>
          <a:p>
            <a:pPr eaLnBrk="1" hangingPunct="1">
              <a:buFont typeface="Arial" charset="0"/>
              <a:buNone/>
            </a:pPr>
            <a:r>
              <a:rPr lang="en-US" altLang="en-US" sz="2400" i="1" smtClean="0"/>
              <a:t>  </a:t>
            </a:r>
          </a:p>
        </p:txBody>
      </p:sp>
      <p:sp>
        <p:nvSpPr>
          <p:cNvPr id="4" name="Slide Number Placeholder 3"/>
          <p:cNvSpPr>
            <a:spLocks noGrp="1"/>
          </p:cNvSpPr>
          <p:nvPr>
            <p:ph type="sldNum" sz="quarter" idx="12"/>
          </p:nvPr>
        </p:nvSpPr>
        <p:spPr/>
        <p:txBody>
          <a:bodyPr/>
          <a:lstStyle/>
          <a:p>
            <a:pPr>
              <a:defRPr/>
            </a:pPr>
            <a:fld id="{3AFA5605-274F-42A8-A08B-6019981E19E9}" type="slidenum">
              <a:rPr lang="en-US" smtClean="0"/>
              <a:pPr>
                <a:defRPr/>
              </a:pPr>
              <a:t>2</a:t>
            </a:fld>
            <a:endParaRPr lang="en-US" dirty="0"/>
          </a:p>
        </p:txBody>
      </p:sp>
      <p:sp>
        <p:nvSpPr>
          <p:cNvPr id="5" name="TextBox 4"/>
          <p:cNvSpPr txBox="1"/>
          <p:nvPr/>
        </p:nvSpPr>
        <p:spPr>
          <a:xfrm>
            <a:off x="0" y="336331"/>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Free User\My Documents\My Pictures\ei_0054.gif"/>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698875" y="954088"/>
            <a:ext cx="4887913" cy="3595687"/>
          </a:xfrm>
          <a:ln>
            <a:solidFill>
              <a:schemeClr val="accent1"/>
            </a:solidFill>
            <a:miter lim="800000"/>
            <a:headEnd/>
            <a:tailEnd/>
          </a:ln>
        </p:spPr>
      </p:pic>
      <p:sp>
        <p:nvSpPr>
          <p:cNvPr id="4100" name="Rectangle 6"/>
          <p:cNvSpPr>
            <a:spLocks noChangeArrowheads="1"/>
          </p:cNvSpPr>
          <p:nvPr/>
        </p:nvSpPr>
        <p:spPr bwMode="auto">
          <a:xfrm>
            <a:off x="738188" y="4637088"/>
            <a:ext cx="7543800" cy="1570037"/>
          </a:xfrm>
          <a:prstGeom prst="rect">
            <a:avLst/>
          </a:prstGeom>
          <a:noFill/>
          <a:ln w="9525">
            <a:solidFill>
              <a:schemeClr val="accent1"/>
            </a:solidFill>
            <a:miter lim="800000"/>
            <a:headEnd/>
            <a:tailEnd/>
          </a:ln>
        </p:spPr>
        <p:txBody>
          <a:bodyPr>
            <a:spAutoFit/>
          </a:bodyPr>
          <a:lstStyle/>
          <a:p>
            <a:pPr>
              <a:defRPr/>
            </a:pPr>
            <a:r>
              <a:rPr lang="en-US" sz="2400" dirty="0">
                <a:effectLst>
                  <a:outerShdw blurRad="38100" dist="38100" dir="2700000" algn="tl">
                    <a:srgbClr val="000000">
                      <a:alpha val="43137"/>
                    </a:srgbClr>
                  </a:outerShdw>
                </a:effectLst>
                <a:latin typeface="+mn-lt"/>
              </a:rPr>
              <a:t>Bile is secreted by the liver cells at a constant rate of about 40 ml per hour. When digestion is not taking place, the bile is </a:t>
            </a:r>
            <a:r>
              <a:rPr lang="en-US" sz="2400" b="1" dirty="0">
                <a:effectLst>
                  <a:outerShdw blurRad="38100" dist="38100" dir="2700000" algn="tl">
                    <a:srgbClr val="000000">
                      <a:alpha val="43137"/>
                    </a:srgbClr>
                  </a:outerShdw>
                </a:effectLst>
                <a:latin typeface="+mn-lt"/>
              </a:rPr>
              <a:t>stored</a:t>
            </a:r>
            <a:r>
              <a:rPr lang="en-US" sz="2400" dirty="0">
                <a:effectLst>
                  <a:outerShdw blurRad="38100" dist="38100" dir="2700000" algn="tl">
                    <a:srgbClr val="000000">
                      <a:alpha val="43137"/>
                    </a:srgbClr>
                  </a:outerShdw>
                </a:effectLst>
                <a:latin typeface="+mn-lt"/>
              </a:rPr>
              <a:t> and </a:t>
            </a:r>
            <a:r>
              <a:rPr lang="en-US" sz="2400" b="1" dirty="0">
                <a:effectLst>
                  <a:outerShdw blurRad="38100" dist="38100" dir="2700000" algn="tl">
                    <a:srgbClr val="000000">
                      <a:alpha val="43137"/>
                    </a:srgbClr>
                  </a:outerShdw>
                </a:effectLst>
                <a:latin typeface="+mn-lt"/>
              </a:rPr>
              <a:t>concentrated</a:t>
            </a:r>
            <a:r>
              <a:rPr lang="en-US" sz="2400" dirty="0">
                <a:effectLst>
                  <a:outerShdw blurRad="38100" dist="38100" dir="2700000" algn="tl">
                    <a:srgbClr val="000000">
                      <a:alpha val="43137"/>
                    </a:srgbClr>
                  </a:outerShdw>
                </a:effectLst>
                <a:latin typeface="+mn-lt"/>
              </a:rPr>
              <a:t> in the </a:t>
            </a:r>
            <a:r>
              <a:rPr lang="en-US" sz="2400" u="sng" dirty="0">
                <a:effectLst>
                  <a:outerShdw blurRad="38100" dist="38100" dir="2700000" algn="tl">
                    <a:srgbClr val="000000">
                      <a:alpha val="43137"/>
                    </a:srgbClr>
                  </a:outerShdw>
                </a:effectLst>
                <a:latin typeface="+mn-lt"/>
              </a:rPr>
              <a:t>gallbladder</a:t>
            </a:r>
            <a:r>
              <a:rPr lang="en-US" sz="2400" dirty="0">
                <a:effectLst>
                  <a:outerShdw blurRad="38100" dist="38100" dir="2700000" algn="tl">
                    <a:srgbClr val="000000">
                      <a:alpha val="43137"/>
                    </a:srgbClr>
                  </a:outerShdw>
                </a:effectLst>
                <a:latin typeface="+mn-lt"/>
              </a:rPr>
              <a:t>; later, it is delivered to the duodenum. </a:t>
            </a:r>
          </a:p>
        </p:txBody>
      </p:sp>
      <p:sp>
        <p:nvSpPr>
          <p:cNvPr id="5" name="TextBox 4"/>
          <p:cNvSpPr txBox="1"/>
          <p:nvPr/>
        </p:nvSpPr>
        <p:spPr>
          <a:xfrm>
            <a:off x="546100" y="1414463"/>
            <a:ext cx="3076575" cy="2678112"/>
          </a:xfrm>
          <a:prstGeom prst="rect">
            <a:avLst/>
          </a:prstGeom>
          <a:solidFill>
            <a:schemeClr val="tx2">
              <a:lumMod val="20000"/>
              <a:lumOff val="80000"/>
            </a:schemeClr>
          </a:solidFill>
          <a:ln>
            <a:solidFill>
              <a:schemeClr val="accent1"/>
            </a:solidFill>
          </a:ln>
        </p:spPr>
        <p:txBody>
          <a:bodyPr>
            <a:spAutoFit/>
          </a:bodyPr>
          <a:lstStyle/>
          <a:p>
            <a:pPr>
              <a:defRPr/>
            </a:pPr>
            <a:r>
              <a:rPr lang="en-US" sz="2400" dirty="0">
                <a:effectLst>
                  <a:outerShdw blurRad="38100" dist="38100" dir="2700000" algn="tl">
                    <a:srgbClr val="000000">
                      <a:alpha val="43137"/>
                    </a:srgbClr>
                  </a:outerShdw>
                </a:effectLst>
                <a:latin typeface="+mn-lt"/>
              </a:rPr>
              <a:t>The </a:t>
            </a:r>
            <a:r>
              <a:rPr lang="en-US" sz="2400" dirty="0" err="1">
                <a:effectLst>
                  <a:outerShdw blurRad="38100" dist="38100" dir="2700000" algn="tl">
                    <a:srgbClr val="000000">
                      <a:alpha val="43137"/>
                    </a:srgbClr>
                  </a:outerShdw>
                </a:effectLst>
                <a:latin typeface="+mn-lt"/>
              </a:rPr>
              <a:t>biliary</a:t>
            </a:r>
            <a:r>
              <a:rPr lang="en-US" sz="2400" dirty="0">
                <a:effectLst>
                  <a:outerShdw blurRad="38100" dist="38100" dir="2700000" algn="tl">
                    <a:srgbClr val="000000">
                      <a:alpha val="43137"/>
                    </a:srgbClr>
                  </a:outerShdw>
                </a:effectLst>
                <a:latin typeface="+mn-lt"/>
              </a:rPr>
              <a:t> system consists of the </a:t>
            </a:r>
            <a:r>
              <a:rPr lang="en-US" sz="2400" b="1" dirty="0">
                <a:solidFill>
                  <a:srgbClr val="FF0000"/>
                </a:solidFill>
                <a:effectLst>
                  <a:outerShdw blurRad="38100" dist="38100" dir="2700000" algn="tl">
                    <a:srgbClr val="000000">
                      <a:alpha val="43137"/>
                    </a:srgbClr>
                  </a:outerShdw>
                </a:effectLst>
                <a:latin typeface="+mn-lt"/>
              </a:rPr>
              <a:t>liver</a:t>
            </a:r>
            <a:r>
              <a:rPr lang="en-US" sz="2400" dirty="0">
                <a:effectLst>
                  <a:outerShdw blurRad="38100" dist="38100" dir="2700000" algn="tl">
                    <a:srgbClr val="000000">
                      <a:alpha val="43137"/>
                    </a:srgbClr>
                  </a:outerShdw>
                </a:effectLst>
                <a:latin typeface="+mn-lt"/>
              </a:rPr>
              <a:t>, </a:t>
            </a:r>
            <a:r>
              <a:rPr lang="en-US" sz="2400" b="1" dirty="0">
                <a:solidFill>
                  <a:srgbClr val="00FF00"/>
                </a:solidFill>
                <a:effectLst>
                  <a:outerShdw blurRad="38100" dist="38100" dir="2700000" algn="tl">
                    <a:srgbClr val="000000">
                      <a:alpha val="43137"/>
                    </a:srgbClr>
                  </a:outerShdw>
                </a:effectLst>
                <a:latin typeface="+mn-lt"/>
              </a:rPr>
              <a:t>gallbladder</a:t>
            </a:r>
            <a:r>
              <a:rPr lang="en-US" sz="2400" dirty="0">
                <a:effectLst>
                  <a:outerShdw blurRad="38100" dist="38100" dir="2700000" algn="tl">
                    <a:srgbClr val="000000">
                      <a:alpha val="43137"/>
                    </a:srgbClr>
                  </a:outerShdw>
                </a:effectLst>
                <a:latin typeface="+mn-lt"/>
              </a:rPr>
              <a:t> &amp; </a:t>
            </a:r>
            <a:r>
              <a:rPr lang="en-US" sz="2400" b="1" dirty="0">
                <a:solidFill>
                  <a:srgbClr val="C00000"/>
                </a:solidFill>
                <a:effectLst>
                  <a:outerShdw blurRad="38100" dist="38100" dir="2700000" algn="tl">
                    <a:srgbClr val="000000">
                      <a:alpha val="43137"/>
                    </a:srgbClr>
                  </a:outerShdw>
                </a:effectLst>
              </a:rPr>
              <a:t>bile ducts</a:t>
            </a:r>
            <a:r>
              <a:rPr lang="en-US" sz="2400" dirty="0">
                <a:effectLst>
                  <a:outerShdw blurRad="38100" dist="38100" dir="2700000" algn="tl">
                    <a:srgbClr val="000000">
                      <a:alpha val="43137"/>
                    </a:srgbClr>
                  </a:outerShdw>
                </a:effectLst>
                <a:latin typeface="+mn-lt"/>
              </a:rPr>
              <a:t> that are involved in the </a:t>
            </a:r>
            <a:r>
              <a:rPr lang="en-US" sz="2400" b="1" dirty="0">
                <a:solidFill>
                  <a:srgbClr val="FF0000"/>
                </a:solidFill>
                <a:effectLst>
                  <a:outerShdw blurRad="38100" dist="38100" dir="2700000" algn="tl">
                    <a:srgbClr val="000000">
                      <a:alpha val="43137"/>
                    </a:srgbClr>
                  </a:outerShdw>
                </a:effectLst>
                <a:latin typeface="+mn-lt"/>
              </a:rPr>
              <a:t>production</a:t>
            </a:r>
            <a:r>
              <a:rPr lang="en-US" sz="2400" dirty="0">
                <a:effectLst>
                  <a:outerShdw blurRad="38100" dist="38100" dir="2700000" algn="tl">
                    <a:srgbClr val="000000">
                      <a:alpha val="43137"/>
                    </a:srgbClr>
                  </a:outerShdw>
                </a:effectLst>
                <a:latin typeface="+mn-lt"/>
              </a:rPr>
              <a:t>, </a:t>
            </a:r>
            <a:r>
              <a:rPr lang="en-US" sz="2400" b="1" dirty="0">
                <a:solidFill>
                  <a:srgbClr val="00FF00"/>
                </a:solidFill>
                <a:effectLst>
                  <a:outerShdw blurRad="38100" dist="38100" dir="2700000" algn="tl">
                    <a:srgbClr val="000000">
                      <a:alpha val="43137"/>
                    </a:srgbClr>
                  </a:outerShdw>
                </a:effectLst>
                <a:latin typeface="+mn-lt"/>
              </a:rPr>
              <a:t>storage</a:t>
            </a:r>
            <a:r>
              <a:rPr lang="en-US" sz="2400" dirty="0">
                <a:effectLst>
                  <a:outerShdw blurRad="38100" dist="38100" dir="2700000" algn="tl">
                    <a:srgbClr val="000000">
                      <a:alpha val="43137"/>
                    </a:srgbClr>
                  </a:outerShdw>
                </a:effectLst>
                <a:latin typeface="+mn-lt"/>
              </a:rPr>
              <a:t> &amp; </a:t>
            </a:r>
            <a:r>
              <a:rPr lang="en-US" sz="2400" b="1" dirty="0">
                <a:solidFill>
                  <a:srgbClr val="C00000"/>
                </a:solidFill>
                <a:effectLst>
                  <a:outerShdw blurRad="38100" dist="38100" dir="2700000" algn="tl">
                    <a:srgbClr val="000000">
                      <a:alpha val="43137"/>
                    </a:srgbClr>
                  </a:outerShdw>
                </a:effectLst>
                <a:latin typeface="+mn-lt"/>
              </a:rPr>
              <a:t>transportation of bile.</a:t>
            </a:r>
          </a:p>
        </p:txBody>
      </p:sp>
      <p:sp>
        <p:nvSpPr>
          <p:cNvPr id="7" name="TextBox 6"/>
          <p:cNvSpPr txBox="1"/>
          <p:nvPr/>
        </p:nvSpPr>
        <p:spPr>
          <a:xfrm>
            <a:off x="1" y="304800"/>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err="1">
                <a:effectLst>
                  <a:outerShdw blurRad="38100" dist="38100" dir="2700000" algn="tl">
                    <a:srgbClr val="000000">
                      <a:alpha val="43137"/>
                    </a:srgbClr>
                  </a:outerShdw>
                </a:effectLst>
              </a:rPr>
              <a:t>Biliary</a:t>
            </a:r>
            <a:r>
              <a:rPr lang="en-US" sz="3600" b="1" dirty="0">
                <a:effectLst>
                  <a:outerShdw blurRad="38100" dist="38100" dir="2700000" algn="tl">
                    <a:srgbClr val="000000">
                      <a:alpha val="43137"/>
                    </a:srgbClr>
                  </a:outerShdw>
                </a:effectLst>
              </a:rPr>
              <a:t> System </a:t>
            </a:r>
          </a:p>
        </p:txBody>
      </p:sp>
      <p:sp>
        <p:nvSpPr>
          <p:cNvPr id="8" name="Slide Number Placeholder 7"/>
          <p:cNvSpPr>
            <a:spLocks noGrp="1"/>
          </p:cNvSpPr>
          <p:nvPr>
            <p:ph type="sldNum" sz="quarter" idx="12"/>
          </p:nvPr>
        </p:nvSpPr>
        <p:spPr/>
        <p:txBody>
          <a:bodyPr/>
          <a:lstStyle/>
          <a:p>
            <a:pPr>
              <a:defRPr/>
            </a:pPr>
            <a:fld id="{8809FAD5-BF0A-47C9-92CF-5A9AC08DBE2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498475" y="1330325"/>
            <a:ext cx="3408363" cy="4251325"/>
          </a:xfrm>
          <a:solidFill>
            <a:schemeClr val="tx2">
              <a:lumMod val="20000"/>
              <a:lumOff val="80000"/>
            </a:schemeClr>
          </a:solidFill>
          <a:ln>
            <a:solidFill>
              <a:schemeClr val="accent1"/>
            </a:solidFill>
          </a:ln>
        </p:spPr>
        <p:txBody>
          <a:bodyPr rtlCol="0">
            <a:normAutofit fontScale="92500" lnSpcReduction="20000"/>
          </a:bodyPr>
          <a:lstStyle/>
          <a:p>
            <a:pPr eaLnBrk="1" fontAlgn="auto" hangingPunct="1">
              <a:spcAft>
                <a:spcPts val="0"/>
              </a:spcAft>
              <a:buFont typeface="Arial" charset="0"/>
              <a:buNone/>
              <a:defRPr/>
            </a:pPr>
            <a:r>
              <a:rPr lang="en-US" sz="2800" dirty="0" smtClean="0"/>
              <a:t>The </a:t>
            </a:r>
            <a:r>
              <a:rPr lang="en-US" sz="2800" b="1" dirty="0" smtClean="0"/>
              <a:t>bile ducts </a:t>
            </a:r>
            <a:r>
              <a:rPr lang="en-US" sz="2800" dirty="0" smtClean="0"/>
              <a:t>consist of:</a:t>
            </a:r>
          </a:p>
          <a:p>
            <a:pPr eaLnBrk="1" fontAlgn="auto" hangingPunct="1">
              <a:spcAft>
                <a:spcPts val="0"/>
              </a:spcAft>
              <a:buFont typeface="Arial" pitchFamily="34" charset="0"/>
              <a:buChar char="•"/>
              <a:defRPr/>
            </a:pPr>
            <a:r>
              <a:rPr lang="en-US" sz="2600" dirty="0" smtClean="0"/>
              <a:t>Bile </a:t>
            </a:r>
            <a:r>
              <a:rPr lang="en-US" sz="2600" dirty="0" err="1" smtClean="0"/>
              <a:t>canaliculi</a:t>
            </a:r>
            <a:endParaRPr lang="en-US" sz="2600" dirty="0" smtClean="0"/>
          </a:p>
          <a:p>
            <a:pPr eaLnBrk="1" fontAlgn="auto" hangingPunct="1">
              <a:spcAft>
                <a:spcPts val="0"/>
              </a:spcAft>
              <a:buFont typeface="Arial" pitchFamily="34" charset="0"/>
              <a:buChar char="•"/>
              <a:defRPr/>
            </a:pPr>
            <a:r>
              <a:rPr lang="en-US" sz="2600" dirty="0" smtClean="0"/>
              <a:t>Interlobular ducts</a:t>
            </a:r>
          </a:p>
          <a:p>
            <a:pPr eaLnBrk="1" fontAlgn="auto" hangingPunct="1">
              <a:spcAft>
                <a:spcPts val="0"/>
              </a:spcAft>
              <a:buFont typeface="Arial" pitchFamily="34" charset="0"/>
              <a:buChar char="•"/>
              <a:defRPr/>
            </a:pPr>
            <a:r>
              <a:rPr lang="en-US" sz="2600" dirty="0" err="1" smtClean="0"/>
              <a:t>Intrahepatic</a:t>
            </a:r>
            <a:r>
              <a:rPr lang="en-US" sz="2600" dirty="0" smtClean="0"/>
              <a:t> ducts</a:t>
            </a:r>
          </a:p>
          <a:p>
            <a:pPr eaLnBrk="1" fontAlgn="auto" hangingPunct="1">
              <a:spcAft>
                <a:spcPts val="0"/>
              </a:spcAft>
              <a:buFont typeface="Arial" pitchFamily="34" charset="0"/>
              <a:buChar char="•"/>
              <a:defRPr/>
            </a:pPr>
            <a:r>
              <a:rPr lang="en-US" sz="2600" dirty="0" smtClean="0"/>
              <a:t>Right and left hepatic ducts</a:t>
            </a:r>
          </a:p>
          <a:p>
            <a:pPr eaLnBrk="1" fontAlgn="auto" hangingPunct="1">
              <a:spcAft>
                <a:spcPts val="0"/>
              </a:spcAft>
              <a:buFont typeface="Arial" pitchFamily="34" charset="0"/>
              <a:buChar char="•"/>
              <a:defRPr/>
            </a:pPr>
            <a:r>
              <a:rPr lang="en-US" sz="2600" dirty="0" smtClean="0"/>
              <a:t>Common hepatic duct</a:t>
            </a:r>
          </a:p>
          <a:p>
            <a:pPr eaLnBrk="1" fontAlgn="auto" hangingPunct="1">
              <a:spcAft>
                <a:spcPts val="0"/>
              </a:spcAft>
              <a:buFont typeface="Arial" pitchFamily="34" charset="0"/>
              <a:buChar char="•"/>
              <a:defRPr/>
            </a:pPr>
            <a:r>
              <a:rPr lang="en-US" sz="2600" dirty="0" smtClean="0"/>
              <a:t>Gallbladder &amp; Cystic duct</a:t>
            </a:r>
          </a:p>
          <a:p>
            <a:pPr eaLnBrk="1" fontAlgn="auto" hangingPunct="1">
              <a:spcAft>
                <a:spcPts val="0"/>
              </a:spcAft>
              <a:buFont typeface="Arial" pitchFamily="34" charset="0"/>
              <a:buChar char="•"/>
              <a:defRPr/>
            </a:pPr>
            <a:r>
              <a:rPr lang="en-US" sz="2600" dirty="0" smtClean="0"/>
              <a:t>Common bile duct  (Bile duct)</a:t>
            </a:r>
          </a:p>
          <a:p>
            <a:pPr eaLnBrk="1" fontAlgn="auto" hangingPunct="1">
              <a:spcAft>
                <a:spcPts val="0"/>
              </a:spcAft>
              <a:buFont typeface="Arial" pitchFamily="34" charset="0"/>
              <a:buChar char="•"/>
              <a:defRPr/>
            </a:pPr>
            <a:endParaRPr lang="en-US" sz="2800" dirty="0" smtClean="0"/>
          </a:p>
        </p:txBody>
      </p:sp>
      <p:sp>
        <p:nvSpPr>
          <p:cNvPr id="4" name="TextBox 3"/>
          <p:cNvSpPr txBox="1"/>
          <p:nvPr/>
        </p:nvSpPr>
        <p:spPr>
          <a:xfrm>
            <a:off x="0" y="387928"/>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The Bile Ducts</a:t>
            </a:r>
          </a:p>
        </p:txBody>
      </p:sp>
      <p:sp>
        <p:nvSpPr>
          <p:cNvPr id="5" name="Slide Number Placeholder 4"/>
          <p:cNvSpPr>
            <a:spLocks noGrp="1"/>
          </p:cNvSpPr>
          <p:nvPr>
            <p:ph type="sldNum" sz="quarter" idx="12"/>
          </p:nvPr>
        </p:nvSpPr>
        <p:spPr/>
        <p:txBody>
          <a:bodyPr/>
          <a:lstStyle/>
          <a:p>
            <a:pPr>
              <a:defRPr/>
            </a:pPr>
            <a:fld id="{245CF3A9-19B0-4D1B-8F57-22522EC70D03}" type="slidenum">
              <a:rPr lang="en-US" smtClean="0"/>
              <a:pPr>
                <a:defRPr/>
              </a:pPr>
              <a:t>4</a:t>
            </a:fld>
            <a:endParaRPr lang="en-US"/>
          </a:p>
        </p:txBody>
      </p:sp>
      <p:pic>
        <p:nvPicPr>
          <p:cNvPr id="5127" name="Picture 8" descr="C:\Documents and Settings\Zeenet\My Documents\My Pictures\HEP_liver_gallbladder.gif"/>
          <p:cNvPicPr>
            <a:picLocks noChangeAspect="1" noChangeArrowheads="1"/>
          </p:cNvPicPr>
          <p:nvPr/>
        </p:nvPicPr>
        <p:blipFill>
          <a:blip r:embed="rId2">
            <a:extLst>
              <a:ext uri="{28A0092B-C50C-407E-A947-70E740481C1C}">
                <a14:useLocalDpi xmlns:a14="http://schemas.microsoft.com/office/drawing/2010/main" val="0"/>
              </a:ext>
            </a:extLst>
          </a:blip>
          <a:srcRect l="12624" t="18526"/>
          <a:stretch>
            <a:fillRect/>
          </a:stretch>
        </p:blipFill>
        <p:spPr bwMode="auto">
          <a:xfrm>
            <a:off x="4038600" y="1473200"/>
            <a:ext cx="4851400" cy="39417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7" name="Oval 6"/>
          <p:cNvSpPr/>
          <p:nvPr/>
        </p:nvSpPr>
        <p:spPr>
          <a:xfrm>
            <a:off x="4073525" y="3241675"/>
            <a:ext cx="546100" cy="582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4213225" y="3775075"/>
            <a:ext cx="738188"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411788" y="4322763"/>
            <a:ext cx="546100" cy="4953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8366125" y="2309813"/>
            <a:ext cx="546100" cy="582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5541963" y="4770438"/>
            <a:ext cx="738187"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0" y="151640"/>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The Bile Ducts</a:t>
            </a:r>
          </a:p>
        </p:txBody>
      </p:sp>
      <p:sp>
        <p:nvSpPr>
          <p:cNvPr id="27" name="Slide Number Placeholder 26"/>
          <p:cNvSpPr>
            <a:spLocks noGrp="1"/>
          </p:cNvSpPr>
          <p:nvPr>
            <p:ph type="sldNum" sz="quarter" idx="12"/>
          </p:nvPr>
        </p:nvSpPr>
        <p:spPr/>
        <p:txBody>
          <a:bodyPr/>
          <a:lstStyle/>
          <a:p>
            <a:pPr>
              <a:defRPr/>
            </a:pPr>
            <a:fld id="{931BF951-1DB6-4FE0-94AB-9893816A047B}" type="slidenum">
              <a:rPr lang="en-US" smtClean="0"/>
              <a:pPr>
                <a:defRPr/>
              </a:pPr>
              <a:t>5</a:t>
            </a:fld>
            <a:endParaRPr lang="en-US"/>
          </a:p>
        </p:txBody>
      </p:sp>
      <p:pic>
        <p:nvPicPr>
          <p:cNvPr id="6150" name="Picture 11" descr="C:\Documents and Settings\Zeenet\My Documents\My Pictures\aa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7775" y="1336675"/>
            <a:ext cx="5059363" cy="450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6"/>
          <p:cNvSpPr txBox="1">
            <a:spLocks/>
          </p:cNvSpPr>
          <p:nvPr/>
        </p:nvSpPr>
        <p:spPr>
          <a:xfrm>
            <a:off x="368300" y="914400"/>
            <a:ext cx="3289300" cy="5248275"/>
          </a:xfrm>
          <a:prstGeom prst="rect">
            <a:avLst/>
          </a:prstGeom>
          <a:ln>
            <a:solidFill>
              <a:schemeClr val="accent1"/>
            </a:solidFill>
          </a:ln>
        </p:spPr>
        <p:txBody>
          <a:bodyPr/>
          <a:lstStyle/>
          <a:p>
            <a:pPr marL="342900" indent="-342900" eaLnBrk="0" hangingPunct="0">
              <a:spcBef>
                <a:spcPct val="20000"/>
              </a:spcBef>
              <a:buFont typeface="Arial" charset="0"/>
              <a:buChar char="•"/>
              <a:defRPr/>
            </a:pPr>
            <a:r>
              <a:rPr lang="en-US" sz="2400" b="1" dirty="0">
                <a:latin typeface="+mn-lt"/>
              </a:rPr>
              <a:t>The </a:t>
            </a:r>
            <a:r>
              <a:rPr lang="en-US" sz="2400" b="1" dirty="0">
                <a:solidFill>
                  <a:srgbClr val="FF0000"/>
                </a:solidFill>
                <a:latin typeface="+mn-lt"/>
              </a:rPr>
              <a:t>liver cells </a:t>
            </a:r>
            <a:r>
              <a:rPr lang="en-US" sz="2400" b="1" dirty="0">
                <a:latin typeface="+mn-lt"/>
              </a:rPr>
              <a:t>secrete bile</a:t>
            </a:r>
          </a:p>
          <a:p>
            <a:pPr marL="342900" indent="-342900" eaLnBrk="0" hangingPunct="0">
              <a:spcBef>
                <a:spcPct val="20000"/>
              </a:spcBef>
              <a:buFont typeface="Arial" charset="0"/>
              <a:buChar char="•"/>
              <a:defRPr/>
            </a:pPr>
            <a:r>
              <a:rPr lang="en-US" sz="2400" b="1" dirty="0">
                <a:latin typeface="+mn-lt"/>
                <a:cs typeface="+mn-cs"/>
              </a:rPr>
              <a:t>The </a:t>
            </a:r>
            <a:r>
              <a:rPr lang="en-US" sz="2400" b="1" dirty="0">
                <a:solidFill>
                  <a:srgbClr val="FF0000"/>
                </a:solidFill>
                <a:latin typeface="+mn-lt"/>
                <a:cs typeface="+mn-cs"/>
              </a:rPr>
              <a:t>bile </a:t>
            </a:r>
            <a:r>
              <a:rPr lang="en-US" sz="2400" b="1" dirty="0" err="1">
                <a:solidFill>
                  <a:srgbClr val="FF0000"/>
                </a:solidFill>
                <a:latin typeface="+mn-lt"/>
                <a:cs typeface="+mn-cs"/>
              </a:rPr>
              <a:t>canaliculi</a:t>
            </a:r>
            <a:r>
              <a:rPr lang="en-US" sz="2400" b="1" dirty="0">
                <a:solidFill>
                  <a:srgbClr val="FF0000"/>
                </a:solidFill>
                <a:latin typeface="+mn-lt"/>
                <a:cs typeface="+mn-cs"/>
              </a:rPr>
              <a:t> </a:t>
            </a:r>
            <a:r>
              <a:rPr lang="en-US" sz="2400" b="1" dirty="0">
                <a:latin typeface="+mn-lt"/>
                <a:cs typeface="+mn-cs"/>
              </a:rPr>
              <a:t>carry this bile to the </a:t>
            </a:r>
            <a:r>
              <a:rPr lang="en-US" sz="2400" b="1" dirty="0">
                <a:solidFill>
                  <a:srgbClr val="FF0000"/>
                </a:solidFill>
                <a:latin typeface="+mn-lt"/>
                <a:cs typeface="+mn-cs"/>
              </a:rPr>
              <a:t>interlobular ducts</a:t>
            </a:r>
            <a:r>
              <a:rPr lang="en-US" sz="2400" b="1" dirty="0">
                <a:latin typeface="+mn-lt"/>
                <a:cs typeface="+mn-cs"/>
              </a:rPr>
              <a:t>.</a:t>
            </a:r>
          </a:p>
          <a:p>
            <a:pPr marL="342900" indent="-342900" eaLnBrk="0" hangingPunct="0">
              <a:spcBef>
                <a:spcPct val="20000"/>
              </a:spcBef>
              <a:buFont typeface="Arial" charset="0"/>
              <a:buChar char="•"/>
              <a:defRPr/>
            </a:pPr>
            <a:r>
              <a:rPr lang="en-US" sz="2400" b="1" dirty="0">
                <a:latin typeface="+mn-lt"/>
                <a:cs typeface="+mn-cs"/>
              </a:rPr>
              <a:t>The interlobular ducts join one another to form progressively </a:t>
            </a:r>
            <a:r>
              <a:rPr lang="en-US" sz="2400" b="1" dirty="0">
                <a:solidFill>
                  <a:srgbClr val="FF0000"/>
                </a:solidFill>
                <a:latin typeface="+mn-lt"/>
                <a:cs typeface="+mn-cs"/>
              </a:rPr>
              <a:t>larger ducts</a:t>
            </a:r>
            <a:r>
              <a:rPr lang="en-US" sz="2400" b="1" dirty="0">
                <a:latin typeface="+mn-lt"/>
                <a:cs typeface="+mn-cs"/>
              </a:rPr>
              <a:t> and, eventually, at the </a:t>
            </a:r>
            <a:r>
              <a:rPr lang="en-US" sz="2400" b="1" dirty="0" err="1">
                <a:latin typeface="+mn-lt"/>
                <a:cs typeface="+mn-cs"/>
              </a:rPr>
              <a:t>porta</a:t>
            </a:r>
            <a:r>
              <a:rPr lang="en-US" sz="2400" b="1" dirty="0">
                <a:latin typeface="+mn-lt"/>
                <a:cs typeface="+mn-cs"/>
              </a:rPr>
              <a:t> </a:t>
            </a:r>
            <a:r>
              <a:rPr lang="en-US" sz="2400" b="1" dirty="0" err="1">
                <a:latin typeface="+mn-lt"/>
                <a:cs typeface="+mn-cs"/>
              </a:rPr>
              <a:t>hepatis</a:t>
            </a:r>
            <a:r>
              <a:rPr lang="en-US" sz="2400" b="1" dirty="0">
                <a:latin typeface="+mn-lt"/>
                <a:cs typeface="+mn-cs"/>
              </a:rPr>
              <a:t> form the </a:t>
            </a:r>
            <a:r>
              <a:rPr lang="en-US" sz="2400" b="1" dirty="0">
                <a:solidFill>
                  <a:srgbClr val="FF0000"/>
                </a:solidFill>
                <a:latin typeface="+mn-lt"/>
                <a:cs typeface="+mn-cs"/>
              </a:rPr>
              <a:t>right</a:t>
            </a:r>
            <a:r>
              <a:rPr lang="en-US" sz="2400" b="1" dirty="0">
                <a:latin typeface="+mn-lt"/>
                <a:cs typeface="+mn-cs"/>
              </a:rPr>
              <a:t> and </a:t>
            </a:r>
            <a:r>
              <a:rPr lang="en-US" sz="2400" b="1" dirty="0">
                <a:solidFill>
                  <a:srgbClr val="FF0000"/>
                </a:solidFill>
                <a:latin typeface="+mn-lt"/>
                <a:cs typeface="+mn-cs"/>
              </a:rPr>
              <a:t>left hepatic ducts</a:t>
            </a:r>
            <a:r>
              <a:rPr lang="en-US" sz="2400" b="1" dirty="0">
                <a:latin typeface="+mn-lt"/>
                <a:cs typeface="+mn-cs"/>
              </a:rPr>
              <a:t>. </a:t>
            </a:r>
          </a:p>
          <a:p>
            <a:pPr marL="342900" indent="-342900" eaLnBrk="0" hangingPunct="0">
              <a:spcBef>
                <a:spcPct val="20000"/>
              </a:spcBef>
              <a:buFont typeface="Arial" charset="0"/>
              <a:buChar char="•"/>
              <a:defRPr/>
            </a:pPr>
            <a:endParaRPr lang="en-US" sz="2400" dirty="0">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39885A0-0A7E-4AF3-9389-BC8CDECB1B48}" type="slidenum">
              <a:rPr lang="en-US" smtClean="0"/>
              <a:pPr>
                <a:defRPr/>
              </a:pPr>
              <a:t>6</a:t>
            </a:fld>
            <a:endParaRPr lang="en-US"/>
          </a:p>
        </p:txBody>
      </p:sp>
      <p:pic>
        <p:nvPicPr>
          <p:cNvPr id="7171" name="Picture 3" descr="C:\Documents and Settings\Free User\My Documents\My Pictures\19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2175" y="311150"/>
            <a:ext cx="4095750" cy="35242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438150" y="447675"/>
            <a:ext cx="4216400" cy="3328988"/>
          </a:xfrm>
          <a:prstGeom prst="rect">
            <a:avLst/>
          </a:prstGeom>
          <a:ln>
            <a:solidFill>
              <a:schemeClr val="accent1"/>
            </a:solidFill>
          </a:ln>
        </p:spPr>
        <p:txBody>
          <a:bodyPr/>
          <a:lstStyle/>
          <a:p>
            <a:pPr marL="342900" indent="-342900" eaLnBrk="0" hangingPunct="0">
              <a:spcBef>
                <a:spcPct val="20000"/>
              </a:spcBef>
              <a:buFont typeface="Arial" charset="0"/>
              <a:buChar char="•"/>
              <a:defRPr/>
            </a:pPr>
            <a:r>
              <a:rPr lang="en-US" sz="2400" b="1" dirty="0">
                <a:solidFill>
                  <a:srgbClr val="0000FF"/>
                </a:solidFill>
                <a:latin typeface="+mn-lt"/>
                <a:cs typeface="+mn-cs"/>
              </a:rPr>
              <a:t>The right hepatic duct drains the right lobe of the liver </a:t>
            </a:r>
          </a:p>
          <a:p>
            <a:pPr marL="342900" indent="-342900" eaLnBrk="0" hangingPunct="0">
              <a:spcBef>
                <a:spcPct val="20000"/>
              </a:spcBef>
              <a:buFont typeface="Arial" charset="0"/>
              <a:buChar char="•"/>
              <a:defRPr/>
            </a:pPr>
            <a:r>
              <a:rPr lang="en-US" sz="2400" b="1" dirty="0">
                <a:solidFill>
                  <a:srgbClr val="0000FF"/>
                </a:solidFill>
                <a:latin typeface="+mn-lt"/>
                <a:cs typeface="+mn-cs"/>
              </a:rPr>
              <a:t>The left hepatic duct drains the left lobe, the caudate lobe, &amp; quadrate lobe.</a:t>
            </a:r>
          </a:p>
          <a:p>
            <a:pPr marL="342900" indent="-342900" eaLnBrk="0" hangingPunct="0">
              <a:spcBef>
                <a:spcPct val="20000"/>
              </a:spcBef>
              <a:buFont typeface="Arial" charset="0"/>
              <a:buChar char="•"/>
              <a:defRPr/>
            </a:pPr>
            <a:r>
              <a:rPr lang="en-US" sz="2400" b="1" dirty="0">
                <a:latin typeface="+mn-lt"/>
                <a:cs typeface="+mn-cs"/>
              </a:rPr>
              <a:t>After a short course, the hepatic ducts unite to form the </a:t>
            </a:r>
            <a:r>
              <a:rPr lang="en-US" sz="2400" b="1" dirty="0">
                <a:solidFill>
                  <a:srgbClr val="FF0000"/>
                </a:solidFill>
                <a:latin typeface="+mn-lt"/>
                <a:cs typeface="+mn-cs"/>
              </a:rPr>
              <a:t>common hepatic duct</a:t>
            </a:r>
          </a:p>
          <a:p>
            <a:pPr marL="342900" indent="-342900" eaLnBrk="0" hangingPunct="0">
              <a:spcBef>
                <a:spcPct val="20000"/>
              </a:spcBef>
              <a:buFont typeface="Arial" charset="0"/>
              <a:buChar char="•"/>
              <a:defRPr/>
            </a:pPr>
            <a:endParaRPr lang="en-US" sz="2400" dirty="0">
              <a:latin typeface="+mn-lt"/>
              <a:cs typeface="+mn-cs"/>
            </a:endParaRPr>
          </a:p>
        </p:txBody>
      </p:sp>
      <p:sp>
        <p:nvSpPr>
          <p:cNvPr id="7" name="Content Placeholder 6"/>
          <p:cNvSpPr txBox="1">
            <a:spLocks/>
          </p:cNvSpPr>
          <p:nvPr/>
        </p:nvSpPr>
        <p:spPr>
          <a:xfrm>
            <a:off x="398463" y="3879850"/>
            <a:ext cx="8485187" cy="1974850"/>
          </a:xfrm>
          <a:prstGeom prst="rect">
            <a:avLst/>
          </a:prstGeom>
          <a:ln>
            <a:solidFill>
              <a:schemeClr val="accent1"/>
            </a:solidFill>
          </a:ln>
        </p:spPr>
        <p:txBody>
          <a:bodyPr/>
          <a:lstStyle/>
          <a:p>
            <a:pPr marL="342900" indent="-342900" eaLnBrk="0" hangingPunct="0">
              <a:spcBef>
                <a:spcPct val="20000"/>
              </a:spcBef>
              <a:buFont typeface="Arial" charset="0"/>
              <a:buChar char="•"/>
              <a:defRPr/>
            </a:pPr>
            <a:r>
              <a:rPr lang="en-US" sz="2400" b="1" dirty="0">
                <a:latin typeface="+mn-lt"/>
                <a:cs typeface="+mn-cs"/>
              </a:rPr>
              <a:t>The </a:t>
            </a:r>
            <a:r>
              <a:rPr lang="en-US" sz="2800" b="1" dirty="0">
                <a:solidFill>
                  <a:srgbClr val="FF0000"/>
                </a:solidFill>
                <a:latin typeface="+mn-lt"/>
                <a:cs typeface="+mn-cs"/>
              </a:rPr>
              <a:t>common hepatic duct </a:t>
            </a:r>
            <a:r>
              <a:rPr lang="en-US" sz="2400" b="1" dirty="0">
                <a:latin typeface="+mn-lt"/>
                <a:cs typeface="+mn-cs"/>
              </a:rPr>
              <a:t>is about 1.5 in. (4 cm) long</a:t>
            </a:r>
          </a:p>
          <a:p>
            <a:pPr marL="342900" indent="-342900" eaLnBrk="0" hangingPunct="0">
              <a:spcBef>
                <a:spcPct val="20000"/>
              </a:spcBef>
              <a:buFont typeface="Arial" charset="0"/>
              <a:buChar char="•"/>
              <a:defRPr/>
            </a:pPr>
            <a:r>
              <a:rPr lang="en-US" sz="2400" b="1" dirty="0">
                <a:latin typeface="+mn-lt"/>
                <a:cs typeface="+mn-cs"/>
              </a:rPr>
              <a:t>It descends within the free margin of the lesser </a:t>
            </a:r>
            <a:r>
              <a:rPr lang="en-US" sz="2400" b="1" dirty="0" err="1">
                <a:latin typeface="+mn-lt"/>
                <a:cs typeface="+mn-cs"/>
              </a:rPr>
              <a:t>omentum</a:t>
            </a:r>
            <a:endParaRPr lang="en-US" sz="2400" b="1" dirty="0">
              <a:latin typeface="+mn-lt"/>
              <a:cs typeface="+mn-cs"/>
            </a:endParaRPr>
          </a:p>
          <a:p>
            <a:pPr marL="342900" indent="-342900" eaLnBrk="0" hangingPunct="0">
              <a:spcBef>
                <a:spcPct val="20000"/>
              </a:spcBef>
              <a:buFont typeface="Arial" charset="0"/>
              <a:buChar char="•"/>
              <a:defRPr/>
            </a:pPr>
            <a:r>
              <a:rPr lang="en-US" sz="2400" b="1" dirty="0">
                <a:latin typeface="+mn-lt"/>
                <a:cs typeface="+mn-cs"/>
              </a:rPr>
              <a:t>It is joined on the right side by the </a:t>
            </a:r>
            <a:r>
              <a:rPr lang="en-US" sz="2400" b="1" dirty="0">
                <a:solidFill>
                  <a:srgbClr val="FF0000"/>
                </a:solidFill>
                <a:latin typeface="+mn-lt"/>
                <a:cs typeface="+mn-cs"/>
              </a:rPr>
              <a:t>cystic duct</a:t>
            </a:r>
            <a:r>
              <a:rPr lang="en-US" sz="2400" b="1" dirty="0">
                <a:latin typeface="+mn-lt"/>
                <a:cs typeface="+mn-cs"/>
              </a:rPr>
              <a:t> from the gallbladder to form the </a:t>
            </a:r>
            <a:r>
              <a:rPr lang="en-US" sz="2400" b="1" dirty="0">
                <a:solidFill>
                  <a:srgbClr val="FF0000"/>
                </a:solidFill>
                <a:latin typeface="+mn-lt"/>
                <a:cs typeface="+mn-cs"/>
              </a:rPr>
              <a:t>common bile duct</a:t>
            </a:r>
          </a:p>
          <a:p>
            <a:pPr marL="342900" indent="-342900" eaLnBrk="0" hangingPunct="0">
              <a:spcBef>
                <a:spcPct val="20000"/>
              </a:spcBef>
              <a:buFont typeface="Arial" charset="0"/>
              <a:buChar char="•"/>
              <a:defRPr/>
            </a:pPr>
            <a:endParaRPr lang="en-US" sz="3200" dirty="0">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Documents and Settings\Free User\My Documents\My Pictures\19261.jpg"/>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5449888" y="1023938"/>
            <a:ext cx="3489325" cy="2790825"/>
          </a:xfrm>
          <a:ln>
            <a:solidFill>
              <a:schemeClr val="accent1"/>
            </a:solidFill>
            <a:miter lim="800000"/>
            <a:headEnd/>
            <a:tailEnd/>
          </a:ln>
        </p:spPr>
      </p:pic>
      <p:pic>
        <p:nvPicPr>
          <p:cNvPr id="8195" name="Picture 2" descr="C:\Documents and Settings\Free User\My Documents\My Pictures\C5FF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3933825"/>
            <a:ext cx="3089275" cy="21971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222893"/>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effectLst>
                  <a:outerShdw blurRad="38100" dist="38100" dir="2700000" algn="tl">
                    <a:srgbClr val="000000">
                      <a:alpha val="43137"/>
                    </a:srgbClr>
                  </a:outerShdw>
                </a:effectLst>
              </a:rPr>
              <a:t>Common Bile Duct (Bile Duct)</a:t>
            </a:r>
          </a:p>
        </p:txBody>
      </p:sp>
      <p:sp>
        <p:nvSpPr>
          <p:cNvPr id="7" name="Slide Number Placeholder 6"/>
          <p:cNvSpPr>
            <a:spLocks noGrp="1"/>
          </p:cNvSpPr>
          <p:nvPr>
            <p:ph type="sldNum" sz="quarter" idx="12"/>
          </p:nvPr>
        </p:nvSpPr>
        <p:spPr/>
        <p:txBody>
          <a:bodyPr/>
          <a:lstStyle/>
          <a:p>
            <a:pPr>
              <a:defRPr/>
            </a:pPr>
            <a:fld id="{2BBCFD72-8F23-4AD0-9731-267F887142C9}" type="slidenum">
              <a:rPr lang="en-US" smtClean="0"/>
              <a:pPr>
                <a:defRPr/>
              </a:pPr>
              <a:t>7</a:t>
            </a:fld>
            <a:endParaRPr lang="en-US"/>
          </a:p>
        </p:txBody>
      </p:sp>
      <p:sp>
        <p:nvSpPr>
          <p:cNvPr id="9" name="Content Placeholder 2"/>
          <p:cNvSpPr txBox="1">
            <a:spLocks/>
          </p:cNvSpPr>
          <p:nvPr/>
        </p:nvSpPr>
        <p:spPr>
          <a:xfrm>
            <a:off x="190500" y="1009650"/>
            <a:ext cx="5153025" cy="5402263"/>
          </a:xfrm>
          <a:prstGeom prst="rect">
            <a:avLst/>
          </a:prstGeom>
          <a:ln/>
        </p:spPr>
        <p:style>
          <a:lnRef idx="1">
            <a:schemeClr val="accent2"/>
          </a:lnRef>
          <a:fillRef idx="2">
            <a:schemeClr val="accent2"/>
          </a:fillRef>
          <a:effectRef idx="1">
            <a:schemeClr val="accent2"/>
          </a:effectRef>
          <a:fontRef idx="minor">
            <a:schemeClr val="dk1"/>
          </a:fontRef>
        </p:style>
        <p:txBody>
          <a:bodyPr/>
          <a:lstStyle/>
          <a:p>
            <a:pPr marL="342900" indent="-342900" eaLnBrk="0" hangingPunct="0">
              <a:spcBef>
                <a:spcPct val="20000"/>
              </a:spcBef>
              <a:buFont typeface="Arial" charset="0"/>
              <a:buChar char="•"/>
              <a:defRPr/>
            </a:pPr>
            <a:r>
              <a:rPr lang="en-US" sz="2400" dirty="0">
                <a:solidFill>
                  <a:schemeClr val="tx1"/>
                </a:solidFill>
              </a:rPr>
              <a:t>The common bile duct is about 3 inches (8 cm) long.</a:t>
            </a:r>
          </a:p>
          <a:p>
            <a:pPr marL="342900" indent="-342900" eaLnBrk="0" hangingPunct="0">
              <a:spcBef>
                <a:spcPct val="20000"/>
              </a:spcBef>
              <a:defRPr/>
            </a:pPr>
            <a:r>
              <a:rPr lang="en-US" sz="3200" b="1" dirty="0">
                <a:solidFill>
                  <a:schemeClr val="tx1"/>
                </a:solidFill>
              </a:rPr>
              <a:t>course: </a:t>
            </a:r>
          </a:p>
          <a:p>
            <a:pPr marL="342900" indent="-342900" eaLnBrk="0" hangingPunct="0">
              <a:spcBef>
                <a:spcPct val="20000"/>
              </a:spcBef>
              <a:buFont typeface="Arial" charset="0"/>
              <a:buChar char="•"/>
              <a:defRPr/>
            </a:pPr>
            <a:r>
              <a:rPr lang="en-US" sz="2400" dirty="0">
                <a:solidFill>
                  <a:schemeClr val="tx1"/>
                </a:solidFill>
              </a:rPr>
              <a:t>First it lies in the </a:t>
            </a:r>
            <a:r>
              <a:rPr lang="en-US" sz="2400" b="1" dirty="0">
                <a:solidFill>
                  <a:schemeClr val="tx1"/>
                </a:solidFill>
              </a:rPr>
              <a:t>free margin of lesser </a:t>
            </a:r>
            <a:r>
              <a:rPr lang="en-US" sz="2400" b="1" dirty="0" err="1">
                <a:solidFill>
                  <a:schemeClr val="tx1"/>
                </a:solidFill>
              </a:rPr>
              <a:t>omentum</a:t>
            </a:r>
            <a:r>
              <a:rPr lang="en-US" sz="2400" b="1" dirty="0">
                <a:solidFill>
                  <a:schemeClr val="tx1"/>
                </a:solidFill>
              </a:rPr>
              <a:t> along with portal vein and hepatic artery. </a:t>
            </a:r>
          </a:p>
          <a:p>
            <a:pPr marL="342900" indent="-342900" eaLnBrk="0" hangingPunct="0">
              <a:spcBef>
                <a:spcPct val="20000"/>
              </a:spcBef>
              <a:buFont typeface="Arial" charset="0"/>
              <a:buChar char="•"/>
              <a:defRPr/>
            </a:pPr>
            <a:r>
              <a:rPr lang="en-US" sz="2400" dirty="0">
                <a:solidFill>
                  <a:schemeClr val="tx1"/>
                </a:solidFill>
              </a:rPr>
              <a:t>Then it runs </a:t>
            </a:r>
            <a:r>
              <a:rPr lang="en-US" sz="2400" b="1" dirty="0">
                <a:solidFill>
                  <a:schemeClr val="tx1"/>
                </a:solidFill>
              </a:rPr>
              <a:t>behind the first part of the duodenum.  </a:t>
            </a:r>
          </a:p>
          <a:p>
            <a:pPr marL="342900" indent="-342900" eaLnBrk="0" hangingPunct="0">
              <a:spcBef>
                <a:spcPct val="20000"/>
              </a:spcBef>
              <a:buFont typeface="Arial" charset="0"/>
              <a:buChar char="•"/>
              <a:defRPr/>
            </a:pPr>
            <a:r>
              <a:rPr lang="en-US" sz="2400" dirty="0">
                <a:solidFill>
                  <a:schemeClr val="tx1"/>
                </a:solidFill>
              </a:rPr>
              <a:t>Then it lies in a groove on the </a:t>
            </a:r>
            <a:r>
              <a:rPr lang="en-US" sz="2400" b="1" dirty="0">
                <a:solidFill>
                  <a:schemeClr val="tx1"/>
                </a:solidFill>
              </a:rPr>
              <a:t>posterior surface of the head of the pancreas</a:t>
            </a:r>
            <a:r>
              <a:rPr lang="en-US" sz="2400" dirty="0">
                <a:solidFill>
                  <a:schemeClr val="tx1"/>
                </a:solidFill>
              </a:rPr>
              <a:t>. Here, the bile duct comes into contact with the main pancreatic duct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287338" y="860425"/>
            <a:ext cx="4325937" cy="5145088"/>
          </a:xfrm>
          <a:solidFill>
            <a:schemeClr val="accent5">
              <a:lumMod val="20000"/>
              <a:lumOff val="80000"/>
            </a:schemeClr>
          </a:solidFill>
          <a:ln>
            <a:solidFill>
              <a:schemeClr val="tx1"/>
            </a:solidFill>
          </a:ln>
        </p:spPr>
        <p:txBody>
          <a:bodyPr rtlCol="0">
            <a:noAutofit/>
          </a:bodyPr>
          <a:lstStyle/>
          <a:p>
            <a:pPr eaLnBrk="1" fontAlgn="auto" hangingPunct="1">
              <a:spcAft>
                <a:spcPts val="0"/>
              </a:spcAft>
              <a:buFont typeface="Arial" pitchFamily="34" charset="0"/>
              <a:buChar char="•"/>
              <a:defRPr/>
            </a:pPr>
            <a:r>
              <a:rPr lang="en-US" sz="2000" dirty="0" smtClean="0">
                <a:cs typeface="Arial" pitchFamily="34" charset="0"/>
              </a:rPr>
              <a:t>The bile duct ends below by </a:t>
            </a:r>
            <a:r>
              <a:rPr lang="en-US" sz="2000" b="1" dirty="0" smtClean="0">
                <a:cs typeface="Arial" pitchFamily="34" charset="0"/>
              </a:rPr>
              <a:t>piercing the medial wall of the second part of the duodenum </a:t>
            </a:r>
            <a:r>
              <a:rPr lang="en-US" sz="2000" dirty="0" smtClean="0">
                <a:cs typeface="Arial" pitchFamily="34" charset="0"/>
              </a:rPr>
              <a:t>about halfway down its length. </a:t>
            </a:r>
          </a:p>
          <a:p>
            <a:pPr eaLnBrk="1" fontAlgn="auto" hangingPunct="1">
              <a:spcAft>
                <a:spcPts val="0"/>
              </a:spcAft>
              <a:buFont typeface="Arial" pitchFamily="34" charset="0"/>
              <a:buChar char="•"/>
              <a:defRPr/>
            </a:pPr>
            <a:r>
              <a:rPr lang="en-US" sz="2000" dirty="0" smtClean="0">
                <a:cs typeface="Arial" pitchFamily="34" charset="0"/>
              </a:rPr>
              <a:t>It is usually joined by the main pancreatic duct, and together they open into a small </a:t>
            </a:r>
            <a:r>
              <a:rPr lang="en-US" sz="2000" dirty="0" err="1" smtClean="0">
                <a:cs typeface="Arial" pitchFamily="34" charset="0"/>
              </a:rPr>
              <a:t>ampulla</a:t>
            </a:r>
            <a:r>
              <a:rPr lang="en-US" sz="2000" dirty="0" smtClean="0">
                <a:cs typeface="Arial" pitchFamily="34" charset="0"/>
              </a:rPr>
              <a:t> in the duodenal wall, called the </a:t>
            </a:r>
            <a:r>
              <a:rPr lang="en-US" sz="2000" b="1" dirty="0" err="1" smtClean="0">
                <a:cs typeface="Arial" pitchFamily="34" charset="0"/>
              </a:rPr>
              <a:t>hepatopancreatic</a:t>
            </a:r>
            <a:r>
              <a:rPr lang="en-US" sz="2000" b="1" dirty="0" smtClean="0">
                <a:cs typeface="Arial" pitchFamily="34" charset="0"/>
              </a:rPr>
              <a:t> </a:t>
            </a:r>
            <a:r>
              <a:rPr lang="en-US" sz="2000" b="1" dirty="0" err="1" smtClean="0">
                <a:cs typeface="Arial" pitchFamily="34" charset="0"/>
              </a:rPr>
              <a:t>ampulla</a:t>
            </a:r>
            <a:r>
              <a:rPr lang="en-US" sz="2000" b="1" dirty="0" smtClean="0">
                <a:cs typeface="Arial" pitchFamily="34" charset="0"/>
              </a:rPr>
              <a:t> (</a:t>
            </a:r>
            <a:r>
              <a:rPr lang="en-US" sz="2000" b="1" dirty="0" err="1" smtClean="0">
                <a:cs typeface="Arial" pitchFamily="34" charset="0"/>
              </a:rPr>
              <a:t>ampulla</a:t>
            </a:r>
            <a:r>
              <a:rPr lang="en-US" sz="2000" b="1" dirty="0" smtClean="0">
                <a:cs typeface="Arial" pitchFamily="34" charset="0"/>
              </a:rPr>
              <a:t> of </a:t>
            </a:r>
            <a:r>
              <a:rPr lang="en-US" sz="2000" b="1" dirty="0" err="1" smtClean="0">
                <a:cs typeface="Arial" pitchFamily="34" charset="0"/>
              </a:rPr>
              <a:t>Vater</a:t>
            </a:r>
            <a:r>
              <a:rPr lang="en-US" sz="2000" b="1" dirty="0" smtClean="0">
                <a:cs typeface="Arial" pitchFamily="34" charset="0"/>
              </a:rPr>
              <a:t>).</a:t>
            </a:r>
            <a:r>
              <a:rPr lang="en-US" sz="2000" dirty="0" smtClean="0">
                <a:cs typeface="Arial" pitchFamily="34" charset="0"/>
              </a:rPr>
              <a:t> The </a:t>
            </a:r>
            <a:r>
              <a:rPr lang="en-US" sz="2000" dirty="0" err="1" smtClean="0">
                <a:cs typeface="Arial" pitchFamily="34" charset="0"/>
              </a:rPr>
              <a:t>ampulla</a:t>
            </a:r>
            <a:r>
              <a:rPr lang="en-US" sz="2000" dirty="0" smtClean="0">
                <a:cs typeface="Arial" pitchFamily="34" charset="0"/>
              </a:rPr>
              <a:t> opens into the lumen of the duodenum by means of a small papilla, </a:t>
            </a:r>
            <a:r>
              <a:rPr lang="en-US" sz="2000" b="1" dirty="0" smtClean="0">
                <a:cs typeface="Arial" pitchFamily="34" charset="0"/>
              </a:rPr>
              <a:t>the major duodenal papilla. </a:t>
            </a:r>
          </a:p>
          <a:p>
            <a:pPr eaLnBrk="1" fontAlgn="auto" hangingPunct="1">
              <a:spcAft>
                <a:spcPts val="0"/>
              </a:spcAft>
              <a:buFont typeface="Arial" pitchFamily="34" charset="0"/>
              <a:buChar char="•"/>
              <a:defRPr/>
            </a:pPr>
            <a:r>
              <a:rPr lang="en-US" sz="2000" b="1" dirty="0" smtClean="0"/>
              <a:t>Occasionally, the bile and pancreatic ducts open separately into the duodenum</a:t>
            </a:r>
            <a:endParaRPr lang="en-US" sz="2000" b="1" dirty="0" smtClean="0">
              <a:latin typeface="Arial" pitchFamily="34" charset="0"/>
              <a:cs typeface="Arial" pitchFamily="34" charset="0"/>
            </a:endParaRPr>
          </a:p>
        </p:txBody>
      </p:sp>
      <p:sp>
        <p:nvSpPr>
          <p:cNvPr id="6" name="TextBox 5"/>
          <p:cNvSpPr txBox="1"/>
          <p:nvPr/>
        </p:nvSpPr>
        <p:spPr>
          <a:xfrm>
            <a:off x="0" y="71250"/>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t>Common Bile Duct cont’d</a:t>
            </a:r>
          </a:p>
        </p:txBody>
      </p:sp>
      <p:sp>
        <p:nvSpPr>
          <p:cNvPr id="7" name="Slide Number Placeholder 6"/>
          <p:cNvSpPr>
            <a:spLocks noGrp="1"/>
          </p:cNvSpPr>
          <p:nvPr>
            <p:ph type="sldNum" sz="quarter" idx="12"/>
          </p:nvPr>
        </p:nvSpPr>
        <p:spPr/>
        <p:txBody>
          <a:bodyPr/>
          <a:lstStyle/>
          <a:p>
            <a:pPr>
              <a:defRPr/>
            </a:pPr>
            <a:fld id="{8063AE05-E15A-4203-96B2-0596254B051C}" type="slidenum">
              <a:rPr lang="en-US" smtClean="0"/>
              <a:pPr>
                <a:defRPr/>
              </a:pPr>
              <a:t>8</a:t>
            </a:fld>
            <a:endParaRPr lang="en-US" dirty="0"/>
          </a:p>
        </p:txBody>
      </p:sp>
      <p:pic>
        <p:nvPicPr>
          <p:cNvPr id="9223" name="Picture 10" descr="C:\Users\Zeenat\Pictures\Picture1.jpg"/>
          <p:cNvPicPr>
            <a:picLocks noChangeAspect="1" noChangeArrowheads="1"/>
          </p:cNvPicPr>
          <p:nvPr/>
        </p:nvPicPr>
        <p:blipFill>
          <a:blip r:embed="rId2">
            <a:extLst>
              <a:ext uri="{28A0092B-C50C-407E-A947-70E740481C1C}">
                <a14:useLocalDpi xmlns:a14="http://schemas.microsoft.com/office/drawing/2010/main" val="0"/>
              </a:ext>
            </a:extLst>
          </a:blip>
          <a:srcRect l="5090" t="3572" r="2112" b="2066"/>
          <a:stretch>
            <a:fillRect/>
          </a:stretch>
        </p:blipFill>
        <p:spPr bwMode="auto">
          <a:xfrm>
            <a:off x="4873625" y="831850"/>
            <a:ext cx="3887788" cy="39592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9224" name="Rectangle 8"/>
          <p:cNvSpPr>
            <a:spLocks noChangeArrowheads="1"/>
          </p:cNvSpPr>
          <p:nvPr/>
        </p:nvSpPr>
        <p:spPr bwMode="auto">
          <a:xfrm>
            <a:off x="4770438" y="4846638"/>
            <a:ext cx="4154487" cy="1477962"/>
          </a:xfrm>
          <a:prstGeom prst="rect">
            <a:avLst/>
          </a:prstGeom>
          <a:noFill/>
          <a:ln w="952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a:t>The terminal parts of both ducts and the ampulla are surrounded by circular muscle, known as the sphincter of the hepatopancreatic ampulla (</a:t>
            </a:r>
            <a:r>
              <a:rPr lang="en-US" altLang="en-US" b="1">
                <a:solidFill>
                  <a:srgbClr val="FF0000"/>
                </a:solidFill>
              </a:rPr>
              <a:t>sphincter of Oddi</a:t>
            </a:r>
            <a:r>
              <a:rPr lang="en-US" altLang="en-US" b="1"/>
              <a:t>).</a:t>
            </a:r>
          </a:p>
        </p:txBody>
      </p:sp>
      <p:sp>
        <p:nvSpPr>
          <p:cNvPr id="9225" name="TextBox 9"/>
          <p:cNvSpPr txBox="1">
            <a:spLocks noChangeArrowheads="1"/>
          </p:cNvSpPr>
          <p:nvPr/>
        </p:nvSpPr>
        <p:spPr bwMode="auto">
          <a:xfrm>
            <a:off x="7888288" y="2360613"/>
            <a:ext cx="1255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b="1"/>
              <a:t>Sphincter of   Oddi</a:t>
            </a:r>
          </a:p>
        </p:txBody>
      </p:sp>
      <p:cxnSp>
        <p:nvCxnSpPr>
          <p:cNvPr id="12" name="Straight Arrow Connector 11"/>
          <p:cNvCxnSpPr/>
          <p:nvPr/>
        </p:nvCxnSpPr>
        <p:spPr>
          <a:xfrm flipH="1">
            <a:off x="7069138" y="2716213"/>
            <a:ext cx="1119187" cy="58578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1450" y="785813"/>
            <a:ext cx="5294313" cy="5788025"/>
          </a:xfrm>
          <a:solidFill>
            <a:schemeClr val="accent4">
              <a:lumMod val="40000"/>
              <a:lumOff val="60000"/>
            </a:schemeClr>
          </a:solidFill>
          <a:ln>
            <a:solidFill>
              <a:srgbClr val="FF0000"/>
            </a:solidFill>
          </a:ln>
        </p:spPr>
        <p:txBody>
          <a:bodyPr rtlCol="0">
            <a:noAutofit/>
          </a:bodyPr>
          <a:lstStyle/>
          <a:p>
            <a:pPr eaLnBrk="1" fontAlgn="auto" hangingPunct="1">
              <a:spcAft>
                <a:spcPts val="0"/>
              </a:spcAft>
              <a:buFont typeface="Arial" pitchFamily="34" charset="0"/>
              <a:buChar char="•"/>
              <a:defRPr/>
            </a:pPr>
            <a:r>
              <a:rPr lang="en-US" sz="1800" b="1" dirty="0" smtClean="0">
                <a:latin typeface="Arial" pitchFamily="34" charset="0"/>
                <a:cs typeface="Arial" pitchFamily="34" charset="0"/>
              </a:rPr>
              <a:t>A pear-shaped sac lying on the undersurface of the liver. </a:t>
            </a:r>
          </a:p>
          <a:p>
            <a:pPr eaLnBrk="1" fontAlgn="auto" hangingPunct="1">
              <a:spcAft>
                <a:spcPts val="0"/>
              </a:spcAft>
              <a:buFont typeface="Arial" pitchFamily="34" charset="0"/>
              <a:buChar char="•"/>
              <a:defRPr/>
            </a:pPr>
            <a:r>
              <a:rPr lang="en-US" sz="1800" b="1" dirty="0" smtClean="0">
                <a:latin typeface="Arial" pitchFamily="34" charset="0"/>
                <a:cs typeface="Arial" pitchFamily="34" charset="0"/>
              </a:rPr>
              <a:t>It has a capacity of 30 to 50 ml and stores bile, which it concentrates by absorbing water. </a:t>
            </a:r>
          </a:p>
          <a:p>
            <a:pPr eaLnBrk="1" fontAlgn="auto" hangingPunct="1">
              <a:spcAft>
                <a:spcPts val="0"/>
              </a:spcAft>
              <a:buFont typeface="Arial" pitchFamily="34" charset="0"/>
              <a:buChar char="•"/>
              <a:defRPr/>
            </a:pPr>
            <a:r>
              <a:rPr lang="en-US" sz="1800" b="1" dirty="0" smtClean="0">
                <a:latin typeface="Arial" pitchFamily="34" charset="0"/>
                <a:cs typeface="Arial" pitchFamily="34" charset="0"/>
              </a:rPr>
              <a:t>The gallbladder is divided into the </a:t>
            </a:r>
            <a:r>
              <a:rPr lang="en-US" sz="1800" b="1" dirty="0" err="1" smtClean="0">
                <a:latin typeface="Arial" pitchFamily="34" charset="0"/>
                <a:cs typeface="Arial" pitchFamily="34" charset="0"/>
              </a:rPr>
              <a:t>fundus</a:t>
            </a:r>
            <a:r>
              <a:rPr lang="en-US" sz="1800" b="1" dirty="0" smtClean="0">
                <a:latin typeface="Arial" pitchFamily="34" charset="0"/>
                <a:cs typeface="Arial" pitchFamily="34" charset="0"/>
              </a:rPr>
              <a:t>, body, and neck. </a:t>
            </a:r>
          </a:p>
          <a:p>
            <a:pPr lvl="1" eaLnBrk="1" fontAlgn="auto" hangingPunct="1">
              <a:spcAft>
                <a:spcPts val="0"/>
              </a:spcAft>
              <a:buFont typeface="Arial" pitchFamily="34" charset="0"/>
              <a:buChar char="•"/>
              <a:defRPr/>
            </a:pPr>
            <a:r>
              <a:rPr lang="en-US" sz="1800" b="1" dirty="0" smtClean="0">
                <a:latin typeface="Arial" pitchFamily="34" charset="0"/>
                <a:cs typeface="Arial" pitchFamily="34" charset="0"/>
              </a:rPr>
              <a:t>The </a:t>
            </a:r>
            <a:r>
              <a:rPr lang="en-US" sz="1800" b="1" u="sng" dirty="0" err="1" smtClean="0">
                <a:latin typeface="Arial" pitchFamily="34" charset="0"/>
                <a:cs typeface="Arial" pitchFamily="34" charset="0"/>
              </a:rPr>
              <a:t>fundus</a:t>
            </a:r>
            <a:r>
              <a:rPr lang="en-US" sz="1800" b="1" dirty="0" smtClean="0">
                <a:latin typeface="Arial" pitchFamily="34" charset="0"/>
                <a:cs typeface="Arial" pitchFamily="34" charset="0"/>
              </a:rPr>
              <a:t> is rounded and projects below the inferior margin of the liver, where it comes in contact with the anterior abdominal wall at the level of the </a:t>
            </a:r>
            <a:r>
              <a:rPr lang="en-US" sz="1800" b="1" dirty="0" smtClean="0">
                <a:solidFill>
                  <a:srgbClr val="FF0000"/>
                </a:solidFill>
                <a:latin typeface="Arial" pitchFamily="34" charset="0"/>
                <a:cs typeface="Arial" pitchFamily="34" charset="0"/>
              </a:rPr>
              <a:t>tip of the ninth right costal cartilage.</a:t>
            </a:r>
            <a:r>
              <a:rPr lang="en-US" sz="1800" b="1" dirty="0" smtClean="0">
                <a:latin typeface="Arial" pitchFamily="34" charset="0"/>
                <a:cs typeface="Arial" pitchFamily="34" charset="0"/>
              </a:rPr>
              <a:t> </a:t>
            </a:r>
          </a:p>
          <a:p>
            <a:pPr lvl="1" eaLnBrk="1" fontAlgn="auto" hangingPunct="1">
              <a:spcAft>
                <a:spcPts val="0"/>
              </a:spcAft>
              <a:buFont typeface="Arial" pitchFamily="34" charset="0"/>
              <a:buChar char="•"/>
              <a:defRPr/>
            </a:pPr>
            <a:r>
              <a:rPr lang="en-US" sz="1800" b="1" dirty="0" smtClean="0">
                <a:latin typeface="Arial" pitchFamily="34" charset="0"/>
                <a:cs typeface="Arial" pitchFamily="34" charset="0"/>
              </a:rPr>
              <a:t>The </a:t>
            </a:r>
            <a:r>
              <a:rPr lang="en-US" sz="1800" b="1" u="sng" dirty="0" smtClean="0">
                <a:latin typeface="Arial" pitchFamily="34" charset="0"/>
                <a:cs typeface="Arial" pitchFamily="34" charset="0"/>
              </a:rPr>
              <a:t>body</a:t>
            </a:r>
            <a:r>
              <a:rPr lang="en-US" sz="1800" b="1" dirty="0" smtClean="0">
                <a:latin typeface="Arial" pitchFamily="34" charset="0"/>
                <a:cs typeface="Arial" pitchFamily="34" charset="0"/>
              </a:rPr>
              <a:t> lies in contact with the visceral surface of the liver and is directed upward, backward, and to the left. </a:t>
            </a:r>
          </a:p>
          <a:p>
            <a:pPr lvl="1" eaLnBrk="1" fontAlgn="auto" hangingPunct="1">
              <a:spcAft>
                <a:spcPts val="0"/>
              </a:spcAft>
              <a:buFont typeface="Arial" pitchFamily="34" charset="0"/>
              <a:buChar char="•"/>
              <a:defRPr/>
            </a:pPr>
            <a:r>
              <a:rPr lang="en-US" sz="1800" b="1" dirty="0" smtClean="0">
                <a:latin typeface="Arial" pitchFamily="34" charset="0"/>
                <a:cs typeface="Arial" pitchFamily="34" charset="0"/>
              </a:rPr>
              <a:t>The </a:t>
            </a:r>
            <a:r>
              <a:rPr lang="en-US" sz="1800" b="1" u="sng" dirty="0" smtClean="0">
                <a:latin typeface="Arial" pitchFamily="34" charset="0"/>
                <a:cs typeface="Arial" pitchFamily="34" charset="0"/>
              </a:rPr>
              <a:t>neck</a:t>
            </a:r>
            <a:r>
              <a:rPr lang="en-US" sz="1800" b="1" dirty="0" smtClean="0">
                <a:latin typeface="Arial" pitchFamily="34" charset="0"/>
                <a:cs typeface="Arial" pitchFamily="34" charset="0"/>
              </a:rPr>
              <a:t> becomes continuous with the </a:t>
            </a:r>
            <a:r>
              <a:rPr lang="en-US" sz="1800" b="1" dirty="0" smtClean="0">
                <a:solidFill>
                  <a:srgbClr val="FF0000"/>
                </a:solidFill>
                <a:latin typeface="Arial" pitchFamily="34" charset="0"/>
                <a:cs typeface="Arial" pitchFamily="34" charset="0"/>
              </a:rPr>
              <a:t>cystic duct</a:t>
            </a:r>
            <a:r>
              <a:rPr lang="en-US" sz="1800" b="1" dirty="0" smtClean="0">
                <a:latin typeface="Arial" pitchFamily="34" charset="0"/>
                <a:cs typeface="Arial" pitchFamily="34" charset="0"/>
              </a:rPr>
              <a:t>, which turns into the lesser </a:t>
            </a:r>
            <a:r>
              <a:rPr lang="en-US" sz="1800" b="1" dirty="0" err="1" smtClean="0">
                <a:latin typeface="Arial" pitchFamily="34" charset="0"/>
                <a:cs typeface="Arial" pitchFamily="34" charset="0"/>
              </a:rPr>
              <a:t>omentum</a:t>
            </a:r>
            <a:r>
              <a:rPr lang="en-US" sz="1800" b="1" dirty="0" smtClean="0">
                <a:latin typeface="Arial" pitchFamily="34" charset="0"/>
                <a:cs typeface="Arial" pitchFamily="34" charset="0"/>
              </a:rPr>
              <a:t>, joins </a:t>
            </a:r>
            <a:r>
              <a:rPr lang="en-US" sz="1800" b="1" dirty="0" smtClean="0">
                <a:solidFill>
                  <a:srgbClr val="FF0000"/>
                </a:solidFill>
                <a:latin typeface="Arial" pitchFamily="34" charset="0"/>
                <a:cs typeface="Arial" pitchFamily="34" charset="0"/>
              </a:rPr>
              <a:t>the common hepatic duct</a:t>
            </a:r>
            <a:r>
              <a:rPr lang="en-US" sz="1800" b="1" dirty="0" smtClean="0">
                <a:latin typeface="Arial" pitchFamily="34" charset="0"/>
                <a:cs typeface="Arial" pitchFamily="34" charset="0"/>
              </a:rPr>
              <a:t>, to form the </a:t>
            </a:r>
            <a:r>
              <a:rPr lang="en-US" sz="1800" b="1" dirty="0" smtClean="0">
                <a:solidFill>
                  <a:srgbClr val="FF0000"/>
                </a:solidFill>
                <a:latin typeface="Arial" pitchFamily="34" charset="0"/>
                <a:cs typeface="Arial" pitchFamily="34" charset="0"/>
              </a:rPr>
              <a:t>bile duct</a:t>
            </a:r>
          </a:p>
          <a:p>
            <a:pPr eaLnBrk="1" fontAlgn="auto" hangingPunct="1">
              <a:spcAft>
                <a:spcPts val="0"/>
              </a:spcAft>
              <a:buFont typeface="Arial" pitchFamily="34" charset="0"/>
              <a:buChar char="•"/>
              <a:defRPr/>
            </a:pPr>
            <a:endParaRPr lang="en-US" sz="1800" b="1" dirty="0" smtClean="0">
              <a:latin typeface="Arial" pitchFamily="34" charset="0"/>
              <a:cs typeface="Arial" pitchFamily="34" charset="0"/>
            </a:endParaRPr>
          </a:p>
        </p:txBody>
      </p:sp>
      <p:pic>
        <p:nvPicPr>
          <p:cNvPr id="10243" name="Picture 2" descr="C:\Documents and Settings\Free User\My Documents\My Pictures\200711131419_55702_000.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r="48265" b="5424"/>
          <a:stretch>
            <a:fillRect/>
          </a:stretch>
        </p:blipFill>
        <p:spPr>
          <a:xfrm>
            <a:off x="5818188" y="698500"/>
            <a:ext cx="2889250" cy="2554288"/>
          </a:xfrm>
          <a:ln>
            <a:solidFill>
              <a:srgbClr val="FF0000"/>
            </a:solidFill>
            <a:miter lim="800000"/>
            <a:headEnd/>
            <a:tailEnd/>
          </a:ln>
        </p:spPr>
      </p:pic>
      <p:pic>
        <p:nvPicPr>
          <p:cNvPr id="10244" name="Picture 2" descr="C:\Documents and Settings\Free User\My Documents\My Pictures\C5FF8.png"/>
          <p:cNvPicPr>
            <a:picLocks noChangeAspect="1" noChangeArrowheads="1"/>
          </p:cNvPicPr>
          <p:nvPr/>
        </p:nvPicPr>
        <p:blipFill>
          <a:blip r:embed="rId3">
            <a:extLst>
              <a:ext uri="{28A0092B-C50C-407E-A947-70E740481C1C}">
                <a14:useLocalDpi xmlns:a14="http://schemas.microsoft.com/office/drawing/2010/main" val="0"/>
              </a:ext>
            </a:extLst>
          </a:blip>
          <a:srcRect l="9227" r="6415" b="66255"/>
          <a:stretch>
            <a:fillRect/>
          </a:stretch>
        </p:blipFill>
        <p:spPr bwMode="auto">
          <a:xfrm>
            <a:off x="5362575" y="3367088"/>
            <a:ext cx="3578225" cy="202406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106875"/>
            <a:ext cx="91440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3600" b="1" dirty="0"/>
              <a:t>Gallbladder</a:t>
            </a:r>
          </a:p>
        </p:txBody>
      </p:sp>
      <p:sp>
        <p:nvSpPr>
          <p:cNvPr id="9" name="Slide Number Placeholder 8"/>
          <p:cNvSpPr>
            <a:spLocks noGrp="1"/>
          </p:cNvSpPr>
          <p:nvPr>
            <p:ph type="sldNum" sz="quarter" idx="12"/>
          </p:nvPr>
        </p:nvSpPr>
        <p:spPr/>
        <p:txBody>
          <a:bodyPr/>
          <a:lstStyle/>
          <a:p>
            <a:pPr>
              <a:defRPr/>
            </a:pPr>
            <a:fld id="{28981196-9002-4E62-9D9A-39DE75B62535}"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1015</Words>
  <Application>Microsoft Office PowerPoint</Application>
  <PresentationFormat>On-screen Show (4:3)</PresentationFormat>
  <Paragraphs>85</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BEST FORUM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Biliary System</dc:title>
  <dc:creator>Dr. Zeenat Zaidi</dc:creator>
  <cp:lastModifiedBy>VOHRA</cp:lastModifiedBy>
  <cp:revision>69</cp:revision>
  <dcterms:created xsi:type="dcterms:W3CDTF">2010-12-06T05:21:57Z</dcterms:created>
  <dcterms:modified xsi:type="dcterms:W3CDTF">2015-11-15T04:50:48Z</dcterms:modified>
</cp:coreProperties>
</file>