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2" r:id="rId2"/>
    <p:sldId id="314" r:id="rId3"/>
    <p:sldId id="256" r:id="rId4"/>
    <p:sldId id="315" r:id="rId5"/>
    <p:sldId id="297" r:id="rId6"/>
    <p:sldId id="309" r:id="rId7"/>
    <p:sldId id="316" r:id="rId8"/>
    <p:sldId id="317" r:id="rId9"/>
    <p:sldId id="279" r:id="rId10"/>
    <p:sldId id="303" r:id="rId11"/>
    <p:sldId id="302" r:id="rId12"/>
    <p:sldId id="310" r:id="rId13"/>
    <p:sldId id="281" r:id="rId14"/>
    <p:sldId id="284" r:id="rId15"/>
    <p:sldId id="318" r:id="rId16"/>
    <p:sldId id="285" r:id="rId17"/>
    <p:sldId id="305" r:id="rId18"/>
    <p:sldId id="258" r:id="rId19"/>
    <p:sldId id="275" r:id="rId20"/>
    <p:sldId id="259" r:id="rId21"/>
    <p:sldId id="260" r:id="rId22"/>
    <p:sldId id="261" r:id="rId23"/>
    <p:sldId id="262" r:id="rId24"/>
    <p:sldId id="264" r:id="rId25"/>
    <p:sldId id="29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4" autoAdjust="0"/>
  </p:normalViewPr>
  <p:slideViewPr>
    <p:cSldViewPr snapToGrid="0">
      <p:cViewPr>
        <p:scale>
          <a:sx n="90" d="100"/>
          <a:sy n="90" d="100"/>
        </p:scale>
        <p:origin x="-58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8662-4013-446B-8A1C-9465810745C2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42466-73E7-4638-AA96-F6CF28086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ACC8F4-9B71-46D4-B332-DFDC54437114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E1A5EC-11D8-4191-A714-E7A08C765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08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7A3EFF-6A26-49B6-BAF4-B66C20DBECE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118F91-15C7-4464-A904-03A84B90456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814DD7-D211-4183-BA18-8EACA3E9CCA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169A-4369-4B5E-8906-AF3E1D686BD3}" type="datetime1">
              <a:rPr lang="en-US" smtClean="0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C49D2-0395-46F0-9719-4FF967E8F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6675-E363-4CE4-BA7C-9266F8663A07}" type="datetime1">
              <a:rPr lang="en-US" smtClean="0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215B-CAA8-4FE4-BD5B-BAFD7C9E8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3B88-8F30-4E48-8B58-1007FB2E6B76}" type="datetime1">
              <a:rPr lang="en-US" smtClean="0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7AB4-6572-45EA-9247-C367274B9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4986-BAA1-4EC6-AA7D-83FDD18F2B4E}" type="datetime1">
              <a:rPr lang="en-US" smtClean="0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64B95-EB75-42E9-8453-468B412CD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86F5-89A8-49C0-B2AD-5CD949C08C39}" type="datetime1">
              <a:rPr lang="en-US" smtClean="0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14A9-43E8-4433-BA7E-625B4E29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37D1-EA1E-4BAB-B503-6A8F4D276A3E}" type="datetime1">
              <a:rPr lang="en-US" smtClean="0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8342-35AF-49FB-B0D8-C31F7A58D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FAA0-B638-4713-8838-0D452D23A362}" type="datetime1">
              <a:rPr lang="en-US" smtClean="0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C579-39E4-4D17-815E-BDC21BBEE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91EA-E15E-4F62-AE3D-2053BA12CE49}" type="datetime1">
              <a:rPr lang="en-US" smtClean="0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BB6F-18E8-4976-9F3E-EE886AB69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35ED0-63EA-4EA8-BAD8-73585F16AA4E}" type="datetime1">
              <a:rPr lang="en-US" smtClean="0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D82E-FB54-4A54-8E46-2AF80E7F4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7960-732C-4666-85A4-6A42E5BAA10E}" type="datetime1">
              <a:rPr lang="en-US" smtClean="0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C759-6F6F-4B16-899A-D71E54791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093D-E1F8-42F1-AC9E-47F039071F00}" type="datetime1">
              <a:rPr lang="en-US" smtClean="0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8B4B-7F5E-49D9-A722-793A3B322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0D5A-F4EF-4B58-B26A-C8C4899AD12B}" type="datetime1">
              <a:rPr lang="en-US" smtClean="0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82EF-D213-4839-BD96-6DE9746FD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B09E5-E6CE-4C3C-9751-40F56921E3DA}" type="datetime1">
              <a:rPr lang="en-US" smtClean="0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9626AE-E9DE-472D-A723-8F27C881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Liver &amp; Spleen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D82E-FB54-4A54-8E46-2AF80E7F4A4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06721" y="3998794"/>
            <a:ext cx="3957852" cy="580030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Vohra &amp; Dr. Sana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HP\My Documents\My Pictures\untitled.bmp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3645932" y="632810"/>
            <a:ext cx="1525158" cy="49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half" idx="4294967295"/>
          </p:nvPr>
        </p:nvSpPr>
        <p:spPr>
          <a:xfrm>
            <a:off x="269543" y="1274928"/>
            <a:ext cx="3352800" cy="47244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visceral surface is related to the: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stomach and duodenum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lesser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omentum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gallbladder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right colic flexure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right kidney and right suprarenal gland</a:t>
            </a:r>
          </a:p>
        </p:txBody>
      </p:sp>
      <p:pic>
        <p:nvPicPr>
          <p:cNvPr id="9219" name="Picture 2" descr="C:\Documents and Settings\HP\My Documents\My Pictures\showimageCAPT4XJJ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37884" y="1379504"/>
            <a:ext cx="5473700" cy="3505200"/>
          </a:xfrm>
          <a:noFill/>
          <a:ln>
            <a:solidFill>
              <a:schemeClr val="accent1"/>
            </a:solidFill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964373" y="2462283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7064991" y="2954740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5990229" y="3156046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7064991" y="4007893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6365543" y="3545006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5513696" y="2775045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05017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Visceral Surface of the Liver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  <p:bldP spid="9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Hilum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Liver)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87357"/>
            <a:ext cx="3861179" cy="523277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transverse fissure found on the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posteroinferior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surface and lies between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caudate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quadrate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lobes. 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upper part of the free edge of the lesser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omentum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is attached to its margins. </a:t>
            </a:r>
          </a:p>
          <a:p>
            <a:endParaRPr lang="en-US" sz="1600" dirty="0" smtClean="0"/>
          </a:p>
        </p:txBody>
      </p:sp>
      <p:pic>
        <p:nvPicPr>
          <p:cNvPr id="10244" name="Content Placeholder 4" descr="C:\Users\user\Documents\Downloads\liverDiagram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9557" y="3747450"/>
            <a:ext cx="3835021" cy="2552937"/>
          </a:xfrm>
          <a:noFill/>
          <a:ln>
            <a:solidFill>
              <a:schemeClr val="accent1"/>
            </a:solidFill>
          </a:ln>
        </p:spPr>
      </p:pic>
      <p:sp>
        <p:nvSpPr>
          <p:cNvPr id="6" name="Oval 5"/>
          <p:cNvSpPr/>
          <p:nvPr/>
        </p:nvSpPr>
        <p:spPr>
          <a:xfrm>
            <a:off x="1981200" y="4724400"/>
            <a:ext cx="9906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31057" y="1219200"/>
            <a:ext cx="3850943" cy="53180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Structures passing through the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include: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ducts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branches of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artery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branches of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portal vein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Sympathetic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parasympathetic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 fibers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few hepatic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 nodes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lie here; they drain the liver and gallbladder and send their efferent vessels to the celiac lymph nodes.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0" y="115608"/>
            <a:ext cx="9144000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the Liver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304" y="859809"/>
            <a:ext cx="4862015" cy="33300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Falciform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ligament 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two-layered fold of the peritoneum, ascends from the umbilicus to the liver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Its sickle-shaped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free margin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contains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ligamentum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(round Ligament) of liver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remains of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umbilical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vein,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carried oxygenated from the placenta to the fetus.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8" name="Picture 4" descr="http://www.daviddarling.info/images/li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1558" y="855429"/>
            <a:ext cx="3794875" cy="24720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5179626" y="3575712"/>
            <a:ext cx="3712835" cy="2593075"/>
            <a:chOff x="4273028" y="1361112"/>
            <a:chExt cx="4476834" cy="3130550"/>
          </a:xfrm>
        </p:grpSpPr>
        <p:pic>
          <p:nvPicPr>
            <p:cNvPr id="11" name="Picture 4" descr="C:\Users\user\Documents\Downloads\liverDiagram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0262" y="1361112"/>
              <a:ext cx="4419600" cy="313055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448096" y="2246610"/>
              <a:ext cx="609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/>
                <a:t>IVC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6692462" y="3951912"/>
              <a:ext cx="609600" cy="2762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GB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006662" y="2808911"/>
              <a:ext cx="1154047" cy="55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/>
                <a:t>Porta</a:t>
              </a:r>
              <a:r>
                <a:rPr lang="en-US" sz="1200" b="1" dirty="0"/>
                <a:t> </a:t>
              </a:r>
              <a:r>
                <a:rPr lang="en-US" sz="1200" b="1" dirty="0" err="1"/>
                <a:t>Hepatis</a:t>
              </a:r>
              <a:endParaRPr lang="en-US" sz="1200" b="1" dirty="0"/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4312020" y="2232266"/>
              <a:ext cx="1351185" cy="55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/>
                <a:t>Ligamentum</a:t>
              </a:r>
              <a:r>
                <a:rPr lang="en-US" sz="1200" b="1" dirty="0"/>
                <a:t>     </a:t>
              </a:r>
              <a:r>
                <a:rPr lang="en-US" sz="1200" b="1" dirty="0" err="1"/>
                <a:t>venosum</a:t>
              </a:r>
              <a:endParaRPr lang="en-US" sz="1200" b="1" dirty="0"/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4273028" y="3226976"/>
              <a:ext cx="1524000" cy="780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Round ligament of liver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625662" y="2504112"/>
              <a:ext cx="152400" cy="46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778062" y="3647112"/>
              <a:ext cx="152400" cy="46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04716" y="4347979"/>
            <a:ext cx="4844956" cy="1631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endParaRPr 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fibrous remnant of the fetal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ductus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shunted blood from the umbilical vein to the IVC, short-circuiting the liver.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user\Documents\Downloads\liverDiagra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18062"/>
            <a:ext cx="3810000" cy="2698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sz="half" idx="4294967295"/>
          </p:nvPr>
        </p:nvSpPr>
        <p:spPr>
          <a:xfrm>
            <a:off x="94596" y="990600"/>
            <a:ext cx="4800600" cy="545749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b="1" dirty="0" smtClean="0">
                <a:latin typeface="Arial" charset="0"/>
                <a:cs typeface="Arial" charset="0"/>
              </a:rPr>
              <a:t>The liver is divided into a large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right lobe </a:t>
            </a:r>
            <a:r>
              <a:rPr lang="en-US" sz="2000" b="1" dirty="0" smtClean="0">
                <a:latin typeface="Arial" charset="0"/>
                <a:cs typeface="Arial" charset="0"/>
              </a:rPr>
              <a:t>and a small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left lobe </a:t>
            </a:r>
            <a:r>
              <a:rPr lang="en-US" sz="2000" b="1" dirty="0" smtClean="0">
                <a:latin typeface="Arial" charset="0"/>
                <a:cs typeface="Arial" charset="0"/>
              </a:rPr>
              <a:t>by the attachment of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falciform</a:t>
            </a:r>
            <a:r>
              <a:rPr lang="en-US" sz="2000" b="1" dirty="0" smtClean="0">
                <a:latin typeface="Arial" charset="0"/>
                <a:cs typeface="Arial" charset="0"/>
              </a:rPr>
              <a:t> ligament. </a:t>
            </a:r>
          </a:p>
          <a:p>
            <a:r>
              <a:rPr lang="en-US" sz="2000" b="1" dirty="0" smtClean="0">
                <a:latin typeface="Arial" charset="0"/>
                <a:cs typeface="Arial" charset="0"/>
              </a:rPr>
              <a:t>The </a:t>
            </a:r>
            <a:r>
              <a:rPr lang="en-US" sz="2000" b="1" u="sng" dirty="0" smtClean="0">
                <a:latin typeface="Arial" charset="0"/>
                <a:cs typeface="Arial" charset="0"/>
              </a:rPr>
              <a:t>right lobe</a:t>
            </a:r>
            <a:r>
              <a:rPr lang="en-US" sz="2000" b="1" dirty="0" smtClean="0">
                <a:latin typeface="Arial" charset="0"/>
                <a:cs typeface="Arial" charset="0"/>
              </a:rPr>
              <a:t> is further divided into a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quadrate lobe </a:t>
            </a:r>
            <a:r>
              <a:rPr lang="en-US" sz="2000" b="1" dirty="0" smtClean="0">
                <a:latin typeface="Arial" charset="0"/>
                <a:cs typeface="Arial" charset="0"/>
              </a:rPr>
              <a:t>and a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caudate lobe </a:t>
            </a:r>
            <a:r>
              <a:rPr lang="en-US" sz="2000" b="1" dirty="0" smtClean="0">
                <a:latin typeface="Arial" charset="0"/>
                <a:cs typeface="Arial" charset="0"/>
              </a:rPr>
              <a:t>by the presence of the gallbladder, the fissure for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ligamentum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teres</a:t>
            </a:r>
            <a:r>
              <a:rPr lang="en-US" sz="2000" b="1" dirty="0" smtClean="0">
                <a:latin typeface="Arial" charset="0"/>
                <a:cs typeface="Arial" charset="0"/>
              </a:rPr>
              <a:t>, the inferior vena cava, and the fissure for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ligamentum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venosum</a:t>
            </a:r>
            <a:r>
              <a:rPr lang="en-US" sz="2000" b="1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sz="2000" b="1" dirty="0" smtClean="0">
                <a:latin typeface="Arial" charset="0"/>
                <a:cs typeface="Arial" charset="0"/>
              </a:rPr>
              <a:t>The caudate lobe is connected to the right lobe by the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caudate process.</a:t>
            </a:r>
          </a:p>
          <a:p>
            <a:pPr eaLnBrk="1" hangingPunct="1"/>
            <a:r>
              <a:rPr lang="en-US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The quadrate and caudate lobes are a functional part of the </a:t>
            </a:r>
            <a:r>
              <a:rPr lang="en-US" sz="2000" b="1" u="sng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left lobe </a:t>
            </a:r>
            <a:r>
              <a:rPr lang="en-US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of the liver. </a:t>
            </a:r>
          </a:p>
          <a:p>
            <a:pPr eaLnBrk="1" hangingPunct="1"/>
            <a:endParaRPr lang="en-US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40" name="Picture 2" descr="C:\Documents and Settings\HP\My Documents\My Pictures\showimageCAXP023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55862"/>
            <a:ext cx="2667000" cy="2268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010400" y="1355862"/>
            <a:ext cx="533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7400" y="1279662"/>
            <a:ext cx="533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858000" y="3946662"/>
            <a:ext cx="1371600" cy="1019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21"/>
          <p:cNvSpPr txBox="1">
            <a:spLocks noChangeArrowheads="1"/>
          </p:cNvSpPr>
          <p:nvPr/>
        </p:nvSpPr>
        <p:spPr bwMode="auto">
          <a:xfrm>
            <a:off x="5257800" y="4861062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Left lobe</a:t>
            </a:r>
          </a:p>
        </p:txBody>
      </p:sp>
      <p:sp>
        <p:nvSpPr>
          <p:cNvPr id="14347" name="TextBox 22"/>
          <p:cNvSpPr txBox="1">
            <a:spLocks noChangeArrowheads="1"/>
          </p:cNvSpPr>
          <p:nvPr/>
        </p:nvSpPr>
        <p:spPr bwMode="auto">
          <a:xfrm>
            <a:off x="7543800" y="4937262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Right lobe</a:t>
            </a:r>
          </a:p>
        </p:txBody>
      </p:sp>
      <p:sp>
        <p:nvSpPr>
          <p:cNvPr id="14348" name="TextBox 23"/>
          <p:cNvSpPr txBox="1">
            <a:spLocks noChangeArrowheads="1"/>
          </p:cNvSpPr>
          <p:nvPr/>
        </p:nvSpPr>
        <p:spPr bwMode="auto">
          <a:xfrm>
            <a:off x="6324600" y="5699262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Quadrate lobe</a:t>
            </a:r>
          </a:p>
        </p:txBody>
      </p:sp>
      <p:sp>
        <p:nvSpPr>
          <p:cNvPr id="14349" name="TextBox 24"/>
          <p:cNvSpPr txBox="1">
            <a:spLocks noChangeArrowheads="1"/>
          </p:cNvSpPr>
          <p:nvPr/>
        </p:nvSpPr>
        <p:spPr bwMode="auto">
          <a:xfrm>
            <a:off x="6096000" y="4327662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err="1"/>
              <a:t>Cauate</a:t>
            </a:r>
            <a:r>
              <a:rPr lang="en-US" sz="1200" b="1" dirty="0"/>
              <a:t> lobe</a:t>
            </a:r>
          </a:p>
        </p:txBody>
      </p:sp>
      <p:sp>
        <p:nvSpPr>
          <p:cNvPr id="14350" name="TextBox 26"/>
          <p:cNvSpPr txBox="1">
            <a:spLocks noChangeArrowheads="1"/>
          </p:cNvSpPr>
          <p:nvPr/>
        </p:nvSpPr>
        <p:spPr bwMode="auto">
          <a:xfrm>
            <a:off x="8077200" y="3718062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Caudate process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99630"/>
            <a:ext cx="9144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Lobes of The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346" grpId="0"/>
      <p:bldP spid="14347" grpId="0"/>
      <p:bldP spid="14348" grpId="0"/>
      <p:bldP spid="14349" grpId="0"/>
      <p:bldP spid="143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3773" y="968991"/>
            <a:ext cx="4421875" cy="52270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blood vessels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conveying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to the liver are the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(30%)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branch of celiac trunk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portal vein (70%).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oxygenated blood to the liver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venous blood rich in the products of digestion, which have been absorbed from the gastrointestinal tract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Circulation through the Liver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403648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 descr="C:\Documents and Settings\Zeenet\My Documents\My Pictures\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126" y="1196027"/>
            <a:ext cx="4113219" cy="3174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2124" y="4640240"/>
            <a:ext cx="4080681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venous blood is drained by right &amp; left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veins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drain into the inferior vena cava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3313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9903" y="987893"/>
            <a:ext cx="4101154" cy="5391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or close to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terminate by dividing into right and left primary branches which  supply the right and left parts of liver, respectively.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liver, the primary branches divide to give secondary and tertiary to supply the hepatic segments independently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81847" y="1019751"/>
            <a:ext cx="4039070" cy="53453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veins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are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intersegmental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their distribution and function, draining parts of adjacent segments.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attachment of these veins to the IVC helps hold the liver in position.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peritoneal ligaments and the tone of the abdominal muscles play a minor role in the support of liver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122270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Circulation through the Liver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354843" y="4120683"/>
            <a:ext cx="8338782" cy="177514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/>
              <a:t>Sympathetic and parasympathetic nerves from the celiac plexus. </a:t>
            </a:r>
          </a:p>
          <a:p>
            <a:r>
              <a:rPr lang="en-US" sz="2400" dirty="0" smtClean="0"/>
              <a:t>The anterior </a:t>
            </a:r>
            <a:r>
              <a:rPr lang="en-US" sz="2400" dirty="0" err="1" smtClean="0"/>
              <a:t>vagal</a:t>
            </a:r>
            <a:r>
              <a:rPr lang="en-US" sz="2400" dirty="0" smtClean="0"/>
              <a:t> trunk gives rise to a large hepatic branch, which passes directly to the liver.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6842" y="734050"/>
            <a:ext cx="8388667" cy="25960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liver produces a large amount of lymph—about one third to one half of all body lymph.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lymph vessels leave the liver and enter several lymph nodes in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porta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hepatis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efferent vessels pass to the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celiac nodes.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few vessels pass from the bare area of the liver through the diaphragm to the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posterior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mediastinal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lymph nodes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595" y="3579499"/>
            <a:ext cx="353213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Nerve Supply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301" y="206706"/>
            <a:ext cx="29878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Lymph Drainage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half" idx="4294967295"/>
          </p:nvPr>
        </p:nvSpPr>
        <p:spPr>
          <a:xfrm>
            <a:off x="249621" y="1078173"/>
            <a:ext cx="4090367" cy="545910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 is a specific type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anastomosis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that occurs between the veins of portal circulation and those of systemic circulation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portal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hypertion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these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anastomosis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open and form venous dilatation called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varices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Sites: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 canal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Paraumbilical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region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Retroperitoneal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Intrahepatic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(Patent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ductus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venosus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134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Portal-Systemic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Portacaval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444" y="1162646"/>
            <a:ext cx="4376534" cy="52108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Spleen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572000" cy="5410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Largest single mass of 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lymphoid tissue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Located in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left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hypochondrium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smtClean="0">
                <a:latin typeface="Arial" charset="0"/>
                <a:cs typeface="Arial" charset="0"/>
              </a:rPr>
              <a:t>deep to 9, 10 &amp; 11 ribs</a:t>
            </a:r>
            <a:endParaRPr lang="en-US" sz="2400" dirty="0" smtClean="0">
              <a:solidFill>
                <a:srgbClr val="FF99CC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Long axis lies along the shaft of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rib </a:t>
            </a:r>
            <a:r>
              <a:rPr lang="en-US" sz="2400" dirty="0" smtClean="0">
                <a:latin typeface="Arial" charset="0"/>
                <a:cs typeface="Arial" charset="0"/>
              </a:rPr>
              <a:t>and separated from them by the diaphragm and the </a:t>
            </a:r>
            <a:r>
              <a:rPr lang="en-US" sz="2400" dirty="0" err="1" smtClean="0">
                <a:latin typeface="Arial" charset="0"/>
                <a:cs typeface="Arial" charset="0"/>
              </a:rPr>
              <a:t>costodiaphragmatic</a:t>
            </a:r>
            <a:r>
              <a:rPr lang="en-US" sz="2400" dirty="0" smtClean="0">
                <a:latin typeface="Arial" charset="0"/>
                <a:cs typeface="Arial" charset="0"/>
              </a:rPr>
              <a:t> recess</a:t>
            </a:r>
            <a:endParaRPr lang="en-US" sz="2400" dirty="0" smtClean="0">
              <a:solidFill>
                <a:srgbClr val="FF99CC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Ovoid in shape with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notched anterior border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Lower pole extends forward as far as the </a:t>
            </a:r>
            <a:r>
              <a:rPr lang="en-US" sz="2400" dirty="0" err="1" smtClean="0">
                <a:latin typeface="Arial" charset="0"/>
                <a:cs typeface="Arial" charset="0"/>
              </a:rPr>
              <a:t>midaxillary</a:t>
            </a:r>
            <a:r>
              <a:rPr lang="en-US" sz="2400" dirty="0" smtClean="0">
                <a:latin typeface="Arial" charset="0"/>
                <a:cs typeface="Arial" charset="0"/>
              </a:rPr>
              <a:t> line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Normal size spleen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can not be palpated on clinical examination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19460" name="Picture 4" descr="s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5409" t="37920" r="11627" b="12500"/>
          <a:stretch>
            <a:fillRect/>
          </a:stretch>
        </p:blipFill>
        <p:spPr>
          <a:xfrm>
            <a:off x="4858602" y="1693459"/>
            <a:ext cx="4026090" cy="3287973"/>
          </a:xfrm>
          <a:noFill/>
          <a:ln>
            <a:solidFill>
              <a:schemeClr val="accent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0" y="2438400"/>
            <a:ext cx="381000" cy="304800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uiExpand="1" build="p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sz="half" idx="4294967295"/>
          </p:nvPr>
        </p:nvSpPr>
        <p:spPr>
          <a:xfrm>
            <a:off x="382137" y="3410803"/>
            <a:ext cx="4831307" cy="2921758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Borders: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anterior and superior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 are sharp.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Anterior border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 notched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posterior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(medial) and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inferior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are rounded</a:t>
            </a:r>
          </a:p>
        </p:txBody>
      </p:sp>
      <p:pic>
        <p:nvPicPr>
          <p:cNvPr id="20483" name="Picture 3" descr="C:\Documents and Settings\HP\My Documents\My Pictures\showimageCAOMVZAJ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2101" y="367352"/>
            <a:ext cx="2829635" cy="2765631"/>
          </a:xfrm>
          <a:noFill/>
          <a:ln>
            <a:solidFill>
              <a:schemeClr val="tx2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0999" y="354841"/>
            <a:ext cx="5214583" cy="281143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Surfaces: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Diaphragmatic surface: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convexly curved to fit the concavity of the diaphragm and curved bodies of the adjacent ribs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Visceral surface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related to viscera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20485" name="Picture 8" descr="gt6"/>
          <p:cNvPicPr>
            <a:picLocks noChangeAspect="1" noChangeArrowheads="1"/>
          </p:cNvPicPr>
          <p:nvPr/>
        </p:nvPicPr>
        <p:blipFill>
          <a:blip r:embed="rId3" cstate="print"/>
          <a:srcRect l="17416" t="8485" r="12666" b="10608"/>
          <a:stretch>
            <a:fillRect/>
          </a:stretch>
        </p:blipFill>
        <p:spPr bwMode="auto">
          <a:xfrm>
            <a:off x="5445457" y="3331190"/>
            <a:ext cx="3085531" cy="30855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1910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the student should be able to describe the:	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Location, subdivisions and relations and peritoneal reflection of  liver.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supply, nerve supply and lymphatic drainage of liver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Location, subdivisions and relations and peritoneal reflection of  spleen.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supply, nerve supply and lymphatic drainage of spleen.</a:t>
            </a:r>
          </a:p>
          <a:p>
            <a:pPr>
              <a:buFont typeface="Arial" charset="0"/>
              <a:buNone/>
            </a:pPr>
            <a:r>
              <a:rPr lang="en-US" sz="2400" i="1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86D5C-9C43-490B-B4DF-33DE0067BA7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257504"/>
            <a:ext cx="9144000" cy="6397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Peritoneal Reflections/Ligaments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9558" y="979226"/>
            <a:ext cx="4135272" cy="554440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Spleen is completely surrounded by peritoneum which passes from it at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hilus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Gastrosplenic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ligament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the greater curvature of stomach (carrying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short gastric and left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gastroepiploic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vessels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Lienorenal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ligament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the left kidney (carrying the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splenic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vessels and the tail of pancreas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21508" name="Picture 4" descr="s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8792" t="4233" r="9958" b="12700"/>
          <a:stretch>
            <a:fillRect/>
          </a:stretch>
        </p:blipFill>
        <p:spPr>
          <a:xfrm>
            <a:off x="4814246" y="979226"/>
            <a:ext cx="3661014" cy="2160184"/>
          </a:xfrm>
          <a:noFill/>
          <a:ln>
            <a:solidFill>
              <a:schemeClr val="tx2"/>
            </a:solidFill>
          </a:ln>
        </p:spPr>
      </p:pic>
      <p:pic>
        <p:nvPicPr>
          <p:cNvPr id="21509" name="Picture 3" descr="C:\Documents and Settings\HP\My Documents\My Pictures\showimageCAOMVZ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309" y="3222009"/>
            <a:ext cx="3630304" cy="32470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445"/>
            <a:ext cx="91440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Relations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37229"/>
            <a:ext cx="4518546" cy="509061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Anteriorly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latin typeface="Arial" charset="0"/>
                <a:cs typeface="Arial" charset="0"/>
              </a:rPr>
              <a:t> Stomach, tail of pancreas, left colic flexure &amp; left kidney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Posteriorly: </a:t>
            </a:r>
            <a:r>
              <a:rPr lang="en-US" sz="2400" dirty="0" smtClean="0">
                <a:latin typeface="Arial" charset="0"/>
                <a:cs typeface="Arial" charset="0"/>
              </a:rPr>
              <a:t>Diaphragm, that separates it from the  left pleura (left </a:t>
            </a:r>
            <a:r>
              <a:rPr lang="en-US" sz="2400" dirty="0" err="1" smtClean="0">
                <a:latin typeface="Arial" charset="0"/>
                <a:cs typeface="Arial" charset="0"/>
              </a:rPr>
              <a:t>costo</a:t>
            </a:r>
            <a:r>
              <a:rPr lang="en-US" sz="2400" dirty="0" smtClean="0">
                <a:latin typeface="Arial" charset="0"/>
                <a:cs typeface="Arial" charset="0"/>
              </a:rPr>
              <a:t>-diaphragmatic recess), left lung &amp; 9, 10 &amp; 11 ribs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Inferiorly:</a:t>
            </a:r>
            <a:r>
              <a:rPr lang="en-US" sz="2400" dirty="0" smtClean="0">
                <a:latin typeface="Arial" charset="0"/>
                <a:cs typeface="Arial" charset="0"/>
              </a:rPr>
              <a:t> Left colic flexure.</a:t>
            </a:r>
          </a:p>
          <a:p>
            <a:pPr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Medially:</a:t>
            </a:r>
            <a:r>
              <a:rPr lang="en-US" sz="2400" dirty="0" smtClean="0">
                <a:latin typeface="Arial" charset="0"/>
                <a:cs typeface="Arial" charset="0"/>
              </a:rPr>
              <a:t> Left kidney.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2532" name="Picture 8" descr="gt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7416" t="8485" r="12666" b="10608"/>
          <a:stretch>
            <a:fillRect/>
          </a:stretch>
        </p:blipFill>
        <p:spPr>
          <a:xfrm>
            <a:off x="4756244" y="1433014"/>
            <a:ext cx="4135272" cy="4135272"/>
          </a:xfrm>
          <a:noFill/>
          <a:ln>
            <a:solidFill>
              <a:schemeClr val="tx2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9937"/>
            <a:ext cx="9144000" cy="5176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Arterial Supply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00752"/>
            <a:ext cx="4526507" cy="551369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Splenic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artery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Largest branch of  the </a:t>
            </a: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celiac artery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Runs a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tortuous course</a:t>
            </a:r>
            <a:r>
              <a:rPr lang="en-US" sz="2000" dirty="0" smtClean="0">
                <a:latin typeface="Arial" charset="0"/>
                <a:cs typeface="Arial" charset="0"/>
              </a:rPr>
              <a:t> along the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upper border of the pancreas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Passes within the </a:t>
            </a:r>
            <a:r>
              <a:rPr lang="en-US" sz="20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lienorenal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ligament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Divides into 4-5 branches, which enter the spleen at the </a:t>
            </a:r>
            <a:r>
              <a:rPr lang="en-US" sz="20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hilus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The lack of </a:t>
            </a:r>
            <a:r>
              <a:rPr lang="en-US" sz="2000" dirty="0" err="1" smtClean="0">
                <a:latin typeface="Arial" charset="0"/>
                <a:cs typeface="Arial" charset="0"/>
              </a:rPr>
              <a:t>anastomosis</a:t>
            </a:r>
            <a:r>
              <a:rPr lang="en-US" sz="2000" dirty="0" smtClean="0">
                <a:latin typeface="Arial" charset="0"/>
                <a:cs typeface="Arial" charset="0"/>
              </a:rPr>
              <a:t> of these arterial vessels within the spleen results in the formation of vascular segments of the spleen with relatively </a:t>
            </a:r>
            <a:r>
              <a:rPr lang="en-US" sz="2000" dirty="0" err="1" smtClean="0">
                <a:latin typeface="Arial" charset="0"/>
                <a:cs typeface="Arial" charset="0"/>
              </a:rPr>
              <a:t>avascular</a:t>
            </a:r>
            <a:r>
              <a:rPr lang="en-US" sz="2000" dirty="0" smtClean="0">
                <a:latin typeface="Arial" charset="0"/>
                <a:cs typeface="Arial" charset="0"/>
              </a:rPr>
              <a:t> planes between them, enabling subtotal </a:t>
            </a:r>
            <a:r>
              <a:rPr lang="en-US" sz="2000" dirty="0" err="1" smtClean="0">
                <a:latin typeface="Arial" charset="0"/>
                <a:cs typeface="Arial" charset="0"/>
              </a:rPr>
              <a:t>splenectomy</a:t>
            </a:r>
            <a:endParaRPr lang="en-US" sz="20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" name="Picture 2" descr="C:\Users\Zeenat\Pictures\img2477164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794" y="1638277"/>
            <a:ext cx="4139626" cy="34659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331"/>
            <a:ext cx="9144000" cy="5465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Venous Drainage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50877"/>
            <a:ext cx="4272887" cy="4831307"/>
          </a:xfrm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Splenic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vein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Leaves the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hilus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Runs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behind the tail &amp; body of the pancreas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Reaches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behind the neck of pancreas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where it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joins the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superior mesenteric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 form the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portal vein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Tributaries: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Short gastric vein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left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gastroepiploic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vein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Pancreatic veins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Inferior mesenteric vein</a:t>
            </a:r>
          </a:p>
        </p:txBody>
      </p:sp>
      <p:pic>
        <p:nvPicPr>
          <p:cNvPr id="24580" name="Picture 6" descr="Copy of s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5301" y="1082721"/>
            <a:ext cx="4042494" cy="4813111"/>
          </a:xfrm>
          <a:noFill/>
          <a:ln>
            <a:solidFill>
              <a:schemeClr val="tx2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668740" y="1036632"/>
            <a:ext cx="7765575" cy="1938580"/>
          </a:xfrm>
          <a:ln>
            <a:solidFill>
              <a:schemeClr val="tx2"/>
            </a:solidFill>
          </a:ln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Lymphatics</a:t>
            </a:r>
            <a:r>
              <a:rPr lang="en-US" sz="2400" dirty="0" smtClean="0">
                <a:latin typeface="Arial" charset="0"/>
                <a:cs typeface="Arial" charset="0"/>
              </a:rPr>
              <a:t> emerge from the </a:t>
            </a:r>
            <a:r>
              <a:rPr lang="en-US" sz="2400" dirty="0" err="1" smtClean="0">
                <a:latin typeface="Arial" charset="0"/>
                <a:cs typeface="Arial" charset="0"/>
              </a:rPr>
              <a:t>hilus</a:t>
            </a:r>
            <a:r>
              <a:rPr lang="en-US" sz="2400" dirty="0" smtClean="0">
                <a:latin typeface="Arial" charset="0"/>
                <a:cs typeface="Arial" charset="0"/>
              </a:rPr>
              <a:t> and drain into several nodes lying at the </a:t>
            </a:r>
            <a:r>
              <a:rPr lang="en-US" sz="2400" dirty="0" err="1" smtClean="0">
                <a:latin typeface="Arial" charset="0"/>
                <a:cs typeface="Arial" charset="0"/>
              </a:rPr>
              <a:t>hilum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Efferents</a:t>
            </a:r>
            <a:r>
              <a:rPr lang="en-US" sz="2400" dirty="0" smtClean="0">
                <a:latin typeface="Arial" charset="0"/>
                <a:cs typeface="Arial" charset="0"/>
              </a:rPr>
              <a:t> from the </a:t>
            </a:r>
            <a:r>
              <a:rPr lang="en-US" sz="2400" dirty="0" err="1" smtClean="0">
                <a:latin typeface="Arial" charset="0"/>
                <a:cs typeface="Arial" charset="0"/>
              </a:rPr>
              <a:t>hilar</a:t>
            </a:r>
            <a:r>
              <a:rPr lang="en-US" sz="2400" dirty="0" smtClean="0">
                <a:latin typeface="Arial" charset="0"/>
                <a:cs typeface="Arial" charset="0"/>
              </a:rPr>
              <a:t> nodes pass along the course of </a:t>
            </a:r>
            <a:r>
              <a:rPr lang="en-US" sz="2400" dirty="0" err="1" smtClean="0">
                <a:latin typeface="Arial" charset="0"/>
                <a:cs typeface="Arial" charset="0"/>
              </a:rPr>
              <a:t>splenic</a:t>
            </a:r>
            <a:r>
              <a:rPr lang="en-US" sz="2400" dirty="0" smtClean="0">
                <a:latin typeface="Arial" charset="0"/>
                <a:cs typeface="Arial" charset="0"/>
              </a:rPr>
              <a:t> artery, and drain into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celiac lymph nodes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5603" name="Content Placeholder 5"/>
          <p:cNvSpPr>
            <a:spLocks noGrp="1"/>
          </p:cNvSpPr>
          <p:nvPr>
            <p:ph sz="half" idx="4294967295"/>
          </p:nvPr>
        </p:nvSpPr>
        <p:spPr>
          <a:xfrm>
            <a:off x="641445" y="4247268"/>
            <a:ext cx="7833816" cy="138925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Derived from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celiac plexus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Are distributed mainly along branches of the </a:t>
            </a:r>
            <a:r>
              <a:rPr lang="en-US" sz="2400" dirty="0" err="1" smtClean="0">
                <a:latin typeface="Arial" charset="0"/>
                <a:cs typeface="Arial" charset="0"/>
              </a:rPr>
              <a:t>splenic</a:t>
            </a:r>
            <a:r>
              <a:rPr lang="en-US" sz="2400" dirty="0" smtClean="0">
                <a:latin typeface="Arial" charset="0"/>
                <a:cs typeface="Arial" charset="0"/>
              </a:rPr>
              <a:t> artery, and are vasomotor in function.</a:t>
            </a:r>
          </a:p>
          <a:p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322" y="3733891"/>
            <a:ext cx="301328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 Supply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98" y="487692"/>
            <a:ext cx="29878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 Drainage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sz="9600" dirty="0" smtClean="0">
                <a:latin typeface="Bauhaus 93" pitchFamily="82" charset="0"/>
              </a:rPr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D82E-FB54-4A54-8E46-2AF80E7F4A4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0" y="168322"/>
            <a:ext cx="9144000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Liver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sz="half" idx="1"/>
          </p:nvPr>
        </p:nvSpPr>
        <p:spPr>
          <a:xfrm>
            <a:off x="163773" y="873457"/>
            <a:ext cx="5199797" cy="5786649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/>
              <a:t>The largest gland in the body</a:t>
            </a:r>
          </a:p>
          <a:p>
            <a:r>
              <a:rPr lang="en-US" sz="2400" dirty="0" smtClean="0"/>
              <a:t>Weighs approximately 1500 g (approximately 2.5% of adult body weight). </a:t>
            </a:r>
          </a:p>
          <a:p>
            <a:r>
              <a:rPr lang="en-US" sz="2400" dirty="0" smtClean="0"/>
              <a:t>Lies mainly in the </a:t>
            </a:r>
            <a:r>
              <a:rPr lang="en-US" sz="2400" b="1" dirty="0" smtClean="0"/>
              <a:t>right </a:t>
            </a:r>
            <a:r>
              <a:rPr lang="en-US" sz="2400" b="1" dirty="0" err="1" smtClean="0"/>
              <a:t>hypochondrium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epigastrium</a:t>
            </a:r>
            <a:r>
              <a:rPr lang="en-US" sz="2400" dirty="0" smtClean="0"/>
              <a:t> and extends into the </a:t>
            </a:r>
            <a:r>
              <a:rPr lang="en-US" sz="2400" b="1" dirty="0" smtClean="0"/>
              <a:t>left </a:t>
            </a:r>
            <a:r>
              <a:rPr lang="en-US" sz="2400" b="1" dirty="0" err="1" smtClean="0"/>
              <a:t>hypochondrium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Protected by the thoracic cage and diaphragm, lies deep to ribs 7-11 on the right side and crosses the midline toward the left nipple. </a:t>
            </a:r>
          </a:p>
          <a:p>
            <a:r>
              <a:rPr lang="en-US" sz="2400" dirty="0" smtClean="0"/>
              <a:t>Moves with the diaphragm and is located more inferiorly when one is erect because of gravity.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22" name="Picture 2" descr="http://instruct.uwo.ca/kinesiology/222/Lab3/Lab3_Images/Fig2_abdominal_reg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718" y="1296487"/>
            <a:ext cx="3586048" cy="4531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68322"/>
            <a:ext cx="9144000" cy="6397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Relations of Liver</a:t>
            </a:r>
          </a:p>
        </p:txBody>
      </p:sp>
      <p:pic>
        <p:nvPicPr>
          <p:cNvPr id="1026" name="Picture 2" descr="http://starstorage.blob.core.windows.net/archives/2008/4/6/health/sf_p10l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183" y="3753134"/>
            <a:ext cx="2893324" cy="2729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2" descr="http://instruct.uwo.ca/kinesiology/222/Lab3/Lab3_Images/Fig2_abdominal_regions.jpg"/>
          <p:cNvPicPr>
            <a:picLocks noChangeAspect="1" noChangeArrowheads="1"/>
          </p:cNvPicPr>
          <p:nvPr/>
        </p:nvPicPr>
        <p:blipFill>
          <a:blip r:embed="rId3" cstate="print"/>
          <a:srcRect b="22477"/>
          <a:stretch>
            <a:fillRect/>
          </a:stretch>
        </p:blipFill>
        <p:spPr bwMode="auto">
          <a:xfrm>
            <a:off x="5645442" y="900701"/>
            <a:ext cx="2829825" cy="2771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23331" y="1081586"/>
            <a:ext cx="4162567" cy="26169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Anterior: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Diaphragm, Right and left costal margins, right and left pleura and lower margins of both lungs, xiphoid process, and anterior abdominal wall in the subcostal angle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09684" y="3988559"/>
            <a:ext cx="4230805" cy="23030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Posterior: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Diaphragm, right kidney, hepatic flexure of the colon, duodenum, gallbladder, inferior vena cava, esophagus and fundus of the stomach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half" idx="4294967295"/>
          </p:nvPr>
        </p:nvSpPr>
        <p:spPr>
          <a:xfrm>
            <a:off x="4343400" y="716508"/>
            <a:ext cx="4572000" cy="4933665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liver is completely surrounded by a fibrous capsule and covered by  peritoneum (except the bare areas). 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 area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liver is an area of the liver on the diaphragmatic surface where there is no intervening peritoneum between the liver and the diaphragm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Boundaries of Bare area: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layer of  coronary ligament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layer of coronary ligament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Laterally: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and left triangular ligaments</a:t>
            </a:r>
          </a:p>
          <a:p>
            <a:endParaRPr lang="en-US" sz="2400" dirty="0" smtClean="0"/>
          </a:p>
        </p:txBody>
      </p:sp>
      <p:pic>
        <p:nvPicPr>
          <p:cNvPr id="6147" name="Picture 5" descr="C:\Users\user\Documents\Downloads\image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149" y="1230577"/>
            <a:ext cx="2438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 rot="17118409">
            <a:off x="1173702" y="1585845"/>
            <a:ext cx="133350" cy="4191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92200" y="814320"/>
            <a:ext cx="91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Superior layer of coronary ligament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163773" y="1883395"/>
            <a:ext cx="106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Inferior </a:t>
            </a:r>
            <a:r>
              <a:rPr lang="en-US" sz="1200" b="1" dirty="0"/>
              <a:t>layer of coronary ligament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54200" y="1119120"/>
            <a:ext cx="751770" cy="40942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54200" y="2224585"/>
            <a:ext cx="587997" cy="11373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10" descr="C:\Users\user\Pictures\C5FF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13" y="3766784"/>
            <a:ext cx="3628338" cy="26067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Reflection</a:t>
            </a:r>
          </a:p>
        </p:txBody>
      </p:sp>
      <p:sp>
        <p:nvSpPr>
          <p:cNvPr id="15" name="Oval 14"/>
          <p:cNvSpPr/>
          <p:nvPr/>
        </p:nvSpPr>
        <p:spPr>
          <a:xfrm>
            <a:off x="3125332" y="5377220"/>
            <a:ext cx="764275" cy="518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8180" y="3889615"/>
            <a:ext cx="1021308" cy="313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29732" y="2895604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Posterior abdominal wall</a:t>
            </a:r>
            <a:endParaRPr lang="en-US" sz="12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20248" y="3193576"/>
            <a:ext cx="299119" cy="3412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480176" y="1915241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Anterior abdominal wall</a:t>
            </a:r>
            <a:endParaRPr lang="en-US" sz="1200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357352" y="2224759"/>
            <a:ext cx="150121" cy="1636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2076730" y="825693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Diaphragm</a:t>
            </a:r>
            <a:endParaRPr lang="en-US" sz="1200" b="1" dirty="0"/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rot="5400000">
            <a:off x="2436442" y="1220658"/>
            <a:ext cx="291655" cy="5572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3198121" y="1264696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Peritoneum</a:t>
            </a:r>
            <a:endParaRPr lang="en-US" sz="1200" b="1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3166284" y="1542196"/>
            <a:ext cx="300248" cy="24566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39988" y="5800299"/>
            <a:ext cx="4612943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Other bare areas include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porta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hepatis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fossa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 gall bladder &amp; grooves for IVC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half" idx="4294967295"/>
          </p:nvPr>
        </p:nvSpPr>
        <p:spPr>
          <a:xfrm>
            <a:off x="716862" y="1475135"/>
            <a:ext cx="3541240" cy="390208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The liver has two surfaces: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A convex </a:t>
            </a:r>
            <a:r>
              <a:rPr 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diaphragmatic</a:t>
            </a:r>
            <a:r>
              <a:rPr lang="en-US" sz="2400" dirty="0" smtClean="0">
                <a:latin typeface="Arial" charset="0"/>
                <a:cs typeface="Arial" charset="0"/>
              </a:rPr>
              <a:t> surface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A relatively flat or even concave </a:t>
            </a:r>
            <a:r>
              <a:rPr 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visceral</a:t>
            </a:r>
            <a:r>
              <a:rPr lang="en-US" sz="2400" dirty="0" smtClean="0">
                <a:latin typeface="Arial" charset="0"/>
                <a:cs typeface="Arial" charset="0"/>
              </a:rPr>
              <a:t> surface (</a:t>
            </a:r>
            <a:r>
              <a:rPr lang="en-US" sz="2400" dirty="0" err="1" smtClean="0">
                <a:latin typeface="Arial" charset="0"/>
                <a:cs typeface="Arial" charset="0"/>
              </a:rPr>
              <a:t>posteroinferior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7171" name="Picture 2" descr="C:\Documents and Settings\HP\My Documents\My Pictures\showimageCAXP023Q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34662" y="1046526"/>
            <a:ext cx="3026703" cy="2690403"/>
          </a:xfrm>
          <a:noFill/>
          <a:ln>
            <a:solidFill>
              <a:schemeClr val="accent1"/>
            </a:solidFill>
          </a:ln>
        </p:spPr>
      </p:pic>
      <p:pic>
        <p:nvPicPr>
          <p:cNvPr id="7173" name="Picture 2" descr="C:\Documents and Settings\HP\My Documents\My Pictures\showimageCAPT4X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370" y="3862316"/>
            <a:ext cx="3712575" cy="23747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9690" y="6435180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38109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 of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54842" y="1064525"/>
            <a:ext cx="4285397" cy="5063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convex upper surface is smooth and molded to the undersurface of the domes of the diaphragm which separates it from the pleurae, lungs, pericardium, and heart 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Covered with visceral peritoneum, except posteriorly in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bare area of the liver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where it lies in direct contact with the diaphragm.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5" name="Picture 7" descr="C:\Users\user\Pictures\Picture11.jpg"/>
          <p:cNvPicPr>
            <a:picLocks noChangeAspect="1" noChangeArrowheads="1"/>
          </p:cNvPicPr>
          <p:nvPr/>
        </p:nvPicPr>
        <p:blipFill>
          <a:blip r:embed="rId2" cstate="print"/>
          <a:srcRect l="1019" t="4817" r="5473" b="8804"/>
          <a:stretch>
            <a:fillRect/>
          </a:stretch>
        </p:blipFill>
        <p:spPr bwMode="auto">
          <a:xfrm>
            <a:off x="4831236" y="1368898"/>
            <a:ext cx="4172077" cy="41175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1999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Diaphragmatic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21943" y="1132763"/>
            <a:ext cx="3604147" cy="50496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is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posteroinferior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surface, related to abdominal viscera.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is covered with peritoneum, except at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fossa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for the gallbladder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porta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hepatis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bears multiple fissures and impressions from contact with other organs.</a:t>
            </a:r>
          </a:p>
        </p:txBody>
      </p:sp>
      <p:pic>
        <p:nvPicPr>
          <p:cNvPr id="4" name="Picture 2" descr="C:\Documents and Settings\HP\My Documents\My Pictures\showimageCAPT4X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8828" y="1990101"/>
            <a:ext cx="4953966" cy="31687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1999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Visceral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user\Documents\Downloads\liverDiagr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569" y="2222046"/>
            <a:ext cx="3898900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5837304" y="3524036"/>
            <a:ext cx="2286000" cy="5334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227704" y="3676436"/>
            <a:ext cx="2057400" cy="3048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93852" y="3665632"/>
            <a:ext cx="762000" cy="762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41019"/>
            <a:ext cx="914399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244" y="1040981"/>
            <a:ext cx="4572000" cy="538609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oriented fissures, linked centrally by the transverse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form the letter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visceral surface.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fissure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continuous groove formed: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 for the round ligament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 for the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fissure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continuous groove formed: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gallbladder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groove for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cava. 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533564" y="1555844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2006" y="5024650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0943" y="5108812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 bladder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8131" y="1589964"/>
            <a:ext cx="178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7701" y="5072420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ligament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721526" y="2135874"/>
            <a:ext cx="1091821" cy="6960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5964072" y="4367283"/>
            <a:ext cx="1378424" cy="6823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347048" y="4835855"/>
            <a:ext cx="404881" cy="36394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5291399" y="2247949"/>
            <a:ext cx="901794" cy="6892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5604681" y="4469642"/>
            <a:ext cx="734705" cy="6437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1605</Words>
  <Application>Microsoft Office PowerPoint</Application>
  <PresentationFormat>On-screen Show (4:3)</PresentationFormat>
  <Paragraphs>211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Liver &amp; Spleen</vt:lpstr>
      <vt:lpstr>PowerPoint Presentation</vt:lpstr>
      <vt:lpstr>Liver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Porta Hepatis (Hilum of the Liver)</vt:lpstr>
      <vt:lpstr>Ligaments of the Liver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Spleen</vt:lpstr>
      <vt:lpstr>PowerPoint Presentation</vt:lpstr>
      <vt:lpstr>Peritoneal Reflections/Ligaments</vt:lpstr>
      <vt:lpstr>Relations</vt:lpstr>
      <vt:lpstr>Arterial Supply</vt:lpstr>
      <vt:lpstr>Venous Drainage</vt:lpstr>
      <vt:lpstr>PowerPoint Presentation</vt:lpstr>
      <vt:lpstr>Thank You</vt:lpstr>
    </vt:vector>
  </TitlesOfParts>
  <Company>BEST FORUM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&amp; Spleen</dc:title>
  <dc:creator>Dr. Zeenat Zaidi</dc:creator>
  <cp:lastModifiedBy>VOHRA</cp:lastModifiedBy>
  <cp:revision>261</cp:revision>
  <dcterms:created xsi:type="dcterms:W3CDTF">2010-12-01T07:31:15Z</dcterms:created>
  <dcterms:modified xsi:type="dcterms:W3CDTF">2015-12-06T08:50:27Z</dcterms:modified>
</cp:coreProperties>
</file>