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315" r:id="rId2"/>
    <p:sldId id="276" r:id="rId3"/>
    <p:sldId id="269" r:id="rId4"/>
    <p:sldId id="271" r:id="rId5"/>
    <p:sldId id="357" r:id="rId6"/>
    <p:sldId id="362" r:id="rId7"/>
    <p:sldId id="358" r:id="rId8"/>
    <p:sldId id="359" r:id="rId9"/>
    <p:sldId id="360" r:id="rId10"/>
    <p:sldId id="361" r:id="rId11"/>
    <p:sldId id="344" r:id="rId12"/>
    <p:sldId id="350" r:id="rId13"/>
    <p:sldId id="353" r:id="rId14"/>
    <p:sldId id="355" r:id="rId15"/>
    <p:sldId id="356" r:id="rId16"/>
    <p:sldId id="289" r:id="rId17"/>
    <p:sldId id="345" r:id="rId18"/>
    <p:sldId id="367" r:id="rId19"/>
    <p:sldId id="346" r:id="rId20"/>
    <p:sldId id="348" r:id="rId21"/>
    <p:sldId id="326" r:id="rId22"/>
    <p:sldId id="349" r:id="rId23"/>
    <p:sldId id="327" r:id="rId24"/>
    <p:sldId id="363" r:id="rId25"/>
    <p:sldId id="365" r:id="rId26"/>
    <p:sldId id="368" r:id="rId27"/>
    <p:sldId id="316"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990033"/>
    <a:srgbClr val="BC0000"/>
    <a:srgbClr val="660033"/>
    <a:srgbClr val="FFFFFF"/>
    <a:srgbClr val="FF0000"/>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5" autoAdjust="0"/>
    <p:restoredTop sz="94709" autoAdjust="0"/>
  </p:normalViewPr>
  <p:slideViewPr>
    <p:cSldViewPr>
      <p:cViewPr varScale="1">
        <p:scale>
          <a:sx n="66" d="100"/>
          <a:sy n="66"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2F6751F6-C270-4C6F-A935-1FCC290CBFF7}" type="datetimeFigureOut">
              <a:rPr lang="en-US"/>
              <a:pPr>
                <a:defRPr/>
              </a:pPr>
              <a:t>12/7/2015</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solidFill>
                  <a:srgbClr val="D1EAEE"/>
                </a:solidFill>
              </a:defRPr>
            </a:lvl1pPr>
          </a:lstStyle>
          <a:p>
            <a:pPr>
              <a:defRPr/>
            </a:pPr>
            <a:fld id="{F4B247C6-0109-4148-A816-D3DAF886DDE4}"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9597C6A-4D53-47E3-BAA3-AF8BE03E26F7}" type="datetimeFigureOut">
              <a:rPr lang="en-US"/>
              <a:pPr>
                <a:defRPr/>
              </a:pPr>
              <a:t>12/7/2015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4A5F8B5-1F03-4E2F-A329-B4829C99F478}"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428F570-F375-4589-9E70-DCB1BE35B684}" type="datetimeFigureOut">
              <a:rPr lang="en-US"/>
              <a:pPr>
                <a:defRPr/>
              </a:pPr>
              <a:t>12/7/2015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04D1E23-F3FC-4A69-A3EF-F039113DEECA}"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3F7A848-A832-4D1F-AAD9-0F41CF731E26}" type="datetimeFigureOut">
              <a:rPr lang="en-US"/>
              <a:pPr>
                <a:defRPr/>
              </a:pPr>
              <a:t>12/7/2015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107DAA1-EA67-482C-B702-4B9305A10BD3}"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4279130-D572-4C35-939E-877FC94F2E20}" type="datetimeFigureOut">
              <a:rPr lang="en-US"/>
              <a:pPr>
                <a:defRPr/>
              </a:pPr>
              <a:t>12/7/2015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D1EAEE"/>
                </a:solidFill>
              </a:defRPr>
            </a:lvl1pPr>
          </a:lstStyle>
          <a:p>
            <a:pPr>
              <a:defRPr/>
            </a:pPr>
            <a:fld id="{EF27AEE3-646A-43E2-A8C5-CAA8119622A5}"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96D32A3-04D5-427B-BBC7-CA3511FB9D12}" type="datetimeFigureOut">
              <a:rPr lang="en-US"/>
              <a:pPr>
                <a:defRPr/>
              </a:pPr>
              <a:t>12/7/2015</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536D5B4D-D50A-46AA-B6FA-AB23ED2328C3}"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68AA0443-442F-4A2B-8AF8-2865AA39DCBA}" type="datetimeFigureOut">
              <a:rPr lang="en-US"/>
              <a:pPr>
                <a:defRPr/>
              </a:pPr>
              <a:t>12/7/2015</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7B9CE03E-AABE-4675-AC64-5DF4E865FDA9}"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22702609-49C3-4B89-96B5-188110B1DD85}" type="datetimeFigureOut">
              <a:rPr lang="en-US"/>
              <a:pPr>
                <a:defRPr/>
              </a:pPr>
              <a:t>12/7/2015</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4BD4E820-F30E-4E33-9183-49B342711522}"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32D2A66E-8A69-4F38-811F-7EA136816BFB}" type="datetimeFigureOut">
              <a:rPr lang="en-US"/>
              <a:pPr>
                <a:defRPr/>
              </a:pPr>
              <a:t>12/7/2015</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F0C60E06-860E-402B-B5A2-1398C08FF3B2}"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5FD0193-495C-4706-A420-E1A94168BE02}" type="datetimeFigureOut">
              <a:rPr lang="en-US"/>
              <a:pPr>
                <a:defRPr/>
              </a:pPr>
              <a:t>12/7/2015</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74D0D7E3-4277-47E5-8AB4-0A9769148695}"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CF66471F-675F-4842-ABF6-8071A2073B78}" type="datetimeFigureOut">
              <a:rPr lang="en-US"/>
              <a:pPr>
                <a:defRPr/>
              </a:pPr>
              <a:t>12/7/2015</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902D5648-F79D-479E-BA01-D8598C133FE3}"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7172270B-F2A1-4727-A226-A792A85BCA85}" type="datetimeFigureOut">
              <a:rPr lang="en-US"/>
              <a:pPr>
                <a:defRPr/>
              </a:pPr>
              <a:t>12/7/2015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a:defRPr/>
            </a:pPr>
            <a:fld id="{20511142-4F7B-4479-9B2B-1EFF332D8ECA}" type="slidenum">
              <a:rPr lang="ar-SA"/>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049" r:id="rId1"/>
    <p:sldLayoutId id="2147484041" r:id="rId2"/>
    <p:sldLayoutId id="2147484050" r:id="rId3"/>
    <p:sldLayoutId id="2147484042" r:id="rId4"/>
    <p:sldLayoutId id="2147484043" r:id="rId5"/>
    <p:sldLayoutId id="2147484044" r:id="rId6"/>
    <p:sldLayoutId id="2147484045" r:id="rId7"/>
    <p:sldLayoutId id="2147484046" r:id="rId8"/>
    <p:sldLayoutId id="2147484051" r:id="rId9"/>
    <p:sldLayoutId id="2147484047" r:id="rId10"/>
    <p:sldLayoutId id="2147484048"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uptodate.com/contents/sodium-benzoate-pediatric-drug-information?source=see_link"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WordArt 2"/>
          <p:cNvSpPr>
            <a:spLocks noChangeArrowheads="1" noChangeShapeType="1" noTextEdit="1"/>
          </p:cNvSpPr>
          <p:nvPr/>
        </p:nvSpPr>
        <p:spPr bwMode="auto">
          <a:xfrm>
            <a:off x="609600" y="1066800"/>
            <a:ext cx="7789863" cy="4114800"/>
          </a:xfrm>
          <a:prstGeom prst="rect">
            <a:avLst/>
          </a:prstGeom>
        </p:spPr>
        <p:txBody>
          <a:bodyPr wrap="none" fromWordArt="1">
            <a:prstTxWarp prst="textChevron">
              <a:avLst>
                <a:gd name="adj" fmla="val 25000"/>
              </a:avLst>
            </a:prstTxWarp>
          </a:bodyPr>
          <a:lstStyle/>
          <a:p>
            <a:pPr algn="ctr" rtl="1"/>
            <a:r>
              <a:rPr lang="ar-SA" sz="3600" b="1" kern="10">
                <a:ln w="9525">
                  <a:solidFill>
                    <a:srgbClr val="FF0000"/>
                  </a:solidFill>
                  <a:round/>
                  <a:headEnd/>
                  <a:tailEnd/>
                </a:ln>
                <a:solidFill>
                  <a:srgbClr val="FF0000"/>
                </a:solidFill>
                <a:latin typeface="Arial"/>
                <a:cs typeface="Arial"/>
              </a:rPr>
              <a:t>بسم الله الرحمن الرحيم</a:t>
            </a:r>
            <a:endParaRPr lang="en-US" sz="3600" b="1" kern="10">
              <a:ln w="9525">
                <a:solidFill>
                  <a:srgbClr val="FF0000"/>
                </a:solidFill>
                <a:round/>
                <a:headEnd/>
                <a:tailEnd/>
              </a:ln>
              <a:solidFill>
                <a:srgbClr val="FF0000"/>
              </a:solidFill>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0"/>
                                        </p:tgtEl>
                                        <p:attrNameLst>
                                          <p:attrName>style.visibility</p:attrName>
                                        </p:attrNameLst>
                                      </p:cBhvr>
                                      <p:to>
                                        <p:strVal val="visible"/>
                                      </p:to>
                                    </p:set>
                                    <p:animEffect transition="in" filter="dissolve">
                                      <p:cBhvr>
                                        <p:cTn id="7" dur="500"/>
                                        <p:tgtEl>
                                          <p:spTgt spid="58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685800"/>
            <a:ext cx="8229600" cy="1143000"/>
          </a:xfrm>
        </p:spPr>
        <p:txBody>
          <a:bodyPr/>
          <a:lstStyle/>
          <a:p>
            <a:pPr algn="ctr" eaLnBrk="1" hangingPunct="1"/>
            <a:r>
              <a:rPr lang="en-US" sz="3600" b="1" dirty="0" smtClean="0">
                <a:solidFill>
                  <a:srgbClr val="990033"/>
                </a:solidFill>
                <a:latin typeface="Impact" pitchFamily="34" charset="0"/>
              </a:rPr>
              <a:t>Summary: Removal of </a:t>
            </a:r>
            <a:r>
              <a:rPr lang="el-GR" sz="3600" b="1" dirty="0" smtClean="0">
                <a:solidFill>
                  <a:srgbClr val="990033"/>
                </a:solidFill>
                <a:latin typeface="Impact" pitchFamily="34" charset="0"/>
              </a:rPr>
              <a:t>α</a:t>
            </a:r>
            <a:r>
              <a:rPr lang="en-US" sz="3600" b="1" dirty="0" smtClean="0">
                <a:solidFill>
                  <a:srgbClr val="990033"/>
                </a:solidFill>
                <a:latin typeface="Impact" pitchFamily="34" charset="0"/>
              </a:rPr>
              <a:t>-amino group </a:t>
            </a:r>
            <a:br>
              <a:rPr lang="en-US" sz="3600" b="1" dirty="0" smtClean="0">
                <a:solidFill>
                  <a:srgbClr val="990033"/>
                </a:solidFill>
                <a:latin typeface="Impact" pitchFamily="34" charset="0"/>
              </a:rPr>
            </a:br>
            <a:r>
              <a:rPr lang="en-US" sz="3600" b="1" dirty="0" smtClean="0">
                <a:solidFill>
                  <a:srgbClr val="990033"/>
                </a:solidFill>
                <a:latin typeface="Impact" pitchFamily="34" charset="0"/>
              </a:rPr>
              <a:t>of amino acid &amp; formation of ammonia</a:t>
            </a:r>
          </a:p>
        </p:txBody>
      </p:sp>
      <p:pic>
        <p:nvPicPr>
          <p:cNvPr id="2050" name="Picture 2"/>
          <p:cNvPicPr>
            <a:picLocks noChangeAspect="1" noChangeArrowheads="1"/>
          </p:cNvPicPr>
          <p:nvPr/>
        </p:nvPicPr>
        <p:blipFill>
          <a:blip r:embed="rId2" cstate="print"/>
          <a:srcRect l="4717" t="3398" r="7233"/>
          <a:stretch>
            <a:fillRect/>
          </a:stretch>
        </p:blipFill>
        <p:spPr bwMode="auto">
          <a:xfrm>
            <a:off x="2286000" y="1905000"/>
            <a:ext cx="4343400" cy="4630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609600"/>
            <a:ext cx="8229600" cy="990600"/>
          </a:xfrm>
        </p:spPr>
        <p:txBody>
          <a:bodyPr/>
          <a:lstStyle/>
          <a:p>
            <a:pPr algn="ctr" eaLnBrk="1" hangingPunct="1"/>
            <a:r>
              <a:rPr lang="en-US" sz="3200" b="1" dirty="0" smtClean="0">
                <a:solidFill>
                  <a:srgbClr val="990033"/>
                </a:solidFill>
                <a:latin typeface="Impact" pitchFamily="34" charset="0"/>
              </a:rPr>
              <a:t>B: Transport of NH</a:t>
            </a:r>
            <a:r>
              <a:rPr lang="en-US" sz="3200" b="1" baseline="-25000" dirty="0" smtClean="0">
                <a:solidFill>
                  <a:srgbClr val="990033"/>
                </a:solidFill>
                <a:latin typeface="Impact" pitchFamily="34" charset="0"/>
              </a:rPr>
              <a:t>3</a:t>
            </a:r>
            <a:r>
              <a:rPr lang="en-US" sz="3200" b="1" dirty="0" smtClean="0">
                <a:solidFill>
                  <a:srgbClr val="990033"/>
                </a:solidFill>
                <a:latin typeface="Impact" pitchFamily="34" charset="0"/>
              </a:rPr>
              <a:t> from </a:t>
            </a:r>
            <a:br>
              <a:rPr lang="en-US" sz="3200" b="1" dirty="0" smtClean="0">
                <a:solidFill>
                  <a:srgbClr val="990033"/>
                </a:solidFill>
                <a:latin typeface="Impact" pitchFamily="34" charset="0"/>
              </a:rPr>
            </a:br>
            <a:r>
              <a:rPr lang="en-US" sz="3200" b="1" dirty="0" smtClean="0">
                <a:solidFill>
                  <a:srgbClr val="990033"/>
                </a:solidFill>
                <a:latin typeface="Impact" pitchFamily="34" charset="0"/>
              </a:rPr>
              <a:t>peripheral tissues into the liver </a:t>
            </a:r>
          </a:p>
        </p:txBody>
      </p:sp>
      <p:sp>
        <p:nvSpPr>
          <p:cNvPr id="13315" name="Content Placeholder 2"/>
          <p:cNvSpPr>
            <a:spLocks noGrp="1"/>
          </p:cNvSpPr>
          <p:nvPr>
            <p:ph idx="1"/>
          </p:nvPr>
        </p:nvSpPr>
        <p:spPr>
          <a:xfrm>
            <a:off x="152400" y="1524000"/>
            <a:ext cx="8763000" cy="5257800"/>
          </a:xfrm>
        </p:spPr>
        <p:txBody>
          <a:bodyPr/>
          <a:lstStyle/>
          <a:p>
            <a:pPr algn="just" eaLnBrk="1" hangingPunct="1">
              <a:spcAft>
                <a:spcPts val="12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Ammonia is produced by all tissues and the main disposal is via formation of urea in liver</a:t>
            </a:r>
          </a:p>
          <a:p>
            <a:pPr algn="just" eaLnBrk="1" hangingPunct="1">
              <a:spcAft>
                <a:spcPts val="1200"/>
              </a:spcAft>
              <a:buClr>
                <a:srgbClr val="BC0000"/>
              </a:buClr>
              <a:buFont typeface="Wingdings" pitchFamily="2" charset="2"/>
              <a:buChar char="Ø"/>
            </a:pPr>
            <a:r>
              <a:rPr lang="en-US" sz="3200" b="1" dirty="0" smtClean="0">
                <a:latin typeface="Times New Roman" pitchFamily="18" charset="0"/>
                <a:cs typeface="Times New Roman" pitchFamily="18" charset="0"/>
              </a:rPr>
              <a:t> </a:t>
            </a:r>
            <a:r>
              <a:rPr lang="en-US" sz="3200" b="1" dirty="0" smtClean="0">
                <a:solidFill>
                  <a:srgbClr val="0000CC"/>
                </a:solidFill>
                <a:latin typeface="Times New Roman" pitchFamily="18" charset="0"/>
                <a:cs typeface="Times New Roman" pitchFamily="18" charset="0"/>
              </a:rPr>
              <a:t>Blood level of NH</a:t>
            </a:r>
            <a:r>
              <a:rPr lang="en-US" sz="3200" b="1" baseline="-25000" dirty="0" smtClean="0">
                <a:solidFill>
                  <a:srgbClr val="0000CC"/>
                </a:solidFill>
                <a:latin typeface="Times New Roman" pitchFamily="18" charset="0"/>
                <a:cs typeface="Times New Roman" pitchFamily="18" charset="0"/>
              </a:rPr>
              <a:t>3 </a:t>
            </a:r>
            <a:r>
              <a:rPr lang="en-US" sz="3200" b="1" dirty="0" smtClean="0">
                <a:solidFill>
                  <a:srgbClr val="0000CC"/>
                </a:solidFill>
                <a:latin typeface="Times New Roman" pitchFamily="18" charset="0"/>
                <a:cs typeface="Times New Roman" pitchFamily="18" charset="0"/>
              </a:rPr>
              <a:t>must be kept very low, otherwise, </a:t>
            </a:r>
            <a:r>
              <a:rPr lang="en-US" sz="3200" b="1" dirty="0" err="1" smtClean="0">
                <a:solidFill>
                  <a:srgbClr val="0000CC"/>
                </a:solidFill>
                <a:latin typeface="Times New Roman" pitchFamily="18" charset="0"/>
                <a:cs typeface="Times New Roman" pitchFamily="18" charset="0"/>
              </a:rPr>
              <a:t>hyperammonemia</a:t>
            </a:r>
            <a:r>
              <a:rPr lang="en-US" sz="3200" b="1" dirty="0" smtClean="0">
                <a:solidFill>
                  <a:srgbClr val="0000CC"/>
                </a:solidFill>
                <a:latin typeface="Times New Roman" pitchFamily="18" charset="0"/>
                <a:cs typeface="Times New Roman" pitchFamily="18" charset="0"/>
              </a:rPr>
              <a:t> and CNS toxicity will occur </a:t>
            </a:r>
            <a:r>
              <a:rPr lang="en-US" sz="3200" b="1" dirty="0" smtClean="0">
                <a:solidFill>
                  <a:srgbClr val="BC0000"/>
                </a:solidFill>
                <a:latin typeface="Times New Roman" pitchFamily="18" charset="0"/>
                <a:cs typeface="Times New Roman" pitchFamily="18" charset="0"/>
              </a:rPr>
              <a:t>(NH</a:t>
            </a:r>
            <a:r>
              <a:rPr lang="en-US" sz="3200" b="1" baseline="-25000" dirty="0" smtClean="0">
                <a:solidFill>
                  <a:srgbClr val="BC0000"/>
                </a:solidFill>
                <a:latin typeface="Times New Roman" pitchFamily="18" charset="0"/>
                <a:cs typeface="Times New Roman" pitchFamily="18" charset="0"/>
              </a:rPr>
              <a:t>3 </a:t>
            </a:r>
            <a:r>
              <a:rPr lang="en-US" sz="3200" b="1" dirty="0" smtClean="0">
                <a:solidFill>
                  <a:srgbClr val="BC0000"/>
                </a:solidFill>
                <a:latin typeface="Times New Roman" pitchFamily="18" charset="0"/>
                <a:cs typeface="Times New Roman" pitchFamily="18" charset="0"/>
              </a:rPr>
              <a:t>is toxic to CNS)</a:t>
            </a:r>
          </a:p>
          <a:p>
            <a:pPr algn="just" eaLnBrk="1" hangingPunct="1">
              <a:spcAft>
                <a:spcPts val="6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To solve this problem, NH</a:t>
            </a:r>
            <a:r>
              <a:rPr lang="en-US" sz="3200" b="1" baseline="-25000" dirty="0" smtClean="0">
                <a:solidFill>
                  <a:srgbClr val="0000CC"/>
                </a:solidFill>
                <a:latin typeface="Times New Roman" pitchFamily="18" charset="0"/>
                <a:cs typeface="Times New Roman" pitchFamily="18" charset="0"/>
              </a:rPr>
              <a:t>3</a:t>
            </a:r>
            <a:r>
              <a:rPr lang="en-US" sz="3200" b="1" dirty="0" smtClean="0">
                <a:solidFill>
                  <a:srgbClr val="0000CC"/>
                </a:solidFill>
                <a:latin typeface="Times New Roman" pitchFamily="18" charset="0"/>
                <a:cs typeface="Times New Roman" pitchFamily="18" charset="0"/>
              </a:rPr>
              <a:t> is transported from peripheral tissues to the liver via formation of:</a:t>
            </a:r>
          </a:p>
          <a:p>
            <a:pPr lvl="1" algn="just" eaLnBrk="1" hangingPunct="1">
              <a:spcBef>
                <a:spcPts val="600"/>
              </a:spcBef>
              <a:spcAft>
                <a:spcPts val="600"/>
              </a:spcAft>
              <a:buClr>
                <a:srgbClr val="BC0000"/>
              </a:buClr>
              <a:buFont typeface="Wingdings 2" pitchFamily="18" charset="2"/>
              <a:buNone/>
            </a:pPr>
            <a:r>
              <a:rPr lang="en-US" sz="3000" b="1" dirty="0" smtClean="0">
                <a:solidFill>
                  <a:srgbClr val="BC0000"/>
                </a:solidFill>
                <a:latin typeface="Times New Roman" pitchFamily="18" charset="0"/>
                <a:cs typeface="Times New Roman" pitchFamily="18" charset="0"/>
              </a:rPr>
              <a:t>Glutamine (most tissues)</a:t>
            </a:r>
          </a:p>
          <a:p>
            <a:pPr lvl="1" algn="just" eaLnBrk="1" hangingPunct="1">
              <a:spcBef>
                <a:spcPts val="600"/>
              </a:spcBef>
              <a:spcAft>
                <a:spcPts val="600"/>
              </a:spcAft>
              <a:buClr>
                <a:srgbClr val="BC0000"/>
              </a:buClr>
              <a:buFont typeface="Wingdings 2" pitchFamily="18" charset="2"/>
              <a:buNone/>
            </a:pPr>
            <a:r>
              <a:rPr lang="en-US" sz="3000" b="1" dirty="0" err="1" smtClean="0">
                <a:solidFill>
                  <a:srgbClr val="BC0000"/>
                </a:solidFill>
                <a:latin typeface="Times New Roman" pitchFamily="18" charset="0"/>
                <a:cs typeface="Times New Roman" pitchFamily="18" charset="0"/>
              </a:rPr>
              <a:t>Alanine</a:t>
            </a:r>
            <a:r>
              <a:rPr lang="en-US" sz="3000" b="1" dirty="0" smtClean="0">
                <a:solidFill>
                  <a:srgbClr val="BC0000"/>
                </a:solidFill>
                <a:latin typeface="Times New Roman" pitchFamily="18" charset="0"/>
                <a:cs typeface="Times New Roman" pitchFamily="18" charset="0"/>
              </a:rPr>
              <a:t> (muscle)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Content Placeholder 5" descr="19_018.jpg"/>
          <p:cNvPicPr>
            <a:picLocks noGrp="1" noChangeAspect="1"/>
          </p:cNvPicPr>
          <p:nvPr>
            <p:ph idx="1"/>
          </p:nvPr>
        </p:nvPicPr>
        <p:blipFill>
          <a:blip r:embed="rId2" cstate="print"/>
          <a:srcRect l="9691" t="1450" r="9691" b="17390"/>
          <a:stretch>
            <a:fillRect/>
          </a:stretch>
        </p:blipFill>
        <p:spPr>
          <a:xfrm>
            <a:off x="5562600" y="1905000"/>
            <a:ext cx="3276600" cy="4267200"/>
          </a:xfrm>
        </p:spPr>
      </p:pic>
      <p:sp>
        <p:nvSpPr>
          <p:cNvPr id="4" name="Rectangle 3"/>
          <p:cNvSpPr/>
          <p:nvPr/>
        </p:nvSpPr>
        <p:spPr>
          <a:xfrm>
            <a:off x="295275" y="3600450"/>
            <a:ext cx="5313363" cy="1200150"/>
          </a:xfrm>
          <a:prstGeom prst="rect">
            <a:avLst/>
          </a:prstGeom>
        </p:spPr>
        <p:txBody>
          <a:bodyPr wrap="none">
            <a:spAutoFit/>
          </a:bodyPr>
          <a:lstStyle/>
          <a:p>
            <a:pPr>
              <a:defRPr/>
            </a:pPr>
            <a:r>
              <a:rPr lang="en-US" sz="2400" b="1" dirty="0">
                <a:solidFill>
                  <a:srgbClr val="BC0000"/>
                </a:solidFill>
              </a:rPr>
              <a:t>NH</a:t>
            </a:r>
            <a:r>
              <a:rPr lang="en-US" sz="2400" b="1" baseline="-25000" dirty="0">
                <a:solidFill>
                  <a:srgbClr val="BC0000"/>
                </a:solidFill>
              </a:rPr>
              <a:t>3</a:t>
            </a:r>
            <a:r>
              <a:rPr lang="en-US" sz="2400" b="1" baseline="-25000" dirty="0">
                <a:solidFill>
                  <a:srgbClr val="0000CC"/>
                </a:solidFill>
              </a:rPr>
              <a:t>  </a:t>
            </a:r>
            <a:r>
              <a:rPr lang="en-US" sz="2400" b="1" dirty="0">
                <a:solidFill>
                  <a:srgbClr val="0000CC"/>
                </a:solidFill>
              </a:rPr>
              <a:t>is transported Into </a:t>
            </a:r>
          </a:p>
          <a:p>
            <a:pPr>
              <a:defRPr/>
            </a:pPr>
            <a:r>
              <a:rPr lang="en-US" sz="2400" b="1" dirty="0">
                <a:solidFill>
                  <a:srgbClr val="0000CC"/>
                </a:solidFill>
              </a:rPr>
              <a:t>the liver through forming </a:t>
            </a:r>
          </a:p>
          <a:p>
            <a:pPr>
              <a:defRPr/>
            </a:pPr>
            <a:r>
              <a:rPr lang="en-US" sz="2400" b="1" dirty="0">
                <a:solidFill>
                  <a:srgbClr val="990033"/>
                </a:solidFill>
              </a:rPr>
              <a:t>glutamine </a:t>
            </a:r>
            <a:r>
              <a:rPr lang="en-US" sz="2400" b="1" dirty="0">
                <a:solidFill>
                  <a:srgbClr val="0000CC"/>
                </a:solidFill>
              </a:rPr>
              <a:t>by </a:t>
            </a:r>
            <a:r>
              <a:rPr lang="en-US" sz="2400" b="1" dirty="0">
                <a:solidFill>
                  <a:schemeClr val="accent3">
                    <a:lumMod val="50000"/>
                  </a:schemeClr>
                </a:solidFill>
              </a:rPr>
              <a:t>glutamine </a:t>
            </a:r>
            <a:r>
              <a:rPr lang="en-US" sz="2400" b="1" dirty="0" err="1">
                <a:solidFill>
                  <a:schemeClr val="accent3">
                    <a:lumMod val="50000"/>
                  </a:schemeClr>
                </a:solidFill>
              </a:rPr>
              <a:t>synthetase</a:t>
            </a:r>
            <a:endParaRPr lang="en-US" sz="2400" dirty="0">
              <a:solidFill>
                <a:schemeClr val="accent3">
                  <a:lumMod val="50000"/>
                </a:schemeClr>
              </a:solidFill>
            </a:endParaRPr>
          </a:p>
        </p:txBody>
      </p:sp>
      <p:sp>
        <p:nvSpPr>
          <p:cNvPr id="14340" name="TextBox 4"/>
          <p:cNvSpPr txBox="1">
            <a:spLocks noChangeArrowheads="1"/>
          </p:cNvSpPr>
          <p:nvPr/>
        </p:nvSpPr>
        <p:spPr bwMode="auto">
          <a:xfrm>
            <a:off x="246063" y="2719388"/>
            <a:ext cx="5338762" cy="523875"/>
          </a:xfrm>
          <a:prstGeom prst="rect">
            <a:avLst/>
          </a:prstGeom>
          <a:noFill/>
          <a:ln w="9525">
            <a:noFill/>
            <a:miter lim="800000"/>
            <a:headEnd/>
            <a:tailEnd/>
          </a:ln>
        </p:spPr>
        <p:txBody>
          <a:bodyPr wrap="none">
            <a:spAutoFit/>
          </a:bodyPr>
          <a:lstStyle/>
          <a:p>
            <a:r>
              <a:rPr lang="en-US" sz="2800" b="1" i="1">
                <a:solidFill>
                  <a:srgbClr val="990033"/>
                </a:solidFill>
              </a:rPr>
              <a:t>From most peripheral tissues:</a:t>
            </a:r>
          </a:p>
        </p:txBody>
      </p:sp>
      <p:sp>
        <p:nvSpPr>
          <p:cNvPr id="14341" name="Title 1"/>
          <p:cNvSpPr>
            <a:spLocks noGrp="1"/>
          </p:cNvSpPr>
          <p:nvPr>
            <p:ph type="title"/>
          </p:nvPr>
        </p:nvSpPr>
        <p:spPr>
          <a:xfrm>
            <a:off x="457200" y="609600"/>
            <a:ext cx="8229600" cy="1143000"/>
          </a:xfrm>
        </p:spPr>
        <p:txBody>
          <a:bodyPr/>
          <a:lstStyle/>
          <a:p>
            <a:pPr algn="ctr" eaLnBrk="1" hangingPunct="1"/>
            <a:r>
              <a:rPr lang="en-US" sz="3200" b="1" dirty="0" smtClean="0">
                <a:solidFill>
                  <a:srgbClr val="990033"/>
                </a:solidFill>
                <a:latin typeface="Impact" pitchFamily="34" charset="0"/>
              </a:rPr>
              <a:t>Transport of NH</a:t>
            </a:r>
            <a:r>
              <a:rPr lang="en-US" sz="3200" b="1" baseline="-25000" dirty="0" smtClean="0">
                <a:solidFill>
                  <a:srgbClr val="990033"/>
                </a:solidFill>
                <a:latin typeface="Impact" pitchFamily="34" charset="0"/>
              </a:rPr>
              <a:t>3</a:t>
            </a:r>
            <a:r>
              <a:rPr lang="en-US" sz="3200" b="1" dirty="0" smtClean="0">
                <a:solidFill>
                  <a:srgbClr val="990033"/>
                </a:solidFill>
                <a:latin typeface="Impact" pitchFamily="34" charset="0"/>
              </a:rPr>
              <a:t> from </a:t>
            </a:r>
            <a:br>
              <a:rPr lang="en-US" sz="3200" b="1" dirty="0" smtClean="0">
                <a:solidFill>
                  <a:srgbClr val="990033"/>
                </a:solidFill>
                <a:latin typeface="Impact" pitchFamily="34" charset="0"/>
              </a:rPr>
            </a:br>
            <a:r>
              <a:rPr lang="en-US" sz="3200" b="1" dirty="0" smtClean="0">
                <a:solidFill>
                  <a:srgbClr val="990033"/>
                </a:solidFill>
                <a:latin typeface="Impact" pitchFamily="34" charset="0"/>
              </a:rPr>
              <a:t>peripheral tissues into the liver </a:t>
            </a:r>
          </a:p>
        </p:txBody>
      </p:sp>
      <p:sp>
        <p:nvSpPr>
          <p:cNvPr id="14342" name="TextBox 8"/>
          <p:cNvSpPr txBox="1">
            <a:spLocks noChangeArrowheads="1"/>
          </p:cNvSpPr>
          <p:nvPr/>
        </p:nvSpPr>
        <p:spPr bwMode="auto">
          <a:xfrm>
            <a:off x="7697788" y="1219200"/>
            <a:ext cx="989012" cy="461963"/>
          </a:xfrm>
          <a:prstGeom prst="rect">
            <a:avLst/>
          </a:prstGeom>
          <a:noFill/>
          <a:ln w="9525">
            <a:noFill/>
            <a:miter lim="800000"/>
            <a:headEnd/>
            <a:tailEnd/>
          </a:ln>
        </p:spPr>
        <p:txBody>
          <a:bodyPr wrap="none">
            <a:spAutoFit/>
          </a:bodyPr>
          <a:lstStyle/>
          <a:p>
            <a:r>
              <a:rPr lang="en-US" sz="2400" b="1">
                <a:solidFill>
                  <a:srgbClr val="0000CC"/>
                </a:solidFill>
                <a:latin typeface="Impact" pitchFamily="34" charset="0"/>
              </a:rPr>
              <a:t>Cont’D</a:t>
            </a:r>
            <a:endParaRPr lang="en-US" sz="2400">
              <a:solidFill>
                <a:srgbClr val="0000CC"/>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Content Placeholder 4" descr="19_013.jpg"/>
          <p:cNvPicPr>
            <a:picLocks noGrp="1" noChangeAspect="1"/>
          </p:cNvPicPr>
          <p:nvPr>
            <p:ph idx="1"/>
          </p:nvPr>
        </p:nvPicPr>
        <p:blipFill>
          <a:blip r:embed="rId2" cstate="print"/>
          <a:srcRect l="39937" t="62584" r="37392" b="16609"/>
          <a:stretch>
            <a:fillRect/>
          </a:stretch>
        </p:blipFill>
        <p:spPr>
          <a:xfrm>
            <a:off x="5105400" y="2674781"/>
            <a:ext cx="3581400" cy="2964019"/>
          </a:xfrm>
        </p:spPr>
      </p:pic>
      <p:sp>
        <p:nvSpPr>
          <p:cNvPr id="15363" name="Rectangle 4"/>
          <p:cNvSpPr>
            <a:spLocks noChangeArrowheads="1"/>
          </p:cNvSpPr>
          <p:nvPr/>
        </p:nvSpPr>
        <p:spPr bwMode="auto">
          <a:xfrm>
            <a:off x="366712" y="5200650"/>
            <a:ext cx="4586288" cy="1200150"/>
          </a:xfrm>
          <a:prstGeom prst="rect">
            <a:avLst/>
          </a:prstGeom>
          <a:noFill/>
          <a:ln w="9525">
            <a:noFill/>
            <a:miter lim="800000"/>
            <a:headEnd/>
            <a:tailEnd/>
          </a:ln>
        </p:spPr>
        <p:txBody>
          <a:bodyPr wrap="none">
            <a:spAutoFit/>
          </a:bodyPr>
          <a:lstStyle/>
          <a:p>
            <a:r>
              <a:rPr lang="en-US" sz="2400" b="1">
                <a:solidFill>
                  <a:srgbClr val="0000CC"/>
                </a:solidFill>
              </a:rPr>
              <a:t>Therefore, </a:t>
            </a:r>
            <a:r>
              <a:rPr lang="en-US" sz="2400" b="1">
                <a:solidFill>
                  <a:srgbClr val="BC0000"/>
                </a:solidFill>
              </a:rPr>
              <a:t>NH</a:t>
            </a:r>
            <a:r>
              <a:rPr lang="en-US" sz="2400" b="1" baseline="-25000">
                <a:solidFill>
                  <a:srgbClr val="BC0000"/>
                </a:solidFill>
              </a:rPr>
              <a:t>3</a:t>
            </a:r>
            <a:r>
              <a:rPr lang="en-US" sz="2400" b="1" baseline="-25000">
                <a:solidFill>
                  <a:srgbClr val="0000CC"/>
                </a:solidFill>
              </a:rPr>
              <a:t>  </a:t>
            </a:r>
            <a:r>
              <a:rPr lang="en-US" sz="2400" b="1">
                <a:solidFill>
                  <a:srgbClr val="0000CC"/>
                </a:solidFill>
              </a:rPr>
              <a:t>is transported </a:t>
            </a:r>
          </a:p>
          <a:p>
            <a:r>
              <a:rPr lang="en-US" sz="2400" b="1">
                <a:solidFill>
                  <a:srgbClr val="0000CC"/>
                </a:solidFill>
              </a:rPr>
              <a:t>from muscle into the liver </a:t>
            </a:r>
          </a:p>
          <a:p>
            <a:r>
              <a:rPr lang="en-US" sz="2400" b="1">
                <a:solidFill>
                  <a:srgbClr val="0000CC"/>
                </a:solidFill>
              </a:rPr>
              <a:t>through forming </a:t>
            </a:r>
            <a:r>
              <a:rPr lang="en-US" sz="2400" b="1">
                <a:solidFill>
                  <a:srgbClr val="990033"/>
                </a:solidFill>
              </a:rPr>
              <a:t>alanine</a:t>
            </a:r>
          </a:p>
        </p:txBody>
      </p:sp>
      <p:sp>
        <p:nvSpPr>
          <p:cNvPr id="6" name="TextBox 5"/>
          <p:cNvSpPr txBox="1"/>
          <p:nvPr/>
        </p:nvSpPr>
        <p:spPr>
          <a:xfrm>
            <a:off x="366712" y="2351088"/>
            <a:ext cx="4373563" cy="2676525"/>
          </a:xfrm>
          <a:prstGeom prst="rect">
            <a:avLst/>
          </a:prstGeom>
          <a:noFill/>
        </p:spPr>
        <p:txBody>
          <a:bodyPr wrap="none">
            <a:spAutoFit/>
          </a:bodyPr>
          <a:lstStyle/>
          <a:p>
            <a:pPr>
              <a:defRPr/>
            </a:pPr>
            <a:r>
              <a:rPr lang="en-US" sz="2400" b="1" dirty="0">
                <a:solidFill>
                  <a:srgbClr val="0000CC"/>
                </a:solidFill>
              </a:rPr>
              <a:t>First, </a:t>
            </a:r>
            <a:r>
              <a:rPr lang="en-US" sz="2400" b="1" dirty="0">
                <a:solidFill>
                  <a:srgbClr val="BC0000"/>
                </a:solidFill>
              </a:rPr>
              <a:t>NH</a:t>
            </a:r>
            <a:r>
              <a:rPr lang="en-US" sz="2400" b="1" baseline="-25000" dirty="0">
                <a:solidFill>
                  <a:srgbClr val="BC0000"/>
                </a:solidFill>
              </a:rPr>
              <a:t>3</a:t>
            </a:r>
            <a:r>
              <a:rPr lang="en-US" sz="2400" b="1" baseline="-25000" dirty="0">
                <a:solidFill>
                  <a:srgbClr val="0000CC"/>
                </a:solidFill>
              </a:rPr>
              <a:t> </a:t>
            </a:r>
            <a:r>
              <a:rPr lang="en-US" sz="2400" b="1" dirty="0">
                <a:solidFill>
                  <a:srgbClr val="0000CC"/>
                </a:solidFill>
              </a:rPr>
              <a:t>will be transferred </a:t>
            </a:r>
          </a:p>
          <a:p>
            <a:pPr>
              <a:defRPr/>
            </a:pPr>
            <a:r>
              <a:rPr lang="en-US" sz="2400" b="1" dirty="0">
                <a:solidFill>
                  <a:srgbClr val="0000CC"/>
                </a:solidFill>
              </a:rPr>
              <a:t>into </a:t>
            </a:r>
            <a:r>
              <a:rPr lang="el-GR" sz="2400" b="1" dirty="0">
                <a:solidFill>
                  <a:srgbClr val="0000CC"/>
                </a:solidFill>
              </a:rPr>
              <a:t>α</a:t>
            </a:r>
            <a:r>
              <a:rPr lang="en-US" sz="2400" b="1" dirty="0">
                <a:solidFill>
                  <a:srgbClr val="0000CC"/>
                </a:solidFill>
              </a:rPr>
              <a:t>-</a:t>
            </a:r>
            <a:r>
              <a:rPr lang="en-US" sz="2400" b="1" dirty="0" err="1">
                <a:solidFill>
                  <a:srgbClr val="0000CC"/>
                </a:solidFill>
              </a:rPr>
              <a:t>ketoglutarate</a:t>
            </a:r>
            <a:r>
              <a:rPr lang="en-US" sz="2400" b="1" dirty="0">
                <a:solidFill>
                  <a:srgbClr val="0000CC"/>
                </a:solidFill>
              </a:rPr>
              <a:t> to form </a:t>
            </a:r>
          </a:p>
          <a:p>
            <a:pPr>
              <a:defRPr/>
            </a:pPr>
            <a:r>
              <a:rPr lang="en-US" sz="2400" b="1" dirty="0">
                <a:solidFill>
                  <a:srgbClr val="0000CC"/>
                </a:solidFill>
              </a:rPr>
              <a:t>glutamate</a:t>
            </a:r>
          </a:p>
          <a:p>
            <a:pPr>
              <a:defRPr/>
            </a:pPr>
            <a:endParaRPr lang="en-US" sz="2400" b="1" dirty="0">
              <a:solidFill>
                <a:srgbClr val="0000CC"/>
              </a:solidFill>
            </a:endParaRPr>
          </a:p>
          <a:p>
            <a:pPr>
              <a:defRPr/>
            </a:pPr>
            <a:r>
              <a:rPr lang="en-US" sz="2400" b="1" dirty="0">
                <a:solidFill>
                  <a:srgbClr val="0000CC"/>
                </a:solidFill>
              </a:rPr>
              <a:t>Then, glutamate will give its </a:t>
            </a:r>
          </a:p>
          <a:p>
            <a:pPr>
              <a:defRPr/>
            </a:pPr>
            <a:r>
              <a:rPr lang="en-US" sz="2400" b="1" dirty="0">
                <a:solidFill>
                  <a:srgbClr val="0000CC"/>
                </a:solidFill>
              </a:rPr>
              <a:t>amino group to  </a:t>
            </a:r>
            <a:r>
              <a:rPr lang="en-US" sz="2400" b="1" dirty="0" err="1">
                <a:solidFill>
                  <a:srgbClr val="0000CC"/>
                </a:solidFill>
              </a:rPr>
              <a:t>pyruvate</a:t>
            </a:r>
            <a:r>
              <a:rPr lang="en-US" sz="2400" b="1" dirty="0">
                <a:solidFill>
                  <a:srgbClr val="0000CC"/>
                </a:solidFill>
              </a:rPr>
              <a:t> </a:t>
            </a:r>
          </a:p>
          <a:p>
            <a:pPr>
              <a:defRPr/>
            </a:pPr>
            <a:r>
              <a:rPr lang="en-US" sz="2400" b="1" dirty="0">
                <a:solidFill>
                  <a:srgbClr val="0000CC"/>
                </a:solidFill>
              </a:rPr>
              <a:t>to form </a:t>
            </a:r>
            <a:r>
              <a:rPr lang="en-US" sz="2400" b="1" dirty="0" err="1">
                <a:solidFill>
                  <a:srgbClr val="0000CC"/>
                </a:solidFill>
              </a:rPr>
              <a:t>alanine</a:t>
            </a:r>
            <a:r>
              <a:rPr lang="en-US" sz="2400" b="1" dirty="0">
                <a:solidFill>
                  <a:srgbClr val="0000CC"/>
                </a:solidFill>
              </a:rPr>
              <a:t> by </a:t>
            </a:r>
            <a:r>
              <a:rPr lang="en-US" sz="2400" b="1" dirty="0">
                <a:solidFill>
                  <a:schemeClr val="accent3">
                    <a:lumMod val="50000"/>
                  </a:schemeClr>
                </a:solidFill>
              </a:rPr>
              <a:t>ALT</a:t>
            </a:r>
            <a:endParaRPr lang="en-US" sz="2400" b="1" dirty="0">
              <a:solidFill>
                <a:srgbClr val="0000CC"/>
              </a:solidFill>
            </a:endParaRPr>
          </a:p>
        </p:txBody>
      </p:sp>
      <p:sp>
        <p:nvSpPr>
          <p:cNvPr id="15365" name="TextBox 6"/>
          <p:cNvSpPr txBox="1">
            <a:spLocks noChangeArrowheads="1"/>
          </p:cNvSpPr>
          <p:nvPr/>
        </p:nvSpPr>
        <p:spPr bwMode="auto">
          <a:xfrm>
            <a:off x="366712" y="1752600"/>
            <a:ext cx="3181350" cy="523875"/>
          </a:xfrm>
          <a:prstGeom prst="rect">
            <a:avLst/>
          </a:prstGeom>
          <a:noFill/>
          <a:ln w="9525">
            <a:noFill/>
            <a:miter lim="800000"/>
            <a:headEnd/>
            <a:tailEnd/>
          </a:ln>
        </p:spPr>
        <p:txBody>
          <a:bodyPr wrap="none">
            <a:spAutoFit/>
          </a:bodyPr>
          <a:lstStyle/>
          <a:p>
            <a:r>
              <a:rPr lang="en-US" sz="2800" b="1" i="1">
                <a:solidFill>
                  <a:srgbClr val="990033"/>
                </a:solidFill>
              </a:rPr>
              <a:t>From the muscle:</a:t>
            </a:r>
          </a:p>
        </p:txBody>
      </p:sp>
      <p:sp>
        <p:nvSpPr>
          <p:cNvPr id="15366" name="Title 1"/>
          <p:cNvSpPr>
            <a:spLocks noGrp="1"/>
          </p:cNvSpPr>
          <p:nvPr>
            <p:ph type="title"/>
          </p:nvPr>
        </p:nvSpPr>
        <p:spPr>
          <a:xfrm>
            <a:off x="457200" y="609600"/>
            <a:ext cx="8229600" cy="1143000"/>
          </a:xfrm>
        </p:spPr>
        <p:txBody>
          <a:bodyPr/>
          <a:lstStyle/>
          <a:p>
            <a:pPr algn="ctr" eaLnBrk="1" hangingPunct="1"/>
            <a:r>
              <a:rPr lang="en-US" sz="3200" b="1" smtClean="0">
                <a:solidFill>
                  <a:srgbClr val="990033"/>
                </a:solidFill>
                <a:latin typeface="Impact" pitchFamily="34" charset="0"/>
              </a:rPr>
              <a:t>Transport of NH</a:t>
            </a:r>
            <a:r>
              <a:rPr lang="en-US" sz="3200" b="1" baseline="-25000" smtClean="0">
                <a:solidFill>
                  <a:srgbClr val="990033"/>
                </a:solidFill>
                <a:latin typeface="Impact" pitchFamily="34" charset="0"/>
              </a:rPr>
              <a:t>3</a:t>
            </a:r>
            <a:r>
              <a:rPr lang="en-US" sz="3200" b="1" smtClean="0">
                <a:solidFill>
                  <a:srgbClr val="990033"/>
                </a:solidFill>
                <a:latin typeface="Impact" pitchFamily="34" charset="0"/>
              </a:rPr>
              <a:t> from </a:t>
            </a:r>
            <a:br>
              <a:rPr lang="en-US" sz="3200" b="1" smtClean="0">
                <a:solidFill>
                  <a:srgbClr val="990033"/>
                </a:solidFill>
                <a:latin typeface="Impact" pitchFamily="34" charset="0"/>
              </a:rPr>
            </a:br>
            <a:r>
              <a:rPr lang="en-US" sz="3200" b="1" smtClean="0">
                <a:solidFill>
                  <a:srgbClr val="990033"/>
                </a:solidFill>
                <a:latin typeface="Impact" pitchFamily="34" charset="0"/>
              </a:rPr>
              <a:t>peripheral tissues into the liver</a:t>
            </a:r>
          </a:p>
        </p:txBody>
      </p:sp>
      <p:sp>
        <p:nvSpPr>
          <p:cNvPr id="15367" name="TextBox 9"/>
          <p:cNvSpPr txBox="1">
            <a:spLocks noChangeArrowheads="1"/>
          </p:cNvSpPr>
          <p:nvPr/>
        </p:nvSpPr>
        <p:spPr bwMode="auto">
          <a:xfrm>
            <a:off x="7697788" y="1295400"/>
            <a:ext cx="989012" cy="461963"/>
          </a:xfrm>
          <a:prstGeom prst="rect">
            <a:avLst/>
          </a:prstGeom>
          <a:noFill/>
          <a:ln w="9525">
            <a:noFill/>
            <a:miter lim="800000"/>
            <a:headEnd/>
            <a:tailEnd/>
          </a:ln>
        </p:spPr>
        <p:txBody>
          <a:bodyPr wrap="none">
            <a:spAutoFit/>
          </a:bodyPr>
          <a:lstStyle/>
          <a:p>
            <a:r>
              <a:rPr lang="en-US" sz="2400" b="1">
                <a:solidFill>
                  <a:srgbClr val="0000CC"/>
                </a:solidFill>
                <a:latin typeface="Impact" pitchFamily="34" charset="0"/>
              </a:rPr>
              <a:t>Cont’D</a:t>
            </a:r>
            <a:endParaRPr lang="en-US" sz="2400">
              <a:solidFill>
                <a:srgbClr val="0000CC"/>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685800"/>
            <a:ext cx="8229600" cy="1295400"/>
          </a:xfrm>
        </p:spPr>
        <p:txBody>
          <a:bodyPr/>
          <a:lstStyle/>
          <a:p>
            <a:pPr algn="ctr" eaLnBrk="1" hangingPunct="1"/>
            <a:r>
              <a:rPr lang="en-US" sz="4000" b="1" dirty="0" smtClean="0">
                <a:solidFill>
                  <a:srgbClr val="990033"/>
                </a:solidFill>
                <a:latin typeface="Impact" pitchFamily="34" charset="0"/>
              </a:rPr>
              <a:t>Release of ammonia from glutamine and </a:t>
            </a:r>
            <a:r>
              <a:rPr lang="en-US" sz="4000" b="1" dirty="0" err="1" smtClean="0">
                <a:solidFill>
                  <a:srgbClr val="990033"/>
                </a:solidFill>
                <a:latin typeface="Impact" pitchFamily="34" charset="0"/>
              </a:rPr>
              <a:t>alanine</a:t>
            </a:r>
            <a:r>
              <a:rPr lang="en-US" sz="4000" b="1" dirty="0" smtClean="0">
                <a:solidFill>
                  <a:srgbClr val="990033"/>
                </a:solidFill>
                <a:latin typeface="Impact" pitchFamily="34" charset="0"/>
              </a:rPr>
              <a:t> in the liver</a:t>
            </a:r>
            <a:endParaRPr lang="en-US" sz="3200" b="1" dirty="0" smtClean="0">
              <a:solidFill>
                <a:srgbClr val="990033"/>
              </a:solidFill>
              <a:latin typeface="Impact" pitchFamily="34" charset="0"/>
            </a:endParaRPr>
          </a:p>
        </p:txBody>
      </p:sp>
      <p:pic>
        <p:nvPicPr>
          <p:cNvPr id="16387" name="Content Placeholder 4" descr="19_013.jpg"/>
          <p:cNvPicPr>
            <a:picLocks noGrp="1" noChangeAspect="1"/>
          </p:cNvPicPr>
          <p:nvPr>
            <p:ph idx="1"/>
          </p:nvPr>
        </p:nvPicPr>
        <p:blipFill>
          <a:blip r:embed="rId2" cstate="print"/>
          <a:srcRect l="36526" t="14786" r="34280" b="49566"/>
          <a:stretch>
            <a:fillRect/>
          </a:stretch>
        </p:blipFill>
        <p:spPr>
          <a:xfrm>
            <a:off x="5181600" y="2286000"/>
            <a:ext cx="3738563" cy="4114800"/>
          </a:xfrm>
        </p:spPr>
      </p:pic>
      <p:sp>
        <p:nvSpPr>
          <p:cNvPr id="14" name="TextBox 13"/>
          <p:cNvSpPr txBox="1"/>
          <p:nvPr/>
        </p:nvSpPr>
        <p:spPr>
          <a:xfrm>
            <a:off x="152400" y="2572802"/>
            <a:ext cx="4532010" cy="830997"/>
          </a:xfrm>
          <a:prstGeom prst="rect">
            <a:avLst/>
          </a:prstGeom>
          <a:noFill/>
        </p:spPr>
        <p:txBody>
          <a:bodyPr wrap="none">
            <a:spAutoFit/>
          </a:bodyPr>
          <a:lstStyle/>
          <a:p>
            <a:pPr>
              <a:defRPr/>
            </a:pPr>
            <a:r>
              <a:rPr lang="en-US" sz="2800" b="1" dirty="0" smtClean="0">
                <a:solidFill>
                  <a:srgbClr val="BC0000"/>
                </a:solidFill>
              </a:rPr>
              <a:t>1. </a:t>
            </a:r>
            <a:r>
              <a:rPr lang="en-US" sz="2800" b="1" i="1" dirty="0" smtClean="0">
                <a:solidFill>
                  <a:srgbClr val="BC0000"/>
                </a:solidFill>
              </a:rPr>
              <a:t>Glutamine</a:t>
            </a:r>
            <a:r>
              <a:rPr lang="en-US" sz="2000" b="1" dirty="0" smtClean="0"/>
              <a:t> </a:t>
            </a:r>
            <a:r>
              <a:rPr lang="en-US" sz="2000" b="1" dirty="0"/>
              <a:t>is converted into </a:t>
            </a:r>
          </a:p>
          <a:p>
            <a:pPr>
              <a:defRPr/>
            </a:pPr>
            <a:r>
              <a:rPr lang="en-US" sz="2000" b="1" dirty="0"/>
              <a:t>glutamate by </a:t>
            </a:r>
            <a:r>
              <a:rPr lang="en-US" sz="2000" b="1" dirty="0" err="1">
                <a:solidFill>
                  <a:schemeClr val="accent4">
                    <a:lumMod val="50000"/>
                  </a:schemeClr>
                </a:solidFill>
              </a:rPr>
              <a:t>glutaminase</a:t>
            </a:r>
            <a:r>
              <a:rPr lang="en-US" sz="2000" b="1" dirty="0">
                <a:solidFill>
                  <a:schemeClr val="accent4">
                    <a:lumMod val="50000"/>
                  </a:schemeClr>
                </a:solidFill>
              </a:rPr>
              <a:t>.</a:t>
            </a:r>
          </a:p>
        </p:txBody>
      </p:sp>
      <p:sp>
        <p:nvSpPr>
          <p:cNvPr id="16" name="TextBox 15"/>
          <p:cNvSpPr txBox="1"/>
          <p:nvPr/>
        </p:nvSpPr>
        <p:spPr>
          <a:xfrm>
            <a:off x="152400" y="3661827"/>
            <a:ext cx="5009705" cy="1138773"/>
          </a:xfrm>
          <a:prstGeom prst="rect">
            <a:avLst/>
          </a:prstGeom>
          <a:noFill/>
        </p:spPr>
        <p:txBody>
          <a:bodyPr wrap="none">
            <a:spAutoFit/>
          </a:bodyPr>
          <a:lstStyle/>
          <a:p>
            <a:pPr>
              <a:defRPr/>
            </a:pPr>
            <a:r>
              <a:rPr lang="en-US" sz="2800" b="1" dirty="0" smtClean="0">
                <a:solidFill>
                  <a:srgbClr val="BC0000"/>
                </a:solidFill>
              </a:rPr>
              <a:t>2. </a:t>
            </a:r>
            <a:r>
              <a:rPr lang="en-US" sz="2800" b="1" i="1" dirty="0" err="1" smtClean="0">
                <a:solidFill>
                  <a:srgbClr val="BC0000"/>
                </a:solidFill>
              </a:rPr>
              <a:t>Alanine</a:t>
            </a:r>
            <a:r>
              <a:rPr lang="en-US" sz="2000" b="1" dirty="0" smtClean="0"/>
              <a:t> </a:t>
            </a:r>
            <a:r>
              <a:rPr lang="en-US" sz="2000" b="1" dirty="0"/>
              <a:t>will give its amino group </a:t>
            </a:r>
            <a:endParaRPr lang="en-US" sz="2000" b="1" dirty="0" smtClean="0"/>
          </a:p>
          <a:p>
            <a:pPr>
              <a:defRPr/>
            </a:pPr>
            <a:r>
              <a:rPr lang="en-US" sz="2000" b="1" dirty="0" smtClean="0"/>
              <a:t>to </a:t>
            </a:r>
            <a:r>
              <a:rPr lang="el-GR" sz="2000" b="1" dirty="0" smtClean="0">
                <a:latin typeface="Times New Roman"/>
                <a:cs typeface="Times New Roman"/>
              </a:rPr>
              <a:t>α</a:t>
            </a:r>
            <a:r>
              <a:rPr lang="en-US" sz="2000" b="1" dirty="0">
                <a:latin typeface="Times New Roman"/>
                <a:cs typeface="Times New Roman"/>
              </a:rPr>
              <a:t>-</a:t>
            </a:r>
            <a:r>
              <a:rPr lang="en-US" sz="2000" b="1" dirty="0" err="1"/>
              <a:t>ketoglutarate</a:t>
            </a:r>
            <a:r>
              <a:rPr lang="en-US" sz="2000" b="1" dirty="0"/>
              <a:t> to form glutamate by</a:t>
            </a:r>
          </a:p>
          <a:p>
            <a:pPr>
              <a:defRPr/>
            </a:pPr>
            <a:r>
              <a:rPr lang="en-US" sz="2000" b="1" dirty="0"/>
              <a:t> </a:t>
            </a:r>
            <a:r>
              <a:rPr lang="en-US" sz="2000" b="1" dirty="0">
                <a:solidFill>
                  <a:schemeClr val="accent4">
                    <a:lumMod val="50000"/>
                  </a:schemeClr>
                </a:solidFill>
              </a:rPr>
              <a:t>ALT.</a:t>
            </a:r>
          </a:p>
        </p:txBody>
      </p:sp>
      <p:sp>
        <p:nvSpPr>
          <p:cNvPr id="16393" name="TextBox 21"/>
          <p:cNvSpPr txBox="1">
            <a:spLocks noChangeArrowheads="1"/>
          </p:cNvSpPr>
          <p:nvPr/>
        </p:nvSpPr>
        <p:spPr bwMode="auto">
          <a:xfrm>
            <a:off x="152400" y="1985427"/>
            <a:ext cx="2222500" cy="523875"/>
          </a:xfrm>
          <a:prstGeom prst="rect">
            <a:avLst/>
          </a:prstGeom>
          <a:noFill/>
          <a:ln w="9525">
            <a:noFill/>
            <a:miter lim="800000"/>
            <a:headEnd/>
            <a:tailEnd/>
          </a:ln>
        </p:spPr>
        <p:txBody>
          <a:bodyPr wrap="none">
            <a:spAutoFit/>
          </a:bodyPr>
          <a:lstStyle/>
          <a:p>
            <a:r>
              <a:rPr lang="en-US" sz="2800" b="1" dirty="0">
                <a:solidFill>
                  <a:srgbClr val="0000CC"/>
                </a:solidFill>
              </a:rPr>
              <a:t>In the Liver:</a:t>
            </a:r>
          </a:p>
        </p:txBody>
      </p:sp>
      <p:sp>
        <p:nvSpPr>
          <p:cNvPr id="10" name="TextBox 9"/>
          <p:cNvSpPr txBox="1"/>
          <p:nvPr/>
        </p:nvSpPr>
        <p:spPr>
          <a:xfrm>
            <a:off x="7721012" y="3772877"/>
            <a:ext cx="356188" cy="461665"/>
          </a:xfrm>
          <a:prstGeom prst="rect">
            <a:avLst/>
          </a:prstGeom>
          <a:noFill/>
        </p:spPr>
        <p:txBody>
          <a:bodyPr wrap="none" rtlCol="0">
            <a:spAutoFit/>
          </a:bodyPr>
          <a:lstStyle/>
          <a:p>
            <a:r>
              <a:rPr lang="en-US" sz="2400" b="1" dirty="0" smtClean="0">
                <a:solidFill>
                  <a:srgbClr val="C00000"/>
                </a:solidFill>
              </a:rPr>
              <a:t>1</a:t>
            </a:r>
            <a:endParaRPr lang="en-US" sz="2400" b="1" dirty="0">
              <a:solidFill>
                <a:srgbClr val="C00000"/>
              </a:solidFill>
            </a:endParaRPr>
          </a:p>
        </p:txBody>
      </p:sp>
      <p:sp>
        <p:nvSpPr>
          <p:cNvPr id="11" name="TextBox 10"/>
          <p:cNvSpPr txBox="1"/>
          <p:nvPr/>
        </p:nvSpPr>
        <p:spPr>
          <a:xfrm>
            <a:off x="7057572" y="4872335"/>
            <a:ext cx="356188" cy="461665"/>
          </a:xfrm>
          <a:prstGeom prst="rect">
            <a:avLst/>
          </a:prstGeom>
          <a:noFill/>
        </p:spPr>
        <p:txBody>
          <a:bodyPr wrap="none" rtlCol="0">
            <a:spAutoFit/>
          </a:bodyPr>
          <a:lstStyle/>
          <a:p>
            <a:r>
              <a:rPr lang="en-US" sz="2400" b="1" dirty="0" smtClean="0">
                <a:solidFill>
                  <a:srgbClr val="C00000"/>
                </a:solidFill>
              </a:rPr>
              <a:t>2</a:t>
            </a:r>
            <a:endParaRPr lang="en-US" sz="2400" b="1" dirty="0">
              <a:solidFill>
                <a:srgbClr val="C00000"/>
              </a:solidFill>
            </a:endParaRPr>
          </a:p>
        </p:txBody>
      </p:sp>
      <p:sp>
        <p:nvSpPr>
          <p:cNvPr id="12" name="TextBox 11"/>
          <p:cNvSpPr txBox="1"/>
          <p:nvPr/>
        </p:nvSpPr>
        <p:spPr>
          <a:xfrm>
            <a:off x="6901542" y="4034970"/>
            <a:ext cx="356188" cy="461665"/>
          </a:xfrm>
          <a:prstGeom prst="rect">
            <a:avLst/>
          </a:prstGeom>
          <a:noFill/>
        </p:spPr>
        <p:txBody>
          <a:bodyPr wrap="none" rtlCol="0">
            <a:spAutoFit/>
          </a:bodyPr>
          <a:lstStyle/>
          <a:p>
            <a:r>
              <a:rPr lang="en-US" sz="2400" b="1" dirty="0" smtClean="0">
                <a:solidFill>
                  <a:srgbClr val="C00000"/>
                </a:solidFill>
              </a:rPr>
              <a:t>3</a:t>
            </a:r>
            <a:endParaRPr lang="en-US" sz="2400" b="1" dirty="0">
              <a:solidFill>
                <a:srgbClr val="C00000"/>
              </a:solidFill>
            </a:endParaRPr>
          </a:p>
        </p:txBody>
      </p:sp>
      <p:sp>
        <p:nvSpPr>
          <p:cNvPr id="13" name="TextBox 12"/>
          <p:cNvSpPr txBox="1"/>
          <p:nvPr/>
        </p:nvSpPr>
        <p:spPr>
          <a:xfrm>
            <a:off x="152400" y="4957227"/>
            <a:ext cx="4463081" cy="1138773"/>
          </a:xfrm>
          <a:prstGeom prst="rect">
            <a:avLst/>
          </a:prstGeom>
          <a:noFill/>
        </p:spPr>
        <p:txBody>
          <a:bodyPr wrap="none">
            <a:spAutoFit/>
          </a:bodyPr>
          <a:lstStyle/>
          <a:p>
            <a:pPr>
              <a:defRPr/>
            </a:pPr>
            <a:r>
              <a:rPr lang="en-US" sz="2800" b="1" dirty="0" smtClean="0">
                <a:solidFill>
                  <a:srgbClr val="BC0000"/>
                </a:solidFill>
              </a:rPr>
              <a:t>3. </a:t>
            </a:r>
            <a:r>
              <a:rPr lang="en-US" sz="2800" b="1" i="1" dirty="0" smtClean="0">
                <a:solidFill>
                  <a:srgbClr val="BC0000"/>
                </a:solidFill>
              </a:rPr>
              <a:t>Glutamate</a:t>
            </a:r>
            <a:r>
              <a:rPr lang="en-US" sz="2000" b="1" dirty="0" smtClean="0"/>
              <a:t> </a:t>
            </a:r>
            <a:r>
              <a:rPr lang="en-US" sz="2000" b="1" dirty="0"/>
              <a:t>is converted into</a:t>
            </a:r>
          </a:p>
          <a:p>
            <a:pPr>
              <a:defRPr/>
            </a:pPr>
            <a:r>
              <a:rPr lang="el-GR" sz="2000" b="1" dirty="0">
                <a:latin typeface="Times New Roman"/>
                <a:cs typeface="Times New Roman"/>
              </a:rPr>
              <a:t>α</a:t>
            </a:r>
            <a:r>
              <a:rPr lang="en-US" sz="2000" b="1" dirty="0"/>
              <a:t>-</a:t>
            </a:r>
            <a:r>
              <a:rPr lang="en-US" sz="2000" b="1" dirty="0" err="1"/>
              <a:t>ketoglutarate</a:t>
            </a:r>
            <a:r>
              <a:rPr lang="en-US" sz="2000" b="1" dirty="0"/>
              <a:t> and releasing </a:t>
            </a:r>
            <a:r>
              <a:rPr lang="en-US" sz="2000" b="1" dirty="0">
                <a:solidFill>
                  <a:srgbClr val="990033"/>
                </a:solidFill>
              </a:rPr>
              <a:t>NH</a:t>
            </a:r>
            <a:r>
              <a:rPr lang="en-US" sz="2000" b="1" baseline="-25000" dirty="0">
                <a:solidFill>
                  <a:srgbClr val="990033"/>
                </a:solidFill>
              </a:rPr>
              <a:t>3  </a:t>
            </a:r>
          </a:p>
          <a:p>
            <a:pPr>
              <a:defRPr/>
            </a:pPr>
            <a:r>
              <a:rPr lang="en-US" sz="2000" b="1" dirty="0"/>
              <a:t>by </a:t>
            </a:r>
            <a:r>
              <a:rPr lang="en-US" sz="2000" b="1" dirty="0">
                <a:solidFill>
                  <a:schemeClr val="accent4">
                    <a:lumMod val="50000"/>
                  </a:schemeClr>
                </a:solidFill>
              </a:rPr>
              <a:t>glutamate </a:t>
            </a:r>
            <a:r>
              <a:rPr lang="en-US" sz="2000" b="1" dirty="0" err="1">
                <a:solidFill>
                  <a:schemeClr val="accent4">
                    <a:lumMod val="50000"/>
                  </a:schemeClr>
                </a:solidFill>
              </a:rPr>
              <a:t>dehydrogenase</a:t>
            </a:r>
            <a:r>
              <a:rPr lang="en-US" sz="2000" b="1" dirty="0">
                <a:solidFill>
                  <a:schemeClr val="accent4">
                    <a:lumMod val="50000"/>
                  </a:schemeClr>
                </a:solidFill>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Content Placeholder 4" descr="19_013.jpg"/>
          <p:cNvPicPr>
            <a:picLocks noGrp="1" noChangeAspect="1"/>
          </p:cNvPicPr>
          <p:nvPr>
            <p:ph idx="1"/>
          </p:nvPr>
        </p:nvPicPr>
        <p:blipFill>
          <a:blip r:embed="rId2" cstate="print"/>
          <a:srcRect l="36526" t="1048" r="34280" b="15623"/>
          <a:stretch>
            <a:fillRect/>
          </a:stretch>
        </p:blipFill>
        <p:spPr>
          <a:xfrm>
            <a:off x="5943600" y="228600"/>
            <a:ext cx="2514600" cy="6470650"/>
          </a:xfrm>
        </p:spPr>
      </p:pic>
      <p:sp>
        <p:nvSpPr>
          <p:cNvPr id="17411" name="Title 3"/>
          <p:cNvSpPr>
            <a:spLocks noGrp="1"/>
          </p:cNvSpPr>
          <p:nvPr>
            <p:ph type="title"/>
          </p:nvPr>
        </p:nvSpPr>
        <p:spPr>
          <a:xfrm>
            <a:off x="457200" y="1371600"/>
            <a:ext cx="4876800" cy="4953000"/>
          </a:xfrm>
        </p:spPr>
        <p:txBody>
          <a:bodyPr/>
          <a:lstStyle/>
          <a:p>
            <a:pPr algn="ctr"/>
            <a:r>
              <a:rPr lang="en-US" sz="3600" b="1" dirty="0" smtClean="0">
                <a:solidFill>
                  <a:srgbClr val="0000CC"/>
                </a:solidFill>
              </a:rPr>
              <a:t>Summary</a:t>
            </a:r>
            <a:r>
              <a:rPr lang="en-US" sz="3600" b="1" dirty="0" smtClean="0">
                <a:solidFill>
                  <a:srgbClr val="990033"/>
                </a:solidFill>
              </a:rPr>
              <a:t/>
            </a:r>
            <a:br>
              <a:rPr lang="en-US" sz="3600" b="1" dirty="0" smtClean="0">
                <a:solidFill>
                  <a:srgbClr val="990033"/>
                </a:solidFill>
              </a:rPr>
            </a:br>
            <a:r>
              <a:rPr lang="en-US" sz="3600" b="1" dirty="0" smtClean="0">
                <a:solidFill>
                  <a:srgbClr val="990033"/>
                </a:solidFill>
              </a:rPr>
              <a:t>Blood transport of NH</a:t>
            </a:r>
            <a:r>
              <a:rPr lang="en-US" sz="3600" b="1" baseline="-25000" dirty="0" smtClean="0">
                <a:solidFill>
                  <a:srgbClr val="990033"/>
                </a:solidFill>
              </a:rPr>
              <a:t>3</a:t>
            </a:r>
            <a:r>
              <a:rPr lang="en-US" sz="3600" b="1" dirty="0" smtClean="0">
                <a:solidFill>
                  <a:srgbClr val="990033"/>
                </a:solidFill>
              </a:rPr>
              <a:t> from </a:t>
            </a:r>
            <a:br>
              <a:rPr lang="en-US" sz="3600" b="1" dirty="0" smtClean="0">
                <a:solidFill>
                  <a:srgbClr val="990033"/>
                </a:solidFill>
              </a:rPr>
            </a:br>
            <a:r>
              <a:rPr lang="en-US" sz="3600" b="1" dirty="0" smtClean="0">
                <a:solidFill>
                  <a:srgbClr val="990033"/>
                </a:solidFill>
              </a:rPr>
              <a:t>peripheral tissues </a:t>
            </a:r>
            <a:br>
              <a:rPr lang="en-US" sz="3600" b="1" dirty="0" smtClean="0">
                <a:solidFill>
                  <a:srgbClr val="990033"/>
                </a:solidFill>
              </a:rPr>
            </a:br>
            <a:r>
              <a:rPr lang="en-US" sz="3600" b="1" dirty="0" smtClean="0">
                <a:solidFill>
                  <a:srgbClr val="0000CC"/>
                </a:solidFill>
              </a:rPr>
              <a:t>(in the form of glutamine and </a:t>
            </a:r>
            <a:r>
              <a:rPr lang="en-US" sz="3600" b="1" dirty="0" err="1" smtClean="0">
                <a:solidFill>
                  <a:srgbClr val="0000CC"/>
                </a:solidFill>
              </a:rPr>
              <a:t>alanine</a:t>
            </a:r>
            <a:r>
              <a:rPr lang="en-US" sz="3600" b="1" dirty="0" smtClean="0">
                <a:solidFill>
                  <a:srgbClr val="0000CC"/>
                </a:solidFill>
              </a:rPr>
              <a:t>) </a:t>
            </a:r>
            <a:r>
              <a:rPr lang="en-US" sz="3600" b="1" dirty="0" smtClean="0">
                <a:solidFill>
                  <a:srgbClr val="990033"/>
                </a:solidFill>
              </a:rPr>
              <a:t/>
            </a:r>
            <a:br>
              <a:rPr lang="en-US" sz="3600" b="1" dirty="0" smtClean="0">
                <a:solidFill>
                  <a:srgbClr val="990033"/>
                </a:solidFill>
              </a:rPr>
            </a:br>
            <a:r>
              <a:rPr lang="en-US" sz="3600" b="1" dirty="0" smtClean="0">
                <a:solidFill>
                  <a:srgbClr val="990033"/>
                </a:solidFill>
              </a:rPr>
              <a:t>into the liver</a:t>
            </a:r>
            <a:br>
              <a:rPr lang="en-US" sz="3600" b="1" dirty="0" smtClean="0">
                <a:solidFill>
                  <a:srgbClr val="990033"/>
                </a:solidFill>
              </a:rPr>
            </a:br>
            <a:r>
              <a:rPr lang="en-US" sz="3600" b="1" dirty="0" smtClean="0">
                <a:solidFill>
                  <a:srgbClr val="990033"/>
                </a:solidFill>
              </a:rPr>
              <a:t>and the release of NH</a:t>
            </a:r>
            <a:r>
              <a:rPr lang="en-US" sz="3600" b="1" baseline="-25000" dirty="0" smtClean="0">
                <a:solidFill>
                  <a:srgbClr val="990033"/>
                </a:solidFill>
              </a:rPr>
              <a:t>3 </a:t>
            </a:r>
            <a:r>
              <a:rPr lang="en-US" sz="3600" b="1" dirty="0" smtClean="0">
                <a:solidFill>
                  <a:srgbClr val="990033"/>
                </a:solidFill>
              </a:rPr>
              <a:t>back in the liver to start</a:t>
            </a:r>
            <a:br>
              <a:rPr lang="en-US" sz="3600" b="1" dirty="0" smtClean="0">
                <a:solidFill>
                  <a:srgbClr val="990033"/>
                </a:solidFill>
              </a:rPr>
            </a:br>
            <a:r>
              <a:rPr lang="en-US" sz="3600" b="1" dirty="0" smtClean="0">
                <a:solidFill>
                  <a:srgbClr val="990033"/>
                </a:solidFill>
              </a:rPr>
              <a:t> </a:t>
            </a:r>
            <a:r>
              <a:rPr lang="en-US" sz="3600" b="1" dirty="0" smtClean="0">
                <a:solidFill>
                  <a:srgbClr val="0000CC"/>
                </a:solidFill>
              </a:rPr>
              <a:t>the urea cycle</a:t>
            </a:r>
            <a:endParaRPr lang="en-US" sz="3600" dirty="0" smtClean="0">
              <a:solidFill>
                <a:srgbClr val="0000CC"/>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95300" y="838200"/>
            <a:ext cx="2324100" cy="781050"/>
          </a:xfrm>
        </p:spPr>
        <p:txBody>
          <a:bodyPr/>
          <a:lstStyle/>
          <a:p>
            <a:pPr algn="ctr"/>
            <a:r>
              <a:rPr lang="en-US" sz="4000" b="1" dirty="0" smtClean="0">
                <a:solidFill>
                  <a:srgbClr val="BC0000"/>
                </a:solidFill>
                <a:latin typeface="Impact" pitchFamily="34" charset="0"/>
                <a:cs typeface="Times New Roman" pitchFamily="18" charset="0"/>
              </a:rPr>
              <a:t>Urea Cycle</a:t>
            </a:r>
          </a:p>
        </p:txBody>
      </p:sp>
      <p:sp>
        <p:nvSpPr>
          <p:cNvPr id="9219" name="Content Placeholder 2"/>
          <p:cNvSpPr>
            <a:spLocks noGrp="1"/>
          </p:cNvSpPr>
          <p:nvPr>
            <p:ph idx="1"/>
          </p:nvPr>
        </p:nvSpPr>
        <p:spPr>
          <a:xfrm>
            <a:off x="609600" y="1828800"/>
            <a:ext cx="8077200" cy="4724400"/>
          </a:xfrm>
        </p:spPr>
        <p:txBody>
          <a:bodyPr/>
          <a:lstStyle/>
          <a:p>
            <a:pPr marL="406400" indent="-406400" eaLnBrk="1" hangingPunct="1">
              <a:spcAft>
                <a:spcPts val="12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Urea is the major form for disposal of </a:t>
            </a:r>
            <a:r>
              <a:rPr lang="en-US" sz="3200" b="1" dirty="0" smtClean="0">
                <a:solidFill>
                  <a:srgbClr val="0000CC"/>
                </a:solidFill>
              </a:rPr>
              <a:t>amino groups derived from amino acids</a:t>
            </a:r>
            <a:endParaRPr lang="en-US" sz="3200" b="1" baseline="-25000" dirty="0" smtClean="0">
              <a:solidFill>
                <a:srgbClr val="0000CC"/>
              </a:solidFill>
              <a:latin typeface="Times New Roman" pitchFamily="18" charset="0"/>
              <a:cs typeface="Times New Roman" pitchFamily="18" charset="0"/>
            </a:endParaRPr>
          </a:p>
          <a:p>
            <a:pPr eaLnBrk="1" hangingPunct="1">
              <a:spcAft>
                <a:spcPts val="1200"/>
              </a:spcAft>
              <a:buClr>
                <a:srgbClr val="BC0000"/>
              </a:buClr>
              <a:buFont typeface="Wingdings" pitchFamily="2" charset="2"/>
              <a:buChar char="Ø"/>
              <a:defRPr/>
            </a:pPr>
            <a:r>
              <a:rPr lang="en-US" sz="3200" b="1" baseline="-25000" dirty="0" smtClean="0">
                <a:solidFill>
                  <a:srgbClr val="0000CC"/>
                </a:solidFill>
                <a:latin typeface="Times New Roman" pitchFamily="18" charset="0"/>
                <a:cs typeface="Times New Roman" pitchFamily="18" charset="0"/>
              </a:rPr>
              <a:t> </a:t>
            </a:r>
            <a:r>
              <a:rPr lang="en-US" sz="3200" b="1" dirty="0" smtClean="0">
                <a:solidFill>
                  <a:srgbClr val="0000CC"/>
                </a:solidFill>
                <a:latin typeface="Times New Roman" pitchFamily="18" charset="0"/>
                <a:cs typeface="Times New Roman" pitchFamily="18" charset="0"/>
              </a:rPr>
              <a:t>Urea cycle occurs in the liver</a:t>
            </a:r>
          </a:p>
          <a:p>
            <a:pPr marL="398463" indent="-398463" eaLnBrk="1" hangingPunct="1">
              <a:spcAft>
                <a:spcPts val="12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One nitrogen of urea is from NH</a:t>
            </a:r>
            <a:r>
              <a:rPr lang="en-US" sz="3200" b="1" baseline="-25000" dirty="0" smtClean="0">
                <a:solidFill>
                  <a:srgbClr val="0000CC"/>
                </a:solidFill>
                <a:latin typeface="Times New Roman" pitchFamily="18" charset="0"/>
                <a:cs typeface="Times New Roman" pitchFamily="18" charset="0"/>
              </a:rPr>
              <a:t>3</a:t>
            </a:r>
            <a:r>
              <a:rPr lang="en-US" sz="3200" b="1" dirty="0" smtClean="0">
                <a:solidFill>
                  <a:srgbClr val="0000CC"/>
                </a:solidFill>
                <a:latin typeface="Times New Roman" pitchFamily="18" charset="0"/>
                <a:cs typeface="Times New Roman" pitchFamily="18" charset="0"/>
              </a:rPr>
              <a:t>  and the other nitrogen from </a:t>
            </a:r>
            <a:r>
              <a:rPr lang="en-US" sz="3200" b="1" dirty="0" err="1" smtClean="0">
                <a:solidFill>
                  <a:srgbClr val="0000CC"/>
                </a:solidFill>
                <a:latin typeface="Times New Roman" pitchFamily="18" charset="0"/>
                <a:cs typeface="Times New Roman" pitchFamily="18" charset="0"/>
              </a:rPr>
              <a:t>aspartate</a:t>
            </a:r>
            <a:endParaRPr lang="en-US" sz="3200" b="1" dirty="0" smtClean="0">
              <a:solidFill>
                <a:srgbClr val="BC0000"/>
              </a:solidFill>
              <a:latin typeface="Times New Roman" pitchFamily="18" charset="0"/>
              <a:cs typeface="Times New Roman" pitchFamily="18" charset="0"/>
            </a:endParaRPr>
          </a:p>
          <a:p>
            <a:pPr marL="457200" indent="-457200" eaLnBrk="1" hangingPunct="1">
              <a:spcAft>
                <a:spcPts val="12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Urea is transported in the blood to the kidneys for excretion in urine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95300" y="762000"/>
            <a:ext cx="2324100" cy="781050"/>
          </a:xfrm>
        </p:spPr>
        <p:txBody>
          <a:bodyPr/>
          <a:lstStyle/>
          <a:p>
            <a:pPr algn="ctr"/>
            <a:r>
              <a:rPr lang="en-US" sz="4000" b="1" smtClean="0">
                <a:solidFill>
                  <a:srgbClr val="BC0000"/>
                </a:solidFill>
                <a:latin typeface="Impact" pitchFamily="34" charset="0"/>
                <a:cs typeface="Times New Roman" pitchFamily="18" charset="0"/>
              </a:rPr>
              <a:t>Urea Cycle</a:t>
            </a:r>
          </a:p>
        </p:txBody>
      </p:sp>
      <p:pic>
        <p:nvPicPr>
          <p:cNvPr id="19459" name="Content Placeholder 3" descr="19_014.jpg"/>
          <p:cNvPicPr>
            <a:picLocks noGrp="1" noChangeAspect="1"/>
          </p:cNvPicPr>
          <p:nvPr>
            <p:ph idx="1"/>
          </p:nvPr>
        </p:nvPicPr>
        <p:blipFill>
          <a:blip r:embed="rId2" cstate="print"/>
          <a:srcRect l="9415" t="1961" r="6879" b="21568"/>
          <a:stretch>
            <a:fillRect/>
          </a:stretch>
        </p:blipFill>
        <p:spPr>
          <a:xfrm>
            <a:off x="4146550" y="838200"/>
            <a:ext cx="4953000" cy="5853113"/>
          </a:xfrm>
        </p:spPr>
      </p:pic>
      <p:sp>
        <p:nvSpPr>
          <p:cNvPr id="19460" name="TextBox 4"/>
          <p:cNvSpPr txBox="1">
            <a:spLocks noChangeArrowheads="1"/>
          </p:cNvSpPr>
          <p:nvPr/>
        </p:nvSpPr>
        <p:spPr bwMode="auto">
          <a:xfrm>
            <a:off x="107950" y="2438400"/>
            <a:ext cx="4083050" cy="3694113"/>
          </a:xfrm>
          <a:prstGeom prst="rect">
            <a:avLst/>
          </a:prstGeom>
          <a:noFill/>
          <a:ln w="9525">
            <a:noFill/>
            <a:miter lim="800000"/>
            <a:headEnd/>
            <a:tailEnd/>
          </a:ln>
        </p:spPr>
        <p:txBody>
          <a:bodyPr wrap="none">
            <a:spAutoFit/>
          </a:bodyPr>
          <a:lstStyle/>
          <a:p>
            <a:r>
              <a:rPr lang="en-US" sz="2000" b="1">
                <a:solidFill>
                  <a:srgbClr val="BC0000"/>
                </a:solidFill>
              </a:rPr>
              <a:t>The five enzymes of urea cycle:</a:t>
            </a:r>
          </a:p>
          <a:p>
            <a:endParaRPr lang="en-US" b="1">
              <a:solidFill>
                <a:srgbClr val="0000CC"/>
              </a:solidFill>
            </a:endParaRPr>
          </a:p>
          <a:p>
            <a:r>
              <a:rPr lang="en-US" b="1">
                <a:solidFill>
                  <a:srgbClr val="0000CC"/>
                </a:solidFill>
              </a:rPr>
              <a:t>Carbamoyl phosphate synthetase I</a:t>
            </a:r>
          </a:p>
          <a:p>
            <a:endParaRPr lang="en-US" b="1">
              <a:solidFill>
                <a:srgbClr val="0000CC"/>
              </a:solidFill>
            </a:endParaRPr>
          </a:p>
          <a:p>
            <a:r>
              <a:rPr lang="en-US" b="1">
                <a:solidFill>
                  <a:srgbClr val="0000CC"/>
                </a:solidFill>
              </a:rPr>
              <a:t>Ornithine transcarbamoylase (OCT)</a:t>
            </a:r>
          </a:p>
          <a:p>
            <a:endParaRPr lang="en-US" b="1">
              <a:solidFill>
                <a:srgbClr val="0000CC"/>
              </a:solidFill>
            </a:endParaRPr>
          </a:p>
          <a:p>
            <a:r>
              <a:rPr lang="en-US" b="1">
                <a:solidFill>
                  <a:srgbClr val="0000CC"/>
                </a:solidFill>
              </a:rPr>
              <a:t>Argininosuccinate synthase</a:t>
            </a:r>
          </a:p>
          <a:p>
            <a:endParaRPr lang="en-US" b="1">
              <a:solidFill>
                <a:srgbClr val="0000CC"/>
              </a:solidFill>
            </a:endParaRPr>
          </a:p>
          <a:p>
            <a:r>
              <a:rPr lang="en-US" b="1">
                <a:solidFill>
                  <a:srgbClr val="0000CC"/>
                </a:solidFill>
              </a:rPr>
              <a:t>Argininosuccinate lyase</a:t>
            </a:r>
          </a:p>
          <a:p>
            <a:endParaRPr lang="en-US" b="1">
              <a:solidFill>
                <a:srgbClr val="0000CC"/>
              </a:solidFill>
            </a:endParaRPr>
          </a:p>
          <a:p>
            <a:r>
              <a:rPr lang="en-US" b="1">
                <a:solidFill>
                  <a:srgbClr val="0000CC"/>
                </a:solidFill>
              </a:rPr>
              <a:t>Arginase</a:t>
            </a:r>
          </a:p>
          <a:p>
            <a:endParaRPr lang="en-US" b="1">
              <a:solidFill>
                <a:srgbClr val="0000CC"/>
              </a:solidFill>
            </a:endParaRPr>
          </a:p>
          <a:p>
            <a:endParaRPr lang="en-US" b="1">
              <a:solidFill>
                <a:srgbClr val="0000CC"/>
              </a:solidFill>
            </a:endParaRPr>
          </a:p>
        </p:txBody>
      </p:sp>
      <p:sp>
        <p:nvSpPr>
          <p:cNvPr id="19461" name="TextBox 5"/>
          <p:cNvSpPr txBox="1">
            <a:spLocks noChangeArrowheads="1"/>
          </p:cNvSpPr>
          <p:nvPr/>
        </p:nvSpPr>
        <p:spPr bwMode="auto">
          <a:xfrm>
            <a:off x="2667000" y="1447800"/>
            <a:ext cx="1069975" cy="369888"/>
          </a:xfrm>
          <a:prstGeom prst="rect">
            <a:avLst/>
          </a:prstGeom>
          <a:noFill/>
          <a:ln w="9525">
            <a:noFill/>
            <a:miter lim="800000"/>
            <a:headEnd/>
            <a:tailEnd/>
          </a:ln>
        </p:spPr>
        <p:txBody>
          <a:bodyPr wrap="none">
            <a:spAutoFit/>
          </a:bodyPr>
          <a:lstStyle/>
          <a:p>
            <a:r>
              <a:rPr lang="en-US" b="1">
                <a:solidFill>
                  <a:srgbClr val="0000CC"/>
                </a:solidFill>
              </a:rPr>
              <a:t>CONT’D</a:t>
            </a:r>
          </a:p>
        </p:txBody>
      </p:sp>
      <p:sp>
        <p:nvSpPr>
          <p:cNvPr id="6" name="TextBox 5"/>
          <p:cNvSpPr txBox="1"/>
          <p:nvPr/>
        </p:nvSpPr>
        <p:spPr>
          <a:xfrm>
            <a:off x="8329239" y="4462046"/>
            <a:ext cx="662361" cy="338554"/>
          </a:xfrm>
          <a:prstGeom prst="rect">
            <a:avLst/>
          </a:prstGeom>
          <a:noFill/>
        </p:spPr>
        <p:txBody>
          <a:bodyPr wrap="none" rtlCol="0">
            <a:spAutoFit/>
          </a:bodyPr>
          <a:lstStyle/>
          <a:p>
            <a:r>
              <a:rPr lang="en-US" sz="1600" b="1" dirty="0" smtClean="0">
                <a:solidFill>
                  <a:srgbClr val="0000CC"/>
                </a:solidFill>
              </a:rPr>
              <a:t>CPSI</a:t>
            </a:r>
            <a:endParaRPr lang="en-US" sz="1600" b="1" dirty="0">
              <a:solidFill>
                <a:srgbClr val="0000CC"/>
              </a:solidFill>
            </a:endParaRPr>
          </a:p>
        </p:txBody>
      </p:sp>
      <p:sp>
        <p:nvSpPr>
          <p:cNvPr id="7" name="TextBox 6"/>
          <p:cNvSpPr txBox="1"/>
          <p:nvPr/>
        </p:nvSpPr>
        <p:spPr>
          <a:xfrm>
            <a:off x="7552725" y="3048000"/>
            <a:ext cx="617477" cy="338554"/>
          </a:xfrm>
          <a:prstGeom prst="rect">
            <a:avLst/>
          </a:prstGeom>
          <a:noFill/>
        </p:spPr>
        <p:txBody>
          <a:bodyPr wrap="none" rtlCol="0">
            <a:spAutoFit/>
          </a:bodyPr>
          <a:lstStyle/>
          <a:p>
            <a:r>
              <a:rPr lang="en-US" sz="1600" b="1" dirty="0" smtClean="0">
                <a:solidFill>
                  <a:srgbClr val="0000CC"/>
                </a:solidFill>
              </a:rPr>
              <a:t>OCT</a:t>
            </a:r>
            <a:endParaRPr lang="en-US" sz="1600" b="1" dirty="0">
              <a:solidFill>
                <a:srgbClr val="0000CC"/>
              </a:solidFill>
            </a:endParaRPr>
          </a:p>
        </p:txBody>
      </p:sp>
      <p:sp>
        <p:nvSpPr>
          <p:cNvPr id="8" name="TextBox 7"/>
          <p:cNvSpPr txBox="1"/>
          <p:nvPr/>
        </p:nvSpPr>
        <p:spPr>
          <a:xfrm>
            <a:off x="5105400" y="3700046"/>
            <a:ext cx="662361" cy="338554"/>
          </a:xfrm>
          <a:prstGeom prst="rect">
            <a:avLst/>
          </a:prstGeom>
          <a:noFill/>
        </p:spPr>
        <p:txBody>
          <a:bodyPr wrap="square" rtlCol="0">
            <a:spAutoFit/>
          </a:bodyPr>
          <a:lstStyle/>
          <a:p>
            <a:r>
              <a:rPr lang="en-US" sz="1600" b="1" dirty="0" smtClean="0">
                <a:solidFill>
                  <a:srgbClr val="0000CC"/>
                </a:solidFill>
              </a:rPr>
              <a:t>ASS</a:t>
            </a:r>
            <a:endParaRPr lang="en-US" sz="1600" b="1" dirty="0">
              <a:solidFill>
                <a:srgbClr val="0000CC"/>
              </a:solidFill>
            </a:endParaRPr>
          </a:p>
        </p:txBody>
      </p:sp>
      <p:sp>
        <p:nvSpPr>
          <p:cNvPr id="9" name="TextBox 8"/>
          <p:cNvSpPr txBox="1"/>
          <p:nvPr/>
        </p:nvSpPr>
        <p:spPr>
          <a:xfrm>
            <a:off x="5105400" y="2362200"/>
            <a:ext cx="593432" cy="338554"/>
          </a:xfrm>
          <a:prstGeom prst="rect">
            <a:avLst/>
          </a:prstGeom>
          <a:noFill/>
        </p:spPr>
        <p:txBody>
          <a:bodyPr wrap="none" rtlCol="0">
            <a:spAutoFit/>
          </a:bodyPr>
          <a:lstStyle/>
          <a:p>
            <a:r>
              <a:rPr lang="en-US" sz="1600" b="1" dirty="0" smtClean="0">
                <a:solidFill>
                  <a:srgbClr val="0000CC"/>
                </a:solidFill>
              </a:rPr>
              <a:t>ASL</a:t>
            </a:r>
            <a:endParaRPr lang="en-US" sz="1600" b="1" dirty="0">
              <a:solidFill>
                <a:srgbClr val="0000CC"/>
              </a:solidFill>
            </a:endParaRPr>
          </a:p>
        </p:txBody>
      </p:sp>
      <p:sp>
        <p:nvSpPr>
          <p:cNvPr id="10" name="TextBox 9"/>
          <p:cNvSpPr txBox="1"/>
          <p:nvPr/>
        </p:nvSpPr>
        <p:spPr>
          <a:xfrm>
            <a:off x="6019800" y="2238828"/>
            <a:ext cx="1061509" cy="338554"/>
          </a:xfrm>
          <a:prstGeom prst="rect">
            <a:avLst/>
          </a:prstGeom>
          <a:noFill/>
        </p:spPr>
        <p:txBody>
          <a:bodyPr wrap="none" rtlCol="0">
            <a:spAutoFit/>
          </a:bodyPr>
          <a:lstStyle/>
          <a:p>
            <a:r>
              <a:rPr lang="en-US" sz="1600" b="1" dirty="0" err="1" smtClean="0">
                <a:solidFill>
                  <a:srgbClr val="0000CC"/>
                </a:solidFill>
              </a:rPr>
              <a:t>Arginase</a:t>
            </a:r>
            <a:endParaRPr lang="en-US" sz="1600" b="1" dirty="0">
              <a:solidFill>
                <a:srgbClr val="0000CC"/>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095500" y="762000"/>
            <a:ext cx="5372100" cy="781050"/>
          </a:xfrm>
        </p:spPr>
        <p:txBody>
          <a:bodyPr/>
          <a:lstStyle/>
          <a:p>
            <a:pPr algn="ctr"/>
            <a:r>
              <a:rPr lang="en-US" sz="4000" b="1" dirty="0" smtClean="0">
                <a:solidFill>
                  <a:srgbClr val="BC0000"/>
                </a:solidFill>
                <a:latin typeface="Impact" pitchFamily="34" charset="0"/>
                <a:cs typeface="Times New Roman" pitchFamily="18" charset="0"/>
              </a:rPr>
              <a:t>Urea Cycle: Regulation</a:t>
            </a:r>
          </a:p>
        </p:txBody>
      </p:sp>
      <p:sp>
        <p:nvSpPr>
          <p:cNvPr id="20484" name="Rectangle 9"/>
          <p:cNvSpPr>
            <a:spLocks noChangeArrowheads="1"/>
          </p:cNvSpPr>
          <p:nvPr/>
        </p:nvSpPr>
        <p:spPr bwMode="auto">
          <a:xfrm>
            <a:off x="448871" y="2049482"/>
            <a:ext cx="4275529" cy="3970318"/>
          </a:xfrm>
          <a:prstGeom prst="rect">
            <a:avLst/>
          </a:prstGeom>
          <a:noFill/>
          <a:ln w="9525">
            <a:noFill/>
            <a:miter lim="800000"/>
            <a:headEnd/>
            <a:tailEnd/>
          </a:ln>
        </p:spPr>
        <p:txBody>
          <a:bodyPr wrap="none">
            <a:spAutoFit/>
          </a:bodyPr>
          <a:lstStyle/>
          <a:p>
            <a:r>
              <a:rPr lang="en-US" b="1" dirty="0">
                <a:solidFill>
                  <a:srgbClr val="0000CC"/>
                </a:solidFill>
              </a:rPr>
              <a:t>Rate-limiting </a:t>
            </a:r>
            <a:r>
              <a:rPr lang="en-US" b="1" dirty="0" smtClean="0">
                <a:solidFill>
                  <a:srgbClr val="0000CC"/>
                </a:solidFill>
              </a:rPr>
              <a:t>enzyme of urea cycle: </a:t>
            </a:r>
          </a:p>
          <a:p>
            <a:r>
              <a:rPr lang="en-US" b="1" dirty="0" err="1" smtClean="0">
                <a:solidFill>
                  <a:srgbClr val="C00000"/>
                </a:solidFill>
              </a:rPr>
              <a:t>Carbamoyl</a:t>
            </a:r>
            <a:r>
              <a:rPr lang="en-US" b="1" dirty="0" smtClean="0">
                <a:solidFill>
                  <a:srgbClr val="C00000"/>
                </a:solidFill>
              </a:rPr>
              <a:t> </a:t>
            </a:r>
            <a:r>
              <a:rPr lang="en-US" b="1" dirty="0">
                <a:solidFill>
                  <a:srgbClr val="C00000"/>
                </a:solidFill>
              </a:rPr>
              <a:t>phosphate </a:t>
            </a:r>
            <a:r>
              <a:rPr lang="en-US" b="1" dirty="0" err="1">
                <a:solidFill>
                  <a:srgbClr val="C00000"/>
                </a:solidFill>
              </a:rPr>
              <a:t>synthetase</a:t>
            </a:r>
            <a:r>
              <a:rPr lang="en-US" b="1" dirty="0">
                <a:solidFill>
                  <a:srgbClr val="C00000"/>
                </a:solidFill>
              </a:rPr>
              <a:t> </a:t>
            </a:r>
            <a:r>
              <a:rPr lang="en-US" b="1" dirty="0" smtClean="0">
                <a:solidFill>
                  <a:srgbClr val="C00000"/>
                </a:solidFill>
              </a:rPr>
              <a:t>I </a:t>
            </a:r>
          </a:p>
          <a:p>
            <a:r>
              <a:rPr lang="en-US" b="1" dirty="0" smtClean="0">
                <a:solidFill>
                  <a:srgbClr val="C00000"/>
                </a:solidFill>
              </a:rPr>
              <a:t>(CPSI)</a:t>
            </a:r>
            <a:endParaRPr lang="en-US" b="1" dirty="0">
              <a:solidFill>
                <a:srgbClr val="C00000"/>
              </a:solidFill>
            </a:endParaRPr>
          </a:p>
          <a:p>
            <a:endParaRPr lang="en-US" b="1" dirty="0">
              <a:solidFill>
                <a:srgbClr val="0000CC"/>
              </a:solidFill>
            </a:endParaRPr>
          </a:p>
          <a:p>
            <a:r>
              <a:rPr lang="en-US" b="1" dirty="0" err="1" smtClean="0">
                <a:solidFill>
                  <a:srgbClr val="0000CC"/>
                </a:solidFill>
              </a:rPr>
              <a:t>Allosteric</a:t>
            </a:r>
            <a:r>
              <a:rPr lang="en-US" b="1" dirty="0" smtClean="0">
                <a:solidFill>
                  <a:srgbClr val="0000CC"/>
                </a:solidFill>
              </a:rPr>
              <a:t> activator </a:t>
            </a:r>
            <a:r>
              <a:rPr lang="en-US" b="1" dirty="0">
                <a:solidFill>
                  <a:srgbClr val="0000CC"/>
                </a:solidFill>
              </a:rPr>
              <a:t>of </a:t>
            </a:r>
            <a:r>
              <a:rPr lang="en-US" b="1" dirty="0" smtClean="0">
                <a:solidFill>
                  <a:srgbClr val="0000CC"/>
                </a:solidFill>
              </a:rPr>
              <a:t>CPSI:</a:t>
            </a:r>
          </a:p>
          <a:p>
            <a:r>
              <a:rPr lang="en-US" b="1" dirty="0" smtClean="0">
                <a:solidFill>
                  <a:srgbClr val="C00000"/>
                </a:solidFill>
              </a:rPr>
              <a:t>N-</a:t>
            </a:r>
            <a:r>
              <a:rPr lang="en-US" b="1" dirty="0" err="1" smtClean="0">
                <a:solidFill>
                  <a:srgbClr val="C00000"/>
                </a:solidFill>
              </a:rPr>
              <a:t>Acetylglutamate</a:t>
            </a:r>
            <a:endParaRPr lang="en-US" b="1" dirty="0" smtClean="0">
              <a:solidFill>
                <a:srgbClr val="C00000"/>
              </a:solidFill>
            </a:endParaRPr>
          </a:p>
          <a:p>
            <a:endParaRPr lang="en-US" b="1" dirty="0" smtClean="0">
              <a:solidFill>
                <a:srgbClr val="C00000"/>
              </a:solidFill>
            </a:endParaRPr>
          </a:p>
          <a:p>
            <a:r>
              <a:rPr lang="en-US" b="1" dirty="0" smtClean="0">
                <a:solidFill>
                  <a:srgbClr val="0000CC"/>
                </a:solidFill>
              </a:rPr>
              <a:t>N-</a:t>
            </a:r>
            <a:r>
              <a:rPr lang="en-US" b="1" dirty="0" err="1" smtClean="0">
                <a:solidFill>
                  <a:srgbClr val="0000CC"/>
                </a:solidFill>
              </a:rPr>
              <a:t>Acetylglutamate</a:t>
            </a:r>
            <a:r>
              <a:rPr lang="en-US" b="1" dirty="0" smtClean="0">
                <a:solidFill>
                  <a:srgbClr val="0000CC"/>
                </a:solidFill>
              </a:rPr>
              <a:t> is synthesized by:</a:t>
            </a:r>
          </a:p>
          <a:p>
            <a:r>
              <a:rPr lang="en-US" b="1" dirty="0" smtClean="0">
                <a:solidFill>
                  <a:srgbClr val="C00000"/>
                </a:solidFill>
              </a:rPr>
              <a:t>N-</a:t>
            </a:r>
            <a:r>
              <a:rPr lang="en-US" b="1" dirty="0" err="1" smtClean="0">
                <a:solidFill>
                  <a:srgbClr val="C00000"/>
                </a:solidFill>
              </a:rPr>
              <a:t>Acetylglutamate</a:t>
            </a:r>
            <a:r>
              <a:rPr lang="en-US" b="1" dirty="0" smtClean="0">
                <a:solidFill>
                  <a:srgbClr val="C00000"/>
                </a:solidFill>
              </a:rPr>
              <a:t> </a:t>
            </a:r>
            <a:r>
              <a:rPr lang="en-US" b="1" dirty="0" err="1" smtClean="0">
                <a:solidFill>
                  <a:srgbClr val="C00000"/>
                </a:solidFill>
              </a:rPr>
              <a:t>synthetase</a:t>
            </a:r>
            <a:r>
              <a:rPr lang="en-US" b="1" dirty="0" smtClean="0">
                <a:solidFill>
                  <a:srgbClr val="C00000"/>
                </a:solidFill>
              </a:rPr>
              <a:t> </a:t>
            </a:r>
          </a:p>
          <a:p>
            <a:r>
              <a:rPr lang="en-US" b="1" dirty="0" smtClean="0">
                <a:solidFill>
                  <a:srgbClr val="C00000"/>
                </a:solidFill>
              </a:rPr>
              <a:t>(NAGS) in presence of </a:t>
            </a:r>
            <a:r>
              <a:rPr lang="en-US" b="1" dirty="0" err="1" smtClean="0">
                <a:solidFill>
                  <a:srgbClr val="C00000"/>
                </a:solidFill>
              </a:rPr>
              <a:t>arginine</a:t>
            </a:r>
            <a:endParaRPr lang="en-US" b="1" dirty="0" smtClean="0">
              <a:solidFill>
                <a:srgbClr val="C00000"/>
              </a:solidFill>
            </a:endParaRPr>
          </a:p>
          <a:p>
            <a:endParaRPr lang="en-US" b="1" dirty="0" smtClean="0">
              <a:solidFill>
                <a:srgbClr val="C00000"/>
              </a:solidFill>
            </a:endParaRPr>
          </a:p>
          <a:p>
            <a:r>
              <a:rPr lang="en-US" b="1" dirty="0" smtClean="0">
                <a:solidFill>
                  <a:srgbClr val="0000CC"/>
                </a:solidFill>
              </a:rPr>
              <a:t>NAGS deficiency </a:t>
            </a:r>
            <a:r>
              <a:rPr lang="en-US" b="1" dirty="0" smtClean="0">
                <a:solidFill>
                  <a:srgbClr val="C00000"/>
                </a:solidFill>
              </a:rPr>
              <a:t>is efficiently treated</a:t>
            </a:r>
          </a:p>
          <a:p>
            <a:r>
              <a:rPr lang="en-US" b="1" dirty="0" smtClean="0">
                <a:solidFill>
                  <a:srgbClr val="C00000"/>
                </a:solidFill>
              </a:rPr>
              <a:t>with </a:t>
            </a:r>
            <a:r>
              <a:rPr lang="en-US" b="1" dirty="0" err="1" smtClean="0">
                <a:solidFill>
                  <a:srgbClr val="C00000"/>
                </a:solidFill>
              </a:rPr>
              <a:t>Carbaglue</a:t>
            </a:r>
            <a:r>
              <a:rPr lang="en-US" b="1" dirty="0" smtClean="0">
                <a:solidFill>
                  <a:srgbClr val="C00000"/>
                </a:solidFill>
              </a:rPr>
              <a:t>, a CPS1 activator</a:t>
            </a:r>
          </a:p>
          <a:p>
            <a:endParaRPr lang="en-US" b="1" dirty="0" smtClean="0">
              <a:solidFill>
                <a:srgbClr val="C00000"/>
              </a:solidFill>
            </a:endParaRPr>
          </a:p>
        </p:txBody>
      </p:sp>
      <p:grpSp>
        <p:nvGrpSpPr>
          <p:cNvPr id="12" name="Group 11"/>
          <p:cNvGrpSpPr/>
          <p:nvPr/>
        </p:nvGrpSpPr>
        <p:grpSpPr>
          <a:xfrm>
            <a:off x="5334000" y="2667000"/>
            <a:ext cx="3276600" cy="2472154"/>
            <a:chOff x="5562600" y="2667000"/>
            <a:chExt cx="3276600" cy="2472154"/>
          </a:xfrm>
        </p:grpSpPr>
        <p:grpSp>
          <p:nvGrpSpPr>
            <p:cNvPr id="11" name="Group 10"/>
            <p:cNvGrpSpPr/>
            <p:nvPr/>
          </p:nvGrpSpPr>
          <p:grpSpPr>
            <a:xfrm>
              <a:off x="5562600" y="2667000"/>
              <a:ext cx="3276600" cy="2472154"/>
              <a:chOff x="5562600" y="2667000"/>
              <a:chExt cx="3276600" cy="2472154"/>
            </a:xfrm>
          </p:grpSpPr>
          <p:pic>
            <p:nvPicPr>
              <p:cNvPr id="20483" name="Picture 7" descr="19_016.jpg"/>
              <p:cNvPicPr>
                <a:picLocks noChangeAspect="1"/>
              </p:cNvPicPr>
              <p:nvPr/>
            </p:nvPicPr>
            <p:blipFill>
              <a:blip r:embed="rId2" cstate="print"/>
              <a:srcRect l="36743" t="8963" r="5697" b="53086"/>
              <a:stretch>
                <a:fillRect/>
              </a:stretch>
            </p:blipFill>
            <p:spPr bwMode="auto">
              <a:xfrm>
                <a:off x="6248400" y="2667000"/>
                <a:ext cx="2590800" cy="2209800"/>
              </a:xfrm>
              <a:prstGeom prst="rect">
                <a:avLst/>
              </a:prstGeom>
              <a:noFill/>
              <a:ln w="9525">
                <a:noFill/>
                <a:miter lim="800000"/>
                <a:headEnd/>
                <a:tailEnd/>
              </a:ln>
            </p:spPr>
          </p:pic>
          <p:sp>
            <p:nvSpPr>
              <p:cNvPr id="5" name="TextBox 4"/>
              <p:cNvSpPr txBox="1"/>
              <p:nvPr/>
            </p:nvSpPr>
            <p:spPr>
              <a:xfrm>
                <a:off x="6172200" y="3839028"/>
                <a:ext cx="851515" cy="369332"/>
              </a:xfrm>
              <a:prstGeom prst="rect">
                <a:avLst/>
              </a:prstGeom>
              <a:noFill/>
            </p:spPr>
            <p:txBody>
              <a:bodyPr wrap="none" rtlCol="0">
                <a:spAutoFit/>
              </a:bodyPr>
              <a:lstStyle/>
              <a:p>
                <a:r>
                  <a:rPr lang="en-US" b="1" dirty="0" smtClean="0">
                    <a:solidFill>
                      <a:srgbClr val="0000CC"/>
                    </a:solidFill>
                  </a:rPr>
                  <a:t>NAGS</a:t>
                </a:r>
                <a:endParaRPr lang="en-US" b="1" dirty="0">
                  <a:solidFill>
                    <a:srgbClr val="0000CC"/>
                  </a:solidFill>
                </a:endParaRPr>
              </a:p>
            </p:txBody>
          </p:sp>
          <p:sp>
            <p:nvSpPr>
              <p:cNvPr id="6" name="TextBox 5"/>
              <p:cNvSpPr txBox="1"/>
              <p:nvPr/>
            </p:nvSpPr>
            <p:spPr>
              <a:xfrm>
                <a:off x="5562600" y="4800600"/>
                <a:ext cx="1986441" cy="338554"/>
              </a:xfrm>
              <a:prstGeom prst="rect">
                <a:avLst/>
              </a:prstGeom>
              <a:noFill/>
            </p:spPr>
            <p:txBody>
              <a:bodyPr wrap="none" rtlCol="0">
                <a:spAutoFit/>
              </a:bodyPr>
              <a:lstStyle/>
              <a:p>
                <a:r>
                  <a:rPr lang="en-US" sz="1600" b="1" dirty="0" smtClean="0"/>
                  <a:t>N-</a:t>
                </a:r>
                <a:r>
                  <a:rPr lang="en-US" sz="1600" b="1" dirty="0" err="1" smtClean="0"/>
                  <a:t>Acetylglutamate</a:t>
                </a:r>
                <a:endParaRPr lang="en-US" sz="1600" b="1" dirty="0"/>
              </a:p>
            </p:txBody>
          </p:sp>
          <p:sp>
            <p:nvSpPr>
              <p:cNvPr id="8" name="Rectangle 7"/>
              <p:cNvSpPr/>
              <p:nvPr/>
            </p:nvSpPr>
            <p:spPr>
              <a:xfrm>
                <a:off x="6248400" y="3048000"/>
                <a:ext cx="6096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5562600" y="3016126"/>
              <a:ext cx="1313180" cy="369332"/>
            </a:xfrm>
            <a:prstGeom prst="rect">
              <a:avLst/>
            </a:prstGeom>
            <a:noFill/>
          </p:spPr>
          <p:txBody>
            <a:bodyPr wrap="none" rtlCol="0">
              <a:spAutoFit/>
            </a:bodyPr>
            <a:lstStyle/>
            <a:p>
              <a:r>
                <a:rPr lang="en-US" b="1" dirty="0" smtClean="0"/>
                <a:t>Glutamate</a:t>
              </a:r>
              <a:endParaRPr lang="en-US" b="1" dirty="0"/>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857500" y="609600"/>
            <a:ext cx="3238500" cy="781050"/>
          </a:xfrm>
        </p:spPr>
        <p:txBody>
          <a:bodyPr/>
          <a:lstStyle/>
          <a:p>
            <a:pPr algn="ctr"/>
            <a:r>
              <a:rPr lang="en-US" sz="4000" b="1" smtClean="0">
                <a:solidFill>
                  <a:srgbClr val="BC0000"/>
                </a:solidFill>
                <a:latin typeface="Impact" pitchFamily="34" charset="0"/>
                <a:cs typeface="Times New Roman" pitchFamily="18" charset="0"/>
              </a:rPr>
              <a:t>Fate of Urea</a:t>
            </a:r>
          </a:p>
        </p:txBody>
      </p:sp>
      <p:sp>
        <p:nvSpPr>
          <p:cNvPr id="21507" name="TextBox 7"/>
          <p:cNvSpPr txBox="1">
            <a:spLocks noChangeArrowheads="1"/>
          </p:cNvSpPr>
          <p:nvPr/>
        </p:nvSpPr>
        <p:spPr bwMode="auto">
          <a:xfrm>
            <a:off x="381000" y="1600200"/>
            <a:ext cx="8069263" cy="1816100"/>
          </a:xfrm>
          <a:prstGeom prst="rect">
            <a:avLst/>
          </a:prstGeom>
          <a:noFill/>
          <a:ln w="9525">
            <a:noFill/>
            <a:miter lim="800000"/>
            <a:headEnd/>
            <a:tailEnd/>
          </a:ln>
        </p:spPr>
        <p:txBody>
          <a:bodyPr wrap="none">
            <a:spAutoFit/>
          </a:bodyPr>
          <a:lstStyle/>
          <a:p>
            <a:r>
              <a:rPr lang="en-US" sz="2800" b="1">
                <a:solidFill>
                  <a:srgbClr val="0000CC"/>
                </a:solidFill>
              </a:rPr>
              <a:t>Urea                  	Kidneys and excreted in urine</a:t>
            </a:r>
          </a:p>
          <a:p>
            <a:r>
              <a:rPr lang="en-US" sz="2800" b="1">
                <a:solidFill>
                  <a:srgbClr val="0000CC"/>
                </a:solidFill>
              </a:rPr>
              <a:t>                            </a:t>
            </a:r>
          </a:p>
          <a:p>
            <a:endParaRPr lang="en-US" sz="2800" b="1">
              <a:solidFill>
                <a:srgbClr val="0000CC"/>
              </a:solidFill>
            </a:endParaRPr>
          </a:p>
          <a:p>
            <a:r>
              <a:rPr lang="en-US" sz="2800" b="1">
                <a:solidFill>
                  <a:srgbClr val="0000CC"/>
                </a:solidFill>
              </a:rPr>
              <a:t>		 	Intestine                 </a:t>
            </a:r>
            <a:r>
              <a:rPr lang="en-US" sz="2800" b="1">
                <a:solidFill>
                  <a:srgbClr val="BC0000"/>
                </a:solidFill>
                <a:latin typeface="Times New Roman" pitchFamily="18" charset="0"/>
                <a:cs typeface="Times New Roman" pitchFamily="18" charset="0"/>
              </a:rPr>
              <a:t>NH</a:t>
            </a:r>
            <a:r>
              <a:rPr lang="en-US" sz="2800" b="1" baseline="-25000">
                <a:solidFill>
                  <a:srgbClr val="BC0000"/>
                </a:solidFill>
                <a:latin typeface="Times New Roman" pitchFamily="18" charset="0"/>
                <a:cs typeface="Times New Roman" pitchFamily="18" charset="0"/>
              </a:rPr>
              <a:t>3</a:t>
            </a:r>
            <a:r>
              <a:rPr lang="en-US" sz="2800" b="1" baseline="-25000">
                <a:solidFill>
                  <a:srgbClr val="0000CC"/>
                </a:solidFill>
                <a:latin typeface="Times New Roman" pitchFamily="18" charset="0"/>
                <a:cs typeface="Times New Roman" pitchFamily="18" charset="0"/>
              </a:rPr>
              <a:t> </a:t>
            </a:r>
            <a:r>
              <a:rPr lang="en-US" sz="2800" b="1">
                <a:solidFill>
                  <a:srgbClr val="0000CC"/>
                </a:solidFill>
                <a:latin typeface="Times New Roman" pitchFamily="18" charset="0"/>
                <a:cs typeface="Times New Roman" pitchFamily="18" charset="0"/>
              </a:rPr>
              <a:t>+ </a:t>
            </a:r>
            <a:r>
              <a:rPr lang="en-US" sz="2800" b="1">
                <a:solidFill>
                  <a:srgbClr val="0000CC"/>
                </a:solidFill>
              </a:rPr>
              <a:t>CO</a:t>
            </a:r>
            <a:r>
              <a:rPr lang="en-US" sz="2800" b="1" baseline="-25000">
                <a:solidFill>
                  <a:srgbClr val="0000CC"/>
                </a:solidFill>
              </a:rPr>
              <a:t>2</a:t>
            </a:r>
          </a:p>
        </p:txBody>
      </p:sp>
      <p:sp>
        <p:nvSpPr>
          <p:cNvPr id="21508" name="TextBox 8"/>
          <p:cNvSpPr txBox="1">
            <a:spLocks noChangeArrowheads="1"/>
          </p:cNvSpPr>
          <p:nvPr/>
        </p:nvSpPr>
        <p:spPr bwMode="auto">
          <a:xfrm>
            <a:off x="5105400" y="4191000"/>
            <a:ext cx="1676400" cy="338138"/>
          </a:xfrm>
          <a:prstGeom prst="rect">
            <a:avLst/>
          </a:prstGeom>
          <a:noFill/>
          <a:ln w="9525">
            <a:noFill/>
            <a:miter lim="800000"/>
            <a:headEnd/>
            <a:tailEnd/>
          </a:ln>
        </p:spPr>
        <p:txBody>
          <a:bodyPr>
            <a:spAutoFit/>
          </a:bodyPr>
          <a:lstStyle/>
          <a:p>
            <a:r>
              <a:rPr lang="en-US" sz="1600" b="1">
                <a:solidFill>
                  <a:srgbClr val="0000CC"/>
                </a:solidFill>
              </a:rPr>
              <a:t>Lost in feces</a:t>
            </a:r>
          </a:p>
        </p:txBody>
      </p:sp>
      <p:sp>
        <p:nvSpPr>
          <p:cNvPr id="21509" name="TextBox 9"/>
          <p:cNvSpPr txBox="1">
            <a:spLocks noChangeArrowheads="1"/>
          </p:cNvSpPr>
          <p:nvPr/>
        </p:nvSpPr>
        <p:spPr bwMode="auto">
          <a:xfrm>
            <a:off x="6788150" y="4114800"/>
            <a:ext cx="1670050" cy="584200"/>
          </a:xfrm>
          <a:prstGeom prst="rect">
            <a:avLst/>
          </a:prstGeom>
          <a:noFill/>
          <a:ln w="9525">
            <a:noFill/>
            <a:miter lim="800000"/>
            <a:headEnd/>
            <a:tailEnd/>
          </a:ln>
        </p:spPr>
        <p:txBody>
          <a:bodyPr>
            <a:spAutoFit/>
          </a:bodyPr>
          <a:lstStyle/>
          <a:p>
            <a:pPr algn="ctr"/>
            <a:r>
              <a:rPr lang="en-US" sz="1600" b="1">
                <a:solidFill>
                  <a:srgbClr val="0000CC"/>
                </a:solidFill>
              </a:rPr>
              <a:t>Reabsorbed</a:t>
            </a:r>
          </a:p>
          <a:p>
            <a:pPr algn="ctr"/>
            <a:r>
              <a:rPr lang="en-US" sz="1600" b="1">
                <a:solidFill>
                  <a:srgbClr val="0000CC"/>
                </a:solidFill>
              </a:rPr>
              <a:t> into blood</a:t>
            </a:r>
          </a:p>
        </p:txBody>
      </p:sp>
      <p:sp>
        <p:nvSpPr>
          <p:cNvPr id="21510" name="TextBox 10"/>
          <p:cNvSpPr txBox="1">
            <a:spLocks noChangeArrowheads="1"/>
          </p:cNvSpPr>
          <p:nvPr/>
        </p:nvSpPr>
        <p:spPr bwMode="auto">
          <a:xfrm>
            <a:off x="396875" y="4876800"/>
            <a:ext cx="8366125" cy="1508125"/>
          </a:xfrm>
          <a:prstGeom prst="rect">
            <a:avLst/>
          </a:prstGeom>
          <a:noFill/>
          <a:ln w="9525">
            <a:noFill/>
            <a:miter lim="800000"/>
            <a:headEnd/>
            <a:tailEnd/>
          </a:ln>
        </p:spPr>
        <p:txBody>
          <a:bodyPr wrap="none">
            <a:spAutoFit/>
          </a:bodyPr>
          <a:lstStyle/>
          <a:p>
            <a:r>
              <a:rPr lang="en-US" sz="2800" b="1">
                <a:solidFill>
                  <a:srgbClr val="BC0000"/>
                </a:solidFill>
              </a:rPr>
              <a:t>The action of intestinal urease to form NH</a:t>
            </a:r>
            <a:r>
              <a:rPr lang="en-US" sz="2800" b="1" baseline="-25000">
                <a:solidFill>
                  <a:srgbClr val="BC0000"/>
                </a:solidFill>
              </a:rPr>
              <a:t>3</a:t>
            </a:r>
            <a:r>
              <a:rPr lang="en-US" sz="2800" b="1">
                <a:solidFill>
                  <a:srgbClr val="BC0000"/>
                </a:solidFill>
              </a:rPr>
              <a:t>  </a:t>
            </a:r>
          </a:p>
          <a:p>
            <a:r>
              <a:rPr lang="en-US" sz="2800" b="1">
                <a:solidFill>
                  <a:srgbClr val="BC0000"/>
                </a:solidFill>
              </a:rPr>
              <a:t>is clinically significant in renal failure:</a:t>
            </a:r>
          </a:p>
          <a:p>
            <a:endParaRPr lang="en-US" b="1">
              <a:solidFill>
                <a:srgbClr val="0000CC"/>
              </a:solidFill>
              <a:latin typeface="Times New Roman" pitchFamily="18" charset="0"/>
              <a:cs typeface="Times New Roman" pitchFamily="18" charset="0"/>
            </a:endParaRPr>
          </a:p>
          <a:p>
            <a:r>
              <a:rPr lang="en-US" b="1">
                <a:solidFill>
                  <a:srgbClr val="0000CC"/>
                </a:solidFill>
                <a:latin typeface="Times New Roman" pitchFamily="18" charset="0"/>
                <a:cs typeface="Times New Roman" pitchFamily="18" charset="0"/>
              </a:rPr>
              <a:t>Renal failure               Blood urea             Urea to intestine                  NH</a:t>
            </a:r>
            <a:r>
              <a:rPr lang="en-US" b="1" baseline="-25000">
                <a:solidFill>
                  <a:srgbClr val="0000CC"/>
                </a:solidFill>
                <a:latin typeface="Times New Roman" pitchFamily="18" charset="0"/>
                <a:cs typeface="Times New Roman" pitchFamily="18" charset="0"/>
              </a:rPr>
              <a:t>3</a:t>
            </a:r>
            <a:r>
              <a:rPr lang="en-US" b="1">
                <a:solidFill>
                  <a:srgbClr val="0000CC"/>
                </a:solidFill>
                <a:latin typeface="Times New Roman" pitchFamily="18" charset="0"/>
                <a:cs typeface="Times New Roman" pitchFamily="18" charset="0"/>
              </a:rPr>
              <a:t> blood level</a:t>
            </a:r>
            <a:endParaRPr lang="en-US"/>
          </a:p>
        </p:txBody>
      </p:sp>
      <p:cxnSp>
        <p:nvCxnSpPr>
          <p:cNvPr id="13" name="Straight Arrow Connector 12"/>
          <p:cNvCxnSpPr/>
          <p:nvPr/>
        </p:nvCxnSpPr>
        <p:spPr>
          <a:xfrm>
            <a:off x="1951038" y="6200775"/>
            <a:ext cx="4572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127750" y="6216650"/>
            <a:ext cx="7620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795713" y="6202363"/>
            <a:ext cx="457200" cy="1587"/>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2293938" y="6046788"/>
            <a:ext cx="458787" cy="1587"/>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flipH="1" flipV="1">
            <a:off x="4104482" y="6047581"/>
            <a:ext cx="457200" cy="1587"/>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flipH="1" flipV="1">
            <a:off x="6757194" y="6045994"/>
            <a:ext cx="457200" cy="1588"/>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21517" name="TextBox 23"/>
          <p:cNvSpPr txBox="1">
            <a:spLocks noChangeArrowheads="1"/>
          </p:cNvSpPr>
          <p:nvPr/>
        </p:nvSpPr>
        <p:spPr bwMode="auto">
          <a:xfrm>
            <a:off x="6019800" y="5834063"/>
            <a:ext cx="868363" cy="338137"/>
          </a:xfrm>
          <a:prstGeom prst="rect">
            <a:avLst/>
          </a:prstGeom>
          <a:noFill/>
          <a:ln w="9525">
            <a:noFill/>
            <a:miter lim="800000"/>
            <a:headEnd/>
            <a:tailEnd/>
          </a:ln>
        </p:spPr>
        <p:txBody>
          <a:bodyPr wrap="none">
            <a:spAutoFit/>
          </a:bodyPr>
          <a:lstStyle/>
          <a:p>
            <a:r>
              <a:rPr lang="en-US" sz="1600" b="1">
                <a:solidFill>
                  <a:srgbClr val="0000CC"/>
                </a:solidFill>
              </a:rPr>
              <a:t>Urease</a:t>
            </a:r>
          </a:p>
        </p:txBody>
      </p:sp>
      <p:sp>
        <p:nvSpPr>
          <p:cNvPr id="25" name="Right Arrow 24"/>
          <p:cNvSpPr/>
          <p:nvPr/>
        </p:nvSpPr>
        <p:spPr>
          <a:xfrm>
            <a:off x="1600200" y="1716088"/>
            <a:ext cx="1295400" cy="381000"/>
          </a:xfrm>
          <a:prstGeom prst="rightArrow">
            <a:avLst/>
          </a:prstGeom>
          <a:solidFill>
            <a:srgbClr val="BC0000"/>
          </a:solidFill>
          <a:ln>
            <a:solidFill>
              <a:srgbClr val="BC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Arrow Connector 25"/>
          <p:cNvCxnSpPr/>
          <p:nvPr/>
        </p:nvCxnSpPr>
        <p:spPr>
          <a:xfrm>
            <a:off x="5105400" y="3203575"/>
            <a:ext cx="9906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1520" name="TextBox 28"/>
          <p:cNvSpPr txBox="1">
            <a:spLocks noChangeArrowheads="1"/>
          </p:cNvSpPr>
          <p:nvPr/>
        </p:nvSpPr>
        <p:spPr bwMode="auto">
          <a:xfrm>
            <a:off x="5059363" y="2836863"/>
            <a:ext cx="866775" cy="338137"/>
          </a:xfrm>
          <a:prstGeom prst="rect">
            <a:avLst/>
          </a:prstGeom>
          <a:noFill/>
          <a:ln w="9525">
            <a:noFill/>
            <a:miter lim="800000"/>
            <a:headEnd/>
            <a:tailEnd/>
          </a:ln>
        </p:spPr>
        <p:txBody>
          <a:bodyPr wrap="none">
            <a:spAutoFit/>
          </a:bodyPr>
          <a:lstStyle/>
          <a:p>
            <a:r>
              <a:rPr lang="en-US" sz="1600" b="1">
                <a:solidFill>
                  <a:srgbClr val="0000CC"/>
                </a:solidFill>
              </a:rPr>
              <a:t>Urease</a:t>
            </a:r>
          </a:p>
        </p:txBody>
      </p:sp>
      <p:cxnSp>
        <p:nvCxnSpPr>
          <p:cNvPr id="30" name="Straight Arrow Connector 29"/>
          <p:cNvCxnSpPr/>
          <p:nvPr/>
        </p:nvCxnSpPr>
        <p:spPr>
          <a:xfrm rot="5400000">
            <a:off x="5887244" y="3542506"/>
            <a:ext cx="758825" cy="557213"/>
          </a:xfrm>
          <a:prstGeom prst="straightConnector1">
            <a:avLst/>
          </a:prstGeom>
          <a:ln w="25400">
            <a:solidFill>
              <a:srgbClr val="BC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656388" y="3429000"/>
            <a:ext cx="738187" cy="685800"/>
          </a:xfrm>
          <a:prstGeom prst="straightConnector1">
            <a:avLst/>
          </a:prstGeom>
          <a:ln w="25400">
            <a:solidFill>
              <a:srgbClr val="BC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1595438" y="2012950"/>
            <a:ext cx="1498600" cy="1143000"/>
          </a:xfrm>
          <a:prstGeom prst="straightConnector1">
            <a:avLst/>
          </a:prstGeom>
          <a:ln w="25400">
            <a:solidFill>
              <a:srgbClr val="BC0000"/>
            </a:solidFill>
            <a:tailEnd type="arrow"/>
          </a:ln>
        </p:spPr>
        <p:style>
          <a:lnRef idx="1">
            <a:schemeClr val="accent1"/>
          </a:lnRef>
          <a:fillRef idx="0">
            <a:schemeClr val="accent1"/>
          </a:fillRef>
          <a:effectRef idx="0">
            <a:schemeClr val="accent1"/>
          </a:effectRef>
          <a:fontRef idx="minor">
            <a:schemeClr val="tx1"/>
          </a:fontRef>
        </p:style>
      </p:cxnSp>
      <p:sp>
        <p:nvSpPr>
          <p:cNvPr id="21524" name="TextBox 35"/>
          <p:cNvSpPr txBox="1">
            <a:spLocks noChangeArrowheads="1"/>
          </p:cNvSpPr>
          <p:nvPr/>
        </p:nvSpPr>
        <p:spPr bwMode="auto">
          <a:xfrm>
            <a:off x="1846263" y="1981200"/>
            <a:ext cx="838200" cy="369888"/>
          </a:xfrm>
          <a:prstGeom prst="rect">
            <a:avLst/>
          </a:prstGeom>
          <a:noFill/>
          <a:ln w="9525">
            <a:noFill/>
            <a:miter lim="800000"/>
            <a:headEnd/>
            <a:tailEnd/>
          </a:ln>
        </p:spPr>
        <p:txBody>
          <a:bodyPr wrap="none">
            <a:spAutoFit/>
          </a:bodyPr>
          <a:lstStyle/>
          <a:p>
            <a:r>
              <a:rPr lang="en-US" b="1">
                <a:solidFill>
                  <a:srgbClr val="0000CC"/>
                </a:solidFill>
              </a:rPr>
              <a:t>Blood</a:t>
            </a:r>
          </a:p>
        </p:txBody>
      </p:sp>
      <p:sp>
        <p:nvSpPr>
          <p:cNvPr id="21525" name="TextBox 36"/>
          <p:cNvSpPr txBox="1">
            <a:spLocks noChangeArrowheads="1"/>
          </p:cNvSpPr>
          <p:nvPr/>
        </p:nvSpPr>
        <p:spPr bwMode="auto">
          <a:xfrm>
            <a:off x="6126163" y="6291263"/>
            <a:ext cx="3022600" cy="339725"/>
          </a:xfrm>
          <a:prstGeom prst="rect">
            <a:avLst/>
          </a:prstGeom>
          <a:noFill/>
          <a:ln w="9525">
            <a:noFill/>
            <a:miter lim="800000"/>
            <a:headEnd/>
            <a:tailEnd/>
          </a:ln>
        </p:spPr>
        <p:txBody>
          <a:bodyPr wrap="none">
            <a:spAutoFit/>
          </a:bodyPr>
          <a:lstStyle/>
          <a:p>
            <a:r>
              <a:rPr lang="en-US" sz="1600" b="1">
                <a:solidFill>
                  <a:srgbClr val="BC0000"/>
                </a:solidFill>
              </a:rPr>
              <a:t>(Acquired hyperammonemia)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133350" y="3276600"/>
            <a:ext cx="8839200" cy="3124200"/>
          </a:xfrm>
        </p:spPr>
        <p:txBody>
          <a:bodyPr/>
          <a:lstStyle/>
          <a:p>
            <a:pPr marR="0" algn="l" eaLnBrk="1" hangingPunct="1">
              <a:lnSpc>
                <a:spcPct val="60000"/>
              </a:lnSpc>
              <a:buFont typeface="Arial" charset="0"/>
              <a:buNone/>
            </a:pPr>
            <a:r>
              <a:rPr lang="en-US" sz="2200" b="1" smtClean="0">
                <a:solidFill>
                  <a:srgbClr val="990033"/>
                </a:solidFill>
                <a:latin typeface="Arial" charset="0"/>
                <a:cs typeface="Arial" charset="0"/>
              </a:rPr>
              <a:t>                                                       </a:t>
            </a:r>
          </a:p>
          <a:p>
            <a:pPr marR="0" algn="ctr" eaLnBrk="1" hangingPunct="1">
              <a:lnSpc>
                <a:spcPct val="60000"/>
              </a:lnSpc>
              <a:buFont typeface="Arial" charset="0"/>
              <a:buNone/>
            </a:pPr>
            <a:r>
              <a:rPr lang="en-US" sz="4000" b="1" smtClean="0">
                <a:solidFill>
                  <a:srgbClr val="BC0000"/>
                </a:solidFill>
                <a:latin typeface="Impact" pitchFamily="34" charset="0"/>
                <a:cs typeface="Arial" charset="0"/>
              </a:rPr>
              <a:t>By</a:t>
            </a:r>
          </a:p>
          <a:p>
            <a:pPr marR="0" algn="ctr" eaLnBrk="1" hangingPunct="1">
              <a:lnSpc>
                <a:spcPct val="60000"/>
              </a:lnSpc>
              <a:buFont typeface="Arial" charset="0"/>
              <a:buNone/>
            </a:pPr>
            <a:r>
              <a:rPr lang="en-US" sz="2200" b="1" smtClean="0">
                <a:solidFill>
                  <a:srgbClr val="990033"/>
                </a:solidFill>
                <a:latin typeface="Arial" charset="0"/>
                <a:cs typeface="Arial" charset="0"/>
              </a:rPr>
              <a:t>      </a:t>
            </a:r>
          </a:p>
          <a:p>
            <a:pPr marR="0" algn="ctr" eaLnBrk="1" hangingPunct="1">
              <a:lnSpc>
                <a:spcPct val="60000"/>
              </a:lnSpc>
              <a:buFont typeface="Arial" charset="0"/>
              <a:buNone/>
            </a:pPr>
            <a:r>
              <a:rPr lang="en-US" sz="3200" b="1" smtClean="0">
                <a:solidFill>
                  <a:srgbClr val="0000CC"/>
                </a:solidFill>
                <a:latin typeface="Arial" charset="0"/>
                <a:cs typeface="Arial" charset="0"/>
              </a:rPr>
              <a:t>Amr S. Moustafa, </a:t>
            </a:r>
            <a:r>
              <a:rPr lang="en-US" sz="3200" b="1" i="1" smtClean="0">
                <a:solidFill>
                  <a:srgbClr val="0000CC"/>
                </a:solidFill>
                <a:latin typeface="Arial" charset="0"/>
                <a:cs typeface="Arial" charset="0"/>
              </a:rPr>
              <a:t>MD, PhD</a:t>
            </a:r>
          </a:p>
          <a:p>
            <a:pPr marR="0" algn="ctr" eaLnBrk="1" hangingPunct="1">
              <a:lnSpc>
                <a:spcPct val="60000"/>
              </a:lnSpc>
              <a:buFont typeface="Arial" charset="0"/>
              <a:buNone/>
            </a:pPr>
            <a:r>
              <a:rPr lang="en-US" sz="2200" b="1" smtClean="0">
                <a:solidFill>
                  <a:srgbClr val="990033"/>
                </a:solidFill>
                <a:latin typeface="Arial" charset="0"/>
                <a:cs typeface="Arial" charset="0"/>
              </a:rPr>
              <a:t>        </a:t>
            </a:r>
            <a:endParaRPr lang="en-US" sz="2800" b="1" smtClean="0">
              <a:solidFill>
                <a:srgbClr val="BC0000"/>
              </a:solidFill>
              <a:latin typeface="Arial" charset="0"/>
              <a:cs typeface="Arial" charset="0"/>
            </a:endParaRPr>
          </a:p>
          <a:p>
            <a:pPr marR="0" algn="ctr" eaLnBrk="1" hangingPunct="1">
              <a:lnSpc>
                <a:spcPct val="60000"/>
              </a:lnSpc>
              <a:buFont typeface="Arial" charset="0"/>
              <a:buNone/>
            </a:pPr>
            <a:r>
              <a:rPr lang="en-US" sz="2800" b="1" smtClean="0">
                <a:solidFill>
                  <a:srgbClr val="BC0000"/>
                </a:solidFill>
                <a:latin typeface="Arial" charset="0"/>
                <a:cs typeface="Arial" charset="0"/>
              </a:rPr>
              <a:t>Medical Biochemistry Unit, Path. Dept.</a:t>
            </a:r>
          </a:p>
          <a:p>
            <a:pPr marR="0" algn="ctr" eaLnBrk="1" hangingPunct="1">
              <a:lnSpc>
                <a:spcPct val="60000"/>
              </a:lnSpc>
              <a:buFont typeface="Arial" charset="0"/>
              <a:buNone/>
            </a:pPr>
            <a:r>
              <a:rPr lang="en-US" sz="2800" b="1" smtClean="0">
                <a:solidFill>
                  <a:srgbClr val="BC0000"/>
                </a:solidFill>
                <a:latin typeface="Arial" charset="0"/>
                <a:cs typeface="Arial" charset="0"/>
              </a:rPr>
              <a:t>College of Medicine, King Saud University</a:t>
            </a:r>
            <a:r>
              <a:rPr lang="en-US" sz="2200" b="1" smtClean="0">
                <a:solidFill>
                  <a:srgbClr val="990033"/>
                </a:solidFill>
                <a:latin typeface="Arial" charset="0"/>
                <a:cs typeface="Arial" charset="0"/>
              </a:rPr>
              <a:t>     </a:t>
            </a:r>
          </a:p>
        </p:txBody>
      </p:sp>
      <p:sp>
        <p:nvSpPr>
          <p:cNvPr id="6147" name="Text Box 5"/>
          <p:cNvSpPr txBox="1">
            <a:spLocks noChangeArrowheads="1"/>
          </p:cNvSpPr>
          <p:nvPr/>
        </p:nvSpPr>
        <p:spPr bwMode="auto">
          <a:xfrm>
            <a:off x="3375025" y="1385888"/>
            <a:ext cx="2525713" cy="708025"/>
          </a:xfrm>
          <a:prstGeom prst="rect">
            <a:avLst/>
          </a:prstGeom>
          <a:noFill/>
          <a:ln w="9525">
            <a:noFill/>
            <a:miter lim="800000"/>
            <a:headEnd/>
            <a:tailEnd/>
          </a:ln>
        </p:spPr>
        <p:txBody>
          <a:bodyPr wrap="none">
            <a:spAutoFit/>
          </a:bodyPr>
          <a:lstStyle/>
          <a:p>
            <a:pPr algn="ctr"/>
            <a:r>
              <a:rPr lang="en-US" sz="4000" b="1">
                <a:solidFill>
                  <a:srgbClr val="BC0000"/>
                </a:solidFill>
                <a:latin typeface="Impact" pitchFamily="34" charset="0"/>
              </a:rPr>
              <a:t>Urea Cycle </a:t>
            </a: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143000" y="685800"/>
            <a:ext cx="6934200" cy="781050"/>
          </a:xfrm>
        </p:spPr>
        <p:txBody>
          <a:bodyPr/>
          <a:lstStyle/>
          <a:p>
            <a:pPr algn="ctr"/>
            <a:r>
              <a:rPr lang="en-US" sz="4000" b="1" smtClean="0">
                <a:solidFill>
                  <a:srgbClr val="BC0000"/>
                </a:solidFill>
                <a:latin typeface="Impact" pitchFamily="34" charset="0"/>
                <a:cs typeface="Times New Roman" pitchFamily="18" charset="0"/>
              </a:rPr>
              <a:t>Sources and Fates of Ammonia</a:t>
            </a:r>
          </a:p>
        </p:txBody>
      </p:sp>
      <p:pic>
        <p:nvPicPr>
          <p:cNvPr id="25603" name="Picture 3" descr="19_019.jpg"/>
          <p:cNvPicPr>
            <a:picLocks noChangeAspect="1"/>
          </p:cNvPicPr>
          <p:nvPr/>
        </p:nvPicPr>
        <p:blipFill>
          <a:blip r:embed="rId2" cstate="print"/>
          <a:srcRect l="5556" t="4248" r="4546" b="22549"/>
          <a:stretch>
            <a:fillRect/>
          </a:stretch>
        </p:blipFill>
        <p:spPr bwMode="auto">
          <a:xfrm>
            <a:off x="990600" y="1600200"/>
            <a:ext cx="7386638" cy="4495800"/>
          </a:xfrm>
          <a:prstGeom prst="rect">
            <a:avLst/>
          </a:prstGeom>
          <a:noFill/>
          <a:ln w="9525">
            <a:noFill/>
            <a:miter lim="800000"/>
            <a:headEnd/>
            <a:tailEnd/>
          </a:ln>
        </p:spPr>
      </p:pic>
      <p:sp>
        <p:nvSpPr>
          <p:cNvPr id="25604" name="TextBox 5"/>
          <p:cNvSpPr txBox="1">
            <a:spLocks noChangeArrowheads="1"/>
          </p:cNvSpPr>
          <p:nvPr/>
        </p:nvSpPr>
        <p:spPr bwMode="auto">
          <a:xfrm>
            <a:off x="715963" y="6172200"/>
            <a:ext cx="7997825" cy="523875"/>
          </a:xfrm>
          <a:prstGeom prst="rect">
            <a:avLst/>
          </a:prstGeom>
          <a:noFill/>
          <a:ln w="9525">
            <a:noFill/>
            <a:miter lim="800000"/>
            <a:headEnd/>
            <a:tailEnd/>
          </a:ln>
        </p:spPr>
        <p:txBody>
          <a:bodyPr wrap="none">
            <a:spAutoFit/>
          </a:bodyPr>
          <a:lstStyle/>
          <a:p>
            <a:r>
              <a:rPr lang="en-US" sz="2800" b="1">
                <a:solidFill>
                  <a:srgbClr val="BC0000"/>
                </a:solidFill>
              </a:rPr>
              <a:t>Normal blood level of ammonia: 5 – 50 µmol/L</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533400" y="533400"/>
            <a:ext cx="8229600" cy="781050"/>
          </a:xfrm>
        </p:spPr>
        <p:txBody>
          <a:bodyPr/>
          <a:lstStyle/>
          <a:p>
            <a:pPr algn="ctr"/>
            <a:r>
              <a:rPr lang="en-US" sz="4000" b="1" dirty="0" err="1" smtClean="0">
                <a:solidFill>
                  <a:srgbClr val="BC0000"/>
                </a:solidFill>
                <a:latin typeface="Impact" pitchFamily="34" charset="0"/>
                <a:cs typeface="Times New Roman" pitchFamily="18" charset="0"/>
              </a:rPr>
              <a:t>Hyperammonemia</a:t>
            </a:r>
            <a:endParaRPr lang="en-US" sz="4000" b="1" dirty="0" smtClean="0">
              <a:solidFill>
                <a:srgbClr val="BC0000"/>
              </a:solidFill>
              <a:latin typeface="Impact" pitchFamily="34" charset="0"/>
              <a:cs typeface="Times New Roman" pitchFamily="18" charset="0"/>
            </a:endParaRPr>
          </a:p>
        </p:txBody>
      </p:sp>
      <p:sp>
        <p:nvSpPr>
          <p:cNvPr id="11267" name="Content Placeholder 2"/>
          <p:cNvSpPr>
            <a:spLocks noGrp="1"/>
          </p:cNvSpPr>
          <p:nvPr>
            <p:ph idx="1"/>
          </p:nvPr>
        </p:nvSpPr>
        <p:spPr>
          <a:xfrm>
            <a:off x="609600" y="1447800"/>
            <a:ext cx="8153400" cy="5105400"/>
          </a:xfrm>
        </p:spPr>
        <p:txBody>
          <a:bodyPr/>
          <a:lstStyle/>
          <a:p>
            <a:pPr eaLnBrk="1" hangingPunct="1">
              <a:spcAft>
                <a:spcPts val="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 Acquired </a:t>
            </a:r>
            <a:r>
              <a:rPr lang="en-US" sz="3200" b="1" dirty="0" err="1" smtClean="0">
                <a:solidFill>
                  <a:srgbClr val="0000CC"/>
                </a:solidFill>
                <a:latin typeface="Times New Roman" pitchFamily="18" charset="0"/>
                <a:cs typeface="Times New Roman" pitchFamily="18" charset="0"/>
              </a:rPr>
              <a:t>hyperammonemia</a:t>
            </a:r>
            <a:r>
              <a:rPr lang="en-US" sz="3200" b="1" dirty="0" smtClean="0">
                <a:solidFill>
                  <a:srgbClr val="0000CC"/>
                </a:solidFill>
                <a:latin typeface="Times New Roman" pitchFamily="18" charset="0"/>
                <a:cs typeface="Times New Roman" pitchFamily="18" charset="0"/>
              </a:rPr>
              <a:t>:</a:t>
            </a:r>
          </a:p>
          <a:p>
            <a:pPr lvl="1" eaLnBrk="1" hangingPunct="1">
              <a:spcAft>
                <a:spcPts val="1800"/>
              </a:spcAft>
              <a:buClr>
                <a:srgbClr val="BC0000"/>
              </a:buClr>
              <a:buFont typeface="Wingdings 2" pitchFamily="18" charset="2"/>
              <a:buNone/>
              <a:defRPr/>
            </a:pPr>
            <a:r>
              <a:rPr lang="en-US" sz="3000" b="1" dirty="0" smtClean="0">
                <a:solidFill>
                  <a:srgbClr val="BC0000"/>
                </a:solidFill>
                <a:latin typeface="Times New Roman" pitchFamily="18" charset="0"/>
                <a:cs typeface="Times New Roman" pitchFamily="18" charset="0"/>
              </a:rPr>
              <a:t>1. Liver diseases:</a:t>
            </a:r>
            <a:r>
              <a:rPr lang="en-US" sz="3000" b="1" dirty="0" smtClean="0">
                <a:solidFill>
                  <a:srgbClr val="0000CC"/>
                </a:solidFill>
                <a:latin typeface="Times New Roman" pitchFamily="18" charset="0"/>
                <a:cs typeface="Times New Roman" pitchFamily="18" charset="0"/>
              </a:rPr>
              <a:t/>
            </a:r>
            <a:br>
              <a:rPr lang="en-US" sz="3000" b="1" dirty="0" smtClean="0">
                <a:solidFill>
                  <a:srgbClr val="0000CC"/>
                </a:solidFill>
                <a:latin typeface="Times New Roman" pitchFamily="18" charset="0"/>
                <a:cs typeface="Times New Roman" pitchFamily="18" charset="0"/>
              </a:rPr>
            </a:br>
            <a:r>
              <a:rPr lang="en-US" b="1" dirty="0" smtClean="0">
                <a:solidFill>
                  <a:srgbClr val="0000CC"/>
                </a:solidFill>
                <a:latin typeface="Times New Roman" pitchFamily="18" charset="0"/>
                <a:cs typeface="Times New Roman" pitchFamily="18" charset="0"/>
              </a:rPr>
              <a:t>Acute: Viral hepatitis or </a:t>
            </a:r>
            <a:r>
              <a:rPr lang="en-US" b="1" dirty="0" err="1" smtClean="0">
                <a:solidFill>
                  <a:srgbClr val="0000CC"/>
                </a:solidFill>
                <a:latin typeface="Times New Roman" pitchFamily="18" charset="0"/>
                <a:cs typeface="Times New Roman" pitchFamily="18" charset="0"/>
              </a:rPr>
              <a:t>hepatotoxic</a:t>
            </a:r>
            <a:r>
              <a:rPr lang="en-US" b="1" dirty="0" smtClean="0">
                <a:solidFill>
                  <a:srgbClr val="0000CC"/>
                </a:solidFill>
                <a:latin typeface="Times New Roman" pitchFamily="18" charset="0"/>
                <a:cs typeface="Times New Roman" pitchFamily="18" charset="0"/>
              </a:rPr>
              <a:t/>
            </a:r>
            <a:br>
              <a:rPr lang="en-US" b="1" dirty="0" smtClean="0">
                <a:solidFill>
                  <a:srgbClr val="0000CC"/>
                </a:solidFill>
                <a:latin typeface="Times New Roman" pitchFamily="18" charset="0"/>
                <a:cs typeface="Times New Roman" pitchFamily="18" charset="0"/>
              </a:rPr>
            </a:br>
            <a:r>
              <a:rPr lang="en-US" b="1" dirty="0" smtClean="0">
                <a:solidFill>
                  <a:srgbClr val="0000CC"/>
                </a:solidFill>
                <a:latin typeface="Times New Roman" pitchFamily="18" charset="0"/>
                <a:cs typeface="Times New Roman" pitchFamily="18" charset="0"/>
              </a:rPr>
              <a:t>Chronic: Cirrhosis by hepatitis or alcoholism</a:t>
            </a:r>
          </a:p>
          <a:p>
            <a:pPr lvl="1" eaLnBrk="1" hangingPunct="1">
              <a:spcAft>
                <a:spcPts val="1800"/>
              </a:spcAft>
              <a:buClr>
                <a:srgbClr val="BC0000"/>
              </a:buClr>
              <a:buFont typeface="Wingdings 2" pitchFamily="18" charset="2"/>
              <a:buNone/>
              <a:defRPr/>
            </a:pPr>
            <a:r>
              <a:rPr lang="en-US" sz="3000" b="1" dirty="0" smtClean="0">
                <a:solidFill>
                  <a:srgbClr val="BC0000"/>
                </a:solidFill>
                <a:latin typeface="Times New Roman" pitchFamily="18" charset="0"/>
                <a:cs typeface="Times New Roman" pitchFamily="18" charset="0"/>
              </a:rPr>
              <a:t>2. Renal failure</a:t>
            </a:r>
          </a:p>
          <a:p>
            <a:pPr marL="398463" lvl="1" indent="-398463" eaLnBrk="1" hangingPunct="1">
              <a:spcAft>
                <a:spcPts val="0"/>
              </a:spcAft>
              <a:buClr>
                <a:srgbClr val="BC0000"/>
              </a:buClr>
              <a:buSzPct val="100000"/>
              <a:buFont typeface="Wingdings" pitchFamily="2" charset="2"/>
              <a:buChar char="Ø"/>
              <a:defRPr/>
            </a:pPr>
            <a:r>
              <a:rPr lang="en-US" sz="3000" b="1" dirty="0" smtClean="0">
                <a:solidFill>
                  <a:srgbClr val="0000CC"/>
                </a:solidFill>
                <a:latin typeface="Times New Roman" pitchFamily="18" charset="0"/>
                <a:cs typeface="Times New Roman" pitchFamily="18" charset="0"/>
              </a:rPr>
              <a:t>Inherited </a:t>
            </a:r>
            <a:r>
              <a:rPr lang="en-US" sz="3000" b="1" dirty="0" err="1" smtClean="0">
                <a:solidFill>
                  <a:srgbClr val="0000CC"/>
                </a:solidFill>
                <a:latin typeface="Times New Roman" pitchFamily="18" charset="0"/>
                <a:cs typeface="Times New Roman" pitchFamily="18" charset="0"/>
              </a:rPr>
              <a:t>hyperammonemia</a:t>
            </a:r>
            <a:r>
              <a:rPr lang="en-US" sz="3000" b="1" dirty="0" smtClean="0">
                <a:solidFill>
                  <a:srgbClr val="0000CC"/>
                </a:solidFill>
                <a:latin typeface="Times New Roman" pitchFamily="18" charset="0"/>
                <a:cs typeface="Times New Roman" pitchFamily="18" charset="0"/>
              </a:rPr>
              <a:t>:</a:t>
            </a:r>
          </a:p>
          <a:p>
            <a:pPr lvl="1" indent="-639763" eaLnBrk="1" hangingPunct="1">
              <a:spcBef>
                <a:spcPts val="600"/>
              </a:spcBef>
              <a:spcAft>
                <a:spcPts val="600"/>
              </a:spcAft>
              <a:buClr>
                <a:srgbClr val="BC0000"/>
              </a:buClr>
              <a:buNone/>
              <a:defRPr/>
            </a:pPr>
            <a:r>
              <a:rPr lang="en-US" sz="3000" b="1" dirty="0" smtClean="0">
                <a:solidFill>
                  <a:srgbClr val="0000CC"/>
                </a:solidFill>
                <a:latin typeface="Times New Roman" pitchFamily="18" charset="0"/>
                <a:cs typeface="Times New Roman" pitchFamily="18" charset="0"/>
              </a:rPr>
              <a:t>	</a:t>
            </a:r>
            <a:r>
              <a:rPr lang="en-US" sz="2800" b="1" dirty="0" smtClean="0">
                <a:solidFill>
                  <a:srgbClr val="BC0000"/>
                </a:solidFill>
                <a:latin typeface="Times New Roman" pitchFamily="18" charset="0"/>
                <a:cs typeface="Times New Roman" pitchFamily="18" charset="0"/>
              </a:rPr>
              <a:t>Genetic deficiencies of any of the 5 enzymes of urea cycle or the activator enzyme for CPSI:</a:t>
            </a:r>
            <a:endParaRPr lang="en-US" sz="3000" b="1" dirty="0" smtClean="0">
              <a:solidFill>
                <a:srgbClr val="BC0000"/>
              </a:solidFill>
              <a:latin typeface="Times New Roman" pitchFamily="18" charset="0"/>
              <a:cs typeface="Times New Roman" pitchFamily="18" charset="0"/>
            </a:endParaRPr>
          </a:p>
          <a:p>
            <a:pPr lvl="1" indent="-15875" eaLnBrk="1" hangingPunct="1">
              <a:spcBef>
                <a:spcPts val="600"/>
              </a:spcBef>
              <a:spcAft>
                <a:spcPts val="600"/>
              </a:spcAft>
              <a:buClr>
                <a:srgbClr val="BC0000"/>
              </a:buClr>
              <a:buFont typeface="Courier New" pitchFamily="49" charset="0"/>
              <a:buChar char="o"/>
              <a:defRPr/>
            </a:pPr>
            <a:r>
              <a:rPr lang="en-US" sz="3000" b="1" dirty="0" smtClean="0">
                <a:solidFill>
                  <a:srgbClr val="BC0000"/>
                </a:solidFill>
                <a:latin typeface="Times New Roman" pitchFamily="18" charset="0"/>
                <a:cs typeface="Times New Roman" pitchFamily="18" charset="0"/>
              </a:rPr>
              <a:t>	</a:t>
            </a:r>
            <a:r>
              <a:rPr lang="en-US" sz="2800" b="1" dirty="0" smtClean="0">
                <a:solidFill>
                  <a:srgbClr val="0000CC"/>
                </a:solidFill>
              </a:rPr>
              <a:t>CPSI, OTC, ASS, ASL, </a:t>
            </a:r>
            <a:r>
              <a:rPr lang="en-US" sz="2800" b="1" dirty="0" err="1" smtClean="0">
                <a:solidFill>
                  <a:srgbClr val="0000CC"/>
                </a:solidFill>
              </a:rPr>
              <a:t>arginase</a:t>
            </a:r>
            <a:r>
              <a:rPr lang="en-US" sz="2800" b="1" dirty="0" smtClean="0">
                <a:solidFill>
                  <a:srgbClr val="0000CC"/>
                </a:solidFill>
              </a:rPr>
              <a:t> or NAGS</a:t>
            </a:r>
            <a:endParaRPr lang="en-US" sz="2800" b="1" dirty="0" smtClean="0">
              <a:solidFill>
                <a:srgbClr val="0000CC"/>
              </a:solidFill>
              <a:latin typeface="Times New Roman" pitchFamily="18" charset="0"/>
              <a:cs typeface="Times New Roman" pitchFamily="18" charset="0"/>
            </a:endParaRPr>
          </a:p>
          <a:p>
            <a:pPr lvl="1" indent="-639763" eaLnBrk="1" hangingPunct="1">
              <a:spcAft>
                <a:spcPts val="1800"/>
              </a:spcAft>
              <a:buClr>
                <a:srgbClr val="BC0000"/>
              </a:buClr>
              <a:buFont typeface="Wingdings" pitchFamily="2" charset="2"/>
              <a:buChar char="Ø"/>
              <a:defRPr/>
            </a:pPr>
            <a:endParaRPr lang="en-US" sz="30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defRPr/>
            </a:pPr>
            <a:r>
              <a:rPr lang="en-US" sz="3200" b="1" dirty="0" smtClean="0">
                <a:solidFill>
                  <a:srgbClr val="BC0000"/>
                </a:solidFill>
                <a:latin typeface="Times New Roman" pitchFamily="18" charset="0"/>
                <a:cs typeface="Times New Roman" pitchFamily="18" charset="0"/>
              </a:rPr>
              <a:t>		</a:t>
            </a:r>
            <a:endParaRPr lang="en-US" sz="32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defRPr/>
            </a:pPr>
            <a:endParaRPr lang="en-US" sz="3200" b="1" dirty="0"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533400" y="609600"/>
            <a:ext cx="8229600" cy="781050"/>
          </a:xfrm>
        </p:spPr>
        <p:txBody>
          <a:bodyPr/>
          <a:lstStyle/>
          <a:p>
            <a:pPr algn="ctr"/>
            <a:r>
              <a:rPr lang="en-US" sz="4000" b="1" smtClean="0">
                <a:solidFill>
                  <a:srgbClr val="BC0000"/>
                </a:solidFill>
                <a:latin typeface="Impact" pitchFamily="34" charset="0"/>
                <a:cs typeface="Times New Roman" pitchFamily="18" charset="0"/>
              </a:rPr>
              <a:t>Inherited Hyperammonemia</a:t>
            </a:r>
          </a:p>
        </p:txBody>
      </p:sp>
      <p:sp>
        <p:nvSpPr>
          <p:cNvPr id="27651" name="Content Placeholder 2"/>
          <p:cNvSpPr>
            <a:spLocks noGrp="1"/>
          </p:cNvSpPr>
          <p:nvPr>
            <p:ph idx="1"/>
          </p:nvPr>
        </p:nvSpPr>
        <p:spPr>
          <a:xfrm>
            <a:off x="609600" y="1600200"/>
            <a:ext cx="8153400" cy="4953000"/>
          </a:xfrm>
        </p:spPr>
        <p:txBody>
          <a:bodyPr/>
          <a:lstStyle/>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Ornithine</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transcarbamoylase</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deficency</a:t>
            </a:r>
            <a:r>
              <a:rPr lang="en-US" sz="3200" b="1" dirty="0" smtClean="0">
                <a:solidFill>
                  <a:srgbClr val="0000CC"/>
                </a:solidFill>
                <a:latin typeface="Times New Roman" pitchFamily="18" charset="0"/>
                <a:cs typeface="Times New Roman" pitchFamily="18" charset="0"/>
              </a:rPr>
              <a:t>:</a:t>
            </a:r>
            <a:br>
              <a:rPr lang="en-US" sz="3200" b="1" dirty="0" smtClean="0">
                <a:solidFill>
                  <a:srgbClr val="0000CC"/>
                </a:solidFill>
                <a:latin typeface="Times New Roman" pitchFamily="18" charset="0"/>
                <a:cs typeface="Times New Roman" pitchFamily="18" charset="0"/>
              </a:rPr>
            </a:br>
            <a:r>
              <a:rPr lang="en-US" sz="3200" b="1" dirty="0" smtClean="0">
                <a:solidFill>
                  <a:srgbClr val="0000CC"/>
                </a:solidFill>
                <a:latin typeface="Times New Roman" pitchFamily="18" charset="0"/>
                <a:cs typeface="Times New Roman" pitchFamily="18" charset="0"/>
              </a:rPr>
              <a:t>	</a:t>
            </a:r>
            <a:r>
              <a:rPr lang="en-US" sz="2800" b="1" dirty="0" smtClean="0">
                <a:solidFill>
                  <a:srgbClr val="0000CC"/>
                </a:solidFill>
                <a:latin typeface="Times New Roman" pitchFamily="18" charset="0"/>
                <a:cs typeface="Times New Roman" pitchFamily="18" charset="0"/>
              </a:rPr>
              <a:t>X-linked recessive</a:t>
            </a:r>
            <a:br>
              <a:rPr lang="en-US" sz="2800" b="1" dirty="0" smtClean="0">
                <a:solidFill>
                  <a:srgbClr val="0000CC"/>
                </a:solidFill>
                <a:latin typeface="Times New Roman" pitchFamily="18" charset="0"/>
                <a:cs typeface="Times New Roman" pitchFamily="18" charset="0"/>
              </a:rPr>
            </a:br>
            <a:r>
              <a:rPr lang="en-US" sz="2800" b="1" dirty="0" smtClean="0">
                <a:solidFill>
                  <a:srgbClr val="0000CC"/>
                </a:solidFill>
                <a:latin typeface="Times New Roman" pitchFamily="18" charset="0"/>
                <a:cs typeface="Times New Roman" pitchFamily="18" charset="0"/>
              </a:rPr>
              <a:t>	Most common of congenital </a:t>
            </a:r>
            <a:r>
              <a:rPr lang="en-US" sz="2800" b="1" dirty="0" err="1" smtClean="0">
                <a:solidFill>
                  <a:srgbClr val="0000CC"/>
                </a:solidFill>
                <a:latin typeface="Times New Roman" pitchFamily="18" charset="0"/>
                <a:cs typeface="Times New Roman" pitchFamily="18" charset="0"/>
              </a:rPr>
              <a:t>hyperammonemia</a:t>
            </a:r>
            <a:r>
              <a:rPr lang="en-US" sz="2800" b="1" dirty="0" smtClean="0">
                <a:solidFill>
                  <a:srgbClr val="0000CC"/>
                </a:solidFill>
                <a:latin typeface="Times New Roman" pitchFamily="18" charset="0"/>
                <a:cs typeface="Times New Roman" pitchFamily="18" charset="0"/>
              </a:rPr>
              <a:t/>
            </a:r>
            <a:br>
              <a:rPr lang="en-US" sz="2800" b="1" dirty="0" smtClean="0">
                <a:solidFill>
                  <a:srgbClr val="0000CC"/>
                </a:solidFill>
                <a:latin typeface="Times New Roman" pitchFamily="18" charset="0"/>
                <a:cs typeface="Times New Roman" pitchFamily="18" charset="0"/>
              </a:rPr>
            </a:br>
            <a:r>
              <a:rPr lang="en-US" sz="2800" b="1" dirty="0" smtClean="0">
                <a:solidFill>
                  <a:srgbClr val="0000CC"/>
                </a:solidFill>
                <a:latin typeface="Times New Roman" pitchFamily="18" charset="0"/>
                <a:cs typeface="Times New Roman" pitchFamily="18" charset="0"/>
              </a:rPr>
              <a:t>	Marked decrease of </a:t>
            </a:r>
            <a:r>
              <a:rPr lang="en-US" sz="2800" b="1" dirty="0" err="1" smtClean="0">
                <a:solidFill>
                  <a:srgbClr val="0000CC"/>
                </a:solidFill>
                <a:latin typeface="Times New Roman" pitchFamily="18" charset="0"/>
                <a:cs typeface="Times New Roman" pitchFamily="18" charset="0"/>
              </a:rPr>
              <a:t>citrulline</a:t>
            </a:r>
            <a:r>
              <a:rPr lang="en-US" sz="2800" b="1" dirty="0" smtClean="0">
                <a:solidFill>
                  <a:srgbClr val="0000CC"/>
                </a:solidFill>
                <a:latin typeface="Times New Roman" pitchFamily="18" charset="0"/>
                <a:cs typeface="Times New Roman" pitchFamily="18" charset="0"/>
              </a:rPr>
              <a:t> and </a:t>
            </a:r>
            <a:r>
              <a:rPr lang="en-US" sz="2800" b="1" dirty="0" err="1" smtClean="0">
                <a:solidFill>
                  <a:srgbClr val="0000CC"/>
                </a:solidFill>
                <a:latin typeface="Times New Roman" pitchFamily="18" charset="0"/>
                <a:cs typeface="Times New Roman" pitchFamily="18" charset="0"/>
              </a:rPr>
              <a:t>arginine</a:t>
            </a:r>
            <a:endParaRPr lang="en-US" sz="28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Others: </a:t>
            </a:r>
            <a:r>
              <a:rPr lang="en-US" sz="3200" b="1" dirty="0" err="1" smtClean="0">
                <a:solidFill>
                  <a:srgbClr val="0000CC"/>
                </a:solidFill>
                <a:latin typeface="Times New Roman" pitchFamily="18" charset="0"/>
                <a:cs typeface="Times New Roman" pitchFamily="18" charset="0"/>
              </a:rPr>
              <a:t>Autosomal</a:t>
            </a:r>
            <a:r>
              <a:rPr lang="en-US" sz="3200" b="1" dirty="0" smtClean="0">
                <a:solidFill>
                  <a:srgbClr val="0000CC"/>
                </a:solidFill>
                <a:latin typeface="Times New Roman" pitchFamily="18" charset="0"/>
                <a:cs typeface="Times New Roman" pitchFamily="18" charset="0"/>
              </a:rPr>
              <a:t> recessive</a:t>
            </a:r>
            <a:endParaRPr lang="en-US" sz="30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r>
              <a:rPr lang="en-US" sz="3200" b="1" dirty="0" smtClean="0">
                <a:solidFill>
                  <a:srgbClr val="BC0000"/>
                </a:solidFill>
                <a:latin typeface="Times New Roman" pitchFamily="18" charset="0"/>
                <a:cs typeface="Times New Roman" pitchFamily="18" charset="0"/>
              </a:rPr>
              <a:t>		</a:t>
            </a:r>
            <a:endParaRPr lang="en-US" sz="32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endParaRPr lang="en-US" sz="3200" b="1" dirty="0"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1047750"/>
            <a:ext cx="8610600" cy="781050"/>
          </a:xfrm>
        </p:spPr>
        <p:txBody>
          <a:bodyPr/>
          <a:lstStyle/>
          <a:p>
            <a:pPr algn="ctr"/>
            <a:r>
              <a:rPr lang="en-US" sz="3600" b="1" smtClean="0">
                <a:solidFill>
                  <a:srgbClr val="C00000"/>
                </a:solidFill>
                <a:latin typeface="Impact" pitchFamily="34" charset="0"/>
                <a:cs typeface="Times New Roman" pitchFamily="18" charset="0"/>
              </a:rPr>
              <a:t>Clinical Presentation of Hyperammonemia</a:t>
            </a:r>
          </a:p>
        </p:txBody>
      </p:sp>
      <p:sp>
        <p:nvSpPr>
          <p:cNvPr id="28675" name="Content Placeholder 2"/>
          <p:cNvSpPr>
            <a:spLocks noGrp="1"/>
          </p:cNvSpPr>
          <p:nvPr>
            <p:ph idx="1"/>
          </p:nvPr>
        </p:nvSpPr>
        <p:spPr>
          <a:xfrm>
            <a:off x="457200" y="2209800"/>
            <a:ext cx="8382000" cy="4038600"/>
          </a:xfrm>
        </p:spPr>
        <p:txBody>
          <a:bodyPr/>
          <a:lstStyle/>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Lethargy and somnolence</a:t>
            </a:r>
          </a:p>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Tremors</a:t>
            </a:r>
          </a:p>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Vomiting and cerebral edema</a:t>
            </a:r>
          </a:p>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Convulsions</a:t>
            </a:r>
          </a:p>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Coma and death</a:t>
            </a:r>
            <a:endParaRPr lang="en-US" sz="3200" b="1" dirty="0" smtClean="0">
              <a:solidFill>
                <a:srgbClr val="C00000"/>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r>
              <a:rPr lang="en-US" sz="3200" b="1" dirty="0" smtClean="0">
                <a:solidFill>
                  <a:srgbClr val="0000CC"/>
                </a:solidFill>
                <a:latin typeface="Times New Roman" pitchFamily="18" charset="0"/>
                <a:cs typeface="Times New Roman" pitchFamily="18" charset="0"/>
              </a:rPr>
              <a:t>		</a:t>
            </a:r>
            <a:r>
              <a:rPr lang="en-US" sz="3200" b="1" dirty="0" smtClean="0">
                <a:solidFill>
                  <a:srgbClr val="BC0000"/>
                </a:solidFill>
                <a:latin typeface="Times New Roman" pitchFamily="18" charset="0"/>
                <a:cs typeface="Times New Roman" pitchFamily="18" charset="0"/>
              </a:rPr>
              <a:t>		</a:t>
            </a:r>
            <a:endParaRPr lang="en-US" sz="32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endParaRPr lang="en-US" sz="3200" b="1" dirty="0"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762000"/>
            <a:ext cx="8610600" cy="781050"/>
          </a:xfrm>
        </p:spPr>
        <p:txBody>
          <a:bodyPr/>
          <a:lstStyle/>
          <a:p>
            <a:pPr algn="ctr"/>
            <a:r>
              <a:rPr lang="en-US" sz="3600" b="1" dirty="0" smtClean="0">
                <a:solidFill>
                  <a:srgbClr val="C00000"/>
                </a:solidFill>
                <a:latin typeface="Impact" pitchFamily="34" charset="0"/>
                <a:cs typeface="Times New Roman" pitchFamily="18" charset="0"/>
              </a:rPr>
              <a:t>Management of </a:t>
            </a:r>
            <a:r>
              <a:rPr lang="en-US" sz="3600" b="1" dirty="0" err="1" smtClean="0">
                <a:solidFill>
                  <a:srgbClr val="C00000"/>
                </a:solidFill>
                <a:latin typeface="Impact" pitchFamily="34" charset="0"/>
                <a:cs typeface="Times New Roman" pitchFamily="18" charset="0"/>
              </a:rPr>
              <a:t>Hyperammonemia</a:t>
            </a:r>
            <a:endParaRPr lang="en-US" sz="3600" b="1" dirty="0" smtClean="0">
              <a:solidFill>
                <a:srgbClr val="C00000"/>
              </a:solidFill>
              <a:latin typeface="Impact" pitchFamily="34" charset="0"/>
              <a:cs typeface="Times New Roman" pitchFamily="18" charset="0"/>
            </a:endParaRPr>
          </a:p>
        </p:txBody>
      </p:sp>
      <p:sp>
        <p:nvSpPr>
          <p:cNvPr id="28675" name="Content Placeholder 2"/>
          <p:cNvSpPr>
            <a:spLocks noGrp="1"/>
          </p:cNvSpPr>
          <p:nvPr>
            <p:ph idx="1"/>
          </p:nvPr>
        </p:nvSpPr>
        <p:spPr>
          <a:xfrm>
            <a:off x="304800" y="1828800"/>
            <a:ext cx="8686800" cy="4572000"/>
          </a:xfrm>
        </p:spPr>
        <p:txBody>
          <a:bodyPr/>
          <a:lstStyle/>
          <a:p>
            <a:pPr marL="514350" indent="-514350" eaLnBrk="1" hangingPunct="1">
              <a:spcAft>
                <a:spcPts val="1800"/>
              </a:spcAft>
              <a:buClr>
                <a:srgbClr val="BC0000"/>
              </a:buClr>
              <a:buAutoNum type="arabicPeriod"/>
            </a:pPr>
            <a:r>
              <a:rPr lang="en-US" sz="2800" b="1" dirty="0" smtClean="0">
                <a:solidFill>
                  <a:srgbClr val="0000CC"/>
                </a:solidFill>
              </a:rPr>
              <a:t>Protein restriction</a:t>
            </a:r>
          </a:p>
          <a:p>
            <a:pPr marL="514350" indent="-514350" eaLnBrk="1" hangingPunct="1">
              <a:spcAft>
                <a:spcPts val="1800"/>
              </a:spcAft>
              <a:buClr>
                <a:srgbClr val="BC0000"/>
              </a:buClr>
              <a:buAutoNum type="arabicPeriod"/>
            </a:pPr>
            <a:r>
              <a:rPr lang="en-US" sz="2800" b="1" dirty="0" smtClean="0">
                <a:solidFill>
                  <a:srgbClr val="0000CC"/>
                </a:solidFill>
              </a:rPr>
              <a:t>Volume repletion to maintain renal function</a:t>
            </a:r>
            <a:br>
              <a:rPr lang="en-US" sz="2800" b="1" dirty="0" smtClean="0">
                <a:solidFill>
                  <a:srgbClr val="0000CC"/>
                </a:solidFill>
              </a:rPr>
            </a:br>
            <a:r>
              <a:rPr lang="en-US" sz="2800" b="1" dirty="0" smtClean="0">
                <a:solidFill>
                  <a:srgbClr val="0000CC"/>
                </a:solidFill>
              </a:rPr>
              <a:t>Use 10% dextrose in water but </a:t>
            </a:r>
            <a:r>
              <a:rPr lang="en-US" sz="2800" b="1" i="1" dirty="0" smtClean="0">
                <a:solidFill>
                  <a:srgbClr val="C00000"/>
                </a:solidFill>
              </a:rPr>
              <a:t>limit the use of normal saline</a:t>
            </a:r>
          </a:p>
          <a:p>
            <a:pPr marL="514350" indent="-514350" eaLnBrk="1" hangingPunct="1">
              <a:spcAft>
                <a:spcPts val="1800"/>
              </a:spcAft>
              <a:buClr>
                <a:srgbClr val="BC0000"/>
              </a:buClr>
              <a:buAutoNum type="arabicPeriod"/>
            </a:pPr>
            <a:r>
              <a:rPr lang="en-US" sz="2800" b="1" dirty="0" smtClean="0">
                <a:solidFill>
                  <a:srgbClr val="0000CC"/>
                </a:solidFill>
              </a:rPr>
              <a:t>Ammonia removal by </a:t>
            </a:r>
            <a:r>
              <a:rPr lang="en-US" sz="2800" b="1" dirty="0" err="1" smtClean="0">
                <a:solidFill>
                  <a:srgbClr val="0000CC"/>
                </a:solidFill>
              </a:rPr>
              <a:t>hemodialysis</a:t>
            </a:r>
            <a:r>
              <a:rPr lang="en-US" sz="2800" b="1" dirty="0" smtClean="0">
                <a:solidFill>
                  <a:srgbClr val="0000CC"/>
                </a:solidFill>
              </a:rPr>
              <a:t> &amp;/or drugs</a:t>
            </a:r>
          </a:p>
          <a:p>
            <a:pPr marL="514350" indent="-514350" eaLnBrk="1" hangingPunct="1">
              <a:spcAft>
                <a:spcPts val="1800"/>
              </a:spcAft>
              <a:buClr>
                <a:srgbClr val="BC0000"/>
              </a:buClr>
              <a:buAutoNum type="arabicPeriod"/>
            </a:pPr>
            <a:r>
              <a:rPr lang="en-US" sz="2800" b="1" dirty="0" smtClean="0">
                <a:solidFill>
                  <a:srgbClr val="0000CC"/>
                </a:solidFill>
              </a:rPr>
              <a:t>Avoid drugs that increase protein catabolism (</a:t>
            </a:r>
            <a:r>
              <a:rPr lang="en-US" sz="2800" b="1" dirty="0" err="1" smtClean="0">
                <a:solidFill>
                  <a:srgbClr val="0000CC"/>
                </a:solidFill>
              </a:rPr>
              <a:t>eg</a:t>
            </a:r>
            <a:r>
              <a:rPr lang="en-US" sz="2800" b="1" dirty="0" smtClean="0">
                <a:solidFill>
                  <a:srgbClr val="0000CC"/>
                </a:solidFill>
              </a:rPr>
              <a:t>, </a:t>
            </a:r>
            <a:r>
              <a:rPr lang="en-US" sz="2800" b="1" dirty="0" err="1" smtClean="0">
                <a:solidFill>
                  <a:srgbClr val="C00000"/>
                </a:solidFill>
              </a:rPr>
              <a:t>glucocorticoids</a:t>
            </a:r>
            <a:r>
              <a:rPr lang="en-US" sz="2800" b="1" dirty="0" smtClean="0">
                <a:solidFill>
                  <a:srgbClr val="0000CC"/>
                </a:solidFill>
              </a:rPr>
              <a:t>) or inhibit urea synthesis (</a:t>
            </a:r>
            <a:r>
              <a:rPr lang="en-US" sz="2800" b="1" dirty="0" err="1" smtClean="0">
                <a:solidFill>
                  <a:srgbClr val="0000CC"/>
                </a:solidFill>
              </a:rPr>
              <a:t>eg</a:t>
            </a:r>
            <a:r>
              <a:rPr lang="en-US" sz="2800" b="1" dirty="0" smtClean="0">
                <a:solidFill>
                  <a:srgbClr val="0000CC"/>
                </a:solidFill>
              </a:rPr>
              <a:t>, </a:t>
            </a:r>
            <a:r>
              <a:rPr lang="en-US" sz="2800" b="1" dirty="0" err="1" smtClean="0">
                <a:solidFill>
                  <a:srgbClr val="C00000"/>
                </a:solidFill>
              </a:rPr>
              <a:t>valproic</a:t>
            </a:r>
            <a:r>
              <a:rPr lang="en-US" sz="2800" b="1" dirty="0" smtClean="0">
                <a:solidFill>
                  <a:srgbClr val="C00000"/>
                </a:solidFill>
              </a:rPr>
              <a:t> acid</a:t>
            </a:r>
            <a:r>
              <a:rPr lang="en-US" sz="2800" b="1" dirty="0" smtClean="0">
                <a:solidFill>
                  <a:srgbClr val="0000CC"/>
                </a:solidFill>
              </a:rPr>
              <a:t>), or have direct </a:t>
            </a:r>
            <a:r>
              <a:rPr lang="en-US" sz="2800" b="1" dirty="0" err="1" smtClean="0">
                <a:solidFill>
                  <a:srgbClr val="0000CC"/>
                </a:solidFill>
              </a:rPr>
              <a:t>hepatotoxicity</a:t>
            </a:r>
            <a:r>
              <a:rPr lang="en-US" sz="2800" b="1" dirty="0" smtClean="0">
                <a:solidFill>
                  <a:srgbClr val="0000CC"/>
                </a:solidFill>
                <a:latin typeface="Times New Roman" pitchFamily="18" charset="0"/>
                <a:cs typeface="Times New Roman" pitchFamily="18" charset="0"/>
              </a:rPr>
              <a:t>			</a:t>
            </a:r>
          </a:p>
          <a:p>
            <a:pPr eaLnBrk="1" hangingPunct="1">
              <a:spcAft>
                <a:spcPts val="1800"/>
              </a:spcAft>
              <a:buClr>
                <a:srgbClr val="BC0000"/>
              </a:buClr>
              <a:buFont typeface="Wingdings 2" pitchFamily="18" charset="2"/>
              <a:buNone/>
            </a:pPr>
            <a:endParaRPr lang="en-US" sz="2800" b="1" dirty="0" smtClean="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762000"/>
            <a:ext cx="8610600" cy="781050"/>
          </a:xfrm>
        </p:spPr>
        <p:txBody>
          <a:bodyPr/>
          <a:lstStyle/>
          <a:p>
            <a:pPr algn="ctr"/>
            <a:r>
              <a:rPr lang="en-US" sz="3600" b="1" dirty="0" smtClean="0">
                <a:solidFill>
                  <a:srgbClr val="C00000"/>
                </a:solidFill>
                <a:latin typeface="Impact" pitchFamily="34" charset="0"/>
                <a:cs typeface="Times New Roman" pitchFamily="18" charset="0"/>
              </a:rPr>
              <a:t>Drug Treatment of </a:t>
            </a:r>
            <a:r>
              <a:rPr lang="en-US" sz="3600" b="1" dirty="0" err="1" smtClean="0">
                <a:solidFill>
                  <a:srgbClr val="C00000"/>
                </a:solidFill>
                <a:latin typeface="Impact" pitchFamily="34" charset="0"/>
                <a:cs typeface="Times New Roman" pitchFamily="18" charset="0"/>
              </a:rPr>
              <a:t>Hyperammonemia</a:t>
            </a:r>
            <a:endParaRPr lang="en-US" sz="3600" b="1" dirty="0" smtClean="0">
              <a:solidFill>
                <a:srgbClr val="C00000"/>
              </a:solidFill>
              <a:latin typeface="Impact" pitchFamily="34" charset="0"/>
              <a:cs typeface="Times New Roman" pitchFamily="18" charset="0"/>
            </a:endParaRPr>
          </a:p>
        </p:txBody>
      </p:sp>
      <p:sp>
        <p:nvSpPr>
          <p:cNvPr id="28675" name="Content Placeholder 2"/>
          <p:cNvSpPr>
            <a:spLocks noGrp="1"/>
          </p:cNvSpPr>
          <p:nvPr>
            <p:ph idx="1"/>
          </p:nvPr>
        </p:nvSpPr>
        <p:spPr>
          <a:xfrm>
            <a:off x="304800" y="1676400"/>
            <a:ext cx="8686800" cy="4876800"/>
          </a:xfrm>
        </p:spPr>
        <p:txBody>
          <a:bodyPr/>
          <a:lstStyle/>
          <a:p>
            <a:pPr marL="514350" indent="-514350" eaLnBrk="1" hangingPunct="1">
              <a:spcAft>
                <a:spcPts val="600"/>
              </a:spcAft>
              <a:buClr>
                <a:srgbClr val="BC0000"/>
              </a:buClr>
              <a:buFont typeface="+mj-lt"/>
              <a:buAutoNum type="alphaUcPeriod"/>
            </a:pPr>
            <a:r>
              <a:rPr lang="en-US" sz="2800" b="1" dirty="0" smtClean="0">
                <a:solidFill>
                  <a:srgbClr val="0000CC"/>
                </a:solidFill>
              </a:rPr>
              <a:t>Drugs that scavenge ammonia by creating an alternate pathway to excrete N</a:t>
            </a:r>
            <a:r>
              <a:rPr lang="en-US" sz="2800" b="1" baseline="-25000" dirty="0" smtClean="0">
                <a:solidFill>
                  <a:srgbClr val="0000CC"/>
                </a:solidFill>
              </a:rPr>
              <a:t>2</a:t>
            </a:r>
            <a:r>
              <a:rPr lang="en-US" sz="2800" b="1" dirty="0" smtClean="0">
                <a:solidFill>
                  <a:srgbClr val="0000CC"/>
                </a:solidFill>
              </a:rPr>
              <a:t>- precursors: </a:t>
            </a:r>
          </a:p>
          <a:p>
            <a:pPr marL="798513" indent="-333375" eaLnBrk="1" hangingPunct="1">
              <a:spcAft>
                <a:spcPts val="600"/>
              </a:spcAft>
              <a:buClr>
                <a:srgbClr val="BC0000"/>
              </a:buClr>
              <a:buFont typeface="+mj-lt"/>
              <a:buAutoNum type="arabicPeriod"/>
            </a:pPr>
            <a:r>
              <a:rPr lang="en-US" sz="2800" b="1" dirty="0" smtClean="0">
                <a:solidFill>
                  <a:srgbClr val="0000CC"/>
                </a:solidFill>
              </a:rPr>
              <a:t>I.V. Sodium </a:t>
            </a:r>
            <a:r>
              <a:rPr lang="en-US" sz="2800" b="1" dirty="0" err="1" smtClean="0">
                <a:solidFill>
                  <a:srgbClr val="0000CC"/>
                </a:solidFill>
              </a:rPr>
              <a:t>phenylacetate</a:t>
            </a:r>
            <a:r>
              <a:rPr lang="en-US" sz="2800" b="1" dirty="0" smtClean="0">
                <a:solidFill>
                  <a:srgbClr val="0000CC"/>
                </a:solidFill>
              </a:rPr>
              <a:t>  &amp; sodium     benzoate</a:t>
            </a:r>
            <a:r>
              <a:rPr lang="en-US" sz="2800" b="1" dirty="0" smtClean="0">
                <a:solidFill>
                  <a:srgbClr val="0000CC"/>
                </a:solidFill>
                <a:hlinkClick r:id="rId2"/>
              </a:rPr>
              <a:t> </a:t>
            </a:r>
            <a:r>
              <a:rPr lang="en-US" sz="2800" b="1" dirty="0" smtClean="0">
                <a:solidFill>
                  <a:srgbClr val="C00000"/>
                </a:solidFill>
              </a:rPr>
              <a:t>(</a:t>
            </a:r>
            <a:r>
              <a:rPr lang="en-US" sz="2800" b="1" dirty="0" err="1" smtClean="0">
                <a:solidFill>
                  <a:srgbClr val="C00000"/>
                </a:solidFill>
              </a:rPr>
              <a:t>Ammonul</a:t>
            </a:r>
            <a:r>
              <a:rPr lang="en-US" sz="2800" b="1" dirty="0" smtClean="0">
                <a:solidFill>
                  <a:srgbClr val="C00000"/>
                </a:solidFill>
              </a:rPr>
              <a:t>) </a:t>
            </a:r>
            <a:endParaRPr lang="en-US" sz="2800" b="1" dirty="0" smtClean="0">
              <a:solidFill>
                <a:srgbClr val="0000CC"/>
              </a:solidFill>
            </a:endParaRPr>
          </a:p>
          <a:p>
            <a:pPr marL="514350" indent="-49213" eaLnBrk="1" hangingPunct="1">
              <a:spcAft>
                <a:spcPts val="600"/>
              </a:spcAft>
              <a:buClr>
                <a:srgbClr val="BC0000"/>
              </a:buClr>
              <a:buFont typeface="+mj-lt"/>
              <a:buAutoNum type="arabicPeriod"/>
            </a:pPr>
            <a:r>
              <a:rPr lang="en-US" sz="2800" b="1" dirty="0" smtClean="0">
                <a:solidFill>
                  <a:srgbClr val="0000CC"/>
                </a:solidFill>
              </a:rPr>
              <a:t> Oral sodium phenyl butyrate </a:t>
            </a:r>
            <a:r>
              <a:rPr lang="en-US" sz="2800" b="1" dirty="0" smtClean="0">
                <a:solidFill>
                  <a:srgbClr val="C00000"/>
                </a:solidFill>
              </a:rPr>
              <a:t>(</a:t>
            </a:r>
            <a:r>
              <a:rPr lang="en-US" sz="2800" b="1" dirty="0" err="1" smtClean="0">
                <a:solidFill>
                  <a:srgbClr val="C00000"/>
                </a:solidFill>
              </a:rPr>
              <a:t>Buphenyl</a:t>
            </a:r>
            <a:r>
              <a:rPr lang="en-US" sz="2800" b="1" dirty="0" smtClean="0">
                <a:solidFill>
                  <a:srgbClr val="C00000"/>
                </a:solidFill>
              </a:rPr>
              <a:t>) </a:t>
            </a:r>
            <a:endParaRPr lang="en-US" sz="2800" b="1" dirty="0" smtClean="0">
              <a:solidFill>
                <a:srgbClr val="0000CC"/>
              </a:solidFill>
            </a:endParaRPr>
          </a:p>
          <a:p>
            <a:pPr marL="798513" indent="-333375" eaLnBrk="1" hangingPunct="1">
              <a:spcAft>
                <a:spcPts val="600"/>
              </a:spcAft>
              <a:buClr>
                <a:srgbClr val="BC0000"/>
              </a:buClr>
              <a:buFont typeface="+mj-lt"/>
              <a:buAutoNum type="arabicPeriod"/>
            </a:pPr>
            <a:r>
              <a:rPr lang="en-US" sz="2800" b="1" dirty="0" smtClean="0">
                <a:solidFill>
                  <a:srgbClr val="0000CC"/>
                </a:solidFill>
              </a:rPr>
              <a:t>I.V. </a:t>
            </a:r>
            <a:r>
              <a:rPr lang="en-US" sz="2800" b="1" dirty="0" err="1" smtClean="0">
                <a:solidFill>
                  <a:srgbClr val="0000CC"/>
                </a:solidFill>
              </a:rPr>
              <a:t>Arginine</a:t>
            </a:r>
            <a:r>
              <a:rPr lang="en-US" sz="2800" b="1" dirty="0" smtClean="0">
                <a:solidFill>
                  <a:srgbClr val="0000CC"/>
                </a:solidFill>
              </a:rPr>
              <a:t>: for all UCDs except UCD due to </a:t>
            </a:r>
            <a:r>
              <a:rPr lang="en-US" sz="2800" b="1" dirty="0" err="1" smtClean="0">
                <a:solidFill>
                  <a:srgbClr val="0000CC"/>
                </a:solidFill>
              </a:rPr>
              <a:t>arginase</a:t>
            </a:r>
            <a:r>
              <a:rPr lang="en-US" sz="2800" b="1" dirty="0" smtClean="0">
                <a:solidFill>
                  <a:srgbClr val="0000CC"/>
                </a:solidFill>
              </a:rPr>
              <a:t> deficiency (</a:t>
            </a:r>
            <a:r>
              <a:rPr lang="en-US" sz="2800" b="1" dirty="0" err="1" smtClean="0">
                <a:solidFill>
                  <a:srgbClr val="0000CC"/>
                </a:solidFill>
              </a:rPr>
              <a:t>argininemia</a:t>
            </a:r>
            <a:r>
              <a:rPr lang="en-US" sz="2800" b="1" dirty="0" smtClean="0">
                <a:solidFill>
                  <a:srgbClr val="0000CC"/>
                </a:solidFill>
              </a:rPr>
              <a:t>)</a:t>
            </a:r>
          </a:p>
          <a:p>
            <a:pPr marL="514350" indent="-514350" eaLnBrk="1" hangingPunct="1">
              <a:spcAft>
                <a:spcPts val="600"/>
              </a:spcAft>
              <a:buClr>
                <a:srgbClr val="BC0000"/>
              </a:buClr>
              <a:buNone/>
            </a:pPr>
            <a:r>
              <a:rPr lang="en-US" sz="2800" b="1" dirty="0" smtClean="0">
                <a:solidFill>
                  <a:srgbClr val="C00000"/>
                </a:solidFill>
              </a:rPr>
              <a:t>B.  </a:t>
            </a:r>
            <a:r>
              <a:rPr lang="en-US" sz="2800" b="1" dirty="0" smtClean="0">
                <a:solidFill>
                  <a:srgbClr val="0000CC"/>
                </a:solidFill>
              </a:rPr>
              <a:t>Activators to CPSI </a:t>
            </a:r>
            <a:r>
              <a:rPr lang="en-US" sz="2800" b="1" dirty="0" smtClean="0">
                <a:solidFill>
                  <a:srgbClr val="C00000"/>
                </a:solidFill>
              </a:rPr>
              <a:t>(</a:t>
            </a:r>
            <a:r>
              <a:rPr lang="en-US" sz="2800" b="1" dirty="0" err="1" smtClean="0">
                <a:solidFill>
                  <a:srgbClr val="C00000"/>
                </a:solidFill>
              </a:rPr>
              <a:t>Carglumic</a:t>
            </a:r>
            <a:r>
              <a:rPr lang="en-US" sz="2800" b="1" dirty="0" smtClean="0">
                <a:solidFill>
                  <a:srgbClr val="C00000"/>
                </a:solidFill>
              </a:rPr>
              <a:t> acid “</a:t>
            </a:r>
            <a:r>
              <a:rPr lang="en-US" sz="2800" b="1" dirty="0" err="1" smtClean="0">
                <a:solidFill>
                  <a:srgbClr val="C00000"/>
                </a:solidFill>
              </a:rPr>
              <a:t>Carbaglu</a:t>
            </a:r>
            <a:r>
              <a:rPr lang="en-US" sz="2800" b="1" dirty="0" smtClean="0">
                <a:solidFill>
                  <a:srgbClr val="C00000"/>
                </a:solidFill>
              </a:rPr>
              <a:t>”):</a:t>
            </a:r>
            <a:r>
              <a:rPr lang="en-US" sz="2800" b="1" dirty="0" smtClean="0">
                <a:solidFill>
                  <a:srgbClr val="0000CC"/>
                </a:solidFill>
              </a:rPr>
              <a:t/>
            </a:r>
            <a:br>
              <a:rPr lang="en-US" sz="2800" b="1" dirty="0" smtClean="0">
                <a:solidFill>
                  <a:srgbClr val="0000CC"/>
                </a:solidFill>
              </a:rPr>
            </a:br>
            <a:r>
              <a:rPr lang="en-US" sz="2800" b="1" dirty="0" smtClean="0">
                <a:solidFill>
                  <a:srgbClr val="0000CC"/>
                </a:solidFill>
              </a:rPr>
              <a:t>For </a:t>
            </a:r>
            <a:r>
              <a:rPr lang="en-US" sz="2800" b="1" dirty="0" err="1" smtClean="0">
                <a:solidFill>
                  <a:srgbClr val="0000CC"/>
                </a:solidFill>
              </a:rPr>
              <a:t>hyperammoniemia</a:t>
            </a:r>
            <a:r>
              <a:rPr lang="en-US" sz="2800" b="1" dirty="0" smtClean="0">
                <a:solidFill>
                  <a:srgbClr val="0000CC"/>
                </a:solidFill>
              </a:rPr>
              <a:t> due to NAGS deficiency </a:t>
            </a:r>
            <a:r>
              <a:rPr lang="en-US" sz="2800" b="1" dirty="0" smtClean="0">
                <a:solidFill>
                  <a:srgbClr val="0000CC"/>
                </a:solidFill>
                <a:latin typeface="Times New Roman" pitchFamily="18" charset="0"/>
                <a:cs typeface="Times New Roman" pitchFamily="18" charset="0"/>
              </a:rPr>
              <a:t>			</a:t>
            </a:r>
          </a:p>
          <a:p>
            <a:pPr eaLnBrk="1" hangingPunct="1">
              <a:spcAft>
                <a:spcPts val="1800"/>
              </a:spcAft>
              <a:buClr>
                <a:srgbClr val="BC0000"/>
              </a:buClr>
              <a:buFont typeface="Wingdings 2" pitchFamily="18" charset="2"/>
              <a:buNone/>
            </a:pPr>
            <a:endParaRPr lang="en-US" sz="2800" b="1" dirty="0" smtClean="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609600"/>
            <a:ext cx="8610600" cy="781050"/>
          </a:xfrm>
        </p:spPr>
        <p:txBody>
          <a:bodyPr/>
          <a:lstStyle/>
          <a:p>
            <a:pPr algn="ctr"/>
            <a:r>
              <a:rPr lang="en-US" sz="3600" b="1" dirty="0" smtClean="0">
                <a:solidFill>
                  <a:srgbClr val="C00000"/>
                </a:solidFill>
                <a:latin typeface="Impact" pitchFamily="34" charset="0"/>
                <a:cs typeface="Times New Roman" pitchFamily="18" charset="0"/>
              </a:rPr>
              <a:t>Sodium phenyl butyrate (</a:t>
            </a:r>
            <a:r>
              <a:rPr lang="en-US" sz="3600" b="1" dirty="0" err="1" smtClean="0">
                <a:solidFill>
                  <a:srgbClr val="C00000"/>
                </a:solidFill>
                <a:latin typeface="Impact" pitchFamily="34" charset="0"/>
                <a:cs typeface="Times New Roman" pitchFamily="18" charset="0"/>
              </a:rPr>
              <a:t>Buphenyl</a:t>
            </a:r>
            <a:r>
              <a:rPr lang="en-US" sz="3600" b="1" dirty="0" smtClean="0">
                <a:solidFill>
                  <a:srgbClr val="C00000"/>
                </a:solidFill>
                <a:latin typeface="Impact" pitchFamily="34" charset="0"/>
                <a:cs typeface="Times New Roman" pitchFamily="18" charset="0"/>
              </a:rPr>
              <a:t>)</a:t>
            </a:r>
          </a:p>
        </p:txBody>
      </p:sp>
      <p:pic>
        <p:nvPicPr>
          <p:cNvPr id="1026" name="Picture 2"/>
          <p:cNvPicPr>
            <a:picLocks noGrp="1" noChangeAspect="1" noChangeArrowheads="1"/>
          </p:cNvPicPr>
          <p:nvPr>
            <p:ph idx="1"/>
          </p:nvPr>
        </p:nvPicPr>
        <p:blipFill>
          <a:blip r:embed="rId2" cstate="print"/>
          <a:srcRect l="4812" t="1452" r="6165" b="1245"/>
          <a:stretch>
            <a:fillRect/>
          </a:stretch>
        </p:blipFill>
        <p:spPr bwMode="auto">
          <a:xfrm>
            <a:off x="5638800" y="1524000"/>
            <a:ext cx="2819400" cy="5105400"/>
          </a:xfrm>
          <a:prstGeom prst="rect">
            <a:avLst/>
          </a:prstGeom>
          <a:noFill/>
          <a:ln w="9525">
            <a:noFill/>
            <a:miter lim="800000"/>
            <a:headEnd/>
            <a:tailEnd/>
          </a:ln>
        </p:spPr>
      </p:pic>
      <p:sp>
        <p:nvSpPr>
          <p:cNvPr id="6" name="Rectangle 5"/>
          <p:cNvSpPr/>
          <p:nvPr/>
        </p:nvSpPr>
        <p:spPr>
          <a:xfrm>
            <a:off x="381000" y="2133600"/>
            <a:ext cx="4814138" cy="2031325"/>
          </a:xfrm>
          <a:prstGeom prst="rect">
            <a:avLst/>
          </a:prstGeom>
        </p:spPr>
        <p:txBody>
          <a:bodyPr wrap="none">
            <a:spAutoFit/>
          </a:bodyPr>
          <a:lstStyle/>
          <a:p>
            <a:r>
              <a:rPr lang="en-US" b="1" dirty="0" smtClean="0">
                <a:solidFill>
                  <a:srgbClr val="0000CC"/>
                </a:solidFill>
              </a:rPr>
              <a:t>Sodium phenyl butyrate (</a:t>
            </a:r>
            <a:r>
              <a:rPr lang="en-US" b="1" dirty="0" err="1" smtClean="0">
                <a:solidFill>
                  <a:srgbClr val="0000CC"/>
                </a:solidFill>
              </a:rPr>
              <a:t>Buphenyl</a:t>
            </a:r>
            <a:r>
              <a:rPr lang="en-US" b="1" dirty="0" smtClean="0">
                <a:solidFill>
                  <a:srgbClr val="0000CC"/>
                </a:solidFill>
              </a:rPr>
              <a:t>):</a:t>
            </a:r>
          </a:p>
          <a:p>
            <a:r>
              <a:rPr lang="en-US" b="1" dirty="0" err="1" smtClean="0">
                <a:solidFill>
                  <a:srgbClr val="0000CC"/>
                </a:solidFill>
              </a:rPr>
              <a:t>Prodrug</a:t>
            </a:r>
            <a:r>
              <a:rPr lang="en-US" b="1" dirty="0" smtClean="0">
                <a:solidFill>
                  <a:srgbClr val="0000CC"/>
                </a:solidFill>
              </a:rPr>
              <a:t> that is converted  to </a:t>
            </a:r>
          </a:p>
          <a:p>
            <a:r>
              <a:rPr lang="en-US" b="1" smtClean="0">
                <a:solidFill>
                  <a:srgbClr val="0000CC"/>
                </a:solidFill>
              </a:rPr>
              <a:t>phenylacetate</a:t>
            </a:r>
            <a:r>
              <a:rPr lang="en-US" b="1" dirty="0" smtClean="0">
                <a:solidFill>
                  <a:srgbClr val="0000CC"/>
                </a:solidFill>
              </a:rPr>
              <a:t>.</a:t>
            </a:r>
          </a:p>
          <a:p>
            <a:endParaRPr lang="en-US" b="1" dirty="0" smtClean="0">
              <a:solidFill>
                <a:srgbClr val="0000CC"/>
              </a:solidFill>
            </a:endParaRPr>
          </a:p>
          <a:p>
            <a:r>
              <a:rPr lang="en-US" b="1" dirty="0" err="1" smtClean="0">
                <a:solidFill>
                  <a:srgbClr val="0000CC"/>
                </a:solidFill>
              </a:rPr>
              <a:t>Phenylacetate</a:t>
            </a:r>
            <a:r>
              <a:rPr lang="en-US" b="1" dirty="0" smtClean="0">
                <a:solidFill>
                  <a:srgbClr val="0000CC"/>
                </a:solidFill>
              </a:rPr>
              <a:t> condenses with </a:t>
            </a:r>
          </a:p>
          <a:p>
            <a:r>
              <a:rPr lang="en-US" b="1" dirty="0" smtClean="0">
                <a:solidFill>
                  <a:srgbClr val="0000CC"/>
                </a:solidFill>
              </a:rPr>
              <a:t>glutamine  forming </a:t>
            </a:r>
            <a:r>
              <a:rPr lang="en-US" b="1" dirty="0" err="1" smtClean="0">
                <a:solidFill>
                  <a:srgbClr val="0000CC"/>
                </a:solidFill>
              </a:rPr>
              <a:t>phenylacetylglutamine</a:t>
            </a:r>
            <a:endParaRPr lang="en-US" b="1" dirty="0" smtClean="0">
              <a:solidFill>
                <a:srgbClr val="0000CC"/>
              </a:solidFill>
            </a:endParaRPr>
          </a:p>
          <a:p>
            <a:r>
              <a:rPr lang="en-US" b="1" dirty="0" smtClean="0">
                <a:solidFill>
                  <a:srgbClr val="0000CC"/>
                </a:solidFill>
              </a:rPr>
              <a:t>that is excreted in urine</a:t>
            </a:r>
            <a:endParaRPr lang="en-US" dirty="0">
              <a:solidFill>
                <a:srgbClr val="0000CC"/>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WordArt 3"/>
          <p:cNvSpPr>
            <a:spLocks noChangeArrowheads="1" noChangeShapeType="1" noTextEdit="1"/>
          </p:cNvSpPr>
          <p:nvPr/>
        </p:nvSpPr>
        <p:spPr bwMode="auto">
          <a:xfrm>
            <a:off x="381000" y="762000"/>
            <a:ext cx="8305800" cy="5257800"/>
          </a:xfrm>
          <a:prstGeom prst="rect">
            <a:avLst/>
          </a:prstGeom>
        </p:spPr>
        <p:txBody>
          <a:bodyPr wrap="none" fromWordArt="1">
            <a:prstTxWarp prst="textSlantUp">
              <a:avLst>
                <a:gd name="adj" fmla="val 55556"/>
              </a:avLst>
            </a:prstTxWarp>
          </a:bodyPr>
          <a:lstStyle/>
          <a:p>
            <a:pPr algn="ctr"/>
            <a:r>
              <a:rPr lang="en-US" sz="4800" b="1" kern="10">
                <a:ln w="38100">
                  <a:solidFill>
                    <a:schemeClr val="accent2"/>
                  </a:solidFill>
                  <a:round/>
                  <a:headEnd/>
                  <a:tailEnd/>
                </a:ln>
                <a:solidFill>
                  <a:srgbClr val="A50021"/>
                </a:solidFill>
                <a:latin typeface="Courier New"/>
                <a:cs typeface="Courier New"/>
              </a:rPr>
              <a:t>Thank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dissolve">
                                      <p:cBhvr>
                                        <p:cTn id="7" dur="500"/>
                                        <p:tgtEl>
                                          <p:spTgt spid="30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304800"/>
            <a:ext cx="8229600" cy="1143000"/>
          </a:xfrm>
        </p:spPr>
        <p:txBody>
          <a:bodyPr/>
          <a:lstStyle/>
          <a:p>
            <a:pPr eaLnBrk="1" hangingPunct="1"/>
            <a:r>
              <a:rPr lang="en-US" sz="4000" b="1" dirty="0" smtClean="0">
                <a:solidFill>
                  <a:srgbClr val="990033"/>
                </a:solidFill>
                <a:latin typeface="Impact" pitchFamily="34" charset="0"/>
              </a:rPr>
              <a:t>Objectives:</a:t>
            </a:r>
          </a:p>
        </p:txBody>
      </p:sp>
      <p:sp>
        <p:nvSpPr>
          <p:cNvPr id="7171" name="Content Placeholder 2"/>
          <p:cNvSpPr>
            <a:spLocks noGrp="1"/>
          </p:cNvSpPr>
          <p:nvPr>
            <p:ph idx="1"/>
          </p:nvPr>
        </p:nvSpPr>
        <p:spPr>
          <a:xfrm>
            <a:off x="228600" y="1524000"/>
            <a:ext cx="8763000" cy="5029200"/>
          </a:xfrm>
        </p:spPr>
        <p:txBody>
          <a:bodyPr/>
          <a:lstStyle/>
          <a:p>
            <a:pPr>
              <a:spcAft>
                <a:spcPts val="1800"/>
              </a:spcAft>
            </a:pPr>
            <a:r>
              <a:rPr lang="en-US" sz="2400" b="1" dirty="0" smtClean="0">
                <a:solidFill>
                  <a:srgbClr val="0000CC"/>
                </a:solidFill>
                <a:latin typeface="Times New Roman" pitchFamily="18" charset="0"/>
                <a:cs typeface="Times New Roman" pitchFamily="18" charset="0"/>
              </a:rPr>
              <a:t>Understand the reactions for removal of </a:t>
            </a:r>
            <a:r>
              <a:rPr lang="el-GR" sz="2400" b="1" dirty="0" smtClean="0">
                <a:solidFill>
                  <a:srgbClr val="0000CC"/>
                </a:solidFill>
                <a:latin typeface="Times New Roman" pitchFamily="18" charset="0"/>
                <a:cs typeface="Times New Roman" pitchFamily="18" charset="0"/>
              </a:rPr>
              <a:t>α</a:t>
            </a:r>
            <a:r>
              <a:rPr lang="en-US" sz="2400" b="1" dirty="0" smtClean="0">
                <a:solidFill>
                  <a:srgbClr val="0000CC"/>
                </a:solidFill>
                <a:latin typeface="Times New Roman" pitchFamily="18" charset="0"/>
                <a:cs typeface="Times New Roman" pitchFamily="18" charset="0"/>
              </a:rPr>
              <a:t>-amino group of amino acids and formation of </a:t>
            </a:r>
            <a:r>
              <a:rPr lang="en-US" sz="2400" b="1" dirty="0" smtClean="0">
                <a:solidFill>
                  <a:srgbClr val="C00000"/>
                </a:solidFill>
                <a:latin typeface="Times New Roman" pitchFamily="18" charset="0"/>
                <a:cs typeface="Times New Roman" pitchFamily="18" charset="0"/>
              </a:rPr>
              <a:t>ammonia </a:t>
            </a:r>
          </a:p>
          <a:p>
            <a:pPr>
              <a:spcAft>
                <a:spcPts val="1800"/>
              </a:spcAft>
            </a:pPr>
            <a:r>
              <a:rPr lang="en-US" sz="2400" b="1" dirty="0" smtClean="0">
                <a:solidFill>
                  <a:srgbClr val="0000CC"/>
                </a:solidFill>
                <a:latin typeface="Times New Roman" pitchFamily="18" charset="0"/>
                <a:cs typeface="Times New Roman" pitchFamily="18" charset="0"/>
              </a:rPr>
              <a:t>Identify the importance of blood transport of ammonia to the liver in the form of </a:t>
            </a:r>
            <a:r>
              <a:rPr lang="en-US" sz="2400" b="1" dirty="0" smtClean="0">
                <a:solidFill>
                  <a:srgbClr val="C00000"/>
                </a:solidFill>
                <a:latin typeface="Times New Roman" pitchFamily="18" charset="0"/>
                <a:cs typeface="Times New Roman" pitchFamily="18" charset="0"/>
              </a:rPr>
              <a:t>glutamine/</a:t>
            </a:r>
            <a:r>
              <a:rPr lang="en-US" sz="2400" b="1" dirty="0" err="1" smtClean="0">
                <a:solidFill>
                  <a:srgbClr val="C00000"/>
                </a:solidFill>
                <a:latin typeface="Times New Roman" pitchFamily="18" charset="0"/>
                <a:cs typeface="Times New Roman" pitchFamily="18" charset="0"/>
              </a:rPr>
              <a:t>alanine</a:t>
            </a:r>
            <a:endParaRPr lang="en-US" sz="2400" b="1" dirty="0" smtClean="0">
              <a:solidFill>
                <a:srgbClr val="C00000"/>
              </a:solidFill>
              <a:latin typeface="Times New Roman" pitchFamily="18" charset="0"/>
              <a:cs typeface="Times New Roman" pitchFamily="18" charset="0"/>
            </a:endParaRPr>
          </a:p>
          <a:p>
            <a:pPr>
              <a:spcAft>
                <a:spcPts val="1800"/>
              </a:spcAft>
            </a:pPr>
            <a:r>
              <a:rPr lang="en-US" sz="2400" b="1" dirty="0" smtClean="0">
                <a:solidFill>
                  <a:srgbClr val="0000CC"/>
                </a:solidFill>
              </a:rPr>
              <a:t>Understand the importance of conversion of ammonia into urea by the liver through </a:t>
            </a:r>
            <a:r>
              <a:rPr lang="en-US" sz="2400" b="1" dirty="0" smtClean="0">
                <a:solidFill>
                  <a:srgbClr val="C00000"/>
                </a:solidFill>
              </a:rPr>
              <a:t>urea cycle</a:t>
            </a:r>
          </a:p>
          <a:p>
            <a:pPr>
              <a:spcAft>
                <a:spcPts val="1800"/>
              </a:spcAft>
            </a:pPr>
            <a:r>
              <a:rPr lang="en-US" sz="2400" b="1" dirty="0" smtClean="0">
                <a:solidFill>
                  <a:srgbClr val="0000CC"/>
                </a:solidFill>
              </a:rPr>
              <a:t>Identify </a:t>
            </a:r>
            <a:r>
              <a:rPr lang="en-US" sz="2400" b="1" dirty="0" smtClean="0">
                <a:solidFill>
                  <a:srgbClr val="C00000"/>
                </a:solidFill>
              </a:rPr>
              <a:t>urea</a:t>
            </a:r>
            <a:r>
              <a:rPr lang="en-US" sz="2400" b="1" dirty="0" smtClean="0">
                <a:solidFill>
                  <a:srgbClr val="0000CC"/>
                </a:solidFill>
              </a:rPr>
              <a:t> as the major form for the disposal of amino groups derived from amino acids</a:t>
            </a:r>
          </a:p>
          <a:p>
            <a:pPr>
              <a:spcAft>
                <a:spcPts val="1800"/>
              </a:spcAft>
            </a:pPr>
            <a:r>
              <a:rPr lang="en-US" sz="2400" b="1" dirty="0" smtClean="0">
                <a:solidFill>
                  <a:srgbClr val="0000CC"/>
                </a:solidFill>
              </a:rPr>
              <a:t>Identify the </a:t>
            </a:r>
            <a:r>
              <a:rPr lang="en-US" sz="2400" b="1" dirty="0" smtClean="0">
                <a:solidFill>
                  <a:srgbClr val="C00000"/>
                </a:solidFill>
              </a:rPr>
              <a:t>causes</a:t>
            </a:r>
            <a:r>
              <a:rPr lang="en-US" sz="2400" b="1" dirty="0" smtClean="0">
                <a:solidFill>
                  <a:srgbClr val="0000CC"/>
                </a:solidFill>
              </a:rPr>
              <a:t> (hereditary &amp; acquired), </a:t>
            </a:r>
            <a:r>
              <a:rPr lang="en-US" sz="2400" b="1" dirty="0" smtClean="0">
                <a:solidFill>
                  <a:srgbClr val="C00000"/>
                </a:solidFill>
              </a:rPr>
              <a:t>clinical</a:t>
            </a:r>
            <a:r>
              <a:rPr lang="en-US" sz="2400" b="1" dirty="0" smtClean="0">
                <a:solidFill>
                  <a:srgbClr val="0000CC"/>
                </a:solidFill>
              </a:rPr>
              <a:t> </a:t>
            </a:r>
            <a:r>
              <a:rPr lang="en-US" sz="2400" b="1" dirty="0" smtClean="0">
                <a:solidFill>
                  <a:srgbClr val="C00000"/>
                </a:solidFill>
              </a:rPr>
              <a:t>manifestations</a:t>
            </a:r>
            <a:r>
              <a:rPr lang="en-US" sz="2400" b="1" dirty="0" smtClean="0">
                <a:solidFill>
                  <a:srgbClr val="0000CC"/>
                </a:solidFill>
              </a:rPr>
              <a:t> and </a:t>
            </a:r>
            <a:r>
              <a:rPr lang="en-US" sz="2400" b="1" dirty="0" smtClean="0">
                <a:solidFill>
                  <a:srgbClr val="C00000"/>
                </a:solidFill>
              </a:rPr>
              <a:t>management</a:t>
            </a:r>
            <a:r>
              <a:rPr lang="en-US" sz="2400" b="1" dirty="0" smtClean="0">
                <a:solidFill>
                  <a:srgbClr val="0000CC"/>
                </a:solidFill>
              </a:rPr>
              <a:t> of </a:t>
            </a:r>
            <a:r>
              <a:rPr lang="en-US" sz="2400" b="1" dirty="0" err="1" smtClean="0">
                <a:solidFill>
                  <a:srgbClr val="0000CC"/>
                </a:solidFill>
              </a:rPr>
              <a:t>hyperammonemia</a:t>
            </a:r>
            <a:endParaRPr lang="en-US" sz="2400" b="1" dirty="0" smtClean="0">
              <a:solidFill>
                <a:srgbClr val="0000CC"/>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762000"/>
            <a:ext cx="8229600" cy="838200"/>
          </a:xfrm>
        </p:spPr>
        <p:txBody>
          <a:bodyPr/>
          <a:lstStyle/>
          <a:p>
            <a:pPr eaLnBrk="1" hangingPunct="1"/>
            <a:r>
              <a:rPr lang="en-US" sz="4000" b="1" smtClean="0">
                <a:solidFill>
                  <a:srgbClr val="990033"/>
                </a:solidFill>
                <a:latin typeface="Impact" pitchFamily="34" charset="0"/>
              </a:rPr>
              <a:t>Background:</a:t>
            </a:r>
          </a:p>
        </p:txBody>
      </p:sp>
      <p:sp>
        <p:nvSpPr>
          <p:cNvPr id="8195" name="Content Placeholder 2"/>
          <p:cNvSpPr>
            <a:spLocks noGrp="1"/>
          </p:cNvSpPr>
          <p:nvPr>
            <p:ph idx="1"/>
          </p:nvPr>
        </p:nvSpPr>
        <p:spPr>
          <a:xfrm>
            <a:off x="228600" y="1905000"/>
            <a:ext cx="8610600" cy="4495800"/>
          </a:xfrm>
        </p:spPr>
        <p:txBody>
          <a:bodyPr/>
          <a:lstStyle/>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Unlike glucose and fatty acids, amino acids are not stored by the body.</a:t>
            </a:r>
          </a:p>
          <a:p>
            <a:pPr algn="just" eaLnBrk="1" hangingPunct="1">
              <a:spcAft>
                <a:spcPts val="1200"/>
              </a:spcAft>
              <a:buClr>
                <a:srgbClr val="BC0000"/>
              </a:buClr>
              <a:buFont typeface="Wingdings" pitchFamily="2" charset="2"/>
              <a:buChar char="Ø"/>
            </a:pPr>
            <a:r>
              <a:rPr lang="en-US" sz="3200" b="1" smtClean="0">
                <a:latin typeface="Times New Roman" pitchFamily="18" charset="0"/>
                <a:cs typeface="Times New Roman" pitchFamily="18" charset="0"/>
              </a:rPr>
              <a:t> </a:t>
            </a:r>
            <a:r>
              <a:rPr lang="en-US" sz="3200" b="1" smtClean="0">
                <a:solidFill>
                  <a:srgbClr val="0000CC"/>
                </a:solidFill>
                <a:latin typeface="Times New Roman" pitchFamily="18" charset="0"/>
                <a:cs typeface="Times New Roman" pitchFamily="18" charset="0"/>
              </a:rPr>
              <a:t>Amino acids in excess of biosynthetic needs are degraded.</a:t>
            </a:r>
          </a:p>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Degradation of amino acids involves:</a:t>
            </a:r>
          </a:p>
          <a:p>
            <a:pPr algn="just" eaLnBrk="1" hangingPunct="1">
              <a:spcAft>
                <a:spcPts val="1200"/>
              </a:spcAft>
              <a:buClr>
                <a:srgbClr val="BC0000"/>
              </a:buClr>
              <a:buFont typeface="Wingdings 2" pitchFamily="18" charset="2"/>
              <a:buNone/>
            </a:pPr>
            <a:r>
              <a:rPr lang="en-US" sz="3200" b="1" smtClean="0">
                <a:solidFill>
                  <a:srgbClr val="0000CC"/>
                </a:solidFill>
                <a:latin typeface="Times New Roman" pitchFamily="18" charset="0"/>
                <a:cs typeface="Times New Roman" pitchFamily="18" charset="0"/>
              </a:rPr>
              <a:t>	</a:t>
            </a:r>
            <a:r>
              <a:rPr lang="en-US" sz="2400" b="1" smtClean="0">
                <a:solidFill>
                  <a:srgbClr val="0000CC"/>
                </a:solidFill>
                <a:latin typeface="Times New Roman" pitchFamily="18" charset="0"/>
                <a:cs typeface="Times New Roman" pitchFamily="18" charset="0"/>
              </a:rPr>
              <a:t>Removal of </a:t>
            </a:r>
            <a:r>
              <a:rPr lang="el-GR" sz="2400" b="1" smtClean="0">
                <a:solidFill>
                  <a:srgbClr val="0000CC"/>
                </a:solidFill>
                <a:latin typeface="Times New Roman" pitchFamily="18" charset="0"/>
                <a:cs typeface="Times New Roman" pitchFamily="18" charset="0"/>
              </a:rPr>
              <a:t>α</a:t>
            </a:r>
            <a:r>
              <a:rPr lang="en-US" sz="2400" b="1" smtClean="0">
                <a:solidFill>
                  <a:srgbClr val="0000CC"/>
                </a:solidFill>
                <a:latin typeface="Times New Roman" pitchFamily="18" charset="0"/>
                <a:cs typeface="Times New Roman" pitchFamily="18" charset="0"/>
              </a:rPr>
              <a:t>-amino group                  Ammonia (NH</a:t>
            </a:r>
            <a:r>
              <a:rPr lang="en-US" sz="2400" b="1" baseline="-25000" smtClean="0">
                <a:solidFill>
                  <a:srgbClr val="0000CC"/>
                </a:solidFill>
                <a:latin typeface="Times New Roman" pitchFamily="18" charset="0"/>
                <a:cs typeface="Times New Roman" pitchFamily="18" charset="0"/>
              </a:rPr>
              <a:t>3</a:t>
            </a:r>
            <a:r>
              <a:rPr lang="en-US" sz="2400" b="1" smtClean="0">
                <a:solidFill>
                  <a:srgbClr val="0000CC"/>
                </a:solidFill>
                <a:latin typeface="Times New Roman" pitchFamily="18" charset="0"/>
                <a:cs typeface="Times New Roman" pitchFamily="18" charset="0"/>
              </a:rPr>
              <a:t>)</a:t>
            </a:r>
          </a:p>
          <a:p>
            <a:pPr algn="just" eaLnBrk="1" hangingPunct="1">
              <a:spcAft>
                <a:spcPts val="1200"/>
              </a:spcAft>
              <a:buClr>
                <a:srgbClr val="BC0000"/>
              </a:buClr>
              <a:buFont typeface="Wingdings 2" pitchFamily="18" charset="2"/>
              <a:buNone/>
            </a:pPr>
            <a:r>
              <a:rPr lang="en-US" sz="2400" b="1" smtClean="0">
                <a:solidFill>
                  <a:srgbClr val="0000CC"/>
                </a:solidFill>
                <a:latin typeface="Times New Roman" pitchFamily="18" charset="0"/>
                <a:cs typeface="Times New Roman" pitchFamily="18" charset="0"/>
              </a:rPr>
              <a:t>	Remaining carbon skeleton                 Energy metabolism</a:t>
            </a:r>
          </a:p>
          <a:p>
            <a:pPr algn="just" eaLnBrk="1" hangingPunct="1">
              <a:spcAft>
                <a:spcPts val="1200"/>
              </a:spcAft>
              <a:buClr>
                <a:srgbClr val="BC0000"/>
              </a:buClr>
              <a:buFont typeface="Wingdings 2" pitchFamily="18" charset="2"/>
              <a:buNone/>
            </a:pPr>
            <a:endParaRPr lang="en-US" sz="3200" b="1" smtClean="0">
              <a:solidFill>
                <a:srgbClr val="0000CC"/>
              </a:solidFill>
              <a:latin typeface="Times New Roman" pitchFamily="18" charset="0"/>
              <a:cs typeface="Times New Roman" pitchFamily="18" charset="0"/>
            </a:endParaRPr>
          </a:p>
        </p:txBody>
      </p:sp>
      <p:cxnSp>
        <p:nvCxnSpPr>
          <p:cNvPr id="5" name="Straight Arrow Connector 4"/>
          <p:cNvCxnSpPr/>
          <p:nvPr/>
        </p:nvCxnSpPr>
        <p:spPr>
          <a:xfrm>
            <a:off x="4343400" y="5454650"/>
            <a:ext cx="9144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389438" y="6064250"/>
            <a:ext cx="9144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914400"/>
            <a:ext cx="8229600" cy="1143000"/>
          </a:xfrm>
        </p:spPr>
        <p:txBody>
          <a:bodyPr/>
          <a:lstStyle/>
          <a:p>
            <a:pPr algn="ctr" eaLnBrk="1" hangingPunct="1"/>
            <a:r>
              <a:rPr lang="en-US" sz="4000" b="1" dirty="0" smtClean="0">
                <a:solidFill>
                  <a:srgbClr val="990033"/>
                </a:solidFill>
                <a:latin typeface="Impact" pitchFamily="34" charset="0"/>
              </a:rPr>
              <a:t>Removal of </a:t>
            </a:r>
            <a:r>
              <a:rPr lang="el-GR" sz="4000" b="1" dirty="0" smtClean="0">
                <a:solidFill>
                  <a:srgbClr val="990033"/>
                </a:solidFill>
                <a:latin typeface="Impact" pitchFamily="34" charset="0"/>
              </a:rPr>
              <a:t>α</a:t>
            </a:r>
            <a:r>
              <a:rPr lang="en-US" sz="4000" b="1" dirty="0" smtClean="0">
                <a:solidFill>
                  <a:srgbClr val="990033"/>
                </a:solidFill>
                <a:latin typeface="Impact" pitchFamily="34" charset="0"/>
              </a:rPr>
              <a:t>-amino group, formation of ammonia  and its transport to liver</a:t>
            </a:r>
          </a:p>
        </p:txBody>
      </p:sp>
      <p:sp>
        <p:nvSpPr>
          <p:cNvPr id="9219" name="Content Placeholder 2"/>
          <p:cNvSpPr>
            <a:spLocks noGrp="1"/>
          </p:cNvSpPr>
          <p:nvPr>
            <p:ph idx="1"/>
          </p:nvPr>
        </p:nvSpPr>
        <p:spPr>
          <a:xfrm>
            <a:off x="228600" y="2209800"/>
            <a:ext cx="8610600" cy="4419600"/>
          </a:xfrm>
        </p:spPr>
        <p:txBody>
          <a:bodyPr/>
          <a:lstStyle/>
          <a:p>
            <a:pPr marL="623888" indent="-623888" algn="just" eaLnBrk="1" hangingPunct="1">
              <a:spcAft>
                <a:spcPts val="0"/>
              </a:spcAft>
              <a:buClr>
                <a:srgbClr val="BC0000"/>
              </a:buClr>
              <a:buNone/>
            </a:pPr>
            <a:r>
              <a:rPr lang="en-US" sz="3200" b="1" dirty="0" smtClean="0">
                <a:solidFill>
                  <a:srgbClr val="0000CC"/>
                </a:solidFill>
                <a:latin typeface="Times New Roman" pitchFamily="18" charset="0"/>
                <a:cs typeface="Times New Roman" pitchFamily="18" charset="0"/>
              </a:rPr>
              <a:t>A: Removal of </a:t>
            </a:r>
            <a:r>
              <a:rPr lang="el-GR" sz="3200" b="1" dirty="0" smtClean="0">
                <a:solidFill>
                  <a:srgbClr val="0000CC"/>
                </a:solidFill>
                <a:latin typeface="Times New Roman" pitchFamily="18" charset="0"/>
                <a:cs typeface="Times New Roman" pitchFamily="18" charset="0"/>
              </a:rPr>
              <a:t>α</a:t>
            </a:r>
            <a:r>
              <a:rPr lang="en-US" sz="3200" b="1" dirty="0" smtClean="0">
                <a:solidFill>
                  <a:srgbClr val="0000CC"/>
                </a:solidFill>
                <a:latin typeface="Times New Roman" pitchFamily="18" charset="0"/>
                <a:cs typeface="Times New Roman" pitchFamily="18" charset="0"/>
              </a:rPr>
              <a:t>-amino group of amino acids   and formation of ammonia:</a:t>
            </a:r>
          </a:p>
          <a:p>
            <a:pPr marL="1036638" indent="-412750" algn="just" eaLnBrk="1" hangingPunct="1">
              <a:spcAft>
                <a:spcPts val="1200"/>
              </a:spcAft>
              <a:buClr>
                <a:srgbClr val="BC0000"/>
              </a:buClr>
              <a:buFont typeface="+mj-lt"/>
              <a:buAutoNum type="arabicPeriod"/>
            </a:pPr>
            <a:r>
              <a:rPr lang="en-US" sz="2800" b="1" dirty="0" err="1" smtClean="0">
                <a:solidFill>
                  <a:srgbClr val="C00000"/>
                </a:solidFill>
                <a:latin typeface="Times New Roman" pitchFamily="18" charset="0"/>
                <a:cs typeface="Times New Roman" pitchFamily="18" charset="0"/>
              </a:rPr>
              <a:t>Transamination</a:t>
            </a:r>
            <a:r>
              <a:rPr lang="en-US" sz="2800" b="1" dirty="0" smtClean="0">
                <a:solidFill>
                  <a:srgbClr val="C00000"/>
                </a:solidFill>
                <a:latin typeface="Times New Roman" pitchFamily="18" charset="0"/>
                <a:cs typeface="Times New Roman" pitchFamily="18" charset="0"/>
              </a:rPr>
              <a:t>  to glutamate</a:t>
            </a:r>
            <a:endParaRPr lang="en-US" sz="3200" b="1" dirty="0" smtClean="0">
              <a:solidFill>
                <a:srgbClr val="0000CC"/>
              </a:solidFill>
              <a:latin typeface="Times New Roman" pitchFamily="18" charset="0"/>
              <a:cs typeface="Times New Roman" pitchFamily="18" charset="0"/>
            </a:endParaRPr>
          </a:p>
          <a:p>
            <a:pPr marL="1036638" indent="-412750" algn="just" eaLnBrk="1" hangingPunct="1">
              <a:spcAft>
                <a:spcPts val="1200"/>
              </a:spcAft>
              <a:buClr>
                <a:srgbClr val="BC0000"/>
              </a:buClr>
              <a:buFont typeface="+mj-lt"/>
              <a:buAutoNum type="arabicPeriod"/>
            </a:pPr>
            <a:r>
              <a:rPr lang="en-US" sz="2800" b="1" dirty="0" smtClean="0">
                <a:solidFill>
                  <a:srgbClr val="C00000"/>
                </a:solidFill>
                <a:latin typeface="Times New Roman" pitchFamily="18" charset="0"/>
                <a:cs typeface="Times New Roman" pitchFamily="18" charset="0"/>
              </a:rPr>
              <a:t>Oxidative </a:t>
            </a:r>
            <a:r>
              <a:rPr lang="en-US" sz="2800" b="1" dirty="0" err="1" smtClean="0">
                <a:solidFill>
                  <a:srgbClr val="C00000"/>
                </a:solidFill>
                <a:latin typeface="Times New Roman" pitchFamily="18" charset="0"/>
                <a:cs typeface="Times New Roman" pitchFamily="18" charset="0"/>
              </a:rPr>
              <a:t>deamination</a:t>
            </a:r>
            <a:r>
              <a:rPr lang="en-US" sz="2800" b="1" dirty="0" smtClean="0">
                <a:solidFill>
                  <a:srgbClr val="C00000"/>
                </a:solidFill>
                <a:latin typeface="Times New Roman" pitchFamily="18" charset="0"/>
                <a:cs typeface="Times New Roman" pitchFamily="18" charset="0"/>
              </a:rPr>
              <a:t> of glutamate</a:t>
            </a:r>
          </a:p>
          <a:p>
            <a:pPr algn="just" eaLnBrk="1" hangingPunct="1">
              <a:spcAft>
                <a:spcPts val="0"/>
              </a:spcAft>
              <a:buClr>
                <a:srgbClr val="BC0000"/>
              </a:buClr>
              <a:buNone/>
            </a:pPr>
            <a:r>
              <a:rPr lang="en-US" sz="3200" b="1" dirty="0" smtClean="0">
                <a:solidFill>
                  <a:srgbClr val="0000CC"/>
                </a:solidFill>
                <a:latin typeface="Times New Roman" pitchFamily="18" charset="0"/>
                <a:cs typeface="Times New Roman" pitchFamily="18" charset="0"/>
              </a:rPr>
              <a:t>B: Blood transport of ammonia into liver:</a:t>
            </a:r>
          </a:p>
          <a:p>
            <a:pPr marL="623888" indent="58738" algn="just" eaLnBrk="1" hangingPunct="1">
              <a:spcAft>
                <a:spcPts val="0"/>
              </a:spcAft>
              <a:buClr>
                <a:srgbClr val="BC0000"/>
              </a:buClr>
              <a:buFont typeface="+mj-lt"/>
              <a:buAutoNum type="arabicPeriod"/>
            </a:pPr>
            <a:r>
              <a:rPr lang="en-US" sz="2800" b="1" dirty="0" smtClean="0">
                <a:solidFill>
                  <a:srgbClr val="0000CC"/>
                </a:solidFill>
                <a:latin typeface="Times New Roman" pitchFamily="18" charset="0"/>
                <a:cs typeface="Times New Roman" pitchFamily="18" charset="0"/>
              </a:rPr>
              <a:t> </a:t>
            </a:r>
            <a:r>
              <a:rPr lang="en-US" sz="2800" b="1" dirty="0" smtClean="0">
                <a:solidFill>
                  <a:srgbClr val="C00000"/>
                </a:solidFill>
                <a:latin typeface="Times New Roman" pitchFamily="18" charset="0"/>
                <a:cs typeface="Times New Roman" pitchFamily="18" charset="0"/>
              </a:rPr>
              <a:t>in the form of glutamine (most tissue)</a:t>
            </a:r>
          </a:p>
          <a:p>
            <a:pPr marL="623888" indent="58738" algn="just" eaLnBrk="1" hangingPunct="1">
              <a:spcAft>
                <a:spcPts val="0"/>
              </a:spcAft>
              <a:buClr>
                <a:srgbClr val="BC0000"/>
              </a:buClr>
              <a:buFont typeface="+mj-lt"/>
              <a:buAutoNum type="arabicPeriod"/>
            </a:pPr>
            <a:r>
              <a:rPr lang="en-US" sz="2800" b="1" dirty="0" smtClean="0">
                <a:solidFill>
                  <a:srgbClr val="C00000"/>
                </a:solidFill>
                <a:latin typeface="Times New Roman" pitchFamily="18" charset="0"/>
                <a:cs typeface="Times New Roman" pitchFamily="18" charset="0"/>
              </a:rPr>
              <a:t>	 in the form of </a:t>
            </a:r>
            <a:r>
              <a:rPr lang="en-US" sz="2800" b="1" dirty="0" err="1" smtClean="0">
                <a:solidFill>
                  <a:srgbClr val="C00000"/>
                </a:solidFill>
                <a:latin typeface="Times New Roman" pitchFamily="18" charset="0"/>
                <a:cs typeface="Times New Roman" pitchFamily="18" charset="0"/>
              </a:rPr>
              <a:t>alanine</a:t>
            </a:r>
            <a:r>
              <a:rPr lang="en-US" sz="2800" b="1" dirty="0" smtClean="0">
                <a:solidFill>
                  <a:srgbClr val="C00000"/>
                </a:solidFill>
                <a:latin typeface="Times New Roman" pitchFamily="18" charset="0"/>
                <a:cs typeface="Times New Roman" pitchFamily="18" charset="0"/>
              </a:rPr>
              <a:t> (muscle)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762000"/>
            <a:ext cx="8229600" cy="1219200"/>
          </a:xfrm>
        </p:spPr>
        <p:txBody>
          <a:bodyPr/>
          <a:lstStyle/>
          <a:p>
            <a:pPr algn="ctr" eaLnBrk="1" hangingPunct="1"/>
            <a:r>
              <a:rPr lang="en-US" sz="4000" b="1" dirty="0" smtClean="0">
                <a:solidFill>
                  <a:srgbClr val="990033"/>
                </a:solidFill>
                <a:latin typeface="Impact" pitchFamily="34" charset="0"/>
              </a:rPr>
              <a:t>A: Removal of </a:t>
            </a:r>
            <a:r>
              <a:rPr lang="el-GR" sz="4000" b="1" dirty="0" smtClean="0">
                <a:solidFill>
                  <a:srgbClr val="990033"/>
                </a:solidFill>
                <a:latin typeface="Impact" pitchFamily="34" charset="0"/>
              </a:rPr>
              <a:t>α</a:t>
            </a:r>
            <a:r>
              <a:rPr lang="en-US" sz="4000" b="1" dirty="0" smtClean="0">
                <a:solidFill>
                  <a:srgbClr val="990033"/>
                </a:solidFill>
                <a:latin typeface="Impact" pitchFamily="34" charset="0"/>
              </a:rPr>
              <a:t>-amino group &amp; formation of ammonia</a:t>
            </a:r>
          </a:p>
        </p:txBody>
      </p:sp>
      <p:sp>
        <p:nvSpPr>
          <p:cNvPr id="9219" name="Content Placeholder 2"/>
          <p:cNvSpPr>
            <a:spLocks noGrp="1"/>
          </p:cNvSpPr>
          <p:nvPr>
            <p:ph idx="1"/>
          </p:nvPr>
        </p:nvSpPr>
        <p:spPr>
          <a:xfrm>
            <a:off x="228600" y="2286000"/>
            <a:ext cx="8610600" cy="4191000"/>
          </a:xfrm>
        </p:spPr>
        <p:txBody>
          <a:bodyPr/>
          <a:lstStyle/>
          <a:p>
            <a:pPr algn="just" eaLnBrk="1" hangingPunct="1">
              <a:spcAft>
                <a:spcPts val="12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Amino groups of amino acids are funneled to glutamate </a:t>
            </a:r>
            <a:r>
              <a:rPr lang="en-US" sz="3200" b="1" dirty="0" smtClean="0">
                <a:solidFill>
                  <a:srgbClr val="C00000"/>
                </a:solidFill>
                <a:latin typeface="Times New Roman" pitchFamily="18" charset="0"/>
                <a:cs typeface="Times New Roman" pitchFamily="18" charset="0"/>
              </a:rPr>
              <a:t>(Why?) </a:t>
            </a:r>
            <a:r>
              <a:rPr lang="en-US" sz="3200" b="1" dirty="0" smtClean="0">
                <a:solidFill>
                  <a:srgbClr val="0000CC"/>
                </a:solidFill>
                <a:latin typeface="Times New Roman" pitchFamily="18" charset="0"/>
                <a:cs typeface="Times New Roman" pitchFamily="18" charset="0"/>
              </a:rPr>
              <a:t>by </a:t>
            </a:r>
            <a:r>
              <a:rPr lang="en-US" sz="3200" b="1" dirty="0" err="1" smtClean="0">
                <a:solidFill>
                  <a:srgbClr val="990033"/>
                </a:solidFill>
                <a:latin typeface="Times New Roman" pitchFamily="18" charset="0"/>
                <a:cs typeface="Times New Roman" pitchFamily="18" charset="0"/>
              </a:rPr>
              <a:t>transamination</a:t>
            </a:r>
            <a:r>
              <a:rPr lang="en-US" sz="3200" b="1" dirty="0" smtClean="0">
                <a:solidFill>
                  <a:srgbClr val="0000CC"/>
                </a:solidFill>
                <a:latin typeface="Times New Roman" pitchFamily="18" charset="0"/>
                <a:cs typeface="Times New Roman" pitchFamily="18" charset="0"/>
              </a:rPr>
              <a:t> reactions with </a:t>
            </a:r>
            <a:r>
              <a:rPr lang="el-GR" sz="3200" b="1" dirty="0" smtClean="0">
                <a:solidFill>
                  <a:srgbClr val="0000CC"/>
                </a:solidFill>
                <a:latin typeface="Times New Roman" pitchFamily="18" charset="0"/>
                <a:cs typeface="Times New Roman" pitchFamily="18" charset="0"/>
              </a:rPr>
              <a:t>α</a:t>
            </a:r>
            <a:r>
              <a:rPr lang="en-US" sz="3200" b="1" dirty="0" smtClean="0">
                <a:solidFill>
                  <a:srgbClr val="0000CC"/>
                </a:solidFill>
                <a:latin typeface="Times New Roman" pitchFamily="18" charset="0"/>
                <a:cs typeface="Times New Roman" pitchFamily="18" charset="0"/>
              </a:rPr>
              <a:t>-</a:t>
            </a:r>
            <a:r>
              <a:rPr lang="en-US" sz="3200" b="1" dirty="0" err="1" smtClean="0">
                <a:solidFill>
                  <a:srgbClr val="0000CC"/>
                </a:solidFill>
                <a:latin typeface="Times New Roman" pitchFamily="18" charset="0"/>
                <a:cs typeface="Times New Roman" pitchFamily="18" charset="0"/>
              </a:rPr>
              <a:t>ketoglutarate</a:t>
            </a:r>
            <a:r>
              <a:rPr lang="en-US" sz="3200" b="1" dirty="0" smtClean="0">
                <a:solidFill>
                  <a:srgbClr val="0000CC"/>
                </a:solidFill>
                <a:latin typeface="Times New Roman" pitchFamily="18" charset="0"/>
                <a:cs typeface="Times New Roman" pitchFamily="18" charset="0"/>
              </a:rPr>
              <a:t> </a:t>
            </a:r>
          </a:p>
          <a:p>
            <a:pPr algn="just" eaLnBrk="1" hangingPunct="1">
              <a:spcAft>
                <a:spcPts val="12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Glutamate is unique. It is the only amino acid that undergoes rapid oxidative </a:t>
            </a:r>
            <a:r>
              <a:rPr lang="en-US" sz="3200" b="1" dirty="0" err="1" smtClean="0">
                <a:solidFill>
                  <a:srgbClr val="0000CC"/>
                </a:solidFill>
                <a:latin typeface="Times New Roman" pitchFamily="18" charset="0"/>
                <a:cs typeface="Times New Roman" pitchFamily="18" charset="0"/>
              </a:rPr>
              <a:t>deamination</a:t>
            </a:r>
            <a:endParaRPr lang="en-US" sz="3200" b="1" dirty="0" smtClean="0">
              <a:solidFill>
                <a:srgbClr val="0000CC"/>
              </a:solidFill>
              <a:latin typeface="Times New Roman" pitchFamily="18" charset="0"/>
              <a:cs typeface="Times New Roman" pitchFamily="18" charset="0"/>
            </a:endParaRPr>
          </a:p>
          <a:p>
            <a:pPr algn="just" eaLnBrk="1" hangingPunct="1">
              <a:spcAft>
                <a:spcPts val="12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a:t>
            </a:r>
            <a:r>
              <a:rPr lang="en-US" sz="3200" b="1" dirty="0" smtClean="0">
                <a:solidFill>
                  <a:srgbClr val="990033"/>
                </a:solidFill>
                <a:latin typeface="Times New Roman" pitchFamily="18" charset="0"/>
                <a:cs typeface="Times New Roman" pitchFamily="18" charset="0"/>
              </a:rPr>
              <a:t>Oxidative </a:t>
            </a:r>
            <a:r>
              <a:rPr lang="en-US" sz="3200" b="1" dirty="0" err="1" smtClean="0">
                <a:solidFill>
                  <a:srgbClr val="990033"/>
                </a:solidFill>
                <a:latin typeface="Times New Roman" pitchFamily="18" charset="0"/>
                <a:cs typeface="Times New Roman" pitchFamily="18" charset="0"/>
              </a:rPr>
              <a:t>deamination</a:t>
            </a:r>
            <a:r>
              <a:rPr lang="en-US" sz="3200" b="1" dirty="0" smtClean="0">
                <a:solidFill>
                  <a:srgbClr val="990033"/>
                </a:solidFill>
                <a:latin typeface="Times New Roman" pitchFamily="18" charset="0"/>
                <a:cs typeface="Times New Roman" pitchFamily="18" charset="0"/>
              </a:rPr>
              <a:t> </a:t>
            </a:r>
            <a:r>
              <a:rPr lang="en-US" sz="3200" b="1" dirty="0" smtClean="0">
                <a:solidFill>
                  <a:srgbClr val="0000CC"/>
                </a:solidFill>
                <a:latin typeface="Times New Roman" pitchFamily="18" charset="0"/>
                <a:cs typeface="Times New Roman" pitchFamily="18" charset="0"/>
              </a:rPr>
              <a:t>of glutamate will release NH</a:t>
            </a:r>
            <a:r>
              <a:rPr lang="en-US" sz="3200" b="1" baseline="-25000" dirty="0" smtClean="0">
                <a:solidFill>
                  <a:srgbClr val="0000CC"/>
                </a:solidFill>
                <a:latin typeface="Times New Roman" pitchFamily="18" charset="0"/>
                <a:cs typeface="Times New Roman" pitchFamily="18" charset="0"/>
              </a:rPr>
              <a:t>3 </a:t>
            </a:r>
            <a:r>
              <a:rPr lang="en-US" sz="3200" b="1" dirty="0" smtClean="0">
                <a:solidFill>
                  <a:srgbClr val="0000CC"/>
                </a:solidFill>
                <a:latin typeface="Times New Roman" pitchFamily="18" charset="0"/>
                <a:cs typeface="Times New Roman" pitchFamily="18" charset="0"/>
              </a:rPr>
              <a:t>and re-generate </a:t>
            </a:r>
            <a:r>
              <a:rPr lang="el-GR" sz="3200" b="1" dirty="0" smtClean="0">
                <a:solidFill>
                  <a:srgbClr val="0000CC"/>
                </a:solidFill>
                <a:latin typeface="Times New Roman" pitchFamily="18" charset="0"/>
                <a:cs typeface="Times New Roman" pitchFamily="18" charset="0"/>
              </a:rPr>
              <a:t>α</a:t>
            </a:r>
            <a:r>
              <a:rPr lang="en-US" sz="3200" b="1" dirty="0" smtClean="0">
                <a:solidFill>
                  <a:srgbClr val="0000CC"/>
                </a:solidFill>
                <a:latin typeface="Times New Roman" pitchFamily="18" charset="0"/>
                <a:cs typeface="Times New Roman" pitchFamily="18" charset="0"/>
              </a:rPr>
              <a:t>-</a:t>
            </a:r>
            <a:r>
              <a:rPr lang="en-US" sz="3200" b="1" dirty="0" err="1" smtClean="0">
                <a:solidFill>
                  <a:srgbClr val="0000CC"/>
                </a:solidFill>
                <a:latin typeface="Times New Roman" pitchFamily="18" charset="0"/>
                <a:cs typeface="Times New Roman" pitchFamily="18" charset="0"/>
              </a:rPr>
              <a:t>ketoglutarate</a:t>
            </a:r>
            <a:endParaRPr lang="en-US" sz="3200" b="1" dirty="0" smtClean="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685800"/>
            <a:ext cx="8229600" cy="838200"/>
          </a:xfrm>
        </p:spPr>
        <p:txBody>
          <a:bodyPr/>
          <a:lstStyle/>
          <a:p>
            <a:pPr algn="ctr" eaLnBrk="1" hangingPunct="1"/>
            <a:r>
              <a:rPr lang="en-US" sz="4000" b="1" dirty="0" err="1" smtClean="0">
                <a:solidFill>
                  <a:srgbClr val="990033"/>
                </a:solidFill>
                <a:latin typeface="Impact" pitchFamily="34" charset="0"/>
              </a:rPr>
              <a:t>Transamination</a:t>
            </a:r>
            <a:endParaRPr lang="en-US" sz="4000" b="1" dirty="0" smtClean="0">
              <a:solidFill>
                <a:srgbClr val="990033"/>
              </a:solidFill>
              <a:latin typeface="Impact" pitchFamily="34" charset="0"/>
            </a:endParaRPr>
          </a:p>
        </p:txBody>
      </p:sp>
      <p:pic>
        <p:nvPicPr>
          <p:cNvPr id="10243" name="Content Placeholder 4" descr="19_007.jpg"/>
          <p:cNvPicPr>
            <a:picLocks noGrp="1" noChangeAspect="1"/>
          </p:cNvPicPr>
          <p:nvPr>
            <p:ph idx="1"/>
          </p:nvPr>
        </p:nvPicPr>
        <p:blipFill>
          <a:blip r:embed="rId2" cstate="print"/>
          <a:srcRect b="19804"/>
          <a:stretch>
            <a:fillRect/>
          </a:stretch>
        </p:blipFill>
        <p:spPr>
          <a:xfrm>
            <a:off x="2490788" y="1600200"/>
            <a:ext cx="4291012" cy="4451350"/>
          </a:xfrm>
        </p:spPr>
      </p:pic>
      <p:sp>
        <p:nvSpPr>
          <p:cNvPr id="4" name="TextBox 3"/>
          <p:cNvSpPr txBox="1"/>
          <p:nvPr/>
        </p:nvSpPr>
        <p:spPr>
          <a:xfrm>
            <a:off x="3124200" y="4191000"/>
            <a:ext cx="928459" cy="369332"/>
          </a:xfrm>
          <a:prstGeom prst="rect">
            <a:avLst/>
          </a:prstGeom>
          <a:noFill/>
        </p:spPr>
        <p:txBody>
          <a:bodyPr wrap="none" rtlCol="0">
            <a:spAutoFit/>
          </a:bodyPr>
          <a:lstStyle/>
          <a:p>
            <a:r>
              <a:rPr lang="en-US" b="1" dirty="0" smtClean="0">
                <a:solidFill>
                  <a:srgbClr val="C00000"/>
                </a:solidFill>
              </a:rPr>
              <a:t> &amp; PLP</a:t>
            </a:r>
            <a:endParaRPr lang="en-US" b="1" dirty="0">
              <a:solidFill>
                <a:srgbClr val="C00000"/>
              </a:solidFill>
            </a:endParaRPr>
          </a:p>
        </p:txBody>
      </p:sp>
      <p:sp>
        <p:nvSpPr>
          <p:cNvPr id="5" name="TextBox 4"/>
          <p:cNvSpPr txBox="1"/>
          <p:nvPr/>
        </p:nvSpPr>
        <p:spPr>
          <a:xfrm>
            <a:off x="609600" y="6172200"/>
            <a:ext cx="7994496" cy="369332"/>
          </a:xfrm>
          <a:prstGeom prst="rect">
            <a:avLst/>
          </a:prstGeom>
          <a:noFill/>
        </p:spPr>
        <p:txBody>
          <a:bodyPr wrap="none" rtlCol="0">
            <a:spAutoFit/>
          </a:bodyPr>
          <a:lstStyle/>
          <a:p>
            <a:r>
              <a:rPr lang="en-US" b="1" dirty="0" smtClean="0">
                <a:solidFill>
                  <a:srgbClr val="C00000"/>
                </a:solidFill>
              </a:rPr>
              <a:t>PLP: </a:t>
            </a:r>
            <a:r>
              <a:rPr lang="en-US" b="1" dirty="0" err="1" smtClean="0">
                <a:solidFill>
                  <a:srgbClr val="C00000"/>
                </a:solidFill>
              </a:rPr>
              <a:t>Pyridoxal</a:t>
            </a:r>
            <a:r>
              <a:rPr lang="en-US" b="1" dirty="0" smtClean="0">
                <a:solidFill>
                  <a:srgbClr val="C00000"/>
                </a:solidFill>
              </a:rPr>
              <a:t> phosphate, a co-enzyme that is derived from vitamin B6</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533400"/>
            <a:ext cx="8229600" cy="838200"/>
          </a:xfrm>
        </p:spPr>
        <p:txBody>
          <a:bodyPr/>
          <a:lstStyle/>
          <a:p>
            <a:pPr algn="ctr" eaLnBrk="1" hangingPunct="1"/>
            <a:r>
              <a:rPr lang="en-US" sz="3600" b="1" dirty="0" err="1" smtClean="0">
                <a:solidFill>
                  <a:srgbClr val="990033"/>
                </a:solidFill>
                <a:latin typeface="Impact" pitchFamily="34" charset="0"/>
              </a:rPr>
              <a:t>Transamination</a:t>
            </a:r>
            <a:r>
              <a:rPr lang="en-US" sz="3600" b="1" dirty="0" smtClean="0">
                <a:solidFill>
                  <a:srgbClr val="990033"/>
                </a:solidFill>
                <a:latin typeface="Impact" pitchFamily="34" charset="0"/>
              </a:rPr>
              <a:t> by ALT &amp; AST</a:t>
            </a:r>
          </a:p>
        </p:txBody>
      </p:sp>
      <p:sp>
        <p:nvSpPr>
          <p:cNvPr id="4" name="TextBox 3"/>
          <p:cNvSpPr txBox="1"/>
          <p:nvPr/>
        </p:nvSpPr>
        <p:spPr>
          <a:xfrm>
            <a:off x="3797176" y="4191000"/>
            <a:ext cx="864340" cy="646331"/>
          </a:xfrm>
          <a:prstGeom prst="rect">
            <a:avLst/>
          </a:prstGeom>
          <a:noFill/>
        </p:spPr>
        <p:txBody>
          <a:bodyPr wrap="none" rtlCol="0">
            <a:spAutoFit/>
          </a:bodyPr>
          <a:lstStyle/>
          <a:p>
            <a:pPr algn="ctr"/>
            <a:r>
              <a:rPr lang="en-US" b="1" dirty="0" smtClean="0"/>
              <a:t>ALT</a:t>
            </a:r>
          </a:p>
          <a:p>
            <a:pPr algn="ctr"/>
            <a:r>
              <a:rPr lang="en-US" b="1" dirty="0" smtClean="0">
                <a:solidFill>
                  <a:srgbClr val="C00000"/>
                </a:solidFill>
              </a:rPr>
              <a:t>&amp; PLP</a:t>
            </a:r>
            <a:endParaRPr lang="en-US" b="1" dirty="0">
              <a:solidFill>
                <a:srgbClr val="C00000"/>
              </a:solidFill>
            </a:endParaRPr>
          </a:p>
        </p:txBody>
      </p:sp>
      <p:pic>
        <p:nvPicPr>
          <p:cNvPr id="1026" name="Picture 2"/>
          <p:cNvPicPr>
            <a:picLocks noChangeAspect="1" noChangeArrowheads="1"/>
          </p:cNvPicPr>
          <p:nvPr/>
        </p:nvPicPr>
        <p:blipFill>
          <a:blip r:embed="rId2" cstate="print"/>
          <a:srcRect l="4448" t="3148" r="6519" b="1937"/>
          <a:stretch>
            <a:fillRect/>
          </a:stretch>
        </p:blipFill>
        <p:spPr bwMode="auto">
          <a:xfrm>
            <a:off x="2895600" y="1600200"/>
            <a:ext cx="3276600" cy="5133975"/>
          </a:xfrm>
          <a:prstGeom prst="rect">
            <a:avLst/>
          </a:prstGeom>
          <a:noFill/>
          <a:ln w="9525">
            <a:noFill/>
            <a:miter lim="800000"/>
            <a:headEnd/>
            <a:tailEnd/>
          </a:ln>
        </p:spPr>
      </p:pic>
      <p:sp>
        <p:nvSpPr>
          <p:cNvPr id="7" name="TextBox 6"/>
          <p:cNvSpPr txBox="1"/>
          <p:nvPr/>
        </p:nvSpPr>
        <p:spPr>
          <a:xfrm>
            <a:off x="4622061" y="3048000"/>
            <a:ext cx="864339" cy="369332"/>
          </a:xfrm>
          <a:prstGeom prst="rect">
            <a:avLst/>
          </a:prstGeom>
          <a:noFill/>
        </p:spPr>
        <p:txBody>
          <a:bodyPr wrap="none" rtlCol="0">
            <a:spAutoFit/>
          </a:bodyPr>
          <a:lstStyle/>
          <a:p>
            <a:r>
              <a:rPr lang="en-US" b="1" dirty="0" smtClean="0">
                <a:solidFill>
                  <a:srgbClr val="C00000"/>
                </a:solidFill>
              </a:rPr>
              <a:t>&amp; PLP</a:t>
            </a:r>
            <a:endParaRPr lang="en-US" b="1" dirty="0">
              <a:solidFill>
                <a:srgbClr val="C00000"/>
              </a:solidFill>
            </a:endParaRPr>
          </a:p>
        </p:txBody>
      </p:sp>
      <p:sp>
        <p:nvSpPr>
          <p:cNvPr id="8" name="TextBox 7"/>
          <p:cNvSpPr txBox="1"/>
          <p:nvPr/>
        </p:nvSpPr>
        <p:spPr>
          <a:xfrm>
            <a:off x="4572000" y="5682342"/>
            <a:ext cx="864339" cy="369332"/>
          </a:xfrm>
          <a:prstGeom prst="rect">
            <a:avLst/>
          </a:prstGeom>
          <a:noFill/>
        </p:spPr>
        <p:txBody>
          <a:bodyPr wrap="none" rtlCol="0">
            <a:spAutoFit/>
          </a:bodyPr>
          <a:lstStyle/>
          <a:p>
            <a:r>
              <a:rPr lang="en-US" b="1" dirty="0" smtClean="0">
                <a:solidFill>
                  <a:srgbClr val="C00000"/>
                </a:solidFill>
              </a:rPr>
              <a:t>&amp; PLP</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762000"/>
            <a:ext cx="8229600" cy="838200"/>
          </a:xfrm>
        </p:spPr>
        <p:txBody>
          <a:bodyPr/>
          <a:lstStyle/>
          <a:p>
            <a:pPr algn="ctr" eaLnBrk="1" hangingPunct="1"/>
            <a:r>
              <a:rPr lang="en-US" sz="4000" b="1" dirty="0" smtClean="0">
                <a:solidFill>
                  <a:srgbClr val="990033"/>
                </a:solidFill>
                <a:latin typeface="Impact" pitchFamily="34" charset="0"/>
              </a:rPr>
              <a:t>Oxidative </a:t>
            </a:r>
            <a:r>
              <a:rPr lang="en-US" sz="4000" b="1" dirty="0" err="1" smtClean="0">
                <a:solidFill>
                  <a:srgbClr val="990033"/>
                </a:solidFill>
                <a:latin typeface="Impact" pitchFamily="34" charset="0"/>
              </a:rPr>
              <a:t>Deamination</a:t>
            </a:r>
            <a:endParaRPr lang="en-US" sz="4000" b="1" dirty="0" smtClean="0">
              <a:solidFill>
                <a:srgbClr val="990033"/>
              </a:solidFill>
              <a:latin typeface="Impact" pitchFamily="34" charset="0"/>
            </a:endParaRPr>
          </a:p>
        </p:txBody>
      </p:sp>
      <p:sp>
        <p:nvSpPr>
          <p:cNvPr id="12291" name="Content Placeholder 3"/>
          <p:cNvSpPr>
            <a:spLocks noGrp="1"/>
          </p:cNvSpPr>
          <p:nvPr>
            <p:ph idx="1"/>
          </p:nvPr>
        </p:nvSpPr>
        <p:spPr>
          <a:xfrm>
            <a:off x="609600" y="1935163"/>
            <a:ext cx="8229600" cy="3627437"/>
          </a:xfrm>
        </p:spPr>
        <p:txBody>
          <a:bodyPr/>
          <a:lstStyle/>
          <a:p>
            <a:pPr>
              <a:buFont typeface="Wingdings 2" pitchFamily="18" charset="2"/>
              <a:buNone/>
            </a:pPr>
            <a:r>
              <a:rPr lang="en-US" dirty="0" smtClean="0"/>
              <a:t>				</a:t>
            </a:r>
          </a:p>
          <a:p>
            <a:pPr>
              <a:buNone/>
            </a:pPr>
            <a:r>
              <a:rPr lang="en-US" sz="2800" b="1" dirty="0" smtClean="0">
                <a:solidFill>
                  <a:srgbClr val="0000CC"/>
                </a:solidFill>
                <a:latin typeface="Times New Roman" pitchFamily="18" charset="0"/>
                <a:cs typeface="Times New Roman" pitchFamily="18" charset="0"/>
              </a:rPr>
              <a:t>			</a:t>
            </a:r>
            <a:r>
              <a:rPr lang="en-US" sz="2800" dirty="0" smtClean="0"/>
              <a:t> </a:t>
            </a:r>
            <a:r>
              <a:rPr lang="en-US" sz="2800" b="1" dirty="0" smtClean="0">
                <a:solidFill>
                  <a:srgbClr val="0000CC"/>
                </a:solidFill>
                <a:latin typeface="Times New Roman" pitchFamily="18" charset="0"/>
                <a:cs typeface="Times New Roman" pitchFamily="18" charset="0"/>
              </a:rPr>
              <a:t>	</a:t>
            </a:r>
            <a:r>
              <a:rPr lang="en-US" sz="2800" dirty="0" smtClean="0"/>
              <a:t> </a:t>
            </a:r>
            <a:r>
              <a:rPr lang="en-US" sz="2800" b="1" dirty="0" smtClean="0">
                <a:solidFill>
                  <a:srgbClr val="0000CC"/>
                </a:solidFill>
                <a:latin typeface="Times New Roman" pitchFamily="18" charset="0"/>
                <a:cs typeface="Times New Roman" pitchFamily="18" charset="0"/>
              </a:rPr>
              <a:t>		</a:t>
            </a:r>
          </a:p>
          <a:p>
            <a:pPr>
              <a:buNone/>
            </a:pPr>
            <a:r>
              <a:rPr lang="en-US" dirty="0" smtClean="0"/>
              <a:t>				</a:t>
            </a:r>
            <a:r>
              <a:rPr lang="en-US" sz="1800" dirty="0" smtClean="0"/>
              <a:t>	</a:t>
            </a:r>
          </a:p>
          <a:p>
            <a:pPr>
              <a:buNone/>
            </a:pPr>
            <a:r>
              <a:rPr lang="en-US" b="1" dirty="0" smtClean="0">
                <a:solidFill>
                  <a:srgbClr val="0000CC"/>
                </a:solidFill>
                <a:latin typeface="Times New Roman" pitchFamily="18" charset="0"/>
                <a:cs typeface="Times New Roman" pitchFamily="18" charset="0"/>
              </a:rPr>
              <a:t>           Glutamate			</a:t>
            </a:r>
            <a:r>
              <a:rPr lang="en-US" b="1" dirty="0" smtClean="0">
                <a:solidFill>
                  <a:srgbClr val="990033"/>
                </a:solidFill>
              </a:rPr>
              <a:t> </a:t>
            </a:r>
            <a:r>
              <a:rPr lang="el-GR" b="1" dirty="0" smtClean="0">
                <a:solidFill>
                  <a:srgbClr val="0000CC"/>
                </a:solidFill>
                <a:latin typeface="Times New Roman" pitchFamily="18" charset="0"/>
                <a:cs typeface="Times New Roman" pitchFamily="18" charset="0"/>
              </a:rPr>
              <a:t>α</a:t>
            </a:r>
            <a:r>
              <a:rPr lang="en-US" b="1" dirty="0" smtClean="0">
                <a:solidFill>
                  <a:srgbClr val="0000CC"/>
                </a:solidFill>
                <a:latin typeface="Times New Roman" pitchFamily="18" charset="0"/>
                <a:cs typeface="Times New Roman" pitchFamily="18" charset="0"/>
              </a:rPr>
              <a:t>-</a:t>
            </a:r>
            <a:r>
              <a:rPr lang="en-US" b="1" dirty="0" err="1" smtClean="0">
                <a:solidFill>
                  <a:srgbClr val="0000CC"/>
                </a:solidFill>
                <a:latin typeface="Times New Roman" pitchFamily="18" charset="0"/>
                <a:cs typeface="Times New Roman" pitchFamily="18" charset="0"/>
              </a:rPr>
              <a:t>ketoglutarate</a:t>
            </a:r>
            <a:endParaRPr lang="en-US" dirty="0" smtClean="0"/>
          </a:p>
          <a:p>
            <a:pPr lvl="4">
              <a:buNone/>
            </a:pPr>
            <a:r>
              <a:rPr lang="en-US" b="1" dirty="0" smtClean="0">
                <a:solidFill>
                  <a:srgbClr val="0000CC"/>
                </a:solidFill>
              </a:rPr>
              <a:t>			</a:t>
            </a:r>
          </a:p>
          <a:p>
            <a:pPr lvl="4">
              <a:buNone/>
            </a:pPr>
            <a:r>
              <a:rPr lang="en-US" b="1" dirty="0" smtClean="0">
                <a:solidFill>
                  <a:srgbClr val="0000CC"/>
                </a:solidFill>
              </a:rPr>
              <a:t>			</a:t>
            </a:r>
          </a:p>
          <a:p>
            <a:pPr lvl="4">
              <a:buNone/>
            </a:pPr>
            <a:r>
              <a:rPr lang="en-US" b="1" dirty="0" smtClean="0">
                <a:solidFill>
                  <a:srgbClr val="0000CC"/>
                </a:solidFill>
              </a:rPr>
              <a:t>			   </a:t>
            </a:r>
            <a:r>
              <a:rPr lang="en-US" sz="2400" b="1" dirty="0" smtClean="0">
                <a:solidFill>
                  <a:srgbClr val="0000CC"/>
                </a:solidFill>
              </a:rPr>
              <a:t>Glutamate</a:t>
            </a:r>
          </a:p>
          <a:p>
            <a:pPr lvl="4">
              <a:buNone/>
            </a:pPr>
            <a:r>
              <a:rPr lang="en-US" b="1" dirty="0" smtClean="0">
                <a:solidFill>
                  <a:srgbClr val="0000CC"/>
                </a:solidFill>
              </a:rPr>
              <a:t>                       </a:t>
            </a:r>
            <a:r>
              <a:rPr lang="en-US" sz="2400" b="1" dirty="0" err="1" smtClean="0">
                <a:solidFill>
                  <a:srgbClr val="0000CC"/>
                </a:solidFill>
              </a:rPr>
              <a:t>Dehydrogenase</a:t>
            </a:r>
            <a:r>
              <a:rPr lang="en-US" b="1" dirty="0" smtClean="0">
                <a:solidFill>
                  <a:srgbClr val="0000CC"/>
                </a:solidFill>
              </a:rPr>
              <a:t> </a:t>
            </a:r>
            <a:r>
              <a:rPr lang="en-US" dirty="0" smtClean="0"/>
              <a:t>	</a:t>
            </a:r>
            <a:endParaRPr lang="en-US" b="1" baseline="-25000" dirty="0" smtClean="0">
              <a:solidFill>
                <a:srgbClr val="990033"/>
              </a:solidFill>
            </a:endParaRPr>
          </a:p>
          <a:p>
            <a:pPr>
              <a:buFont typeface="Wingdings 2" pitchFamily="18" charset="2"/>
              <a:buNone/>
            </a:pPr>
            <a:endParaRPr lang="en-US" dirty="0" smtClean="0"/>
          </a:p>
          <a:p>
            <a:pPr>
              <a:buFont typeface="Wingdings 2" pitchFamily="18" charset="2"/>
              <a:buNone/>
            </a:pPr>
            <a:r>
              <a:rPr lang="en-US" sz="2800" b="1" dirty="0" smtClean="0">
                <a:solidFill>
                  <a:srgbClr val="0000CC"/>
                </a:solidFill>
                <a:latin typeface="Times New Roman" pitchFamily="18" charset="0"/>
                <a:cs typeface="Times New Roman" pitchFamily="18" charset="0"/>
              </a:rPr>
              <a:t>				</a:t>
            </a:r>
          </a:p>
          <a:p>
            <a:pPr>
              <a:buFont typeface="Wingdings 2" pitchFamily="18" charset="2"/>
              <a:buNone/>
            </a:pPr>
            <a:endParaRPr lang="en-US" sz="2800" b="1" dirty="0" smtClean="0">
              <a:solidFill>
                <a:srgbClr val="0000CC"/>
              </a:solidFill>
              <a:latin typeface="Times New Roman" pitchFamily="18" charset="0"/>
              <a:cs typeface="Times New Roman" pitchFamily="18" charset="0"/>
            </a:endParaRPr>
          </a:p>
          <a:p>
            <a:pPr>
              <a:buFont typeface="Wingdings 2" pitchFamily="18" charset="2"/>
              <a:buNone/>
            </a:pPr>
            <a:endParaRPr lang="en-US" sz="2800" b="1" dirty="0" smtClean="0">
              <a:solidFill>
                <a:srgbClr val="0000CC"/>
              </a:solidFill>
              <a:latin typeface="Times New Roman" pitchFamily="18" charset="0"/>
              <a:cs typeface="Times New Roman" pitchFamily="18" charset="0"/>
            </a:endParaRPr>
          </a:p>
        </p:txBody>
      </p:sp>
      <p:cxnSp>
        <p:nvCxnSpPr>
          <p:cNvPr id="7" name="Straight Arrow Connector 6"/>
          <p:cNvCxnSpPr/>
          <p:nvPr/>
        </p:nvCxnSpPr>
        <p:spPr>
          <a:xfrm>
            <a:off x="3505200" y="3734594"/>
            <a:ext cx="1524000" cy="1588"/>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8" name="Curved Right Arrow 7"/>
          <p:cNvSpPr/>
          <p:nvPr/>
        </p:nvSpPr>
        <p:spPr>
          <a:xfrm rot="16200000">
            <a:off x="4037806" y="3018972"/>
            <a:ext cx="457200" cy="9144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9" name="TextBox 8"/>
          <p:cNvSpPr txBox="1"/>
          <p:nvPr/>
        </p:nvSpPr>
        <p:spPr>
          <a:xfrm>
            <a:off x="3429000" y="2936296"/>
            <a:ext cx="1672253" cy="369332"/>
          </a:xfrm>
          <a:prstGeom prst="rect">
            <a:avLst/>
          </a:prstGeom>
          <a:noFill/>
        </p:spPr>
        <p:txBody>
          <a:bodyPr wrap="none" rtlCol="0">
            <a:spAutoFit/>
          </a:bodyPr>
          <a:lstStyle/>
          <a:p>
            <a:r>
              <a:rPr lang="en-US" b="1" dirty="0" smtClean="0">
                <a:solidFill>
                  <a:srgbClr val="C00000"/>
                </a:solidFill>
              </a:rPr>
              <a:t> NAD    NADH</a:t>
            </a:r>
            <a:endParaRPr lang="en-US" b="1" dirty="0">
              <a:solidFill>
                <a:srgbClr val="C00000"/>
              </a:solidFill>
            </a:endParaRPr>
          </a:p>
        </p:txBody>
      </p:sp>
      <p:sp>
        <p:nvSpPr>
          <p:cNvPr id="11" name="Arc 10"/>
          <p:cNvSpPr/>
          <p:nvPr/>
        </p:nvSpPr>
        <p:spPr>
          <a:xfrm>
            <a:off x="3886200" y="3733800"/>
            <a:ext cx="762000" cy="914400"/>
          </a:xfrm>
          <a:prstGeom prst="arc">
            <a:avLst/>
          </a:prstGeom>
          <a:ln w="28575">
            <a:solidFill>
              <a:srgbClr val="0000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 name="Straight Arrow Connector 12"/>
          <p:cNvCxnSpPr/>
          <p:nvPr/>
        </p:nvCxnSpPr>
        <p:spPr>
          <a:xfrm>
            <a:off x="4648200" y="4147458"/>
            <a:ext cx="50800" cy="76200"/>
          </a:xfrm>
          <a:prstGeom prst="straightConnector1">
            <a:avLst/>
          </a:prstGeom>
          <a:ln w="28575">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495800" y="4191000"/>
            <a:ext cx="603050" cy="369332"/>
          </a:xfrm>
          <a:prstGeom prst="rect">
            <a:avLst/>
          </a:prstGeom>
          <a:noFill/>
        </p:spPr>
        <p:txBody>
          <a:bodyPr wrap="none" rtlCol="0">
            <a:spAutoFit/>
          </a:bodyPr>
          <a:lstStyle/>
          <a:p>
            <a:pPr marL="0" lvl="4"/>
            <a:r>
              <a:rPr lang="en-US" b="1" dirty="0" smtClean="0">
                <a:solidFill>
                  <a:srgbClr val="990033"/>
                </a:solidFill>
              </a:rPr>
              <a:t>NH</a:t>
            </a:r>
            <a:r>
              <a:rPr lang="en-US" b="1" baseline="-25000" dirty="0" smtClean="0">
                <a:solidFill>
                  <a:srgbClr val="990033"/>
                </a:solidFill>
              </a:rPr>
              <a:t>3</a:t>
            </a: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2341</TotalTime>
  <Words>790</Words>
  <Application>Microsoft Office PowerPoint</Application>
  <PresentationFormat>On-screen Show (4:3)</PresentationFormat>
  <Paragraphs>191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Slide 1</vt:lpstr>
      <vt:lpstr>Slide 2</vt:lpstr>
      <vt:lpstr>Objectives:</vt:lpstr>
      <vt:lpstr>Background:</vt:lpstr>
      <vt:lpstr>Removal of α-amino group, formation of ammonia  and its transport to liver</vt:lpstr>
      <vt:lpstr>A: Removal of α-amino group &amp; formation of ammonia</vt:lpstr>
      <vt:lpstr>Transamination</vt:lpstr>
      <vt:lpstr>Transamination by ALT &amp; AST</vt:lpstr>
      <vt:lpstr>Oxidative Deamination</vt:lpstr>
      <vt:lpstr>Summary: Removal of α-amino group  of amino acid &amp; formation of ammonia</vt:lpstr>
      <vt:lpstr>B: Transport of NH3 from  peripheral tissues into the liver </vt:lpstr>
      <vt:lpstr>Transport of NH3 from  peripheral tissues into the liver </vt:lpstr>
      <vt:lpstr>Transport of NH3 from  peripheral tissues into the liver</vt:lpstr>
      <vt:lpstr>Release of ammonia from glutamine and alanine in the liver</vt:lpstr>
      <vt:lpstr>Summary Blood transport of NH3 from  peripheral tissues  (in the form of glutamine and alanine)  into the liver and the release of NH3 back in the liver to start  the urea cycle</vt:lpstr>
      <vt:lpstr>Urea Cycle</vt:lpstr>
      <vt:lpstr>Urea Cycle</vt:lpstr>
      <vt:lpstr>Urea Cycle: Regulation</vt:lpstr>
      <vt:lpstr>Fate of Urea</vt:lpstr>
      <vt:lpstr>Sources and Fates of Ammonia</vt:lpstr>
      <vt:lpstr>Hyperammonemia</vt:lpstr>
      <vt:lpstr>Inherited Hyperammonemia</vt:lpstr>
      <vt:lpstr>Clinical Presentation of Hyperammonemia</vt:lpstr>
      <vt:lpstr>Management of Hyperammonemia</vt:lpstr>
      <vt:lpstr>Drug Treatment of Hyperammonemia</vt:lpstr>
      <vt:lpstr>Sodium phenyl butyrate (Buphenyl)</vt:lpstr>
      <vt:lpstr>Slide 27</vt:lpstr>
    </vt:vector>
  </TitlesOfParts>
  <Company>KFSHRC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f92145</dc:creator>
  <cp:lastModifiedBy>Dr.Amr</cp:lastModifiedBy>
  <cp:revision>193</cp:revision>
  <dcterms:created xsi:type="dcterms:W3CDTF">2009-10-13T12:43:02Z</dcterms:created>
  <dcterms:modified xsi:type="dcterms:W3CDTF">2015-12-07T12:09:38Z</dcterms:modified>
</cp:coreProperties>
</file>