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1" r:id="rId6"/>
    <p:sldId id="268" r:id="rId7"/>
    <p:sldId id="298" r:id="rId8"/>
    <p:sldId id="299" r:id="rId9"/>
    <p:sldId id="266" r:id="rId10"/>
    <p:sldId id="263" r:id="rId11"/>
    <p:sldId id="269" r:id="rId12"/>
    <p:sldId id="270" r:id="rId13"/>
    <p:sldId id="264" r:id="rId14"/>
    <p:sldId id="296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9" r:id="rId23"/>
    <p:sldId id="315" r:id="rId24"/>
    <p:sldId id="313" r:id="rId25"/>
    <p:sldId id="314" r:id="rId26"/>
    <p:sldId id="267" r:id="rId27"/>
    <p:sldId id="307" r:id="rId28"/>
    <p:sldId id="290" r:id="rId29"/>
    <p:sldId id="293" r:id="rId30"/>
    <p:sldId id="308" r:id="rId31"/>
    <p:sldId id="294" r:id="rId32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EFBB4529-BF09-4756-99B8-3EBA96389A60}" type="datetimeFigureOut">
              <a:rPr lang="en-US"/>
              <a:pPr>
                <a:defRPr/>
              </a:pPr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2DF0485-B854-47D8-97BF-28863A802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10DB4F-4659-4DEE-909E-7CC5D833FD2A}" type="slidenum">
              <a:rPr lang="en-US" smtClean="0">
                <a:cs typeface="Majalla UI"/>
              </a:rPr>
              <a:pPr/>
              <a:t>5</a:t>
            </a:fld>
            <a:endParaRPr lang="en-US" smtClean="0">
              <a:cs typeface="Majalla U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E77C66-46F1-46E6-9548-7527B4AB8805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2873E8-ADAB-4A6A-B7FE-75120ED6EEA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103E8-D49B-4E20-9F3B-C2543C9AD9C6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8DFCC-2D27-4DD5-BA6A-47B933815A1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BF433-2805-40C4-8A6B-11EBD7DA7C1C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1B4AC-64AE-4373-BA52-89AE633034C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677E8-0F5C-401A-A4B6-3821E8E1728D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CC9D4-1032-4937-9279-85EBA4D4042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0FF64B-C312-43E8-ACC8-B292B8C036BB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B9680F-86FB-4066-844A-54C08A2CBCC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4A9DA-FE7E-4B15-B6BF-C262AF1F730D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00B44-C9BE-4A0A-8370-D1D63D57C88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D71746-74E2-4DCF-BEFB-372496F2092D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B563E8-93C6-4E12-9216-558D4059657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B83C2-ACA6-40D2-BA20-2BE5CC0ADEA0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0A590-2A7E-4E41-84BE-6279D99224F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9FA515-7F13-4A47-8C76-108FF3CB5F38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B7E9D6-BD0A-4274-AC44-ABF431E25D7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45A8AB-EC4A-4B9D-A6DB-F3967AAC8DEE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58CEE3-1655-4224-91E0-683434647A5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DC1B60-85A4-4A0F-9532-307E16B62E3D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6B4C11-C6D6-494A-8DB9-9EAC33286A8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17E001CD-5727-436F-A60F-A33F3AF6D9D8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3971A156-47A0-4E91-ACF8-86E5A15094A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3" r:id="rId2"/>
    <p:sldLayoutId id="2147483759" r:id="rId3"/>
    <p:sldLayoutId id="2147483754" r:id="rId4"/>
    <p:sldLayoutId id="2147483760" r:id="rId5"/>
    <p:sldLayoutId id="2147483755" r:id="rId6"/>
    <p:sldLayoutId id="2147483761" r:id="rId7"/>
    <p:sldLayoutId id="2147483762" r:id="rId8"/>
    <p:sldLayoutId id="2147483763" r:id="rId9"/>
    <p:sldLayoutId id="2147483756" r:id="rId10"/>
    <p:sldLayoutId id="2147483757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Majalla UI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5pPr>
      <a:lvl6pPr marL="4572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6pPr>
      <a:lvl7pPr marL="9144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7pPr>
      <a:lvl8pPr marL="13716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8pPr>
      <a:lvl9pPr marL="18288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9pPr>
      <a:extLst/>
    </p:titleStyle>
    <p:bodyStyle>
      <a:lvl1pPr marL="365125" indent="-282575" algn="r" rtl="1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36538" algn="r" rtl="1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8858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096963" indent="-173038" algn="r" rtl="1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296988" indent="-182563" algn="r" rtl="1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350" y="333375"/>
            <a:ext cx="7407275" cy="2408238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Biochemical Aspects of Digestion of Lipids</a:t>
            </a:r>
            <a:endParaRPr lang="ar-SA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350" y="3213100"/>
            <a:ext cx="7407275" cy="1752600"/>
          </a:xfrm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ea typeface="+mn-ea"/>
              </a:rPr>
              <a:t>Dr. 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  <a:ea typeface="+mn-ea"/>
              </a:rPr>
              <a:t>Amr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ea typeface="+mn-ea"/>
              </a:rPr>
              <a:t> S.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  <a:ea typeface="+mn-ea"/>
              </a:rPr>
              <a:t>Moustafa</a:t>
            </a:r>
            <a:endParaRPr lang="ar-SA" sz="3200" b="1" i="1" dirty="0">
              <a:solidFill>
                <a:schemeClr val="accent1">
                  <a:lumMod val="50000"/>
                </a:schemeClr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144463"/>
            <a:ext cx="5976937" cy="981075"/>
          </a:xfrm>
        </p:spPr>
        <p:txBody>
          <a:bodyPr>
            <a:no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The gut hormones:</a:t>
            </a:r>
            <a:endParaRPr lang="ar-SA" sz="3600" b="1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450" y="1238250"/>
          <a:ext cx="7776864" cy="535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440160"/>
                <a:gridCol w="3240360"/>
              </a:tblGrid>
              <a:tr h="1152128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The gut</a:t>
                      </a:r>
                      <a:r>
                        <a:rPr lang="en-US" sz="2000" baseline="0" dirty="0" smtClean="0"/>
                        <a:t> hormone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Stimulus</a:t>
                      </a:r>
                      <a:r>
                        <a:rPr lang="en-US" sz="2000" baseline="0" dirty="0" smtClean="0"/>
                        <a:t> for</a:t>
                      </a:r>
                    </a:p>
                    <a:p>
                      <a:pPr algn="ctr" rtl="0"/>
                      <a:r>
                        <a:rPr lang="en-US" sz="2000" baseline="0" dirty="0" smtClean="0"/>
                        <a:t>secretion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Effects</a:t>
                      </a:r>
                      <a:endParaRPr lang="en-US" sz="2000" dirty="0"/>
                    </a:p>
                  </a:txBody>
                  <a:tcPr/>
                </a:tc>
              </a:tr>
              <a:tr h="3030145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1-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Cholecystokinin</a:t>
                      </a:r>
                      <a:endParaRPr lang="en-US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 rtl="0"/>
                      <a:r>
                        <a:rPr lang="en-US" sz="1800" dirty="0" smtClean="0"/>
                        <a:t>(CCK)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The presence of partially digested proteins (&amp; lipids) in the upper small intestine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release of pancreatic digestive enzymes</a:t>
                      </a:r>
                    </a:p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endParaRPr lang="en-US" dirty="0" smtClean="0">
                        <a:sym typeface="Wingdings" pitchFamily="2" charset="2"/>
                      </a:endParaRPr>
                    </a:p>
                    <a:p>
                      <a:pPr marL="870966" marR="0" lvl="1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contraction of the gall bladder &amp; release of bile</a:t>
                      </a:r>
                    </a:p>
                    <a:p>
                      <a:pPr marL="870966" marR="0" lvl="1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dirty="0" smtClean="0">
                        <a:sym typeface="Wingdings" pitchFamily="2" charset="2"/>
                      </a:endParaRPr>
                    </a:p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Wingdings" pitchFamily="2" charset="2"/>
                        </a:rPr>
                        <a:t>Decreases gastric motility  slower release of gastric contents into the small intestine </a:t>
                      </a:r>
                    </a:p>
                    <a:p>
                      <a:pPr algn="l" rtl="0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6013" y="1557338"/>
          <a:ext cx="7776864" cy="4110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1368152"/>
                <a:gridCol w="4320481"/>
              </a:tblGrid>
              <a:tr h="10801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The gut</a:t>
                      </a:r>
                      <a:r>
                        <a:rPr lang="en-US" sz="2000" baseline="0" dirty="0" smtClean="0"/>
                        <a:t> hormone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Stimulus</a:t>
                      </a:r>
                      <a:r>
                        <a:rPr lang="en-US" sz="2000" baseline="0" dirty="0" smtClean="0"/>
                        <a:t> for</a:t>
                      </a:r>
                    </a:p>
                    <a:p>
                      <a:pPr algn="ctr" rtl="0"/>
                      <a:r>
                        <a:rPr lang="en-US" sz="2000" baseline="0" dirty="0" smtClean="0"/>
                        <a:t>secretion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Effects</a:t>
                      </a:r>
                      <a:endParaRPr lang="en-US" sz="2000" dirty="0"/>
                    </a:p>
                  </a:txBody>
                  <a:tcPr/>
                </a:tc>
              </a:tr>
              <a:tr h="3030145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S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ecretin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Low pH of the </a:t>
                      </a:r>
                      <a:r>
                        <a:rPr lang="en-US" dirty="0" err="1" smtClean="0"/>
                        <a:t>chyme</a:t>
                      </a:r>
                      <a:r>
                        <a:rPr lang="en-US" dirty="0" smtClean="0"/>
                        <a:t> entering the intestine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0966" lvl="1" indent="-514350" algn="l" rtl="0">
                        <a:buFont typeface="+mj-lt"/>
                        <a:buNone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pancreas to release a watery solution rich in bicarbonate to neutralize the pH of the intestinal contents (to reach the optimum pH for digestive activity by pancreatic enzymes)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258888" y="333375"/>
            <a:ext cx="7273925" cy="97948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The gut hormones: </a:t>
            </a:r>
            <a:r>
              <a:rPr lang="en-US" sz="2800" dirty="0">
                <a:latin typeface="+mn-lt"/>
                <a:ea typeface="+mn-ea"/>
                <a:cs typeface="+mn-cs"/>
              </a:rPr>
              <a:t>continued</a:t>
            </a:r>
            <a:r>
              <a:rPr lang="en-US" sz="3600" b="1" dirty="0">
                <a:latin typeface="+mn-lt"/>
                <a:ea typeface="+mn-ea"/>
                <a:cs typeface="+mn-cs"/>
              </a:rPr>
              <a:t>…</a:t>
            </a:r>
            <a:endParaRPr lang="ar-SA" sz="3600" b="1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fontAlgn="t" hangingPunct="1">
              <a:spcAft>
                <a:spcPts val="0"/>
              </a:spcAft>
              <a:defRPr/>
            </a:pPr>
            <a: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/>
            </a:r>
            <a:b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</a:br>
            <a: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/>
            </a:r>
            <a:b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</a:br>
            <a: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/>
            </a:r>
            <a:b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</a:br>
            <a: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/>
            </a:r>
            <a:b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</a:br>
            <a: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/>
            </a:r>
            <a:b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</a:br>
            <a: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/>
            </a:r>
            <a:b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</a:br>
            <a:endParaRPr lang="en-US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435100" y="1735138"/>
            <a:ext cx="7499350" cy="4502150"/>
          </a:xfrm>
        </p:spPr>
        <p:txBody>
          <a:bodyPr/>
          <a:lstStyle/>
          <a:p>
            <a:pPr algn="l" rtl="0" eaLnBrk="1" hangingPunct="1">
              <a:buFont typeface="Wingdings 2" pitchFamily="18" charset="2"/>
              <a:buNone/>
            </a:pPr>
            <a:endParaRPr lang="en-US" sz="1100" smtClean="0">
              <a:cs typeface="Majalla UI"/>
            </a:endParaRPr>
          </a:p>
          <a:p>
            <a:pPr algn="l" rtl="0" eaLnBrk="1" hangingPunct="1"/>
            <a:r>
              <a:rPr lang="en-US" b="1" smtClean="0">
                <a:cs typeface="Majalla UI"/>
              </a:rPr>
              <a:t>Pancreatic</a:t>
            </a:r>
            <a:r>
              <a:rPr lang="en-US" smtClean="0">
                <a:cs typeface="Majalla UI"/>
              </a:rPr>
              <a:t> </a:t>
            </a:r>
            <a:r>
              <a:rPr lang="en-US" b="1" smtClean="0">
                <a:cs typeface="Majalla UI"/>
              </a:rPr>
              <a:t>Lipase and co-lipase</a:t>
            </a:r>
          </a:p>
          <a:p>
            <a:pPr algn="l" rtl="0" eaLnBrk="1" hangingPunct="1"/>
            <a:endParaRPr lang="en-US" b="1" smtClean="0">
              <a:cs typeface="Majalla UI"/>
            </a:endParaRPr>
          </a:p>
          <a:p>
            <a:pPr algn="l" rtl="0" eaLnBrk="1" hangingPunct="1"/>
            <a:r>
              <a:rPr lang="en-US" b="1" smtClean="0">
                <a:cs typeface="Majalla UI"/>
              </a:rPr>
              <a:t>Cholesterol esterase</a:t>
            </a:r>
          </a:p>
          <a:p>
            <a:pPr algn="l" rtl="0" eaLnBrk="1" hangingPunct="1"/>
            <a:endParaRPr lang="en-US" b="1" smtClean="0">
              <a:cs typeface="Majalla UI"/>
            </a:endParaRPr>
          </a:p>
          <a:p>
            <a:pPr algn="l" rtl="0" eaLnBrk="1" hangingPunct="1"/>
            <a:r>
              <a:rPr lang="en-US" b="1" smtClean="0">
                <a:cs typeface="Majalla UI"/>
              </a:rPr>
              <a:t>Phospholipase A2 </a:t>
            </a:r>
          </a:p>
          <a:p>
            <a:pPr algn="l" rtl="0" eaLnBrk="1" hangingPunct="1"/>
            <a:endParaRPr lang="en-US" b="1" smtClean="0">
              <a:cs typeface="Majalla UI"/>
            </a:endParaRPr>
          </a:p>
          <a:p>
            <a:pPr algn="l" rtl="0" eaLnBrk="1" hangingPunct="1"/>
            <a:r>
              <a:rPr lang="en-US" b="1" smtClean="0">
                <a:cs typeface="Majalla UI"/>
              </a:rPr>
              <a:t>Lysophospholipase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US" sz="1100" smtClean="0">
              <a:cs typeface="Majalla UI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7500" y="427038"/>
            <a:ext cx="749935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3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Pancreatic Enzymes for Digestion of Lipids</a:t>
            </a:r>
            <a:endParaRPr lang="ar-SA" sz="43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Digestion of TAG by Pancreatic Lipase</a:t>
            </a:r>
            <a:endParaRPr lang="ar-SA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1692275" y="27082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endParaRPr lang="en-US">
              <a:latin typeface="Gill Sans MT" pitchFamily="34" charset="0"/>
            </a:endParaRPr>
          </a:p>
        </p:txBody>
      </p:sp>
      <p:pic>
        <p:nvPicPr>
          <p:cNvPr id="20484" name="Content Placeholder 4" descr="15_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5981" t="58336" r="7127" b="15623"/>
          <a:stretch>
            <a:fillRect/>
          </a:stretch>
        </p:blipFill>
        <p:spPr>
          <a:xfrm>
            <a:off x="1141413" y="1628775"/>
            <a:ext cx="7823200" cy="3352800"/>
          </a:xfrm>
        </p:spPr>
      </p:pic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4316413" y="3573463"/>
            <a:ext cx="14081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b="1">
                <a:latin typeface="Gill Sans MT" pitchFamily="34" charset="0"/>
              </a:rPr>
              <a:t>&amp;  Colipase</a:t>
            </a: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1006475" y="5013325"/>
            <a:ext cx="81407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>
                <a:solidFill>
                  <a:srgbClr val="0000CC"/>
                </a:solidFill>
                <a:latin typeface="Gill Sans MT" pitchFamily="34" charset="0"/>
              </a:rPr>
              <a:t>Pancreatic lipase :</a:t>
            </a:r>
          </a:p>
          <a:p>
            <a:r>
              <a:rPr lang="en-US" sz="2000" b="1">
                <a:latin typeface="Gill Sans MT" pitchFamily="34" charset="0"/>
              </a:rPr>
              <a:t>Found in high conc. in pancreatic secretion (2-3% of total proteins) </a:t>
            </a:r>
          </a:p>
          <a:p>
            <a:endParaRPr lang="en-US" sz="2000" b="1">
              <a:latin typeface="Gill Sans MT" pitchFamily="34" charset="0"/>
            </a:endParaRPr>
          </a:p>
          <a:p>
            <a:r>
              <a:rPr lang="en-US" sz="2000" b="1">
                <a:latin typeface="Gill Sans MT" pitchFamily="34" charset="0"/>
              </a:rPr>
              <a:t>Inhibited by </a:t>
            </a:r>
            <a:r>
              <a:rPr lang="en-US" sz="2000" b="1">
                <a:solidFill>
                  <a:srgbClr val="C00000"/>
                </a:solidFill>
                <a:latin typeface="Gill Sans MT" pitchFamily="34" charset="0"/>
              </a:rPr>
              <a:t>Orlistat</a:t>
            </a:r>
            <a:r>
              <a:rPr lang="en-US" sz="2000" b="1">
                <a:latin typeface="Gill Sans MT" pitchFamily="34" charset="0"/>
              </a:rPr>
              <a:t>, an antiobesity drug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341313"/>
            <a:ext cx="7499350" cy="1143000"/>
          </a:xfrm>
        </p:spPr>
        <p:txBody>
          <a:bodyPr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Digestion of Cholesterol Ester </a:t>
            </a:r>
            <a:br>
              <a:rPr lang="en-US" b="1" dirty="0" smtClean="0">
                <a:solidFill>
                  <a:srgbClr val="C00000"/>
                </a:solidFill>
                <a:ea typeface="+mj-ea"/>
              </a:rPr>
            </a:br>
            <a:r>
              <a:rPr lang="en-US" b="1" dirty="0" smtClean="0">
                <a:solidFill>
                  <a:srgbClr val="C00000"/>
                </a:solidFill>
                <a:ea typeface="+mj-ea"/>
              </a:rPr>
              <a:t>by Cholesterol Esterase</a:t>
            </a:r>
            <a:endParaRPr lang="ar-SA" b="1" dirty="0">
              <a:solidFill>
                <a:srgbClr val="C00000"/>
              </a:solidFill>
              <a:ea typeface="+mj-ea"/>
            </a:endParaRPr>
          </a:p>
        </p:txBody>
      </p:sp>
      <p:pic>
        <p:nvPicPr>
          <p:cNvPr id="21507" name="Picture 5" descr="15_002.jpg"/>
          <p:cNvPicPr>
            <a:picLocks noChangeAspect="1"/>
          </p:cNvPicPr>
          <p:nvPr/>
        </p:nvPicPr>
        <p:blipFill>
          <a:blip r:embed="rId2" cstate="print"/>
          <a:srcRect l="42374" t="1823" r="7100" b="73470"/>
          <a:stretch>
            <a:fillRect/>
          </a:stretch>
        </p:blipFill>
        <p:spPr bwMode="auto">
          <a:xfrm>
            <a:off x="1403350" y="2133600"/>
            <a:ext cx="74422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8099425" cy="1143000"/>
          </a:xfrm>
        </p:spPr>
        <p:txBody>
          <a:bodyPr>
            <a:no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C00000"/>
                </a:solidFill>
                <a:ea typeface="+mj-ea"/>
              </a:rPr>
              <a:t>Digestion of Phospholipids (PL)by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</a:rPr>
              <a:t>Phospholipase</a:t>
            </a:r>
            <a:r>
              <a:rPr lang="en-US" sz="3200" b="1" dirty="0" smtClean="0">
                <a:solidFill>
                  <a:srgbClr val="C00000"/>
                </a:solidFill>
                <a:ea typeface="+mj-ea"/>
              </a:rPr>
              <a:t> A2 &amp;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</a:rPr>
              <a:t>Lysophospholipase</a:t>
            </a:r>
            <a:endParaRPr lang="ar-SA" sz="3200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189038" y="2276475"/>
            <a:ext cx="746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Gill Sans MT" pitchFamily="34" charset="0"/>
              </a:rPr>
              <a:t>PL 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79613" y="2492375"/>
            <a:ext cx="18002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4287838" y="2262188"/>
            <a:ext cx="2660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Gill Sans MT" pitchFamily="34" charset="0"/>
              </a:rPr>
              <a:t>Lysophospholipid</a:t>
            </a:r>
          </a:p>
        </p:txBody>
      </p:sp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1190625" y="3924300"/>
            <a:ext cx="26606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Gill Sans MT" pitchFamily="34" charset="0"/>
              </a:rPr>
              <a:t>Lysophospholipid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275" y="4148138"/>
            <a:ext cx="18002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6" name="TextBox 10"/>
          <p:cNvSpPr txBox="1">
            <a:spLocks noChangeArrowheads="1"/>
          </p:cNvSpPr>
          <p:nvPr/>
        </p:nvSpPr>
        <p:spPr bwMode="auto">
          <a:xfrm>
            <a:off x="5884863" y="3789363"/>
            <a:ext cx="3079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Gill Sans MT" pitchFamily="34" charset="0"/>
              </a:rPr>
              <a:t>Glycerolphosphoryl </a:t>
            </a:r>
          </a:p>
          <a:p>
            <a:r>
              <a:rPr lang="en-US" sz="2400" b="1">
                <a:latin typeface="Gill Sans MT" pitchFamily="34" charset="0"/>
              </a:rPr>
              <a:t>base</a:t>
            </a:r>
          </a:p>
        </p:txBody>
      </p:sp>
      <p:sp>
        <p:nvSpPr>
          <p:cNvPr id="12" name="Curved Up Arrow 11"/>
          <p:cNvSpPr/>
          <p:nvPr/>
        </p:nvSpPr>
        <p:spPr>
          <a:xfrm>
            <a:off x="2339975" y="2060575"/>
            <a:ext cx="936625" cy="431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22538" name="TextBox 12"/>
          <p:cNvSpPr txBox="1">
            <a:spLocks noChangeArrowheads="1"/>
          </p:cNvSpPr>
          <p:nvPr/>
        </p:nvSpPr>
        <p:spPr bwMode="auto">
          <a:xfrm>
            <a:off x="1874838" y="1641475"/>
            <a:ext cx="825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 b="1">
                <a:latin typeface="Gill Sans MT" pitchFamily="34" charset="0"/>
              </a:rPr>
              <a:t>H</a:t>
            </a:r>
            <a:r>
              <a:rPr lang="en-US" sz="2400" b="1" baseline="-25000">
                <a:latin typeface="Gill Sans MT" pitchFamily="34" charset="0"/>
              </a:rPr>
              <a:t>2</a:t>
            </a:r>
            <a:r>
              <a:rPr lang="en-US" sz="2400" b="1">
                <a:latin typeface="Gill Sans MT" pitchFamily="34" charset="0"/>
              </a:rPr>
              <a:t>O</a:t>
            </a:r>
          </a:p>
        </p:txBody>
      </p:sp>
      <p:sp>
        <p:nvSpPr>
          <p:cNvPr id="22539" name="TextBox 13"/>
          <p:cNvSpPr txBox="1">
            <a:spLocks noChangeArrowheads="1"/>
          </p:cNvSpPr>
          <p:nvPr/>
        </p:nvSpPr>
        <p:spPr bwMode="auto">
          <a:xfrm>
            <a:off x="2900363" y="162718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 b="1">
                <a:latin typeface="Gill Sans MT" pitchFamily="34" charset="0"/>
              </a:rPr>
              <a:t>Fatty acid</a:t>
            </a:r>
          </a:p>
        </p:txBody>
      </p:sp>
      <p:sp>
        <p:nvSpPr>
          <p:cNvPr id="15" name="Curved Up Arrow 14"/>
          <p:cNvSpPr/>
          <p:nvPr/>
        </p:nvSpPr>
        <p:spPr>
          <a:xfrm>
            <a:off x="4284663" y="3689350"/>
            <a:ext cx="935037" cy="431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22541" name="TextBox 15"/>
          <p:cNvSpPr txBox="1">
            <a:spLocks noChangeArrowheads="1"/>
          </p:cNvSpPr>
          <p:nvPr/>
        </p:nvSpPr>
        <p:spPr bwMode="auto">
          <a:xfrm>
            <a:off x="3819525" y="3270250"/>
            <a:ext cx="823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 b="1">
                <a:latin typeface="Gill Sans MT" pitchFamily="34" charset="0"/>
              </a:rPr>
              <a:t>H</a:t>
            </a:r>
            <a:r>
              <a:rPr lang="en-US" sz="2400" b="1" baseline="-25000">
                <a:latin typeface="Gill Sans MT" pitchFamily="34" charset="0"/>
              </a:rPr>
              <a:t>2</a:t>
            </a:r>
            <a:r>
              <a:rPr lang="en-US" sz="2400" b="1">
                <a:latin typeface="Gill Sans MT" pitchFamily="34" charset="0"/>
              </a:rPr>
              <a:t>O</a:t>
            </a:r>
          </a:p>
        </p:txBody>
      </p:sp>
      <p:sp>
        <p:nvSpPr>
          <p:cNvPr id="22542" name="TextBox 16"/>
          <p:cNvSpPr txBox="1">
            <a:spLocks noChangeArrowheads="1"/>
          </p:cNvSpPr>
          <p:nvPr/>
        </p:nvSpPr>
        <p:spPr bwMode="auto">
          <a:xfrm>
            <a:off x="4843463" y="3255963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 b="1">
                <a:latin typeface="Gill Sans MT" pitchFamily="34" charset="0"/>
              </a:rPr>
              <a:t>Fatty acid</a:t>
            </a:r>
          </a:p>
        </p:txBody>
      </p:sp>
      <p:sp>
        <p:nvSpPr>
          <p:cNvPr id="22543" name="TextBox 17"/>
          <p:cNvSpPr txBox="1">
            <a:spLocks noChangeArrowheads="1"/>
          </p:cNvSpPr>
          <p:nvPr/>
        </p:nvSpPr>
        <p:spPr bwMode="auto">
          <a:xfrm>
            <a:off x="1763713" y="2565400"/>
            <a:ext cx="2335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Gill Sans MT" pitchFamily="34" charset="0"/>
              </a:rPr>
              <a:t>Phosphophlipase A2</a:t>
            </a:r>
          </a:p>
        </p:txBody>
      </p:sp>
      <p:sp>
        <p:nvSpPr>
          <p:cNvPr id="22544" name="TextBox 18"/>
          <p:cNvSpPr txBox="1">
            <a:spLocks noChangeArrowheads="1"/>
          </p:cNvSpPr>
          <p:nvPr/>
        </p:nvSpPr>
        <p:spPr bwMode="auto">
          <a:xfrm>
            <a:off x="3551238" y="4500563"/>
            <a:ext cx="2460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Gill Sans MT" pitchFamily="34" charset="0"/>
              </a:rPr>
              <a:t>Lysophosphophlipase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274638"/>
            <a:ext cx="8099425" cy="11430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Main End Products of Lipid Digestion</a:t>
            </a:r>
            <a:endParaRPr lang="ar-SA" sz="3600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23555" name="TextBox 17"/>
          <p:cNvSpPr txBox="1">
            <a:spLocks noChangeArrowheads="1"/>
          </p:cNvSpPr>
          <p:nvPr/>
        </p:nvSpPr>
        <p:spPr bwMode="auto">
          <a:xfrm>
            <a:off x="1116013" y="2940050"/>
            <a:ext cx="34194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2-Monoacylglycerol</a:t>
            </a:r>
          </a:p>
          <a:p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Cholesterol</a:t>
            </a:r>
          </a:p>
          <a:p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Free fatty acids</a:t>
            </a:r>
          </a:p>
        </p:txBody>
      </p:sp>
      <p:pic>
        <p:nvPicPr>
          <p:cNvPr id="23556" name="Picture 18" descr="15_002.jpg"/>
          <p:cNvPicPr>
            <a:picLocks noChangeAspect="1"/>
          </p:cNvPicPr>
          <p:nvPr/>
        </p:nvPicPr>
        <p:blipFill>
          <a:blip r:embed="rId2" cstate="print"/>
          <a:srcRect l="9007" t="1823" r="58580" b="15411"/>
          <a:stretch>
            <a:fillRect/>
          </a:stretch>
        </p:blipFill>
        <p:spPr bwMode="auto">
          <a:xfrm>
            <a:off x="4643438" y="1484313"/>
            <a:ext cx="410527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188913"/>
            <a:ext cx="8099425" cy="1143000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Absorption of Lipids by Intestinal Mucosal Cells</a:t>
            </a:r>
            <a:endParaRPr lang="ar-SA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24579" name="TextBox 17"/>
          <p:cNvSpPr txBox="1">
            <a:spLocks noChangeArrowheads="1"/>
          </p:cNvSpPr>
          <p:nvPr/>
        </p:nvSpPr>
        <p:spPr bwMode="auto">
          <a:xfrm>
            <a:off x="1255713" y="1168400"/>
            <a:ext cx="7419975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Mixed micelles:</a:t>
            </a:r>
          </a:p>
          <a:p>
            <a:pPr algn="just"/>
            <a:r>
              <a:rPr lang="en-US" sz="2800" b="1">
                <a:latin typeface="Gill Sans MT" pitchFamily="34" charset="0"/>
              </a:rPr>
              <a:t>Disc-shaped clusters of amphipathic lipids. </a:t>
            </a:r>
          </a:p>
          <a:p>
            <a:pPr algn="just"/>
            <a:r>
              <a:rPr lang="en-US" sz="2800" b="1">
                <a:latin typeface="Gill Sans MT" pitchFamily="34" charset="0"/>
              </a:rPr>
              <a:t>Arranged with their hydrophobic groups on the inside and their hydrophilic groups on the outside.</a:t>
            </a:r>
          </a:p>
          <a:p>
            <a:endParaRPr lang="en-US" sz="2800" b="1">
              <a:latin typeface="Gill Sans MT" pitchFamily="34" charset="0"/>
            </a:endParaRPr>
          </a:p>
          <a:p>
            <a:pPr algn="just"/>
            <a:r>
              <a:rPr lang="en-US" sz="2800" b="1">
                <a:latin typeface="Gill Sans MT" pitchFamily="34" charset="0"/>
              </a:rPr>
              <a:t>Mixed micelle includes end products of lipid digestion, bile salts and fat-soluble vitamins</a:t>
            </a:r>
          </a:p>
          <a:p>
            <a:endParaRPr lang="en-US" sz="2800" b="1">
              <a:latin typeface="Gill Sans MT" pitchFamily="34" charset="0"/>
            </a:endParaRPr>
          </a:p>
          <a:p>
            <a:pPr algn="just"/>
            <a:r>
              <a:rPr lang="en-US" sz="2800" b="1">
                <a:latin typeface="Gill Sans MT" pitchFamily="34" charset="0"/>
              </a:rPr>
              <a:t>Short- and medium-chain fatty acids </a:t>
            </a:r>
            <a:r>
              <a:rPr lang="en-US" sz="2800" b="1">
                <a:solidFill>
                  <a:srgbClr val="C00000"/>
                </a:solidFill>
                <a:latin typeface="Gill Sans MT" pitchFamily="34" charset="0"/>
              </a:rPr>
              <a:t>do not </a:t>
            </a:r>
            <a:r>
              <a:rPr lang="en-US" sz="2800" b="1">
                <a:latin typeface="Gill Sans MT" pitchFamily="34" charset="0"/>
              </a:rPr>
              <a:t>require mixed micelle for absorption by intestinal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5" y="274638"/>
            <a:ext cx="8099425" cy="1143000"/>
          </a:xfrm>
        </p:spPr>
        <p:txBody>
          <a:bodyPr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Absorption of Lipids by Intestinal Mucosal Cells</a:t>
            </a:r>
            <a:endParaRPr lang="ar-SA" b="1" dirty="0">
              <a:solidFill>
                <a:srgbClr val="C00000"/>
              </a:solidFill>
              <a:ea typeface="+mj-ea"/>
            </a:endParaRPr>
          </a:p>
        </p:txBody>
      </p:sp>
      <p:pic>
        <p:nvPicPr>
          <p:cNvPr id="25603" name="Picture 3" descr="15_005.jpg"/>
          <p:cNvPicPr>
            <a:picLocks noChangeAspect="1"/>
          </p:cNvPicPr>
          <p:nvPr/>
        </p:nvPicPr>
        <p:blipFill>
          <a:blip r:embed="rId2" cstate="print"/>
          <a:srcRect l="20117" r="18759" b="17450"/>
          <a:stretch>
            <a:fillRect/>
          </a:stretch>
        </p:blipFill>
        <p:spPr bwMode="auto">
          <a:xfrm>
            <a:off x="4068763" y="1341438"/>
            <a:ext cx="48958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1187450" y="2781300"/>
            <a:ext cx="2960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CC"/>
                </a:solidFill>
              </a:rPr>
              <a:t>Mixed Micelle: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1403350" y="3370263"/>
            <a:ext cx="273685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00000"/>
                </a:solidFill>
                <a:latin typeface="Gill Sans MT" pitchFamily="34" charset="0"/>
              </a:rPr>
              <a:t>2-Monoacylglycerol</a:t>
            </a:r>
          </a:p>
          <a:p>
            <a:r>
              <a:rPr lang="en-US" sz="2000" b="1">
                <a:solidFill>
                  <a:srgbClr val="C00000"/>
                </a:solidFill>
                <a:latin typeface="Gill Sans MT" pitchFamily="34" charset="0"/>
              </a:rPr>
              <a:t>Cholesterol</a:t>
            </a:r>
          </a:p>
          <a:p>
            <a:r>
              <a:rPr lang="en-US" sz="2000" b="1">
                <a:solidFill>
                  <a:srgbClr val="C00000"/>
                </a:solidFill>
                <a:latin typeface="Gill Sans MT" pitchFamily="34" charset="0"/>
              </a:rPr>
              <a:t>Free fatty acids</a:t>
            </a:r>
          </a:p>
          <a:p>
            <a:r>
              <a:rPr lang="en-US" sz="2000" b="1">
                <a:solidFill>
                  <a:srgbClr val="C00000"/>
                </a:solidFill>
                <a:latin typeface="Gill Sans MT" pitchFamily="34" charset="0"/>
              </a:rPr>
              <a:t>Bile salts</a:t>
            </a:r>
          </a:p>
          <a:p>
            <a:r>
              <a:rPr lang="en-US" sz="2000" b="1">
                <a:solidFill>
                  <a:srgbClr val="C00000"/>
                </a:solidFill>
                <a:latin typeface="Gill Sans MT" pitchFamily="34" charset="0"/>
              </a:rPr>
              <a:t>Fat-soluble vitamins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5" y="274638"/>
            <a:ext cx="8099425" cy="1570037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Re-synthesis of Lipids by Intestinal Mucosal Cells</a:t>
            </a:r>
            <a:endParaRPr lang="ar-SA" sz="3600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550" y="2276475"/>
            <a:ext cx="7975600" cy="4156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Activation of long chain fatty acids into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acyl</a:t>
            </a:r>
            <a:r>
              <a:rPr lang="en-US" sz="2400" b="1" dirty="0"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CoA</a:t>
            </a:r>
            <a:endParaRPr lang="en-US" sz="2400" b="1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2400" b="1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Synthesis of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	TAG from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monoacylglycerol</a:t>
            </a:r>
            <a:endParaRPr lang="en-US" sz="2400" b="1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	Cholesterol ester from cholesterol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	Phospholipids from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glycerolphosphoryl</a:t>
            </a:r>
            <a:r>
              <a:rPr lang="en-US" sz="2400" b="1" dirty="0">
                <a:latin typeface="+mn-lt"/>
                <a:ea typeface="+mn-ea"/>
                <a:cs typeface="+mn-cs"/>
              </a:rPr>
              <a:t> base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+mn-lt"/>
              <a:ea typeface="+mn-ea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Short- and medium-chain fatty acids are not </a:t>
            </a: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converted into their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CoA</a:t>
            </a:r>
            <a:r>
              <a:rPr lang="en-US" sz="2400" b="1" dirty="0">
                <a:latin typeface="+mn-lt"/>
                <a:ea typeface="+mn-ea"/>
                <a:cs typeface="+mn-cs"/>
              </a:rPr>
              <a:t> derivatives.  Instead, they </a:t>
            </a: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are released into portal circulation, carried by </a:t>
            </a: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serum albumin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OBJECTIVES</a:t>
            </a:r>
            <a:endParaRPr lang="ar-SA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013" y="1447800"/>
            <a:ext cx="7497762" cy="4800600"/>
          </a:xfrm>
        </p:spPr>
        <p:txBody>
          <a:bodyPr>
            <a:normAutofit fontScale="925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ea typeface="+mn-ea"/>
              </a:rPr>
              <a:t>By the end of this lecture, the student should be able to u</a:t>
            </a:r>
            <a:r>
              <a:rPr lang="en-US" b="1" dirty="0" smtClean="0"/>
              <a:t>nderstand:</a:t>
            </a:r>
            <a:r>
              <a:rPr lang="en-US" b="1" dirty="0" smtClean="0">
                <a:ea typeface="+mn-ea"/>
              </a:rPr>
              <a:t> </a:t>
            </a:r>
          </a:p>
          <a:p>
            <a:pPr marL="640080" lvl="1" indent="-237744" algn="just" rtl="0" eaLnBrk="1" fontAlgn="auto" hangingPunct="1">
              <a:spcAft>
                <a:spcPts val="120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the process of digestion of dietary lipids including, the organs involved, the enzymes required,  and the end products.</a:t>
            </a:r>
          </a:p>
          <a:p>
            <a:pPr marL="640080" lvl="1" indent="-237744" algn="just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the assembly (synthesis), metabolism and fate of </a:t>
            </a:r>
            <a:r>
              <a:rPr lang="en-US" dirty="0" err="1" smtClean="0">
                <a:ea typeface="+mn-ea"/>
              </a:rPr>
              <a:t>chylomicrons</a:t>
            </a:r>
            <a:r>
              <a:rPr lang="en-US" dirty="0" smtClean="0">
                <a:ea typeface="+mn-ea"/>
              </a:rPr>
              <a:t>.</a:t>
            </a:r>
          </a:p>
          <a:p>
            <a:pPr marL="640080" lvl="1" indent="-237744" algn="just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sz="900" dirty="0" smtClean="0">
              <a:ea typeface="+mn-ea"/>
            </a:endParaRPr>
          </a:p>
          <a:p>
            <a:pPr marL="640080" lvl="1" indent="-237744" algn="just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mtClean="0">
                <a:ea typeface="+mn-ea"/>
              </a:rPr>
              <a:t>the </a:t>
            </a:r>
            <a:r>
              <a:rPr lang="en-US" dirty="0" smtClean="0">
                <a:ea typeface="+mn-ea"/>
              </a:rPr>
              <a:t>clinical manifestations of  diseases that involve defective lipid digestion and/or absorption (</a:t>
            </a:r>
            <a:r>
              <a:rPr lang="en-US" dirty="0" err="1" smtClean="0">
                <a:ea typeface="+mn-ea"/>
              </a:rPr>
              <a:t>maldigestion</a:t>
            </a:r>
            <a:r>
              <a:rPr lang="en-US" dirty="0" smtClean="0">
                <a:ea typeface="+mn-ea"/>
              </a:rPr>
              <a:t> and </a:t>
            </a:r>
            <a:r>
              <a:rPr lang="en-US" dirty="0" err="1" smtClean="0">
                <a:ea typeface="+mn-ea"/>
              </a:rPr>
              <a:t>malabsorption</a:t>
            </a:r>
            <a:r>
              <a:rPr lang="en-US" dirty="0" smtClean="0">
                <a:ea typeface="+mn-ea"/>
              </a:rPr>
              <a:t> syndromes).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0" y="274638"/>
            <a:ext cx="7885113" cy="1570037"/>
          </a:xfrm>
        </p:spPr>
        <p:txBody>
          <a:bodyPr>
            <a:normAutofit fontScale="90000"/>
          </a:bodyPr>
          <a:lstStyle/>
          <a:p>
            <a:pPr algn="just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Re-synthesis of Lipids and Assembly of </a:t>
            </a:r>
            <a:r>
              <a:rPr lang="en-US" sz="3600" b="1" dirty="0" err="1" smtClean="0">
                <a:solidFill>
                  <a:srgbClr val="C00000"/>
                </a:solidFill>
                <a:ea typeface="+mj-ea"/>
              </a:rPr>
              <a:t>Chylomicrons</a:t>
            </a: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 by Intestinal Mucosal Cells</a:t>
            </a:r>
            <a:endParaRPr lang="ar-SA" sz="3600" b="1" dirty="0">
              <a:solidFill>
                <a:srgbClr val="C00000"/>
              </a:solidFill>
              <a:ea typeface="+mj-ea"/>
            </a:endParaRPr>
          </a:p>
        </p:txBody>
      </p:sp>
      <p:pic>
        <p:nvPicPr>
          <p:cNvPr id="27651" name="Picture 3" descr="15_006.jpg"/>
          <p:cNvPicPr>
            <a:picLocks noChangeAspect="1"/>
          </p:cNvPicPr>
          <p:nvPr/>
        </p:nvPicPr>
        <p:blipFill>
          <a:blip r:embed="rId2" cstate="print"/>
          <a:srcRect l="4240" t="4295" r="1379" b="43823"/>
          <a:stretch>
            <a:fillRect/>
          </a:stretch>
        </p:blipFill>
        <p:spPr bwMode="auto">
          <a:xfrm>
            <a:off x="1403350" y="1989138"/>
            <a:ext cx="712946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5" y="274638"/>
            <a:ext cx="8099425" cy="1570037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Assembly of </a:t>
            </a:r>
            <a:r>
              <a:rPr lang="en-US" sz="3600" b="1" dirty="0" err="1" smtClean="0">
                <a:solidFill>
                  <a:srgbClr val="C00000"/>
                </a:solidFill>
                <a:ea typeface="+mj-ea"/>
              </a:rPr>
              <a:t>Chylomicrons</a:t>
            </a: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 by Intestinal Mucosal Cells</a:t>
            </a:r>
            <a:endParaRPr lang="ar-SA" sz="3600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1062038" y="2336800"/>
            <a:ext cx="783113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Gill Sans MT" pitchFamily="34" charset="0"/>
              </a:rPr>
              <a:t>Assembly of chylomicrons:</a:t>
            </a:r>
          </a:p>
          <a:p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Newly synthesized TAG and cholesterol ester </a:t>
            </a:r>
          </a:p>
          <a:p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are packaged as  lipid droplets surrounded by </a:t>
            </a:r>
          </a:p>
          <a:p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thin layer of:</a:t>
            </a:r>
          </a:p>
          <a:p>
            <a:pPr lvl="1"/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Apolipoprotein B-48 (apo B-48)</a:t>
            </a:r>
          </a:p>
          <a:p>
            <a:pPr lvl="1"/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Phospholipids</a:t>
            </a:r>
          </a:p>
          <a:p>
            <a:pPr lvl="1"/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Free cholesterol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5" y="115888"/>
            <a:ext cx="8099425" cy="1570037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Secretion of </a:t>
            </a:r>
            <a:r>
              <a:rPr lang="en-US" sz="3600" b="1" dirty="0" err="1" smtClean="0">
                <a:solidFill>
                  <a:srgbClr val="C00000"/>
                </a:solidFill>
                <a:ea typeface="+mj-ea"/>
              </a:rPr>
              <a:t>Chylomicrons</a:t>
            </a: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 by Intestinal Mucosal Cells</a:t>
            </a:r>
            <a:endParaRPr lang="ar-SA" sz="3600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930275" y="1758950"/>
            <a:ext cx="82232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325" lvl="1"/>
            <a:r>
              <a:rPr lang="en-US" sz="2800" b="1">
                <a:solidFill>
                  <a:srgbClr val="C00000"/>
                </a:solidFill>
                <a:latin typeface="Gill Sans MT" pitchFamily="34" charset="0"/>
              </a:rPr>
              <a:t>Secretion of chylomicrons:</a:t>
            </a:r>
          </a:p>
          <a:p>
            <a:pPr marL="60325" lvl="1"/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By exocytosis into lymphatic vessels around villi</a:t>
            </a:r>
          </a:p>
          <a:p>
            <a:pPr marL="60325" lvl="1"/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of small intestine (lacteals) then enter into </a:t>
            </a:r>
          </a:p>
          <a:p>
            <a:pPr marL="60325" lvl="1"/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systemic circulation</a:t>
            </a:r>
          </a:p>
          <a:p>
            <a:pPr marL="60325" lvl="1"/>
            <a:endParaRPr lang="en-US" sz="2800" b="1">
              <a:solidFill>
                <a:srgbClr val="0000CC"/>
              </a:solidFill>
              <a:latin typeface="Gill Sans MT" pitchFamily="34" charset="0"/>
            </a:endParaRPr>
          </a:p>
          <a:p>
            <a:pPr marL="60325" lvl="1"/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Milky-appearance of serum after lipid-rich meal</a:t>
            </a:r>
          </a:p>
        </p:txBody>
      </p:sp>
      <p:pic>
        <p:nvPicPr>
          <p:cNvPr id="29700" name="Picture 5" descr="https://encrypted-tbn3.gstatic.com/images?q=tbn:ANd9GcTjPpECGb8D2rCO2IwWnfeeV8ZRo7i2i0WaSM9dYPjd0R6O2Z0V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0513" y="4535488"/>
            <a:ext cx="16954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5" y="274639"/>
            <a:ext cx="8099425" cy="778097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Metabolism and Fate of </a:t>
            </a:r>
            <a:r>
              <a:rPr lang="en-US" sz="3600" b="1" dirty="0" err="1" smtClean="0">
                <a:solidFill>
                  <a:srgbClr val="C00000"/>
                </a:solidFill>
                <a:ea typeface="+mj-ea"/>
              </a:rPr>
              <a:t>Chylomicrons</a:t>
            </a:r>
            <a:endParaRPr lang="ar-SA" sz="3600" b="1" dirty="0">
              <a:solidFill>
                <a:srgbClr val="C00000"/>
              </a:solidFill>
              <a:ea typeface="+mj-ea"/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53548"/>
            <a:ext cx="7344816" cy="5443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5" y="274639"/>
            <a:ext cx="8099425" cy="1066129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rgbClr val="C00000"/>
                </a:solidFill>
                <a:ea typeface="+mj-ea"/>
              </a:rPr>
              <a:t>Chylomicrons</a:t>
            </a: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 Vs VLDLs</a:t>
            </a:r>
            <a:endParaRPr lang="ar-SA" sz="3600" b="1" dirty="0">
              <a:solidFill>
                <a:srgbClr val="C00000"/>
              </a:solidFill>
              <a:ea typeface="+mj-e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340768"/>
          <a:ext cx="7704856" cy="5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976331"/>
                <a:gridCol w="2568285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Chylomicrons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VLDLs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Site of synthesis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baseline="0" dirty="0" smtClean="0">
                          <a:solidFill>
                            <a:srgbClr val="0000CC"/>
                          </a:solidFill>
                        </a:rPr>
                        <a:t>S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mall intestinal</a:t>
                      </a:r>
                      <a:r>
                        <a:rPr lang="en-US" sz="2000" b="1" baseline="0" dirty="0" smtClean="0">
                          <a:solidFill>
                            <a:srgbClr val="0000CC"/>
                          </a:solidFill>
                        </a:rPr>
                        <a:t> cells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err="1" smtClean="0">
                          <a:solidFill>
                            <a:srgbClr val="0000CC"/>
                          </a:solidFill>
                        </a:rPr>
                        <a:t>Hepatocytes</a:t>
                      </a:r>
                      <a:endParaRPr lang="en-US" sz="20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l" rtl="0"/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Structure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err="1" smtClean="0">
                          <a:solidFill>
                            <a:srgbClr val="0000CC"/>
                          </a:solidFill>
                        </a:rPr>
                        <a:t>Apoproteins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B-48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err="1" smtClean="0">
                          <a:solidFill>
                            <a:srgbClr val="0000CC"/>
                          </a:solidFill>
                        </a:rPr>
                        <a:t>Apoproteins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B-100</a:t>
                      </a:r>
                    </a:p>
                    <a:p>
                      <a:pPr algn="l" rtl="0"/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Function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Blood</a:t>
                      </a:r>
                      <a:r>
                        <a:rPr lang="en-US" sz="2000" b="1" baseline="0" dirty="0" smtClean="0">
                          <a:solidFill>
                            <a:srgbClr val="0000CC"/>
                          </a:solidFill>
                        </a:rPr>
                        <a:t> t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ransport </a:t>
                      </a:r>
                      <a:r>
                        <a:rPr lang="en-US" sz="2000" b="1" baseline="0" dirty="0" smtClean="0">
                          <a:solidFill>
                            <a:srgbClr val="0000CC"/>
                          </a:solidFill>
                        </a:rPr>
                        <a:t> of dietary TAG </a:t>
                      </a:r>
                    </a:p>
                    <a:p>
                      <a:pPr algn="l" rtl="0"/>
                      <a:r>
                        <a:rPr lang="en-US" sz="2000" b="1" baseline="0" dirty="0" smtClean="0">
                          <a:solidFill>
                            <a:srgbClr val="0000CC"/>
                          </a:solidFill>
                        </a:rPr>
                        <a:t>(exogenous origin)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Blood</a:t>
                      </a:r>
                      <a:r>
                        <a:rPr lang="en-US" sz="2000" b="1" baseline="0" dirty="0" smtClean="0">
                          <a:solidFill>
                            <a:srgbClr val="0000CC"/>
                          </a:solidFill>
                        </a:rPr>
                        <a:t> t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ransport </a:t>
                      </a:r>
                      <a:r>
                        <a:rPr lang="en-US" sz="2000" b="1" baseline="0" dirty="0" smtClean="0">
                          <a:solidFill>
                            <a:srgbClr val="0000CC"/>
                          </a:solidFill>
                        </a:rPr>
                        <a:t> of synthesized TAG in the liver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rgbClr val="0000CC"/>
                          </a:solidFill>
                        </a:rPr>
                        <a:t>(endogenous origin)</a:t>
                      </a:r>
                      <a:endParaRPr lang="en-US" sz="20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l" rtl="0"/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Metabolic fate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Uptake by the liver as </a:t>
                      </a:r>
                      <a:r>
                        <a:rPr lang="en-US" sz="2000" b="1" dirty="0" err="1" smtClean="0">
                          <a:solidFill>
                            <a:srgbClr val="0000CC"/>
                          </a:solidFill>
                        </a:rPr>
                        <a:t>chylomicron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00CC"/>
                          </a:solidFill>
                        </a:rPr>
                        <a:t>reminant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via </a:t>
                      </a:r>
                      <a:r>
                        <a:rPr lang="en-US" sz="2000" b="1" dirty="0" err="1" smtClean="0">
                          <a:solidFill>
                            <a:srgbClr val="0000CC"/>
                          </a:solidFill>
                        </a:rPr>
                        <a:t>apoE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receptor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Uptake by the liver &amp; peripheral tissue mainly as LDL via </a:t>
                      </a:r>
                      <a:r>
                        <a:rPr lang="en-US" sz="2000" b="1" dirty="0" err="1" smtClean="0">
                          <a:solidFill>
                            <a:srgbClr val="0000CC"/>
                          </a:solidFill>
                        </a:rPr>
                        <a:t>apoE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/B100 receptor</a:t>
                      </a:r>
                    </a:p>
                    <a:p>
                      <a:pPr algn="l" rtl="0"/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5" y="116632"/>
            <a:ext cx="8099425" cy="850105"/>
          </a:xfrm>
        </p:spPr>
        <p:txBody>
          <a:bodyPr>
            <a:normAutofit/>
          </a:bodyPr>
          <a:lstStyle/>
          <a:p>
            <a:pPr algn="ctr" rtl="0"/>
            <a:r>
              <a:rPr lang="en-US" sz="3600" b="1" dirty="0" err="1" smtClean="0">
                <a:solidFill>
                  <a:srgbClr val="C00000"/>
                </a:solidFill>
                <a:ea typeface="+mj-ea"/>
              </a:rPr>
              <a:t>Apoproteins</a:t>
            </a: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 B-48 Vs B-100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980728"/>
            <a:ext cx="807945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Apo- B-100 </a:t>
            </a:r>
            <a:r>
              <a:rPr lang="en-US" sz="2400" b="1" dirty="0" smtClean="0">
                <a:solidFill>
                  <a:srgbClr val="0000CC"/>
                </a:solidFill>
              </a:rPr>
              <a:t>is the full-length protein encoded by 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Apo-B gene.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It is found both in VLDLs and its derivative LDLs.</a:t>
            </a:r>
          </a:p>
          <a:p>
            <a:endParaRPr lang="en-US" sz="2400" b="1" dirty="0">
              <a:solidFill>
                <a:srgbClr val="0000CC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Apo-B-48</a:t>
            </a:r>
            <a:r>
              <a:rPr lang="en-US" sz="2400" b="1" dirty="0" smtClean="0">
                <a:solidFill>
                  <a:srgbClr val="0000CC"/>
                </a:solidFill>
              </a:rPr>
              <a:t> constitutes N-terminal 48% of the protein 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that is encoded by the same gene </a:t>
            </a:r>
            <a:r>
              <a:rPr lang="en-US" sz="2400" b="1" dirty="0" err="1" smtClean="0">
                <a:solidFill>
                  <a:srgbClr val="0000CC"/>
                </a:solidFill>
              </a:rPr>
              <a:t>apo</a:t>
            </a:r>
            <a:r>
              <a:rPr lang="en-US" sz="2400" b="1" dirty="0" smtClean="0">
                <a:solidFill>
                  <a:srgbClr val="0000CC"/>
                </a:solidFill>
              </a:rPr>
              <a:t>-B gene (How?).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It is found in </a:t>
            </a:r>
            <a:r>
              <a:rPr lang="en-US" sz="2400" b="1" dirty="0" err="1" smtClean="0">
                <a:solidFill>
                  <a:srgbClr val="0000CC"/>
                </a:solidFill>
              </a:rPr>
              <a:t>chylomicrons</a:t>
            </a:r>
            <a:r>
              <a:rPr lang="en-US" sz="2400" b="1" dirty="0" smtClean="0">
                <a:solidFill>
                  <a:srgbClr val="0000CC"/>
                </a:solidFill>
              </a:rPr>
              <a:t>.</a:t>
            </a:r>
          </a:p>
          <a:p>
            <a:endParaRPr lang="en-US" sz="2400" b="1" dirty="0">
              <a:solidFill>
                <a:srgbClr val="0000CC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Post-transcriptional editing </a:t>
            </a:r>
            <a:r>
              <a:rPr lang="en-US" sz="2400" b="1" dirty="0" smtClean="0">
                <a:solidFill>
                  <a:srgbClr val="0000CC"/>
                </a:solidFill>
              </a:rPr>
              <a:t>of cytosine into </a:t>
            </a:r>
            <a:r>
              <a:rPr lang="en-US" sz="2400" b="1" dirty="0" err="1" smtClean="0">
                <a:solidFill>
                  <a:srgbClr val="0000CC"/>
                </a:solidFill>
              </a:rPr>
              <a:t>uracil</a:t>
            </a:r>
            <a:r>
              <a:rPr lang="en-US" sz="2400" b="1" dirty="0" smtClean="0">
                <a:solidFill>
                  <a:srgbClr val="0000CC"/>
                </a:solidFill>
              </a:rPr>
              <a:t> in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the intestinal </a:t>
            </a:r>
            <a:r>
              <a:rPr lang="en-US" sz="2400" b="1" dirty="0" err="1" smtClean="0">
                <a:solidFill>
                  <a:srgbClr val="0000CC"/>
                </a:solidFill>
              </a:rPr>
              <a:t>apo</a:t>
            </a:r>
            <a:r>
              <a:rPr lang="en-US" sz="2400" b="1" dirty="0" smtClean="0">
                <a:solidFill>
                  <a:srgbClr val="0000CC"/>
                </a:solidFill>
              </a:rPr>
              <a:t>-B mRNA creates a stop </a:t>
            </a:r>
            <a:r>
              <a:rPr lang="en-US" sz="2400" b="1" dirty="0" err="1" smtClean="0">
                <a:solidFill>
                  <a:srgbClr val="0000CC"/>
                </a:solidFill>
              </a:rPr>
              <a:t>codon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allowing translation of only 48% of the protein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(apo-B-48)</a:t>
            </a:r>
          </a:p>
          <a:p>
            <a:endParaRPr lang="en-US" sz="2400" b="1" dirty="0">
              <a:solidFill>
                <a:srgbClr val="0000CC"/>
              </a:solidFill>
            </a:endParaRPr>
          </a:p>
          <a:p>
            <a:r>
              <a:rPr lang="en-US" sz="2400" b="1" dirty="0" smtClean="0">
                <a:solidFill>
                  <a:srgbClr val="0000CC"/>
                </a:solidFill>
              </a:rPr>
              <a:t>Only apo</a:t>
            </a:r>
            <a:r>
              <a:rPr lang="en-US" sz="2400" b="1" dirty="0">
                <a:solidFill>
                  <a:srgbClr val="0000CC"/>
                </a:solidFill>
              </a:rPr>
              <a:t>-</a:t>
            </a:r>
            <a:r>
              <a:rPr lang="en-US" sz="2400" b="1" dirty="0" smtClean="0">
                <a:solidFill>
                  <a:srgbClr val="0000CC"/>
                </a:solidFill>
              </a:rPr>
              <a:t>B-100 (and not apo-B-48) can be recognized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by </a:t>
            </a:r>
            <a:r>
              <a:rPr lang="en-US" sz="2400" b="1" dirty="0" err="1" smtClean="0">
                <a:solidFill>
                  <a:srgbClr val="0000CC"/>
                </a:solidFill>
              </a:rPr>
              <a:t>apo</a:t>
            </a:r>
            <a:r>
              <a:rPr lang="en-US" sz="2400" b="1" dirty="0" smtClean="0">
                <a:solidFill>
                  <a:srgbClr val="0000CC"/>
                </a:solidFill>
              </a:rPr>
              <a:t>-B receptor on </a:t>
            </a:r>
            <a:r>
              <a:rPr lang="en-US" sz="2400" b="1" dirty="0" err="1" smtClean="0">
                <a:solidFill>
                  <a:srgbClr val="0000CC"/>
                </a:solidFill>
              </a:rPr>
              <a:t>hepatocytes</a:t>
            </a:r>
            <a:r>
              <a:rPr lang="en-US" sz="2400" b="1" dirty="0" smtClean="0">
                <a:solidFill>
                  <a:srgbClr val="0000CC"/>
                </a:solidFill>
              </a:rPr>
              <a:t>.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1042988" y="115888"/>
            <a:ext cx="7891462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rtl="0" eaLnBrk="1" hangingPunct="1"/>
            <a:r>
              <a:rPr lang="en-US" sz="2800" b="1" smtClean="0">
                <a:solidFill>
                  <a:srgbClr val="C00000"/>
                </a:solidFill>
                <a:effectLst/>
                <a:cs typeface="Majalla UI"/>
              </a:rPr>
              <a:t>Abnormalities in Lipid Digestion/Absorption</a:t>
            </a:r>
            <a:endParaRPr lang="ar-SA" sz="2800" b="1" smtClean="0">
              <a:solidFill>
                <a:srgbClr val="C00000"/>
              </a:solidFill>
              <a:effectLst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331913" y="1125538"/>
            <a:ext cx="7497762" cy="5445125"/>
          </a:xfrm>
        </p:spPr>
        <p:txBody>
          <a:bodyPr/>
          <a:lstStyle/>
          <a:p>
            <a:pPr algn="l" rtl="0" eaLnBrk="1" hangingPunct="1"/>
            <a:r>
              <a:rPr lang="en-US" sz="2400" b="1" smtClean="0">
                <a:cs typeface="Majalla UI"/>
              </a:rPr>
              <a:t>Liver and gall bladder diseases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US" sz="2400" b="1" smtClean="0">
              <a:cs typeface="Majalla UI"/>
            </a:endParaRPr>
          </a:p>
          <a:p>
            <a:pPr algn="l" rtl="0" eaLnBrk="1" hangingPunct="1"/>
            <a:r>
              <a:rPr lang="en-US" sz="2400" b="1" smtClean="0">
                <a:cs typeface="Majalla UI"/>
              </a:rPr>
              <a:t>Pancreatic insufficiency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400" b="1" smtClean="0">
                <a:cs typeface="Majalla UI"/>
              </a:rPr>
              <a:t>	e.g., chronic pancreatitis, cystic fibrosis, surgical removal of the pancreas </a:t>
            </a:r>
          </a:p>
          <a:p>
            <a:pPr algn="l" rtl="0" eaLnBrk="1" hangingPunct="1"/>
            <a:endParaRPr lang="en-US" sz="2400" b="1" smtClean="0">
              <a:cs typeface="Majalla UI"/>
              <a:sym typeface="Wingdings" pitchFamily="2" charset="2"/>
            </a:endParaRPr>
          </a:p>
          <a:p>
            <a:pPr algn="l" rtl="0" eaLnBrk="1" hangingPunct="1"/>
            <a:r>
              <a:rPr lang="en-US" sz="2400" b="1" smtClean="0">
                <a:cs typeface="Majalla UI"/>
              </a:rPr>
              <a:t>Intestinal diseases: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400" b="1" smtClean="0">
                <a:cs typeface="Majalla UI"/>
              </a:rPr>
              <a:t>	e.g., Intestinal resection (shortened bowl)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US" sz="2400" b="1" smtClean="0">
              <a:cs typeface="Majalla UI"/>
            </a:endParaRP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400" b="1" smtClean="0">
                <a:cs typeface="Majalla UI"/>
                <a:sym typeface="Wingdings" pitchFamily="2" charset="2"/>
              </a:rPr>
              <a:t> incomplete digestion &amp; absorption of fat &amp; protein  abnormal appearance of lipids (steatorrhea) &amp; undigested protein in the feces (Malabsorption syndrome)</a:t>
            </a:r>
            <a:endParaRPr lang="ar-SA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C00000"/>
                </a:solidFill>
                <a:effectLst/>
                <a:ea typeface="+mj-ea"/>
              </a:rPr>
              <a:t>Maldigestion</a:t>
            </a:r>
            <a: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  <a:effectLst/>
                <a:ea typeface="+mj-ea"/>
              </a:rPr>
              <a:t>Malabsorption</a:t>
            </a:r>
            <a: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  <a:t/>
            </a:r>
            <a:b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</a:br>
            <a: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  <a:t>of Lipids</a:t>
            </a:r>
            <a:endParaRPr lang="ar-SA" b="1" dirty="0">
              <a:solidFill>
                <a:srgbClr val="C00000"/>
              </a:solidFill>
              <a:effectLst/>
              <a:ea typeface="+mj-ea"/>
            </a:endParaRPr>
          </a:p>
        </p:txBody>
      </p:sp>
      <p:pic>
        <p:nvPicPr>
          <p:cNvPr id="31747" name="Content Placeholder 4" descr="15_0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9626" t="2016" r="16821" b="15465"/>
          <a:stretch>
            <a:fillRect/>
          </a:stretch>
        </p:blipFill>
        <p:spPr>
          <a:xfrm>
            <a:off x="2411413" y="1554163"/>
            <a:ext cx="5689600" cy="5043487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Take home message</a:t>
            </a:r>
            <a:endParaRPr lang="en-US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971550" y="1916113"/>
            <a:ext cx="7889875" cy="3600450"/>
          </a:xfrm>
        </p:spPr>
        <p:txBody>
          <a:bodyPr/>
          <a:lstStyle/>
          <a:p>
            <a:pPr algn="l" rtl="0" eaLnBrk="1" hangingPunct="1">
              <a:spcAft>
                <a:spcPts val="600"/>
              </a:spcAft>
            </a:pPr>
            <a:r>
              <a:rPr lang="en-US" sz="2800" smtClean="0">
                <a:cs typeface="Majalla UI"/>
              </a:rPr>
              <a:t>Dietary lipids are relatively hydrophobic</a:t>
            </a:r>
          </a:p>
          <a:p>
            <a:pPr algn="l" rtl="0" eaLnBrk="1" hangingPunct="1">
              <a:spcAft>
                <a:spcPts val="600"/>
              </a:spcAft>
            </a:pPr>
            <a:r>
              <a:rPr lang="en-US" sz="2800" smtClean="0">
                <a:cs typeface="Majalla UI"/>
              </a:rPr>
              <a:t>Lipid digestion begins in stomach</a:t>
            </a:r>
          </a:p>
          <a:p>
            <a:pPr algn="l" rtl="0" eaLnBrk="1" hangingPunct="1">
              <a:spcAft>
                <a:spcPts val="600"/>
              </a:spcAft>
            </a:pPr>
            <a:r>
              <a:rPr lang="en-US" sz="2800" smtClean="0">
                <a:cs typeface="Majalla UI"/>
              </a:rPr>
              <a:t>Emulsification of lipids occurs in duodenum, helped by peristalsis and bile salts</a:t>
            </a:r>
          </a:p>
          <a:p>
            <a:pPr algn="l" rtl="0" eaLnBrk="1" hangingPunct="1">
              <a:spcAft>
                <a:spcPts val="600"/>
              </a:spcAft>
            </a:pPr>
            <a:r>
              <a:rPr lang="en-US" sz="2800" smtClean="0">
                <a:cs typeface="Majalla UI"/>
              </a:rPr>
              <a:t>Intestinal digestion of lipids by pancreatic enzymes</a:t>
            </a:r>
          </a:p>
          <a:p>
            <a:pPr algn="l" rtl="0" eaLnBrk="1" hangingPunct="1">
              <a:spcAft>
                <a:spcPts val="600"/>
              </a:spcAft>
            </a:pPr>
            <a:r>
              <a:rPr lang="en-US" sz="2800" smtClean="0">
                <a:cs typeface="Majalla UI"/>
              </a:rPr>
              <a:t>Lipid absorption by formation of mixed micelles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Take home message</a:t>
            </a:r>
            <a:endParaRPr lang="en-US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971550" y="1700213"/>
            <a:ext cx="7889875" cy="4681537"/>
          </a:xfrm>
        </p:spPr>
        <p:txBody>
          <a:bodyPr/>
          <a:lstStyle/>
          <a:p>
            <a:pPr algn="l" rtl="0" eaLnBrk="1" hangingPunct="1"/>
            <a:r>
              <a:rPr lang="en-US" sz="2800" smtClean="0">
                <a:cs typeface="Majalla UI"/>
              </a:rPr>
              <a:t>Re-synthesis of TAGs, cholesterol ester and PLs inside the intestinal mucosal cells</a:t>
            </a:r>
          </a:p>
          <a:p>
            <a:pPr algn="l" rtl="0" eaLnBrk="1" hangingPunct="1"/>
            <a:r>
              <a:rPr lang="en-US" sz="2800" smtClean="0">
                <a:cs typeface="Majalla UI"/>
              </a:rPr>
              <a:t>Assembly  and secretion of chylomicrons into lymphatic lacteals and then into systemic circulation</a:t>
            </a:r>
          </a:p>
          <a:p>
            <a:pPr algn="l" rtl="0" eaLnBrk="1" hangingPunct="1"/>
            <a:r>
              <a:rPr lang="en-US" sz="2800" smtClean="0">
                <a:cs typeface="Majalla UI"/>
              </a:rPr>
              <a:t>Short- and medium-chain fatty acids: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800" smtClean="0">
                <a:cs typeface="Majalla UI"/>
              </a:rPr>
              <a:t>	Do not require micelle for absorption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800" smtClean="0">
                <a:cs typeface="Majalla UI"/>
              </a:rPr>
              <a:t>	Do not participate in re-synthesis of TAGs &amp; PLs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800" smtClean="0">
                <a:cs typeface="Majalla UI"/>
              </a:rPr>
              <a:t>	Released directly from intestinal cells into portal circulation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800" b="1" smtClean="0">
                <a:cs typeface="Majalla UI"/>
              </a:rPr>
              <a:t>	</a:t>
            </a:r>
            <a:endParaRPr lang="en-US" sz="2800" smtClean="0">
              <a:cs typeface="Majalla UI"/>
            </a:endParaRPr>
          </a:p>
        </p:txBody>
      </p:sp>
      <p:sp>
        <p:nvSpPr>
          <p:cNvPr id="35844" name="TextBox 3"/>
          <p:cNvSpPr txBox="1">
            <a:spLocks noChangeArrowheads="1"/>
          </p:cNvSpPr>
          <p:nvPr/>
        </p:nvSpPr>
        <p:spPr bwMode="auto">
          <a:xfrm>
            <a:off x="7358063" y="1196975"/>
            <a:ext cx="1174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b="1">
                <a:solidFill>
                  <a:srgbClr val="0000CC"/>
                </a:solidFill>
                <a:latin typeface="Gill Sans MT" pitchFamily="34" charset="0"/>
              </a:rPr>
              <a:t>CONT’D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Dietary Lipids</a:t>
            </a:r>
            <a:endParaRPr lang="ar-SA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Majalla UI"/>
              </a:rPr>
              <a:t>Dietary lipids intake is ~81 g/day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mtClean="0">
                <a:cs typeface="Majalla UI"/>
              </a:rPr>
              <a:t>	Triacylglycerol is ~ 90%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mtClean="0">
                <a:cs typeface="Majalla UI"/>
              </a:rPr>
              <a:t>	The remainder includes (10%):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mtClean="0">
                <a:cs typeface="Majalla UI"/>
              </a:rPr>
              <a:t>		Cholesterol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mtClean="0">
                <a:cs typeface="Majalla UI"/>
              </a:rPr>
              <a:t>		Cholesterol ester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mtClean="0">
                <a:cs typeface="Majalla UI"/>
              </a:rPr>
              <a:t>		Phospholipids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mtClean="0">
                <a:cs typeface="Majalla UI"/>
              </a:rPr>
              <a:t>		Glycolipids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mtClean="0">
                <a:cs typeface="Majalla UI"/>
              </a:rPr>
              <a:t>		Free fatty acids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ar-SA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Take home message</a:t>
            </a:r>
            <a:endParaRPr lang="en-US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971550" y="1700213"/>
            <a:ext cx="7889875" cy="2520950"/>
          </a:xfrm>
        </p:spPr>
        <p:txBody>
          <a:bodyPr/>
          <a:lstStyle/>
          <a:p>
            <a:pPr algn="l" rtl="0" eaLnBrk="1" hangingPunct="1"/>
            <a:r>
              <a:rPr lang="en-US" sz="2800" smtClean="0">
                <a:cs typeface="Majalla UI"/>
              </a:rPr>
              <a:t>Liver diseases, pancreatic insufficiency,  or intestinal diseases </a:t>
            </a:r>
            <a:r>
              <a:rPr lang="en-US" sz="2800" smtClean="0">
                <a:cs typeface="Majalla UI"/>
                <a:sym typeface="Wingdings" pitchFamily="2" charset="2"/>
              </a:rPr>
              <a:t> </a:t>
            </a:r>
            <a:r>
              <a:rPr lang="en-US" sz="2800" smtClean="0">
                <a:cs typeface="Majalla UI"/>
              </a:rPr>
              <a:t>incomplete digestion and absorption of fat &amp; protein </a:t>
            </a:r>
            <a:r>
              <a:rPr lang="en-US" sz="2800" smtClean="0">
                <a:cs typeface="Majalla UI"/>
                <a:sym typeface="Wingdings" pitchFamily="2" charset="2"/>
              </a:rPr>
              <a:t> steatorrhea &amp; appearance of undigested proteins in the feces (Malabsorpton syndrome)</a:t>
            </a:r>
            <a:endParaRPr lang="en-US" sz="2800" smtClean="0">
              <a:cs typeface="Majalla UI"/>
            </a:endParaRP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800" b="1" smtClean="0">
                <a:cs typeface="Majalla UI"/>
              </a:rPr>
              <a:t>	</a:t>
            </a:r>
            <a:endParaRPr lang="en-US" sz="2800" smtClean="0">
              <a:cs typeface="Majalla UI"/>
            </a:endParaRPr>
          </a:p>
        </p:txBody>
      </p:sp>
      <p:sp>
        <p:nvSpPr>
          <p:cNvPr id="36868" name="TextBox 3"/>
          <p:cNvSpPr txBox="1">
            <a:spLocks noChangeArrowheads="1"/>
          </p:cNvSpPr>
          <p:nvPr/>
        </p:nvSpPr>
        <p:spPr bwMode="auto">
          <a:xfrm>
            <a:off x="7358063" y="1196975"/>
            <a:ext cx="1174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b="1">
                <a:solidFill>
                  <a:srgbClr val="0000CC"/>
                </a:solidFill>
                <a:latin typeface="Gill Sans MT" pitchFamily="34" charset="0"/>
              </a:rPr>
              <a:t>CONT’D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  <a:ea typeface="+mj-ea"/>
              </a:rPr>
              <a:t>THANK YOU </a:t>
            </a:r>
            <a:endParaRPr lang="en-US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1258888" y="131763"/>
            <a:ext cx="7818437" cy="12096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rtl="0" eaLnBrk="1" hangingPunct="1"/>
            <a:r>
              <a:rPr lang="en-US" sz="3200" b="1" smtClean="0">
                <a:solidFill>
                  <a:srgbClr val="C00000"/>
                </a:solidFill>
                <a:effectLst/>
                <a:cs typeface="Majalla UI"/>
              </a:rPr>
              <a:t>Lipid Digestion: Sites and Enzymes</a:t>
            </a:r>
            <a:endParaRPr lang="ar-SA" sz="3200" b="1" smtClean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700213"/>
            <a:ext cx="3641725" cy="1081087"/>
          </a:xfrm>
        </p:spPr>
        <p:txBody>
          <a:bodyPr>
            <a:normAutofit fontScale="92500" lnSpcReduction="20000"/>
          </a:bodyPr>
          <a:lstStyle/>
          <a:p>
            <a:pPr marL="596646" indent="-514350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ea typeface="+mn-ea"/>
              </a:rPr>
              <a:t>Sites:</a:t>
            </a:r>
          </a:p>
          <a:p>
            <a:pPr marL="596646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ea typeface="+mn-ea"/>
              </a:rPr>
              <a:t>The stomach</a:t>
            </a:r>
          </a:p>
          <a:p>
            <a:pPr marL="596646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ea typeface="+mn-ea"/>
              </a:rPr>
              <a:t>The small intestine</a:t>
            </a:r>
            <a:endParaRPr lang="ar-SA" sz="2400" b="1" dirty="0">
              <a:ea typeface="+mn-ea"/>
            </a:endParaRPr>
          </a:p>
        </p:txBody>
      </p:sp>
      <p:sp>
        <p:nvSpPr>
          <p:cNvPr id="11268" name="TextBox 8"/>
          <p:cNvSpPr txBox="1">
            <a:spLocks noChangeArrowheads="1"/>
          </p:cNvSpPr>
          <p:nvPr/>
        </p:nvSpPr>
        <p:spPr bwMode="auto">
          <a:xfrm>
            <a:off x="1116013" y="3213100"/>
            <a:ext cx="3716337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Gill Sans MT" pitchFamily="34" charset="0"/>
              </a:rPr>
              <a:t>Enzymes:</a:t>
            </a:r>
          </a:p>
          <a:p>
            <a:r>
              <a:rPr lang="en-US" b="1">
                <a:latin typeface="Gill Sans MT" pitchFamily="34" charset="0"/>
              </a:rPr>
              <a:t>	 1.  Act in stomach:</a:t>
            </a:r>
          </a:p>
          <a:p>
            <a:r>
              <a:rPr lang="en-US" b="1">
                <a:latin typeface="Gill Sans MT" pitchFamily="34" charset="0"/>
              </a:rPr>
              <a:t>Mouth: Lingual lipase</a:t>
            </a:r>
          </a:p>
          <a:p>
            <a:r>
              <a:rPr lang="en-US" b="1">
                <a:latin typeface="Gill Sans MT" pitchFamily="34" charset="0"/>
              </a:rPr>
              <a:t>Stomach: Gastric  lipase</a:t>
            </a:r>
          </a:p>
          <a:p>
            <a:endParaRPr lang="en-US" b="1">
              <a:latin typeface="Gill Sans MT" pitchFamily="34" charset="0"/>
            </a:endParaRPr>
          </a:p>
          <a:p>
            <a:r>
              <a:rPr lang="en-US" b="1">
                <a:latin typeface="Gill Sans MT" pitchFamily="34" charset="0"/>
              </a:rPr>
              <a:t>	2.  Act in small intestine:</a:t>
            </a:r>
          </a:p>
          <a:p>
            <a:r>
              <a:rPr lang="en-US" b="1">
                <a:latin typeface="Gill Sans MT" pitchFamily="34" charset="0"/>
              </a:rPr>
              <a:t>Pancreatic enzymes</a:t>
            </a:r>
          </a:p>
          <a:p>
            <a:r>
              <a:rPr lang="en-US" b="1">
                <a:latin typeface="Gill Sans MT" pitchFamily="34" charset="0"/>
              </a:rPr>
              <a:t>	Lipase and co-lipase</a:t>
            </a:r>
          </a:p>
          <a:p>
            <a:r>
              <a:rPr lang="en-US" b="1">
                <a:latin typeface="Gill Sans MT" pitchFamily="34" charset="0"/>
              </a:rPr>
              <a:t>	Cholesterol esterase</a:t>
            </a:r>
          </a:p>
          <a:p>
            <a:r>
              <a:rPr lang="en-US" b="1">
                <a:latin typeface="Gill Sans MT" pitchFamily="34" charset="0"/>
              </a:rPr>
              <a:t>	Phospholipase A2 </a:t>
            </a:r>
          </a:p>
          <a:p>
            <a:r>
              <a:rPr lang="en-US" b="1">
                <a:latin typeface="Gill Sans MT" pitchFamily="34" charset="0"/>
              </a:rPr>
              <a:t>	Lysophospholipase</a:t>
            </a:r>
          </a:p>
        </p:txBody>
      </p:sp>
      <p:pic>
        <p:nvPicPr>
          <p:cNvPr id="11269" name="Picture 9" descr="15_002.jpg"/>
          <p:cNvPicPr>
            <a:picLocks noChangeAspect="1"/>
          </p:cNvPicPr>
          <p:nvPr/>
        </p:nvPicPr>
        <p:blipFill>
          <a:blip r:embed="rId2" cstate="print"/>
          <a:srcRect l="9007" t="1823" r="57626" b="15411"/>
          <a:stretch>
            <a:fillRect/>
          </a:stretch>
        </p:blipFill>
        <p:spPr bwMode="auto">
          <a:xfrm>
            <a:off x="4643438" y="1341438"/>
            <a:ext cx="4249737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414338"/>
            <a:ext cx="7499350" cy="1143000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  <a:t>1- Digestion of Lipids Begins in the Stomach</a:t>
            </a:r>
            <a:endParaRPr lang="ar-SA" b="1" dirty="0">
              <a:solidFill>
                <a:srgbClr val="C00000"/>
              </a:solidFill>
              <a:effectLst/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013" y="2205038"/>
            <a:ext cx="7785100" cy="3240087"/>
          </a:xfrm>
        </p:spPr>
        <p:txBody>
          <a:bodyPr>
            <a:normAutofit fontScale="92500" lnSpcReduction="2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a typeface="+mn-ea"/>
              </a:rPr>
              <a:t>The effects of lingual and gastric lipases on TAG: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ea typeface="+mn-ea"/>
              </a:rPr>
              <a:t>	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ea typeface="+mn-ea"/>
              </a:rPr>
              <a:t>	Little significance in adults (Why?)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ea typeface="+mn-ea"/>
              </a:rPr>
              <a:t>	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ea typeface="+mn-ea"/>
              </a:rPr>
              <a:t>	Important for digestion of milk fat in neonates and infants (Explain)</a:t>
            </a:r>
          </a:p>
          <a:p>
            <a:pPr marL="916686" lvl="1" indent="-514350" algn="l" rtl="0" eaLnBrk="1" fontAlgn="auto" hangingPunct="1">
              <a:spcAft>
                <a:spcPts val="0"/>
              </a:spcAft>
              <a:buFont typeface="Verdana"/>
              <a:buNone/>
              <a:defRPr/>
            </a:pPr>
            <a:endParaRPr lang="en-US" b="1" dirty="0" smtClean="0">
              <a:ea typeface="+mn-ea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414338"/>
            <a:ext cx="7499350" cy="1143000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  <a:t>2- Digestion of Lipids in Small Intestine</a:t>
            </a:r>
            <a:endParaRPr lang="ar-SA" b="1" dirty="0">
              <a:solidFill>
                <a:srgbClr val="C00000"/>
              </a:solidFill>
              <a:effectLst/>
              <a:ea typeface="+mj-ea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187450" y="1916113"/>
            <a:ext cx="7705725" cy="4465637"/>
          </a:xfrm>
        </p:spPr>
        <p:txBody>
          <a:bodyPr/>
          <a:lstStyle/>
          <a:p>
            <a:pPr algn="l" rtl="0" eaLnBrk="1" hangingPunct="1"/>
            <a:r>
              <a:rPr lang="en-US" sz="3600" b="1" smtClean="0">
                <a:cs typeface="Majalla UI"/>
              </a:rPr>
              <a:t>Digestion of lipids is preceded by </a:t>
            </a:r>
            <a:r>
              <a:rPr lang="en-US" sz="3600" b="1" smtClean="0">
                <a:solidFill>
                  <a:srgbClr val="0000CC"/>
                </a:solidFill>
                <a:cs typeface="Majalla UI"/>
              </a:rPr>
              <a:t>emulsification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US" sz="3600" b="1" smtClean="0">
              <a:cs typeface="Majalla UI"/>
            </a:endParaRPr>
          </a:p>
          <a:p>
            <a:pPr algn="l" rtl="0" eaLnBrk="1" hangingPunct="1"/>
            <a:r>
              <a:rPr lang="en-US" sz="3600" b="1" smtClean="0">
                <a:solidFill>
                  <a:srgbClr val="0000CC"/>
                </a:solidFill>
                <a:cs typeface="Majalla UI"/>
              </a:rPr>
              <a:t>Digestion in small intestine is hormonally controlled:</a:t>
            </a:r>
          </a:p>
          <a:p>
            <a:pPr marL="858838" lvl="1" indent="-457200" algn="l" rtl="0" eaLnBrk="1" hangingPunct="1">
              <a:buFont typeface="Gill Sans MT" pitchFamily="34" charset="0"/>
              <a:buAutoNum type="arabicPeriod"/>
            </a:pPr>
            <a:r>
              <a:rPr lang="en-US" sz="3600" b="1" smtClean="0">
                <a:cs typeface="Majalla UI"/>
              </a:rPr>
              <a:t>Cholecystokinin (CCK)</a:t>
            </a:r>
          </a:p>
          <a:p>
            <a:pPr marL="858838" lvl="1" indent="-457200" algn="l" rtl="0" eaLnBrk="1" hangingPunct="1">
              <a:buFont typeface="Gill Sans MT" pitchFamily="34" charset="0"/>
              <a:buAutoNum type="arabicPeriod"/>
            </a:pPr>
            <a:r>
              <a:rPr lang="en-US" sz="3600" b="1" smtClean="0">
                <a:cs typeface="Majalla UI"/>
              </a:rPr>
              <a:t>Secretin</a:t>
            </a:r>
            <a:endParaRPr lang="en-US" sz="3600" b="1" smtClean="0">
              <a:cs typeface="Majalla UI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499350" cy="1143000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  <a:t>Emulsification of Dietary Lipids</a:t>
            </a:r>
            <a:b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</a:br>
            <a: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  <a:t> in duodenum</a:t>
            </a:r>
            <a:endParaRPr lang="ar-SA" b="1" dirty="0">
              <a:solidFill>
                <a:srgbClr val="C00000"/>
              </a:solidFill>
              <a:effectLst/>
              <a:ea typeface="+mj-ea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187450" y="1557338"/>
            <a:ext cx="7705725" cy="4967287"/>
          </a:xfrm>
        </p:spPr>
        <p:txBody>
          <a:bodyPr/>
          <a:lstStyle/>
          <a:p>
            <a:pPr algn="l" rtl="0" eaLnBrk="1" hangingPunct="1"/>
            <a:r>
              <a:rPr lang="en-US" sz="2800" b="1" smtClean="0">
                <a:solidFill>
                  <a:srgbClr val="0000CC"/>
                </a:solidFill>
                <a:cs typeface="Majalla UI"/>
              </a:rPr>
              <a:t>Emulsification</a:t>
            </a:r>
            <a:r>
              <a:rPr lang="en-US" sz="2800" b="1" smtClean="0">
                <a:cs typeface="Majalla UI"/>
              </a:rPr>
              <a:t> increases the surface area of lipid droplets, therefore the digestive enzymes can effectively act.</a:t>
            </a:r>
          </a:p>
          <a:p>
            <a:pPr algn="l" rtl="0" eaLnBrk="1" hangingPunct="1"/>
            <a:r>
              <a:rPr lang="en-US" sz="2800" b="1" smtClean="0">
                <a:solidFill>
                  <a:srgbClr val="0000CC"/>
                </a:solidFill>
                <a:cs typeface="Majalla UI"/>
              </a:rPr>
              <a:t>Mechanisms: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800" b="1" smtClean="0">
                <a:cs typeface="Majalla UI"/>
              </a:rPr>
              <a:t>	1. Mechanical mixing by </a:t>
            </a:r>
            <a:r>
              <a:rPr lang="en-US" sz="2800" b="1" smtClean="0">
                <a:solidFill>
                  <a:srgbClr val="C00000"/>
                </a:solidFill>
                <a:cs typeface="Majalla UI"/>
              </a:rPr>
              <a:t>peristalsis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800" b="1" smtClean="0">
                <a:cs typeface="Majalla UI"/>
              </a:rPr>
              <a:t>	2. Detergent effect of </a:t>
            </a:r>
            <a:r>
              <a:rPr lang="en-US" sz="2800" b="1" smtClean="0">
                <a:solidFill>
                  <a:srgbClr val="C00000"/>
                </a:solidFill>
                <a:cs typeface="Majalla UI"/>
              </a:rPr>
              <a:t>bile salts</a:t>
            </a:r>
            <a:r>
              <a:rPr lang="en-US" sz="2800" b="1" smtClean="0">
                <a:cs typeface="Majalla UI"/>
              </a:rPr>
              <a:t>:</a:t>
            </a:r>
          </a:p>
          <a:p>
            <a:pPr algn="just" rtl="0" eaLnBrk="1" hangingPunct="1">
              <a:buFont typeface="Wingdings 2" pitchFamily="18" charset="2"/>
              <a:buNone/>
            </a:pPr>
            <a:r>
              <a:rPr lang="en-US" sz="2800" b="1" smtClean="0">
                <a:cs typeface="Majalla UI"/>
              </a:rPr>
              <a:t>	</a:t>
            </a:r>
            <a:r>
              <a:rPr lang="en-US" sz="2400" b="1" smtClean="0">
                <a:cs typeface="Majalla UI"/>
              </a:rPr>
              <a:t>Bile salts interact with lipid particles and aqueous duodenal contents, stabilizing the particles as they become smaller, and preventing them from coalescing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187450" y="1916113"/>
            <a:ext cx="7705725" cy="4465637"/>
          </a:xfrm>
        </p:spPr>
        <p:txBody>
          <a:bodyPr/>
          <a:lstStyle/>
          <a:p>
            <a:pPr algn="l" rtl="0" eaLnBrk="1" hangingPunct="1"/>
            <a:r>
              <a:rPr lang="en-US" b="1" smtClean="0">
                <a:cs typeface="Majalla UI"/>
              </a:rPr>
              <a:t>The digestion in small intestine is hormonally controlled.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US" b="1" smtClean="0">
              <a:cs typeface="Majalla UI"/>
            </a:endParaRPr>
          </a:p>
          <a:p>
            <a:pPr algn="just" rtl="0" eaLnBrk="1" hangingPunct="1"/>
            <a:r>
              <a:rPr lang="en-US" b="1" smtClean="0">
                <a:cs typeface="Majalla UI"/>
              </a:rPr>
              <a:t>Two  small peptide hormones are released from cells of the upper part of small intestine:</a:t>
            </a:r>
          </a:p>
          <a:p>
            <a:pPr marL="858838" lvl="1" indent="-457200" algn="l" rtl="0" eaLnBrk="1" hangingPunct="1">
              <a:buFont typeface="Gill Sans MT" pitchFamily="34" charset="0"/>
              <a:buAutoNum type="arabicPeriod"/>
            </a:pPr>
            <a:r>
              <a:rPr lang="en-US" sz="3200" b="1" smtClean="0">
                <a:solidFill>
                  <a:srgbClr val="0000CC"/>
                </a:solidFill>
                <a:cs typeface="Majalla UI"/>
              </a:rPr>
              <a:t>Cholecystokinin (CCK)</a:t>
            </a:r>
          </a:p>
          <a:p>
            <a:pPr marL="858838" lvl="1" indent="-457200" algn="l" rtl="0" eaLnBrk="1" hangingPunct="1">
              <a:buFont typeface="Gill Sans MT" pitchFamily="34" charset="0"/>
              <a:buAutoNum type="arabicPeriod"/>
            </a:pPr>
            <a:r>
              <a:rPr lang="en-US" sz="3200" b="1" smtClean="0">
                <a:solidFill>
                  <a:srgbClr val="0000CC"/>
                </a:solidFill>
                <a:cs typeface="Majalla UI"/>
              </a:rPr>
              <a:t>Secretin</a:t>
            </a:r>
            <a:endParaRPr lang="en-US" sz="3200" b="1" smtClean="0">
              <a:solidFill>
                <a:srgbClr val="0000CC"/>
              </a:solidFill>
              <a:cs typeface="Majalla UI"/>
              <a:sym typeface="Wingdings" pitchFamily="2" charset="2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35100" y="188913"/>
            <a:ext cx="7499350" cy="1511300"/>
          </a:xfrm>
        </p:spPr>
        <p:txBody>
          <a:bodyPr/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Hormonal Control of Digestion in Small Intestine:</a:t>
            </a:r>
            <a:endParaRPr lang="en-US" sz="3600" b="1" dirty="0">
              <a:solidFill>
                <a:srgbClr val="C00000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0"/>
            <a:ext cx="7499350" cy="1143000"/>
          </a:xfrm>
        </p:spPr>
        <p:txBody>
          <a:bodyPr>
            <a:no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Hormonal Control of Digestion in Small Intestine:</a:t>
            </a:r>
            <a:endParaRPr lang="ar-SA" sz="3600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654050"/>
            <a:ext cx="3744913" cy="600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116013" y="1628775"/>
            <a:ext cx="3527425" cy="23701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Cholecystokinin</a:t>
            </a:r>
            <a:r>
              <a:rPr lang="en-US" sz="24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(CCK):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+mn-lt"/>
              <a:ea typeface="+mn-ea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Secretion of pancreatic enzymes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Bile secretion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Slow release of gastric contents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1050925" y="4502150"/>
            <a:ext cx="39100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Gill Sans MT" pitchFamily="34" charset="0"/>
              </a:rPr>
              <a:t>Secretin:</a:t>
            </a:r>
          </a:p>
          <a:p>
            <a:endParaRPr lang="en-US" sz="2400" b="1">
              <a:solidFill>
                <a:srgbClr val="C00000"/>
              </a:solidFill>
              <a:latin typeface="Gill Sans MT" pitchFamily="34" charset="0"/>
            </a:endParaRPr>
          </a:p>
          <a:p>
            <a:r>
              <a:rPr lang="en-US" sz="2000" b="1">
                <a:solidFill>
                  <a:srgbClr val="002060"/>
                </a:solidFill>
                <a:latin typeface="Gill Sans MT" pitchFamily="34" charset="0"/>
              </a:rPr>
              <a:t>Release of watery solution </a:t>
            </a:r>
          </a:p>
          <a:p>
            <a:r>
              <a:rPr lang="en-US" sz="2000" b="1">
                <a:solidFill>
                  <a:srgbClr val="002060"/>
                </a:solidFill>
                <a:latin typeface="Gill Sans MT" pitchFamily="34" charset="0"/>
              </a:rPr>
              <a:t>rich in bicarbonate by pancreas</a:t>
            </a:r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4211638" y="981075"/>
            <a:ext cx="1069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984</TotalTime>
  <Words>918</Words>
  <Application>Microsoft Office PowerPoint</Application>
  <PresentationFormat>On-screen Show (4:3)</PresentationFormat>
  <Paragraphs>230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Solstice</vt:lpstr>
      <vt:lpstr>Biochemical Aspects of Digestion of Lipids</vt:lpstr>
      <vt:lpstr>OBJECTIVES</vt:lpstr>
      <vt:lpstr>Dietary Lipids</vt:lpstr>
      <vt:lpstr>Lipid Digestion: Sites and Enzymes</vt:lpstr>
      <vt:lpstr>1- Digestion of Lipids Begins in the Stomach</vt:lpstr>
      <vt:lpstr>2- Digestion of Lipids in Small Intestine</vt:lpstr>
      <vt:lpstr>Emulsification of Dietary Lipids  in duodenum</vt:lpstr>
      <vt:lpstr>Hormonal Control of Digestion in Small Intestine:</vt:lpstr>
      <vt:lpstr>Hormonal Control of Digestion in Small Intestine:</vt:lpstr>
      <vt:lpstr>The gut hormones:</vt:lpstr>
      <vt:lpstr>Slide 11</vt:lpstr>
      <vt:lpstr>      </vt:lpstr>
      <vt:lpstr>Digestion of TAG by Pancreatic Lipase</vt:lpstr>
      <vt:lpstr>Digestion of Cholesterol Ester  by Cholesterol Esterase</vt:lpstr>
      <vt:lpstr>Digestion of Phospholipids (PL)by Phospholipase A2 &amp; Lysophospholipase</vt:lpstr>
      <vt:lpstr>Main End Products of Lipid Digestion</vt:lpstr>
      <vt:lpstr>Absorption of Lipids by Intestinal Mucosal Cells</vt:lpstr>
      <vt:lpstr>Absorption of Lipids by Intestinal Mucosal Cells</vt:lpstr>
      <vt:lpstr>Re-synthesis of Lipids by Intestinal Mucosal Cells</vt:lpstr>
      <vt:lpstr>Re-synthesis of Lipids and Assembly of Chylomicrons by Intestinal Mucosal Cells</vt:lpstr>
      <vt:lpstr>Assembly of Chylomicrons by Intestinal Mucosal Cells</vt:lpstr>
      <vt:lpstr>Secretion of Chylomicrons by Intestinal Mucosal Cells</vt:lpstr>
      <vt:lpstr>Metabolism and Fate of Chylomicrons</vt:lpstr>
      <vt:lpstr>Chylomicrons Vs VLDLs</vt:lpstr>
      <vt:lpstr>Apoproteins B-48 Vs B-100</vt:lpstr>
      <vt:lpstr>Abnormalities in Lipid Digestion/Absorption</vt:lpstr>
      <vt:lpstr>Maldigestion/Malabsorption of Lipids</vt:lpstr>
      <vt:lpstr>Take home message</vt:lpstr>
      <vt:lpstr>Take home message</vt:lpstr>
      <vt:lpstr>Take home message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Biochemical Aspects of Digestion of Proteins &amp; Carbohydrates</dc:title>
  <dc:creator>Dr.Reem</dc:creator>
  <cp:lastModifiedBy>Dr.Amr</cp:lastModifiedBy>
  <cp:revision>87</cp:revision>
  <dcterms:created xsi:type="dcterms:W3CDTF">2010-12-14T15:16:39Z</dcterms:created>
  <dcterms:modified xsi:type="dcterms:W3CDTF">2015-11-15T08:09:08Z</dcterms:modified>
</cp:coreProperties>
</file>