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88" r:id="rId3"/>
    <p:sldId id="268" r:id="rId4"/>
    <p:sldId id="257" r:id="rId5"/>
    <p:sldId id="258" r:id="rId6"/>
    <p:sldId id="271" r:id="rId7"/>
    <p:sldId id="305" r:id="rId8"/>
    <p:sldId id="273" r:id="rId9"/>
    <p:sldId id="259" r:id="rId10"/>
    <p:sldId id="267" r:id="rId11"/>
    <p:sldId id="291" r:id="rId12"/>
    <p:sldId id="269" r:id="rId13"/>
    <p:sldId id="277" r:id="rId14"/>
    <p:sldId id="270" r:id="rId15"/>
    <p:sldId id="278" r:id="rId16"/>
    <p:sldId id="290" r:id="rId17"/>
    <p:sldId id="279" r:id="rId18"/>
    <p:sldId id="306" r:id="rId19"/>
    <p:sldId id="307" r:id="rId20"/>
    <p:sldId id="308" r:id="rId21"/>
    <p:sldId id="309" r:id="rId22"/>
    <p:sldId id="310" r:id="rId23"/>
    <p:sldId id="285" r:id="rId24"/>
    <p:sldId id="262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4" r:id="rId36"/>
    <p:sldId id="302" r:id="rId37"/>
    <p:sldId id="303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3" autoAdjust="0"/>
  </p:normalViewPr>
  <p:slideViewPr>
    <p:cSldViewPr snapToGrid="0" snapToObjects="1">
      <p:cViewPr>
        <p:scale>
          <a:sx n="94" d="100"/>
          <a:sy n="94" d="100"/>
        </p:scale>
        <p:origin x="-2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FCC7-8FA6-4AA9-BBF3-F5F0481C105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5D48-69E3-4F0A-A7A0-4E2B0805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11/16/15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463"/>
            <a:ext cx="7543800" cy="2593975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Biochemical Aspects of Digestion of Proteins and Carbohydrates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477161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        (GIT/Hematology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Reem</a:t>
            </a:r>
            <a:r>
              <a:rPr lang="en-US" sz="2400" dirty="0" smtClean="0"/>
              <a:t> </a:t>
            </a:r>
            <a:r>
              <a:rPr lang="en-US" sz="2400" dirty="0" err="1" smtClean="0"/>
              <a:t>Sallam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45284"/>
              </p:ext>
            </p:extLst>
          </p:nvPr>
        </p:nvGraphicFramePr>
        <p:xfrm>
          <a:off x="244268" y="1491364"/>
          <a:ext cx="7995978" cy="453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215"/>
                <a:gridCol w="2027595"/>
                <a:gridCol w="3218168"/>
              </a:tblGrid>
              <a:tr h="115212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3014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Cholecystokinin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                  (CCK)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The presence of partially digested proteins (&amp; lipids) in the upper small intestine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release of pancreatic digestive enzymes</a:t>
                      </a: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contraction of the gall bladder &amp; release of bile</a:t>
                      </a: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Decreases gastric motility  slower release of gastric contents into the small intestine </a:t>
                      </a:r>
                    </a:p>
                    <a:p>
                      <a:pPr algn="l" rtl="0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hormones: </a:t>
            </a:r>
            <a:r>
              <a:rPr lang="en-US" sz="3200" i="1" dirty="0" smtClean="0">
                <a:latin typeface="Times New Roman"/>
                <a:cs typeface="Times New Roman"/>
              </a:rPr>
              <a:t>continued…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9538"/>
              </p:ext>
            </p:extLst>
          </p:nvPr>
        </p:nvGraphicFramePr>
        <p:xfrm>
          <a:off x="440016" y="1773243"/>
          <a:ext cx="7776864" cy="317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368152"/>
                <a:gridCol w="4320481"/>
              </a:tblGrid>
              <a:tr h="77402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17143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S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ecretin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Low pH of the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chyme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entering the intestine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Font typeface="+mj-lt"/>
                        <a:buNone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pancreas to release a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watery solution rich in bicarbonate to neutralize the pH of the intestinal contents (to reach the optimum pH for digestive activity by pancreatic enzymes)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 for digestion of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830"/>
            <a:ext cx="7620000" cy="349369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pancreatic secretion contains a group of pancreatic proteases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Each of these enzymes has different specificity for the cleavage sites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These proteases are synthesized and secreted as inactive zymogens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188"/>
            <a:ext cx="7620000" cy="330610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err="1" smtClean="0">
                <a:latin typeface="Times New Roman"/>
                <a:cs typeface="Times New Roman"/>
              </a:rPr>
              <a:t>Enteropeptidase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It </a:t>
            </a:r>
            <a:r>
              <a:rPr lang="en-US" dirty="0">
                <a:latin typeface="Times New Roman"/>
                <a:cs typeface="Times New Roman"/>
              </a:rPr>
              <a:t>converts </a:t>
            </a:r>
            <a:r>
              <a:rPr lang="en-US" dirty="0" err="1">
                <a:latin typeface="Times New Roman"/>
                <a:cs typeface="Times New Roman"/>
              </a:rPr>
              <a:t>trypsinogen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trypsin</a:t>
            </a: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114300" indent="0"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Trypsin then activates all the other pancreatic zymogens (including itself)</a:t>
            </a:r>
          </a:p>
          <a:p>
            <a:pPr algn="just">
              <a:buClr>
                <a:schemeClr val="tx1"/>
              </a:buClr>
            </a:pPr>
            <a:endParaRPr lang="en-US" b="1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i="1" dirty="0" err="1">
                <a:solidFill>
                  <a:srgbClr val="2F2B20"/>
                </a:solidFill>
                <a:latin typeface="Times New Roman"/>
                <a:cs typeface="Times New Roman"/>
              </a:rPr>
              <a:t>Enteropeptidase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 is an enzyme synthesized by, and present on the luminal surface of intestinal mucosal cells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the 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brush border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membrane.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...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59236"/>
              </p:ext>
            </p:extLst>
          </p:nvPr>
        </p:nvGraphicFramePr>
        <p:xfrm>
          <a:off x="131075" y="1762470"/>
          <a:ext cx="8203766" cy="46485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7824"/>
                <a:gridCol w="3043854"/>
                <a:gridCol w="2772088"/>
              </a:tblGrid>
              <a:tr h="714761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Activating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Active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Zymogen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Enteropeptidase</a:t>
                      </a:r>
                      <a:endParaRPr lang="en-US" sz="2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0988" indent="-280988" algn="l" rtl="0"/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2- </a:t>
                      </a:r>
                      <a:r>
                        <a:rPr lang="en-US" sz="2200" baseline="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en-US" sz="2200" baseline="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(autocatalysis)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Trypsinogen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Chymotrypsin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Chymotrypsinogen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Elastase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Proelastase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exopeptidases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" y="1937872"/>
            <a:ext cx="8418272" cy="3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99"/>
            <a:ext cx="7620000" cy="4182429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 smtClean="0">
                <a:latin typeface="Times New Roman"/>
                <a:cs typeface="Times New Roman"/>
              </a:rPr>
              <a:t>aminopeptidase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Oligopeptides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that result from the action of pancreatic proteases are cleaved into free amino acids and smaller peptides (di- &amp; tri-peptides) </a:t>
            </a:r>
            <a:r>
              <a:rPr lang="en-US" dirty="0" smtClean="0">
                <a:latin typeface="Times New Roman"/>
                <a:cs typeface="Times New Roman"/>
              </a:rPr>
              <a:t>by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intestinal </a:t>
            </a: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aminopeptidase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an </a:t>
            </a:r>
            <a:r>
              <a:rPr lang="en-US" dirty="0" err="1">
                <a:latin typeface="Times New Roman"/>
                <a:cs typeface="Times New Roman"/>
              </a:rPr>
              <a:t>exopeptidase</a:t>
            </a:r>
            <a:r>
              <a:rPr lang="en-US" dirty="0">
                <a:latin typeface="Times New Roman"/>
                <a:cs typeface="Times New Roman"/>
              </a:rPr>
              <a:t> on the luminal surface of the intestine)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7490" y="1760498"/>
            <a:ext cx="6793434" cy="4892206"/>
            <a:chOff x="1234950" y="1313168"/>
            <a:chExt cx="6793434" cy="4892206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11760" y="1313168"/>
              <a:ext cx="5472608" cy="8184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272" y="2132572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0030" y="2132572"/>
              <a:ext cx="2110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203848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300192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8320" y="3298846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4101" y="3298846"/>
              <a:ext cx="205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4185258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8139" y="5805264"/>
              <a:ext cx="437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000" b="1" dirty="0" smtClean="0">
                  <a:latin typeface="Times New Roman"/>
                  <a:cs typeface="Times New Roman"/>
                </a:rPr>
                <a:t>Amino Acids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>
            <a:xfrm flipH="1">
              <a:off x="6236719" y="3698956"/>
              <a:ext cx="432901" cy="486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3768" y="3702176"/>
              <a:ext cx="1757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Di- &amp;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tripeptidases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3995936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19872" y="3698956"/>
              <a:ext cx="1152128" cy="13862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72229" y="4669585"/>
              <a:ext cx="237976" cy="415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1770283" y="2431702"/>
            <a:ext cx="2182399" cy="1848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Genetic Errors in Amino Acids Transport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Times New Roman"/>
                <a:cs typeface="Times New Roman"/>
              </a:rPr>
              <a:t>Cystinuria</a:t>
            </a:r>
            <a:r>
              <a:rPr lang="en-US" dirty="0">
                <a:latin typeface="Times New Roman"/>
                <a:cs typeface="Times New Roman"/>
              </a:rPr>
              <a:t> is one of the most common genetic error of amino acid transport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is an example of inherited disorder in the transport of certain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affects the transport of </a:t>
            </a: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organs </a:t>
            </a:r>
            <a:r>
              <a:rPr lang="en-US" dirty="0" smtClean="0">
                <a:latin typeface="Times New Roman"/>
                <a:cs typeface="Times New Roman"/>
              </a:rPr>
              <a:t>affected are the small intestine and the kidney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 appear in the urine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Clinically: there is kidney stones formation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Oral hydration (drinking lots of water) is an important part of treatment (to prevent kidney stones formation)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31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Abnormalities of 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30"/>
            <a:ext cx="7620000" cy="431623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Pancreatic insufficiency, e.g., chronic pancreatitis, cystic fibrosis, surgical removal of the </a:t>
            </a:r>
            <a:r>
              <a:rPr lang="en-US" dirty="0" smtClean="0">
                <a:latin typeface="Times New Roman"/>
                <a:cs typeface="Times New Roman"/>
              </a:rPr>
              <a:t>pancreas</a:t>
            </a: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digestion &amp; absorption of lipids &amp;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proteins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abnormal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appearance of lipids (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) &amp; undigested proteins in the feces </a:t>
            </a:r>
            <a:endParaRPr lang="x-none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0750" y="3020519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0750" y="4300527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Learning outcomes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By the end of this lecture, the student should be able to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Understand the overall process of dietary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digestion, the organs involved, the enzymes required, and the end products.</a:t>
            </a:r>
          </a:p>
          <a:p>
            <a:pPr lvl="1">
              <a:buClr>
                <a:schemeClr val="tx1"/>
              </a:buClr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Implement the basic science knowledge of the process of </a:t>
            </a:r>
            <a:r>
              <a:rPr lang="en-US" sz="2200" dirty="0" smtClean="0">
                <a:latin typeface="Times New Roman"/>
                <a:cs typeface="Times New Roman"/>
              </a:rPr>
              <a:t>proteins </a:t>
            </a:r>
            <a:r>
              <a:rPr lang="en-US" sz="2200" dirty="0">
                <a:latin typeface="Times New Roman"/>
                <a:cs typeface="Times New Roman"/>
              </a:rPr>
              <a:t>&amp; carbohydrates digestion </a:t>
            </a: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understand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the clinical manifestations of  diseases that involve defective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 &amp;/or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absorption.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Celiac Disease (Celiac </a:t>
            </a:r>
            <a:r>
              <a:rPr lang="en-US" sz="4400" dirty="0" err="1" smtClean="0">
                <a:latin typeface="Times New Roman"/>
                <a:cs typeface="Times New Roman"/>
              </a:rPr>
              <a:t>sprue</a:t>
            </a:r>
            <a:r>
              <a:rPr lang="en-US" sz="4400" dirty="0" smtClean="0">
                <a:latin typeface="Times New Roman"/>
                <a:cs typeface="Times New Roman"/>
              </a:rPr>
              <a:t>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380"/>
            <a:ext cx="7620000" cy="249800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It is a disease of </a:t>
            </a:r>
            <a:r>
              <a:rPr lang="en-US" dirty="0" err="1">
                <a:latin typeface="Times New Roman"/>
                <a:cs typeface="Times New Roman"/>
              </a:rPr>
              <a:t>malabsorption</a:t>
            </a:r>
            <a:r>
              <a:rPr lang="en-US" dirty="0">
                <a:latin typeface="Times New Roman"/>
                <a:cs typeface="Times New Roman"/>
              </a:rPr>
              <a:t> resulting from immune-mediated damage to the villi of the small intestine in response to ingestion of </a:t>
            </a:r>
            <a:r>
              <a:rPr lang="en-US" dirty="0" smtClean="0">
                <a:latin typeface="Times New Roman"/>
                <a:cs typeface="Times New Roman"/>
              </a:rPr>
              <a:t>gluten.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Gluten is a protein found in wheat, rye, and </a:t>
            </a:r>
            <a:r>
              <a:rPr lang="en-US" dirty="0" smtClean="0">
                <a:latin typeface="Times New Roman"/>
                <a:cs typeface="Times New Roman"/>
              </a:rPr>
              <a:t>barley.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05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2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Carbohydrates digestion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90"/>
            <a:ext cx="7620000" cy="337825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Carbohydrates digestion is rapid: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</a:p>
          <a:p>
            <a:pPr marL="639763" lvl="1" indent="-6350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>
                <a:latin typeface="Times New Roman"/>
                <a:cs typeface="Times New Roman"/>
              </a:rPr>
              <a:t>Generally completed by the time the gastric contents reach the junction of the duodenum &amp; jejunum.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Sites for digestion of dietary carbohydrates: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mouth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intestinal lumen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21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Dietary Carbohydrates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8400" y="1866270"/>
            <a:ext cx="6736792" cy="4800600"/>
          </a:xfrm>
        </p:spPr>
        <p:txBody>
          <a:bodyPr>
            <a:noAutofit/>
          </a:bodyPr>
          <a:lstStyle/>
          <a:p>
            <a:pPr algn="l" rtl="0">
              <a:buClr>
                <a:schemeClr val="tx1"/>
              </a:buClr>
            </a:pPr>
            <a:r>
              <a:rPr lang="en-US" sz="2400" b="1" dirty="0" smtClean="0">
                <a:latin typeface="Times New Roman"/>
                <a:cs typeface="Times New Roman"/>
              </a:rPr>
              <a:t>Mainly: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Starch from plant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Glycogen from animal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Cellulose from plant origin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Oligosaccharides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Disaccharides: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Sucrose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Lactose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Maltose</a:t>
            </a:r>
          </a:p>
          <a:p>
            <a:pPr marL="741362" lvl="2" indent="-342900" algn="l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Monosaccharides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Little amounts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0296" y="2747088"/>
            <a:ext cx="3606416" cy="1165862"/>
            <a:chOff x="4850296" y="2328618"/>
            <a:chExt cx="3606416" cy="1165862"/>
          </a:xfrm>
        </p:grpSpPr>
        <p:grpSp>
          <p:nvGrpSpPr>
            <p:cNvPr id="16" name="Group 15"/>
            <p:cNvGrpSpPr/>
            <p:nvPr/>
          </p:nvGrpSpPr>
          <p:grpSpPr>
            <a:xfrm>
              <a:off x="4850296" y="2588358"/>
              <a:ext cx="3606416" cy="906122"/>
              <a:chOff x="5796136" y="2709948"/>
              <a:chExt cx="3606416" cy="90612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90684" y="3262127"/>
                <a:ext cx="281782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Contains 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 (1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Wingdings" pitchFamily="2" charset="2"/>
                  </a:rPr>
                  <a:t>4) bonds </a:t>
                </a:r>
                <a:endParaRPr lang="en-US" sz="17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96136" y="2709948"/>
                <a:ext cx="3606416" cy="761564"/>
                <a:chOff x="5796136" y="2709948"/>
                <a:chExt cx="3606416" cy="76156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86963" y="2709948"/>
                  <a:ext cx="331558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>
                    <a:lnSpc>
                      <a:spcPct val="60000"/>
                    </a:lnSpc>
                  </a:pP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Contain </a:t>
                  </a:r>
                  <a:r>
                    <a:rPr lang="en-US" sz="1700" b="1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  <a:sym typeface="Symbol"/>
                    </a:rPr>
                    <a:t>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4) &amp; 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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6) bonds </a:t>
                  </a:r>
                  <a:endParaRPr lang="en-US" sz="17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796136" y="347151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rgbClr val="2F2B2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ight Brace 1"/>
            <p:cNvSpPr/>
            <p:nvPr/>
          </p:nvSpPr>
          <p:spPr>
            <a:xfrm>
              <a:off x="4965744" y="2328618"/>
              <a:ext cx="229504" cy="768629"/>
            </a:xfrm>
            <a:prstGeom prst="rightBrace">
              <a:avLst/>
            </a:prstGeom>
            <a:noFill/>
            <a:ln>
              <a:solidFill>
                <a:srgbClr val="2F2B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14"/>
            <a:ext cx="7620000" cy="39097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latin typeface="Times New Roman"/>
                <a:cs typeface="Times New Roman"/>
                <a:sym typeface="Symbol"/>
              </a:rPr>
              <a:t>-amylase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Both salivary &amp; pancreatic</a:t>
            </a:r>
            <a:r>
              <a:rPr lang="en-US" dirty="0" smtClean="0">
                <a:latin typeface="Times New Roman"/>
                <a:cs typeface="Times New Roman"/>
              </a:rPr>
              <a:t>).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</a:rPr>
              <a:t>Disaccharidases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  <a:sym typeface="Symbol"/>
              </a:rPr>
              <a:t>Isomaltase</a:t>
            </a:r>
            <a:r>
              <a:rPr lang="en-US" sz="2400" b="1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sz="2400" b="1" dirty="0">
                <a:latin typeface="Times New Roman"/>
                <a:cs typeface="Times New Roman"/>
              </a:rPr>
              <a:t>(1,6) </a:t>
            </a:r>
            <a:r>
              <a:rPr lang="en-US" sz="2400" b="1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Substrate:</a:t>
            </a:r>
            <a:r>
              <a:rPr lang="en-US" dirty="0">
                <a:latin typeface="Times New Roman"/>
                <a:cs typeface="Times New Roman"/>
              </a:rPr>
              <a:t> Branch points of </a:t>
            </a:r>
            <a:r>
              <a:rPr lang="en-US" dirty="0" err="1">
                <a:latin typeface="Times New Roman"/>
                <a:cs typeface="Times New Roman"/>
              </a:rPr>
              <a:t>oligo</a:t>
            </a:r>
            <a:r>
              <a:rPr lang="en-US" dirty="0">
                <a:latin typeface="Times New Roman"/>
                <a:cs typeface="Times New Roman"/>
              </a:rPr>
              <a:t>- and di-saccharides</a:t>
            </a: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Effects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 on Glycogen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08" y="2245472"/>
            <a:ext cx="525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Hydrolysis of: </a:t>
            </a:r>
          </a:p>
          <a:p>
            <a:pPr algn="l" rtl="0">
              <a:spcAft>
                <a:spcPts val="30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α(1,4)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bonds</a:t>
            </a:r>
          </a:p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Products: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oligosaccharides</a:t>
            </a: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(both branched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- Disaccharides: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Maltose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isomaltose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3" y="1702472"/>
            <a:ext cx="3850443" cy="4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49550"/>
            <a:ext cx="7620000" cy="3472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No dietary carbohydrate digestion occurs in the stomach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(the high acidity of the stomach inactivates the salivary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i="1" dirty="0">
                <a:latin typeface="Times New Roman"/>
                <a:cs typeface="Times New Roman"/>
              </a:rPr>
              <a:t>–amylase)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Pancreatic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b="1" dirty="0">
                <a:latin typeface="Times New Roman"/>
                <a:cs typeface="Times New Roman"/>
              </a:rPr>
              <a:t>–amylase continues the process of starch &amp; glycogen digestion in the small </a:t>
            </a:r>
            <a:r>
              <a:rPr lang="en-US" b="1" dirty="0" smtClean="0">
                <a:latin typeface="Times New Roman"/>
                <a:cs typeface="Times New Roman"/>
              </a:rPr>
              <a:t>intestine.</a:t>
            </a:r>
            <a:endParaRPr lang="en-US" b="1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latin typeface="Times New Roman"/>
                <a:cs typeface="Times New Roman"/>
              </a:rPr>
              <a:t>	</a:t>
            </a:r>
            <a:r>
              <a:rPr lang="en-US" i="1" dirty="0">
                <a:latin typeface="Times New Roman"/>
                <a:cs typeface="Times New Roman"/>
              </a:rPr>
              <a:t>(Secreted by pancreas and </a:t>
            </a:r>
            <a:r>
              <a:rPr lang="en-US" i="1" dirty="0" smtClean="0">
                <a:latin typeface="Times New Roman"/>
                <a:cs typeface="Times New Roman"/>
              </a:rPr>
              <a:t>works </a:t>
            </a:r>
            <a:r>
              <a:rPr lang="en-US" i="1" dirty="0">
                <a:latin typeface="Times New Roman"/>
                <a:cs typeface="Times New Roman"/>
              </a:rPr>
              <a:t>in small intestine)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Carbohydrates: </a:t>
            </a:r>
            <a:r>
              <a:rPr lang="en-US" sz="4400" i="1" dirty="0">
                <a:latin typeface="Times New Roman"/>
                <a:cs typeface="Times New Roman"/>
              </a:rPr>
              <a:t>continued 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3230"/>
            <a:ext cx="7620000" cy="450381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Normal level in serum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:   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25 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-125 U/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</a:t>
            </a:r>
          </a:p>
          <a:p>
            <a:pPr marL="411480" lvl="1" indent="0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The clinical significance of rising circulating levels of -</a:t>
            </a:r>
            <a:r>
              <a:rPr lang="en-US" b="1" dirty="0">
                <a:latin typeface="Times New Roman"/>
                <a:cs typeface="Times New Roman"/>
              </a:rPr>
              <a:t>amylase activity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Diagnosis of acute </a:t>
            </a:r>
            <a:r>
              <a:rPr lang="en-US" sz="2200" b="1" dirty="0" smtClean="0">
                <a:latin typeface="Times New Roman"/>
                <a:cs typeface="Times New Roman"/>
                <a:sym typeface="Symbol"/>
              </a:rPr>
              <a:t>pancreatitis:</a:t>
            </a: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 marL="411480" lvl="1" indent="0" algn="ctr">
              <a:buClr>
                <a:schemeClr val="tx1"/>
              </a:buClr>
              <a:buNone/>
            </a:pPr>
            <a:r>
              <a:rPr lang="en-US" sz="2200" i="1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damage of pancreatic cells </a:t>
            </a:r>
            <a:r>
              <a:rPr lang="en-US" sz="2200" i="1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i="1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Wingdings" pitchFamily="2" charset="2"/>
              </a:rPr>
              <a:t>release &amp; activation of the intracellular enzymes into the blood</a:t>
            </a:r>
            <a:r>
              <a:rPr lang="en-US" sz="2200" b="1" i="1" dirty="0" smtClean="0">
                <a:latin typeface="Times New Roman"/>
                <a:cs typeface="Times New Roman"/>
                <a:sym typeface="Wingdings" pitchFamily="2" charset="2"/>
              </a:rPr>
              <a:t>)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b="1" i="1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Its level starts to rise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Reaches a peak within 12- 72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Then returns to normal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days.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Serum level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05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053470"/>
            <a:ext cx="7620000" cy="380453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Enzymes: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Disaccharidases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(for branched oligosaccharides)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Source: </a:t>
            </a:r>
          </a:p>
          <a:p>
            <a:pPr marL="41148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Secreted </a:t>
            </a:r>
            <a:r>
              <a:rPr lang="en-US" sz="2200" dirty="0">
                <a:latin typeface="Times New Roman"/>
                <a:cs typeface="Times New Roman"/>
              </a:rPr>
              <a:t>by &amp; remain associated with the luminal side of the brush border membranes of the intestinal mucosal </a:t>
            </a:r>
            <a:r>
              <a:rPr lang="en-US" sz="2200" dirty="0" smtClean="0">
                <a:latin typeface="Times New Roman"/>
                <a:cs typeface="Times New Roman"/>
              </a:rPr>
              <a:t>cells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 of their </a:t>
            </a:r>
            <a:r>
              <a:rPr lang="en-US" b="1" dirty="0" smtClean="0">
                <a:latin typeface="Times New Roman"/>
                <a:cs typeface="Times New Roman"/>
              </a:rPr>
              <a:t>action: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mucosal lining of the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3246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Final digestion of carbohydrates by intestinal enzymes in the small 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3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Intestinal </a:t>
            </a:r>
            <a:r>
              <a:rPr lang="en-US" sz="4400" dirty="0" err="1" smtClean="0">
                <a:latin typeface="Times New Roman"/>
                <a:cs typeface="Times New Roman"/>
              </a:rPr>
              <a:t>disaccharidases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9996"/>
              </p:ext>
            </p:extLst>
          </p:nvPr>
        </p:nvGraphicFramePr>
        <p:xfrm>
          <a:off x="471488" y="1916832"/>
          <a:ext cx="7632848" cy="367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918707"/>
                <a:gridCol w="3121853"/>
              </a:tblGrid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Enzyme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Substrate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Product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Isomaltase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isomaltose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Maltase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Sucrase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sucrose</a:t>
                      </a:r>
                      <a:b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</a:b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Glucose &amp; fructose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Lactase</a:t>
                      </a:r>
                    </a:p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-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Symbol"/>
                        </a:rPr>
                        <a:t>galactosidase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)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Glucose &amp;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galactose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Proteins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Digestion of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223" y="1255051"/>
            <a:ext cx="7193176" cy="5579986"/>
            <a:chOff x="229698" y="1255051"/>
            <a:chExt cx="7193176" cy="5579986"/>
          </a:xfrm>
        </p:grpSpPr>
        <p:pic>
          <p:nvPicPr>
            <p:cNvPr id="2" name="Picture 1" descr="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89" y="1255051"/>
              <a:ext cx="3254285" cy="557998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9698" y="3741708"/>
              <a:ext cx="4389404" cy="2924907"/>
              <a:chOff x="716130" y="3741708"/>
              <a:chExt cx="4389404" cy="292490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6130" y="3741708"/>
                <a:ext cx="3279806" cy="2924903"/>
              </a:xfrm>
              <a:prstGeom prst="rect">
                <a:avLst/>
              </a:prstGeom>
              <a:ln>
                <a:solidFill>
                  <a:schemeClr val="accent1">
                    <a:alpha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rtl="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200" dirty="0" smtClean="0">
                    <a:latin typeface="Times New Roman"/>
                    <a:cs typeface="Times New Roman"/>
                  </a:rPr>
                  <a:t>Dietary cellulose cannot be digested due to the absence of enzyme that can cleave </a:t>
                </a:r>
                <a:r>
                  <a:rPr lang="en-US" sz="2200" dirty="0" smtClean="0"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(1-4) bonds. It passes through the GIT largely intact. Despite that, it has several beneficial effects.</a:t>
                </a:r>
              </a:p>
            </p:txBody>
          </p:sp>
          <p:cxnSp>
            <p:nvCxnSpPr>
              <p:cNvPr id="8" name="Shape 7"/>
              <p:cNvCxnSpPr/>
              <p:nvPr/>
            </p:nvCxnSpPr>
            <p:spPr>
              <a:xfrm>
                <a:off x="4025414" y="5695518"/>
                <a:ext cx="1080120" cy="971097"/>
              </a:xfrm>
              <a:prstGeom prst="curvedConnector3">
                <a:avLst>
                  <a:gd name="adj1" fmla="val 50000"/>
                </a:avLst>
              </a:prstGeom>
              <a:ln w="19050" cmpd="sng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9557" y="2430886"/>
            <a:ext cx="8396796" cy="39489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Duodenum </a:t>
            </a:r>
            <a:r>
              <a:rPr lang="en-US" dirty="0">
                <a:latin typeface="Times New Roman"/>
                <a:cs typeface="Times New Roman"/>
              </a:rPr>
              <a:t>&amp; upper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Insulin: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b="1" dirty="0" smtClean="0">
                <a:latin typeface="Times New Roman"/>
                <a:cs typeface="Times New Roman"/>
              </a:rPr>
              <a:t>NOT </a:t>
            </a:r>
            <a:r>
              <a:rPr lang="en-US" dirty="0" smtClean="0">
                <a:latin typeface="Times New Roman"/>
                <a:cs typeface="Times New Roman"/>
              </a:rPr>
              <a:t>required </a:t>
            </a:r>
            <a:r>
              <a:rPr lang="en-US" dirty="0">
                <a:latin typeface="Times New Roman"/>
                <a:cs typeface="Times New Roman"/>
              </a:rPr>
              <a:t>for the uptake of glucose by </a:t>
            </a:r>
            <a:r>
              <a:rPr lang="en-US" dirty="0" smtClean="0">
                <a:latin typeface="Times New Roman"/>
                <a:cs typeface="Times New Roman"/>
              </a:rPr>
              <a:t>intestinal cells.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Different </a:t>
            </a:r>
            <a:r>
              <a:rPr lang="en-US" b="1" dirty="0" err="1">
                <a:latin typeface="Times New Roman"/>
                <a:cs typeface="Times New Roman"/>
              </a:rPr>
              <a:t>monosaccharides</a:t>
            </a:r>
            <a:r>
              <a:rPr lang="en-US" b="1" dirty="0">
                <a:latin typeface="Times New Roman"/>
                <a:cs typeface="Times New Roman"/>
              </a:rPr>
              <a:t> have different mechanisms of </a:t>
            </a:r>
            <a:r>
              <a:rPr lang="en-US" b="1" dirty="0" smtClean="0">
                <a:latin typeface="Times New Roman"/>
                <a:cs typeface="Times New Roman"/>
              </a:rPr>
              <a:t>absorption: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Facilitated diffusion (GLUT-mediated)</a:t>
            </a: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Active </a:t>
            </a:r>
            <a:r>
              <a:rPr lang="en-US" dirty="0">
                <a:latin typeface="Times New Roman"/>
                <a:cs typeface="Times New Roman"/>
              </a:rPr>
              <a:t>transport (Energy-dependent)</a:t>
            </a:r>
            <a:r>
              <a:rPr lang="en-US" dirty="0" smtClean="0">
                <a:latin typeface="Times New Roman"/>
                <a:cs typeface="Times New Roman"/>
              </a:rPr>
              <a:t>: Co</a:t>
            </a:r>
            <a:r>
              <a:rPr lang="en-US" dirty="0">
                <a:latin typeface="Times New Roman"/>
                <a:cs typeface="Times New Roman"/>
              </a:rPr>
              <a:t>-transport with Na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13694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Monosaccharaides by Intestinal Mucosal Cells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398" y="1990606"/>
            <a:ext cx="6793434" cy="4792598"/>
            <a:chOff x="1234950" y="1412776"/>
            <a:chExt cx="6793434" cy="479259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1760" y="1412776"/>
              <a:ext cx="5472608" cy="86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7718" y="2276872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028" y="227687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9579" y="3573016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4024" y="3573016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7605" y="5805264"/>
              <a:ext cx="486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Monosaccharides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707904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GLUT-2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19872" y="4005064"/>
              <a:ext cx="100811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508104" y="4077072"/>
              <a:ext cx="93610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n Arrow Callout 17"/>
            <p:cNvSpPr/>
            <p:nvPr/>
          </p:nvSpPr>
          <p:spPr>
            <a:xfrm>
              <a:off x="2483768" y="2708920"/>
              <a:ext cx="2592288" cy="864096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Na</a:t>
              </a:r>
              <a:r>
                <a:rPr lang="en-US" sz="2000" b="1" baseline="30000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-dependent Active transport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6228184" y="2708920"/>
              <a:ext cx="122413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GLUT-5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9225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 digestion of disaccharides (e.g. of lactose)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28" y="227029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Lactose intolerance </a:t>
            </a:r>
          </a:p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(Lactase deficiency)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115" y="3075692"/>
            <a:ext cx="4787272" cy="348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Lactase (-</a:t>
            </a:r>
            <a:r>
              <a:rPr lang="en-US" sz="2200" dirty="0" err="1" smtClean="0">
                <a:latin typeface="Times New Roman"/>
                <a:cs typeface="Times New Roman"/>
                <a:sym typeface="Symbol"/>
              </a:rPr>
              <a:t>galactosidase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) deficiency 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 Undigested carbohydrate in large intestine  osmotic diarrhea. 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Bacterial fermentation of the undigested  compounds in the large intestine  CO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, H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 gas  abdominal cramps, diarrhea &amp; distension (flatulence)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8" y="1778000"/>
            <a:ext cx="3256600" cy="5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94250"/>
            <a:ext cx="7620000" cy="45637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Proteolytic</a:t>
            </a:r>
            <a:r>
              <a:rPr lang="en-US" dirty="0">
                <a:latin typeface="Times New Roman"/>
                <a:cs typeface="Times New Roman"/>
              </a:rPr>
              <a:t> enzymes responsible for digestion of dietary proteins are produced by the stomach, the pancreas &amp; the small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digestion of proteins in the stomach is the result of the action of </a:t>
            </a:r>
            <a:r>
              <a:rPr lang="en-US" dirty="0" err="1" smtClean="0">
                <a:latin typeface="Times New Roman"/>
                <a:cs typeface="Times New Roman"/>
              </a:rPr>
              <a:t>HCl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pepsin.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Pancreatic proteases are, like pepsin, synthesized and secreted as inactive </a:t>
            </a:r>
            <a:r>
              <a:rPr lang="en-US" dirty="0" smtClean="0">
                <a:latin typeface="Times New Roman"/>
                <a:cs typeface="Times New Roman"/>
              </a:rPr>
              <a:t>zymogens.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309"/>
            <a:ext cx="7620000" cy="4032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intestinal digestion of proteins occurs in the small intestine’s lumen, on the luminal surface of the small intestine, and is completed </a:t>
            </a:r>
            <a:r>
              <a:rPr lang="en-US" dirty="0" err="1">
                <a:latin typeface="Times New Roman"/>
                <a:cs typeface="Times New Roman"/>
              </a:rPr>
              <a:t>intracellularly</a:t>
            </a:r>
            <a:r>
              <a:rPr lang="en-US" dirty="0">
                <a:latin typeface="Times New Roman"/>
                <a:cs typeface="Times New Roman"/>
              </a:rPr>
              <a:t> to produce free amino acids.</a:t>
            </a: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In pancreatic insufficiency, the digestion and absorption of fat &amp; protein is 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 &amp; appearance of undigested proteins in the feces.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29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06260"/>
            <a:ext cx="7620000" cy="46517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Salivary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-amylase acts on dietary glycogen &amp; starch in the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mouth.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Pancreatic -amylase continues the process of polysaccharide digestion in small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intestine.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The final digestive processes of carbohydrates into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occur at the mucosal lining of the small intestine by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disaccharidases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 smtClean="0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>
              <a:latin typeface="Times New Roman"/>
              <a:cs typeface="Times New Roman"/>
              <a:sym typeface="Symbo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63980"/>
            <a:ext cx="7620000" cy="45940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cellulose cannot be digested due to the absence of enzyme that can cleave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</a:t>
            </a:r>
            <a:r>
              <a:rPr lang="en-US" dirty="0">
                <a:latin typeface="Times New Roman"/>
                <a:cs typeface="Times New Roman"/>
              </a:rPr>
              <a:t> (1-4) bonds, so it passes through the GIT largely intact. Despite that, it has several beneficial effects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Absorption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of the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requires specific transporters (GLUTs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).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Lactose intolerance is due to deficiency of lactase enzyme and causes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abdominal cramps, diarrhea &amp; flatulence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Reference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edition – </a:t>
            </a:r>
            <a:r>
              <a:rPr lang="en-US" dirty="0" smtClean="0">
                <a:latin typeface="Times New Roman"/>
                <a:cs typeface="Times New Roman"/>
              </a:rPr>
              <a:t>chapters 7 and 19.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92824" y="2480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687"/>
            <a:ext cx="7620000" cy="265196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proteins constitute 70-100 g/</a:t>
            </a:r>
            <a:r>
              <a:rPr lang="en-US" dirty="0" smtClean="0">
                <a:latin typeface="Times New Roman"/>
                <a:cs typeface="Times New Roman"/>
              </a:rPr>
              <a:t>day.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Proteins are generally too large to be </a:t>
            </a:r>
            <a:r>
              <a:rPr lang="en-US" dirty="0" smtClean="0">
                <a:latin typeface="Times New Roman"/>
                <a:cs typeface="Times New Roman"/>
              </a:rPr>
              <a:t>absorbe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by</a:t>
            </a:r>
            <a:r>
              <a:rPr lang="en-US" dirty="0">
                <a:latin typeface="Times New Roman"/>
                <a:cs typeface="Times New Roman"/>
              </a:rPr>
              <a:t> the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They must, therefore, be hydrolyzed to their constituent amino acids, which can be </a:t>
            </a:r>
            <a:r>
              <a:rPr lang="en-US" dirty="0" smtClean="0">
                <a:latin typeface="Times New Roman"/>
                <a:cs typeface="Times New Roman"/>
              </a:rPr>
              <a:t>absorbed.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0984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The Source of </a:t>
            </a:r>
            <a:r>
              <a:rPr lang="en-US" sz="3600" dirty="0" err="1" smtClean="0">
                <a:latin typeface="Times New Roman"/>
                <a:cs typeface="Times New Roman"/>
              </a:rPr>
              <a:t>Proteolytic</a:t>
            </a:r>
            <a:r>
              <a:rPr lang="en-US" sz="3600" dirty="0" smtClean="0">
                <a:latin typeface="Times New Roman"/>
                <a:cs typeface="Times New Roman"/>
              </a:rPr>
              <a:t> Enzymes Responsible for Degrading Dietary Proteins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144" y="2812542"/>
            <a:ext cx="4320480" cy="1837184"/>
          </a:xfrm>
        </p:spPr>
        <p:txBody>
          <a:bodyPr>
            <a:noAutofit/>
          </a:bodyPr>
          <a:lstStyle/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stomach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pancreas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small intestine</a:t>
            </a:r>
            <a:endParaRPr lang="x-none" dirty="0">
              <a:latin typeface="Times New Roman"/>
              <a:cs typeface="Times New Roman"/>
            </a:endParaRPr>
          </a:p>
        </p:txBody>
      </p:sp>
      <p:pic>
        <p:nvPicPr>
          <p:cNvPr id="3" name="Picture 2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1479182"/>
            <a:ext cx="3142359" cy="53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/>
                <a:cs typeface="Times New Roman"/>
              </a:rPr>
              <a:t>1- Digestion of proteins by gastric secretion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760" y="2204864"/>
            <a:ext cx="7498080" cy="2773288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gastric juice contains 2 components important for protein digestion:</a:t>
            </a: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Hydrochloric acid.</a:t>
            </a: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Pepsin.</a:t>
            </a: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74830"/>
              </p:ext>
            </p:extLst>
          </p:nvPr>
        </p:nvGraphicFramePr>
        <p:xfrm>
          <a:off x="412872" y="1187903"/>
          <a:ext cx="7599524" cy="42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37"/>
                <a:gridCol w="5674887"/>
              </a:tblGrid>
              <a:tr h="684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Digesting agent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Description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819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Hydrochloric</a:t>
                      </a:r>
                      <a:endParaRPr lang="en-US" sz="24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acid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 kills some bacteria</a:t>
                      </a: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Denatures proteins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denatured proteins are more </a:t>
                      </a: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susceptible to hydrolysis by proteases.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430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Pepsin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Acid-stable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Endopeptidase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Secreted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as inactive zymogen (pepsinogen)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Pepsinogen is activated by: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1. hydrochloric acid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2. pepsin, i.e. autocatalysis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Protein digestion by stomach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Polypeptides + few free amino acids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7620000" cy="4213636"/>
          </a:xfrm>
        </p:spPr>
        <p:txBody>
          <a:bodyPr>
            <a:normAutofit/>
          </a:bodyPr>
          <a:lstStyle/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a) digestion by pancreatic enzymes.</a:t>
            </a:r>
          </a:p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>
                <a:latin typeface="Times New Roman"/>
                <a:cs typeface="Times New Roman"/>
              </a:rPr>
              <a:t>aminopeptidase</a:t>
            </a:r>
            <a:r>
              <a:rPr lang="en-US" b="1" dirty="0">
                <a:latin typeface="Times New Roman"/>
                <a:cs typeface="Times New Roman"/>
              </a:rPr>
              <a:t>.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digestion in small intestine is hormonally controlled.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Two small </a:t>
            </a:r>
            <a:r>
              <a:rPr lang="en-US" dirty="0">
                <a:latin typeface="Times New Roman"/>
                <a:cs typeface="Times New Roman"/>
              </a:rPr>
              <a:t>peptide hormones are released from cells of the upper part of small intestine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114300" indent="0" algn="just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Cholecystokinin (CCK)</a:t>
            </a: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Hormonal control of digestion in small intestine: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76" y="1090240"/>
            <a:ext cx="1899139" cy="55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587" y="1790920"/>
            <a:ext cx="44674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Cholecystokinin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(CCK):</a:t>
            </a:r>
            <a:r>
              <a:rPr lang="en-US" sz="2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l" rtl="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Secretion of pancreatic enzymes.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Bile secretion.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Slow release of gastric contents.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50" y="4664850"/>
            <a:ext cx="4058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l" rtl="0"/>
            <a:endParaRPr lang="en-US" sz="2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l" rtl="0"/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Release of watery solution rich in bicarbonate by pancreas.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1495</TotalTime>
  <Words>1678</Words>
  <Application>Microsoft Macintosh PowerPoint</Application>
  <PresentationFormat>On-screen Show (4:3)</PresentationFormat>
  <Paragraphs>281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Biochemical Aspects of Digestion of Proteins and Carbohydrates</vt:lpstr>
      <vt:lpstr>Learning outcomes</vt:lpstr>
      <vt:lpstr>Biochemical Aspects of Digestion of Dietary Proteins</vt:lpstr>
      <vt:lpstr>Protein Digestion</vt:lpstr>
      <vt:lpstr>The Source of Proteolytic Enzymes Responsible for Degrading Dietary Proteins</vt:lpstr>
      <vt:lpstr>1- Digestion of proteins by gastric secretion</vt:lpstr>
      <vt:lpstr>PowerPoint Presentation</vt:lpstr>
      <vt:lpstr>2- Digestion of proteins in small intestine</vt:lpstr>
      <vt:lpstr>Hormonal control of digestion in small intestine:</vt:lpstr>
      <vt:lpstr>The gut hormones</vt:lpstr>
      <vt:lpstr>The gut hormones: continued…</vt:lpstr>
      <vt:lpstr>Pancreatic enzymes for digestion of proteins</vt:lpstr>
      <vt:lpstr>Activation of pancreatic enzymes</vt:lpstr>
      <vt:lpstr>Pancreatic enzymes: continued ...</vt:lpstr>
      <vt:lpstr>Activation of pancreatic enzymes: continued …</vt:lpstr>
      <vt:lpstr>2- Digestion of proteins in small intestine: continued …</vt:lpstr>
      <vt:lpstr>Absorption of digested proteins</vt:lpstr>
      <vt:lpstr>Genetic Errors in Amino Acids Transport</vt:lpstr>
      <vt:lpstr>Abnormalities of protein digestion</vt:lpstr>
      <vt:lpstr>Celiac Disease (Celiac sprue)</vt:lpstr>
      <vt:lpstr>Biochemical Aspects of Digestion of Dietary Carbohydrates</vt:lpstr>
      <vt:lpstr>Carbohydrates digestion</vt:lpstr>
      <vt:lpstr>Dietary Carbohydrates</vt:lpstr>
      <vt:lpstr>Enzymes for Digestion of Dietary Carbohydrates</vt:lpstr>
      <vt:lpstr>Effects of -amylase on Glycogen</vt:lpstr>
      <vt:lpstr>Enzymes for Digestion of Dietary Carbohydrates: continued …</vt:lpstr>
      <vt:lpstr>Serum level of -amylases</vt:lpstr>
      <vt:lpstr>Final digestion of carbohydrates by intestinal enzymes in the small intestine</vt:lpstr>
      <vt:lpstr>Intestinal disaccharidases</vt:lpstr>
      <vt:lpstr>Digestion of Carbohydrates</vt:lpstr>
      <vt:lpstr>Absorption of Monosaccharaides by Intestinal Mucosal Cells</vt:lpstr>
      <vt:lpstr>Absorption of digested carbohydrates</vt:lpstr>
      <vt:lpstr>Abnormal digestion of disaccharides (e.g. of lactose)</vt:lpstr>
      <vt:lpstr>Take Home Messages Digestion of Dietary proteins </vt:lpstr>
      <vt:lpstr>Take Home Messages Digestion of Dietary proteins </vt:lpstr>
      <vt:lpstr>Take Home Messages Digestion of Dietary carbohydrates </vt:lpstr>
      <vt:lpstr>Take Home Messages Digestion of Dietary carbohydrates 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Salman</cp:lastModifiedBy>
  <cp:revision>192</cp:revision>
  <dcterms:created xsi:type="dcterms:W3CDTF">2014-02-16T04:46:36Z</dcterms:created>
  <dcterms:modified xsi:type="dcterms:W3CDTF">2015-11-16T04:54:14Z</dcterms:modified>
</cp:coreProperties>
</file>