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8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97" r:id="rId11"/>
    <p:sldId id="265" r:id="rId12"/>
    <p:sldId id="274" r:id="rId13"/>
    <p:sldId id="279" r:id="rId14"/>
    <p:sldId id="271" r:id="rId15"/>
    <p:sldId id="268" r:id="rId16"/>
    <p:sldId id="267" r:id="rId17"/>
    <p:sldId id="269" r:id="rId18"/>
    <p:sldId id="272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7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7B7B7-74B7-4F1D-8E58-9EAF106C7AD7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B9751-61E4-4A73-9F3F-DD2A2C16C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CC5EF-479D-4828-9C16-FABE6F736D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1114-682F-45FD-B0F2-2BDFC4B94D17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BD747-05A7-4714-9DA7-42481AA3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7302-5728-4290-A91A-EA9629336DCD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97E7-979C-4771-AA0A-2C9E2445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2659-2C4B-43C0-B158-446E25FCEE02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EA48-00F8-49BE-A2A1-CD9444B1F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292D-49FB-44CB-B390-15AA83D8D723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C1DA0-71DA-4F43-A04B-40DA9E73A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6492-EF01-4FF1-B7C6-FBCCEDDD1C77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2A0D2-D702-4F96-A97A-413D2EE4A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B3A83-262C-45BB-BA18-86184CF83C7D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435D-C373-4A67-9AEA-C36582684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8E2B-6963-4A58-B208-7C192EA02708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3B8C-1C95-4DCC-B11A-E10F77E1E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EC07-3118-4F40-8F3A-DB1AA4E6D35F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4386-5207-4DE8-82E7-66DE87464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9878A-A33E-4507-B854-55D296043BCC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E69F-10E8-4E72-AC2C-F567B4B7E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B7B6-D7C7-48A2-B7E9-31BDEB92F50C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2365E-8E95-45A8-AEE0-E7FAA7C0B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55BA-45CA-4223-A0CA-D96C5E883C42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A07C6-1234-4853-92D4-7EDCBAEE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74B7FA-14E0-40BF-B9E2-555C289D816F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F25EE-4E87-4565-A476-7C494B8E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College of Medicine, KSU</a:t>
            </a:r>
          </a:p>
          <a:p>
            <a:pPr algn="ctr">
              <a:buNone/>
            </a:pPr>
            <a:r>
              <a:rPr lang="en-US" sz="2800" dirty="0" smtClean="0"/>
              <a:t>Medical education Department</a:t>
            </a:r>
          </a:p>
          <a:p>
            <a:pPr algn="ctr">
              <a:buNone/>
            </a:pPr>
            <a:r>
              <a:rPr lang="en-US" sz="2800" dirty="0" smtClean="0"/>
              <a:t>Pathology Department</a:t>
            </a:r>
          </a:p>
          <a:p>
            <a:pPr algn="ctr">
              <a:buNone/>
            </a:pPr>
            <a:r>
              <a:rPr lang="en-US" sz="2800" dirty="0" smtClean="0"/>
              <a:t>Medical Biochemistry Unit</a:t>
            </a:r>
          </a:p>
          <a:p>
            <a:pPr algn="ctr">
              <a:buNone/>
            </a:pPr>
            <a:endParaRPr lang="en-US" sz="105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GIT Block (2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800" b="1" dirty="0" smtClean="0">
                <a:solidFill>
                  <a:srgbClr val="FF0000"/>
                </a:solidFill>
              </a:rPr>
              <a:t> Year)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b="1" dirty="0" smtClean="0"/>
              <a:t>Integrated Practical (Biochemistry / Pathology)</a:t>
            </a:r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Liver Function Tests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8305800" cy="5410200"/>
          </a:xfrm>
        </p:spPr>
      </p:pic>
      <p:sp>
        <p:nvSpPr>
          <p:cNvPr id="5" name="Rectangle 4"/>
          <p:cNvSpPr/>
          <p:nvPr/>
        </p:nvSpPr>
        <p:spPr>
          <a:xfrm>
            <a:off x="304800" y="0"/>
            <a:ext cx="8305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Q5: 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On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picture,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mark the intracellular location for the process of conjugation?</a:t>
            </a:r>
          </a:p>
        </p:txBody>
      </p:sp>
    </p:spTree>
    <p:extLst>
      <p:ext uri="{BB962C8B-B14F-4D97-AF65-F5344CB8AC3E}">
        <p14:creationId xmlns:p14="http://schemas.microsoft.com/office/powerpoint/2010/main" val="351284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391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943600" y="5638800"/>
            <a:ext cx="15240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&amp; why is bilirubin conjugated?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Bilirubin is conjugated by addition of </a:t>
            </a:r>
            <a:r>
              <a:rPr lang="en-US" dirty="0" err="1" smtClean="0"/>
              <a:t>glucuronic</a:t>
            </a:r>
            <a:r>
              <a:rPr lang="en-US" dirty="0" smtClean="0"/>
              <a:t> acid in </a:t>
            </a:r>
            <a:r>
              <a:rPr lang="en-US" dirty="0" smtClean="0"/>
              <a:t>hepatocytes.</a:t>
            </a:r>
            <a:endParaRPr lang="en-US" dirty="0" smtClean="0"/>
          </a:p>
          <a:p>
            <a:pPr eaLnBrk="1" hangingPunct="1"/>
            <a:r>
              <a:rPr lang="en-US" dirty="0" smtClean="0"/>
              <a:t>The conjugated-bilirubin is water soluble and can be excreted in the urine and </a:t>
            </a:r>
            <a:r>
              <a:rPr lang="en-US" dirty="0" smtClean="0"/>
              <a:t>faeces.</a:t>
            </a:r>
            <a:endParaRPr lang="en-US" dirty="0" smtClean="0"/>
          </a:p>
          <a:p>
            <a:pPr eaLnBrk="1" hangingPunct="1"/>
            <a:r>
              <a:rPr lang="en-US" dirty="0" smtClean="0"/>
              <a:t>This prevents precipitation and deposition in tissues.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Defective enzymatic conjugation of bilirubin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clinical conditions due to congenital deficiency of the conjugating enzyme ( bilirubin glucuronyl transferase)</a:t>
            </a:r>
          </a:p>
          <a:p>
            <a:pPr lvl="1"/>
            <a:r>
              <a:rPr lang="en-US" smtClean="0"/>
              <a:t>Crigler-Najjar syndrome</a:t>
            </a:r>
          </a:p>
          <a:p>
            <a:pPr lvl="1"/>
            <a:r>
              <a:rPr lang="en-US" smtClean="0"/>
              <a:t>Gilbert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How is bilirubin eliminated from the body?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What are the fates of bilirubin in the intestine?</a:t>
            </a:r>
            <a:endParaRPr lang="en-US" sz="3600" dirty="0" smtClean="0"/>
          </a:p>
          <a:p>
            <a:pPr marL="514350" indent="-514350" eaLnBrk="1" hangingPunct="1">
              <a:buFont typeface="Calibri" pitchFamily="34" charset="0"/>
              <a:buAutoNum type="alphaUcPeriod"/>
              <a:defRPr/>
            </a:pPr>
            <a:endParaRPr lang="en-US" sz="3600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Q5.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1026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52400" y="1524000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6200" y="4029075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76200" y="5105400"/>
            <a:ext cx="1905000" cy="1477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5943600" y="304800"/>
            <a:ext cx="30480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5486400" y="2325688"/>
            <a:ext cx="2667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7" name="TextBox 13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8" name="TextBox 14"/>
          <p:cNvSpPr txBox="1">
            <a:spLocks noChangeArrowheads="1"/>
          </p:cNvSpPr>
          <p:nvPr/>
        </p:nvSpPr>
        <p:spPr bwMode="auto">
          <a:xfrm>
            <a:off x="5486400" y="4383088"/>
            <a:ext cx="2286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7010400" y="5754688"/>
            <a:ext cx="20574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4"/>
          <p:cNvGrpSpPr>
            <a:grpSpLocks/>
          </p:cNvGrpSpPr>
          <p:nvPr/>
        </p:nvGrpSpPr>
        <p:grpSpPr bwMode="auto">
          <a:xfrm>
            <a:off x="525463" y="838200"/>
            <a:ext cx="431800" cy="369888"/>
            <a:chOff x="1619672" y="1475492"/>
            <a:chExt cx="432048" cy="369332"/>
          </a:xfrm>
        </p:grpSpPr>
        <p:sp>
          <p:nvSpPr>
            <p:cNvPr id="186" name="Oval 185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5" name="TextBox 58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6387" name="Group 135"/>
          <p:cNvGrpSpPr>
            <a:grpSpLocks/>
          </p:cNvGrpSpPr>
          <p:nvPr/>
        </p:nvGrpSpPr>
        <p:grpSpPr bwMode="auto">
          <a:xfrm>
            <a:off x="520700" y="1981200"/>
            <a:ext cx="431800" cy="369888"/>
            <a:chOff x="1619672" y="1475492"/>
            <a:chExt cx="432048" cy="369332"/>
          </a:xfrm>
        </p:grpSpPr>
        <p:sp>
          <p:nvSpPr>
            <p:cNvPr id="184" name="Oval 18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6388" name="Group 136"/>
          <p:cNvGrpSpPr>
            <a:grpSpLocks/>
          </p:cNvGrpSpPr>
          <p:nvPr/>
        </p:nvGrpSpPr>
        <p:grpSpPr bwMode="auto">
          <a:xfrm>
            <a:off x="6553200" y="1524000"/>
            <a:ext cx="431800" cy="369888"/>
            <a:chOff x="1619672" y="1475492"/>
            <a:chExt cx="432048" cy="369332"/>
          </a:xfrm>
        </p:grpSpPr>
        <p:sp>
          <p:nvSpPr>
            <p:cNvPr id="182" name="Oval 181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1" name="TextBox 6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138" name="Down Arrow 137"/>
          <p:cNvSpPr/>
          <p:nvPr/>
        </p:nvSpPr>
        <p:spPr>
          <a:xfrm>
            <a:off x="7578725" y="2667000"/>
            <a:ext cx="346075" cy="849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0" name="Group 138"/>
          <p:cNvGrpSpPr>
            <a:grpSpLocks/>
          </p:cNvGrpSpPr>
          <p:nvPr/>
        </p:nvGrpSpPr>
        <p:grpSpPr bwMode="auto">
          <a:xfrm>
            <a:off x="6858000" y="3886200"/>
            <a:ext cx="431800" cy="369888"/>
            <a:chOff x="1619672" y="1475490"/>
            <a:chExt cx="432048" cy="369334"/>
          </a:xfrm>
        </p:grpSpPr>
        <p:sp>
          <p:nvSpPr>
            <p:cNvPr id="180" name="Oval 179"/>
            <p:cNvSpPr/>
            <p:nvPr/>
          </p:nvSpPr>
          <p:spPr>
            <a:xfrm>
              <a:off x="1619672" y="1485001"/>
              <a:ext cx="432048" cy="3598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9" name="TextBox 69"/>
            <p:cNvSpPr txBox="1">
              <a:spLocks noChangeArrowheads="1"/>
            </p:cNvSpPr>
            <p:nvPr/>
          </p:nvSpPr>
          <p:spPr bwMode="auto">
            <a:xfrm>
              <a:off x="1691680" y="1475490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6</a:t>
              </a:r>
            </a:p>
          </p:txBody>
        </p:sp>
      </p:grpSp>
      <p:pic>
        <p:nvPicPr>
          <p:cNvPr id="16391" name="Picture 139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7280275" y="480060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71"/>
          <p:cNvSpPr txBox="1">
            <a:spLocks noChangeArrowheads="1"/>
          </p:cNvSpPr>
          <p:nvPr/>
        </p:nvSpPr>
        <p:spPr bwMode="auto">
          <a:xfrm>
            <a:off x="7162800" y="4724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Blank</a:t>
            </a:r>
          </a:p>
        </p:txBody>
      </p:sp>
      <p:sp>
        <p:nvSpPr>
          <p:cNvPr id="142" name="Right Arrow 141"/>
          <p:cNvSpPr/>
          <p:nvPr/>
        </p:nvSpPr>
        <p:spPr>
          <a:xfrm flipH="1">
            <a:off x="5765800" y="4946650"/>
            <a:ext cx="10795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4" name="Group 142"/>
          <p:cNvGrpSpPr>
            <a:grpSpLocks/>
          </p:cNvGrpSpPr>
          <p:nvPr/>
        </p:nvGrpSpPr>
        <p:grpSpPr bwMode="auto">
          <a:xfrm>
            <a:off x="6124575" y="4649788"/>
            <a:ext cx="433388" cy="369887"/>
            <a:chOff x="1619672" y="1475492"/>
            <a:chExt cx="432048" cy="369332"/>
          </a:xfrm>
        </p:grpSpPr>
        <p:sp>
          <p:nvSpPr>
            <p:cNvPr id="178" name="Oval 177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7" name="TextBox 7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7</a:t>
              </a:r>
            </a:p>
          </p:txBody>
        </p:sp>
      </p:grpSp>
      <p:pic>
        <p:nvPicPr>
          <p:cNvPr id="16395" name="Picture 143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587875"/>
            <a:ext cx="21590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TextBox 77"/>
          <p:cNvSpPr txBox="1">
            <a:spLocks noChangeArrowheads="1"/>
          </p:cNvSpPr>
          <p:nvPr/>
        </p:nvSpPr>
        <p:spPr bwMode="auto">
          <a:xfrm>
            <a:off x="5105400" y="54864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Using blank set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the  base line at wavelength 578 nm</a:t>
            </a:r>
          </a:p>
        </p:txBody>
      </p:sp>
      <p:sp>
        <p:nvSpPr>
          <p:cNvPr id="146" name="Right Arrow 145"/>
          <p:cNvSpPr/>
          <p:nvPr/>
        </p:nvSpPr>
        <p:spPr>
          <a:xfrm flipH="1">
            <a:off x="2338388" y="5091113"/>
            <a:ext cx="10810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8" name="Group 146"/>
          <p:cNvGrpSpPr>
            <a:grpSpLocks/>
          </p:cNvGrpSpPr>
          <p:nvPr/>
        </p:nvGrpSpPr>
        <p:grpSpPr bwMode="auto">
          <a:xfrm>
            <a:off x="2627313" y="4803775"/>
            <a:ext cx="431800" cy="368300"/>
            <a:chOff x="1619672" y="1475492"/>
            <a:chExt cx="432048" cy="369332"/>
          </a:xfrm>
        </p:grpSpPr>
        <p:sp>
          <p:nvSpPr>
            <p:cNvPr id="176" name="Oval 175"/>
            <p:cNvSpPr/>
            <p:nvPr/>
          </p:nvSpPr>
          <p:spPr>
            <a:xfrm>
              <a:off x="1619672" y="1485044"/>
              <a:ext cx="432048" cy="3597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5" name="TextBox 81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8</a:t>
              </a:r>
            </a:p>
          </p:txBody>
        </p:sp>
      </p:grpSp>
      <p:pic>
        <p:nvPicPr>
          <p:cNvPr id="16399" name="Picture 147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9313"/>
            <a:ext cx="22304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Box 83"/>
          <p:cNvSpPr txBox="1">
            <a:spLocks noChangeArrowheads="1"/>
          </p:cNvSpPr>
          <p:nvPr/>
        </p:nvSpPr>
        <p:spPr bwMode="auto">
          <a:xfrm>
            <a:off x="1676400" y="5740400"/>
            <a:ext cx="163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Read test (A) at 578 nm</a:t>
            </a:r>
          </a:p>
        </p:txBody>
      </p:sp>
      <p:sp>
        <p:nvSpPr>
          <p:cNvPr id="16401" name="TextBox 51"/>
          <p:cNvSpPr txBox="1">
            <a:spLocks noChangeArrowheads="1"/>
          </p:cNvSpPr>
          <p:nvPr/>
        </p:nvSpPr>
        <p:spPr bwMode="auto">
          <a:xfrm>
            <a:off x="1600200" y="1524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Measurement of Total Bilirubin </a:t>
            </a:r>
          </a:p>
        </p:txBody>
      </p:sp>
      <p:grpSp>
        <p:nvGrpSpPr>
          <p:cNvPr id="16402" name="Group 151"/>
          <p:cNvGrpSpPr>
            <a:grpSpLocks/>
          </p:cNvGrpSpPr>
          <p:nvPr/>
        </p:nvGrpSpPr>
        <p:grpSpPr bwMode="auto">
          <a:xfrm>
            <a:off x="469900" y="3200400"/>
            <a:ext cx="431800" cy="369888"/>
            <a:chOff x="1619672" y="1475492"/>
            <a:chExt cx="432048" cy="369332"/>
          </a:xfrm>
        </p:grpSpPr>
        <p:sp>
          <p:nvSpPr>
            <p:cNvPr id="174" name="Oval 17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6403" name="Group 152"/>
          <p:cNvGrpSpPr>
            <a:grpSpLocks/>
          </p:cNvGrpSpPr>
          <p:nvPr/>
        </p:nvGrpSpPr>
        <p:grpSpPr bwMode="auto">
          <a:xfrm>
            <a:off x="3276600" y="1539875"/>
            <a:ext cx="719138" cy="2193925"/>
            <a:chOff x="5707763" y="1340768"/>
            <a:chExt cx="736445" cy="2991434"/>
          </a:xfrm>
        </p:grpSpPr>
        <p:pic>
          <p:nvPicPr>
            <p:cNvPr id="16438" name="Picture 169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" name="Rounded Rectangle 170"/>
            <p:cNvSpPr/>
            <p:nvPr/>
          </p:nvSpPr>
          <p:spPr>
            <a:xfrm>
              <a:off x="5868708" y="2780207"/>
              <a:ext cx="359280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5400000">
              <a:off x="500504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536432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04" name="Group 153"/>
          <p:cNvGrpSpPr>
            <a:grpSpLocks/>
          </p:cNvGrpSpPr>
          <p:nvPr/>
        </p:nvGrpSpPr>
        <p:grpSpPr bwMode="auto">
          <a:xfrm>
            <a:off x="4310063" y="1600200"/>
            <a:ext cx="719137" cy="2193925"/>
            <a:chOff x="5707763" y="1340768"/>
            <a:chExt cx="736445" cy="2991434"/>
          </a:xfrm>
        </p:grpSpPr>
        <p:pic>
          <p:nvPicPr>
            <p:cNvPr id="16434" name="Picture 165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7" name="Rounded Rectangle 166"/>
            <p:cNvSpPr/>
            <p:nvPr/>
          </p:nvSpPr>
          <p:spPr>
            <a:xfrm>
              <a:off x="5868708" y="2780207"/>
              <a:ext cx="359282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5400000">
              <a:off x="5005044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5364326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ight Arrow 154"/>
          <p:cNvSpPr/>
          <p:nvPr/>
        </p:nvSpPr>
        <p:spPr>
          <a:xfrm rot="10800000" flipH="1">
            <a:off x="4876800" y="1905000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6406" name="TextBox 50"/>
          <p:cNvSpPr txBox="1">
            <a:spLocks noChangeArrowheads="1"/>
          </p:cNvSpPr>
          <p:nvPr/>
        </p:nvSpPr>
        <p:spPr bwMode="auto">
          <a:xfrm>
            <a:off x="1371600" y="914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200µl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  Reagent 1</a:t>
            </a:r>
          </a:p>
        </p:txBody>
      </p:sp>
      <p:sp>
        <p:nvSpPr>
          <p:cNvPr id="16407" name="TextBox 50"/>
          <p:cNvSpPr txBox="1">
            <a:spLocks noChangeArrowheads="1"/>
          </p:cNvSpPr>
          <p:nvPr/>
        </p:nvSpPr>
        <p:spPr bwMode="auto">
          <a:xfrm>
            <a:off x="1447800" y="2057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50µl Reagent 2</a:t>
            </a:r>
          </a:p>
        </p:txBody>
      </p:sp>
      <p:sp>
        <p:nvSpPr>
          <p:cNvPr id="16408" name="TextBox 50"/>
          <p:cNvSpPr txBox="1">
            <a:spLocks noChangeArrowheads="1"/>
          </p:cNvSpPr>
          <p:nvPr/>
        </p:nvSpPr>
        <p:spPr bwMode="auto">
          <a:xfrm>
            <a:off x="1435100" y="3200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1 ml Reagent 3</a:t>
            </a:r>
          </a:p>
        </p:txBody>
      </p:sp>
      <p:sp>
        <p:nvSpPr>
          <p:cNvPr id="16409" name="TextBox 50"/>
          <p:cNvSpPr txBox="1">
            <a:spLocks noChangeArrowheads="1"/>
          </p:cNvSpPr>
          <p:nvPr/>
        </p:nvSpPr>
        <p:spPr bwMode="auto">
          <a:xfrm>
            <a:off x="3048000" y="2133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Blank</a:t>
            </a:r>
          </a:p>
        </p:txBody>
      </p:sp>
      <p:sp>
        <p:nvSpPr>
          <p:cNvPr id="16410" name="TextBox 50"/>
          <p:cNvSpPr txBox="1">
            <a:spLocks noChangeArrowheads="1"/>
          </p:cNvSpPr>
          <p:nvPr/>
        </p:nvSpPr>
        <p:spPr bwMode="auto">
          <a:xfrm>
            <a:off x="4267200" y="2133600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grpSp>
        <p:nvGrpSpPr>
          <p:cNvPr id="16411" name="Group 160"/>
          <p:cNvGrpSpPr>
            <a:grpSpLocks/>
          </p:cNvGrpSpPr>
          <p:nvPr/>
        </p:nvGrpSpPr>
        <p:grpSpPr bwMode="auto">
          <a:xfrm>
            <a:off x="3697288" y="762000"/>
            <a:ext cx="1636712" cy="871538"/>
            <a:chOff x="3566237" y="540167"/>
            <a:chExt cx="1637549" cy="871469"/>
          </a:xfrm>
        </p:grpSpPr>
        <p:cxnSp>
          <p:nvCxnSpPr>
            <p:cNvPr id="164" name="Curved Connector 163"/>
            <p:cNvCxnSpPr/>
            <p:nvPr/>
          </p:nvCxnSpPr>
          <p:spPr>
            <a:xfrm rot="5400000">
              <a:off x="4728232" y="1109207"/>
              <a:ext cx="490499" cy="114358"/>
            </a:xfrm>
            <a:prstGeom prst="curvedConnector3">
              <a:avLst>
                <a:gd name="adj1" fmla="val 50000"/>
              </a:avLst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3" name="TextBox 32"/>
            <p:cNvSpPr txBox="1">
              <a:spLocks noChangeArrowheads="1"/>
            </p:cNvSpPr>
            <p:nvPr/>
          </p:nvSpPr>
          <p:spPr bwMode="auto">
            <a:xfrm>
              <a:off x="3566237" y="540167"/>
              <a:ext cx="1637549" cy="338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600" b="1">
                  <a:latin typeface="Calibri" pitchFamily="34" charset="0"/>
                </a:rPr>
                <a:t>Add 200µl serum</a:t>
              </a:r>
            </a:p>
          </p:txBody>
        </p:sp>
      </p:grpSp>
      <p:sp>
        <p:nvSpPr>
          <p:cNvPr id="16412" name="TextBox 50"/>
          <p:cNvSpPr txBox="1">
            <a:spLocks noChangeArrowheads="1"/>
          </p:cNvSpPr>
          <p:nvPr/>
        </p:nvSpPr>
        <p:spPr bwMode="auto">
          <a:xfrm>
            <a:off x="6705600" y="1676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b="1">
                <a:latin typeface="Calibri" pitchFamily="34" charset="0"/>
              </a:rPr>
              <a:t>Add 1 ml Reagent 4</a:t>
            </a:r>
          </a:p>
        </p:txBody>
      </p:sp>
      <p:pic>
        <p:nvPicPr>
          <p:cNvPr id="16413" name="Picture 187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8270875" y="485775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6" name="Curved Connector 195"/>
          <p:cNvCxnSpPr/>
          <p:nvPr/>
        </p:nvCxnSpPr>
        <p:spPr bwMode="auto">
          <a:xfrm rot="5400000">
            <a:off x="3393281" y="1254919"/>
            <a:ext cx="490538" cy="114300"/>
          </a:xfrm>
          <a:prstGeom prst="curved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5" name="TextBox 71"/>
          <p:cNvSpPr txBox="1">
            <a:spLocks noChangeArrowheads="1"/>
          </p:cNvSpPr>
          <p:nvPr/>
        </p:nvSpPr>
        <p:spPr bwMode="auto">
          <a:xfrm>
            <a:off x="8153400" y="4808538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sp>
        <p:nvSpPr>
          <p:cNvPr id="16416" name="TextBox 50"/>
          <p:cNvSpPr txBox="1">
            <a:spLocks noChangeArrowheads="1"/>
          </p:cNvSpPr>
          <p:nvPr/>
        </p:nvSpPr>
        <p:spPr bwMode="auto">
          <a:xfrm>
            <a:off x="1447800" y="2590800"/>
            <a:ext cx="1219200" cy="338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Only  in test</a:t>
            </a:r>
          </a:p>
        </p:txBody>
      </p:sp>
      <p:grpSp>
        <p:nvGrpSpPr>
          <p:cNvPr id="16417" name="Group 209"/>
          <p:cNvGrpSpPr>
            <a:grpSpLocks/>
          </p:cNvGrpSpPr>
          <p:nvPr/>
        </p:nvGrpSpPr>
        <p:grpSpPr bwMode="auto">
          <a:xfrm>
            <a:off x="3352800" y="762000"/>
            <a:ext cx="431800" cy="369888"/>
            <a:chOff x="1619672" y="1475491"/>
            <a:chExt cx="432048" cy="369331"/>
          </a:xfrm>
        </p:grpSpPr>
        <p:sp>
          <p:nvSpPr>
            <p:cNvPr id="211" name="Oval 210"/>
            <p:cNvSpPr/>
            <p:nvPr/>
          </p:nvSpPr>
          <p:spPr>
            <a:xfrm>
              <a:off x="1619672" y="1485002"/>
              <a:ext cx="432048" cy="35982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31" name="TextBox 69"/>
            <p:cNvSpPr txBox="1">
              <a:spLocks noChangeArrowheads="1"/>
            </p:cNvSpPr>
            <p:nvPr/>
          </p:nvSpPr>
          <p:spPr bwMode="auto">
            <a:xfrm>
              <a:off x="1645087" y="1475491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16418" name="TextBox 65"/>
          <p:cNvSpPr txBox="1">
            <a:spLocks noChangeArrowheads="1"/>
          </p:cNvSpPr>
          <p:nvPr/>
        </p:nvSpPr>
        <p:spPr bwMode="auto">
          <a:xfrm>
            <a:off x="1371600" y="1444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19" name="TextBox 66"/>
          <p:cNvSpPr txBox="1">
            <a:spLocks noChangeArrowheads="1"/>
          </p:cNvSpPr>
          <p:nvPr/>
        </p:nvSpPr>
        <p:spPr bwMode="auto">
          <a:xfrm>
            <a:off x="1282700" y="3730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20" name="TextBox 67"/>
          <p:cNvSpPr txBox="1">
            <a:spLocks noChangeArrowheads="1"/>
          </p:cNvSpPr>
          <p:nvPr/>
        </p:nvSpPr>
        <p:spPr bwMode="auto">
          <a:xfrm>
            <a:off x="6950075" y="1981200"/>
            <a:ext cx="1887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7162800" y="40640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Transfer(Pour) to cuvette</a:t>
            </a:r>
          </a:p>
        </p:txBody>
      </p:sp>
      <p:sp>
        <p:nvSpPr>
          <p:cNvPr id="16422" name="TextBox 50"/>
          <p:cNvSpPr txBox="1">
            <a:spLocks noChangeArrowheads="1"/>
          </p:cNvSpPr>
          <p:nvPr/>
        </p:nvSpPr>
        <p:spPr bwMode="auto">
          <a:xfrm>
            <a:off x="4800600" y="22352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Mix and wait for </a:t>
            </a:r>
          </a:p>
          <a:p>
            <a:pPr algn="ctr" rtl="1"/>
            <a:r>
              <a:rPr lang="en-US" sz="1600" b="1">
                <a:latin typeface="Calibri" pitchFamily="34" charset="0"/>
              </a:rPr>
              <a:t>5-10 min at RT</a:t>
            </a:r>
          </a:p>
        </p:txBody>
      </p:sp>
      <p:sp>
        <p:nvSpPr>
          <p:cNvPr id="16423" name="Rectangle 71"/>
          <p:cNvSpPr>
            <a:spLocks noChangeArrowheads="1"/>
          </p:cNvSpPr>
          <p:nvPr/>
        </p:nvSpPr>
        <p:spPr bwMode="auto">
          <a:xfrm>
            <a:off x="6477000" y="2674938"/>
            <a:ext cx="1200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Mix and wait for</a:t>
            </a:r>
          </a:p>
          <a:p>
            <a:r>
              <a:rPr lang="en-US" sz="1600" b="1">
                <a:latin typeface="Calibri" pitchFamily="34" charset="0"/>
              </a:rPr>
              <a:t> 5-20 min at RT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04800" y="609600"/>
            <a:ext cx="2743200" cy="12192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04800" y="1981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(1</a:t>
            </a:r>
            <a:r>
              <a:rPr lang="en-US" dirty="0" smtClean="0">
                <a:solidFill>
                  <a:srgbClr val="FF0000"/>
                </a:solidFill>
              </a:rPr>
              <a:t>drop)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4800" y="3124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477000" y="1295400"/>
            <a:ext cx="2514600" cy="1066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705600" y="3733800"/>
            <a:ext cx="2362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276600" y="609600"/>
            <a:ext cx="2209800" cy="685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Calculation of total bilirubin concentration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 </a:t>
            </a: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smtClean="0"/>
              <a:t>Conc. of serum total bilirubin: </a:t>
            </a:r>
          </a:p>
          <a:p>
            <a:pPr eaLnBrk="1" hangingPunct="1">
              <a:buFont typeface="Arial" charset="0"/>
              <a:buNone/>
            </a:pPr>
            <a:r>
              <a:rPr lang="en-US" b="1" smtClean="0"/>
              <a:t>A × 185 = …... µmol/L</a:t>
            </a:r>
          </a:p>
          <a:p>
            <a:pPr eaLnBrk="1" hangingPunct="1">
              <a:buFont typeface="Arial" charset="0"/>
              <a:buNone/>
            </a:pPr>
            <a:endParaRPr lang="en-US" b="1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Note- (Normal range: 2 – 17 µmol/L)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Sensitivity answers the following question: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If a person has a disease, how often will the test be positive (true positive rate)? </a:t>
            </a:r>
            <a:br>
              <a:rPr lang="en-US" sz="2400" dirty="0" smtClean="0"/>
            </a:br>
            <a:r>
              <a:rPr lang="en-US" sz="2400" dirty="0" smtClean="0"/>
              <a:t>i.e.: if the test is highly sensitive and the test result is negative you can be nearly certain that the individuals don’t have disease. </a:t>
            </a:r>
            <a:br>
              <a:rPr lang="en-US" sz="2400" dirty="0" smtClean="0"/>
            </a:br>
            <a:r>
              <a:rPr lang="en-US" sz="2400" dirty="0" smtClean="0"/>
              <a:t>A Sensitive test helps </a:t>
            </a:r>
            <a:r>
              <a:rPr lang="en-US" sz="2400" b="1" u="sng" dirty="0">
                <a:solidFill>
                  <a:srgbClr val="FF0000"/>
                </a:solidFill>
              </a:rPr>
              <a:t>rule out </a:t>
            </a:r>
            <a:r>
              <a:rPr lang="en-US" sz="2400" dirty="0" smtClean="0"/>
              <a:t>disease (when the result is negative). </a:t>
            </a:r>
            <a:r>
              <a:rPr lang="en-US" sz="2400" b="1" u="sng" dirty="0" smtClean="0">
                <a:solidFill>
                  <a:srgbClr val="FF0000"/>
                </a:solidFill>
              </a:rPr>
              <a:t>Sensitivity rule out or "Snout“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194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positives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</a:t>
            </a:r>
            <a:r>
              <a:rPr lang="en-US" sz="2400" dirty="0">
                <a:solidFill>
                  <a:prstClr val="black"/>
                </a:solidFill>
              </a:rPr>
              <a:t>positive + false </a:t>
            </a:r>
            <a:r>
              <a:rPr lang="en-US" sz="2400" dirty="0" smtClean="0">
                <a:solidFill>
                  <a:prstClr val="black"/>
                </a:solidFill>
              </a:rPr>
              <a:t>negative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96200" y="54864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44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of total bilirubin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Medical Biochemistry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435871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TP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TP+ 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24400" y="5486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24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155757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Specificity </a:t>
            </a:r>
            <a:r>
              <a:rPr lang="en-US" sz="2400" dirty="0"/>
              <a:t>answers the following question: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If </a:t>
            </a:r>
            <a:r>
              <a:rPr lang="en-US" sz="2400" dirty="0"/>
              <a:t>a person does not have the disease how often will the test be negative (true negative rate</a:t>
            </a:r>
            <a:r>
              <a:rPr lang="en-US" sz="2400" dirty="0" smtClean="0"/>
              <a:t>)?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i.e., </a:t>
            </a:r>
            <a:r>
              <a:rPr lang="en-US" sz="2400" dirty="0"/>
              <a:t>if the test result for a highly specific test is positive you can be nearly certain that </a:t>
            </a:r>
            <a:r>
              <a:rPr lang="en-US" sz="2400" dirty="0" smtClean="0"/>
              <a:t>the individuals actually </a:t>
            </a:r>
            <a:r>
              <a:rPr lang="en-US" sz="2400" dirty="0"/>
              <a:t>have the disease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very specific test </a:t>
            </a:r>
            <a:r>
              <a:rPr lang="en-US" sz="2400" b="1" u="sng" dirty="0">
                <a:solidFill>
                  <a:srgbClr val="FF0000"/>
                </a:solidFill>
              </a:rPr>
              <a:t>rules in </a:t>
            </a:r>
            <a:r>
              <a:rPr lang="en-US" sz="2400" dirty="0"/>
              <a:t>disease with a high degree of </a:t>
            </a:r>
            <a:r>
              <a:rPr lang="en-US" sz="2400" dirty="0" smtClean="0"/>
              <a:t>confidence (when the result is positive).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Specificity </a:t>
            </a:r>
            <a:r>
              <a:rPr lang="en-US" sz="2400" b="1" u="sng" dirty="0">
                <a:solidFill>
                  <a:srgbClr val="FF0000"/>
                </a:solidFill>
              </a:rPr>
              <a:t>rule in or "Spin</a:t>
            </a:r>
            <a:r>
              <a:rPr lang="en-US" sz="2400" b="1" u="sng" dirty="0" smtClean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</a:t>
            </a:r>
            <a:r>
              <a:rPr lang="en-US" sz="2400" dirty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2030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</a:t>
            </a:r>
            <a:r>
              <a:rPr lang="en-US" sz="2400" dirty="0" smtClean="0">
                <a:solidFill>
                  <a:prstClr val="black"/>
                </a:solidFill>
              </a:rPr>
              <a:t>negatives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negatives + </a:t>
            </a:r>
            <a:r>
              <a:rPr lang="en-US" sz="2400" dirty="0">
                <a:solidFill>
                  <a:prstClr val="black"/>
                </a:solidFill>
              </a:rPr>
              <a:t>false </a:t>
            </a:r>
            <a:r>
              <a:rPr lang="en-US" sz="2400" dirty="0" smtClean="0">
                <a:solidFill>
                  <a:prstClr val="black"/>
                </a:solidFill>
              </a:rPr>
              <a:t>positives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0" y="5486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23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336030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TN+ FP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648200" y="5481935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7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ideal diagnostic lab test results for many subjects (normal and patients)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95788"/>
            <a:ext cx="8458200" cy="1730375"/>
          </a:xfrm>
        </p:spPr>
        <p:txBody>
          <a:bodyPr>
            <a:normAutofit/>
          </a:bodyPr>
          <a:lstStyle/>
          <a:p>
            <a:r>
              <a:rPr lang="en-US" dirty="0" smtClean="0"/>
              <a:t>A perfect test for acute hepatitis:</a:t>
            </a:r>
          </a:p>
          <a:p>
            <a:pPr>
              <a:buNone/>
            </a:pPr>
            <a:r>
              <a:rPr lang="en-US" dirty="0" smtClean="0"/>
              <a:t>The test identifies ALL patients with disease and All subjects without disease 100% of the time.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110509"/>
            <a:ext cx="4657725" cy="2171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4552" y="25146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3400" y="2286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Hepatitis</a:t>
            </a:r>
          </a:p>
          <a:p>
            <a:pPr algn="ctr"/>
            <a:r>
              <a:rPr lang="en-US" dirty="0" smtClean="0"/>
              <a:t>N= 500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2133600"/>
            <a:ext cx="90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Normal</a:t>
            </a:r>
          </a:p>
          <a:p>
            <a:pPr algn="ctr"/>
            <a:r>
              <a:rPr lang="en-US" dirty="0" smtClean="0"/>
              <a:t>N = 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55" y="-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most diagnostic lab tests, this is not the case..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52600" y="1524000"/>
            <a:ext cx="4893733" cy="2590800"/>
            <a:chOff x="1752600" y="1905000"/>
            <a:chExt cx="4893733" cy="2590800"/>
          </a:xfrm>
        </p:grpSpPr>
        <p:grpSp>
          <p:nvGrpSpPr>
            <p:cNvPr id="12" name="Group 11"/>
            <p:cNvGrpSpPr/>
            <p:nvPr/>
          </p:nvGrpSpPr>
          <p:grpSpPr>
            <a:xfrm>
              <a:off x="1752600" y="1905000"/>
              <a:ext cx="4893733" cy="2590800"/>
              <a:chOff x="1752600" y="1905000"/>
              <a:chExt cx="4893733" cy="25908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52600" y="1905000"/>
                <a:ext cx="4893733" cy="25908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5029200" y="2438400"/>
                <a:ext cx="128714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Acute hepatitis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08068" y="2600536"/>
                <a:ext cx="72808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Normal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53000" y="2673368"/>
                <a:ext cx="74411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400"/>
                </a:lvl1pPr>
              </a:lstStyle>
              <a:p>
                <a:r>
                  <a:rPr lang="en-US" dirty="0"/>
                  <a:t>Disease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752600" y="4134504"/>
              <a:ext cx="168565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Serum bilirubin level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95800"/>
            <a:ext cx="8839200" cy="2081212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lab test results in normal and disease conditions overlap.</a:t>
            </a:r>
          </a:p>
          <a:p>
            <a:r>
              <a:rPr lang="en-US" sz="2000" dirty="0" smtClean="0"/>
              <a:t>To increase the overall accuracy of the test, the centermost point of overlapping is chosen as the cutoff value.</a:t>
            </a:r>
          </a:p>
          <a:p>
            <a:r>
              <a:rPr lang="en-US" sz="2000" dirty="0" smtClean="0"/>
              <a:t>There are some normal subjects who will have a positive results (False positives)</a:t>
            </a:r>
          </a:p>
          <a:p>
            <a:r>
              <a:rPr lang="en-US" sz="2000" dirty="0" smtClean="0"/>
              <a:t>There are some patients who will have negative results (False negatives)</a:t>
            </a:r>
          </a:p>
        </p:txBody>
      </p:sp>
    </p:spTree>
    <p:extLst>
      <p:ext uri="{BB962C8B-B14F-4D97-AF65-F5344CB8AC3E}">
        <p14:creationId xmlns:p14="http://schemas.microsoft.com/office/powerpoint/2010/main" val="3321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of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62600"/>
          </a:xfrm>
        </p:spPr>
        <p:txBody>
          <a:bodyPr>
            <a:noAutofit/>
          </a:bodyPr>
          <a:lstStyle/>
          <a:p>
            <a:pPr marL="182880">
              <a:spcAft>
                <a:spcPts val="600"/>
              </a:spcAft>
              <a:buNone/>
            </a:pPr>
            <a:r>
              <a:rPr lang="en-US" sz="2400" b="1" dirty="0" smtClean="0"/>
              <a:t>A Lab test to measure serum bilirubin was performed on 1000 individuals. The test gave the following results: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patients with acute hepatitis: 440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normal subjects: 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normal subjects: 450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patients with acute hepatitis: 60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For this Serum bilirubin test, calculate the following quality measures: 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sensitivity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specificity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029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91369" y="1097280"/>
          <a:ext cx="207092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590867"/>
                <a:gridCol w="630238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14769" y="1325880"/>
            <a:ext cx="32004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Answer: draw a </a:t>
            </a:r>
          </a:p>
          <a:p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228600" y="4459813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1836071" y="427440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/>
              <a:t>TP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71600" y="47199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TP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752600" y="4731603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8600" y="5493603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1828800" y="5412938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371600" y="57867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TN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FP</a:t>
            </a:r>
            <a:endParaRPr lang="en-US" sz="24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1676400" y="5788223"/>
            <a:ext cx="8382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1242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graphicFrame>
        <p:nvGraphicFramePr>
          <p:cNvPr id="57" name="Content Placeholder 3"/>
          <p:cNvGraphicFramePr>
            <a:graphicFrameLocks/>
          </p:cNvGraphicFramePr>
          <p:nvPr>
            <p:extLst/>
          </p:nvPr>
        </p:nvGraphicFramePr>
        <p:xfrm>
          <a:off x="6096000" y="1143000"/>
          <a:ext cx="227603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713105"/>
                <a:gridCol w="7131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440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50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60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450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Rectangle 57"/>
          <p:cNvSpPr/>
          <p:nvPr/>
        </p:nvSpPr>
        <p:spPr>
          <a:xfrm>
            <a:off x="3623846" y="43461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440</a:t>
            </a:r>
            <a:endParaRPr lang="en-US" sz="16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319046" y="47112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95072" y="465540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440+ 60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4503003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0.88 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16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6858000" y="43506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Sensitivity</a:t>
            </a:r>
            <a:r>
              <a:rPr lang="en-US" sz="2400" dirty="0" smtClean="0">
                <a:solidFill>
                  <a:prstClr val="black"/>
                </a:solidFill>
              </a:rPr>
              <a:t>= 88%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32004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3429000" y="53367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450</a:t>
            </a:r>
            <a:endParaRPr lang="en-US" sz="16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3319046" y="57018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352800" y="563582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450+ 50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0" y="5493603"/>
            <a:ext cx="14478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0.90x100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292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858000" y="54174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Specificity= 90%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2286000" y="4491335"/>
            <a:ext cx="1033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 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4419600" y="45030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2362200" y="5539663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495800" y="54936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80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uboxoneassistedtreatment.org/resources/liver_doctor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362075"/>
            <a:ext cx="70675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103938" y="3962400"/>
            <a:ext cx="811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Thank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20000"/>
          </a:blip>
          <a:srcRect b="20660"/>
          <a:stretch>
            <a:fillRect/>
          </a:stretch>
        </p:blipFill>
        <p:spPr>
          <a:xfrm>
            <a:off x="381000" y="1676400"/>
            <a:ext cx="8229600" cy="4098925"/>
          </a:xfrm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7162800" y="2286000"/>
            <a:ext cx="1328738" cy="64611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e.g. Viral hepatitis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086600" y="2362200"/>
            <a:ext cx="76200" cy="5334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3657600" y="2620963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(AST)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3382963" y="226695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Bilirubin is a yellow bile pigment. </a:t>
            </a:r>
          </a:p>
          <a:p>
            <a:pPr eaLnBrk="1" hangingPunct="1"/>
            <a:r>
              <a:rPr lang="en-US" smtClean="0"/>
              <a:t>It is produced from the degradation of heme; which is one of the breakdown products of red blood cells.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unconjugated</a:t>
            </a:r>
            <a:r>
              <a:rPr lang="en-US" smtClean="0"/>
              <a:t> form of bilirubin is carried to the liver</a:t>
            </a:r>
          </a:p>
          <a:p>
            <a:pPr eaLnBrk="1" hangingPunct="1"/>
            <a:r>
              <a:rPr lang="en-US" smtClean="0"/>
              <a:t>Unconjugated bilirubin forms a </a:t>
            </a:r>
            <a:r>
              <a:rPr lang="en-US" b="1" smtClean="0"/>
              <a:t>complex with albumin</a:t>
            </a:r>
            <a:r>
              <a:rPr lang="en-US" smtClean="0"/>
              <a:t> to be transported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3622"/>
            <a:ext cx="8358188" cy="39241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Q4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.</a:t>
            </a:r>
          </a:p>
          <a:p>
            <a:pPr>
              <a:defRPr/>
            </a:pPr>
            <a:endParaRPr lang="en-US" sz="32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How &amp; why is bilirubin conjugated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?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32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Mention 2 syndromes due to congenital deficiency of the conjugating enzyme (bilirubin </a:t>
            </a:r>
            <a:r>
              <a:rPr lang="en-US" sz="3200" b="1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glucuronyl-transferase</a:t>
            </a: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843</Words>
  <Application>Microsoft Office PowerPoint</Application>
  <PresentationFormat>On-screen Show (4:3)</PresentationFormat>
  <Paragraphs>218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Adobe Garamond Pro</vt:lpstr>
      <vt:lpstr>Arial</vt:lpstr>
      <vt:lpstr>Calibri</vt:lpstr>
      <vt:lpstr>Times New Roman</vt:lpstr>
      <vt:lpstr>Office Theme</vt:lpstr>
      <vt:lpstr>PowerPoint Presentation</vt:lpstr>
      <vt:lpstr>Measurement of total bilirubin</vt:lpstr>
      <vt:lpstr>Q1. What are the liver function tests (LFTs)?</vt:lpstr>
      <vt:lpstr>Q1. What are the liver function tests (LFTs)?</vt:lpstr>
      <vt:lpstr>Q2. What is bilirubin and how is it produced in the body?</vt:lpstr>
      <vt:lpstr>Q2. What is bilirubin and how is it produced in the body?</vt:lpstr>
      <vt:lpstr>Q3. Which form of bilirubin is carried to the liver and how?</vt:lpstr>
      <vt:lpstr>Q3. Which form of bilirubin is carried to the liver and how?</vt:lpstr>
      <vt:lpstr>PowerPoint Presentation</vt:lpstr>
      <vt:lpstr>PowerPoint Presentation</vt:lpstr>
      <vt:lpstr>PowerPoint Presentation</vt:lpstr>
      <vt:lpstr>How &amp; why is bilirubin conjugated?</vt:lpstr>
      <vt:lpstr>Defective enzymatic conjugation of bilirubin</vt:lpstr>
      <vt:lpstr>Q5. </vt:lpstr>
      <vt:lpstr>PowerPoint Presentation</vt:lpstr>
      <vt:lpstr>PowerPoint Presentation</vt:lpstr>
      <vt:lpstr>PowerPoint Presentation</vt:lpstr>
      <vt:lpstr>Calculation of total bilirubin concentration</vt:lpstr>
      <vt:lpstr>Sensitivity</vt:lpstr>
      <vt:lpstr>PowerPoint Presentation</vt:lpstr>
      <vt:lpstr>Specificity</vt:lpstr>
      <vt:lpstr>PowerPoint Presentation</vt:lpstr>
      <vt:lpstr>An ideal diagnostic lab test results for many subjects (normal and patients)</vt:lpstr>
      <vt:lpstr>In most diagnostic lab tests, this is not the case..</vt:lpstr>
      <vt:lpstr>Example of calculation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sumbul fatma</dc:creator>
  <cp:lastModifiedBy>CISUser</cp:lastModifiedBy>
  <cp:revision>41</cp:revision>
  <dcterms:created xsi:type="dcterms:W3CDTF">2006-08-16T00:00:00Z</dcterms:created>
  <dcterms:modified xsi:type="dcterms:W3CDTF">2015-12-16T06:44:47Z</dcterms:modified>
</cp:coreProperties>
</file>