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1" r:id="rId4"/>
    <p:sldId id="273" r:id="rId5"/>
    <p:sldId id="300" r:id="rId6"/>
    <p:sldId id="274" r:id="rId7"/>
    <p:sldId id="275" r:id="rId8"/>
    <p:sldId id="301" r:id="rId9"/>
    <p:sldId id="304" r:id="rId10"/>
    <p:sldId id="303" r:id="rId11"/>
    <p:sldId id="276" r:id="rId12"/>
    <p:sldId id="272" r:id="rId13"/>
    <p:sldId id="278" r:id="rId14"/>
    <p:sldId id="279" r:id="rId15"/>
    <p:sldId id="280" r:id="rId16"/>
    <p:sldId id="285" r:id="rId17"/>
    <p:sldId id="287" r:id="rId18"/>
    <p:sldId id="288" r:id="rId19"/>
    <p:sldId id="289" r:id="rId20"/>
    <p:sldId id="286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81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D9D9D9"/>
    <a:srgbClr val="006600"/>
    <a:srgbClr val="3366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323" autoAdjust="0"/>
  </p:normalViewPr>
  <p:slideViewPr>
    <p:cSldViewPr>
      <p:cViewPr>
        <p:scale>
          <a:sx n="78" d="100"/>
          <a:sy n="78" d="100"/>
        </p:scale>
        <p:origin x="-55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07AA-C42C-4F6C-9A5B-EC4362DCCF02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9-8D87-479A-B360-FF1670060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1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D626-8824-4D74-B50D-52A82DBCE8F3}" type="slidenum">
              <a:rPr lang="ar-SA"/>
              <a:pPr/>
              <a:t>26</a:t>
            </a:fld>
            <a:endParaRPr lang="en-CA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8397-2A15-4BBA-BBD2-A874B61051BC}" type="slidenum">
              <a:rPr lang="ar-SA"/>
              <a:pPr/>
              <a:t>28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AAEC38-C2E0-49B2-9907-875943D7B12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13C8-B396-427C-8A90-E521A6C1D6C7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en.wikipedia.org/wiki/File:Burkitt_lymphoma,_touch_prep,_Wright_stain.jpg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lgerian" pitchFamily="82" charset="0"/>
                <a:cs typeface="Aharoni" pitchFamily="2" charset="-79"/>
              </a:rPr>
              <a:t>Lymphoproliferative  disorders</a:t>
            </a:r>
            <a:endParaRPr lang="en-US" sz="4800" b="1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Dr. Mansour  </a:t>
            </a:r>
            <a:r>
              <a:rPr lang="en-US" dirty="0" err="1" smtClean="0">
                <a:solidFill>
                  <a:srgbClr val="003300"/>
                </a:solidFill>
              </a:rPr>
              <a:t>Aljabry</a:t>
            </a:r>
            <a:endParaRPr lang="en-US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5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47666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47670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47465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47468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stem cell</a:t>
              </a: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4747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47486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1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492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4749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0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2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3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4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5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6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4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8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0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2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0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35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47539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47542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4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5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6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7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8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9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0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1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2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0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1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2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3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7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2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7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2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3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95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47599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0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47602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3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07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47611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12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2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47615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4761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47621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4762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1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47627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0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4763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3" name="Group 176"/>
                  <p:cNvGrpSpPr>
                    <a:grpSpLocks/>
                  </p:cNvGrpSpPr>
                  <p:nvPr/>
                </p:nvGrpSpPr>
                <p:grpSpPr bwMode="auto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4763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4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6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4763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763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47629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47632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4763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476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0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476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1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476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64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47652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53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54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47656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progenitor</a:t>
              </a:r>
            </a:p>
          </p:txBody>
        </p:sp>
        <p:sp>
          <p:nvSpPr>
            <p:cNvPr id="147657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58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45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4764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47674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gamma/>
                  <a:tint val="0"/>
                  <a:invGamma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1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47676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77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78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</a:rPr>
              <a:t>progenitor</a:t>
            </a:r>
          </a:p>
        </p:txBody>
      </p:sp>
      <p:grpSp>
        <p:nvGrpSpPr>
          <p:cNvPr id="147661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47680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1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2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4768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5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47668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47687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8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89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3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47691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2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3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47695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6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7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679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4769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2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4770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5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47712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18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21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2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3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86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47728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30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T-lymphocytes</a:t>
            </a:r>
          </a:p>
        </p:txBody>
      </p:sp>
      <p:sp>
        <p:nvSpPr>
          <p:cNvPr id="147731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47733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734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47739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/>
            <a:r>
              <a:rPr lang="en-US" sz="800" kern="10">
                <a:ln w="317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Malignant </a:t>
            </a:r>
            <a:r>
              <a:rPr lang="en-US" sz="2800" b="1" dirty="0" err="1" smtClean="0">
                <a:solidFill>
                  <a:schemeClr val="tx1"/>
                </a:solidFill>
              </a:rPr>
              <a:t>Lymphoproliferative</a:t>
            </a:r>
            <a:r>
              <a:rPr lang="en-US" sz="2800" b="1" dirty="0" smtClean="0">
                <a:solidFill>
                  <a:schemeClr val="tx1"/>
                </a:solidFill>
              </a:rPr>
              <a:t> disorders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le 3"/>
          <p:cNvSpPr/>
          <p:nvPr/>
        </p:nvSpPr>
        <p:spPr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Immature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Lymphoid leukemia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Lymphoma 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CLL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Hairy cell leukemia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prolymphocytic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leukemia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Leukemic phase of lymphoma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Hodgkin lymphoma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Non Hodgkin lymphoma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Adult T leukemia lymphoma </a:t>
            </a:r>
          </a:p>
          <a:p>
            <a:r>
              <a:rPr lang="en-US" dirty="0" err="1" smtClean="0">
                <a:solidFill>
                  <a:srgbClr val="003300"/>
                </a:solidFill>
              </a:rPr>
              <a:t>Sezary</a:t>
            </a:r>
            <a:r>
              <a:rPr lang="en-US" dirty="0" smtClean="0">
                <a:solidFill>
                  <a:srgbClr val="003300"/>
                </a:solidFill>
              </a:rPr>
              <a:t> syndrome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Large anaplastic T lymphoma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err="1" smtClean="0">
                <a:solidFill>
                  <a:srgbClr val="003300"/>
                </a:solidFill>
              </a:rPr>
              <a:t>Burkitt</a:t>
            </a:r>
            <a:r>
              <a:rPr lang="en-US" dirty="0" smtClean="0">
                <a:solidFill>
                  <a:srgbClr val="003300"/>
                </a:solidFill>
              </a:rPr>
              <a:t> lymphoma 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Diffuse large B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Follicular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Multiple myeloma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90%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10%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Down Arrow 29"/>
          <p:cNvSpPr/>
          <p:nvPr/>
        </p:nvSpPr>
        <p:spPr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43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lymphoid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progenitor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progenitor-B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pre-B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plasma cell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Mature naïve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B-cell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55" t="24144" r="19566" b="62264"/>
          <a:stretch/>
        </p:blipFill>
        <p:spPr bwMode="auto">
          <a:xfrm>
            <a:off x="6255498" y="4426639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305316" y="2605445"/>
            <a:ext cx="1157677" cy="627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cs typeface="+mj-cs"/>
              </a:rPr>
              <a:t>CD5,CD23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 pitchFamily="34" charset="0"/>
                <a:cs typeface="+mj-cs"/>
              </a:rPr>
              <a:t>IgM</a:t>
            </a:r>
            <a:r>
              <a:rPr lang="en-US" sz="1600" dirty="0" smtClean="0">
                <a:latin typeface="Arial" pitchFamily="34" charset="0"/>
                <a:cs typeface="+mj-cs"/>
              </a:rPr>
              <a:t> or </a:t>
            </a:r>
            <a:r>
              <a:rPr lang="en-US" sz="1600" dirty="0" err="1" smtClean="0">
                <a:latin typeface="Arial" pitchFamily="34" charset="0"/>
                <a:cs typeface="+mj-cs"/>
              </a:rPr>
              <a:t>IgD</a:t>
            </a:r>
            <a:endParaRPr lang="en-US" sz="1600" dirty="0" smtClean="0">
              <a:latin typeface="Arial" pitchFamily="34" charset="0"/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52819" y="116632"/>
            <a:ext cx="655536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,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Germinal center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Mantle zone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GC 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Centrocyte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55" t="24144" r="19566" b="62264"/>
          <a:stretch/>
        </p:blipFill>
        <p:spPr bwMode="auto">
          <a:xfrm>
            <a:off x="6618247" y="4438111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CD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 ,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CD23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dirty="0" err="1" smtClean="0">
                <a:latin typeface="+mj-lt"/>
              </a:rPr>
              <a:t>IgM</a:t>
            </a:r>
            <a:r>
              <a:rPr lang="en-US" sz="1400" dirty="0" smtClean="0">
                <a:latin typeface="+mj-lt"/>
              </a:rPr>
              <a:t> or </a:t>
            </a:r>
            <a:r>
              <a:rPr lang="en-US" sz="1400" dirty="0" err="1" smtClean="0">
                <a:latin typeface="+mj-lt"/>
              </a:rPr>
              <a:t>IgD</a:t>
            </a:r>
            <a:endParaRPr lang="en-US" sz="1400" dirty="0" smtClean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497" y="428972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371600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CD138, CD56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or 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t(11;14)</a:t>
            </a: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Cyklin</a:t>
            </a:r>
            <a:r>
              <a:rPr lang="en-US" sz="1400" b="1" dirty="0" smtClean="0">
                <a:solidFill>
                  <a:schemeClr val="tx1"/>
                </a:solidFill>
              </a:rPr>
              <a:t> D</a:t>
            </a:r>
            <a:endParaRPr lang="ar-SA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Mantle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t(8;14)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C-</a:t>
            </a:r>
            <a:r>
              <a:rPr lang="en-US" sz="1400" b="1" dirty="0" err="1" smtClean="0">
                <a:solidFill>
                  <a:schemeClr val="tx1"/>
                </a:solidFill>
              </a:rPr>
              <a:t>myc</a:t>
            </a:r>
            <a:endParaRPr lang="ar-SA" sz="1400" b="1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Burkitt</a:t>
            </a:r>
            <a:r>
              <a:rPr lang="en-US" sz="1400" b="1" dirty="0" smtClean="0">
                <a:solidFill>
                  <a:srgbClr val="FF0000"/>
                </a:solidFill>
              </a:rPr>
              <a:t>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t(3;14)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BCL-6</a:t>
            </a:r>
            <a:endParaRPr lang="ar-SA" sz="1400" b="1" dirty="0"/>
          </a:p>
        </p:txBody>
      </p:sp>
      <p:sp>
        <p:nvSpPr>
          <p:cNvPr id="122" name="Rectangle 121"/>
          <p:cNvSpPr/>
          <p:nvPr/>
        </p:nvSpPr>
        <p:spPr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DLBCL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Follicular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(14;18)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BCL-2</a:t>
            </a:r>
            <a:endParaRPr lang="ar-SA" sz="1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518" name="Straight Arrow Connector 148517"/>
          <p:cNvCxnSpPr/>
          <p:nvPr/>
        </p:nvCxnSpPr>
        <p:spPr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Multiple myeloma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226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4" grpId="0" animBg="1"/>
      <p:bldP spid="20" grpId="0" animBg="1"/>
      <p:bldP spid="105" grpId="0" animBg="1"/>
      <p:bldP spid="115" grpId="0" animBg="1"/>
      <p:bldP spid="119" grpId="0" animBg="1"/>
      <p:bldP spid="121" grpId="0" animBg="1"/>
      <p:bldP spid="122" grpId="0" animBg="1"/>
      <p:bldP spid="124" grpId="0" animBg="1"/>
      <p:bldP spid="126" grpId="0" animBg="1"/>
      <p:bldP spid="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Chronic </a:t>
            </a:r>
            <a:r>
              <a:rPr lang="en-US" sz="2800" b="1" smtClean="0">
                <a:solidFill>
                  <a:srgbClr val="003300"/>
                </a:solidFill>
              </a:rPr>
              <a:t>Lymphocytic </a:t>
            </a:r>
            <a:r>
              <a:rPr lang="en-US" sz="2800" b="1" smtClean="0">
                <a:solidFill>
                  <a:srgbClr val="003300"/>
                </a:solidFill>
              </a:rPr>
              <a:t>Leukemia</a:t>
            </a:r>
            <a:r>
              <a:rPr lang="en-US" sz="2800" b="1" smtClean="0">
                <a:solidFill>
                  <a:srgbClr val="003300"/>
                </a:solidFill>
              </a:rPr>
              <a:t> </a:t>
            </a: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alignant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characterized by an increased number of small, </a:t>
            </a:r>
            <a:r>
              <a:rPr lang="en-US" sz="2400" b="1" dirty="0" smtClean="0">
                <a:solidFill>
                  <a:schemeClr val="tx1"/>
                </a:solidFill>
              </a:rPr>
              <a:t>mature lymphocytes </a:t>
            </a:r>
            <a:r>
              <a:rPr lang="en-US" sz="2400" b="1" dirty="0">
                <a:solidFill>
                  <a:schemeClr val="tx1"/>
                </a:solidFill>
              </a:rPr>
              <a:t>in the blood (&gt;</a:t>
            </a:r>
            <a:r>
              <a:rPr lang="en-US" sz="2400" b="1" dirty="0" smtClean="0">
                <a:solidFill>
                  <a:schemeClr val="tx1"/>
                </a:solidFill>
              </a:rPr>
              <a:t>5,000 ) and bone </a:t>
            </a:r>
            <a:r>
              <a:rPr lang="en-US" sz="2400" b="1" dirty="0">
                <a:solidFill>
                  <a:schemeClr val="tx1"/>
                </a:solidFill>
              </a:rPr>
              <a:t>marrow </a:t>
            </a:r>
            <a:r>
              <a:rPr lang="en-US" sz="2400" b="1" dirty="0" smtClean="0">
                <a:solidFill>
                  <a:schemeClr val="tx1"/>
                </a:solidFill>
              </a:rPr>
              <a:t>(± spleen and lymph node)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most common adult </a:t>
            </a:r>
            <a:r>
              <a:rPr lang="en-US" sz="2400" b="1" dirty="0" smtClean="0">
                <a:solidFill>
                  <a:schemeClr val="tx1"/>
                </a:solidFill>
              </a:rPr>
              <a:t>leukemia (~25% </a:t>
            </a:r>
            <a:r>
              <a:rPr lang="en-US" sz="2400" b="1" dirty="0">
                <a:solidFill>
                  <a:schemeClr val="tx1"/>
                </a:solidFill>
              </a:rPr>
              <a:t>of adult </a:t>
            </a:r>
            <a:r>
              <a:rPr lang="en-US" sz="2400" b="1" dirty="0" err="1">
                <a:solidFill>
                  <a:schemeClr val="tx1"/>
                </a:solidFill>
              </a:rPr>
              <a:t>leukemias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he </a:t>
            </a:r>
            <a:r>
              <a:rPr lang="en-US" sz="2400" b="1" dirty="0">
                <a:solidFill>
                  <a:schemeClr val="tx1"/>
                </a:solidFill>
              </a:rPr>
              <a:t>median </a:t>
            </a:r>
            <a:r>
              <a:rPr lang="en-US" sz="2400" b="1" dirty="0" smtClean="0">
                <a:solidFill>
                  <a:schemeClr val="tx1"/>
                </a:solidFill>
              </a:rPr>
              <a:t>age  </a:t>
            </a:r>
            <a:r>
              <a:rPr lang="en-US" sz="2400" b="1" dirty="0">
                <a:solidFill>
                  <a:schemeClr val="tx1"/>
                </a:solidFill>
              </a:rPr>
              <a:t>is ~55 to 65 </a:t>
            </a:r>
            <a:r>
              <a:rPr lang="en-US" sz="2400" b="1" dirty="0" smtClean="0">
                <a:solidFill>
                  <a:schemeClr val="tx1"/>
                </a:solidFill>
              </a:rPr>
              <a:t>years. ( rare &lt; 40 years).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1.5 </a:t>
            </a:r>
            <a:r>
              <a:rPr lang="en-US" sz="2400" b="1" dirty="0">
                <a:solidFill>
                  <a:schemeClr val="tx1"/>
                </a:solidFill>
              </a:rPr>
              <a:t>to 2 times more common in men than women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Features of CLL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62000"/>
            <a:ext cx="8686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 40</a:t>
            </a:r>
            <a:r>
              <a:rPr lang="en-US" sz="2400" dirty="0">
                <a:solidFill>
                  <a:srgbClr val="003300"/>
                </a:solidFill>
              </a:rPr>
              <a:t>% of patients are asymptomatic at </a:t>
            </a:r>
            <a:r>
              <a:rPr lang="en-US" sz="2400" dirty="0" smtClean="0">
                <a:solidFill>
                  <a:srgbClr val="003300"/>
                </a:solidFill>
              </a:rPr>
              <a:t>diagnosis.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Moderate </a:t>
            </a:r>
            <a:r>
              <a:rPr lang="en-US" sz="2400" dirty="0">
                <a:solidFill>
                  <a:srgbClr val="003300"/>
                </a:solidFill>
              </a:rPr>
              <a:t>lymphadenopathy and splenomegaly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Lymphocytosis </a:t>
            </a:r>
            <a:r>
              <a:rPr lang="en-US" sz="2400" dirty="0">
                <a:solidFill>
                  <a:srgbClr val="003300"/>
                </a:solidFill>
              </a:rPr>
              <a:t>(&gt;</a:t>
            </a:r>
            <a:r>
              <a:rPr lang="en-US" sz="2400" dirty="0" smtClean="0">
                <a:solidFill>
                  <a:srgbClr val="003300"/>
                </a:solidFill>
              </a:rPr>
              <a:t>5,000</a:t>
            </a:r>
            <a:r>
              <a:rPr lang="en-US" sz="2400" dirty="0">
                <a:solidFill>
                  <a:srgbClr val="003300"/>
                </a:solidFill>
              </a:rPr>
              <a:t>)</a:t>
            </a:r>
            <a:r>
              <a:rPr lang="en-US" sz="2400" dirty="0" smtClean="0">
                <a:solidFill>
                  <a:srgbClr val="003300"/>
                </a:solidFill>
              </a:rPr>
              <a:t>:</a:t>
            </a:r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• </a:t>
            </a:r>
            <a:r>
              <a:rPr lang="en-US" sz="2000" b="1" dirty="0">
                <a:solidFill>
                  <a:srgbClr val="003300"/>
                </a:solidFill>
              </a:rPr>
              <a:t>Small mature-appearing lymphocytes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Condensed (“soccer ball”) nuclear chromatin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Numerous “smudge cells</a:t>
            </a:r>
            <a:r>
              <a:rPr lang="en-US" sz="2000" b="1" dirty="0" smtClean="0">
                <a:solidFill>
                  <a:srgbClr val="003300"/>
                </a:solidFill>
              </a:rPr>
              <a:t>”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Predisposition to infection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Autoimmune </a:t>
            </a:r>
            <a:r>
              <a:rPr lang="en-US" sz="2400" dirty="0" smtClean="0">
                <a:solidFill>
                  <a:srgbClr val="003300"/>
                </a:solidFill>
              </a:rPr>
              <a:t>phenomena (autoimmune </a:t>
            </a:r>
            <a:r>
              <a:rPr lang="en-US" sz="2400" dirty="0">
                <a:solidFill>
                  <a:srgbClr val="003300"/>
                </a:solidFill>
              </a:rPr>
              <a:t>hemolytic </a:t>
            </a:r>
            <a:r>
              <a:rPr lang="en-US" sz="2400" dirty="0" smtClean="0">
                <a:solidFill>
                  <a:srgbClr val="003300"/>
                </a:solidFill>
              </a:rPr>
              <a:t>anemia)</a:t>
            </a:r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Transformation to large cell lymphoma (Richter’s syndrome)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3" t="20640" r="20267" b="9840"/>
          <a:stretch/>
        </p:blipFill>
        <p:spPr bwMode="auto">
          <a:xfrm>
            <a:off x="381000" y="4133088"/>
            <a:ext cx="3886200" cy="2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pathpedia.com/education/eatlas/histopathology/blood_cells/chronic_lymphocytic_leukemia_(cll)_b-cell/chronic-lymphocytic-leukemia-%5b3-bl021-3%5d.jpeg?Width=600&amp;Height=450&amp;Format=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0" t="26053" r="20384" b="6805"/>
          <a:stretch/>
        </p:blipFill>
        <p:spPr bwMode="auto">
          <a:xfrm rot="10800000">
            <a:off x="6352032" y="1694688"/>
            <a:ext cx="2197921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2" t="2154" b="2189"/>
          <a:stretch/>
        </p:blipFill>
        <p:spPr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CLL Staging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"/>
          <a:stretch/>
        </p:blipFill>
        <p:spPr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</a:rPr>
              <a:t>Rai</a:t>
            </a:r>
            <a:r>
              <a:rPr lang="en-US" sz="2400" b="1" dirty="0" smtClean="0">
                <a:solidFill>
                  <a:srgbClr val="003300"/>
                </a:solidFill>
              </a:rPr>
              <a:t> Staging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Prognosis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2286000"/>
            <a:ext cx="1295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Watch &amp;wait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3962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3300"/>
                </a:solidFill>
              </a:rPr>
              <a:t>± </a:t>
            </a:r>
            <a:r>
              <a:rPr lang="en-US" sz="2000" b="1" dirty="0" smtClean="0">
                <a:solidFill>
                  <a:srgbClr val="003300"/>
                </a:solidFill>
              </a:rPr>
              <a:t>chemo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715000"/>
            <a:ext cx="121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FCR</a:t>
            </a:r>
            <a:endParaRPr lang="ar-SA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igh-grade non-Hodgkin's B-cell </a:t>
            </a:r>
            <a:r>
              <a:rPr lang="en-US" sz="2400" dirty="0">
                <a:solidFill>
                  <a:schemeClr val="tx1"/>
                </a:solidFill>
              </a:rPr>
              <a:t>lymphoma </a:t>
            </a:r>
            <a:r>
              <a:rPr lang="en-US" sz="2400" dirty="0" smtClean="0">
                <a:solidFill>
                  <a:schemeClr val="tx1"/>
                </a:solidFill>
              </a:rPr>
              <a:t>which </a:t>
            </a:r>
            <a:r>
              <a:rPr lang="en-US" sz="2400" dirty="0">
                <a:solidFill>
                  <a:schemeClr val="tx1"/>
                </a:solidFill>
              </a:rPr>
              <a:t>is rapidly growing </a:t>
            </a:r>
            <a:r>
              <a:rPr lang="en-US" sz="2400" dirty="0" smtClean="0">
                <a:solidFill>
                  <a:schemeClr val="tx1"/>
                </a:solidFill>
              </a:rPr>
              <a:t>and highly aggressive with </a:t>
            </a:r>
            <a:r>
              <a:rPr lang="en-US" sz="2400" dirty="0">
                <a:solidFill>
                  <a:schemeClr val="tx1"/>
                </a:solidFill>
              </a:rPr>
              <a:t>extremely short doubling </a:t>
            </a:r>
            <a:r>
              <a:rPr lang="en-US" sz="2400" dirty="0" smtClean="0">
                <a:solidFill>
                  <a:schemeClr val="tx1"/>
                </a:solidFill>
              </a:rPr>
              <a:t>time (24 hrs)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Types </a:t>
            </a:r>
            <a:r>
              <a:rPr lang="en-US" sz="2400" b="1" u="sng" dirty="0">
                <a:solidFill>
                  <a:schemeClr val="tx1"/>
                </a:solidFill>
              </a:rPr>
              <a:t>of Burkitt's </a:t>
            </a:r>
            <a:r>
              <a:rPr lang="en-US" sz="2400" b="1" u="sng" dirty="0" smtClean="0">
                <a:solidFill>
                  <a:schemeClr val="tx1"/>
                </a:solidFill>
              </a:rPr>
              <a:t>lymphoma</a:t>
            </a:r>
          </a:p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1-Endemic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chronic malaria and </a:t>
            </a:r>
            <a:r>
              <a:rPr lang="en-US" sz="2400" dirty="0" smtClean="0">
                <a:solidFill>
                  <a:schemeClr val="tx1"/>
                </a:solidFill>
              </a:rPr>
              <a:t>EBV </a:t>
            </a:r>
            <a:r>
              <a:rPr lang="en-US" sz="2400" dirty="0">
                <a:solidFill>
                  <a:schemeClr val="tx1"/>
                </a:solidFill>
              </a:rPr>
              <a:t>In equatorial Africa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It particularly affects the jaw, other facial </a:t>
            </a:r>
            <a:r>
              <a:rPr lang="en-US" sz="2400" dirty="0" smtClean="0">
                <a:solidFill>
                  <a:schemeClr val="tx1"/>
                </a:solidFill>
              </a:rPr>
              <a:t>bone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breast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Sporadic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occurs throughout the </a:t>
            </a:r>
            <a:r>
              <a:rPr lang="en-US" sz="2400" dirty="0">
                <a:solidFill>
                  <a:schemeClr val="tx1"/>
                </a:solidFill>
              </a:rPr>
              <a:t>world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affects </a:t>
            </a:r>
            <a:r>
              <a:rPr lang="en-US" sz="2400" dirty="0" smtClean="0">
                <a:solidFill>
                  <a:schemeClr val="tx1"/>
                </a:solidFill>
              </a:rPr>
              <a:t>GIT.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Immunodeficiency-associated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HIV </a:t>
            </a:r>
            <a:r>
              <a:rPr lang="en-US" sz="2400" dirty="0" smtClean="0">
                <a:solidFill>
                  <a:schemeClr val="tx1"/>
                </a:solidFill>
              </a:rPr>
              <a:t>infection </a:t>
            </a:r>
            <a:r>
              <a:rPr lang="en-US" sz="2400" dirty="0">
                <a:solidFill>
                  <a:schemeClr val="tx1"/>
                </a:solidFill>
              </a:rPr>
              <a:t>or the use of immunosuppressive </a:t>
            </a:r>
            <a:r>
              <a:rPr lang="en-US" sz="2400" dirty="0" smtClean="0">
                <a:solidFill>
                  <a:schemeClr val="tx1"/>
                </a:solidFill>
              </a:rPr>
              <a:t>drugs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Burkitt's lymphoma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616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thpedia.com/education/eatlas/histopathology/lymph_node/burkitt_lymphoma/burkitt-lymphoma-%5b1-ln071-1%5d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0" t="26540" r="34975" b="10494"/>
          <a:stretch/>
        </p:blipFill>
        <p:spPr bwMode="auto">
          <a:xfrm>
            <a:off x="4431453" y="1143000"/>
            <a:ext cx="463634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rkitt lymphoma, touch prep, Wright s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Biobsy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Homogenous  medium size cells with round nuclei and deeply basophilic and vacuolated cytoplasm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257800"/>
            <a:ext cx="4343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Diffuse infiltration with "starry sky”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(Macrophages engulfing the apoptotic cells)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07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Highly </a:t>
            </a:r>
            <a:r>
              <a:rPr lang="en-US" sz="2400" dirty="0">
                <a:solidFill>
                  <a:schemeClr val="tx1"/>
                </a:solidFill>
              </a:rPr>
              <a:t>associated </a:t>
            </a:r>
            <a:r>
              <a:rPr lang="en-US" sz="2400" dirty="0" smtClean="0">
                <a:solidFill>
                  <a:schemeClr val="tx1"/>
                </a:solidFill>
              </a:rPr>
              <a:t>with t(8;14):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ranslocation </a:t>
            </a:r>
            <a:r>
              <a:rPr lang="en-US" sz="2000" b="1" dirty="0">
                <a:solidFill>
                  <a:schemeClr val="tx1"/>
                </a:solidFill>
              </a:rPr>
              <a:t>of the c-MYC </a:t>
            </a:r>
            <a:r>
              <a:rPr lang="en-US" sz="2000" b="1" dirty="0" smtClean="0">
                <a:solidFill>
                  <a:schemeClr val="tx1"/>
                </a:solidFill>
              </a:rPr>
              <a:t>proto-oncogene at chromosome  8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to immunoglobulin gene at chromosome 14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c-MYC </a:t>
            </a:r>
            <a:r>
              <a:rPr lang="en-US" sz="2400" dirty="0" smtClean="0">
                <a:solidFill>
                  <a:schemeClr val="tx1"/>
                </a:solidFill>
              </a:rPr>
              <a:t> is nuclear transcription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Burkitt’s lymphoma </a:t>
            </a:r>
            <a:r>
              <a:rPr lang="en-US" sz="2400" dirty="0" smtClean="0">
                <a:solidFill>
                  <a:schemeClr val="tx1"/>
                </a:solidFill>
              </a:rPr>
              <a:t>is the </a:t>
            </a:r>
            <a:r>
              <a:rPr lang="en-US" sz="2400" b="1" u="sng" dirty="0">
                <a:solidFill>
                  <a:schemeClr val="tx1"/>
                </a:solidFill>
              </a:rPr>
              <a:t>fastest growing tumor </a:t>
            </a:r>
            <a:r>
              <a:rPr lang="en-US" sz="2400" dirty="0" smtClean="0">
                <a:solidFill>
                  <a:schemeClr val="tx1"/>
                </a:solidFill>
              </a:rPr>
              <a:t>in humans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4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3342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Genetics of BL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2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Lymphoproliferative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everal clinical  conditions in which 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+mj-lt"/>
              </a:rPr>
              <a:t>lymphocytes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 are produced in excessive quantities ( 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Lymphocytosis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Lymphoma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Malignant  lymphoid mass involving the lymphoid tissues (± other tissues 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: skin ,GIT ,CNS …)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Lymphoid leukemia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Malignant  proliferation of lymphoid cells in Bone marrow and peripheral blood (± other tissues </a:t>
            </a:r>
            <a:r>
              <a:rPr lang="en-US" dirty="0" err="1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 : lymph nods ,spleen , skin ,GIT ,CNS …)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Definition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6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72"/>
          <a:stretch/>
        </p:blipFill>
        <p:spPr bwMode="auto">
          <a:xfrm>
            <a:off x="152400" y="1295400"/>
            <a:ext cx="3429000" cy="47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9" r="5714"/>
          <a:stretch/>
        </p:blipFill>
        <p:spPr bwMode="auto">
          <a:xfrm>
            <a:off x="5562600" y="1447800"/>
            <a:ext cx="3259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25 D</a:t>
            </a:r>
          </a:p>
          <a:p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f intensive chemotherapy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Clinical Presentation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Cure rate: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90% at  early phase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70%  at advance disease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229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FL is malignant proliferation of germinal center B cells </a:t>
            </a:r>
            <a:r>
              <a:rPr lang="en-US" sz="2000" b="1" dirty="0" err="1">
                <a:solidFill>
                  <a:schemeClr val="tx1"/>
                </a:solidFill>
              </a:rPr>
              <a:t>centrocyte</a:t>
            </a:r>
            <a:r>
              <a:rPr lang="en-US" sz="2000" b="1" dirty="0">
                <a:solidFill>
                  <a:schemeClr val="tx1"/>
                </a:solidFill>
              </a:rPr>
              <a:t> which has at least a partially follicular </a:t>
            </a:r>
            <a:r>
              <a:rPr lang="en-US" sz="2000" b="1" dirty="0" smtClean="0">
                <a:solidFill>
                  <a:schemeClr val="tx1"/>
                </a:solidFill>
              </a:rPr>
              <a:t>pattern.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ue </a:t>
            </a:r>
            <a:r>
              <a:rPr lang="en-US" sz="2000" b="1" dirty="0">
                <a:solidFill>
                  <a:schemeClr val="tx1"/>
                </a:solidFill>
              </a:rPr>
              <a:t>to overexpression o f Bcl2 caused by t(14;18) 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/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Most </a:t>
            </a:r>
            <a:r>
              <a:rPr lang="en-US" sz="2000" b="1" dirty="0">
                <a:solidFill>
                  <a:schemeClr val="tx1"/>
                </a:solidFill>
              </a:rPr>
              <a:t>common type of “indolent” </a:t>
            </a:r>
            <a:r>
              <a:rPr lang="en-US" sz="2000" b="1" dirty="0" smtClean="0">
                <a:solidFill>
                  <a:schemeClr val="tx1"/>
                </a:solidFill>
              </a:rPr>
              <a:t>lymphoma (25% 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Presented </a:t>
            </a:r>
            <a:r>
              <a:rPr lang="en-US" sz="2000" b="1" dirty="0" smtClean="0">
                <a:solidFill>
                  <a:schemeClr val="tx1"/>
                </a:solidFill>
              </a:rPr>
              <a:t>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Lymphadenopathy (</a:t>
            </a:r>
            <a:r>
              <a:rPr lang="en-US" sz="2000" dirty="0">
                <a:solidFill>
                  <a:schemeClr val="tx1"/>
                </a:solidFill>
              </a:rPr>
              <a:t>100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splenomegaly </a:t>
            </a:r>
            <a:r>
              <a:rPr lang="en-US" sz="2000" dirty="0">
                <a:solidFill>
                  <a:schemeClr val="tx1"/>
                </a:solidFill>
              </a:rPr>
              <a:t>(80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BM </a:t>
            </a:r>
            <a:r>
              <a:rPr lang="en-US" sz="2000" dirty="0">
                <a:solidFill>
                  <a:schemeClr val="tx1"/>
                </a:solidFill>
              </a:rPr>
              <a:t>involvement (60</a:t>
            </a:r>
            <a:r>
              <a:rPr lang="en-US" sz="2000" dirty="0" smtClean="0">
                <a:solidFill>
                  <a:schemeClr val="tx1"/>
                </a:solidFill>
              </a:rPr>
              <a:t>%)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blood involvement (40</a:t>
            </a:r>
            <a:r>
              <a:rPr lang="en-US" sz="2000" dirty="0" smtClean="0">
                <a:solidFill>
                  <a:schemeClr val="tx1"/>
                </a:solidFill>
              </a:rPr>
              <a:t>%).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Indolent but  </a:t>
            </a:r>
            <a:r>
              <a:rPr lang="en-US" sz="2000" b="1" dirty="0" smtClean="0">
                <a:solidFill>
                  <a:schemeClr val="tx1"/>
                </a:solidFill>
              </a:rPr>
              <a:t>incurable </a:t>
            </a:r>
            <a:r>
              <a:rPr lang="en-US" sz="2000" b="1" dirty="0">
                <a:solidFill>
                  <a:schemeClr val="tx1"/>
                </a:solidFill>
              </a:rPr>
              <a:t>(some exceptions)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4572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Follicular lymphoma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Immunophenotyping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Positive for CD10,CD20 and Bcl2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Negative for CD5 ( in most cases)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pathpedia.com/education/eatlas/histology/lymph_node/normal-lymph-node-histology-%5b26-ln01-bcl2%5d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 l="3846" t="12821" r="15384" b="5128"/>
          <a:stretch>
            <a:fillRect/>
          </a:stretch>
        </p:blipFill>
        <p:spPr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id="29700" name="Picture 4" descr="http://www.pathpedia.com/education/eatlas/histology/lymph_node/normal-lymph-node-histology-%5b24-ln01-cd10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 l="10125" t="10750" r="19750" b="4000"/>
          <a:stretch>
            <a:fillRect/>
          </a:stretch>
        </p:blipFill>
        <p:spPr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id="29702" name="Picture 6" descr="http://www.pathpedia.com/education/eatlas/histopathology/lymph_node/follicular_lymphoma/follicular-lymphoma-%5b13-ln021-bcl2%5djune.jpeg?Width=600&amp;Height=450&amp;Format=4"/>
          <p:cNvPicPr>
            <a:picLocks noChangeAspect="1" noChangeArrowheads="1"/>
          </p:cNvPicPr>
          <p:nvPr/>
        </p:nvPicPr>
        <p:blipFill>
          <a:blip r:embed="rId4" cstate="print"/>
          <a:srcRect l="6667" t="8889" r="21334" b="12889"/>
          <a:stretch>
            <a:fillRect/>
          </a:stretch>
        </p:blipFill>
        <p:spPr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id="7" name="Picture 2" descr="http://www.pathpedia.com/education/eatlas/histopathology/lymph_node/follicular_lymphoma/image_name_%E2%80%93_follicular-lymphoma-%5b3-ln013-1%5d-3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2"/>
          <a:stretch/>
        </p:blipFill>
        <p:spPr bwMode="auto">
          <a:xfrm>
            <a:off x="381000" y="1040990"/>
            <a:ext cx="6019800" cy="4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CD10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BCL2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pathpedia.com/education/eatlas/histopathology/lymph_node/follicular_lymphoma/image_name_%E2%80%93_follicular-lymphoma-%5b8-ln069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8" t="16051" r="4889"/>
          <a:stretch/>
        </p:blipFill>
        <p:spPr bwMode="auto">
          <a:xfrm>
            <a:off x="2819400" y="2133600"/>
            <a:ext cx="2667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hpedia.com/education/eatlas/histopathology/lymph_node/follicular_lymphoma/follicular-lymphoma-%5b9-ln060-1%5d-9.jpeg?Width=600&amp;Height=450&amp;Format=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97" t="11882" r="5158" b="22128"/>
          <a:stretch/>
        </p:blipFill>
        <p:spPr bwMode="auto">
          <a:xfrm>
            <a:off x="5638800" y="2152650"/>
            <a:ext cx="288963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hematologyoutlines.com/images/Follicular-lymphoma-high-pow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7" t="26392" r="68884" b="32331"/>
          <a:stretch/>
        </p:blipFill>
        <p:spPr bwMode="auto">
          <a:xfrm>
            <a:off x="228600" y="2133600"/>
            <a:ext cx="25146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Median survival is around 10 years.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Transformation to aggressive lymphoma (DLBCL) can occur.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Low grade FL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FL in transformation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Aggressive transformation (DLBCL)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Watch and weight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(most often)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Chemotherapy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Aggressive Chemotherapy(</a:t>
            </a:r>
            <a:r>
              <a:rPr lang="en-US" dirty="0">
                <a:solidFill>
                  <a:schemeClr val="tx1"/>
                </a:solidFill>
              </a:rPr>
              <a:t>± </a:t>
            </a:r>
            <a:r>
              <a:rPr lang="en-US" dirty="0" smtClean="0">
                <a:solidFill>
                  <a:schemeClr val="tx1"/>
                </a:solidFill>
              </a:rPr>
              <a:t>SCT)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Management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Malignant </a:t>
            </a:r>
            <a:r>
              <a:rPr lang="en-US" sz="2000" b="1" dirty="0" smtClean="0">
                <a:solidFill>
                  <a:schemeClr val="tx1"/>
                </a:solidFill>
              </a:rPr>
              <a:t> B  neoplasm </a:t>
            </a:r>
            <a:r>
              <a:rPr lang="en-US" sz="2000" b="1" dirty="0">
                <a:solidFill>
                  <a:schemeClr val="tx1"/>
                </a:solidFill>
              </a:rPr>
              <a:t>characterized by a triad of abnormalities: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Accumulation of plasma cells in the bone marrow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•Lytic  </a:t>
            </a:r>
            <a:r>
              <a:rPr lang="en-US" sz="2000" b="1" dirty="0">
                <a:solidFill>
                  <a:schemeClr val="tx1"/>
                </a:solidFill>
              </a:rPr>
              <a:t>Bone </a:t>
            </a:r>
            <a:r>
              <a:rPr lang="en-US" sz="2000" b="1" dirty="0" smtClean="0">
                <a:solidFill>
                  <a:schemeClr val="tx1"/>
                </a:solidFill>
              </a:rPr>
              <a:t>lesions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• Production of a monoclonal immunoglobulin (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) or 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 fragments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Multiple Myeloma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3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Pathogenesis of MM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r>
              <a:rPr lang="en-GB" b="1" dirty="0"/>
              <a:t>Hodgkin lymphoma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Thomas Hodgkin</a:t>
            </a:r>
          </a:p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(1798-1866)</a:t>
            </a:r>
          </a:p>
        </p:txBody>
      </p:sp>
    </p:spTree>
    <p:extLst>
      <p:ext uri="{BB962C8B-B14F-4D97-AF65-F5344CB8AC3E}">
        <p14:creationId xmlns:p14="http://schemas.microsoft.com/office/powerpoint/2010/main" xmlns="" val="2106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cs typeface="Arial" pitchFamily="34" charset="0"/>
              </a:rPr>
              <a:t>Classical Hodgkin Lymphoma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Indolent malignant lymphoma  characterized </a:t>
            </a:r>
            <a:r>
              <a:rPr lang="en-US" sz="2000" b="1" dirty="0">
                <a:solidFill>
                  <a:schemeClr val="tx1"/>
                </a:solidFill>
              </a:rPr>
              <a:t>by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1- presence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few large </a:t>
            </a:r>
            <a:r>
              <a:rPr lang="en-US" sz="2000" b="1" dirty="0" err="1" smtClean="0">
                <a:solidFill>
                  <a:schemeClr val="tx1"/>
                </a:solidFill>
              </a:rPr>
              <a:t>binucleated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cells (Reed-Sternberg ) surrounded by reactive cells (lymphocytes, plasma cells ,</a:t>
            </a:r>
            <a:r>
              <a:rPr lang="en-US" sz="2000" b="1" dirty="0" err="1" smtClean="0">
                <a:solidFill>
                  <a:schemeClr val="tx1"/>
                </a:solidFill>
              </a:rPr>
              <a:t>eosinophils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Involving  cervical lymph nodes in young adults (most often )  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webpathology.com/slides-13/slides/LymphNode_HodgkinsLymphoma_NS_ReedSternber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410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dgo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8" t="16851" r="12017" b="29592"/>
          <a:stretch/>
        </p:blipFill>
        <p:spPr bwMode="auto">
          <a:xfrm>
            <a:off x="5105400" y="3135351"/>
            <a:ext cx="3657600" cy="3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transforming</a:t>
            </a:r>
          </a:p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chemeClr val="tx2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/>
              <a:t>inflammatory</a:t>
            </a:r>
          </a:p>
          <a:p>
            <a:pPr algn="ctr" eaLnBrk="0" hangingPunct="0"/>
            <a:r>
              <a:rPr kumimoji="1" lang="en-GB" sz="3200"/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Rounded Rectangle 43"/>
          <p:cNvSpPr/>
          <p:nvPr/>
        </p:nvSpPr>
        <p:spPr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 possible model of pathogenesis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tatic.fishersci.com/images/F110468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00" y="1763586"/>
            <a:ext cx="4021861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bloodjournal.org/content/bloodjournal/96/9/3133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3587"/>
            <a:ext cx="4043855" cy="4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30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15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 of Hodgkin Lymphoma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371600"/>
            <a:ext cx="80772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Lymphoproliferative disorders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Autoimmune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Infection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Malignant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26" y="914400"/>
            <a:ext cx="8642774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A50021"/>
                </a:solidFill>
              </a:rPr>
              <a:t>A practical way to think of lymphoma</a:t>
            </a:r>
          </a:p>
        </p:txBody>
      </p:sp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609600" y="1219200"/>
            <a:ext cx="8077200" cy="5257800"/>
            <a:chOff x="-3" y="-3"/>
            <a:chExt cx="3977" cy="2826"/>
          </a:xfrm>
        </p:grpSpPr>
        <p:grpSp>
          <p:nvGrpSpPr>
            <p:cNvPr id="3" name="Group 222"/>
            <p:cNvGrpSpPr>
              <a:grpSpLocks/>
            </p:cNvGrpSpPr>
            <p:nvPr/>
          </p:nvGrpSpPr>
          <p:grpSpPr bwMode="auto">
            <a:xfrm>
              <a:off x="0" y="0"/>
              <a:ext cx="3971" cy="2820"/>
              <a:chOff x="0" y="0"/>
              <a:chExt cx="3971" cy="2820"/>
            </a:xfrm>
          </p:grpSpPr>
          <p:grpSp>
            <p:nvGrpSpPr>
              <p:cNvPr id="4" name="Group 179"/>
              <p:cNvGrpSpPr>
                <a:grpSpLocks/>
              </p:cNvGrpSpPr>
              <p:nvPr/>
            </p:nvGrpSpPr>
            <p:grpSpPr bwMode="auto">
              <a:xfrm>
                <a:off x="0" y="0"/>
                <a:ext cx="1588" cy="633"/>
                <a:chOff x="0" y="0"/>
                <a:chExt cx="1588" cy="633"/>
              </a:xfrm>
            </p:grpSpPr>
            <p:sp>
              <p:nvSpPr>
                <p:cNvPr id="9372" name="Rectangle 15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502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Category</a:t>
                  </a:r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394" name="Rectangle 17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1"/>
              <p:cNvGrpSpPr>
                <a:grpSpLocks/>
              </p:cNvGrpSpPr>
              <p:nvPr/>
            </p:nvGrpSpPr>
            <p:grpSpPr bwMode="auto">
              <a:xfrm>
                <a:off x="1588" y="0"/>
                <a:ext cx="794" cy="633"/>
                <a:chOff x="1588" y="0"/>
                <a:chExt cx="794" cy="633"/>
              </a:xfrm>
            </p:grpSpPr>
            <p:sp>
              <p:nvSpPr>
                <p:cNvPr id="937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1" y="0"/>
                  <a:ext cx="708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Survival of untreated patients</a:t>
                  </a:r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9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88" y="0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83"/>
              <p:cNvGrpSpPr>
                <a:grpSpLocks/>
              </p:cNvGrpSpPr>
              <p:nvPr/>
            </p:nvGrpSpPr>
            <p:grpSpPr bwMode="auto">
              <a:xfrm>
                <a:off x="2382" y="0"/>
                <a:ext cx="794" cy="633"/>
                <a:chOff x="2382" y="0"/>
                <a:chExt cx="794" cy="633"/>
              </a:xfrm>
            </p:grpSpPr>
            <p:sp>
              <p:nvSpPr>
                <p:cNvPr id="9374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25" y="0"/>
                  <a:ext cx="708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Curability</a:t>
                  </a:r>
                </a:p>
                <a:p>
                  <a:pPr eaLnBrk="0" hangingPunct="0"/>
                  <a:endParaRPr lang="en-US" sz="1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9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382" y="0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85"/>
              <p:cNvGrpSpPr>
                <a:grpSpLocks/>
              </p:cNvGrpSpPr>
              <p:nvPr/>
            </p:nvGrpSpPr>
            <p:grpSpPr bwMode="auto">
              <a:xfrm>
                <a:off x="3176" y="0"/>
                <a:ext cx="795" cy="633"/>
                <a:chOff x="3176" y="0"/>
                <a:chExt cx="795" cy="633"/>
              </a:xfrm>
            </p:grpSpPr>
            <p:sp>
              <p:nvSpPr>
                <p:cNvPr id="9375" name="Rectangle 159"/>
                <p:cNvSpPr>
                  <a:spLocks noChangeArrowheads="1"/>
                </p:cNvSpPr>
                <p:nvPr/>
              </p:nvSpPr>
              <p:spPr bwMode="auto">
                <a:xfrm>
                  <a:off x="3219" y="0"/>
                  <a:ext cx="709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To treat or not to treat</a:t>
                  </a:r>
                </a:p>
                <a:p>
                  <a:pPr eaLnBrk="0" hangingPunct="0"/>
                  <a:endParaRPr lang="en-US" sz="1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176" y="0"/>
                  <a:ext cx="7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7"/>
              <p:cNvGrpSpPr>
                <a:grpSpLocks/>
              </p:cNvGrpSpPr>
              <p:nvPr/>
            </p:nvGrpSpPr>
            <p:grpSpPr bwMode="auto">
              <a:xfrm>
                <a:off x="0" y="633"/>
                <a:ext cx="794" cy="1554"/>
                <a:chOff x="0" y="633"/>
                <a:chExt cx="794" cy="1554"/>
              </a:xfrm>
            </p:grpSpPr>
            <p:sp>
              <p:nvSpPr>
                <p:cNvPr id="9376" name="Rectangle 160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708" cy="1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A50021"/>
                      </a:solidFill>
                      <a:cs typeface="Times New Roman" pitchFamily="18" charset="0"/>
                    </a:rPr>
                    <a:t>Non-Hodgkin lymphoma</a:t>
                  </a:r>
                  <a:endParaRPr lang="en-US" sz="1800" b="1">
                    <a:solidFill>
                      <a:srgbClr val="A50021"/>
                    </a:solidFill>
                  </a:endParaRPr>
                </a:p>
              </p:txBody>
            </p:sp>
            <p:sp>
              <p:nvSpPr>
                <p:cNvPr id="9402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794" cy="15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89"/>
              <p:cNvGrpSpPr>
                <a:grpSpLocks/>
              </p:cNvGrpSpPr>
              <p:nvPr/>
            </p:nvGrpSpPr>
            <p:grpSpPr bwMode="auto">
              <a:xfrm>
                <a:off x="794" y="633"/>
                <a:ext cx="794" cy="518"/>
                <a:chOff x="794" y="633"/>
                <a:chExt cx="794" cy="518"/>
              </a:xfrm>
            </p:grpSpPr>
            <p:sp>
              <p:nvSpPr>
                <p:cNvPr id="9377" name="Rectangle 161"/>
                <p:cNvSpPr>
                  <a:spLocks noChangeArrowheads="1"/>
                </p:cNvSpPr>
                <p:nvPr/>
              </p:nvSpPr>
              <p:spPr bwMode="auto">
                <a:xfrm>
                  <a:off x="837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Indolent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4" name="Rectangle 188"/>
                <p:cNvSpPr>
                  <a:spLocks noChangeArrowheads="1"/>
                </p:cNvSpPr>
                <p:nvPr/>
              </p:nvSpPr>
              <p:spPr bwMode="auto">
                <a:xfrm>
                  <a:off x="794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91"/>
              <p:cNvGrpSpPr>
                <a:grpSpLocks/>
              </p:cNvGrpSpPr>
              <p:nvPr/>
            </p:nvGrpSpPr>
            <p:grpSpPr bwMode="auto">
              <a:xfrm>
                <a:off x="1588" y="633"/>
                <a:ext cx="794" cy="518"/>
                <a:chOff x="1588" y="633"/>
                <a:chExt cx="794" cy="518"/>
              </a:xfrm>
            </p:grpSpPr>
            <p:sp>
              <p:nvSpPr>
                <p:cNvPr id="937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631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Years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6" name="Rectangle 190"/>
                <p:cNvSpPr>
                  <a:spLocks noChangeArrowheads="1"/>
                </p:cNvSpPr>
                <p:nvPr/>
              </p:nvSpPr>
              <p:spPr bwMode="auto">
                <a:xfrm>
                  <a:off x="1588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93"/>
              <p:cNvGrpSpPr>
                <a:grpSpLocks/>
              </p:cNvGrpSpPr>
              <p:nvPr/>
            </p:nvGrpSpPr>
            <p:grpSpPr bwMode="auto">
              <a:xfrm>
                <a:off x="2382" y="633"/>
                <a:ext cx="794" cy="518"/>
                <a:chOff x="2382" y="633"/>
                <a:chExt cx="794" cy="518"/>
              </a:xfrm>
            </p:grpSpPr>
            <p:sp>
              <p:nvSpPr>
                <p:cNvPr id="937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25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Generally not curable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382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95"/>
              <p:cNvGrpSpPr>
                <a:grpSpLocks/>
              </p:cNvGrpSpPr>
              <p:nvPr/>
            </p:nvGrpSpPr>
            <p:grpSpPr bwMode="auto">
              <a:xfrm>
                <a:off x="3176" y="633"/>
                <a:ext cx="795" cy="518"/>
                <a:chOff x="3176" y="633"/>
                <a:chExt cx="795" cy="518"/>
              </a:xfrm>
            </p:grpSpPr>
            <p:sp>
              <p:nvSpPr>
                <p:cNvPr id="9380" name="Rectangle 164"/>
                <p:cNvSpPr>
                  <a:spLocks noChangeArrowheads="1"/>
                </p:cNvSpPr>
                <p:nvPr/>
              </p:nvSpPr>
              <p:spPr bwMode="auto">
                <a:xfrm>
                  <a:off x="3219" y="633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rPr>
                    <a:t>Generally defer Rx if  asymptomatic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410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76" y="633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97"/>
              <p:cNvGrpSpPr>
                <a:grpSpLocks/>
              </p:cNvGrpSpPr>
              <p:nvPr/>
            </p:nvGrpSpPr>
            <p:grpSpPr bwMode="auto">
              <a:xfrm>
                <a:off x="794" y="1151"/>
                <a:ext cx="794" cy="518"/>
                <a:chOff x="794" y="1151"/>
                <a:chExt cx="794" cy="518"/>
              </a:xfrm>
            </p:grpSpPr>
            <p:sp>
              <p:nvSpPr>
                <p:cNvPr id="9381" name="Rectangle 165"/>
                <p:cNvSpPr>
                  <a:spLocks noChangeArrowheads="1"/>
                </p:cNvSpPr>
                <p:nvPr/>
              </p:nvSpPr>
              <p:spPr bwMode="auto">
                <a:xfrm>
                  <a:off x="837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Aggressive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2" name="Rectangle 196"/>
                <p:cNvSpPr>
                  <a:spLocks noChangeArrowheads="1"/>
                </p:cNvSpPr>
                <p:nvPr/>
              </p:nvSpPr>
              <p:spPr bwMode="auto">
                <a:xfrm>
                  <a:off x="794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99"/>
              <p:cNvGrpSpPr>
                <a:grpSpLocks/>
              </p:cNvGrpSpPr>
              <p:nvPr/>
            </p:nvGrpSpPr>
            <p:grpSpPr bwMode="auto">
              <a:xfrm>
                <a:off x="1588" y="1151"/>
                <a:ext cx="794" cy="518"/>
                <a:chOff x="1588" y="1151"/>
                <a:chExt cx="794" cy="518"/>
              </a:xfrm>
            </p:grpSpPr>
            <p:sp>
              <p:nvSpPr>
                <p:cNvPr id="938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1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Months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4" name="Rectangle 198"/>
                <p:cNvSpPr>
                  <a:spLocks noChangeArrowheads="1"/>
                </p:cNvSpPr>
                <p:nvPr/>
              </p:nvSpPr>
              <p:spPr bwMode="auto">
                <a:xfrm>
                  <a:off x="1588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01"/>
              <p:cNvGrpSpPr>
                <a:grpSpLocks/>
              </p:cNvGrpSpPr>
              <p:nvPr/>
            </p:nvGrpSpPr>
            <p:grpSpPr bwMode="auto">
              <a:xfrm>
                <a:off x="2382" y="1151"/>
                <a:ext cx="794" cy="518"/>
                <a:chOff x="2382" y="1151"/>
                <a:chExt cx="794" cy="518"/>
              </a:xfrm>
            </p:grpSpPr>
            <p:sp>
              <p:nvSpPr>
                <p:cNvPr id="938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425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some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82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03"/>
              <p:cNvGrpSpPr>
                <a:grpSpLocks/>
              </p:cNvGrpSpPr>
              <p:nvPr/>
            </p:nvGrpSpPr>
            <p:grpSpPr bwMode="auto">
              <a:xfrm>
                <a:off x="3176" y="1151"/>
                <a:ext cx="795" cy="518"/>
                <a:chOff x="3176" y="1151"/>
                <a:chExt cx="795" cy="518"/>
              </a:xfrm>
            </p:grpSpPr>
            <p:sp>
              <p:nvSpPr>
                <p:cNvPr id="9384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19" y="1151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8" name="Rectangle 202"/>
                <p:cNvSpPr>
                  <a:spLocks noChangeArrowheads="1"/>
                </p:cNvSpPr>
                <p:nvPr/>
              </p:nvSpPr>
              <p:spPr bwMode="auto">
                <a:xfrm>
                  <a:off x="3176" y="1151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5"/>
              <p:cNvGrpSpPr>
                <a:grpSpLocks/>
              </p:cNvGrpSpPr>
              <p:nvPr/>
            </p:nvGrpSpPr>
            <p:grpSpPr bwMode="auto">
              <a:xfrm>
                <a:off x="794" y="1669"/>
                <a:ext cx="794" cy="518"/>
                <a:chOff x="794" y="1669"/>
                <a:chExt cx="794" cy="518"/>
              </a:xfrm>
            </p:grpSpPr>
            <p:sp>
              <p:nvSpPr>
                <p:cNvPr id="9385" name="Rectangle 169"/>
                <p:cNvSpPr>
                  <a:spLocks noChangeArrowheads="1"/>
                </p:cNvSpPr>
                <p:nvPr/>
              </p:nvSpPr>
              <p:spPr bwMode="auto">
                <a:xfrm>
                  <a:off x="837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Very aggressive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0" name="Rectangle 204"/>
                <p:cNvSpPr>
                  <a:spLocks noChangeArrowheads="1"/>
                </p:cNvSpPr>
                <p:nvPr/>
              </p:nvSpPr>
              <p:spPr bwMode="auto">
                <a:xfrm>
                  <a:off x="794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07"/>
              <p:cNvGrpSpPr>
                <a:grpSpLocks/>
              </p:cNvGrpSpPr>
              <p:nvPr/>
            </p:nvGrpSpPr>
            <p:grpSpPr bwMode="auto">
              <a:xfrm>
                <a:off x="1588" y="1669"/>
                <a:ext cx="794" cy="518"/>
                <a:chOff x="1588" y="1669"/>
                <a:chExt cx="794" cy="518"/>
              </a:xfrm>
            </p:grpSpPr>
            <p:sp>
              <p:nvSpPr>
                <p:cNvPr id="938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631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Weeks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588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09"/>
              <p:cNvGrpSpPr>
                <a:grpSpLocks/>
              </p:cNvGrpSpPr>
              <p:nvPr/>
            </p:nvGrpSpPr>
            <p:grpSpPr bwMode="auto">
              <a:xfrm>
                <a:off x="2382" y="1669"/>
                <a:ext cx="794" cy="518"/>
                <a:chOff x="2382" y="1669"/>
                <a:chExt cx="794" cy="518"/>
              </a:xfrm>
            </p:grpSpPr>
            <p:sp>
              <p:nvSpPr>
                <p:cNvPr id="938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25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some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4" name="Rectangle 208"/>
                <p:cNvSpPr>
                  <a:spLocks noChangeArrowheads="1"/>
                </p:cNvSpPr>
                <p:nvPr/>
              </p:nvSpPr>
              <p:spPr bwMode="auto">
                <a:xfrm>
                  <a:off x="2382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11"/>
              <p:cNvGrpSpPr>
                <a:grpSpLocks/>
              </p:cNvGrpSpPr>
              <p:nvPr/>
            </p:nvGrpSpPr>
            <p:grpSpPr bwMode="auto">
              <a:xfrm>
                <a:off x="3176" y="1669"/>
                <a:ext cx="795" cy="518"/>
                <a:chOff x="3176" y="1669"/>
                <a:chExt cx="795" cy="518"/>
              </a:xfrm>
            </p:grpSpPr>
            <p:sp>
              <p:nvSpPr>
                <p:cNvPr id="9388" name="Rectangle 172"/>
                <p:cNvSpPr>
                  <a:spLocks noChangeArrowheads="1"/>
                </p:cNvSpPr>
                <p:nvPr/>
              </p:nvSpPr>
              <p:spPr bwMode="auto">
                <a:xfrm>
                  <a:off x="3219" y="1669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6" name="Rectangle 210"/>
                <p:cNvSpPr>
                  <a:spLocks noChangeArrowheads="1"/>
                </p:cNvSpPr>
                <p:nvPr/>
              </p:nvSpPr>
              <p:spPr bwMode="auto">
                <a:xfrm>
                  <a:off x="3176" y="1669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13"/>
              <p:cNvGrpSpPr>
                <a:grpSpLocks/>
              </p:cNvGrpSpPr>
              <p:nvPr/>
            </p:nvGrpSpPr>
            <p:grpSpPr bwMode="auto">
              <a:xfrm>
                <a:off x="0" y="2187"/>
                <a:ext cx="794" cy="633"/>
                <a:chOff x="0" y="2187"/>
                <a:chExt cx="794" cy="633"/>
              </a:xfrm>
            </p:grpSpPr>
            <p:sp>
              <p:nvSpPr>
                <p:cNvPr id="9389" name="Rectangle 173"/>
                <p:cNvSpPr>
                  <a:spLocks noChangeArrowheads="1"/>
                </p:cNvSpPr>
                <p:nvPr/>
              </p:nvSpPr>
              <p:spPr bwMode="auto">
                <a:xfrm>
                  <a:off x="43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A50021"/>
                      </a:solidFill>
                      <a:cs typeface="Times New Roman" pitchFamily="18" charset="0"/>
                    </a:rPr>
                    <a:t>Hodgkin lymphoma</a:t>
                  </a:r>
                </a:p>
                <a:p>
                  <a:pPr eaLnBrk="0" hangingPunct="0"/>
                  <a:endParaRPr lang="en-US" sz="1800" b="1">
                    <a:solidFill>
                      <a:srgbClr val="A50021"/>
                    </a:solidFill>
                  </a:endParaRPr>
                </a:p>
              </p:txBody>
            </p:sp>
            <p:sp>
              <p:nvSpPr>
                <p:cNvPr id="9428" name="Rectangle 212"/>
                <p:cNvSpPr>
                  <a:spLocks noChangeArrowheads="1"/>
                </p:cNvSpPr>
                <p:nvPr/>
              </p:nvSpPr>
              <p:spPr bwMode="auto">
                <a:xfrm>
                  <a:off x="0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5"/>
              <p:cNvGrpSpPr>
                <a:grpSpLocks/>
              </p:cNvGrpSpPr>
              <p:nvPr/>
            </p:nvGrpSpPr>
            <p:grpSpPr bwMode="auto">
              <a:xfrm>
                <a:off x="794" y="2187"/>
                <a:ext cx="794" cy="633"/>
                <a:chOff x="794" y="2187"/>
                <a:chExt cx="794" cy="633"/>
              </a:xfrm>
            </p:grpSpPr>
            <p:sp>
              <p:nvSpPr>
                <p:cNvPr id="9390" name="Rectangle 174"/>
                <p:cNvSpPr>
                  <a:spLocks noChangeArrowheads="1"/>
                </p:cNvSpPr>
                <p:nvPr/>
              </p:nvSpPr>
              <p:spPr bwMode="auto">
                <a:xfrm>
                  <a:off x="837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All types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0" name="Rectangle 214"/>
                <p:cNvSpPr>
                  <a:spLocks noChangeArrowheads="1"/>
                </p:cNvSpPr>
                <p:nvPr/>
              </p:nvSpPr>
              <p:spPr bwMode="auto">
                <a:xfrm>
                  <a:off x="794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17"/>
              <p:cNvGrpSpPr>
                <a:grpSpLocks/>
              </p:cNvGrpSpPr>
              <p:nvPr/>
            </p:nvGrpSpPr>
            <p:grpSpPr bwMode="auto">
              <a:xfrm>
                <a:off x="1588" y="2187"/>
                <a:ext cx="794" cy="633"/>
                <a:chOff x="1588" y="2187"/>
                <a:chExt cx="794" cy="633"/>
              </a:xfrm>
            </p:grpSpPr>
            <p:sp>
              <p:nvSpPr>
                <p:cNvPr id="939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631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Variable – months to years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2" name="Rectangle 216"/>
                <p:cNvSpPr>
                  <a:spLocks noChangeArrowheads="1"/>
                </p:cNvSpPr>
                <p:nvPr/>
              </p:nvSpPr>
              <p:spPr bwMode="auto">
                <a:xfrm>
                  <a:off x="1588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19"/>
              <p:cNvGrpSpPr>
                <a:grpSpLocks/>
              </p:cNvGrpSpPr>
              <p:nvPr/>
            </p:nvGrpSpPr>
            <p:grpSpPr bwMode="auto">
              <a:xfrm>
                <a:off x="2382" y="2187"/>
                <a:ext cx="794" cy="633"/>
                <a:chOff x="2382" y="2187"/>
                <a:chExt cx="794" cy="633"/>
              </a:xfrm>
            </p:grpSpPr>
            <p:sp>
              <p:nvSpPr>
                <p:cNvPr id="939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425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most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4" name="Rectangle 218"/>
                <p:cNvSpPr>
                  <a:spLocks noChangeArrowheads="1"/>
                </p:cNvSpPr>
                <p:nvPr/>
              </p:nvSpPr>
              <p:spPr bwMode="auto">
                <a:xfrm>
                  <a:off x="2382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21"/>
              <p:cNvGrpSpPr>
                <a:grpSpLocks/>
              </p:cNvGrpSpPr>
              <p:nvPr/>
            </p:nvGrpSpPr>
            <p:grpSpPr bwMode="auto">
              <a:xfrm>
                <a:off x="3176" y="2187"/>
                <a:ext cx="795" cy="633"/>
                <a:chOff x="3176" y="2187"/>
                <a:chExt cx="795" cy="633"/>
              </a:xfrm>
            </p:grpSpPr>
            <p:sp>
              <p:nvSpPr>
                <p:cNvPr id="9393" name="Rectangle 177"/>
                <p:cNvSpPr>
                  <a:spLocks noChangeArrowheads="1"/>
                </p:cNvSpPr>
                <p:nvPr/>
              </p:nvSpPr>
              <p:spPr bwMode="auto">
                <a:xfrm>
                  <a:off x="3219" y="2187"/>
                  <a:ext cx="709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6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76" y="2187"/>
                  <a:ext cx="7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439" name="Rectangle 223"/>
            <p:cNvSpPr>
              <a:spLocks noChangeArrowheads="1"/>
            </p:cNvSpPr>
            <p:nvPr/>
          </p:nvSpPr>
          <p:spPr bwMode="auto">
            <a:xfrm>
              <a:off x="-3" y="-3"/>
              <a:ext cx="3977" cy="28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000" b="1" dirty="0">
                <a:solidFill>
                  <a:schemeClr val="tx1"/>
                </a:solidFill>
              </a:rPr>
              <a:t>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(Pertussis ,brucellosis </a:t>
            </a:r>
            <a:r>
              <a:rPr lang="en-US" sz="2000" b="1" dirty="0" smtClean="0">
                <a:solidFill>
                  <a:schemeClr val="tx1"/>
                </a:solidFill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-Immune : SLE ,</a:t>
            </a:r>
            <a:r>
              <a:rPr lang="en-US" sz="2000" b="1" dirty="0">
                <a:solidFill>
                  <a:schemeClr val="tx1"/>
                </a:solidFill>
              </a:rPr>
              <a:t>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Other conditions</a:t>
            </a:r>
            <a:r>
              <a:rPr lang="en-US" sz="2000" b="1" dirty="0" smtClean="0">
                <a:solidFill>
                  <a:schemeClr val="tx1"/>
                </a:solidFill>
              </a:rPr>
              <a:t>:, </a:t>
            </a:r>
            <a:r>
              <a:rPr lang="en-US" sz="2000" b="1" dirty="0" err="1">
                <a:solidFill>
                  <a:schemeClr val="tx1"/>
                </a:solidFill>
              </a:rPr>
              <a:t>splenectomy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dermatitis </a:t>
            </a:r>
            <a:r>
              <a:rPr lang="en-US" sz="2000" b="1" dirty="0">
                <a:solidFill>
                  <a:schemeClr val="tx1"/>
                </a:solidFill>
              </a:rPr>
              <a:t>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-Other </a:t>
            </a:r>
            <a:r>
              <a:rPr lang="en-US" sz="2000" b="1" dirty="0">
                <a:solidFill>
                  <a:schemeClr val="tx1"/>
                </a:solidFill>
              </a:rPr>
              <a:t>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Mantle cell lymphoma ,Hodgkin lymphoma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8440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2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acute, infectious </a:t>
            </a:r>
            <a:r>
              <a:rPr lang="en-US" sz="2400" dirty="0" smtClean="0">
                <a:solidFill>
                  <a:schemeClr val="tx1"/>
                </a:solidFill>
              </a:rPr>
              <a:t>disease, </a:t>
            </a:r>
            <a:r>
              <a:rPr lang="en-US" sz="2400" dirty="0">
                <a:solidFill>
                  <a:schemeClr val="tx1"/>
                </a:solidFill>
              </a:rPr>
              <a:t>caused by Epstein-Barr virus and characterized </a:t>
            </a:r>
            <a:r>
              <a:rPr lang="en-US" sz="2400" dirty="0" smtClean="0">
                <a:solidFill>
                  <a:schemeClr val="tx1"/>
                </a:solidFill>
              </a:rPr>
              <a:t>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swollen </a:t>
            </a:r>
            <a:r>
              <a:rPr lang="en-US" sz="2400" dirty="0">
                <a:solidFill>
                  <a:schemeClr val="tx1"/>
                </a:solidFill>
              </a:rPr>
              <a:t>lymph </a:t>
            </a:r>
            <a:r>
              <a:rPr lang="en-US" sz="2400" dirty="0" smtClean="0">
                <a:solidFill>
                  <a:schemeClr val="tx1"/>
                </a:solidFill>
              </a:rPr>
              <a:t>nodes (painful)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ore </a:t>
            </a:r>
            <a:r>
              <a:rPr lang="en-US" sz="2400" dirty="0">
                <a:solidFill>
                  <a:schemeClr val="tx1"/>
                </a:solidFill>
              </a:rPr>
              <a:t>throat,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atypical  lymphocyte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Affect young people ( usually)</a:t>
            </a:r>
          </a:p>
        </p:txBody>
      </p:sp>
      <p:pic>
        <p:nvPicPr>
          <p:cNvPr id="19458" name="Picture 2" descr="http://3.bp.blogspot.com/_jRgGstwXxTo/R-s0hEFd6EI/AAAAAAAAFEA/CCIHiBbJTYw/s400/HEME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27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c/cf/Lymphadanop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0162"/>
            <a:ext cx="3699477" cy="2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ioweb.uwlax.edu/bio203/s2009/weisser_mich/tonsil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8765"/>
            <a:ext cx="3771900" cy="29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419100"/>
            <a:ext cx="481417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986" y="1066800"/>
            <a:ext cx="8634413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EBV is </a:t>
            </a:r>
            <a:r>
              <a:rPr lang="en-US" sz="2400" dirty="0" smtClean="0">
                <a:solidFill>
                  <a:schemeClr val="tx1"/>
                </a:solidFill>
              </a:rPr>
              <a:t>herpes virus </a:t>
            </a:r>
            <a:r>
              <a:rPr lang="en-US" sz="2400" dirty="0">
                <a:solidFill>
                  <a:schemeClr val="tx1"/>
                </a:solidFill>
              </a:rPr>
              <a:t>transmitted through saliva cause IM and  implicated in the development of </a:t>
            </a:r>
            <a:r>
              <a:rPr lang="en-US" sz="2400" dirty="0" err="1">
                <a:solidFill>
                  <a:schemeClr val="tx1"/>
                </a:solidFill>
              </a:rPr>
              <a:t>Burkitt's</a:t>
            </a:r>
            <a:r>
              <a:rPr lang="en-US" sz="2400" dirty="0">
                <a:solidFill>
                  <a:schemeClr val="tx1"/>
                </a:solidFill>
              </a:rPr>
              <a:t> lymphoma and Hodgkin's </a:t>
            </a:r>
            <a:r>
              <a:rPr lang="en-US" sz="2400" dirty="0" smtClean="0">
                <a:solidFill>
                  <a:schemeClr val="tx1"/>
                </a:solidFill>
              </a:rPr>
              <a:t>disease.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After the virus enters the body it can take up to a month before symptoms begin. </a:t>
            </a:r>
          </a:p>
        </p:txBody>
      </p:sp>
      <p:pic>
        <p:nvPicPr>
          <p:cNvPr id="20484" name="Picture 4" descr="http://upload.wikimedia.org/wikipedia/commons/thumb/b/bb/Viral_Tegument.svg/340px-Viral_Tegume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477" y="3206496"/>
            <a:ext cx="5383235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1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136" y="3200400"/>
            <a:ext cx="8132064" cy="266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 err="1">
                <a:solidFill>
                  <a:schemeClr val="tx1"/>
                </a:solidFill>
              </a:rPr>
              <a:t>Heterophile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antibodies (old tests)</a:t>
            </a:r>
            <a:endParaRPr lang="en-US" sz="2800" b="1" u="sng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Antibodies </a:t>
            </a:r>
            <a:r>
              <a:rPr lang="en-US" sz="2000" b="1" dirty="0">
                <a:solidFill>
                  <a:schemeClr val="tx1"/>
                </a:solidFill>
              </a:rPr>
              <a:t>produced  </a:t>
            </a:r>
            <a:r>
              <a:rPr lang="en-US" sz="2000" b="1" dirty="0" smtClean="0">
                <a:solidFill>
                  <a:schemeClr val="tx1"/>
                </a:solidFill>
              </a:rPr>
              <a:t>due to infection </a:t>
            </a:r>
            <a:r>
              <a:rPr lang="en-US" sz="2000" b="1" dirty="0">
                <a:solidFill>
                  <a:schemeClr val="tx1"/>
                </a:solidFill>
              </a:rPr>
              <a:t>and react to </a:t>
            </a:r>
            <a:r>
              <a:rPr lang="en-US" sz="2000" b="1" dirty="0" smtClean="0">
                <a:solidFill>
                  <a:schemeClr val="tx1"/>
                </a:solidFill>
              </a:rPr>
              <a:t>antigen in  </a:t>
            </a:r>
            <a:r>
              <a:rPr lang="en-US" sz="2000" b="1" dirty="0">
                <a:solidFill>
                  <a:schemeClr val="tx1"/>
                </a:solidFill>
              </a:rPr>
              <a:t>animal RBCs.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u="sng" dirty="0">
                <a:solidFill>
                  <a:schemeClr val="tx1"/>
                </a:solidFill>
              </a:rPr>
              <a:t>Paul-</a:t>
            </a:r>
            <a:r>
              <a:rPr lang="en-US" sz="2000" b="1" u="sng" dirty="0" err="1">
                <a:solidFill>
                  <a:schemeClr val="tx1"/>
                </a:solidFill>
              </a:rPr>
              <a:t>Bunnell</a:t>
            </a:r>
            <a:r>
              <a:rPr lang="en-US" sz="2000" b="1" u="sng" dirty="0">
                <a:solidFill>
                  <a:schemeClr val="tx1"/>
                </a:solidFill>
              </a:rPr>
              <a:t> test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Sheep </a:t>
            </a:r>
            <a:r>
              <a:rPr lang="en-US" sz="2000" b="1" dirty="0">
                <a:solidFill>
                  <a:schemeClr val="tx1"/>
                </a:solidFill>
              </a:rPr>
              <a:t>RBCs agglutinate in the presence of </a:t>
            </a:r>
            <a:r>
              <a:rPr lang="en-US" sz="2000" b="1" dirty="0" err="1">
                <a:solidFill>
                  <a:schemeClr val="tx1"/>
                </a:solidFill>
              </a:rPr>
              <a:t>heterophile</a:t>
            </a:r>
            <a:r>
              <a:rPr lang="en-US" sz="2000" b="1" dirty="0">
                <a:solidFill>
                  <a:schemeClr val="tx1"/>
                </a:solidFill>
              </a:rPr>
              <a:t> antibodies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u="sng" dirty="0" err="1" smtClean="0">
                <a:solidFill>
                  <a:schemeClr val="tx1"/>
                </a:solidFill>
              </a:rPr>
              <a:t>Monospot</a:t>
            </a:r>
            <a:r>
              <a:rPr lang="en-US" sz="2000" b="1" u="sng" dirty="0" smtClean="0">
                <a:solidFill>
                  <a:schemeClr val="tx1"/>
                </a:solidFill>
              </a:rPr>
              <a:t> test: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Relies </a:t>
            </a:r>
            <a:r>
              <a:rPr lang="en-US" sz="2000" b="1" dirty="0">
                <a:solidFill>
                  <a:schemeClr val="tx1"/>
                </a:solidFill>
              </a:rPr>
              <a:t>on the agglutination of the horse RBCs by </a:t>
            </a:r>
            <a:r>
              <a:rPr lang="en-US" sz="2000" b="1" dirty="0" err="1">
                <a:solidFill>
                  <a:schemeClr val="tx1"/>
                </a:solidFill>
              </a:rPr>
              <a:t>heterophile</a:t>
            </a:r>
            <a:r>
              <a:rPr lang="en-US" sz="2000" b="1" dirty="0">
                <a:solidFill>
                  <a:schemeClr val="tx1"/>
                </a:solidFill>
              </a:rPr>
              <a:t> antibodies in </a:t>
            </a:r>
            <a:r>
              <a:rPr lang="en-US" sz="2000" b="1" dirty="0" smtClean="0">
                <a:solidFill>
                  <a:schemeClr val="tx1"/>
                </a:solidFill>
              </a:rPr>
              <a:t>  patient's </a:t>
            </a:r>
            <a:r>
              <a:rPr lang="en-US" sz="2000" b="1" dirty="0">
                <a:solidFill>
                  <a:schemeClr val="tx1"/>
                </a:solidFill>
              </a:rPr>
              <a:t>serum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800" y="304800"/>
            <a:ext cx="36576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Lab Investigation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468" y="1447800"/>
            <a:ext cx="814273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rgbClr val="003300"/>
                </a:solidFill>
              </a:rPr>
              <a:t>1-Virus specific antibodies </a:t>
            </a:r>
          </a:p>
          <a:p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IgM</a:t>
            </a:r>
            <a:r>
              <a:rPr lang="en-US" sz="2000" b="1" dirty="0">
                <a:solidFill>
                  <a:srgbClr val="003300"/>
                </a:solidFill>
              </a:rPr>
              <a:t> : Develops early and last for few month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IgG</a:t>
            </a:r>
            <a:r>
              <a:rPr lang="en-US" sz="2000" b="1" dirty="0">
                <a:solidFill>
                  <a:srgbClr val="003300"/>
                </a:solidFill>
              </a:rPr>
              <a:t>: Develops later and persists for life.</a:t>
            </a:r>
          </a:p>
        </p:txBody>
      </p:sp>
    </p:spTree>
    <p:extLst>
      <p:ext uri="{BB962C8B-B14F-4D97-AF65-F5344CB8AC3E}">
        <p14:creationId xmlns:p14="http://schemas.microsoft.com/office/powerpoint/2010/main" xmlns="" val="3743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032" y="1524000"/>
            <a:ext cx="8125968" cy="35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Self limiting disease ( 4-6 weeks)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Unusual complication such hepatitis ,encephalitis and splenic </a:t>
            </a:r>
            <a:r>
              <a:rPr lang="en-US" sz="2400" dirty="0" smtClean="0">
                <a:solidFill>
                  <a:schemeClr val="tx1"/>
                </a:solidFill>
              </a:rPr>
              <a:t>rupture may occur.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Treatment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Supportive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Analgesia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Steroid or Acyclovir  in severe cases or at complication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690372"/>
            <a:ext cx="481417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Managment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600200"/>
            <a:ext cx="8077200" cy="2209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Malignant </a:t>
            </a:r>
            <a:r>
              <a:rPr lang="en-US" sz="4000" b="1" dirty="0" err="1" smtClean="0">
                <a:solidFill>
                  <a:schemeClr val="bg1"/>
                </a:solidFill>
              </a:rPr>
              <a:t>Lymphoproliferative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</a:rPr>
              <a:t>isorders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7021</TotalTime>
  <Words>1126</Words>
  <Application>Microsoft Office PowerPoint</Application>
  <PresentationFormat>On-screen Show (4:3)</PresentationFormat>
  <Paragraphs>294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Lymphoproliferative  disorders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Hodgkin lymphoma</vt:lpstr>
      <vt:lpstr>Slide 27</vt:lpstr>
      <vt:lpstr>Slide 28</vt:lpstr>
      <vt:lpstr>Slide 29</vt:lpstr>
      <vt:lpstr>Slide 30</vt:lpstr>
      <vt:lpstr>A practical way to think of lymphoma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DrKamal ElSayid Higgy</cp:lastModifiedBy>
  <cp:revision>404</cp:revision>
  <dcterms:created xsi:type="dcterms:W3CDTF">2014-12-16T08:12:30Z</dcterms:created>
  <dcterms:modified xsi:type="dcterms:W3CDTF">2014-12-24T04:42:58Z</dcterms:modified>
</cp:coreProperties>
</file>