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61" r:id="rId2"/>
    <p:sldId id="283" r:id="rId3"/>
    <p:sldId id="284" r:id="rId4"/>
    <p:sldId id="263" r:id="rId5"/>
    <p:sldId id="264" r:id="rId6"/>
    <p:sldId id="28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81" r:id="rId16"/>
    <p:sldId id="276" r:id="rId17"/>
    <p:sldId id="320" r:id="rId18"/>
    <p:sldId id="316" r:id="rId19"/>
    <p:sldId id="295" r:id="rId20"/>
    <p:sldId id="287" r:id="rId21"/>
    <p:sldId id="292" r:id="rId22"/>
    <p:sldId id="297" r:id="rId23"/>
    <p:sldId id="282" r:id="rId24"/>
    <p:sldId id="286" r:id="rId25"/>
    <p:sldId id="279" r:id="rId26"/>
    <p:sldId id="288" r:id="rId27"/>
    <p:sldId id="290" r:id="rId28"/>
    <p:sldId id="299" r:id="rId29"/>
    <p:sldId id="300" r:id="rId30"/>
    <p:sldId id="301" r:id="rId31"/>
    <p:sldId id="302" r:id="rId32"/>
    <p:sldId id="303" r:id="rId33"/>
    <p:sldId id="305" r:id="rId34"/>
    <p:sldId id="304" r:id="rId35"/>
    <p:sldId id="314" r:id="rId36"/>
    <p:sldId id="306" r:id="rId37"/>
    <p:sldId id="321" r:id="rId38"/>
    <p:sldId id="308" r:id="rId39"/>
    <p:sldId id="311" r:id="rId40"/>
    <p:sldId id="312" r:id="rId41"/>
    <p:sldId id="313" r:id="rId42"/>
    <p:sldId id="322" r:id="rId43"/>
  </p:sldIdLst>
  <p:sldSz cx="9144000" cy="6858000" type="screen4x3"/>
  <p:notesSz cx="6858000" cy="9144000"/>
  <p:embeddedFontLst>
    <p:embeddedFont>
      <p:font typeface="Aharoni" panose="02010803020104030203" pitchFamily="2" charset="-79"/>
      <p:bold r:id="rId45"/>
    </p:embeddedFont>
    <p:embeddedFont>
      <p:font typeface="Arial Black" panose="020B0A04020102020204" pitchFamily="34" charset="0"/>
      <p:bold r:id="rId46"/>
    </p:embeddedFont>
    <p:embeddedFont>
      <p:font typeface="Franklin Gothic Medium" panose="020B0603020102020204" pitchFamily="3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Algerian" panose="04020705040A02060702" pitchFamily="82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ar-SA" smtClean="0"/>
              <a:t>02/03/1437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33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48BCEF-DE52-4973-B053-054557063F4B}" type="slidenum">
              <a:rPr lang="ar-SA" altLang="ar-SA" sz="1200" smtClean="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ar-SA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261091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sa/url?sa=i&amp;rct=j&amp;q=&amp;esrc=s&amp;frm=1&amp;source=images&amp;cd=&amp;cad=rja&amp;uact=8&amp;ved=0CAcQjRw&amp;url=http://imagebank.hematology.org/AssetDetail.aspx?AssetID=2805&amp;ei=UMOVVN6KNce9PYXZgJgH&amp;psig=AFQjCNHDforwUfIILGxReNL1hc58tW2mbA&amp;ust=141918731257673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sa/url?sa=i&amp;rct=j&amp;q=&amp;esrc=s&amp;frm=1&amp;source=images&amp;cd=&amp;cad=rja&amp;uact=8&amp;ved=0CAcQjRw&amp;url=http://what-when-how.com/genetics/acquired-chromosome-abnormalities-the-cytogenetics-of-cancer-genetics/&amp;ei=l8KVVJmsLIj1OMakgbAG&amp;psig=AFQjCNEIN9LC5XkD73dvEwvyZ9eFms42HQ&amp;ust=141918720314853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5506" y="1568824"/>
            <a:ext cx="88392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mmature precursors of WBC)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ar-SA" sz="2400" b="1" dirty="0" smtClean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Acute leukemia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5847" y="430306"/>
            <a:ext cx="8839200" cy="10668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 </a:t>
            </a:r>
            <a:r>
              <a:rPr lang="en-US" sz="1600" b="1" u="sng" dirty="0" smtClean="0">
                <a:solidFill>
                  <a:schemeClr val="tx1"/>
                </a:solidFill>
              </a:rPr>
              <a:t>2-Flow cytometry</a:t>
            </a:r>
            <a:r>
              <a:rPr lang="en-US" sz="1400" b="1" u="sng" dirty="0" smtClean="0">
                <a:solidFill>
                  <a:schemeClr val="tx1"/>
                </a:solidFill>
              </a:rPr>
              <a:t>:</a:t>
            </a:r>
            <a:r>
              <a:rPr lang="en-US" sz="1400" dirty="0" smtClean="0">
                <a:solidFill>
                  <a:schemeClr val="tx1"/>
                </a:solidFill>
              </a:rPr>
              <a:t> </a:t>
            </a:r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3171" y="2209800"/>
            <a:ext cx="4000500" cy="19247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228600"/>
            <a:ext cx="5867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Basis of Classification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Stem Cell Markers: (CD34&amp; TDT)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CD33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CD235a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76600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01552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0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Myeloid</a:t>
            </a:r>
            <a:endParaRPr lang="ar-SA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76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B-Lymphoid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01552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T-Lymphoid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082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533399"/>
            <a:ext cx="8534400" cy="15240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et </a:t>
            </a:r>
            <a:r>
              <a:rPr lang="en-US" sz="2000" b="1" dirty="0">
                <a:solidFill>
                  <a:schemeClr val="tx1"/>
                </a:solidFill>
              </a:rPr>
              <a:t>of the chromosomes </a:t>
            </a:r>
            <a:r>
              <a:rPr lang="en-US" sz="2000" b="1" dirty="0" smtClean="0">
                <a:solidFill>
                  <a:schemeClr val="tx1"/>
                </a:solidFill>
              </a:rPr>
              <a:t>from one cell during metaphase to study the numerical(deletion &amp;trisomy) and structural ( translation &amp;inversion ) abnormality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799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70628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Several techniques used </a:t>
            </a:r>
            <a:r>
              <a:rPr lang="en-US" sz="2400" b="1" dirty="0">
                <a:solidFill>
                  <a:schemeClr val="tx1"/>
                </a:solidFill>
              </a:rPr>
              <a:t>to detect and localize the presence or absence of specific DNA sequences on chromosomes 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(PCR)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85800" y="259976"/>
            <a:ext cx="6781800" cy="95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ecurrent genetic abnormalities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81000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AML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00600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ALL</a:t>
            </a:r>
            <a:endParaRPr lang="ar-SA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86535"/>
              </p:ext>
            </p:extLst>
          </p:nvPr>
        </p:nvGraphicFramePr>
        <p:xfrm>
          <a:off x="4876800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Molecular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Karyotype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BCR-ABL1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(9;22)</a:t>
                      </a:r>
                      <a:endParaRPr lang="ar-SA" sz="2000" b="1" dirty="0"/>
                    </a:p>
                  </a:txBody>
                  <a:tcPr/>
                </a:tc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AF4-MLL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(4;11)</a:t>
                      </a:r>
                      <a:endParaRPr lang="ar-SA" sz="20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ETV6-RUNX1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(12;21)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IL3-IGH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(5;14)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9667"/>
              </p:ext>
            </p:extLst>
          </p:nvPr>
        </p:nvGraphicFramePr>
        <p:xfrm>
          <a:off x="381000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/>
                <a:gridCol w="225599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AML1-ETO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(8;21)</a:t>
                      </a:r>
                      <a:endParaRPr lang="ar-SA" sz="2000" b="1" dirty="0"/>
                    </a:p>
                  </a:txBody>
                  <a:tcPr/>
                </a:tc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CBFB-MYH11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(16;16) or </a:t>
                      </a:r>
                      <a:r>
                        <a:rPr lang="en-US" sz="2000" b="1" baseline="0" dirty="0" err="1" smtClean="0"/>
                        <a:t>inv</a:t>
                      </a:r>
                      <a:r>
                        <a:rPr lang="en-US" sz="2000" b="1" baseline="0" dirty="0" smtClean="0"/>
                        <a:t>(16)</a:t>
                      </a:r>
                      <a:endParaRPr lang="ar-SA" sz="2000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PML-RARA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(15;17)</a:t>
                      </a:r>
                      <a:endParaRPr lang="ar-SA" sz="20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MLLT1-MLL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(9;11)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752600"/>
            <a:ext cx="8077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Myeloid Leukemia 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371600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of hematopoietic neoplasms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caused by proliferation of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myeloid blasts in bone marrow and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blood.</a:t>
            </a:r>
          </a:p>
          <a:p>
            <a:endParaRPr lang="en-US" altLang="ar-SA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 The blast ≥20% or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t(8;21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(16;16) or t(15;17).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in Adults (do occur in infants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!)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Worse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Myeloid Leukemia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Mixed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M0 ,M1</a:t>
            </a:r>
            <a:endParaRPr lang="ar-SA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M7</a:t>
            </a:r>
            <a:endParaRPr lang="ar-SA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M6</a:t>
            </a:r>
            <a:endParaRPr lang="ar-SA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M4</a:t>
            </a:r>
            <a:endParaRPr lang="ar-SA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M2</a:t>
            </a:r>
            <a:endParaRPr lang="ar-SA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M5</a:t>
            </a:r>
            <a:endParaRPr lang="ar-SA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M3</a:t>
            </a:r>
            <a:endParaRPr lang="ar-SA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B-ALL</a:t>
            </a:r>
            <a:endParaRPr lang="ar-SA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-ALL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70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FAB Classification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Based on morphology&amp; flow cytometry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7696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  Reclassified by World Health Organization in 2001 &amp; 2008.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579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HISTORY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AML Classification (WHO)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AML with recurrent genetic abnormalities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Myelodysplasia</a:t>
            </a:r>
            <a:r>
              <a:rPr lang="en-US" sz="2000" b="1" dirty="0" smtClean="0">
                <a:solidFill>
                  <a:schemeClr val="tx1"/>
                </a:solidFill>
              </a:rPr>
              <a:t> related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Therapy related 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(FAB)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M0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M1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M2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M3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M4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M6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M5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038600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00400" y="53340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5562600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More with Acute Monoblastic Leukemia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with Acute Promyelocytic leukemia (M3)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3-Leucostasis </a:t>
            </a:r>
            <a:r>
              <a:rPr lang="en-US" sz="2400" b="1" u="sng" dirty="0">
                <a:solidFill>
                  <a:schemeClr val="tx1"/>
                </a:solidFill>
              </a:rPr>
              <a:t>(increased blood viscosity) </a:t>
            </a:r>
            <a:endParaRPr lang="en-U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"/>
            <a:ext cx="6096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33400"/>
            <a:ext cx="5943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Case Study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56 years old female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O/E : moderate </a:t>
            </a:r>
            <a:r>
              <a:rPr lang="en-US" sz="2400" b="1" dirty="0" err="1" smtClean="0">
                <a:solidFill>
                  <a:schemeClr val="tx1"/>
                </a:solidFill>
              </a:rPr>
              <a:t>hepatosplenomegaly</a:t>
            </a:r>
            <a:r>
              <a:rPr lang="en-US" sz="2400" b="1" dirty="0" smtClean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CBC : WBC :40 </a:t>
            </a:r>
            <a:r>
              <a:rPr lang="en-US" b="1" dirty="0" smtClean="0">
                <a:solidFill>
                  <a:schemeClr val="tx1"/>
                </a:solidFill>
              </a:rPr>
              <a:t>x10</a:t>
            </a:r>
            <a:r>
              <a:rPr lang="en-US" b="1" baseline="30000" dirty="0" smtClean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/L</a:t>
            </a:r>
            <a:r>
              <a:rPr lang="en-US" sz="2400" b="1" dirty="0" smtClean="0">
                <a:solidFill>
                  <a:schemeClr val="tx1"/>
                </a:solidFill>
              </a:rPr>
              <a:t>          HB: 7</a:t>
            </a:r>
            <a:r>
              <a:rPr lang="en-US" b="1" dirty="0" smtClean="0">
                <a:solidFill>
                  <a:schemeClr val="tx1"/>
                </a:solidFill>
              </a:rPr>
              <a:t>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sz="2400" b="1" dirty="0" smtClean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Blood smear &amp; bone marrow:</a:t>
            </a:r>
            <a:endParaRPr lang="ar-SA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ar-SA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http://imagebank.hematology.org/Content%5C386%5C2806%5C2806_ful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 bwMode="auto">
          <a:xfrm>
            <a:off x="381000" y="1354491"/>
            <a:ext cx="6096000" cy="336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1000" y="4397188"/>
            <a:ext cx="8534400" cy="19274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There are 2 population of blasts 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1- (40%): CD34 ,CD13,CD33,CD117 and MPO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2- (20%): CD 34, CD14, CD 64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2514600"/>
            <a:ext cx="86106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Acute </a:t>
            </a:r>
            <a:r>
              <a:rPr lang="en-US" sz="36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myelomoncytic</a:t>
            </a:r>
            <a:r>
              <a:rPr lang="en-U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leukemia (M4)(FAB)</a:t>
            </a:r>
            <a:endParaRPr lang="ar-SA" sz="3600" b="1" dirty="0">
              <a:solidFill>
                <a:schemeClr val="tx1"/>
              </a:solidFill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8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06824" y="2286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Karyotype :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57912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final diagnosis: AML t(16;16)            (WHO)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lh5.ggpht.com/_NNjxeW9ewEc/TJiX3AQkL5I/AAAAAAAACFE/mOwWyCnyDzM/tmp7643_thumb_thumb.jpg?imgmax=80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/>
          <a:stretch/>
        </p:blipFill>
        <p:spPr bwMode="auto">
          <a:xfrm>
            <a:off x="533400" y="838200"/>
            <a:ext cx="6553200" cy="47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0"/>
            <a:ext cx="6553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PATHOGENESIS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Genetics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 t(8;21), </a:t>
            </a:r>
            <a:r>
              <a:rPr lang="en-US" altLang="ar-SA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 smtClean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Chemotherapy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M0-M8 but not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M3  ( same protocol)</a:t>
            </a: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457200"/>
            <a:ext cx="5486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Prognosis and treatment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2514600"/>
            <a:ext cx="85344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LYMPHOBLASTIC  LEUKEMIA (ALL)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 Acute leukemia characterized by proliferation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of malignant lymphoid blasts in bone marrow and blood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altLang="ar-SA" sz="2400" b="1" kern="0" dirty="0">
              <a:solidFill>
                <a:schemeClr val="tx1"/>
              </a:solidFill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685800"/>
            <a:ext cx="601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Acute Lymphoblastic Leukemia (ALL)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2000" b="1" dirty="0" smtClean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Mediastinal mass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810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ALL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342900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Characteristic for T-ALL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93477" y="381000"/>
            <a:ext cx="5715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Morphological subtypes (FAB)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787240"/>
              </p:ext>
            </p:extLst>
          </p:nvPr>
        </p:nvGraphicFramePr>
        <p:xfrm>
          <a:off x="152401" y="3568088"/>
          <a:ext cx="8915399" cy="3048000"/>
        </p:xfrm>
        <a:graphic>
          <a:graphicData uri="http://schemas.openxmlformats.org/drawingml/2006/table">
            <a:tbl>
              <a:tblPr rtl="1"/>
              <a:tblGrid>
                <a:gridCol w="3031058"/>
                <a:gridCol w="2639954"/>
                <a:gridCol w="1764128"/>
                <a:gridCol w="1480259"/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Burkitt’s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0600" y="457200"/>
            <a:ext cx="6477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800" b="1" dirty="0" err="1">
                <a:solidFill>
                  <a:schemeClr val="tx1"/>
                </a:solidFill>
              </a:rPr>
              <a:t>Immunophenotypic</a:t>
            </a:r>
            <a:r>
              <a:rPr lang="en-US" altLang="ar-SA" sz="2800" b="1" dirty="0">
                <a:solidFill>
                  <a:schemeClr val="tx1"/>
                </a:solidFill>
              </a:rPr>
              <a:t> Subtypes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</a:t>
            </a:r>
            <a:r>
              <a:rPr lang="en-US" sz="4000" b="1" dirty="0" err="1">
                <a:solidFill>
                  <a:schemeClr val="tx1"/>
                </a:solidFill>
              </a:rPr>
              <a:t>Burkitt’s</a:t>
            </a:r>
            <a:r>
              <a:rPr lang="en-US" sz="4000" b="1" dirty="0">
                <a:solidFill>
                  <a:schemeClr val="tx1"/>
                </a:solidFill>
              </a:rPr>
              <a:t>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not Acute </a:t>
            </a:r>
            <a:r>
              <a:rPr lang="en-US" sz="4000" b="1" u="sng" dirty="0" smtClean="0">
                <a:solidFill>
                  <a:schemeClr val="tx1"/>
                </a:solidFill>
              </a:rPr>
              <a:t>lymphoblastic </a:t>
            </a:r>
            <a:r>
              <a:rPr lang="en-US" sz="4000" b="1" dirty="0" err="1">
                <a:solidFill>
                  <a:schemeClr val="tx1"/>
                </a:solidFill>
              </a:rPr>
              <a:t>leukaemia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97556"/>
              </p:ext>
            </p:extLst>
          </p:nvPr>
        </p:nvGraphicFramePr>
        <p:xfrm>
          <a:off x="457200" y="1752600"/>
          <a:ext cx="8153400" cy="4419597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076700"/>
                <a:gridCol w="4076700"/>
              </a:tblGrid>
              <a:tr h="63137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4592171" y="1394012"/>
            <a:ext cx="45719" cy="5006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838200" y="2057400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838200" y="1394012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8382000" y="1416872"/>
            <a:ext cx="45719" cy="5029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838200" y="1439731"/>
            <a:ext cx="45719" cy="496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838200" y="6400800"/>
            <a:ext cx="75895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2954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Precursor B cell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9530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Mature B cell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3919" y="2438400"/>
            <a:ext cx="3708252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CD34&amp; TDT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37890" y="3124200"/>
            <a:ext cx="374411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Surface Immunoglobulin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52600" y="3810000"/>
            <a:ext cx="1752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CD10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83919" y="5105400"/>
            <a:ext cx="7498081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CD19,CD20 &amp;CD79a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1752600" y="5715000"/>
            <a:ext cx="1524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B- ALL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5638800" y="5715000"/>
            <a:ext cx="20574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err="1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Burkitt’s</a:t>
            </a:r>
            <a:endParaRPr lang="en-US" altLang="ar-SA" sz="2000" b="1" dirty="0">
              <a:solidFill>
                <a:srgbClr val="1600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1600200" y="4267200"/>
            <a:ext cx="2209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Common B-ALL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552700" y="291353"/>
            <a:ext cx="3048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B-ALL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DDE7AAC3-CBD6-4E29-9CC1-20435C55DEEE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38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3" name="عنصر نائب لرقم الشريحة 7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52BAC3B-29A2-41F1-9194-3430EF4D89C9}" type="slidenum">
              <a:rPr lang="ar-SA" altLang="ar-SA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ar-SA" sz="14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4419600" y="2941637"/>
            <a:ext cx="4038600" cy="411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sCD3</a:t>
            </a:r>
          </a:p>
        </p:txBody>
      </p:sp>
      <p:sp>
        <p:nvSpPr>
          <p:cNvPr id="32795" name="Rectangle 25"/>
          <p:cNvSpPr>
            <a:spLocks noChangeArrowheads="1"/>
          </p:cNvSpPr>
          <p:nvPr/>
        </p:nvSpPr>
        <p:spPr bwMode="auto">
          <a:xfrm>
            <a:off x="412750" y="2514600"/>
            <a:ext cx="4006850" cy="411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cCD3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90337" y="3886200"/>
            <a:ext cx="2025837" cy="491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CD4&amp;CD8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416175" y="3886199"/>
            <a:ext cx="2012389" cy="4919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(CD4&amp;CD8)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97137" y="3567953"/>
            <a:ext cx="755463" cy="31824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- VE</a:t>
            </a:r>
            <a:endParaRPr lang="ar-SA" b="1" dirty="0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933887" y="3581400"/>
            <a:ext cx="876113" cy="31824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+VE</a:t>
            </a:r>
            <a:endParaRPr lang="ar-SA" b="1" dirty="0"/>
          </a:p>
        </p:txBody>
      </p:sp>
      <p:sp>
        <p:nvSpPr>
          <p:cNvPr id="5" name="مستطيل 4"/>
          <p:cNvSpPr/>
          <p:nvPr/>
        </p:nvSpPr>
        <p:spPr>
          <a:xfrm>
            <a:off x="4419600" y="37270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 only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419600" y="41842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 only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19600" y="1645919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390336" y="4876800"/>
            <a:ext cx="8067863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CD2,CD5&amp;CD7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09800" y="381000"/>
            <a:ext cx="3657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T-ALL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0336" y="1600200"/>
            <a:ext cx="45719" cy="45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412750" y="1600200"/>
            <a:ext cx="804544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8458199" y="1600200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390336" y="6126481"/>
            <a:ext cx="80907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436055" y="2209800"/>
            <a:ext cx="802214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61999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Precursor T- cell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4800600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T- cell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143000" y="5410200"/>
            <a:ext cx="2228943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T-ALL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4953000" y="5410200"/>
            <a:ext cx="2667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T- Cell Lymphoma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3400" y="5410200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ar-SA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76400" y="228600"/>
            <a:ext cx="5334000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Prognosis &amp;treatment</a:t>
            </a:r>
            <a:endParaRPr lang="ar-S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06036"/>
              </p:ext>
            </p:extLst>
          </p:nvPr>
        </p:nvGraphicFramePr>
        <p:xfrm>
          <a:off x="457200" y="1143000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/>
                <a:gridCol w="2954202"/>
                <a:gridCol w="2286000"/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Genetic alteration in the immature precursors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predisposition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 factors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Infection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 therapy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hematological disorders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Unknown Mechanism 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86" y="5156572"/>
            <a:ext cx="2144129" cy="1396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69824" y="6559010"/>
            <a:ext cx="2160239" cy="222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200" dirty="0" smtClean="0">
                <a:solidFill>
                  <a:schemeClr val="tx1"/>
                </a:solidFill>
              </a:rPr>
              <a:t>Acute lymphoblastic  leukemia</a:t>
            </a:r>
            <a:endParaRPr lang="ar-SA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7866" y="6583260"/>
            <a:ext cx="1755797" cy="1985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200" dirty="0" smtClean="0">
                <a:solidFill>
                  <a:schemeClr val="tx1"/>
                </a:solidFill>
              </a:rPr>
              <a:t>Acute myeloid leukemia </a:t>
            </a:r>
            <a:endParaRPr lang="ar-SA" sz="1200" dirty="0">
              <a:solidFill>
                <a:schemeClr val="tx1"/>
              </a:solidFill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70" y="5156572"/>
            <a:ext cx="2187845" cy="1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153" b="-999"/>
          <a:stretch/>
        </p:blipFill>
        <p:spPr bwMode="auto">
          <a:xfrm>
            <a:off x="3563888" y="5085184"/>
            <a:ext cx="2195250" cy="1441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2581"/>
            <a:ext cx="5715000" cy="32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رابط كسهم مستقيم 3"/>
          <p:cNvCxnSpPr/>
          <p:nvPr/>
        </p:nvCxnSpPr>
        <p:spPr>
          <a:xfrm flipH="1">
            <a:off x="4495800" y="4648200"/>
            <a:ext cx="4750" cy="4369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54761" y="6553199"/>
            <a:ext cx="2160239" cy="2399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200" dirty="0" smtClean="0">
                <a:solidFill>
                  <a:schemeClr val="tx1"/>
                </a:solidFill>
              </a:rPr>
              <a:t>Acute mixed  lineage  leukemia</a:t>
            </a:r>
            <a:endParaRPr lang="ar-SA" sz="1200" dirty="0">
              <a:solidFill>
                <a:schemeClr val="tx1"/>
              </a:solidFill>
            </a:endParaRPr>
          </a:p>
        </p:txBody>
      </p:sp>
      <p:cxnSp>
        <p:nvCxnSpPr>
          <p:cNvPr id="31" name="رابط كسهم مستقيم 3"/>
          <p:cNvCxnSpPr/>
          <p:nvPr/>
        </p:nvCxnSpPr>
        <p:spPr>
          <a:xfrm>
            <a:off x="1842293" y="4798177"/>
            <a:ext cx="0" cy="3458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"/>
          <p:cNvCxnSpPr/>
          <p:nvPr/>
        </p:nvCxnSpPr>
        <p:spPr>
          <a:xfrm>
            <a:off x="7213573" y="4825264"/>
            <a:ext cx="0" cy="3458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95400"/>
            <a:ext cx="8153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AML M3 = DIC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&amp;target therapy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Gum hypertrophy = mostly M4 or M5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Mediastinal = T-ALL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219200"/>
            <a:ext cx="830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Main lineages markers are MPO, CD19 and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28800" y="2057400"/>
            <a:ext cx="57150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700" b="1" dirty="0" smtClean="0">
                <a:solidFill>
                  <a:schemeClr val="tx1"/>
                </a:solidFill>
              </a:rPr>
              <a:t>??</a:t>
            </a:r>
            <a:endParaRPr lang="ar-SA" sz="28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 represent about 8% of neoplastic diseases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191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8600"/>
            <a:ext cx="5715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Epidemiology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Acute leukemia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Lymphoid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 Myeloid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Leukemia of Ambiguous Lineage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General  Classification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Clinical history </a:t>
            </a:r>
            <a:r>
              <a:rPr lang="en-US" sz="2800" b="1" dirty="0" smtClean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Molecular study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81000"/>
            <a:ext cx="4953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Basis of Classification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Myeloblast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Size</a:t>
            </a:r>
            <a:r>
              <a:rPr lang="en-US" sz="2000" b="1" dirty="0" smtClean="0">
                <a:solidFill>
                  <a:schemeClr val="tx1"/>
                </a:solidFill>
              </a:rPr>
              <a:t>: medium-Large 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Nucleous</a:t>
            </a:r>
            <a:r>
              <a:rPr lang="en-US" sz="2000" b="1" dirty="0" smtClean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Nucleolus</a:t>
            </a:r>
            <a:r>
              <a:rPr lang="en-US" sz="2000" b="1" dirty="0" smtClean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Cytoplasm</a:t>
            </a:r>
            <a:r>
              <a:rPr lang="en-US" sz="2000" b="1" dirty="0" smtClean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</a:t>
            </a:r>
            <a:r>
              <a:rPr lang="en-US" sz="2400" b="1" u="sng" dirty="0" smtClean="0">
                <a:solidFill>
                  <a:schemeClr val="tx1"/>
                </a:solidFill>
              </a:rPr>
              <a:t>Auer rods is characteristic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small- medium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prstClr val="black"/>
                </a:solidFill>
              </a:rPr>
              <a:t>Nucleous</a:t>
            </a:r>
            <a:r>
              <a:rPr lang="en-US" sz="2000" b="1" dirty="0" smtClean="0">
                <a:solidFill>
                  <a:prstClr val="black"/>
                </a:solidFill>
              </a:rPr>
              <a:t>: round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not prominent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scanty ,</a:t>
            </a:r>
            <a:r>
              <a:rPr lang="en-US" sz="2000" b="1" dirty="0" err="1" smtClean="0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                         may be vacuolated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Blast </a:t>
            </a:r>
            <a:r>
              <a:rPr lang="en-US" sz="2400" b="1" dirty="0">
                <a:solidFill>
                  <a:prstClr val="black"/>
                </a:solidFill>
              </a:rPr>
              <a:t>morphology :</a:t>
            </a:r>
          </a:p>
        </p:txBody>
      </p:sp>
    </p:spTree>
    <p:extLst>
      <p:ext uri="{BB962C8B-B14F-4D97-AF65-F5344CB8AC3E}">
        <p14:creationId xmlns:p14="http://schemas.microsoft.com/office/powerpoint/2010/main" val="3802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13157</TotalTime>
  <Words>1222</Words>
  <Application>Microsoft Office PowerPoint</Application>
  <PresentationFormat>On-screen Show (4:3)</PresentationFormat>
  <Paragraphs>343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Aharoni</vt:lpstr>
      <vt:lpstr>Arial Black</vt:lpstr>
      <vt:lpstr>Symbol</vt:lpstr>
      <vt:lpstr>Times New Roman</vt:lpstr>
      <vt:lpstr>Franklin Gothic Medium</vt:lpstr>
      <vt:lpstr>Calibri</vt:lpstr>
      <vt:lpstr>Algerian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احمد</cp:lastModifiedBy>
  <cp:revision>200</cp:revision>
  <dcterms:created xsi:type="dcterms:W3CDTF">2013-11-26T10:18:13Z</dcterms:created>
  <dcterms:modified xsi:type="dcterms:W3CDTF">2015-12-13T08:39:14Z</dcterms:modified>
</cp:coreProperties>
</file>