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99" r:id="rId2"/>
    <p:sldMasterId id="2147483855" r:id="rId3"/>
  </p:sldMasterIdLst>
  <p:notesMasterIdLst>
    <p:notesMasterId r:id="rId27"/>
  </p:notesMasterIdLst>
  <p:sldIdLst>
    <p:sldId id="287" r:id="rId4"/>
    <p:sldId id="298" r:id="rId5"/>
    <p:sldId id="288" r:id="rId6"/>
    <p:sldId id="260" r:id="rId7"/>
    <p:sldId id="291" r:id="rId8"/>
    <p:sldId id="289" r:id="rId9"/>
    <p:sldId id="290" r:id="rId10"/>
    <p:sldId id="264" r:id="rId11"/>
    <p:sldId id="277" r:id="rId12"/>
    <p:sldId id="279" r:id="rId13"/>
    <p:sldId id="280" r:id="rId14"/>
    <p:sldId id="292" r:id="rId15"/>
    <p:sldId id="293" r:id="rId16"/>
    <p:sldId id="281" r:id="rId17"/>
    <p:sldId id="282" r:id="rId18"/>
    <p:sldId id="283" r:id="rId19"/>
    <p:sldId id="275" r:id="rId20"/>
    <p:sldId id="272" r:id="rId21"/>
    <p:sldId id="284" r:id="rId22"/>
    <p:sldId id="285" r:id="rId23"/>
    <p:sldId id="286" r:id="rId24"/>
    <p:sldId id="294" r:id="rId25"/>
    <p:sldId id="296" r:id="rId26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28"/>
    </p:embeddedFont>
    <p:embeddedFont>
      <p:font typeface="Garamond" panose="02020404030301010803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Franklin Gothic Medium" panose="020B0603020102020204" pitchFamily="34" charset="0"/>
      <p:regular r:id="rId37"/>
      <p:italic r:id="rId38"/>
    </p:embeddedFont>
    <p:embeddedFont>
      <p:font typeface="Batang" panose="02030600000101010101" pitchFamily="18" charset="-127"/>
      <p:regular r:id="rId39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164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2.fntdata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BD0F82-1A52-4C21-BCC9-6AAD97DDBED9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B5CB53-AEB2-4CC6-8916-4181D41588F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52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6E95BD3F-76BD-48A4-B11D-8A328A6541CA}" type="slidenum">
              <a:rPr lang="en-US" altLang="ar-SA" sz="1200">
                <a:solidFill>
                  <a:prstClr val="black"/>
                </a:solidFill>
                <a:latin typeface="Arial" pitchFamily="34" charset="0"/>
              </a:rPr>
              <a:pPr/>
              <a:t>8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147837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5078CA49-A941-4387-825F-B98D9ED31EA6}" type="slidenum">
              <a:rPr lang="en-US" altLang="ar-SA" sz="1200">
                <a:solidFill>
                  <a:prstClr val="black"/>
                </a:solidFill>
                <a:latin typeface="Arial" pitchFamily="34" charset="0"/>
              </a:rPr>
              <a:pPr/>
              <a:t>18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199316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59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85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819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4968-3DD1-47E2-BE0C-8DBCC025530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13AD-A585-43DF-8E2E-B91CA8A3B6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05557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FC22-EA0A-4974-89D8-9E9699CC8298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5D04-3884-4273-A9F9-A8624A6C94D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51232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2EC-4AA1-4255-94F1-2127A61F52F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F340-656F-41BE-82D1-6E2173F8A60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09347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3D9D-B344-428C-9D3A-9D35D19B0B1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5081-AF6B-43A0-B191-D404579268D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3490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37D4-84D6-4433-B84F-D70E8FB0B7E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B137-BFFC-4679-A13A-0EB7169A205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27321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0365-FA77-4938-BFE8-F53B0DC1551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3A1D-E82B-43C8-95BD-568DAE2A226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58551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A999-5E20-4061-8041-A895508C58FF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A32-A795-4CEC-819D-E48FB07CAC4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10051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2D09-95F2-4ABD-83C2-1C995BE1937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351E-3F02-4244-AC1C-08FE11F19B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14075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216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63A2-8A99-4C7D-8248-6DD53FCCBC3E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A52E-1610-46EC-B1FE-C5F7A098C66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62663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3D48-AA11-4632-8690-4FA67D3D792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250-0F4B-4CB6-A161-AC8C9158636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1184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8EF-7769-4196-BE8F-24EE27C5C5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48F7-9E95-484D-9603-9EA010611EF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48674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395-1103-4E45-BD96-9CC6FF63DC3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E6F7-318C-4213-8260-29E70C663C9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02076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4968-3DD1-47E2-BE0C-8DBCC025530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13AD-A585-43DF-8E2E-B91CA8A3B6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40809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FC22-EA0A-4974-89D8-9E9699CC8298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5D04-3884-4273-A9F9-A8624A6C94D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84243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2EC-4AA1-4255-94F1-2127A61F52F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F340-656F-41BE-82D1-6E2173F8A60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28272"/>
      </p:ext>
    </p:extLst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3D9D-B344-428C-9D3A-9D35D19B0B1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5081-AF6B-43A0-B191-D404579268D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75666"/>
      </p:ext>
    </p:extLst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37D4-84D6-4433-B84F-D70E8FB0B7E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B137-BFFC-4679-A13A-0EB7169A205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2565"/>
      </p:ext>
    </p:extLst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0365-FA77-4938-BFE8-F53B0DC1551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3A1D-E82B-43C8-95BD-568DAE2A226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19937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4779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A999-5E20-4061-8041-A895508C58FF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A32-A795-4CEC-819D-E48FB07CAC4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02443"/>
      </p:ext>
    </p:extLst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2D09-95F2-4ABD-83C2-1C995BE1937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351E-3F02-4244-AC1C-08FE11F19B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8394"/>
      </p:ext>
    </p:extLst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63A2-8A99-4C7D-8248-6DD53FCCBC3E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A52E-1610-46EC-B1FE-C5F7A098C66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15690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3D48-AA11-4632-8690-4FA67D3D792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250-0F4B-4CB6-A161-AC8C9158636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70073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8EF-7769-4196-BE8F-24EE27C5C5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48F7-9E95-484D-9603-9EA010611EF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39124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395-1103-4E45-BD96-9CC6FF63DC3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E6F7-318C-4213-8260-29E70C663C9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10925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692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502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386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848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64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89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E144-3526-4A5A-B61F-BA076F11C721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68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0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6D7F771F-0BF5-4451-81C2-2098732758BF}" type="datetime1">
              <a:rPr lang="en-US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CEA9D3C7-741B-496A-A634-CE2009C1B33B}" type="slidenum">
              <a:rPr lang="ar-SA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505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0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6D7F771F-0BF5-4451-81C2-2098732758BF}" type="datetime1">
              <a:rPr lang="en-US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12/14/2015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CEA9D3C7-741B-496A-A634-CE2009C1B33B}" type="slidenum">
              <a:rPr lang="ar-SA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41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ransition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.sa/imgres?imgurl=http://www.som.tulane.edu/classware/pathology/Krause/Leukemias/CML/cml6.jpg&amp;imgrefurl=http://www.som.tulane.edu/classware/pathology/Krause/Leukemias/CML/CML3.html&amp;usg=__KffqCoOJnkdHUPiOBV3zIeWKRR0=&amp;h=261&amp;w=435&amp;sz=64&amp;hl=ar&amp;start=2&amp;um=1&amp;tbnid=ZxhQkFOAExx2FM:&amp;tbnh=76&amp;tbnw=126&amp;prev=/images?q=leukocyte+alkaline+phosphatase&amp;hl=ar&amp;safe=active&amp;um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jpeg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628800"/>
            <a:ext cx="8568952" cy="37444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Heterogeneous group of hematopoietic </a:t>
            </a:r>
            <a:r>
              <a:rPr lang="en-US" sz="2600" b="1" dirty="0" err="1" smtClean="0">
                <a:solidFill>
                  <a:schemeClr val="tx1"/>
                </a:solidFill>
              </a:rPr>
              <a:t>neoplasms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 Uncontrolled </a:t>
            </a:r>
            <a:r>
              <a:rPr lang="en-US" sz="2600" b="1" dirty="0">
                <a:solidFill>
                  <a:schemeClr val="tx1"/>
                </a:solidFill>
              </a:rPr>
              <a:t>proliferation and </a:t>
            </a:r>
            <a:r>
              <a:rPr lang="en-US" sz="2600" b="1" dirty="0" smtClean="0">
                <a:solidFill>
                  <a:schemeClr val="tx1"/>
                </a:solidFill>
              </a:rPr>
              <a:t>decreased apoptotic </a:t>
            </a:r>
            <a:r>
              <a:rPr lang="en-US" sz="2600" b="1" dirty="0">
                <a:solidFill>
                  <a:schemeClr val="tx1"/>
                </a:solidFill>
              </a:rPr>
              <a:t>activity with variable degrees of differentiation </a:t>
            </a: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Composed of relatively mature </a:t>
            </a:r>
            <a:r>
              <a:rPr lang="en-US" sz="2600" b="1" dirty="0" smtClean="0">
                <a:solidFill>
                  <a:schemeClr val="tx1"/>
                </a:solidFill>
              </a:rPr>
              <a:t>cells</a:t>
            </a:r>
            <a:endParaRPr lang="en-US" sz="2600" b="1" dirty="0">
              <a:solidFill>
                <a:schemeClr val="tx1"/>
              </a:solidFill>
            </a:endParaRP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Indolent. </a:t>
            </a:r>
            <a:r>
              <a:rPr lang="en-US" sz="2600" b="1" dirty="0" smtClean="0">
                <a:solidFill>
                  <a:schemeClr val="tx1"/>
                </a:solidFill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If </a:t>
            </a:r>
            <a:r>
              <a:rPr lang="en-US" sz="2400" b="1" dirty="0">
                <a:solidFill>
                  <a:schemeClr val="tx1"/>
                </a:solidFill>
              </a:rPr>
              <a:t>untreated, the course is in months </a:t>
            </a:r>
            <a:r>
              <a:rPr lang="en-US" sz="2400" b="1" dirty="0" smtClean="0">
                <a:solidFill>
                  <a:schemeClr val="tx1"/>
                </a:solidFill>
              </a:rPr>
              <a:t>or years)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Occurs mainly in adults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907704" y="260648"/>
            <a:ext cx="482453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000" kern="0" dirty="0">
                <a:solidFill>
                  <a:schemeClr val="tx1"/>
                </a:solidFill>
                <a:latin typeface="Franklin Gothic Medium"/>
              </a:rPr>
              <a:t>Chronic </a:t>
            </a:r>
            <a:r>
              <a:rPr lang="en-US" altLang="ar-SA" sz="3000" kern="0" dirty="0" err="1">
                <a:solidFill>
                  <a:schemeClr val="tx1"/>
                </a:solidFill>
                <a:latin typeface="Franklin Gothic Medium"/>
              </a:rPr>
              <a:t>Leukaemias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http://www.uspharmacist.com/CMSImagesContent/2008/7/USO0803-CML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31" y="980729"/>
            <a:ext cx="3761489" cy="5688632"/>
          </a:xfrm>
          <a:prstGeom prst="rect">
            <a:avLst/>
          </a:prstGeom>
          <a:noFill/>
        </p:spPr>
      </p:pic>
      <p:pic>
        <p:nvPicPr>
          <p:cNvPr id="3" name="Picture 2" descr="http://www.epgonline.org/images/cml/2143-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5"/>
          <a:stretch>
            <a:fillRect/>
          </a:stretch>
        </p:blipFill>
        <p:spPr bwMode="auto">
          <a:xfrm>
            <a:off x="3923928" y="1052736"/>
            <a:ext cx="5117976" cy="5189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2200" y="1916832"/>
            <a:ext cx="2232248" cy="2880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64088" y="1916832"/>
            <a:ext cx="1008112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BCR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91472" y="1916832"/>
            <a:ext cx="9726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p210 </a:t>
            </a:r>
            <a:r>
              <a:rPr lang="en-US" sz="1600" b="1" dirty="0" err="1" smtClean="0">
                <a:solidFill>
                  <a:schemeClr val="tx1"/>
                </a:solidFill>
              </a:rPr>
              <a:t>kD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37312"/>
            <a:ext cx="3707904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67744" y="188640"/>
            <a:ext cx="43204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Pathogenesis of CML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552" y="908720"/>
            <a:ext cx="8352928" cy="2880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Asymptomatic presentation(20-40%):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Routine CBC : marked leukocytosis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Common symptoms : Fatigue ,weight loss or night sweating  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Abdominal discomfort due to splenomegaly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Splenomegaly (Massive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l" rtl="0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8" descr="http://www.hoslink.com/haematology/splenomega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4608512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144016"/>
            <a:ext cx="4824536" cy="692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Clinical Presentation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1"/>
          <p:cNvGraphicFramePr>
            <a:graphicFrameLocks noGrp="1"/>
          </p:cNvGraphicFramePr>
          <p:nvPr/>
        </p:nvGraphicFramePr>
        <p:xfrm>
          <a:off x="251520" y="2924944"/>
          <a:ext cx="8496944" cy="3600402"/>
        </p:xfrm>
        <a:graphic>
          <a:graphicData uri="http://schemas.openxmlformats.org/drawingml/2006/table">
            <a:tbl>
              <a:tblPr rtl="1"/>
              <a:tblGrid>
                <a:gridCol w="2250339"/>
                <a:gridCol w="4105284"/>
                <a:gridCol w="2141321"/>
              </a:tblGrid>
              <a:tr h="39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Leukaemoid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CML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Any age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Adult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but &lt;100,000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WBC count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Mainly Bands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Mainly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myelocytes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and segmented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Differential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21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Toxic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Hypogranular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Morphology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-/+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Splenomegaly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NAP score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-ve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BCR/ABL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Acute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Chronic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Onset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051720" y="260648"/>
            <a:ext cx="5184576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Main Differential Diagnosis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1484784"/>
            <a:ext cx="8280920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1- Chronic </a:t>
            </a:r>
            <a:r>
              <a:rPr lang="en-US" sz="2000" b="1" dirty="0" err="1" smtClean="0">
                <a:solidFill>
                  <a:schemeClr val="tx1"/>
                </a:solidFill>
              </a:rPr>
              <a:t>myelomonocytic</a:t>
            </a:r>
            <a:r>
              <a:rPr lang="en-US" sz="2000" b="1" dirty="0" smtClean="0">
                <a:solidFill>
                  <a:schemeClr val="tx1"/>
                </a:solidFill>
              </a:rPr>
              <a:t> leukemia  (</a:t>
            </a:r>
            <a:r>
              <a:rPr lang="en-US" sz="2000" b="1" dirty="0" err="1" smtClean="0">
                <a:solidFill>
                  <a:schemeClr val="tx1"/>
                </a:solidFill>
              </a:rPr>
              <a:t>monocytosis</a:t>
            </a:r>
            <a:r>
              <a:rPr lang="en-US" sz="2000" b="1" dirty="0" smtClean="0">
                <a:solidFill>
                  <a:schemeClr val="tx1"/>
                </a:solidFill>
              </a:rPr>
              <a:t> ,BCR-ABL –</a:t>
            </a:r>
            <a:r>
              <a:rPr lang="en-US" sz="2000" b="1" dirty="0" err="1" smtClean="0">
                <a:solidFill>
                  <a:schemeClr val="tx1"/>
                </a:solidFill>
              </a:rPr>
              <a:t>ve</a:t>
            </a:r>
            <a:r>
              <a:rPr lang="en-US" sz="2000" b="1" dirty="0" smtClean="0">
                <a:solidFill>
                  <a:schemeClr val="tx1"/>
                </a:solidFill>
              </a:rPr>
              <a:t>) .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2-Leukemoid reaction:  </a:t>
            </a:r>
            <a:r>
              <a:rPr lang="en-US" sz="2000" b="1" dirty="0" err="1" smtClean="0">
                <a:solidFill>
                  <a:schemeClr val="tx1"/>
                </a:solidFill>
              </a:rPr>
              <a:t>Leukocytosis</a:t>
            </a:r>
            <a:r>
              <a:rPr lang="en-US" sz="2000" b="1" dirty="0" smtClean="0">
                <a:solidFill>
                  <a:schemeClr val="tx1"/>
                </a:solidFill>
              </a:rPr>
              <a:t> due to physiological response to stress or infection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0.gstatic.com/images?q=tbn:ZxhQkFOAExx2FM%3Ahttp://www.som.tulane.edu/classware/pathology/Krause/Leukemias/CML/cml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8892480" cy="3212977"/>
          </a:xfrm>
          <a:prstGeom prst="rec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5" name="Picture 4" descr="http://imagebank.hematology.org/Content/411/2896/2896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4644008" cy="3212976"/>
          </a:xfrm>
          <a:prstGeom prst="rect">
            <a:avLst/>
          </a:prstGeom>
          <a:noFill/>
        </p:spPr>
      </p:pic>
      <p:pic>
        <p:nvPicPr>
          <p:cNvPr id="1030" name="Picture 6" descr="https://encrypted-tbn1.gstatic.com/images?q=tbn:ANd9GcQIUHbWfUzR5-l00n1GTSFG5PAYYXhoGRY-eJWOhhVjM0nsH5zb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100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4572000" cy="3501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8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800" b="1" u="sng" dirty="0" smtClean="0">
              <a:solidFill>
                <a:schemeClr val="tx1"/>
              </a:solidFill>
            </a:endParaRPr>
          </a:p>
          <a:p>
            <a:pPr algn="ctr" rtl="0"/>
            <a:r>
              <a:rPr lang="en-US" sz="2800" b="1" u="sng" dirty="0" smtClean="0">
                <a:solidFill>
                  <a:schemeClr val="tx1"/>
                </a:solidFill>
              </a:rPr>
              <a:t>Neutrophil Alkaline Phosphatase (NAP)score  : </a:t>
            </a:r>
          </a:p>
          <a:p>
            <a:pPr algn="l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Cytochemical stain that estimate the amount of  alkaline phosphatase enzyme in neutrophilis .</a:t>
            </a:r>
          </a:p>
          <a:p>
            <a:pPr algn="l" rtl="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6021288"/>
            <a:ext cx="1656184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Low : CML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8264" y="6165304"/>
            <a:ext cx="2016224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High: </a:t>
            </a:r>
            <a:r>
              <a:rPr lang="en-US" b="1" dirty="0" err="1" smtClean="0">
                <a:solidFill>
                  <a:schemeClr val="tx1"/>
                </a:solidFill>
              </a:rPr>
              <a:t>Leukemoid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1412776"/>
            <a:ext cx="4608512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Leukocytosis (12-1000×10⁹/L)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</a:rPr>
              <a:t>ainly neutrophils &amp; </a:t>
            </a:r>
            <a:r>
              <a:rPr lang="en-US" sz="2000" b="1" dirty="0" err="1" smtClean="0">
                <a:solidFill>
                  <a:schemeClr val="tx1"/>
                </a:solidFill>
              </a:rPr>
              <a:t>myelocytes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Blasts ≤10%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,Basophils≤ 20%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Stable course (years)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7544" y="3573016"/>
            <a:ext cx="4536504" cy="11521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Increasing </a:t>
            </a:r>
            <a:r>
              <a:rPr lang="en-US" sz="2000" b="1" dirty="0">
                <a:solidFill>
                  <a:schemeClr val="tx1"/>
                </a:solidFill>
              </a:rPr>
              <a:t>counts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10-19% blasts (basophils ≥20%) </a:t>
            </a:r>
            <a:endParaRPr lang="en-US" sz="2000" b="1" dirty="0">
              <a:solidFill>
                <a:schemeClr val="tx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Unstable course (months)</a:t>
            </a:r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544" y="5445224"/>
            <a:ext cx="4536504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≥</a:t>
            </a:r>
            <a:r>
              <a:rPr lang="en-US" altLang="ar-SA" sz="2000" b="1" dirty="0">
                <a:solidFill>
                  <a:schemeClr val="tx1"/>
                </a:solidFill>
              </a:rPr>
              <a:t>20% blasts = Acute </a:t>
            </a:r>
            <a:r>
              <a:rPr lang="en-US" altLang="ar-SA" sz="2000" b="1" dirty="0" smtClean="0">
                <a:solidFill>
                  <a:schemeClr val="tx1"/>
                </a:solidFill>
              </a:rPr>
              <a:t>Leukemia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 smtClean="0">
                <a:solidFill>
                  <a:schemeClr val="tx1"/>
                </a:solidFill>
              </a:rPr>
              <a:t>80% AML  &amp; 20% ALL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 smtClean="0">
                <a:solidFill>
                  <a:schemeClr val="tx1"/>
                </a:solidFill>
              </a:rPr>
              <a:t> (coarse</a:t>
            </a:r>
            <a:r>
              <a:rPr lang="en-US" altLang="ar-SA" sz="2000" b="1" dirty="0">
                <a:solidFill>
                  <a:schemeClr val="tx1"/>
                </a:solidFill>
              </a:rPr>
              <a:t>: Weeks</a:t>
            </a:r>
            <a:r>
              <a:rPr lang="en-US" altLang="ar-SA" sz="2000" b="1" dirty="0">
                <a:solidFill>
                  <a:schemeClr val="tx1"/>
                </a:solidFill>
                <a:latin typeface="+mj-lt"/>
              </a:rPr>
              <a:t>)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9552" y="908720"/>
            <a:ext cx="16561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Chronic phase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619944" y="3068960"/>
            <a:ext cx="207984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/>
              <a:t>Accelerated  phase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611560" y="4941168"/>
            <a:ext cx="16561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Blastic phase</a:t>
            </a:r>
            <a:endParaRPr lang="ar-SA" dirty="0"/>
          </a:p>
        </p:txBody>
      </p:sp>
      <p:sp>
        <p:nvSpPr>
          <p:cNvPr id="8" name="سهم للأسفل 7"/>
          <p:cNvSpPr/>
          <p:nvPr/>
        </p:nvSpPr>
        <p:spPr>
          <a:xfrm>
            <a:off x="3059832" y="2827536"/>
            <a:ext cx="72008" cy="67347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 للأسفل 8"/>
          <p:cNvSpPr/>
          <p:nvPr/>
        </p:nvSpPr>
        <p:spPr>
          <a:xfrm flipH="1">
            <a:off x="3059828" y="4725144"/>
            <a:ext cx="72007" cy="64807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2" descr="http://www.hmds.org.uk/figures/cml_c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5734"/>
            <a:ext cx="3250812" cy="201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rebeccanelson.com/leukemia/c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250812" cy="1872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healthsystem.virginia.edu/internet/hematology/HessImages/AML-M1-auer-rods-100x-website-ar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3250812" cy="165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2483768" y="260648"/>
            <a:ext cx="374441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CML Phases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gonline.org/images/cml/2143-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6752"/>
            <a:ext cx="746442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971600" y="4725144"/>
            <a:ext cx="7416824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Targeted therapy (tyrosine kinase inhibitors like </a:t>
            </a:r>
            <a:r>
              <a:rPr lang="en-US" altLang="ar-SA" sz="2000" dirty="0" err="1">
                <a:solidFill>
                  <a:schemeClr val="tx1"/>
                </a:solidFill>
                <a:latin typeface="Arial" pitchFamily="34" charset="0"/>
              </a:rPr>
              <a:t>Imatinib</a:t>
            </a: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)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 smtClean="0">
                <a:solidFill>
                  <a:schemeClr val="tx1"/>
                </a:solidFill>
                <a:latin typeface="Arial" pitchFamily="34" charset="0"/>
              </a:rPr>
              <a:t>Excellent response (5y overall survival≥ 90%)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 smtClean="0">
                <a:solidFill>
                  <a:schemeClr val="tx1"/>
                </a:solidFill>
                <a:latin typeface="Arial" pitchFamily="34" charset="0"/>
              </a:rPr>
              <a:t>If no response ; stem cell transplantation</a:t>
            </a:r>
            <a:endParaRPr lang="en-US" altLang="ar-SA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" name="Picture 4" descr="http://www.life-extension-drugs.com/img/products/prod-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386880" cy="20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843808" y="260648"/>
            <a:ext cx="388843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200" b="1" dirty="0">
                <a:solidFill>
                  <a:schemeClr val="tx1"/>
                </a:solidFill>
              </a:rPr>
              <a:t>CML </a:t>
            </a:r>
            <a:r>
              <a:rPr lang="en-US" altLang="ar-SA" sz="3200" b="1" dirty="0" smtClean="0">
                <a:solidFill>
                  <a:schemeClr val="tx1"/>
                </a:solidFill>
              </a:rPr>
              <a:t>Treatment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79512" y="1196752"/>
            <a:ext cx="8640960" cy="41764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Group of myeloid </a:t>
            </a:r>
            <a:r>
              <a:rPr lang="en-US" altLang="ar-SA" sz="2400" b="1" kern="0" dirty="0" err="1">
                <a:solidFill>
                  <a:schemeClr val="tx1"/>
                </a:solidFill>
                <a:latin typeface="+mj-lt"/>
                <a:cs typeface="+mj-cs"/>
              </a:rPr>
              <a:t>neoplasms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characterized by: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1-Peripheral cytopenia </a:t>
            </a:r>
            <a:r>
              <a:rPr lang="en-US" altLang="ar-SA" sz="2000" b="1" kern="0" dirty="0">
                <a:solidFill>
                  <a:schemeClr val="tx1"/>
                </a:solidFill>
                <a:latin typeface="+mj-lt"/>
                <a:cs typeface="+mj-cs"/>
              </a:rPr>
              <a:t>( Low HB ± Low WBC &amp; Low PLT 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2- Dysplasia (abnormal morphology)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3- Ineffective 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  <a:cs typeface="+mj-cs"/>
              </a:rPr>
              <a:t>hematopoiesis 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(</a:t>
            </a:r>
            <a:r>
              <a:rPr lang="en-US" altLang="ar-SA" sz="2400" b="1" kern="0" dirty="0" err="1">
                <a:solidFill>
                  <a:schemeClr val="tx1"/>
                </a:solidFill>
                <a:latin typeface="+mj-lt"/>
                <a:cs typeface="+mj-cs"/>
              </a:rPr>
              <a:t>hypercellular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marrow)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4-Progression to AML (preleukaemic disease)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5-Enhanced apoptosis</a:t>
            </a:r>
            <a:endParaRPr lang="ar-SA" b="1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63688" y="260648"/>
            <a:ext cx="540060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2800" b="1" dirty="0" err="1">
                <a:solidFill>
                  <a:schemeClr val="tx1"/>
                </a:solidFill>
              </a:rPr>
              <a:t>Myelodysplastic</a:t>
            </a:r>
            <a:r>
              <a:rPr lang="en-US" altLang="ar-SA" sz="2800" b="1" dirty="0">
                <a:solidFill>
                  <a:schemeClr val="tx1"/>
                </a:solidFill>
              </a:rPr>
              <a:t> Syndromes MDS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athologyoutlines.com/images/marrow/170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936104"/>
            <a:ext cx="44210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M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94" y="93610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896" y="4365104"/>
            <a:ext cx="443469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Blood</a:t>
            </a:r>
            <a:r>
              <a:rPr lang="en-US" b="1" u="sng" dirty="0" smtClean="0">
                <a:solidFill>
                  <a:schemeClr val="tx1"/>
                </a:solidFill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</a:rPr>
              <a:t>Pancytopenia with dysplasia</a:t>
            </a:r>
            <a:endParaRPr lang="ar-SA" sz="1600" b="1" u="sng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75621" y="4365104"/>
            <a:ext cx="4537973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BM</a:t>
            </a:r>
            <a:r>
              <a:rPr lang="en-US" sz="2000" b="1" dirty="0" smtClean="0">
                <a:solidFill>
                  <a:schemeClr val="tx1"/>
                </a:solidFill>
              </a:rPr>
              <a:t>: Hypercellular with dysplasia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156176" y="5085184"/>
            <a:ext cx="2808312" cy="11763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110000"/>
            </a:pPr>
            <a:r>
              <a: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cs typeface="+mj-cs"/>
              </a:rPr>
              <a:t> </a:t>
            </a:r>
            <a:r>
              <a:rPr lang="en-US" altLang="ar-SA" sz="2400" kern="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+mj-cs"/>
              </a:rPr>
              <a:t>Ineffective Hematopoiesis</a:t>
            </a:r>
            <a:r>
              <a: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cs typeface="+mj-cs"/>
              </a:rPr>
              <a:t> </a:t>
            </a:r>
          </a:p>
        </p:txBody>
      </p:sp>
      <p:sp>
        <p:nvSpPr>
          <p:cNvPr id="9" name="علامة الطرح 8"/>
          <p:cNvSpPr/>
          <p:nvPr/>
        </p:nvSpPr>
        <p:spPr>
          <a:xfrm>
            <a:off x="2483768" y="5431994"/>
            <a:ext cx="618685" cy="445278"/>
          </a:xfrm>
          <a:prstGeom prst="mathMinu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يساوي 10"/>
          <p:cNvSpPr/>
          <p:nvPr/>
        </p:nvSpPr>
        <p:spPr>
          <a:xfrm>
            <a:off x="5460649" y="5445224"/>
            <a:ext cx="623519" cy="432048"/>
          </a:xfrm>
          <a:prstGeom prst="mathEqual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7504" y="5229200"/>
            <a:ext cx="2297194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2400" kern="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Proliferation</a:t>
            </a:r>
            <a:endParaRPr lang="ar-SA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3131840" y="5229200"/>
            <a:ext cx="2232248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Apoptosis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سهم لأعلى 13"/>
          <p:cNvSpPr/>
          <p:nvPr/>
        </p:nvSpPr>
        <p:spPr>
          <a:xfrm>
            <a:off x="3321438" y="5373216"/>
            <a:ext cx="98434" cy="43204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هم لأعلى 14"/>
          <p:cNvSpPr/>
          <p:nvPr/>
        </p:nvSpPr>
        <p:spPr>
          <a:xfrm>
            <a:off x="215516" y="5373216"/>
            <a:ext cx="108012" cy="43204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547664" y="233264"/>
            <a:ext cx="6336704" cy="603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en-US" altLang="ar-SA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Myelodysplastic</a:t>
            </a:r>
            <a:r>
              <a:rPr kumimoji="0" lang="en-US" altLang="ar-SA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 Syndromes MDS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59074" name="Picture 2" descr="http://www.39kf.com/uploadfiles/image/10060/TXT-2007925131541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" y="908720"/>
            <a:ext cx="171019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>
            <a:off x="35496" y="2084153"/>
            <a:ext cx="1080120" cy="418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ormal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404698" y="3238787"/>
            <a:ext cx="1146032" cy="418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Dysplastic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108D98EB-13CA-4EA3-ADD0-B2025808C3C3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18</a:t>
            </a:fld>
            <a:endParaRPr lang="en-US" altLang="ar-SA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0723" name="Picture 2" descr="Dyseryth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3" descr="HypoPMN1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2" descr="BM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ine 1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30728" name="Line 17"/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30729" name="Rectangle 2"/>
          <p:cNvSpPr>
            <a:spLocks noChangeArrowheads="1"/>
          </p:cNvSpPr>
          <p:nvPr/>
        </p:nvSpPr>
        <p:spPr bwMode="auto">
          <a:xfrm>
            <a:off x="2895600" y="2819400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1800">
                <a:solidFill>
                  <a:srgbClr val="160048"/>
                </a:solidFill>
                <a:latin typeface="Franklin Gothic Medium" pitchFamily="34" charset="0"/>
              </a:rPr>
              <a:t>MDS</a:t>
            </a:r>
          </a:p>
        </p:txBody>
      </p:sp>
    </p:spTree>
    <p:extLst>
      <p:ext uri="{BB962C8B-B14F-4D97-AF65-F5344CB8AC3E}">
        <p14:creationId xmlns:p14="http://schemas.microsoft.com/office/powerpoint/2010/main" val="325519119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3568" y="1268760"/>
            <a:ext cx="8136904" cy="40324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Many subtypes according 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to: </a:t>
            </a:r>
            <a:endParaRPr lang="en-US" altLang="ar-SA" sz="2400" b="1" kern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          1-Blast count 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        2-Degree 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of dysplasia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        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3-Genetics </a:t>
            </a:r>
            <a:endParaRPr lang="en-US" altLang="ar-SA" sz="2400" b="1" kern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Variable genetic abnormalities mainly -5, -7</a:t>
            </a: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u="sng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Treatment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: supportive +/- chemotherapy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547664" y="233264"/>
            <a:ext cx="6336704" cy="603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en-US" altLang="ar-SA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Myelodysplastic</a:t>
            </a:r>
            <a:r>
              <a:rPr kumimoji="0" lang="en-US" altLang="ar-SA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 Syndromes MDS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709228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386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732240" y="5661248"/>
            <a:ext cx="241176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شكل بيضاوي 4"/>
          <p:cNvSpPr/>
          <p:nvPr/>
        </p:nvSpPr>
        <p:spPr>
          <a:xfrm>
            <a:off x="188259" y="5486400"/>
            <a:ext cx="6471973" cy="12549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6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427984" y="5678760"/>
            <a:ext cx="1134827" cy="846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391205" y="5679524"/>
            <a:ext cx="3036779" cy="8681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رابط مستقيم 29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8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556792"/>
            <a:ext cx="8568952" cy="51125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 smtClean="0">
                <a:solidFill>
                  <a:schemeClr val="tx1"/>
                </a:solidFill>
              </a:rPr>
              <a:t>Clonal Hematopoietic malignancy characterized by proliferation  of both monocytes and neutrophils.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 smtClean="0">
                <a:solidFill>
                  <a:schemeClr val="tx1"/>
                </a:solidFill>
              </a:rPr>
              <a:t>MDS/MPN disease:  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en-US" sz="2400" b="1" kern="0" dirty="0" smtClean="0">
                <a:solidFill>
                  <a:schemeClr val="tx1"/>
                </a:solidFill>
              </a:rPr>
              <a:t>             * Features of MDS (dysplasia&amp; enhanced apoptosis)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en-US" sz="2400" b="1" kern="0" dirty="0" smtClean="0">
                <a:solidFill>
                  <a:schemeClr val="tx1"/>
                </a:solidFill>
              </a:rPr>
              <a:t>              *Features of MPN ( marked proliferation)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 smtClean="0">
                <a:solidFill>
                  <a:schemeClr val="tx1"/>
                </a:solidFill>
              </a:rPr>
              <a:t>  </a:t>
            </a:r>
            <a:r>
              <a:rPr lang="en-US" altLang="ar-SA" sz="2400" b="1" kern="0" dirty="0" smtClean="0">
                <a:solidFill>
                  <a:schemeClr val="tx1"/>
                </a:solidFill>
              </a:rPr>
              <a:t>Philadelphia chromosome must be negative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altLang="ar-SA" sz="2400" b="1" kern="0" dirty="0" smtClean="0">
                <a:solidFill>
                  <a:schemeClr val="tx1"/>
                </a:solidFill>
              </a:rPr>
              <a:t>Blast must be less than 20%.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971600" y="476672"/>
            <a:ext cx="705678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Chronic </a:t>
            </a:r>
            <a:r>
              <a:rPr lang="en-US" sz="2800" b="1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Myelomonocytic</a:t>
            </a:r>
            <a:r>
              <a:rPr lang="en-US" sz="28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 Leukemia (CMML</a:t>
            </a:r>
            <a:r>
              <a:rPr lang="en-US" sz="2800" b="1" kern="0" dirty="0">
                <a:solidFill>
                  <a:schemeClr val="tx1"/>
                </a:solidFill>
                <a:latin typeface="Franklin Gothic Medium"/>
              </a:rPr>
              <a:t>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onic Myelomonocytic Leukemia - 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480720" cy="3960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899592" y="5085184"/>
            <a:ext cx="756084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400" kern="0" dirty="0">
                <a:solidFill>
                  <a:prstClr val="black"/>
                </a:solidFill>
                <a:latin typeface="Arial" pitchFamily="34" charset="0"/>
              </a:rPr>
              <a:t>Aggressive course (survival rate around 2.5 y) </a:t>
            </a:r>
            <a:endParaRPr lang="en-US" altLang="ar-SA" sz="2400" kern="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400" kern="0" dirty="0" smtClean="0">
                <a:solidFill>
                  <a:prstClr val="black"/>
                </a:solidFill>
                <a:latin typeface="Arial" pitchFamily="34" charset="0"/>
              </a:rPr>
              <a:t>Treatment : Chemotherapy ±SCT</a:t>
            </a:r>
            <a:endParaRPr lang="en-US" altLang="ar-SA" sz="2400" kern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5285" y="116632"/>
            <a:ext cx="3456384" cy="6257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 smtClean="0">
                <a:solidFill>
                  <a:prstClr val="black"/>
                </a:solidFill>
              </a:rPr>
              <a:t>CMML</a:t>
            </a:r>
            <a:endParaRPr lang="ar-SA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628800"/>
            <a:ext cx="2304256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MPN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419872" y="1628800"/>
            <a:ext cx="2592288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 smtClean="0"/>
              <a:t>MPN/MDS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156176" y="1628800"/>
            <a:ext cx="2448272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MDS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539552" y="4077072"/>
            <a:ext cx="3888432" cy="936104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4400" b="1" dirty="0" err="1" smtClean="0"/>
              <a:t>Cytosis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644008" y="4077072"/>
            <a:ext cx="3960440" cy="936104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Cytopenia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835696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92280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220072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3707904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75656" y="332656"/>
            <a:ext cx="640871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MPN vs. MDS vs. MPN/MDS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71600" y="260648"/>
            <a:ext cx="7848872" cy="59046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4400" b="1" dirty="0" smtClean="0">
                <a:solidFill>
                  <a:schemeClr val="tx1"/>
                </a:solidFill>
              </a:rPr>
              <a:t>??</a:t>
            </a:r>
            <a:endParaRPr lang="ar-SA" sz="3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871984"/>
              </p:ext>
            </p:extLst>
          </p:nvPr>
        </p:nvGraphicFramePr>
        <p:xfrm>
          <a:off x="827584" y="1386449"/>
          <a:ext cx="7488831" cy="456283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33983"/>
                <a:gridCol w="2940472"/>
                <a:gridCol w="2314376"/>
              </a:tblGrid>
              <a:tr h="792087">
                <a:tc>
                  <a:txBody>
                    <a:bodyPr/>
                    <a:lstStyle/>
                    <a:p>
                      <a:pPr algn="l" rtl="0"/>
                      <a:r>
                        <a:rPr lang="en-US" sz="4000" dirty="0" smtClean="0"/>
                        <a:t>Chronic</a:t>
                      </a:r>
                      <a:endParaRPr lang="ar-S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4000" dirty="0" smtClean="0"/>
                        <a:t>Acute</a:t>
                      </a:r>
                      <a:endParaRPr lang="ar-S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LPN(CLL)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ALL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Lymphoid</a:t>
                      </a:r>
                      <a:endParaRPr lang="ar-SA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MPN/MDS</a:t>
                      </a:r>
                      <a:r>
                        <a:rPr lang="en-US" sz="2800" baseline="0" dirty="0" smtClean="0"/>
                        <a:t> (CML)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AML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Myeloid</a:t>
                      </a:r>
                      <a:endParaRPr lang="ar-SA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Acute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Biphenotypic</a:t>
                      </a:r>
                      <a:r>
                        <a:rPr lang="en-US" sz="2800" baseline="0" dirty="0" smtClean="0"/>
                        <a:t> 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Mixed</a:t>
                      </a:r>
                      <a:endParaRPr lang="ar-SA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Acute Undifferentiated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Non</a:t>
                      </a:r>
                      <a:endParaRPr lang="ar-SA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979712" y="284560"/>
            <a:ext cx="5976664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Main Types of Leukemia</a:t>
            </a:r>
            <a:endParaRPr lang="ar-S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74FA9AF8-F733-4061-9A45-F910A6B253D0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4</a:t>
            </a:fld>
            <a:endParaRPr lang="en-US" altLang="ar-SA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600CA3BB-9083-4AE6-B3FF-C1F52A1D98E7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5" descr="show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7" r="15976"/>
          <a:stretch>
            <a:fillRect/>
          </a:stretch>
        </p:blipFill>
        <p:spPr bwMode="auto">
          <a:xfrm>
            <a:off x="467544" y="350657"/>
            <a:ext cx="4104456" cy="307834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6" descr="show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3" b="52547"/>
          <a:stretch>
            <a:fillRect/>
          </a:stretch>
        </p:blipFill>
        <p:spPr bwMode="auto">
          <a:xfrm>
            <a:off x="4573587" y="350780"/>
            <a:ext cx="3886845" cy="307822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4" descr="C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88432" cy="30243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6" descr="show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" r="5638"/>
          <a:stretch>
            <a:fillRect/>
          </a:stretch>
        </p:blipFill>
        <p:spPr bwMode="auto">
          <a:xfrm>
            <a:off x="539551" y="3429000"/>
            <a:ext cx="4032448" cy="30243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Line 1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8201" name="Line 17"/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76200" y="26670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ALL</a:t>
            </a:r>
          </a:p>
        </p:txBody>
      </p:sp>
      <p:sp>
        <p:nvSpPr>
          <p:cNvPr id="8203" name="Rectangle 2"/>
          <p:cNvSpPr>
            <a:spLocks noChangeArrowheads="1"/>
          </p:cNvSpPr>
          <p:nvPr/>
        </p:nvSpPr>
        <p:spPr bwMode="auto">
          <a:xfrm>
            <a:off x="4876800" y="21336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AML</a:t>
            </a:r>
          </a:p>
        </p:txBody>
      </p:sp>
      <p:sp>
        <p:nvSpPr>
          <p:cNvPr id="8204" name="Rectangle 2"/>
          <p:cNvSpPr>
            <a:spLocks noChangeArrowheads="1"/>
          </p:cNvSpPr>
          <p:nvPr/>
        </p:nvSpPr>
        <p:spPr bwMode="auto">
          <a:xfrm>
            <a:off x="467544" y="5733256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dirty="0">
                <a:solidFill>
                  <a:srgbClr val="160048"/>
                </a:solidFill>
                <a:latin typeface="Franklin Gothic Medium" pitchFamily="34" charset="0"/>
              </a:rPr>
              <a:t>CML</a:t>
            </a:r>
          </a:p>
        </p:txBody>
      </p:sp>
      <p:sp>
        <p:nvSpPr>
          <p:cNvPr id="8205" name="Rectangle 2"/>
          <p:cNvSpPr>
            <a:spLocks noChangeArrowheads="1"/>
          </p:cNvSpPr>
          <p:nvPr/>
        </p:nvSpPr>
        <p:spPr bwMode="auto">
          <a:xfrm>
            <a:off x="6444208" y="5805264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CLL</a:t>
            </a:r>
          </a:p>
        </p:txBody>
      </p:sp>
    </p:spTree>
    <p:extLst>
      <p:ext uri="{BB962C8B-B14F-4D97-AF65-F5344CB8AC3E}">
        <p14:creationId xmlns:p14="http://schemas.microsoft.com/office/powerpoint/2010/main" val="244839288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340768"/>
            <a:ext cx="8496944" cy="4464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Malignant proliferation of myeloid cells (maturing cells) which are mainly granulocytes, in blood and bone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marrow.</a:t>
            </a:r>
            <a:endParaRPr lang="en-US" altLang="ar-SA" sz="2800" b="1" kern="0" dirty="0">
              <a:solidFill>
                <a:schemeClr val="tx1"/>
              </a:solidFill>
              <a:latin typeface="+mj-lt"/>
            </a:endParaRP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Occur mainly in adults</a:t>
            </a: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Slow onset and long course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260648"/>
            <a:ext cx="6624736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ar-SA" sz="3200" b="1" dirty="0" smtClean="0">
                <a:solidFill>
                  <a:schemeClr val="tx1"/>
                </a:solidFill>
              </a:rPr>
              <a:t>Myeloproliferative Neoplasms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1628800"/>
            <a:ext cx="7632848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Cytoses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Organomegaly (mainly splenomgaly)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High uric acid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</a:rPr>
              <a:t> Hypercellular bone marrow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</a:rPr>
              <a:t> Progression to acute leukaemia (mainly AML)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332656"/>
            <a:ext cx="43924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ar-SA" sz="3200" b="1" dirty="0" smtClean="0">
                <a:solidFill>
                  <a:schemeClr val="tx1"/>
                </a:solidFill>
              </a:rPr>
              <a:t>MPN features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87493F65-8463-44FE-8784-0F8F9F13C43C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8</a:t>
            </a:fld>
            <a:endParaRPr lang="en-US" altLang="ar-SA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3528" y="1268760"/>
            <a:ext cx="8640960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Stem </a:t>
            </a: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cell MPN. 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 Predominant proliferation of  granulocytic cells.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 Consistently associated with the </a:t>
            </a:r>
            <a:r>
              <a:rPr lang="en-US" sz="2400" b="1" i="1" dirty="0" smtClean="0">
                <a:solidFill>
                  <a:schemeClr val="tx1"/>
                </a:solidFill>
                <a:cs typeface="Arial" pitchFamily="34" charset="0"/>
              </a:rPr>
              <a:t>BCR-ABL1 </a:t>
            </a: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fusion gene located in the Philadelphia (Ph) chromosome which results from t(9;2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2)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</a:t>
            </a:r>
            <a:endParaRPr lang="en-US" altLang="ar-SA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1680" y="260648"/>
            <a:ext cx="554461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dirty="0" smtClean="0">
                <a:solidFill>
                  <a:schemeClr val="tx1"/>
                </a:solidFill>
              </a:rPr>
              <a:t>Chronic Myeloid Leukemia (CML)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8" y="3429000"/>
            <a:ext cx="8544246" cy="313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839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ow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7" r="-3897"/>
          <a:stretch>
            <a:fillRect/>
          </a:stretch>
        </p:blipFill>
        <p:spPr bwMode="auto">
          <a:xfrm>
            <a:off x="539552" y="692696"/>
            <a:ext cx="7848872" cy="32959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0192" y="3861048"/>
            <a:ext cx="25202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Activation of signal transduction pathways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524328" y="3356992"/>
            <a:ext cx="45719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44208" y="2924944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Tyrosine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Kinase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6686521" y="2996952"/>
            <a:ext cx="45719" cy="216024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28184" y="4941168"/>
            <a:ext cx="25922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Uncontrolled proliferation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52320" y="4509120"/>
            <a:ext cx="45719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0098" name="Picture 2" descr="http://www.uptomed.ir/Digimed.ir/harrison/Harrison/Part%202.%20Cardinal%20Manifestations%20and%20Presentation%20of%20Diseases/Chapter%20e17.%20Atlas%20of%20Hematology%20and%20Analysis%20of%20Peripheral%20Blood%20Smears_files/loadBinary_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77072"/>
            <a:ext cx="3672408" cy="2527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Left Arrow 13"/>
          <p:cNvSpPr/>
          <p:nvPr/>
        </p:nvSpPr>
        <p:spPr>
          <a:xfrm>
            <a:off x="5364088" y="5157192"/>
            <a:ext cx="864096" cy="4571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67744" y="116632"/>
            <a:ext cx="43204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Pathogenesis of CML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ERFECT MASTER">
  <a:themeElements>
    <a:clrScheme name="PERFECT MASTER 8">
      <a:dk1>
        <a:srgbClr val="808080"/>
      </a:dk1>
      <a:lt1>
        <a:srgbClr val="FFFFFF"/>
      </a:lt1>
      <a:dk2>
        <a:srgbClr val="160048"/>
      </a:dk2>
      <a:lt2>
        <a:srgbClr val="FFFF00"/>
      </a:lt2>
      <a:accent1>
        <a:srgbClr val="00CC99"/>
      </a:accent1>
      <a:accent2>
        <a:srgbClr val="3333CC"/>
      </a:accent2>
      <a:accent3>
        <a:srgbClr val="ABAAB1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FECT MASTER">
      <a:majorFont>
        <a:latin typeface="Franklin Gothic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PERFEC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ECT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8">
        <a:dk1>
          <a:srgbClr val="808080"/>
        </a:dk1>
        <a:lt1>
          <a:srgbClr val="FFFFFF"/>
        </a:lt1>
        <a:dk2>
          <a:srgbClr val="160048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BAAB1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PERFECT MASTER">
  <a:themeElements>
    <a:clrScheme name="PERFECT MASTER 8">
      <a:dk1>
        <a:srgbClr val="808080"/>
      </a:dk1>
      <a:lt1>
        <a:srgbClr val="FFFFFF"/>
      </a:lt1>
      <a:dk2>
        <a:srgbClr val="160048"/>
      </a:dk2>
      <a:lt2>
        <a:srgbClr val="FFFF00"/>
      </a:lt2>
      <a:accent1>
        <a:srgbClr val="00CC99"/>
      </a:accent1>
      <a:accent2>
        <a:srgbClr val="3333CC"/>
      </a:accent2>
      <a:accent3>
        <a:srgbClr val="ABAAB1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FECT MASTER">
      <a:majorFont>
        <a:latin typeface="Franklin Gothic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PERFEC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ECT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8">
        <a:dk1>
          <a:srgbClr val="808080"/>
        </a:dk1>
        <a:lt1>
          <a:srgbClr val="FFFFFF"/>
        </a:lt1>
        <a:dk2>
          <a:srgbClr val="160048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BAAB1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575</Words>
  <Application>Microsoft Office PowerPoint</Application>
  <PresentationFormat>On-screen Show (4:3)</PresentationFormat>
  <Paragraphs>165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Times New Roman</vt:lpstr>
      <vt:lpstr>Wingdings</vt:lpstr>
      <vt:lpstr>Arial</vt:lpstr>
      <vt:lpstr>Arial Rounded MT Bold</vt:lpstr>
      <vt:lpstr>Garamond</vt:lpstr>
      <vt:lpstr>Calibri</vt:lpstr>
      <vt:lpstr>Franklin Gothic Medium</vt:lpstr>
      <vt:lpstr>Batang</vt:lpstr>
      <vt:lpstr>نسق Office</vt:lpstr>
      <vt:lpstr>3_PERFECT MASTER</vt:lpstr>
      <vt:lpstr>15_PERFECT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Aljabry Mansour</cp:lastModifiedBy>
  <cp:revision>99</cp:revision>
  <dcterms:created xsi:type="dcterms:W3CDTF">2013-11-30T16:39:26Z</dcterms:created>
  <dcterms:modified xsi:type="dcterms:W3CDTF">2015-12-14T06:25:36Z</dcterms:modified>
</cp:coreProperties>
</file>