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7" r:id="rId8"/>
    <p:sldId id="260" r:id="rId9"/>
    <p:sldId id="276" r:id="rId10"/>
    <p:sldId id="262" r:id="rId11"/>
    <p:sldId id="271" r:id="rId12"/>
    <p:sldId id="272" r:id="rId13"/>
    <p:sldId id="264" r:id="rId14"/>
    <p:sldId id="273" r:id="rId15"/>
    <p:sldId id="265" r:id="rId16"/>
    <p:sldId id="278" r:id="rId17"/>
    <p:sldId id="266" r:id="rId18"/>
    <p:sldId id="267" r:id="rId19"/>
    <p:sldId id="279" r:id="rId20"/>
    <p:sldId id="268" r:id="rId21"/>
    <p:sldId id="269" r:id="rId22"/>
    <p:sldId id="270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D5403F-340C-4F84-A010-85C48EB07E6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Prof. </a:t>
            </a:r>
            <a:r>
              <a:rPr lang="en-US" sz="2400" b="1" dirty="0" err="1" smtClean="0"/>
              <a:t>Ashry</a:t>
            </a:r>
            <a:r>
              <a:rPr lang="en-US" sz="2400" b="1" dirty="0" smtClean="0"/>
              <a:t> Gad Mohamed</a:t>
            </a:r>
          </a:p>
          <a:p>
            <a:r>
              <a:rPr lang="en-US" sz="2400" b="1" dirty="0" smtClean="0"/>
              <a:t>Prof. of Epidemiology</a:t>
            </a:r>
          </a:p>
          <a:p>
            <a:r>
              <a:rPr lang="en-US" sz="2400" b="1" dirty="0" smtClean="0"/>
              <a:t>College of Medicine, KSU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Nutrition Education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Factors affected on human's food consumptions: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1-The healthy body and disease.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2-Psychological  factors: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3-Food habits.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4-Economic levels.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5-Education level.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6-Religious beliefs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7-Political conditions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8-Social conditions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9-Form and offering way of food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10-Media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11-Travel &amp; Tourism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12-Labor Migration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13-Geographical characteristics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15-Religious occasions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Nutrition Education strategy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Encouraging the targeted categories to consume Balanced diets according to the: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available sources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Renew the dishes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Local food and eating habits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presenting ways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best preparing Methods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Suitable food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To Meet the needs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scription: F:\Mona\pictcers\Food-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Changing the eating habits through nutrition education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Food habits affect food consumption pattern.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Requirements:</a:t>
            </a: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Diffusion Of Innovations </a:t>
            </a:r>
            <a:r>
              <a:rPr lang="en-US" sz="2800" b="1" dirty="0" smtClean="0">
                <a:solidFill>
                  <a:schemeClr val="bg1"/>
                </a:solidFill>
              </a:rPr>
              <a:t>:  S</a:t>
            </a:r>
            <a:r>
              <a:rPr lang="en-US" sz="2800" dirty="0" smtClean="0">
                <a:solidFill>
                  <a:schemeClr val="bg1"/>
                </a:solidFill>
              </a:rPr>
              <a:t>pread of innovations / (new ideas). </a:t>
            </a:r>
          </a:p>
          <a:p>
            <a:pPr lvl="0"/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Communication process</a:t>
            </a:r>
            <a:r>
              <a:rPr lang="en-US" sz="2800" b="1" dirty="0" smtClean="0">
                <a:solidFill>
                  <a:schemeClr val="bg1"/>
                </a:solidFill>
              </a:rPr>
              <a:t>:  M</a:t>
            </a:r>
            <a:r>
              <a:rPr lang="en-US" sz="2800" dirty="0" smtClean="0">
                <a:solidFill>
                  <a:schemeClr val="bg1"/>
                </a:solidFill>
              </a:rPr>
              <a:t>ethods of conveying thought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feeling, it describes interactions between individuals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groups as well on between various media and people.</a:t>
            </a:r>
          </a:p>
          <a:p>
            <a:pPr lv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Source</a:t>
            </a:r>
            <a:r>
              <a:rPr lang="en-US" sz="2800" b="1" dirty="0" smtClean="0">
                <a:solidFill>
                  <a:schemeClr val="bg1"/>
                </a:solidFill>
              </a:rPr>
              <a:t>     : nutrition educator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Channel</a:t>
            </a:r>
            <a:r>
              <a:rPr lang="en-US" sz="3200" b="1" dirty="0" smtClean="0">
                <a:solidFill>
                  <a:schemeClr val="bg1"/>
                </a:solidFill>
              </a:rPr>
              <a:t>: presentations, lectures………….media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Message</a:t>
            </a:r>
            <a:r>
              <a:rPr lang="en-US" sz="3200" b="1" dirty="0" smtClean="0">
                <a:solidFill>
                  <a:schemeClr val="bg1"/>
                </a:solidFill>
              </a:rPr>
              <a:t>:  simple (eat more vegetables and fruits)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             complex (how to get your child to eat healthful)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Audience</a:t>
            </a:r>
            <a:r>
              <a:rPr lang="en-US" sz="3200" b="1" dirty="0" smtClean="0">
                <a:solidFill>
                  <a:schemeClr val="bg1"/>
                </a:solidFill>
              </a:rPr>
              <a:t> : individual, group or public.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Steps of social change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Innovation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en-US" sz="3600" dirty="0" smtClean="0">
                <a:solidFill>
                  <a:schemeClr val="bg1"/>
                </a:solidFill>
              </a:rPr>
              <a:t>Create or develop a new idea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Diffusion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Delivery of new ideas through certain channels to members of the social system Contribute a better translation.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Results</a:t>
            </a:r>
            <a:r>
              <a:rPr lang="en-US" sz="3600" dirty="0" smtClean="0">
                <a:solidFill>
                  <a:schemeClr val="bg1"/>
                </a:solidFill>
              </a:rPr>
              <a:t> : Are those changes that occur within the social system due to the spread of these new ideas between its parts, and thus change has become a monument to connect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Adoption of Idea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Steps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Awareness. 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Recognizing   innovative for the first time</a:t>
            </a:r>
          </a:p>
          <a:p>
            <a:pPr marL="514350" indent="-51435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Interest.</a:t>
            </a:r>
            <a:r>
              <a:rPr lang="en-US" sz="3200" dirty="0" smtClean="0"/>
              <a:t>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Collection of information available about the idea as much as possible, and more knowledge about  characteristic , as a result of generating  motivation  to learn more about this new idea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Decision &amp; evaluation.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The adopter  take decision   continuing  to collect more information about the idea or  to quit , as well as begin to assess the information which  obtained according to the present situation  and future prospects for decision to adopt it , or leave it.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Trial.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In this stage the individual try to apply the new ideas in small area , to esteem the benefits of this new ideas.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Adoption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After recognizing and after convicting the benefits of the new ideas , the person will adopt these  new ideas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Objectives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At the end of the lecture you should gain  the ability to: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Define nutrition education.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Recognize  the importance of nutrition education.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Understand methods used in nutrition education.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Classes of adopters 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Innovators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adopters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majority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late majority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laggards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/>
          </p:cNvGraphicFramePr>
          <p:nvPr/>
        </p:nvGraphicFramePr>
        <p:xfrm>
          <a:off x="304800" y="228600"/>
          <a:ext cx="86868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5486284" imgH="3324199" progId="Excel.Sheet.8">
                  <p:embed/>
                </p:oleObj>
              </mc:Choice>
              <mc:Fallback>
                <p:oleObj name="Chart" r:id="rId3" imgW="5486284" imgH="3324199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868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Criteria which affect on diffusion of innovation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Relative advantage of the new idea.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Complexity (easy in understanding and applying) 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Compatibility (suitability) 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Results observe-ability  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Societies  characteristic  , and thinking pattern 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Coast of the new ideas.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Education levels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Socio-economic levels.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Civilizing (modernizing ) and cultural  practices   of the societies.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Customs and traditions prevailing in the community.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1.Newspapers and publications.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2. The radio.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3. Television.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4. Space stations.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5. Telephone and fax.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6. Internet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583" y="213291"/>
            <a:ext cx="887489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Choosing the channels of nutrition education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Techniques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ways that the educator will delivering the massages to the reserve (target groups)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1.lecture    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2. seminars.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 3. symposium .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4. role play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5. Discussion groups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References: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El-</a:t>
            </a:r>
            <a:r>
              <a:rPr lang="en-US" sz="3200" dirty="0" err="1" smtClean="0">
                <a:solidFill>
                  <a:schemeClr val="bg1"/>
                </a:solidFill>
              </a:rPr>
              <a:t>Shafi</a:t>
            </a:r>
            <a:r>
              <a:rPr lang="en-US" sz="3200" dirty="0" smtClean="0">
                <a:solidFill>
                  <a:schemeClr val="bg1"/>
                </a:solidFill>
              </a:rPr>
              <a:t> M.  Nutrition education. Educational course. CHS456. KSU.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Park K. Nutrition and health. In: Preventive and social Medicine. Editor. 21th edition. 2011 pages 561-617.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Definition of nutrition education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It is the science of teaching the individual how </a:t>
            </a:r>
            <a:r>
              <a:rPr lang="en-US" sz="2800" b="1" dirty="0" smtClean="0">
                <a:solidFill>
                  <a:srgbClr val="FFFF00"/>
                </a:solidFill>
              </a:rPr>
              <a:t>to practice  proper and correct nutrition</a:t>
            </a:r>
            <a:r>
              <a:rPr lang="en-US" sz="2800" b="1" dirty="0" smtClean="0">
                <a:solidFill>
                  <a:schemeClr val="bg1"/>
                </a:solidFill>
              </a:rPr>
              <a:t> in terms of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1-Knowing the proper nutrition rules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2-Knowing benefit of each nutrient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3-More attention to quality and quantity of foods.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.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Nutrition:</a:t>
            </a:r>
            <a:r>
              <a:rPr lang="en-US" sz="2800" dirty="0">
                <a:solidFill>
                  <a:prstClr val="white"/>
                </a:solidFill>
              </a:rPr>
              <a:t> The process by which the human intakes food for growth, energy, and replacement of tissues; its successive stages include digestion, absorption, metabolism, and excretion </a:t>
            </a:r>
            <a:endParaRPr lang="en-US" sz="2800" dirty="0" smtClean="0">
              <a:solidFill>
                <a:prstClr val="white"/>
              </a:solidFill>
            </a:endParaRPr>
          </a:p>
          <a:p>
            <a:endParaRPr lang="en-US" sz="2800" b="1" dirty="0">
              <a:solidFill>
                <a:prstClr val="white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Food</a:t>
            </a:r>
            <a:r>
              <a:rPr lang="en-US" sz="3200" dirty="0" smtClean="0">
                <a:solidFill>
                  <a:schemeClr val="bg1"/>
                </a:solidFill>
              </a:rPr>
              <a:t>: Any substance taken into the body that will help to meet the body needs for energy, maintenance and growth.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Nutrition requirements:  </a:t>
            </a:r>
            <a:r>
              <a:rPr lang="en-US" sz="3200" dirty="0" smtClean="0">
                <a:solidFill>
                  <a:schemeClr val="bg1"/>
                </a:solidFill>
              </a:rPr>
              <a:t>The quantities of each nutrient which met the human body needs to prevent  nutrients deficiency diseases.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Contribution differs between countries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1981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Ignorance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971800" y="990600"/>
            <a:ext cx="2286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Diseases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990600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Poverty</a:t>
            </a:r>
          </a:p>
        </p:txBody>
      </p:sp>
      <p:sp>
        <p:nvSpPr>
          <p:cNvPr id="9" name="Oval 8"/>
          <p:cNvSpPr/>
          <p:nvPr/>
        </p:nvSpPr>
        <p:spPr>
          <a:xfrm>
            <a:off x="2286000" y="3657600"/>
            <a:ext cx="3657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Malnutrition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91000" y="3124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>
            <a:off x="6019800" y="3048000"/>
            <a:ext cx="11430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1600200" y="3810000"/>
            <a:ext cx="6096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91000" y="31242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Importance of nutrition education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 </a:t>
            </a:r>
            <a:r>
              <a:rPr lang="en-US" sz="3200" b="1" dirty="0" smtClean="0">
                <a:solidFill>
                  <a:srgbClr val="FFFF00"/>
                </a:solidFill>
              </a:rPr>
              <a:t>doesn’t have instinct nor inherit knowledge </a:t>
            </a:r>
            <a:r>
              <a:rPr lang="en-US" sz="3200" b="1" dirty="0" smtClean="0">
                <a:solidFill>
                  <a:schemeClr val="bg1"/>
                </a:solidFill>
              </a:rPr>
              <a:t>that leads him to know the effect of different foods on health.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there is consensus that people’s </a:t>
            </a:r>
            <a:r>
              <a:rPr lang="en-US" sz="3200" b="1" dirty="0" smtClean="0">
                <a:solidFill>
                  <a:srgbClr val="FFFF00"/>
                </a:solidFill>
              </a:rPr>
              <a:t>food choices, dietary practices, and physical activities </a:t>
            </a:r>
            <a:r>
              <a:rPr lang="en-US" sz="3200" b="1" dirty="0" smtClean="0">
                <a:solidFill>
                  <a:schemeClr val="bg1"/>
                </a:solidFill>
              </a:rPr>
              <a:t>behaviors influence health.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increased risk of chronic diseases.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nutrition education can </a:t>
            </a:r>
            <a:r>
              <a:rPr lang="en-US" sz="3200" b="1" dirty="0" smtClean="0">
                <a:solidFill>
                  <a:srgbClr val="FFFF00"/>
                </a:solidFill>
              </a:rPr>
              <a:t>increase the motivation, skills, and opportunities </a:t>
            </a:r>
            <a:r>
              <a:rPr lang="en-US" sz="3200" b="1" dirty="0" smtClean="0">
                <a:solidFill>
                  <a:schemeClr val="bg1"/>
                </a:solidFill>
              </a:rPr>
              <a:t>for people to engage in health promoting actions.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Aims of nutrition education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To increase people’s ability to know the following facts:</a:t>
            </a:r>
          </a:p>
          <a:p>
            <a:pPr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The relationship between </a:t>
            </a:r>
            <a:r>
              <a:rPr lang="en-US" sz="3300" b="1" dirty="0" smtClean="0">
                <a:solidFill>
                  <a:srgbClr val="FFFF00"/>
                </a:solidFill>
              </a:rPr>
              <a:t>the body growth, qualities of and appearance, and the types </a:t>
            </a:r>
            <a:r>
              <a:rPr lang="en-US" sz="3300" b="1" dirty="0" smtClean="0">
                <a:solidFill>
                  <a:schemeClr val="bg1"/>
                </a:solidFill>
              </a:rPr>
              <a:t>of food they eat.</a:t>
            </a:r>
          </a:p>
          <a:p>
            <a:pPr marL="514350" indent="-514350"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Increased </a:t>
            </a:r>
            <a:r>
              <a:rPr lang="en-US" sz="3300" b="1" dirty="0" smtClean="0">
                <a:solidFill>
                  <a:srgbClr val="FFFF00"/>
                </a:solidFill>
              </a:rPr>
              <a:t>diversification in the food </a:t>
            </a:r>
            <a:r>
              <a:rPr lang="en-US" sz="3300" b="1" dirty="0" smtClean="0">
                <a:solidFill>
                  <a:schemeClr val="bg1"/>
                </a:solidFill>
              </a:rPr>
              <a:t>they eat, and enjoy its taste.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Planning and preparing of </a:t>
            </a:r>
            <a:r>
              <a:rPr lang="en-US" sz="3300" b="1" dirty="0" smtClean="0">
                <a:solidFill>
                  <a:srgbClr val="FFFF00"/>
                </a:solidFill>
              </a:rPr>
              <a:t>meals rich in nutrients</a:t>
            </a:r>
            <a:r>
              <a:rPr lang="en-US" sz="33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 smtClean="0">
                <a:solidFill>
                  <a:srgbClr val="FFFF00"/>
                </a:solidFill>
              </a:rPr>
              <a:t>natural resources </a:t>
            </a:r>
            <a:r>
              <a:rPr lang="en-US" sz="3200" b="1" dirty="0" smtClean="0">
                <a:solidFill>
                  <a:schemeClr val="bg1"/>
                </a:solidFill>
              </a:rPr>
              <a:t>of food. 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Assessment</a:t>
            </a:r>
            <a:r>
              <a:rPr lang="en-US" sz="3200" b="1" dirty="0" smtClean="0">
                <a:solidFill>
                  <a:schemeClr val="bg1"/>
                </a:solidFill>
              </a:rPr>
              <a:t> of their nutritional behaviors and beliefs.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Appreciating the importance of </a:t>
            </a:r>
            <a:r>
              <a:rPr lang="en-US" sz="3200" b="1" dirty="0" smtClean="0">
                <a:solidFill>
                  <a:srgbClr val="FFFF00"/>
                </a:solidFill>
              </a:rPr>
              <a:t>the standard </a:t>
            </a:r>
            <a:r>
              <a:rPr lang="en-US" sz="3200" b="1" dirty="0" smtClean="0">
                <a:solidFill>
                  <a:schemeClr val="bg1"/>
                </a:solidFill>
              </a:rPr>
              <a:t>of living  </a:t>
            </a:r>
            <a:r>
              <a:rPr lang="en-US" sz="3200" b="1" dirty="0" smtClean="0">
                <a:solidFill>
                  <a:schemeClr val="bg1"/>
                </a:solidFill>
              </a:rPr>
              <a:t>improving </a:t>
            </a:r>
            <a:r>
              <a:rPr lang="en-US" sz="3200" b="1" dirty="0" smtClean="0">
                <a:solidFill>
                  <a:schemeClr val="bg1"/>
                </a:solidFill>
              </a:rPr>
              <a:t>programs.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601</TotalTime>
  <Words>867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Franklin Gothic Book</vt:lpstr>
      <vt:lpstr>Perpetua</vt:lpstr>
      <vt:lpstr>Wingdings</vt:lpstr>
      <vt:lpstr>Wingdings 2</vt:lpstr>
      <vt:lpstr>Equity</vt:lpstr>
      <vt:lpstr>Chart</vt:lpstr>
      <vt:lpstr>Nutrition Education</vt:lpstr>
      <vt:lpstr>Objectives</vt:lpstr>
      <vt:lpstr>Definition of nutrition education </vt:lpstr>
      <vt:lpstr>PowerPoint Presentation</vt:lpstr>
      <vt:lpstr>PowerPoint Presentation</vt:lpstr>
      <vt:lpstr>PowerPoint Presentation</vt:lpstr>
      <vt:lpstr>Importance of nutrition education</vt:lpstr>
      <vt:lpstr>Aims of nutrition education</vt:lpstr>
      <vt:lpstr>PowerPoint Presentation</vt:lpstr>
      <vt:lpstr>PowerPoint Presentation</vt:lpstr>
      <vt:lpstr>Factors affected on human's food consumptions: </vt:lpstr>
      <vt:lpstr>PowerPoint Presentation</vt:lpstr>
      <vt:lpstr>Nutrition Education strategy</vt:lpstr>
      <vt:lpstr>PowerPoint Presentation</vt:lpstr>
      <vt:lpstr>Changing the eating habits through nutrition education</vt:lpstr>
      <vt:lpstr>PowerPoint Presentation</vt:lpstr>
      <vt:lpstr>Steps of social change</vt:lpstr>
      <vt:lpstr>Adoption of Idea</vt:lpstr>
      <vt:lpstr>PowerPoint Presentation</vt:lpstr>
      <vt:lpstr>Classes of adopters  </vt:lpstr>
      <vt:lpstr>PowerPoint Presentation</vt:lpstr>
      <vt:lpstr>Criteria which affect on diffusion of innovation: </vt:lpstr>
      <vt:lpstr>         </vt:lpstr>
      <vt:lpstr>Techniques</vt:lpstr>
      <vt:lpstr>References: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Education</dc:title>
  <dc:creator>Ashry</dc:creator>
  <cp:lastModifiedBy>ASHRY</cp:lastModifiedBy>
  <cp:revision>50</cp:revision>
  <dcterms:created xsi:type="dcterms:W3CDTF">2010-12-24T11:37:06Z</dcterms:created>
  <dcterms:modified xsi:type="dcterms:W3CDTF">2015-12-17T09:27:20Z</dcterms:modified>
</cp:coreProperties>
</file>