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29"/>
  </p:notesMasterIdLst>
  <p:sldIdLst>
    <p:sldId id="256" r:id="rId3"/>
    <p:sldId id="257" r:id="rId4"/>
    <p:sldId id="258" r:id="rId5"/>
    <p:sldId id="259" r:id="rId6"/>
    <p:sldId id="281" r:id="rId7"/>
    <p:sldId id="261" r:id="rId8"/>
    <p:sldId id="262" r:id="rId9"/>
    <p:sldId id="260"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2" r:id="rId2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0"/>
    <p:restoredTop sz="93272" autoAdjust="0"/>
  </p:normalViewPr>
  <p:slideViewPr>
    <p:cSldViewPr snapToGrid="0">
      <p:cViewPr varScale="1">
        <p:scale>
          <a:sx n="69" d="100"/>
          <a:sy n="69" d="100"/>
        </p:scale>
        <p:origin x="54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789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789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789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789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789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0C5411F-53FF-49DF-882B-F27A6C7DC572}" type="slidenum">
              <a:rPr lang="en-US"/>
              <a:pPr/>
              <a:t>‹#›</a:t>
            </a:fld>
            <a:endParaRPr lang="en-US"/>
          </a:p>
        </p:txBody>
      </p:sp>
    </p:spTree>
    <p:extLst>
      <p:ext uri="{BB962C8B-B14F-4D97-AF65-F5344CB8AC3E}">
        <p14:creationId xmlns:p14="http://schemas.microsoft.com/office/powerpoint/2010/main" val="425018324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image" Target="../media/image2.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4" cstate="print"/>
          <a:srcRect/>
          <a:stretch>
            <a:fillRect/>
          </a:stretch>
        </a:blip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ctrTitle"/>
            <p:custDataLst>
              <p:tags r:id="rId1"/>
            </p:custDataLst>
          </p:nvPr>
        </p:nvSpPr>
        <p:spPr>
          <a:xfrm>
            <a:off x="2701925" y="2130425"/>
            <a:ext cx="4800600" cy="1470025"/>
          </a:xfrm>
        </p:spPr>
        <p:txBody>
          <a:bodyPr/>
          <a:lstStyle>
            <a:lvl1pPr>
              <a:buClr>
                <a:srgbClr val="FFFFFF"/>
              </a:buClr>
              <a:defRPr/>
            </a:lvl1pPr>
          </a:lstStyle>
          <a:p>
            <a:r>
              <a:rPr lang="en-US" smtClean="0"/>
              <a:t>Click to edit Master title style</a:t>
            </a:r>
            <a:endParaRPr lang="en-US"/>
          </a:p>
        </p:txBody>
      </p:sp>
      <p:sp>
        <p:nvSpPr>
          <p:cNvPr id="20483" name="Rectangle 3"/>
          <p:cNvSpPr>
            <a:spLocks noGrp="1" noChangeArrowheads="1"/>
          </p:cNvSpPr>
          <p:nvPr>
            <p:ph type="subTitle" idx="1"/>
            <p:custDataLst>
              <p:tags r:id="rId2"/>
            </p:custDataLst>
          </p:nvPr>
        </p:nvSpPr>
        <p:spPr>
          <a:xfrm>
            <a:off x="2701925" y="3886200"/>
            <a:ext cx="4114800" cy="1752600"/>
          </a:xfrm>
        </p:spPr>
        <p:txBody>
          <a:bodyPr/>
          <a:lstStyle>
            <a:lvl1pPr marL="0" indent="0">
              <a:buClr>
                <a:srgbClr val="FFFFFF"/>
              </a:buClr>
              <a:buFontTx/>
              <a:buNone/>
              <a:defRPr/>
            </a:lvl1pPr>
          </a:lstStyle>
          <a:p>
            <a:r>
              <a:rPr lang="en-US" smtClean="0"/>
              <a:t>Click to edit Master subtitle style</a:t>
            </a:r>
            <a:endParaRPr lang="en-US"/>
          </a:p>
        </p:txBody>
      </p:sp>
      <p:sp>
        <p:nvSpPr>
          <p:cNvPr id="20484" name="Rectangle 4"/>
          <p:cNvSpPr>
            <a:spLocks noGrp="1" noChangeArrowheads="1"/>
          </p:cNvSpPr>
          <p:nvPr>
            <p:ph type="dt" sz="half" idx="2"/>
          </p:nvPr>
        </p:nvSpPr>
        <p:spPr/>
        <p:txBody>
          <a:bodyPr/>
          <a:lstStyle>
            <a:lvl1pPr>
              <a:defRPr/>
            </a:lvl1pPr>
          </a:lstStyle>
          <a:p>
            <a:endParaRPr lang="en-US"/>
          </a:p>
        </p:txBody>
      </p:sp>
      <p:sp>
        <p:nvSpPr>
          <p:cNvPr id="20485" name="Rectangle 5"/>
          <p:cNvSpPr>
            <a:spLocks noGrp="1" noChangeArrowheads="1"/>
          </p:cNvSpPr>
          <p:nvPr>
            <p:ph type="ftr" sz="quarter" idx="3"/>
          </p:nvPr>
        </p:nvSpPr>
        <p:spPr/>
        <p:txBody>
          <a:bodyPr/>
          <a:lstStyle>
            <a:lvl1pPr>
              <a:defRPr/>
            </a:lvl1pPr>
          </a:lstStyle>
          <a:p>
            <a:endParaRPr lang="en-US"/>
          </a:p>
        </p:txBody>
      </p:sp>
      <p:sp>
        <p:nvSpPr>
          <p:cNvPr id="20486" name="Rectangle 6"/>
          <p:cNvSpPr>
            <a:spLocks noGrp="1" noChangeArrowheads="1"/>
          </p:cNvSpPr>
          <p:nvPr>
            <p:ph type="sldNum" sz="quarter" idx="4"/>
          </p:nvPr>
        </p:nvSpPr>
        <p:spPr/>
        <p:txBody>
          <a:bodyPr/>
          <a:lstStyle>
            <a:lvl1pPr>
              <a:defRPr/>
            </a:lvl1pPr>
          </a:lstStyle>
          <a:p>
            <a:fld id="{CB88FFC6-531C-40DC-A863-4EAB67865F5C}" type="slidenum">
              <a:rPr lang="en-US"/>
              <a:pPr/>
              <a:t>‹#›</a:t>
            </a:fld>
            <a:endParaRPr lang="en-US"/>
          </a:p>
        </p:txBody>
      </p:sp>
    </p:spTree>
  </p:cSld>
  <p:clrMapOvr>
    <a:masterClrMapping/>
  </p:clrMapOvr>
  <p:transition spd="slow">
    <p:circl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B843AA1-5D31-42FB-9BBF-EF1BF1211362}" type="slidenum">
              <a:rPr lang="en-US"/>
              <a:pPr/>
              <a:t>‹#›</a:t>
            </a:fld>
            <a:endParaRPr lang="en-US"/>
          </a:p>
        </p:txBody>
      </p:sp>
    </p:spTree>
  </p:cSld>
  <p:clrMapOvr>
    <a:masterClrMapping/>
  </p:clrMapOvr>
  <p:transition spd="slow">
    <p:circl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39025" y="274638"/>
            <a:ext cx="15811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693988" y="274638"/>
            <a:ext cx="4592637"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28CC102-8E8B-43BB-9D2F-6DED6C93C1FB}" type="slidenum">
              <a:rPr lang="en-US"/>
              <a:pPr/>
              <a:t>‹#›</a:t>
            </a:fld>
            <a:endParaRPr lang="en-US"/>
          </a:p>
        </p:txBody>
      </p:sp>
    </p:spTree>
  </p:cSld>
  <p:clrMapOvr>
    <a:masterClrMapping/>
  </p:clrMapOvr>
  <p:transition spd="slow">
    <p:circl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4" cstate="print"/>
          <a:srcRect/>
          <a:stretch>
            <a:fillRect/>
          </a:stretch>
        </a:blipFill>
        <a:effectLst/>
      </p:bgPr>
    </p:bg>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136525" y="136525"/>
            <a:ext cx="8866188" cy="6581775"/>
          </a:xfrm>
          <a:prstGeom prst="rect">
            <a:avLst/>
          </a:prstGeom>
          <a:solidFill>
            <a:schemeClr val="bg1">
              <a:alpha val="50000"/>
            </a:schemeClr>
          </a:solidFill>
          <a:ln w="9525">
            <a:noFill/>
            <a:miter lim="800000"/>
            <a:headEnd/>
            <a:tailEnd/>
          </a:ln>
          <a:effectLst/>
        </p:spPr>
        <p:txBody>
          <a:bodyPr wrap="none" anchor="ctr"/>
          <a:lstStyle/>
          <a:p>
            <a:endParaRPr lang="en-US"/>
          </a:p>
        </p:txBody>
      </p:sp>
      <p:sp>
        <p:nvSpPr>
          <p:cNvPr id="27651" name="Rectangle 3"/>
          <p:cNvSpPr>
            <a:spLocks noGrp="1" noChangeArrowheads="1"/>
          </p:cNvSpPr>
          <p:nvPr>
            <p:ph type="ctrTitle"/>
            <p:custDataLst>
              <p:tags r:id="rId1"/>
            </p:custDataLst>
          </p:nvPr>
        </p:nvSpPr>
        <p:spPr>
          <a:xfrm>
            <a:off x="455613" y="2130425"/>
            <a:ext cx="7313612" cy="1470025"/>
          </a:xfrm>
        </p:spPr>
        <p:txBody>
          <a:bodyPr/>
          <a:lstStyle>
            <a:lvl1pPr>
              <a:defRPr/>
            </a:lvl1pPr>
          </a:lstStyle>
          <a:p>
            <a:r>
              <a:rPr lang="en-US"/>
              <a:t>Click to edit Master title style</a:t>
            </a:r>
          </a:p>
        </p:txBody>
      </p:sp>
      <p:sp>
        <p:nvSpPr>
          <p:cNvPr id="27652" name="Rectangle 4"/>
          <p:cNvSpPr>
            <a:spLocks noGrp="1" noChangeArrowheads="1"/>
          </p:cNvSpPr>
          <p:nvPr>
            <p:ph type="subTitle" idx="1"/>
            <p:custDataLst>
              <p:tags r:id="rId2"/>
            </p:custDataLst>
          </p:nvPr>
        </p:nvSpPr>
        <p:spPr>
          <a:xfrm>
            <a:off x="455613" y="3886200"/>
            <a:ext cx="7313612" cy="1752600"/>
          </a:xfrm>
        </p:spPr>
        <p:txBody>
          <a:bodyPr/>
          <a:lstStyle>
            <a:lvl1pPr marL="0" indent="0">
              <a:buClr>
                <a:srgbClr val="FFFFFF"/>
              </a:buClr>
              <a:buFontTx/>
              <a:buNone/>
              <a:defRPr/>
            </a:lvl1pPr>
          </a:lstStyle>
          <a:p>
            <a:r>
              <a:rPr lang="en-US"/>
              <a:t>Click to edit Master subtitle style</a:t>
            </a:r>
          </a:p>
        </p:txBody>
      </p:sp>
      <p:sp>
        <p:nvSpPr>
          <p:cNvPr id="27653" name="Rectangle 5"/>
          <p:cNvSpPr>
            <a:spLocks noGrp="1" noChangeArrowheads="1"/>
          </p:cNvSpPr>
          <p:nvPr>
            <p:ph type="dt" sz="half" idx="2"/>
          </p:nvPr>
        </p:nvSpPr>
        <p:spPr/>
        <p:txBody>
          <a:bodyPr/>
          <a:lstStyle>
            <a:lvl1pPr>
              <a:defRPr/>
            </a:lvl1pPr>
          </a:lstStyle>
          <a:p>
            <a:endParaRPr lang="en-US"/>
          </a:p>
        </p:txBody>
      </p:sp>
      <p:sp>
        <p:nvSpPr>
          <p:cNvPr id="27654" name="Rectangle 6"/>
          <p:cNvSpPr>
            <a:spLocks noGrp="1" noChangeArrowheads="1"/>
          </p:cNvSpPr>
          <p:nvPr>
            <p:ph type="ftr" sz="quarter" idx="3"/>
          </p:nvPr>
        </p:nvSpPr>
        <p:spPr/>
        <p:txBody>
          <a:bodyPr/>
          <a:lstStyle>
            <a:lvl1pPr>
              <a:defRPr/>
            </a:lvl1pPr>
          </a:lstStyle>
          <a:p>
            <a:endParaRPr lang="en-US"/>
          </a:p>
        </p:txBody>
      </p:sp>
      <p:sp>
        <p:nvSpPr>
          <p:cNvPr id="27655" name="Rectangle 7"/>
          <p:cNvSpPr>
            <a:spLocks noGrp="1" noChangeArrowheads="1"/>
          </p:cNvSpPr>
          <p:nvPr>
            <p:ph type="sldNum" sz="quarter" idx="4"/>
          </p:nvPr>
        </p:nvSpPr>
        <p:spPr/>
        <p:txBody>
          <a:bodyPr/>
          <a:lstStyle>
            <a:lvl1pPr>
              <a:defRPr/>
            </a:lvl1pPr>
          </a:lstStyle>
          <a:p>
            <a:fld id="{A9F97ED2-A607-4368-BAE1-59B4E05886E6}" type="slidenum">
              <a:rPr lang="en-US"/>
              <a:pPr/>
              <a:t>‹#›</a:t>
            </a:fld>
            <a:endParaRPr lang="en-US"/>
          </a:p>
        </p:txBody>
      </p:sp>
    </p:spTree>
  </p:cSld>
  <p:clrMapOvr>
    <a:masterClrMapping/>
  </p:clrMapOvr>
  <p:transition spd="slow">
    <p:circl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E7BC311-AB7F-4BC5-8B14-6FB84FC3A688}" type="slidenum">
              <a:rPr lang="en-US"/>
              <a:pPr/>
              <a:t>‹#›</a:t>
            </a:fld>
            <a:endParaRPr lang="en-US"/>
          </a:p>
        </p:txBody>
      </p:sp>
    </p:spTree>
  </p:cSld>
  <p:clrMapOvr>
    <a:masterClrMapping/>
  </p:clrMapOvr>
  <p:transition spd="slow">
    <p:circl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2192232-FC1E-4FBD-884D-48D2AB83E7DD}" type="slidenum">
              <a:rPr lang="en-US"/>
              <a:pPr/>
              <a:t>‹#›</a:t>
            </a:fld>
            <a:endParaRPr lang="en-US"/>
          </a:p>
        </p:txBody>
      </p:sp>
    </p:spTree>
  </p:cSld>
  <p:clrMapOvr>
    <a:masterClrMapping/>
  </p:clrMapOvr>
  <p:transition spd="slow">
    <p:circl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5613" y="1600200"/>
            <a:ext cx="403701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600200"/>
            <a:ext cx="403701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04906F7-BBB2-4ABA-AF9A-EDA10DDF3DD9}" type="slidenum">
              <a:rPr lang="en-US"/>
              <a:pPr/>
              <a:t>‹#›</a:t>
            </a:fld>
            <a:endParaRPr lang="en-US"/>
          </a:p>
        </p:txBody>
      </p:sp>
    </p:spTree>
  </p:cSld>
  <p:clrMapOvr>
    <a:masterClrMapping/>
  </p:clrMapOvr>
  <p:transition spd="slow">
    <p:circl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99ED1C40-15C2-463E-902A-1D849A172D5A}" type="slidenum">
              <a:rPr lang="en-US"/>
              <a:pPr/>
              <a:t>‹#›</a:t>
            </a:fld>
            <a:endParaRPr lang="en-US"/>
          </a:p>
        </p:txBody>
      </p:sp>
    </p:spTree>
  </p:cSld>
  <p:clrMapOvr>
    <a:masterClrMapping/>
  </p:clrMapOvr>
  <p:transition spd="slow">
    <p:circl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0B3C9D3F-D4D5-453B-95A9-DDB855BD2253}" type="slidenum">
              <a:rPr lang="en-US"/>
              <a:pPr/>
              <a:t>‹#›</a:t>
            </a:fld>
            <a:endParaRPr lang="en-US"/>
          </a:p>
        </p:txBody>
      </p:sp>
    </p:spTree>
  </p:cSld>
  <p:clrMapOvr>
    <a:masterClrMapping/>
  </p:clrMapOvr>
  <p:transition spd="slow">
    <p:circl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B5C158E3-7484-4859-B999-0304AD3D7C1C}" type="slidenum">
              <a:rPr lang="en-US"/>
              <a:pPr/>
              <a:t>‹#›</a:t>
            </a:fld>
            <a:endParaRPr lang="en-US"/>
          </a:p>
        </p:txBody>
      </p:sp>
    </p:spTree>
  </p:cSld>
  <p:clrMapOvr>
    <a:masterClrMapping/>
  </p:clrMapOvr>
  <p:transition spd="slow">
    <p:circl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DE618AB-CDB7-4E4E-9DC2-50E64C028277}" type="slidenum">
              <a:rPr lang="en-US"/>
              <a:pPr/>
              <a:t>‹#›</a:t>
            </a:fld>
            <a:endParaRPr lang="en-US"/>
          </a:p>
        </p:txBody>
      </p:sp>
    </p:spTree>
  </p:cSld>
  <p:clrMapOvr>
    <a:masterClrMapping/>
  </p:clrMapOvr>
  <p:transition spd="slow">
    <p:circl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98F745F-E095-4E48-A583-B9E67642CAC1}" type="slidenum">
              <a:rPr lang="en-US"/>
              <a:pPr/>
              <a:t>‹#›</a:t>
            </a:fld>
            <a:endParaRPr lang="en-US"/>
          </a:p>
        </p:txBody>
      </p:sp>
    </p:spTree>
  </p:cSld>
  <p:clrMapOvr>
    <a:masterClrMapping/>
  </p:clrMapOvr>
  <p:transition spd="slow">
    <p:circl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67C4584-703B-4E55-B59D-A632F80715FA}" type="slidenum">
              <a:rPr lang="en-US"/>
              <a:pPr/>
              <a:t>‹#›</a:t>
            </a:fld>
            <a:endParaRPr lang="en-US"/>
          </a:p>
        </p:txBody>
      </p:sp>
    </p:spTree>
  </p:cSld>
  <p:clrMapOvr>
    <a:masterClrMapping/>
  </p:clrMapOvr>
  <p:transition spd="slow">
    <p:circl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ADCEB70-8415-44CD-87B9-2D7FF99C3093}" type="slidenum">
              <a:rPr lang="en-US"/>
              <a:pPr/>
              <a:t>‹#›</a:t>
            </a:fld>
            <a:endParaRPr lang="en-US"/>
          </a:p>
        </p:txBody>
      </p:sp>
    </p:spTree>
  </p:cSld>
  <p:clrMapOvr>
    <a:masterClrMapping/>
  </p:clrMapOvr>
  <p:transition spd="slow">
    <p:circl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6225" y="274638"/>
            <a:ext cx="2055813"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5613" y="274638"/>
            <a:ext cx="6018212"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CD016A5-13EB-4EF0-A245-0B9B2ED3EE9A}" type="slidenum">
              <a:rPr lang="en-US"/>
              <a:pPr/>
              <a:t>‹#›</a:t>
            </a:fld>
            <a:endParaRPr lang="en-US"/>
          </a:p>
        </p:txBody>
      </p:sp>
    </p:spTree>
  </p:cSld>
  <p:clrMapOvr>
    <a:masterClrMapping/>
  </p:clrMapOvr>
  <p:transition spd="slow">
    <p:circl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294AAC4-E975-45E5-8B6F-3281A72CF7CD}" type="slidenum">
              <a:rPr lang="en-US"/>
              <a:pPr/>
              <a:t>‹#›</a:t>
            </a:fld>
            <a:endParaRPr lang="en-US"/>
          </a:p>
        </p:txBody>
      </p:sp>
    </p:spTree>
  </p:cSld>
  <p:clrMapOvr>
    <a:masterClrMapping/>
  </p:clrMapOvr>
  <p:transition spd="slow">
    <p:circl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693988" y="1600200"/>
            <a:ext cx="30861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32488" y="1600200"/>
            <a:ext cx="30876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5284E36-BB0B-48DE-ABEC-DAE11E1DE713}" type="slidenum">
              <a:rPr lang="en-US"/>
              <a:pPr/>
              <a:t>‹#›</a:t>
            </a:fld>
            <a:endParaRPr lang="en-US"/>
          </a:p>
        </p:txBody>
      </p:sp>
    </p:spTree>
  </p:cSld>
  <p:clrMapOvr>
    <a:masterClrMapping/>
  </p:clrMapOvr>
  <p:transition spd="slow">
    <p:circl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E7543DC5-6C77-41CD-8EB4-58A8C4319D91}" type="slidenum">
              <a:rPr lang="en-US"/>
              <a:pPr/>
              <a:t>‹#›</a:t>
            </a:fld>
            <a:endParaRPr lang="en-US"/>
          </a:p>
        </p:txBody>
      </p:sp>
    </p:spTree>
  </p:cSld>
  <p:clrMapOvr>
    <a:masterClrMapping/>
  </p:clrMapOvr>
  <p:transition spd="slow">
    <p:circl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2AB1999-BA23-4175-9CC3-E2959E226309}" type="slidenum">
              <a:rPr lang="en-US"/>
              <a:pPr/>
              <a:t>‹#›</a:t>
            </a:fld>
            <a:endParaRPr lang="en-US"/>
          </a:p>
        </p:txBody>
      </p:sp>
    </p:spTree>
  </p:cSld>
  <p:clrMapOvr>
    <a:masterClrMapping/>
  </p:clrMapOvr>
  <p:transition spd="slow">
    <p:circl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E83EF99-C8A5-460A-B28D-B2D3443A8898}" type="slidenum">
              <a:rPr lang="en-US"/>
              <a:pPr/>
              <a:t>‹#›</a:t>
            </a:fld>
            <a:endParaRPr lang="en-US"/>
          </a:p>
        </p:txBody>
      </p:sp>
    </p:spTree>
  </p:cSld>
  <p:clrMapOvr>
    <a:masterClrMapping/>
  </p:clrMapOvr>
  <p:transition spd="slow">
    <p:circl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C327080-96F6-4EDC-BE25-97E81B53E8E8}" type="slidenum">
              <a:rPr lang="en-US"/>
              <a:pPr/>
              <a:t>‹#›</a:t>
            </a:fld>
            <a:endParaRPr lang="en-US"/>
          </a:p>
        </p:txBody>
      </p:sp>
    </p:spTree>
  </p:cSld>
  <p:clrMapOvr>
    <a:masterClrMapping/>
  </p:clrMapOvr>
  <p:transition spd="slow">
    <p:circl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463299B-4FCD-4A0A-8F76-1D60F2366715}" type="slidenum">
              <a:rPr lang="en-US"/>
              <a:pPr/>
              <a:t>‹#›</a:t>
            </a:fld>
            <a:endParaRPr lang="en-US"/>
          </a:p>
        </p:txBody>
      </p:sp>
    </p:spTree>
  </p:cSld>
  <p:clrMapOvr>
    <a:masterClrMapping/>
  </p:clrMapOvr>
  <p:transition spd="slow">
    <p:circl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ags" Target="../tags/tag5.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13"/>
            </p:custDataLst>
          </p:nvPr>
        </p:nvSpPr>
        <p:spPr bwMode="auto">
          <a:xfrm>
            <a:off x="2703513" y="274638"/>
            <a:ext cx="6316662"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custDataLst>
              <p:tags r:id="rId14"/>
            </p:custDataLst>
          </p:nvPr>
        </p:nvSpPr>
        <p:spPr bwMode="auto">
          <a:xfrm>
            <a:off x="2693988" y="1600200"/>
            <a:ext cx="6326187"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F7F4FD74-DF65-4DFD-B90B-93A301C32A25}"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ransition spd="slow">
    <p:circle/>
  </p:transition>
  <p:txStyles>
    <p:titleStyle>
      <a:lvl1pPr algn="l" rtl="0" eaLnBrk="1" fontAlgn="base" hangingPunct="1">
        <a:spcBef>
          <a:spcPct val="0"/>
        </a:spcBef>
        <a:spcAft>
          <a:spcPct val="0"/>
        </a:spcAft>
        <a:buClr>
          <a:schemeClr val="tx1"/>
        </a:buClr>
        <a:defRPr sz="3200">
          <a:solidFill>
            <a:schemeClr val="tx1"/>
          </a:solidFill>
          <a:latin typeface="+mj-lt"/>
          <a:ea typeface="+mj-ea"/>
          <a:cs typeface="+mj-cs"/>
        </a:defRPr>
      </a:lvl1pPr>
      <a:lvl2pPr algn="l" rtl="0" eaLnBrk="1" fontAlgn="base" hangingPunct="1">
        <a:spcBef>
          <a:spcPct val="0"/>
        </a:spcBef>
        <a:spcAft>
          <a:spcPct val="0"/>
        </a:spcAft>
        <a:buClr>
          <a:schemeClr val="tx1"/>
        </a:buClr>
        <a:defRPr sz="3200">
          <a:solidFill>
            <a:schemeClr val="tx1"/>
          </a:solidFill>
          <a:latin typeface="Arial" charset="0"/>
          <a:cs typeface="Arial" charset="0"/>
        </a:defRPr>
      </a:lvl2pPr>
      <a:lvl3pPr algn="l" rtl="0" eaLnBrk="1" fontAlgn="base" hangingPunct="1">
        <a:spcBef>
          <a:spcPct val="0"/>
        </a:spcBef>
        <a:spcAft>
          <a:spcPct val="0"/>
        </a:spcAft>
        <a:buClr>
          <a:schemeClr val="tx1"/>
        </a:buClr>
        <a:defRPr sz="3200">
          <a:solidFill>
            <a:schemeClr val="tx1"/>
          </a:solidFill>
          <a:latin typeface="Arial" charset="0"/>
          <a:cs typeface="Arial" charset="0"/>
        </a:defRPr>
      </a:lvl3pPr>
      <a:lvl4pPr algn="l" rtl="0" eaLnBrk="1" fontAlgn="base" hangingPunct="1">
        <a:spcBef>
          <a:spcPct val="0"/>
        </a:spcBef>
        <a:spcAft>
          <a:spcPct val="0"/>
        </a:spcAft>
        <a:buClr>
          <a:schemeClr val="tx1"/>
        </a:buClr>
        <a:defRPr sz="3200">
          <a:solidFill>
            <a:schemeClr val="tx1"/>
          </a:solidFill>
          <a:latin typeface="Arial" charset="0"/>
          <a:cs typeface="Arial" charset="0"/>
        </a:defRPr>
      </a:lvl4pPr>
      <a:lvl5pPr algn="l" rtl="0" eaLnBrk="1" fontAlgn="base" hangingPunct="1">
        <a:spcBef>
          <a:spcPct val="0"/>
        </a:spcBef>
        <a:spcAft>
          <a:spcPct val="0"/>
        </a:spcAft>
        <a:buClr>
          <a:schemeClr val="tx1"/>
        </a:buClr>
        <a:defRPr sz="3200">
          <a:solidFill>
            <a:schemeClr val="tx1"/>
          </a:solidFill>
          <a:latin typeface="Arial" charset="0"/>
          <a:cs typeface="Arial" charset="0"/>
        </a:defRPr>
      </a:lvl5pPr>
      <a:lvl6pPr marL="457200" algn="l" rtl="0" eaLnBrk="1" fontAlgn="base" hangingPunct="1">
        <a:spcBef>
          <a:spcPct val="0"/>
        </a:spcBef>
        <a:spcAft>
          <a:spcPct val="0"/>
        </a:spcAft>
        <a:buClr>
          <a:schemeClr val="tx1"/>
        </a:buClr>
        <a:defRPr sz="3200">
          <a:solidFill>
            <a:schemeClr val="tx1"/>
          </a:solidFill>
          <a:latin typeface="Arial" charset="0"/>
          <a:cs typeface="Arial" charset="0"/>
        </a:defRPr>
      </a:lvl6pPr>
      <a:lvl7pPr marL="914400" algn="l" rtl="0" eaLnBrk="1" fontAlgn="base" hangingPunct="1">
        <a:spcBef>
          <a:spcPct val="0"/>
        </a:spcBef>
        <a:spcAft>
          <a:spcPct val="0"/>
        </a:spcAft>
        <a:buClr>
          <a:schemeClr val="tx1"/>
        </a:buClr>
        <a:defRPr sz="3200">
          <a:solidFill>
            <a:schemeClr val="tx1"/>
          </a:solidFill>
          <a:latin typeface="Arial" charset="0"/>
          <a:cs typeface="Arial" charset="0"/>
        </a:defRPr>
      </a:lvl7pPr>
      <a:lvl8pPr marL="1371600" algn="l" rtl="0" eaLnBrk="1" fontAlgn="base" hangingPunct="1">
        <a:spcBef>
          <a:spcPct val="0"/>
        </a:spcBef>
        <a:spcAft>
          <a:spcPct val="0"/>
        </a:spcAft>
        <a:buClr>
          <a:schemeClr val="tx1"/>
        </a:buClr>
        <a:defRPr sz="3200">
          <a:solidFill>
            <a:schemeClr val="tx1"/>
          </a:solidFill>
          <a:latin typeface="Arial" charset="0"/>
          <a:cs typeface="Arial" charset="0"/>
        </a:defRPr>
      </a:lvl8pPr>
      <a:lvl9pPr marL="1828800" algn="l" rtl="0" eaLnBrk="1" fontAlgn="base" hangingPunct="1">
        <a:spcBef>
          <a:spcPct val="0"/>
        </a:spcBef>
        <a:spcAft>
          <a:spcPct val="0"/>
        </a:spcAft>
        <a:buClr>
          <a:schemeClr val="tx1"/>
        </a:buClr>
        <a:defRPr sz="3200">
          <a:solidFill>
            <a:schemeClr val="tx1"/>
          </a:solidFill>
          <a:latin typeface="Arial" charset="0"/>
          <a:cs typeface="Arial" charset="0"/>
        </a:defRPr>
      </a:lvl9pPr>
    </p:titleStyle>
    <p:bodyStyle>
      <a:lvl1pPr marL="342900" indent="-342900" algn="l" rtl="0" eaLnBrk="1" fontAlgn="base" hangingPunct="1">
        <a:spcBef>
          <a:spcPct val="20000"/>
        </a:spcBef>
        <a:spcAft>
          <a:spcPct val="0"/>
        </a:spcAft>
        <a:buClr>
          <a:schemeClr val="tx1"/>
        </a:buClr>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400">
          <a:solidFill>
            <a:schemeClr val="tx1"/>
          </a:solidFill>
          <a:latin typeface="+mn-lt"/>
          <a:cs typeface="+mn-cs"/>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cs typeface="+mn-cs"/>
        </a:defRPr>
      </a:lvl3pPr>
      <a:lvl4pPr marL="1600200" indent="-228600" algn="l" rtl="0" eaLnBrk="1" fontAlgn="base" hangingPunct="1">
        <a:spcBef>
          <a:spcPct val="20000"/>
        </a:spcBef>
        <a:spcAft>
          <a:spcPct val="0"/>
        </a:spcAft>
        <a:buClr>
          <a:schemeClr val="tx1"/>
        </a:buClr>
        <a:buChar char="•"/>
        <a:defRPr sz="2400">
          <a:solidFill>
            <a:schemeClr val="tx1"/>
          </a:solidFill>
          <a:latin typeface="+mn-lt"/>
          <a:cs typeface="+mn-cs"/>
        </a:defRPr>
      </a:lvl4pPr>
      <a:lvl5pPr marL="2057400" indent="-228600" algn="l" rtl="0" eaLnBrk="1" fontAlgn="base" hangingPunct="1">
        <a:spcBef>
          <a:spcPct val="20000"/>
        </a:spcBef>
        <a:spcAft>
          <a:spcPct val="0"/>
        </a:spcAft>
        <a:buClr>
          <a:schemeClr val="tx1"/>
        </a:buClr>
        <a:buChar char="•"/>
        <a:defRPr sz="2400">
          <a:solidFill>
            <a:schemeClr val="tx1"/>
          </a:solidFill>
          <a:latin typeface="+mn-lt"/>
          <a:cs typeface="+mn-cs"/>
        </a:defRPr>
      </a:lvl5pPr>
      <a:lvl6pPr marL="2514600" indent="-228600" algn="l" rtl="0" eaLnBrk="1" fontAlgn="base" hangingPunct="1">
        <a:spcBef>
          <a:spcPct val="20000"/>
        </a:spcBef>
        <a:spcAft>
          <a:spcPct val="0"/>
        </a:spcAft>
        <a:buClr>
          <a:schemeClr val="tx1"/>
        </a:buClr>
        <a:buChar char="•"/>
        <a:defRPr sz="2400">
          <a:solidFill>
            <a:schemeClr val="tx1"/>
          </a:solidFill>
          <a:latin typeface="+mn-lt"/>
          <a:cs typeface="+mn-cs"/>
        </a:defRPr>
      </a:lvl6pPr>
      <a:lvl7pPr marL="2971800" indent="-228600" algn="l" rtl="0" eaLnBrk="1" fontAlgn="base" hangingPunct="1">
        <a:spcBef>
          <a:spcPct val="20000"/>
        </a:spcBef>
        <a:spcAft>
          <a:spcPct val="0"/>
        </a:spcAft>
        <a:buClr>
          <a:schemeClr val="tx1"/>
        </a:buClr>
        <a:buChar char="•"/>
        <a:defRPr sz="2400">
          <a:solidFill>
            <a:schemeClr val="tx1"/>
          </a:solidFill>
          <a:latin typeface="+mn-lt"/>
          <a:cs typeface="+mn-cs"/>
        </a:defRPr>
      </a:lvl7pPr>
      <a:lvl8pPr marL="3429000" indent="-228600" algn="l" rtl="0" eaLnBrk="1" fontAlgn="base" hangingPunct="1">
        <a:spcBef>
          <a:spcPct val="20000"/>
        </a:spcBef>
        <a:spcAft>
          <a:spcPct val="0"/>
        </a:spcAft>
        <a:buClr>
          <a:schemeClr val="tx1"/>
        </a:buClr>
        <a:buChar char="•"/>
        <a:defRPr sz="2400">
          <a:solidFill>
            <a:schemeClr val="tx1"/>
          </a:solidFill>
          <a:latin typeface="+mn-lt"/>
          <a:cs typeface="+mn-cs"/>
        </a:defRPr>
      </a:lvl8pPr>
      <a:lvl9pPr marL="3886200" indent="-228600" algn="l" rtl="0" eaLnBrk="1" fontAlgn="base" hangingPunct="1">
        <a:spcBef>
          <a:spcPct val="20000"/>
        </a:spcBef>
        <a:spcAft>
          <a:spcPct val="0"/>
        </a:spcAft>
        <a:buClr>
          <a:schemeClr val="tx1"/>
        </a:buClr>
        <a:buChar char="•"/>
        <a:defRPr sz="24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136525" y="136525"/>
            <a:ext cx="8866188" cy="6581775"/>
          </a:xfrm>
          <a:prstGeom prst="rect">
            <a:avLst/>
          </a:prstGeom>
          <a:solidFill>
            <a:schemeClr val="bg1">
              <a:alpha val="50000"/>
            </a:schemeClr>
          </a:solidFill>
          <a:ln w="9525">
            <a:noFill/>
            <a:miter lim="800000"/>
            <a:headEnd/>
            <a:tailEnd/>
          </a:ln>
          <a:effectLst/>
        </p:spPr>
        <p:txBody>
          <a:bodyPr wrap="none" anchor="ctr"/>
          <a:lstStyle/>
          <a:p>
            <a:endParaRPr lang="en-US"/>
          </a:p>
        </p:txBody>
      </p:sp>
      <p:sp>
        <p:nvSpPr>
          <p:cNvPr id="26627" name="Rectangle 3"/>
          <p:cNvSpPr>
            <a:spLocks noGrp="1" noChangeArrowheads="1"/>
          </p:cNvSpPr>
          <p:nvPr>
            <p:ph type="title"/>
            <p:custDataLst>
              <p:tags r:id="rId13"/>
            </p:custDataLst>
          </p:nvPr>
        </p:nvSpPr>
        <p:spPr bwMode="auto">
          <a:xfrm>
            <a:off x="455613" y="274638"/>
            <a:ext cx="8226425"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6628" name="Rectangle 4"/>
          <p:cNvSpPr>
            <a:spLocks noGrp="1" noChangeArrowheads="1"/>
          </p:cNvSpPr>
          <p:nvPr>
            <p:ph type="body" idx="1"/>
            <p:custDataLst>
              <p:tags r:id="rId14"/>
            </p:custDataLst>
          </p:nvPr>
        </p:nvSpPr>
        <p:spPr bwMode="auto">
          <a:xfrm>
            <a:off x="455613" y="1600200"/>
            <a:ext cx="8226425"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6629"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26630"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26631"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955EA36B-F4FE-4293-AE6A-31A220ECF7DA}"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5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circle/>
  </p:transition>
  <p:txStyles>
    <p:titleStyle>
      <a:lvl1pPr algn="l" rtl="0" fontAlgn="base">
        <a:spcBef>
          <a:spcPct val="0"/>
        </a:spcBef>
        <a:spcAft>
          <a:spcPct val="0"/>
        </a:spcAft>
        <a:buClr>
          <a:schemeClr val="tx1"/>
        </a:buClr>
        <a:defRPr sz="3200">
          <a:solidFill>
            <a:schemeClr val="tx1"/>
          </a:solidFill>
          <a:latin typeface="+mj-lt"/>
          <a:ea typeface="+mj-ea"/>
          <a:cs typeface="+mj-cs"/>
        </a:defRPr>
      </a:lvl1pPr>
      <a:lvl2pPr algn="l" rtl="0" fontAlgn="base">
        <a:spcBef>
          <a:spcPct val="0"/>
        </a:spcBef>
        <a:spcAft>
          <a:spcPct val="0"/>
        </a:spcAft>
        <a:buClr>
          <a:schemeClr val="tx1"/>
        </a:buClr>
        <a:defRPr sz="3200">
          <a:solidFill>
            <a:schemeClr val="tx1"/>
          </a:solidFill>
          <a:latin typeface="Arial" charset="0"/>
        </a:defRPr>
      </a:lvl2pPr>
      <a:lvl3pPr algn="l" rtl="0" fontAlgn="base">
        <a:spcBef>
          <a:spcPct val="0"/>
        </a:spcBef>
        <a:spcAft>
          <a:spcPct val="0"/>
        </a:spcAft>
        <a:buClr>
          <a:schemeClr val="tx1"/>
        </a:buClr>
        <a:defRPr sz="3200">
          <a:solidFill>
            <a:schemeClr val="tx1"/>
          </a:solidFill>
          <a:latin typeface="Arial" charset="0"/>
        </a:defRPr>
      </a:lvl3pPr>
      <a:lvl4pPr algn="l" rtl="0" fontAlgn="base">
        <a:spcBef>
          <a:spcPct val="0"/>
        </a:spcBef>
        <a:spcAft>
          <a:spcPct val="0"/>
        </a:spcAft>
        <a:buClr>
          <a:schemeClr val="tx1"/>
        </a:buClr>
        <a:defRPr sz="3200">
          <a:solidFill>
            <a:schemeClr val="tx1"/>
          </a:solidFill>
          <a:latin typeface="Arial" charset="0"/>
        </a:defRPr>
      </a:lvl4pPr>
      <a:lvl5pPr algn="l" rtl="0" fontAlgn="base">
        <a:spcBef>
          <a:spcPct val="0"/>
        </a:spcBef>
        <a:spcAft>
          <a:spcPct val="0"/>
        </a:spcAft>
        <a:buClr>
          <a:schemeClr val="tx1"/>
        </a:buClr>
        <a:defRPr sz="3200">
          <a:solidFill>
            <a:schemeClr val="tx1"/>
          </a:solidFill>
          <a:latin typeface="Arial" charset="0"/>
        </a:defRPr>
      </a:lvl5pPr>
      <a:lvl6pPr marL="457200" algn="l" rtl="0" fontAlgn="base">
        <a:spcBef>
          <a:spcPct val="0"/>
        </a:spcBef>
        <a:spcAft>
          <a:spcPct val="0"/>
        </a:spcAft>
        <a:buClr>
          <a:schemeClr val="tx1"/>
        </a:buClr>
        <a:defRPr sz="3200">
          <a:solidFill>
            <a:schemeClr val="tx1"/>
          </a:solidFill>
          <a:latin typeface="Arial" charset="0"/>
        </a:defRPr>
      </a:lvl6pPr>
      <a:lvl7pPr marL="914400" algn="l" rtl="0" fontAlgn="base">
        <a:spcBef>
          <a:spcPct val="0"/>
        </a:spcBef>
        <a:spcAft>
          <a:spcPct val="0"/>
        </a:spcAft>
        <a:buClr>
          <a:schemeClr val="tx1"/>
        </a:buClr>
        <a:defRPr sz="3200">
          <a:solidFill>
            <a:schemeClr val="tx1"/>
          </a:solidFill>
          <a:latin typeface="Arial" charset="0"/>
        </a:defRPr>
      </a:lvl7pPr>
      <a:lvl8pPr marL="1371600" algn="l" rtl="0" fontAlgn="base">
        <a:spcBef>
          <a:spcPct val="0"/>
        </a:spcBef>
        <a:spcAft>
          <a:spcPct val="0"/>
        </a:spcAft>
        <a:buClr>
          <a:schemeClr val="tx1"/>
        </a:buClr>
        <a:defRPr sz="3200">
          <a:solidFill>
            <a:schemeClr val="tx1"/>
          </a:solidFill>
          <a:latin typeface="Arial" charset="0"/>
        </a:defRPr>
      </a:lvl8pPr>
      <a:lvl9pPr marL="1828800" algn="l" rtl="0" fontAlgn="base">
        <a:spcBef>
          <a:spcPct val="0"/>
        </a:spcBef>
        <a:spcAft>
          <a:spcPct val="0"/>
        </a:spcAft>
        <a:buClr>
          <a:schemeClr val="tx1"/>
        </a:buClr>
        <a:defRPr sz="3200">
          <a:solidFill>
            <a:schemeClr val="tx1"/>
          </a:solidFill>
          <a:latin typeface="Arial" charset="0"/>
        </a:defRPr>
      </a:lvl9pPr>
    </p:titleStyle>
    <p:bodyStyle>
      <a:lvl1pPr marL="342900" indent="-342900" algn="l" rtl="0" fontAlgn="base">
        <a:spcBef>
          <a:spcPct val="20000"/>
        </a:spcBef>
        <a:spcAft>
          <a:spcPct val="0"/>
        </a:spcAft>
        <a:buClr>
          <a:schemeClr val="tx1"/>
        </a:buClr>
        <a:buChar char="•"/>
        <a:defRPr sz="2400">
          <a:solidFill>
            <a:schemeClr val="tx1"/>
          </a:solidFill>
          <a:latin typeface="+mn-lt"/>
          <a:ea typeface="+mn-ea"/>
          <a:cs typeface="+mn-cs"/>
        </a:defRPr>
      </a:lvl1pPr>
      <a:lvl2pPr marL="742950" indent="-285750" algn="l" rtl="0" fontAlgn="base">
        <a:spcBef>
          <a:spcPct val="20000"/>
        </a:spcBef>
        <a:spcAft>
          <a:spcPct val="0"/>
        </a:spcAft>
        <a:buClr>
          <a:schemeClr val="tx1"/>
        </a:buClr>
        <a:buChar char="•"/>
        <a:defRPr sz="2400">
          <a:solidFill>
            <a:schemeClr val="tx1"/>
          </a:solidFill>
          <a:latin typeface="+mn-lt"/>
        </a:defRPr>
      </a:lvl2pPr>
      <a:lvl3pPr marL="1143000" indent="-228600" algn="l" rtl="0" fontAlgn="base">
        <a:spcBef>
          <a:spcPct val="20000"/>
        </a:spcBef>
        <a:spcAft>
          <a:spcPct val="0"/>
        </a:spcAft>
        <a:buClr>
          <a:schemeClr val="tx1"/>
        </a:buClr>
        <a:buChar char="•"/>
        <a:defRPr sz="2400">
          <a:solidFill>
            <a:schemeClr val="tx1"/>
          </a:solidFill>
          <a:latin typeface="+mn-lt"/>
        </a:defRPr>
      </a:lvl3pPr>
      <a:lvl4pPr marL="1600200" indent="-228600" algn="l" rtl="0" fontAlgn="base">
        <a:spcBef>
          <a:spcPct val="20000"/>
        </a:spcBef>
        <a:spcAft>
          <a:spcPct val="0"/>
        </a:spcAft>
        <a:buClr>
          <a:schemeClr val="tx1"/>
        </a:buClr>
        <a:buChar char="•"/>
        <a:defRPr sz="2400">
          <a:solidFill>
            <a:schemeClr val="tx1"/>
          </a:solidFill>
          <a:latin typeface="+mn-lt"/>
        </a:defRPr>
      </a:lvl4pPr>
      <a:lvl5pPr marL="2057400" indent="-228600" algn="l" rtl="0" fontAlgn="base">
        <a:spcBef>
          <a:spcPct val="20000"/>
        </a:spcBef>
        <a:spcAft>
          <a:spcPct val="0"/>
        </a:spcAft>
        <a:buClr>
          <a:schemeClr val="tx1"/>
        </a:buClr>
        <a:buChar char="•"/>
        <a:defRPr sz="2400">
          <a:solidFill>
            <a:schemeClr val="tx1"/>
          </a:solidFill>
          <a:latin typeface="+mn-lt"/>
        </a:defRPr>
      </a:lvl5pPr>
      <a:lvl6pPr marL="2514600" indent="-228600" algn="l" rtl="0" fontAlgn="base">
        <a:spcBef>
          <a:spcPct val="20000"/>
        </a:spcBef>
        <a:spcAft>
          <a:spcPct val="0"/>
        </a:spcAft>
        <a:buClr>
          <a:schemeClr val="tx1"/>
        </a:buClr>
        <a:buChar char="•"/>
        <a:defRPr sz="2400">
          <a:solidFill>
            <a:schemeClr val="tx1"/>
          </a:solidFill>
          <a:latin typeface="+mn-lt"/>
        </a:defRPr>
      </a:lvl6pPr>
      <a:lvl7pPr marL="2971800" indent="-228600" algn="l" rtl="0" fontAlgn="base">
        <a:spcBef>
          <a:spcPct val="20000"/>
        </a:spcBef>
        <a:spcAft>
          <a:spcPct val="0"/>
        </a:spcAft>
        <a:buClr>
          <a:schemeClr val="tx1"/>
        </a:buClr>
        <a:buChar char="•"/>
        <a:defRPr sz="2400">
          <a:solidFill>
            <a:schemeClr val="tx1"/>
          </a:solidFill>
          <a:latin typeface="+mn-lt"/>
        </a:defRPr>
      </a:lvl7pPr>
      <a:lvl8pPr marL="3429000" indent="-228600" algn="l" rtl="0" fontAlgn="base">
        <a:spcBef>
          <a:spcPct val="20000"/>
        </a:spcBef>
        <a:spcAft>
          <a:spcPct val="0"/>
        </a:spcAft>
        <a:buClr>
          <a:schemeClr val="tx1"/>
        </a:buClr>
        <a:buChar char="•"/>
        <a:defRPr sz="2400">
          <a:solidFill>
            <a:schemeClr val="tx1"/>
          </a:solidFill>
          <a:latin typeface="+mn-lt"/>
        </a:defRPr>
      </a:lvl8pPr>
      <a:lvl9pPr marL="3886200" indent="-228600" algn="l" rtl="0" fontAlgn="base">
        <a:spcBef>
          <a:spcPct val="20000"/>
        </a:spcBef>
        <a:spcAft>
          <a:spcPct val="0"/>
        </a:spcAft>
        <a:buClr>
          <a:schemeClr val="tx1"/>
        </a:buClr>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ctrTitle"/>
          </p:nvPr>
        </p:nvSpPr>
        <p:spPr>
          <a:xfrm>
            <a:off x="619431" y="2617121"/>
            <a:ext cx="8170607" cy="1470025"/>
          </a:xfrm>
        </p:spPr>
        <p:txBody>
          <a:bodyPr/>
          <a:lstStyle/>
          <a:p>
            <a:pPr algn="ctr"/>
            <a:r>
              <a:rPr lang="en-US" sz="8000" dirty="0">
                <a:solidFill>
                  <a:schemeClr val="accent1">
                    <a:lumMod val="40000"/>
                    <a:lumOff val="60000"/>
                  </a:schemeClr>
                </a:solidFill>
                <a:latin typeface="Forte" pitchFamily="66" charset="0"/>
              </a:rPr>
              <a:t>MICROBIOLOGY</a:t>
            </a:r>
            <a:br>
              <a:rPr lang="en-US" sz="8000" dirty="0">
                <a:solidFill>
                  <a:schemeClr val="accent1">
                    <a:lumMod val="40000"/>
                    <a:lumOff val="60000"/>
                  </a:schemeClr>
                </a:solidFill>
                <a:latin typeface="Forte" pitchFamily="66" charset="0"/>
              </a:rPr>
            </a:br>
            <a:r>
              <a:rPr lang="en-US" sz="8000" dirty="0">
                <a:solidFill>
                  <a:schemeClr val="accent1">
                    <a:lumMod val="40000"/>
                    <a:lumOff val="60000"/>
                  </a:schemeClr>
                </a:solidFill>
                <a:latin typeface="Forte" pitchFamily="66" charset="0"/>
              </a:rPr>
              <a:t>PRACTICAL </a:t>
            </a:r>
          </a:p>
        </p:txBody>
      </p:sp>
      <p:sp>
        <p:nvSpPr>
          <p:cNvPr id="52227" name="Rectangle 3"/>
          <p:cNvSpPr>
            <a:spLocks noGrp="1" noChangeArrowheads="1"/>
          </p:cNvSpPr>
          <p:nvPr>
            <p:ph type="subTitle" idx="1"/>
          </p:nvPr>
        </p:nvSpPr>
        <p:spPr>
          <a:xfrm>
            <a:off x="1415846" y="4830096"/>
            <a:ext cx="6400800" cy="1752600"/>
          </a:xfrm>
        </p:spPr>
        <p:txBody>
          <a:bodyPr/>
          <a:lstStyle/>
          <a:p>
            <a:pPr algn="ctr"/>
            <a:r>
              <a:rPr lang="en-US" b="1" dirty="0">
                <a:solidFill>
                  <a:schemeClr val="accent6">
                    <a:lumMod val="60000"/>
                    <a:lumOff val="40000"/>
                  </a:schemeClr>
                </a:solidFill>
                <a:latin typeface="Cooper Black" pitchFamily="18" charset="0"/>
              </a:rPr>
              <a:t>YEAR TWO, GASTROINTESTINAL &amp; HAEMATOLOGY BLOCK</a:t>
            </a:r>
            <a:endParaRPr lang="en-US" dirty="0">
              <a:solidFill>
                <a:schemeClr val="accent6">
                  <a:lumMod val="60000"/>
                  <a:lumOff val="40000"/>
                </a:schemeClr>
              </a:solidFill>
              <a:latin typeface="Cooper Black" pitchFamily="18" charset="0"/>
            </a:endParaRPr>
          </a:p>
          <a:p>
            <a:pPr algn="ctr"/>
            <a:r>
              <a:rPr lang="en-US" b="1" dirty="0">
                <a:solidFill>
                  <a:srgbClr val="FF0000"/>
                </a:solidFill>
                <a:latin typeface="Cooper Black" pitchFamily="18" charset="0"/>
              </a:rPr>
              <a:t>STUDENT’S TASK</a:t>
            </a:r>
            <a:endParaRPr lang="en-US" dirty="0">
              <a:solidFill>
                <a:srgbClr val="FF0000"/>
              </a:solidFill>
              <a:latin typeface="Cooper Black" pitchFamily="18" charset="0"/>
            </a:endParaRPr>
          </a:p>
          <a:p>
            <a:pPr algn="ctr"/>
            <a:r>
              <a:rPr lang="en-US" b="1" dirty="0" smtClean="0">
                <a:solidFill>
                  <a:srgbClr val="FFFF00"/>
                </a:solidFill>
                <a:latin typeface="Cooper Black" pitchFamily="18" charset="0"/>
              </a:rPr>
              <a:t>2014</a:t>
            </a:r>
            <a:endParaRPr lang="en-US" dirty="0">
              <a:solidFill>
                <a:srgbClr val="FFFF00"/>
              </a:solidFill>
              <a:latin typeface="Cooper Black" pitchFamily="18" charset="0"/>
            </a:endParaRPr>
          </a:p>
          <a:p>
            <a:pPr algn="ctr"/>
            <a:endParaRPr lang="en-US" dirty="0">
              <a:solidFill>
                <a:schemeClr val="accent6">
                  <a:lumMod val="60000"/>
                  <a:lumOff val="40000"/>
                </a:schemeClr>
              </a:solidFill>
              <a:latin typeface="Cooper Black" pitchFamily="18" charset="0"/>
            </a:endParaRPr>
          </a:p>
        </p:txBody>
      </p:sp>
      <p:pic>
        <p:nvPicPr>
          <p:cNvPr id="6" name="Picture 5"/>
          <p:cNvPicPr/>
          <p:nvPr/>
        </p:nvPicPr>
        <p:blipFill>
          <a:blip r:embed="rId2" cstate="print"/>
          <a:srcRect/>
          <a:stretch>
            <a:fillRect/>
          </a:stretch>
        </p:blipFill>
        <p:spPr bwMode="auto">
          <a:xfrm>
            <a:off x="0" y="0"/>
            <a:ext cx="1283110" cy="1283110"/>
          </a:xfrm>
          <a:prstGeom prst="rect">
            <a:avLst/>
          </a:prstGeom>
          <a:noFill/>
          <a:ln w="9525">
            <a:noFill/>
            <a:miter lim="800000"/>
            <a:headEnd/>
            <a:tailEnd/>
          </a:ln>
        </p:spPr>
      </p:pic>
      <p:sp>
        <p:nvSpPr>
          <p:cNvPr id="52228" name="Rectangle 4"/>
          <p:cNvSpPr>
            <a:spLocks noChangeArrowheads="1"/>
          </p:cNvSpPr>
          <p:nvPr/>
        </p:nvSpPr>
        <p:spPr bwMode="auto">
          <a:xfrm>
            <a:off x="471936" y="-35882"/>
            <a:ext cx="914400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Footlight MT Light" pitchFamily="18" charset="0"/>
                <a:ea typeface="Calibri" pitchFamily="34" charset="0"/>
                <a:cs typeface="Arial" pitchFamily="34" charset="0"/>
              </a:rPr>
              <a:t>King Saud University</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Footlight MT Light" pitchFamily="18" charset="0"/>
                <a:ea typeface="Calibri" pitchFamily="34" charset="0"/>
                <a:cs typeface="Arial" pitchFamily="34" charset="0"/>
              </a:rPr>
              <a:t>College of Medicine</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Footlight MT Light" pitchFamily="18" charset="0"/>
                <a:ea typeface="Calibri" pitchFamily="34" charset="0"/>
                <a:cs typeface="Arial" pitchFamily="34" charset="0"/>
              </a:rPr>
              <a:t>Department of Medical Education and the Department of Pathology</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2226"/>
                                        </p:tgtEl>
                                        <p:attrNameLst>
                                          <p:attrName>style.visibility</p:attrName>
                                        </p:attrNameLst>
                                      </p:cBhvr>
                                      <p:to>
                                        <p:strVal val="visible"/>
                                      </p:to>
                                    </p:set>
                                    <p:anim calcmode="lin" valueType="num">
                                      <p:cBhvr>
                                        <p:cTn id="7" dur="1000" fill="hold"/>
                                        <p:tgtEl>
                                          <p:spTgt spid="52226"/>
                                        </p:tgtEl>
                                        <p:attrNameLst>
                                          <p:attrName>ppt_w</p:attrName>
                                        </p:attrNameLst>
                                      </p:cBhvr>
                                      <p:tavLst>
                                        <p:tav tm="0">
                                          <p:val>
                                            <p:strVal val="#ppt_w*0.70"/>
                                          </p:val>
                                        </p:tav>
                                        <p:tav tm="100000">
                                          <p:val>
                                            <p:strVal val="#ppt_w"/>
                                          </p:val>
                                        </p:tav>
                                      </p:tavLst>
                                    </p:anim>
                                    <p:anim calcmode="lin" valueType="num">
                                      <p:cBhvr>
                                        <p:cTn id="8" dur="1000" fill="hold"/>
                                        <p:tgtEl>
                                          <p:spTgt spid="52226"/>
                                        </p:tgtEl>
                                        <p:attrNameLst>
                                          <p:attrName>ppt_h</p:attrName>
                                        </p:attrNameLst>
                                      </p:cBhvr>
                                      <p:tavLst>
                                        <p:tav tm="0">
                                          <p:val>
                                            <p:strVal val="#ppt_h"/>
                                          </p:val>
                                        </p:tav>
                                        <p:tav tm="100000">
                                          <p:val>
                                            <p:strVal val="#ppt_h"/>
                                          </p:val>
                                        </p:tav>
                                      </p:tavLst>
                                    </p:anim>
                                    <p:animEffect transition="in" filter="fade">
                                      <p:cBhvr>
                                        <p:cTn id="9" dur="1000"/>
                                        <p:tgtEl>
                                          <p:spTgt spid="522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1369" y="643345"/>
            <a:ext cx="8226425" cy="1143000"/>
          </a:xfrm>
        </p:spPr>
        <p:txBody>
          <a:bodyPr/>
          <a:lstStyle/>
          <a:p>
            <a:r>
              <a:rPr lang="en-US" sz="6000" b="1" u="sng" dirty="0">
                <a:solidFill>
                  <a:srgbClr val="FFFF00"/>
                </a:solidFill>
                <a:latin typeface="Forte" pitchFamily="66" charset="0"/>
              </a:rPr>
              <a:t>Case 2</a:t>
            </a:r>
            <a:r>
              <a:rPr lang="en-US" sz="6000" dirty="0">
                <a:solidFill>
                  <a:srgbClr val="FFFF00"/>
                </a:solidFill>
                <a:latin typeface="Forte" pitchFamily="66" charset="0"/>
              </a:rPr>
              <a:t/>
            </a:r>
            <a:br>
              <a:rPr lang="en-US" sz="6000" dirty="0">
                <a:solidFill>
                  <a:srgbClr val="FFFF00"/>
                </a:solidFill>
                <a:latin typeface="Forte" pitchFamily="66" charset="0"/>
              </a:rPr>
            </a:br>
            <a:endParaRPr lang="en-US" sz="6000" dirty="0">
              <a:solidFill>
                <a:srgbClr val="FFFF00"/>
              </a:solidFill>
              <a:latin typeface="Forte" pitchFamily="66" charset="0"/>
            </a:endParaRPr>
          </a:p>
        </p:txBody>
      </p:sp>
      <p:sp>
        <p:nvSpPr>
          <p:cNvPr id="3" name="Content Placeholder 2"/>
          <p:cNvSpPr>
            <a:spLocks noGrp="1"/>
          </p:cNvSpPr>
          <p:nvPr>
            <p:ph idx="1"/>
          </p:nvPr>
        </p:nvSpPr>
        <p:spPr>
          <a:xfrm>
            <a:off x="440864" y="1025013"/>
            <a:ext cx="8226425" cy="4525963"/>
          </a:xfrm>
        </p:spPr>
        <p:txBody>
          <a:bodyPr/>
          <a:lstStyle/>
          <a:p>
            <a:pPr marL="0" indent="0" algn="just">
              <a:buNone/>
            </a:pPr>
            <a:r>
              <a:rPr lang="en-US" sz="3200" dirty="0" smtClean="0">
                <a:latin typeface="Footlight MT Light" pitchFamily="18" charset="0"/>
              </a:rPr>
              <a:t>Mohammed Abdullah is a 34 year old married Saudi male who has donated two units of blood at KKUH for a relative undergoing an operation. Two days later, the Blood Bank called him because of abnormal blood test results and advised him to see his physician. </a:t>
            </a:r>
          </a:p>
          <a:p>
            <a:pPr algn="just"/>
            <a:endParaRPr lang="en-US" sz="3200" dirty="0" smtClean="0">
              <a:latin typeface="Footlight MT Light" pitchFamily="18" charset="0"/>
            </a:endParaRPr>
          </a:p>
          <a:p>
            <a:pPr marL="0" indent="0" algn="just">
              <a:buNone/>
            </a:pPr>
            <a:r>
              <a:rPr lang="en-US" sz="3200" dirty="0" smtClean="0">
                <a:latin typeface="Footlight MT Light" pitchFamily="18" charset="0"/>
              </a:rPr>
              <a:t>On arrival to the blood bank, the doctor informed him that his blood is not suitable for transfusion because of the presence of infection. </a:t>
            </a:r>
          </a:p>
          <a:p>
            <a:pPr marL="0" indent="0" algn="just">
              <a:buNone/>
            </a:pPr>
            <a:endParaRPr lang="en-US" sz="3200" dirty="0">
              <a:solidFill>
                <a:schemeClr val="tx1"/>
              </a:solidFill>
              <a:latin typeface="Footlight MT Light" pitchFamily="18" charset="0"/>
            </a:endParaRPr>
          </a:p>
          <a:p>
            <a:pPr algn="just">
              <a:buNone/>
            </a:pPr>
            <a:endParaRPr lang="en-US" sz="3200" dirty="0">
              <a:latin typeface="Footlight MT Light" pitchFamily="18" charset="0"/>
            </a:endParaRPr>
          </a:p>
        </p:txBody>
      </p:sp>
    </p:spTree>
  </p:cSld>
  <p:clrMapOvr>
    <a:masterClrMapping/>
  </p:clrMapOvr>
  <p:transition spd="slow">
    <p:circl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613" y="761322"/>
            <a:ext cx="8226425" cy="1143000"/>
          </a:xfrm>
        </p:spPr>
        <p:txBody>
          <a:bodyPr/>
          <a:lstStyle/>
          <a:p>
            <a:r>
              <a:rPr lang="en-US" sz="6000" u="sng" dirty="0">
                <a:solidFill>
                  <a:srgbClr val="FFFF00"/>
                </a:solidFill>
                <a:latin typeface="Forte" pitchFamily="66" charset="0"/>
              </a:rPr>
              <a:t>QUESTIONS</a:t>
            </a:r>
            <a:r>
              <a:rPr lang="en-US" sz="6000" dirty="0">
                <a:solidFill>
                  <a:srgbClr val="FFFF00"/>
                </a:solidFill>
                <a:latin typeface="Forte" pitchFamily="66" charset="0"/>
              </a:rPr>
              <a:t/>
            </a:r>
            <a:br>
              <a:rPr lang="en-US" sz="6000" dirty="0">
                <a:solidFill>
                  <a:srgbClr val="FFFF00"/>
                </a:solidFill>
                <a:latin typeface="Forte" pitchFamily="66" charset="0"/>
              </a:rPr>
            </a:br>
            <a:endParaRPr lang="en-US" sz="6000" dirty="0">
              <a:solidFill>
                <a:srgbClr val="FFFF00"/>
              </a:solidFill>
              <a:latin typeface="Forte" pitchFamily="66" charset="0"/>
            </a:endParaRPr>
          </a:p>
        </p:txBody>
      </p:sp>
      <p:sp>
        <p:nvSpPr>
          <p:cNvPr id="3" name="Content Placeholder 2"/>
          <p:cNvSpPr>
            <a:spLocks noGrp="1"/>
          </p:cNvSpPr>
          <p:nvPr>
            <p:ph idx="1"/>
          </p:nvPr>
        </p:nvSpPr>
        <p:spPr>
          <a:xfrm>
            <a:off x="440864" y="1216742"/>
            <a:ext cx="8226425" cy="4525963"/>
          </a:xfrm>
        </p:spPr>
        <p:txBody>
          <a:bodyPr/>
          <a:lstStyle/>
          <a:p>
            <a:pPr marL="457200" lvl="0" indent="-457200">
              <a:buAutoNum type="arabicPeriod"/>
            </a:pPr>
            <a:r>
              <a:rPr lang="en-US" sz="3600" dirty="0" smtClean="0">
                <a:solidFill>
                  <a:srgbClr val="FFC000"/>
                </a:solidFill>
                <a:latin typeface="Footlight MT Light" pitchFamily="18" charset="0"/>
              </a:rPr>
              <a:t>What </a:t>
            </a:r>
            <a:r>
              <a:rPr lang="en-US" sz="3600" dirty="0">
                <a:solidFill>
                  <a:srgbClr val="FFC000"/>
                </a:solidFill>
                <a:latin typeface="Footlight MT Light" pitchFamily="18" charset="0"/>
              </a:rPr>
              <a:t>type of infectious agents can be transmitted through blood transfusion? (List 4 infections</a:t>
            </a:r>
            <a:r>
              <a:rPr lang="en-US" sz="3600" dirty="0" smtClean="0">
                <a:solidFill>
                  <a:srgbClr val="FFC000"/>
                </a:solidFill>
                <a:latin typeface="Footlight MT Light" pitchFamily="18" charset="0"/>
              </a:rPr>
              <a:t>).</a:t>
            </a:r>
          </a:p>
          <a:p>
            <a:pPr marL="457200" lvl="0" indent="-457200">
              <a:buNone/>
            </a:pPr>
            <a:endParaRPr lang="en-US" sz="3600" dirty="0">
              <a:solidFill>
                <a:schemeClr val="tx1"/>
              </a:solidFill>
              <a:latin typeface="Footlight MT Light" pitchFamily="18" charset="0"/>
            </a:endParaRPr>
          </a:p>
          <a:p>
            <a:pPr marL="725488" lvl="0">
              <a:buBlip>
                <a:blip r:embed="rId2"/>
              </a:buBlip>
            </a:pPr>
            <a:r>
              <a:rPr lang="en-US" sz="3600" dirty="0" err="1">
                <a:solidFill>
                  <a:schemeClr val="tx1"/>
                </a:solidFill>
                <a:latin typeface="Footlight MT Light" pitchFamily="18" charset="0"/>
              </a:rPr>
              <a:t>Hep</a:t>
            </a:r>
            <a:r>
              <a:rPr lang="en-US" sz="3600" dirty="0">
                <a:solidFill>
                  <a:schemeClr val="tx1"/>
                </a:solidFill>
                <a:latin typeface="Footlight MT Light" pitchFamily="18" charset="0"/>
              </a:rPr>
              <a:t> B </a:t>
            </a:r>
          </a:p>
          <a:p>
            <a:pPr marL="725488" lvl="0">
              <a:buBlip>
                <a:blip r:embed="rId2"/>
              </a:buBlip>
            </a:pPr>
            <a:r>
              <a:rPr lang="en-US" sz="3600" dirty="0" err="1">
                <a:solidFill>
                  <a:schemeClr val="tx1"/>
                </a:solidFill>
                <a:latin typeface="Footlight MT Light" pitchFamily="18" charset="0"/>
              </a:rPr>
              <a:t>Hep</a:t>
            </a:r>
            <a:r>
              <a:rPr lang="en-US" sz="3600" dirty="0">
                <a:solidFill>
                  <a:schemeClr val="tx1"/>
                </a:solidFill>
                <a:latin typeface="Footlight MT Light" pitchFamily="18" charset="0"/>
              </a:rPr>
              <a:t> C </a:t>
            </a:r>
          </a:p>
          <a:p>
            <a:pPr marL="725488" lvl="0">
              <a:buBlip>
                <a:blip r:embed="rId2"/>
              </a:buBlip>
            </a:pPr>
            <a:r>
              <a:rPr lang="en-US" sz="3600" dirty="0">
                <a:solidFill>
                  <a:schemeClr val="tx1"/>
                </a:solidFill>
                <a:latin typeface="Footlight MT Light" pitchFamily="18" charset="0"/>
              </a:rPr>
              <a:t>HIV </a:t>
            </a:r>
          </a:p>
          <a:p>
            <a:pPr marL="725488" lvl="0">
              <a:buBlip>
                <a:blip r:embed="rId2"/>
              </a:buBlip>
            </a:pPr>
            <a:r>
              <a:rPr lang="en-US" sz="3600" dirty="0">
                <a:solidFill>
                  <a:schemeClr val="tx1"/>
                </a:solidFill>
                <a:latin typeface="Footlight MT Light" pitchFamily="18" charset="0"/>
              </a:rPr>
              <a:t>HTLV</a:t>
            </a:r>
          </a:p>
          <a:p>
            <a:pPr>
              <a:buNone/>
            </a:pPr>
            <a:endParaRPr lang="en-US" sz="3600" dirty="0">
              <a:latin typeface="Footlight MT Light" pitchFamily="18" charset="0"/>
            </a:endParaRPr>
          </a:p>
        </p:txBody>
      </p:sp>
    </p:spTree>
  </p:cSld>
  <p:clrMapOvr>
    <a:masterClrMapping/>
  </p:clrMapOvr>
  <p:transition spd="slow">
    <p:circl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6116" y="302342"/>
            <a:ext cx="8226425" cy="4525963"/>
          </a:xfrm>
        </p:spPr>
        <p:txBody>
          <a:bodyPr/>
          <a:lstStyle/>
          <a:p>
            <a:pPr lvl="0">
              <a:buNone/>
            </a:pPr>
            <a:r>
              <a:rPr lang="en-US" dirty="0" smtClean="0">
                <a:latin typeface="Footlight MT Light" pitchFamily="18" charset="0"/>
              </a:rPr>
              <a:t>2. </a:t>
            </a:r>
            <a:r>
              <a:rPr lang="en-US" b="1" dirty="0">
                <a:solidFill>
                  <a:srgbClr val="FFC000"/>
                </a:solidFill>
                <a:latin typeface="Footlight MT Light" pitchFamily="18" charset="0"/>
              </a:rPr>
              <a:t>The next day Mohammed came  to see his general practitioner with a letter from the Blood Bank. The letter revealed the result shown below. </a:t>
            </a:r>
          </a:p>
          <a:p>
            <a:pPr>
              <a:buNone/>
            </a:pPr>
            <a:r>
              <a:rPr lang="en-US" dirty="0" smtClean="0">
                <a:solidFill>
                  <a:srgbClr val="FFC000"/>
                </a:solidFill>
                <a:latin typeface="Footlight MT Light" pitchFamily="18" charset="0"/>
              </a:rPr>
              <a:t>    </a:t>
            </a:r>
            <a:r>
              <a:rPr lang="en-US" b="1" dirty="0" smtClean="0">
                <a:solidFill>
                  <a:schemeClr val="accent6">
                    <a:lumMod val="60000"/>
                    <a:lumOff val="40000"/>
                  </a:schemeClr>
                </a:solidFill>
                <a:latin typeface="Cooper Black" pitchFamily="18" charset="0"/>
              </a:rPr>
              <a:t>What </a:t>
            </a:r>
            <a:r>
              <a:rPr lang="en-US" b="1" dirty="0">
                <a:solidFill>
                  <a:schemeClr val="accent6">
                    <a:lumMod val="60000"/>
                    <a:lumOff val="40000"/>
                  </a:schemeClr>
                </a:solidFill>
                <a:latin typeface="Cooper Black" pitchFamily="18" charset="0"/>
              </a:rPr>
              <a:t>is your interpretation? </a:t>
            </a:r>
            <a:endParaRPr lang="en-US" b="1" dirty="0" smtClean="0">
              <a:solidFill>
                <a:schemeClr val="accent6">
                  <a:lumMod val="60000"/>
                  <a:lumOff val="40000"/>
                </a:schemeClr>
              </a:solidFill>
              <a:latin typeface="Cooper Black" pitchFamily="18" charset="0"/>
            </a:endParaRPr>
          </a:p>
          <a:p>
            <a:endParaRPr lang="en-US" dirty="0">
              <a:latin typeface="Footlight MT Light" pitchFamily="18" charset="0"/>
            </a:endParaRPr>
          </a:p>
          <a:p>
            <a:endParaRPr lang="en-US" dirty="0" smtClean="0">
              <a:solidFill>
                <a:schemeClr val="tx1"/>
              </a:solidFill>
              <a:latin typeface="Footlight MT Light" pitchFamily="18" charset="0"/>
            </a:endParaRPr>
          </a:p>
          <a:p>
            <a:endParaRPr lang="en-US" dirty="0">
              <a:latin typeface="Footlight MT Light" pitchFamily="18" charset="0"/>
            </a:endParaRPr>
          </a:p>
          <a:p>
            <a:endParaRPr lang="en-US" dirty="0" smtClean="0">
              <a:solidFill>
                <a:schemeClr val="tx1"/>
              </a:solidFill>
              <a:latin typeface="Footlight MT Light" pitchFamily="18" charset="0"/>
            </a:endParaRPr>
          </a:p>
          <a:p>
            <a:endParaRPr lang="en-US" dirty="0">
              <a:latin typeface="Footlight MT Light" pitchFamily="18" charset="0"/>
            </a:endParaRPr>
          </a:p>
          <a:p>
            <a:pPr>
              <a:buNone/>
            </a:pPr>
            <a:endParaRPr lang="en-US" dirty="0" smtClean="0">
              <a:solidFill>
                <a:schemeClr val="tx1"/>
              </a:solidFill>
              <a:latin typeface="Footlight MT Light" pitchFamily="18" charset="0"/>
            </a:endParaRPr>
          </a:p>
          <a:p>
            <a:pPr>
              <a:buNone/>
            </a:pPr>
            <a:endParaRPr lang="en-US" dirty="0">
              <a:latin typeface="Footlight MT Light" pitchFamily="18" charset="0"/>
            </a:endParaRPr>
          </a:p>
          <a:p>
            <a:pPr>
              <a:buNone/>
            </a:pPr>
            <a:endParaRPr lang="en-US" dirty="0" smtClean="0">
              <a:solidFill>
                <a:schemeClr val="tx1"/>
              </a:solidFill>
              <a:latin typeface="Footlight MT Light" pitchFamily="18" charset="0"/>
            </a:endParaRPr>
          </a:p>
          <a:p>
            <a:pPr>
              <a:buNone/>
            </a:pPr>
            <a:r>
              <a:rPr lang="en-US" dirty="0" smtClean="0">
                <a:solidFill>
                  <a:schemeClr val="tx1"/>
                </a:solidFill>
                <a:latin typeface="Footlight MT Light" pitchFamily="18" charset="0"/>
              </a:rPr>
              <a:t>    </a:t>
            </a:r>
            <a:r>
              <a:rPr lang="en-US" dirty="0" smtClean="0">
                <a:solidFill>
                  <a:schemeClr val="accent6">
                    <a:lumMod val="60000"/>
                    <a:lumOff val="40000"/>
                  </a:schemeClr>
                </a:solidFill>
                <a:latin typeface="Cooper Black" pitchFamily="18" charset="0"/>
              </a:rPr>
              <a:t>What </a:t>
            </a:r>
            <a:r>
              <a:rPr lang="en-US" dirty="0">
                <a:solidFill>
                  <a:schemeClr val="accent6">
                    <a:lumMod val="60000"/>
                    <a:lumOff val="40000"/>
                  </a:schemeClr>
                </a:solidFill>
                <a:latin typeface="Cooper Black" pitchFamily="18" charset="0"/>
              </a:rPr>
              <a:t>do you do next?</a:t>
            </a:r>
          </a:p>
          <a:p>
            <a:pPr marL="725488" lvl="0">
              <a:buBlip>
                <a:blip r:embed="rId2"/>
              </a:buBlip>
            </a:pPr>
            <a:r>
              <a:rPr lang="en-US" b="1" dirty="0" smtClean="0">
                <a:solidFill>
                  <a:schemeClr val="tx1"/>
                </a:solidFill>
                <a:latin typeface="Footlight MT Light" pitchFamily="18" charset="0"/>
              </a:rPr>
              <a:t>Repeat </a:t>
            </a:r>
            <a:r>
              <a:rPr lang="en-US" b="1" dirty="0">
                <a:solidFill>
                  <a:schemeClr val="tx1"/>
                </a:solidFill>
                <a:latin typeface="Footlight MT Light" pitchFamily="18" charset="0"/>
              </a:rPr>
              <a:t>tests and Serology</a:t>
            </a:r>
          </a:p>
          <a:p>
            <a:pPr marL="725488" lvl="0">
              <a:buBlip>
                <a:blip r:embed="rId2"/>
              </a:buBlip>
            </a:pPr>
            <a:r>
              <a:rPr lang="en-US" b="1" dirty="0">
                <a:solidFill>
                  <a:schemeClr val="tx1"/>
                </a:solidFill>
                <a:latin typeface="Footlight MT Light" pitchFamily="18" charset="0"/>
              </a:rPr>
              <a:t> LFTs </a:t>
            </a:r>
          </a:p>
          <a:p>
            <a:pPr>
              <a:buNone/>
            </a:pPr>
            <a:endParaRPr lang="en-US" dirty="0">
              <a:solidFill>
                <a:schemeClr val="tx1"/>
              </a:solidFill>
              <a:latin typeface="Footlight MT Light" pitchFamily="18" charset="0"/>
            </a:endParaRPr>
          </a:p>
          <a:p>
            <a:pPr>
              <a:buNone/>
            </a:pPr>
            <a:endParaRPr lang="en-US" dirty="0">
              <a:latin typeface="Footlight MT Light" pitchFamily="18" charset="0"/>
            </a:endParaRPr>
          </a:p>
        </p:txBody>
      </p:sp>
      <p:graphicFrame>
        <p:nvGraphicFramePr>
          <p:cNvPr id="4" name="Table 3"/>
          <p:cNvGraphicFramePr>
            <a:graphicFrameLocks noGrp="1"/>
          </p:cNvGraphicFramePr>
          <p:nvPr/>
        </p:nvGraphicFramePr>
        <p:xfrm>
          <a:off x="766918" y="2003569"/>
          <a:ext cx="7595418" cy="3291840"/>
        </p:xfrm>
        <a:graphic>
          <a:graphicData uri="http://schemas.openxmlformats.org/drawingml/2006/table">
            <a:tbl>
              <a:tblPr/>
              <a:tblGrid>
                <a:gridCol w="3643815"/>
                <a:gridCol w="287931"/>
                <a:gridCol w="3663672"/>
              </a:tblGrid>
              <a:tr h="493240">
                <a:tc>
                  <a:txBody>
                    <a:bodyPr/>
                    <a:lstStyle/>
                    <a:p>
                      <a:pPr marL="0" marR="0" algn="ctr">
                        <a:lnSpc>
                          <a:spcPct val="150000"/>
                        </a:lnSpc>
                        <a:spcBef>
                          <a:spcPts val="0"/>
                        </a:spcBef>
                        <a:spcAft>
                          <a:spcPts val="0"/>
                        </a:spcAft>
                      </a:pPr>
                      <a:r>
                        <a:rPr lang="en-US" sz="2400" b="1" dirty="0">
                          <a:solidFill>
                            <a:srgbClr val="7030A0"/>
                          </a:solidFill>
                          <a:latin typeface="Footlight MT Light"/>
                          <a:ea typeface="Calibri"/>
                          <a:cs typeface="Arial"/>
                        </a:rPr>
                        <a:t>Test</a:t>
                      </a:r>
                      <a:endParaRPr lang="en-US" sz="2400" dirty="0">
                        <a:solidFill>
                          <a:srgbClr val="7030A0"/>
                        </a:solidFill>
                        <a:latin typeface="Calibri"/>
                        <a:ea typeface="Calibri"/>
                        <a:cs typeface="Arial"/>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FD3D2"/>
                    </a:solidFill>
                  </a:tcPr>
                </a:tc>
                <a:tc>
                  <a:txBody>
                    <a:bodyPr/>
                    <a:lstStyle/>
                    <a:p>
                      <a:pPr marL="0" marR="0" algn="ctr">
                        <a:lnSpc>
                          <a:spcPct val="150000"/>
                        </a:lnSpc>
                        <a:spcBef>
                          <a:spcPts val="0"/>
                        </a:spcBef>
                        <a:spcAft>
                          <a:spcPts val="0"/>
                        </a:spcAft>
                      </a:pPr>
                      <a:endParaRPr lang="en-US" sz="2400">
                        <a:solidFill>
                          <a:srgbClr val="7030A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C0504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FD3D2"/>
                    </a:solidFill>
                  </a:tcPr>
                </a:tc>
                <a:tc>
                  <a:txBody>
                    <a:bodyPr/>
                    <a:lstStyle/>
                    <a:p>
                      <a:pPr marL="0" marR="0" algn="ctr">
                        <a:lnSpc>
                          <a:spcPct val="150000"/>
                        </a:lnSpc>
                        <a:spcBef>
                          <a:spcPts val="0"/>
                        </a:spcBef>
                        <a:spcAft>
                          <a:spcPts val="0"/>
                        </a:spcAft>
                      </a:pPr>
                      <a:r>
                        <a:rPr lang="en-US" sz="2400" b="1" dirty="0">
                          <a:solidFill>
                            <a:srgbClr val="7030A0"/>
                          </a:solidFill>
                          <a:latin typeface="Footlight MT Light"/>
                          <a:ea typeface="Calibri"/>
                          <a:cs typeface="Arial"/>
                        </a:rPr>
                        <a:t>Result</a:t>
                      </a:r>
                      <a:endParaRPr lang="en-US" sz="2400" dirty="0">
                        <a:solidFill>
                          <a:srgbClr val="7030A0"/>
                        </a:solidFill>
                        <a:latin typeface="Calibri"/>
                        <a:ea typeface="Calibri"/>
                        <a:cs typeface="Arial"/>
                      </a:endParaRPr>
                    </a:p>
                  </a:txBody>
                  <a:tcPr marL="68580" marR="68580" marT="0" marB="0">
                    <a:lnL>
                      <a:noFill/>
                    </a:lnL>
                    <a:lnR>
                      <a:noFill/>
                    </a:lnR>
                    <a:lnT w="12700" cap="flat" cmpd="sng" algn="ctr">
                      <a:solidFill>
                        <a:srgbClr val="C0504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FD3D2"/>
                    </a:solidFill>
                  </a:tcPr>
                </a:tc>
              </a:tr>
              <a:tr h="493240">
                <a:tc>
                  <a:txBody>
                    <a:bodyPr/>
                    <a:lstStyle/>
                    <a:p>
                      <a:pPr marL="0" marR="0">
                        <a:lnSpc>
                          <a:spcPct val="150000"/>
                        </a:lnSpc>
                        <a:spcBef>
                          <a:spcPts val="0"/>
                        </a:spcBef>
                        <a:spcAft>
                          <a:spcPts val="0"/>
                        </a:spcAft>
                      </a:pPr>
                      <a:r>
                        <a:rPr lang="en-US" sz="2400" b="1" dirty="0">
                          <a:solidFill>
                            <a:schemeClr val="tx2"/>
                          </a:solidFill>
                          <a:latin typeface="Footlight MT Light"/>
                          <a:ea typeface="Calibri"/>
                          <a:cs typeface="Arial"/>
                        </a:rPr>
                        <a:t>HBsAg</a:t>
                      </a:r>
                      <a:endParaRPr lang="en-US" sz="2400" dirty="0">
                        <a:solidFill>
                          <a:schemeClr val="tx2"/>
                        </a:solidFill>
                        <a:latin typeface="Calibri"/>
                        <a:ea typeface="Calibri"/>
                        <a:cs typeface="Arial"/>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just">
                        <a:lnSpc>
                          <a:spcPct val="150000"/>
                        </a:lnSpc>
                        <a:spcBef>
                          <a:spcPts val="0"/>
                        </a:spcBef>
                        <a:spcAft>
                          <a:spcPts val="0"/>
                        </a:spcAft>
                      </a:pPr>
                      <a:endParaRPr lang="en-US" sz="2400">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50000"/>
                        </a:lnSpc>
                        <a:spcBef>
                          <a:spcPts val="0"/>
                        </a:spcBef>
                        <a:spcAft>
                          <a:spcPts val="0"/>
                        </a:spcAft>
                      </a:pPr>
                      <a:r>
                        <a:rPr lang="en-US" sz="2400" dirty="0">
                          <a:solidFill>
                            <a:schemeClr val="tx2"/>
                          </a:solidFill>
                          <a:latin typeface="Footlight MT Light"/>
                          <a:ea typeface="Calibri"/>
                          <a:cs typeface="Arial"/>
                        </a:rPr>
                        <a:t>Negative</a:t>
                      </a:r>
                      <a:endParaRPr lang="en-US" sz="2400" dirty="0">
                        <a:solidFill>
                          <a:schemeClr val="tx2"/>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493240">
                <a:tc>
                  <a:txBody>
                    <a:bodyPr/>
                    <a:lstStyle/>
                    <a:p>
                      <a:pPr marL="0" marR="0">
                        <a:lnSpc>
                          <a:spcPct val="150000"/>
                        </a:lnSpc>
                        <a:spcBef>
                          <a:spcPts val="0"/>
                        </a:spcBef>
                        <a:spcAft>
                          <a:spcPts val="0"/>
                        </a:spcAft>
                      </a:pPr>
                      <a:r>
                        <a:rPr lang="en-US" sz="2400" b="1">
                          <a:solidFill>
                            <a:srgbClr val="7030A0"/>
                          </a:solidFill>
                          <a:latin typeface="Footlight MT Light"/>
                          <a:ea typeface="Calibri"/>
                          <a:cs typeface="Arial"/>
                        </a:rPr>
                        <a:t>Anti-HBc</a:t>
                      </a:r>
                      <a:endParaRPr lang="en-US" sz="2400">
                        <a:solidFill>
                          <a:srgbClr val="7030A0"/>
                        </a:solidFill>
                        <a:latin typeface="Calibri"/>
                        <a:ea typeface="Calibri"/>
                        <a:cs typeface="Arial"/>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solidFill>
                      <a:srgbClr val="EFD3D2"/>
                    </a:solidFill>
                  </a:tcPr>
                </a:tc>
                <a:tc>
                  <a:txBody>
                    <a:bodyPr/>
                    <a:lstStyle/>
                    <a:p>
                      <a:pPr marL="0" marR="0" algn="just">
                        <a:lnSpc>
                          <a:spcPct val="150000"/>
                        </a:lnSpc>
                        <a:spcBef>
                          <a:spcPts val="0"/>
                        </a:spcBef>
                        <a:spcAft>
                          <a:spcPts val="0"/>
                        </a:spcAft>
                      </a:pPr>
                      <a:endParaRPr lang="en-US" sz="2400">
                        <a:solidFill>
                          <a:srgbClr val="7030A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solidFill>
                      <a:srgbClr val="EFD3D2"/>
                    </a:solidFill>
                  </a:tcPr>
                </a:tc>
                <a:tc>
                  <a:txBody>
                    <a:bodyPr/>
                    <a:lstStyle/>
                    <a:p>
                      <a:pPr marL="0" marR="0" algn="ctr">
                        <a:lnSpc>
                          <a:spcPct val="150000"/>
                        </a:lnSpc>
                        <a:spcBef>
                          <a:spcPts val="0"/>
                        </a:spcBef>
                        <a:spcAft>
                          <a:spcPts val="0"/>
                        </a:spcAft>
                      </a:pPr>
                      <a:r>
                        <a:rPr lang="en-US" sz="2400" dirty="0">
                          <a:solidFill>
                            <a:srgbClr val="7030A0"/>
                          </a:solidFill>
                          <a:latin typeface="Footlight MT Light"/>
                          <a:ea typeface="Calibri"/>
                          <a:cs typeface="Arial"/>
                        </a:rPr>
                        <a:t>Negative</a:t>
                      </a:r>
                      <a:endParaRPr lang="en-US" sz="2400" dirty="0">
                        <a:solidFill>
                          <a:srgbClr val="7030A0"/>
                        </a:solidFill>
                        <a:latin typeface="Calibri"/>
                        <a:ea typeface="Calibri"/>
                        <a:cs typeface="Arial"/>
                      </a:endParaRPr>
                    </a:p>
                  </a:txBody>
                  <a:tcPr marL="68580" marR="68580" marT="0" marB="0">
                    <a:lnL>
                      <a:noFill/>
                    </a:lnL>
                    <a:lnR>
                      <a:noFill/>
                    </a:lnR>
                    <a:lnT>
                      <a:noFill/>
                    </a:lnT>
                    <a:lnB>
                      <a:noFill/>
                    </a:lnB>
                    <a:solidFill>
                      <a:srgbClr val="EFD3D2"/>
                    </a:solidFill>
                  </a:tcPr>
                </a:tc>
              </a:tr>
              <a:tr h="493240">
                <a:tc>
                  <a:txBody>
                    <a:bodyPr/>
                    <a:lstStyle/>
                    <a:p>
                      <a:pPr marL="0" marR="0">
                        <a:lnSpc>
                          <a:spcPct val="150000"/>
                        </a:lnSpc>
                        <a:spcBef>
                          <a:spcPts val="0"/>
                        </a:spcBef>
                        <a:spcAft>
                          <a:spcPts val="0"/>
                        </a:spcAft>
                      </a:pPr>
                      <a:r>
                        <a:rPr lang="en-US" sz="2400" b="1">
                          <a:solidFill>
                            <a:schemeClr val="tx2"/>
                          </a:solidFill>
                          <a:latin typeface="Footlight MT Light"/>
                          <a:ea typeface="Calibri"/>
                          <a:cs typeface="Arial"/>
                        </a:rPr>
                        <a:t>Anti-HCV</a:t>
                      </a:r>
                      <a:endParaRPr lang="en-US" sz="2400">
                        <a:solidFill>
                          <a:schemeClr val="tx2"/>
                        </a:solidFill>
                        <a:latin typeface="Calibri"/>
                        <a:ea typeface="Calibri"/>
                        <a:cs typeface="Arial"/>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just">
                        <a:lnSpc>
                          <a:spcPct val="150000"/>
                        </a:lnSpc>
                        <a:spcBef>
                          <a:spcPts val="0"/>
                        </a:spcBef>
                        <a:spcAft>
                          <a:spcPts val="0"/>
                        </a:spcAft>
                      </a:pPr>
                      <a:endParaRPr lang="en-US" sz="2400">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lnSpc>
                          <a:spcPct val="150000"/>
                        </a:lnSpc>
                        <a:spcBef>
                          <a:spcPts val="0"/>
                        </a:spcBef>
                        <a:spcAft>
                          <a:spcPts val="0"/>
                        </a:spcAft>
                      </a:pPr>
                      <a:r>
                        <a:rPr lang="en-US" sz="2400">
                          <a:solidFill>
                            <a:schemeClr val="tx2"/>
                          </a:solidFill>
                          <a:latin typeface="Footlight MT Light"/>
                          <a:ea typeface="Calibri"/>
                          <a:cs typeface="Arial"/>
                        </a:rPr>
                        <a:t>Positive</a:t>
                      </a:r>
                      <a:endParaRPr lang="en-US" sz="2400">
                        <a:solidFill>
                          <a:schemeClr val="tx2"/>
                        </a:solidFill>
                        <a:latin typeface="Calibri"/>
                        <a:ea typeface="Calibri"/>
                        <a:cs typeface="Arial"/>
                      </a:endParaRPr>
                    </a:p>
                  </a:txBody>
                  <a:tcPr marL="68580" marR="68580" marT="0" marB="0">
                    <a:lnL>
                      <a:noFill/>
                    </a:lnL>
                    <a:lnR>
                      <a:noFill/>
                    </a:lnR>
                    <a:lnT>
                      <a:noFill/>
                    </a:lnT>
                    <a:lnB>
                      <a:noFill/>
                    </a:lnB>
                  </a:tcPr>
                </a:tc>
              </a:tr>
              <a:tr h="442261">
                <a:tc>
                  <a:txBody>
                    <a:bodyPr/>
                    <a:lstStyle/>
                    <a:p>
                      <a:pPr marL="0" marR="0">
                        <a:lnSpc>
                          <a:spcPct val="150000"/>
                        </a:lnSpc>
                        <a:spcBef>
                          <a:spcPts val="0"/>
                        </a:spcBef>
                        <a:spcAft>
                          <a:spcPts val="0"/>
                        </a:spcAft>
                      </a:pPr>
                      <a:r>
                        <a:rPr lang="en-US" sz="2400" b="1">
                          <a:solidFill>
                            <a:srgbClr val="7030A0"/>
                          </a:solidFill>
                          <a:latin typeface="Footlight MT Light"/>
                          <a:ea typeface="Calibri"/>
                          <a:cs typeface="Arial"/>
                        </a:rPr>
                        <a:t>HIV-Ag/Ab</a:t>
                      </a:r>
                      <a:endParaRPr lang="en-US" sz="2400">
                        <a:solidFill>
                          <a:srgbClr val="7030A0"/>
                        </a:solidFill>
                        <a:latin typeface="Calibri"/>
                        <a:ea typeface="Calibri"/>
                        <a:cs typeface="Arial"/>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solidFill>
                      <a:srgbClr val="EFD3D2"/>
                    </a:solidFill>
                  </a:tcPr>
                </a:tc>
                <a:tc>
                  <a:txBody>
                    <a:bodyPr/>
                    <a:lstStyle/>
                    <a:p>
                      <a:pPr marL="0" marR="0" algn="just">
                        <a:lnSpc>
                          <a:spcPct val="150000"/>
                        </a:lnSpc>
                        <a:spcBef>
                          <a:spcPts val="0"/>
                        </a:spcBef>
                        <a:spcAft>
                          <a:spcPts val="0"/>
                        </a:spcAft>
                      </a:pPr>
                      <a:endParaRPr lang="en-US" sz="2400" dirty="0">
                        <a:solidFill>
                          <a:srgbClr val="7030A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solidFill>
                      <a:srgbClr val="EFD3D2"/>
                    </a:solidFill>
                  </a:tcPr>
                </a:tc>
                <a:tc>
                  <a:txBody>
                    <a:bodyPr/>
                    <a:lstStyle/>
                    <a:p>
                      <a:pPr marL="0" marR="0" algn="ctr">
                        <a:lnSpc>
                          <a:spcPct val="150000"/>
                        </a:lnSpc>
                        <a:spcBef>
                          <a:spcPts val="0"/>
                        </a:spcBef>
                        <a:spcAft>
                          <a:spcPts val="0"/>
                        </a:spcAft>
                      </a:pPr>
                      <a:r>
                        <a:rPr lang="en-US" sz="2400" dirty="0">
                          <a:solidFill>
                            <a:srgbClr val="7030A0"/>
                          </a:solidFill>
                          <a:latin typeface="Footlight MT Light"/>
                          <a:ea typeface="Calibri"/>
                          <a:cs typeface="Arial"/>
                        </a:rPr>
                        <a:t>Negative</a:t>
                      </a:r>
                      <a:endParaRPr lang="en-US" sz="2400" dirty="0">
                        <a:solidFill>
                          <a:srgbClr val="7030A0"/>
                        </a:solidFill>
                        <a:latin typeface="Calibri"/>
                        <a:ea typeface="Calibri"/>
                        <a:cs typeface="Arial"/>
                      </a:endParaRPr>
                    </a:p>
                  </a:txBody>
                  <a:tcPr marL="68580" marR="68580" marT="0" marB="0">
                    <a:lnL>
                      <a:noFill/>
                    </a:lnL>
                    <a:lnR>
                      <a:noFill/>
                    </a:lnR>
                    <a:lnT>
                      <a:noFill/>
                    </a:lnT>
                    <a:lnB>
                      <a:noFill/>
                    </a:lnB>
                    <a:solidFill>
                      <a:srgbClr val="EFD3D2"/>
                    </a:solidFill>
                  </a:tcPr>
                </a:tc>
              </a:tr>
              <a:tr h="493240">
                <a:tc>
                  <a:txBody>
                    <a:bodyPr/>
                    <a:lstStyle/>
                    <a:p>
                      <a:pPr marL="0" marR="0">
                        <a:lnSpc>
                          <a:spcPct val="150000"/>
                        </a:lnSpc>
                        <a:spcBef>
                          <a:spcPts val="0"/>
                        </a:spcBef>
                        <a:spcAft>
                          <a:spcPts val="0"/>
                        </a:spcAft>
                      </a:pPr>
                      <a:r>
                        <a:rPr lang="en-US" sz="2400" b="1">
                          <a:solidFill>
                            <a:schemeClr val="tx2"/>
                          </a:solidFill>
                          <a:latin typeface="Footlight MT Light"/>
                          <a:ea typeface="Calibri"/>
                          <a:cs typeface="Arial"/>
                        </a:rPr>
                        <a:t>Anti-HTLV</a:t>
                      </a:r>
                      <a:endParaRPr lang="en-US" sz="2400">
                        <a:solidFill>
                          <a:schemeClr val="tx2"/>
                        </a:solidFill>
                        <a:latin typeface="Calibri"/>
                        <a:ea typeface="Calibri"/>
                        <a:cs typeface="Arial"/>
                      </a:endParaRPr>
                    </a:p>
                  </a:txBody>
                  <a:tcPr marL="68580" marR="68580" marT="0" marB="0">
                    <a:lnL>
                      <a:noFill/>
                    </a:lnL>
                    <a:lnR w="12700" cap="flat" cmpd="sng" algn="ctr">
                      <a:solidFill>
                        <a:srgbClr val="000000"/>
                      </a:solidFill>
                      <a:prstDash val="solid"/>
                      <a:round/>
                      <a:headEnd type="none" w="med" len="med"/>
                      <a:tailEnd type="none" w="med" len="med"/>
                    </a:lnR>
                    <a:lnT>
                      <a:noFill/>
                    </a:lnT>
                    <a:lnB w="12700" cap="flat" cmpd="sng" algn="ctr">
                      <a:solidFill>
                        <a:srgbClr val="C0504D"/>
                      </a:solidFill>
                      <a:prstDash val="solid"/>
                      <a:round/>
                      <a:headEnd type="none" w="med" len="med"/>
                      <a:tailEnd type="none" w="med" len="med"/>
                    </a:lnB>
                  </a:tcPr>
                </a:tc>
                <a:tc>
                  <a:txBody>
                    <a:bodyPr/>
                    <a:lstStyle/>
                    <a:p>
                      <a:pPr marL="0" marR="0" algn="just">
                        <a:lnSpc>
                          <a:spcPct val="150000"/>
                        </a:lnSpc>
                        <a:spcBef>
                          <a:spcPts val="0"/>
                        </a:spcBef>
                        <a:spcAft>
                          <a:spcPts val="0"/>
                        </a:spcAft>
                      </a:pPr>
                      <a:endParaRPr lang="en-US" sz="2400">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a:noFill/>
                    </a:lnR>
                    <a:lnT>
                      <a:noFill/>
                    </a:lnT>
                    <a:lnB w="12700" cap="flat" cmpd="sng" algn="ctr">
                      <a:solidFill>
                        <a:srgbClr val="C0504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2400" dirty="0">
                          <a:solidFill>
                            <a:schemeClr val="tx2"/>
                          </a:solidFill>
                          <a:latin typeface="Footlight MT Light"/>
                          <a:ea typeface="Calibri"/>
                          <a:cs typeface="Arial"/>
                        </a:rPr>
                        <a:t>Negative</a:t>
                      </a:r>
                      <a:endParaRPr lang="en-US" sz="2400" dirty="0">
                        <a:solidFill>
                          <a:schemeClr val="tx2"/>
                        </a:solidFill>
                        <a:latin typeface="Calibri"/>
                        <a:ea typeface="Calibri"/>
                        <a:cs typeface="Arial"/>
                      </a:endParaRPr>
                    </a:p>
                  </a:txBody>
                  <a:tcPr marL="68580" marR="68580" marT="0" marB="0">
                    <a:lnL>
                      <a:noFill/>
                    </a:lnL>
                    <a:lnR>
                      <a:noFill/>
                    </a:lnR>
                    <a:lnT>
                      <a:noFill/>
                    </a:lnT>
                    <a:lnB w="12700" cap="flat" cmpd="sng" algn="ctr">
                      <a:solidFill>
                        <a:srgbClr val="C0504D"/>
                      </a:solidFill>
                      <a:prstDash val="solid"/>
                      <a:round/>
                      <a:headEnd type="none" w="med" len="med"/>
                      <a:tailEnd type="none" w="med" len="med"/>
                    </a:lnB>
                  </a:tcPr>
                </a:tc>
              </a:tr>
            </a:tbl>
          </a:graphicData>
        </a:graphic>
      </p:graphicFrame>
    </p:spTree>
  </p:cSld>
  <p:clrMapOvr>
    <a:masterClrMapping/>
  </p:clrMapOvr>
  <p:transition spd="slow">
    <p:circl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5613" y="117984"/>
            <a:ext cx="8226425" cy="4525963"/>
          </a:xfrm>
        </p:spPr>
        <p:txBody>
          <a:bodyPr/>
          <a:lstStyle/>
          <a:p>
            <a:pPr lvl="0">
              <a:buNone/>
            </a:pPr>
            <a:r>
              <a:rPr lang="en-US" dirty="0" smtClean="0">
                <a:solidFill>
                  <a:schemeClr val="tx1"/>
                </a:solidFill>
                <a:latin typeface="+mn-lt"/>
                <a:ea typeface="+mn-ea"/>
                <a:cs typeface="+mn-cs"/>
              </a:rPr>
              <a:t>3. </a:t>
            </a:r>
            <a:r>
              <a:rPr lang="en-US" b="1" dirty="0" smtClean="0">
                <a:solidFill>
                  <a:srgbClr val="FFC000"/>
                </a:solidFill>
                <a:latin typeface="Footlight MT Light" pitchFamily="18" charset="0"/>
              </a:rPr>
              <a:t>The </a:t>
            </a:r>
            <a:r>
              <a:rPr lang="en-US" b="1" dirty="0">
                <a:solidFill>
                  <a:srgbClr val="FFC000"/>
                </a:solidFill>
                <a:latin typeface="Footlight MT Light" pitchFamily="18" charset="0"/>
              </a:rPr>
              <a:t>results added by the general practitioner are available. See the table below. How would you interpret these results?</a:t>
            </a:r>
          </a:p>
          <a:p>
            <a:pPr>
              <a:buNone/>
            </a:pPr>
            <a:endParaRPr lang="en-US" dirty="0"/>
          </a:p>
        </p:txBody>
      </p:sp>
      <p:graphicFrame>
        <p:nvGraphicFramePr>
          <p:cNvPr id="4" name="Table 3"/>
          <p:cNvGraphicFramePr>
            <a:graphicFrameLocks noGrp="1"/>
          </p:cNvGraphicFramePr>
          <p:nvPr/>
        </p:nvGraphicFramePr>
        <p:xfrm>
          <a:off x="845575" y="1102471"/>
          <a:ext cx="7472515" cy="5731452"/>
        </p:xfrm>
        <a:graphic>
          <a:graphicData uri="http://schemas.openxmlformats.org/drawingml/2006/table">
            <a:tbl>
              <a:tblPr rtl="1"/>
              <a:tblGrid>
                <a:gridCol w="2297156"/>
                <a:gridCol w="2896219"/>
                <a:gridCol w="2279140"/>
              </a:tblGrid>
              <a:tr h="357652">
                <a:tc>
                  <a:txBody>
                    <a:bodyPr/>
                    <a:lstStyle/>
                    <a:p>
                      <a:pPr marL="0" marR="0" algn="ctr" rtl="0">
                        <a:lnSpc>
                          <a:spcPct val="150000"/>
                        </a:lnSpc>
                        <a:spcBef>
                          <a:spcPts val="0"/>
                        </a:spcBef>
                        <a:spcAft>
                          <a:spcPts val="0"/>
                        </a:spcAft>
                      </a:pPr>
                      <a:r>
                        <a:rPr lang="en-US" sz="2400" b="1" dirty="0">
                          <a:solidFill>
                            <a:srgbClr val="7030A0"/>
                          </a:solidFill>
                          <a:latin typeface="Footlight MT Light"/>
                          <a:ea typeface="Calibri"/>
                          <a:cs typeface="Arial"/>
                        </a:rPr>
                        <a:t>Normal Range</a:t>
                      </a:r>
                      <a:r>
                        <a:rPr lang="en-US" sz="2400" b="1" dirty="0">
                          <a:solidFill>
                            <a:srgbClr val="7030A0"/>
                          </a:solidFill>
                          <a:latin typeface="Arial"/>
                          <a:ea typeface="Calibri"/>
                          <a:cs typeface="Arial"/>
                        </a:rPr>
                        <a:t> </a:t>
                      </a:r>
                      <a:endParaRPr lang="en-US" sz="2400" dirty="0">
                        <a:solidFill>
                          <a:srgbClr val="7030A0"/>
                        </a:solidFill>
                        <a:latin typeface="Calibri"/>
                        <a:ea typeface="Calibri"/>
                        <a:cs typeface="Arial"/>
                      </a:endParaRPr>
                    </a:p>
                  </a:txBody>
                  <a:tcPr marL="88188" marR="88188" marT="44094" marB="4409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FE8637"/>
                    </a:solidFill>
                  </a:tcPr>
                </a:tc>
                <a:tc>
                  <a:txBody>
                    <a:bodyPr/>
                    <a:lstStyle/>
                    <a:p>
                      <a:pPr marL="0" marR="0" algn="ctr" rtl="0">
                        <a:lnSpc>
                          <a:spcPct val="150000"/>
                        </a:lnSpc>
                        <a:spcBef>
                          <a:spcPts val="0"/>
                        </a:spcBef>
                        <a:spcAft>
                          <a:spcPts val="0"/>
                        </a:spcAft>
                      </a:pPr>
                      <a:r>
                        <a:rPr lang="en-US" sz="2400" b="1" dirty="0">
                          <a:solidFill>
                            <a:srgbClr val="7030A0"/>
                          </a:solidFill>
                          <a:latin typeface="Footlight MT Light"/>
                          <a:ea typeface="Calibri"/>
                          <a:cs typeface="Arial"/>
                        </a:rPr>
                        <a:t>Patient Result</a:t>
                      </a:r>
                      <a:r>
                        <a:rPr lang="en-US" sz="2400" b="1" dirty="0">
                          <a:solidFill>
                            <a:srgbClr val="7030A0"/>
                          </a:solidFill>
                          <a:latin typeface="Arial"/>
                          <a:ea typeface="Calibri"/>
                          <a:cs typeface="Arial"/>
                        </a:rPr>
                        <a:t> </a:t>
                      </a:r>
                      <a:endParaRPr lang="en-US" sz="2400" dirty="0">
                        <a:solidFill>
                          <a:srgbClr val="7030A0"/>
                        </a:solidFill>
                        <a:latin typeface="Calibri"/>
                        <a:ea typeface="Calibri"/>
                        <a:cs typeface="Arial"/>
                      </a:endParaRPr>
                    </a:p>
                  </a:txBody>
                  <a:tcPr marL="88188" marR="88188" marT="44094" marB="4409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FE8637"/>
                    </a:solidFill>
                  </a:tcPr>
                </a:tc>
                <a:tc>
                  <a:txBody>
                    <a:bodyPr/>
                    <a:lstStyle/>
                    <a:p>
                      <a:pPr marL="0" marR="0" algn="ctr" rtl="0">
                        <a:lnSpc>
                          <a:spcPct val="150000"/>
                        </a:lnSpc>
                        <a:spcBef>
                          <a:spcPts val="0"/>
                        </a:spcBef>
                        <a:spcAft>
                          <a:spcPts val="0"/>
                        </a:spcAft>
                      </a:pPr>
                      <a:r>
                        <a:rPr lang="en-US" sz="2400" b="1" dirty="0">
                          <a:solidFill>
                            <a:srgbClr val="7030A0"/>
                          </a:solidFill>
                          <a:latin typeface="Footlight MT Light"/>
                          <a:ea typeface="Calibri"/>
                          <a:cs typeface="Arial"/>
                        </a:rPr>
                        <a:t>Lab. Test</a:t>
                      </a:r>
                      <a:r>
                        <a:rPr lang="en-US" sz="2400" b="1" dirty="0">
                          <a:solidFill>
                            <a:srgbClr val="7030A0"/>
                          </a:solidFill>
                          <a:latin typeface="Arial"/>
                          <a:ea typeface="Calibri"/>
                          <a:cs typeface="Arial"/>
                        </a:rPr>
                        <a:t> </a:t>
                      </a:r>
                      <a:endParaRPr lang="en-US" sz="2400" dirty="0">
                        <a:solidFill>
                          <a:srgbClr val="7030A0"/>
                        </a:solidFill>
                        <a:latin typeface="Calibri"/>
                        <a:ea typeface="Calibri"/>
                        <a:cs typeface="Arial"/>
                      </a:endParaRPr>
                    </a:p>
                  </a:txBody>
                  <a:tcPr marL="88188" marR="88188" marT="44094" marB="4409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FE8637"/>
                    </a:solidFill>
                  </a:tcPr>
                </a:tc>
              </a:tr>
              <a:tr h="357652">
                <a:tc>
                  <a:txBody>
                    <a:bodyPr/>
                    <a:lstStyle/>
                    <a:p>
                      <a:pPr marL="0" marR="0" algn="ctr" rtl="0">
                        <a:lnSpc>
                          <a:spcPct val="150000"/>
                        </a:lnSpc>
                        <a:spcBef>
                          <a:spcPts val="0"/>
                        </a:spcBef>
                        <a:spcAft>
                          <a:spcPts val="0"/>
                        </a:spcAft>
                      </a:pPr>
                      <a:r>
                        <a:rPr lang="en-US" sz="2400">
                          <a:solidFill>
                            <a:srgbClr val="7030A0"/>
                          </a:solidFill>
                          <a:latin typeface="Footlight MT Light"/>
                          <a:ea typeface="Calibri"/>
                          <a:cs typeface="Arial"/>
                        </a:rPr>
                        <a:t>20-65 IU</a:t>
                      </a:r>
                      <a:endParaRPr lang="en-US" sz="2400">
                        <a:solidFill>
                          <a:srgbClr val="7030A0"/>
                        </a:solidFill>
                        <a:latin typeface="Calibri"/>
                        <a:ea typeface="Calibri"/>
                        <a:cs typeface="Arial"/>
                      </a:endParaRPr>
                    </a:p>
                  </a:txBody>
                  <a:tcPr marL="88188" marR="88188" marT="44094" marB="4409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9CE"/>
                    </a:solidFill>
                  </a:tcPr>
                </a:tc>
                <a:tc>
                  <a:txBody>
                    <a:bodyPr/>
                    <a:lstStyle/>
                    <a:p>
                      <a:pPr marL="0" marR="0" algn="ctr" rtl="0">
                        <a:lnSpc>
                          <a:spcPct val="150000"/>
                        </a:lnSpc>
                        <a:spcBef>
                          <a:spcPts val="0"/>
                        </a:spcBef>
                        <a:spcAft>
                          <a:spcPts val="0"/>
                        </a:spcAft>
                      </a:pPr>
                      <a:r>
                        <a:rPr lang="en-US" sz="2400">
                          <a:solidFill>
                            <a:srgbClr val="7030A0"/>
                          </a:solidFill>
                          <a:latin typeface="Footlight MT Light"/>
                          <a:ea typeface="Calibri"/>
                          <a:cs typeface="Arial"/>
                        </a:rPr>
                        <a:t>49</a:t>
                      </a:r>
                      <a:endParaRPr lang="en-US" sz="2400">
                        <a:solidFill>
                          <a:srgbClr val="7030A0"/>
                        </a:solidFill>
                        <a:latin typeface="Calibri"/>
                        <a:ea typeface="Calibri"/>
                        <a:cs typeface="Arial"/>
                      </a:endParaRPr>
                    </a:p>
                  </a:txBody>
                  <a:tcPr marL="88188" marR="88188" marT="44094" marB="4409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9CE"/>
                    </a:solidFill>
                  </a:tcPr>
                </a:tc>
                <a:tc>
                  <a:txBody>
                    <a:bodyPr/>
                    <a:lstStyle/>
                    <a:p>
                      <a:pPr marL="0" marR="0" algn="just" rtl="0">
                        <a:lnSpc>
                          <a:spcPct val="150000"/>
                        </a:lnSpc>
                        <a:spcBef>
                          <a:spcPts val="0"/>
                        </a:spcBef>
                        <a:spcAft>
                          <a:spcPts val="0"/>
                        </a:spcAft>
                      </a:pPr>
                      <a:r>
                        <a:rPr lang="en-US" sz="2400">
                          <a:solidFill>
                            <a:srgbClr val="7030A0"/>
                          </a:solidFill>
                          <a:latin typeface="Footlight MT Light"/>
                          <a:ea typeface="Calibri"/>
                          <a:cs typeface="Arial"/>
                        </a:rPr>
                        <a:t>ALT</a:t>
                      </a:r>
                      <a:r>
                        <a:rPr lang="en-US" sz="2400">
                          <a:solidFill>
                            <a:srgbClr val="7030A0"/>
                          </a:solidFill>
                          <a:latin typeface="Arial"/>
                          <a:ea typeface="Calibri"/>
                          <a:cs typeface="Arial"/>
                        </a:rPr>
                        <a:t> </a:t>
                      </a:r>
                      <a:endParaRPr lang="en-US" sz="2400">
                        <a:solidFill>
                          <a:srgbClr val="7030A0"/>
                        </a:solidFill>
                        <a:latin typeface="Calibri"/>
                        <a:ea typeface="Calibri"/>
                        <a:cs typeface="Arial"/>
                      </a:endParaRPr>
                    </a:p>
                  </a:txBody>
                  <a:tcPr marL="88188" marR="88188" marT="44094" marB="4409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9CE"/>
                    </a:solidFill>
                  </a:tcPr>
                </a:tc>
              </a:tr>
              <a:tr h="357652">
                <a:tc>
                  <a:txBody>
                    <a:bodyPr/>
                    <a:lstStyle/>
                    <a:p>
                      <a:pPr marL="0" marR="0" algn="ctr" rtl="0">
                        <a:lnSpc>
                          <a:spcPct val="150000"/>
                        </a:lnSpc>
                        <a:spcBef>
                          <a:spcPts val="0"/>
                        </a:spcBef>
                        <a:spcAft>
                          <a:spcPts val="0"/>
                        </a:spcAft>
                      </a:pPr>
                      <a:r>
                        <a:rPr lang="en-US" sz="2400" dirty="0" smtClean="0">
                          <a:solidFill>
                            <a:srgbClr val="7030A0"/>
                          </a:solidFill>
                          <a:latin typeface="Footlight MT Light"/>
                          <a:ea typeface="Calibri"/>
                          <a:cs typeface="Arial"/>
                        </a:rPr>
                        <a:t>12-37 </a:t>
                      </a:r>
                      <a:r>
                        <a:rPr lang="en-US" sz="2400" dirty="0">
                          <a:solidFill>
                            <a:srgbClr val="7030A0"/>
                          </a:solidFill>
                          <a:latin typeface="Footlight MT Light"/>
                          <a:ea typeface="Calibri"/>
                          <a:cs typeface="Arial"/>
                        </a:rPr>
                        <a:t>IU</a:t>
                      </a:r>
                      <a:endParaRPr lang="en-US" sz="2400" dirty="0">
                        <a:solidFill>
                          <a:srgbClr val="7030A0"/>
                        </a:solidFill>
                        <a:latin typeface="Calibri"/>
                        <a:ea typeface="Calibri"/>
                        <a:cs typeface="Arial"/>
                      </a:endParaRPr>
                    </a:p>
                  </a:txBody>
                  <a:tcPr marL="88188" marR="88188" marT="44094" marB="4409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DE8"/>
                    </a:solidFill>
                  </a:tcPr>
                </a:tc>
                <a:tc>
                  <a:txBody>
                    <a:bodyPr/>
                    <a:lstStyle/>
                    <a:p>
                      <a:pPr marL="0" marR="0" algn="ctr" rtl="0">
                        <a:lnSpc>
                          <a:spcPct val="150000"/>
                        </a:lnSpc>
                        <a:spcBef>
                          <a:spcPts val="0"/>
                        </a:spcBef>
                        <a:spcAft>
                          <a:spcPts val="0"/>
                        </a:spcAft>
                      </a:pPr>
                      <a:r>
                        <a:rPr lang="en-US" sz="2400">
                          <a:solidFill>
                            <a:srgbClr val="7030A0"/>
                          </a:solidFill>
                          <a:latin typeface="Footlight MT Light"/>
                          <a:ea typeface="Calibri"/>
                          <a:cs typeface="Arial"/>
                        </a:rPr>
                        <a:t>29</a:t>
                      </a:r>
                      <a:endParaRPr lang="en-US" sz="2400">
                        <a:solidFill>
                          <a:srgbClr val="7030A0"/>
                        </a:solidFill>
                        <a:latin typeface="Calibri"/>
                        <a:ea typeface="Calibri"/>
                        <a:cs typeface="Arial"/>
                      </a:endParaRPr>
                    </a:p>
                  </a:txBody>
                  <a:tcPr marL="88188" marR="88188" marT="44094" marB="4409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DE8"/>
                    </a:solidFill>
                  </a:tcPr>
                </a:tc>
                <a:tc>
                  <a:txBody>
                    <a:bodyPr/>
                    <a:lstStyle/>
                    <a:p>
                      <a:pPr marL="0" marR="0" algn="just" rtl="0">
                        <a:lnSpc>
                          <a:spcPct val="150000"/>
                        </a:lnSpc>
                        <a:spcBef>
                          <a:spcPts val="0"/>
                        </a:spcBef>
                        <a:spcAft>
                          <a:spcPts val="0"/>
                        </a:spcAft>
                      </a:pPr>
                      <a:r>
                        <a:rPr lang="en-US" sz="2400" dirty="0">
                          <a:solidFill>
                            <a:srgbClr val="7030A0"/>
                          </a:solidFill>
                          <a:latin typeface="Footlight MT Light"/>
                          <a:ea typeface="Calibri"/>
                          <a:cs typeface="Arial"/>
                        </a:rPr>
                        <a:t>AST</a:t>
                      </a:r>
                      <a:r>
                        <a:rPr lang="en-US" sz="2400" dirty="0">
                          <a:solidFill>
                            <a:srgbClr val="7030A0"/>
                          </a:solidFill>
                          <a:latin typeface="Arial"/>
                          <a:ea typeface="Calibri"/>
                          <a:cs typeface="Arial"/>
                        </a:rPr>
                        <a:t> </a:t>
                      </a:r>
                      <a:endParaRPr lang="en-US" sz="2400" dirty="0">
                        <a:solidFill>
                          <a:srgbClr val="7030A0"/>
                        </a:solidFill>
                        <a:latin typeface="Calibri"/>
                        <a:ea typeface="Calibri"/>
                        <a:cs typeface="Arial"/>
                      </a:endParaRPr>
                    </a:p>
                  </a:txBody>
                  <a:tcPr marL="88188" marR="88188" marT="44094" marB="4409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DE8"/>
                    </a:solidFill>
                  </a:tcPr>
                </a:tc>
              </a:tr>
              <a:tr h="357652">
                <a:tc>
                  <a:txBody>
                    <a:bodyPr/>
                    <a:lstStyle/>
                    <a:p>
                      <a:pPr marL="0" marR="0" algn="ctr" rtl="0">
                        <a:lnSpc>
                          <a:spcPct val="150000"/>
                        </a:lnSpc>
                        <a:spcBef>
                          <a:spcPts val="0"/>
                        </a:spcBef>
                        <a:spcAft>
                          <a:spcPts val="0"/>
                        </a:spcAft>
                      </a:pPr>
                      <a:r>
                        <a:rPr lang="en-US" sz="2400">
                          <a:solidFill>
                            <a:srgbClr val="7030A0"/>
                          </a:solidFill>
                          <a:latin typeface="Footlight MT Light"/>
                          <a:ea typeface="Calibri"/>
                          <a:cs typeface="Arial"/>
                        </a:rPr>
                        <a:t>3-17 mol/L</a:t>
                      </a:r>
                      <a:endParaRPr lang="en-US" sz="2400">
                        <a:solidFill>
                          <a:srgbClr val="7030A0"/>
                        </a:solidFill>
                        <a:latin typeface="Calibri"/>
                        <a:ea typeface="Calibri"/>
                        <a:cs typeface="Arial"/>
                      </a:endParaRPr>
                    </a:p>
                  </a:txBody>
                  <a:tcPr marL="88188" marR="88188" marT="44094" marB="4409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9CE"/>
                    </a:solidFill>
                  </a:tcPr>
                </a:tc>
                <a:tc>
                  <a:txBody>
                    <a:bodyPr/>
                    <a:lstStyle/>
                    <a:p>
                      <a:pPr marL="0" marR="0" algn="ctr" rtl="0">
                        <a:lnSpc>
                          <a:spcPct val="150000"/>
                        </a:lnSpc>
                        <a:spcBef>
                          <a:spcPts val="0"/>
                        </a:spcBef>
                        <a:spcAft>
                          <a:spcPts val="0"/>
                        </a:spcAft>
                      </a:pPr>
                      <a:r>
                        <a:rPr lang="en-US" sz="2400" dirty="0">
                          <a:solidFill>
                            <a:srgbClr val="7030A0"/>
                          </a:solidFill>
                          <a:latin typeface="Footlight MT Light"/>
                          <a:ea typeface="Calibri"/>
                          <a:cs typeface="Arial"/>
                        </a:rPr>
                        <a:t>4</a:t>
                      </a:r>
                      <a:endParaRPr lang="en-US" sz="2400" dirty="0">
                        <a:solidFill>
                          <a:srgbClr val="7030A0"/>
                        </a:solidFill>
                        <a:latin typeface="Calibri"/>
                        <a:ea typeface="Calibri"/>
                        <a:cs typeface="Arial"/>
                      </a:endParaRPr>
                    </a:p>
                  </a:txBody>
                  <a:tcPr marL="88188" marR="88188" marT="44094" marB="4409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9CE"/>
                    </a:solidFill>
                  </a:tcPr>
                </a:tc>
                <a:tc>
                  <a:txBody>
                    <a:bodyPr/>
                    <a:lstStyle/>
                    <a:p>
                      <a:pPr marL="0" marR="0" algn="just" rtl="0">
                        <a:lnSpc>
                          <a:spcPct val="150000"/>
                        </a:lnSpc>
                        <a:spcBef>
                          <a:spcPts val="0"/>
                        </a:spcBef>
                        <a:spcAft>
                          <a:spcPts val="0"/>
                        </a:spcAft>
                      </a:pPr>
                      <a:r>
                        <a:rPr lang="en-US" sz="2400">
                          <a:solidFill>
                            <a:srgbClr val="7030A0"/>
                          </a:solidFill>
                          <a:latin typeface="Footlight MT Light"/>
                          <a:ea typeface="Calibri"/>
                          <a:cs typeface="Arial"/>
                        </a:rPr>
                        <a:t>Bilirubin</a:t>
                      </a:r>
                      <a:r>
                        <a:rPr lang="en-US" sz="2400">
                          <a:solidFill>
                            <a:srgbClr val="7030A0"/>
                          </a:solidFill>
                          <a:latin typeface="Arial"/>
                          <a:ea typeface="Calibri"/>
                          <a:cs typeface="Arial"/>
                        </a:rPr>
                        <a:t> </a:t>
                      </a:r>
                      <a:endParaRPr lang="en-US" sz="2400">
                        <a:solidFill>
                          <a:srgbClr val="7030A0"/>
                        </a:solidFill>
                        <a:latin typeface="Calibri"/>
                        <a:ea typeface="Calibri"/>
                        <a:cs typeface="Arial"/>
                      </a:endParaRPr>
                    </a:p>
                  </a:txBody>
                  <a:tcPr marL="88188" marR="88188" marT="44094" marB="4409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9CE"/>
                    </a:solidFill>
                  </a:tcPr>
                </a:tc>
              </a:tr>
              <a:tr h="357652">
                <a:tc>
                  <a:txBody>
                    <a:bodyPr/>
                    <a:lstStyle/>
                    <a:p>
                      <a:pPr marL="0" marR="0" algn="ctr" rtl="0">
                        <a:lnSpc>
                          <a:spcPct val="150000"/>
                        </a:lnSpc>
                        <a:spcBef>
                          <a:spcPts val="0"/>
                        </a:spcBef>
                        <a:spcAft>
                          <a:spcPts val="0"/>
                        </a:spcAft>
                      </a:pPr>
                      <a:r>
                        <a:rPr lang="en-US" sz="2400">
                          <a:solidFill>
                            <a:srgbClr val="7030A0"/>
                          </a:solidFill>
                          <a:latin typeface="Footlight MT Light"/>
                          <a:ea typeface="Calibri"/>
                          <a:cs typeface="Arial"/>
                        </a:rPr>
                        <a:t>-</a:t>
                      </a:r>
                      <a:endParaRPr lang="en-US" sz="2400">
                        <a:solidFill>
                          <a:srgbClr val="7030A0"/>
                        </a:solidFill>
                        <a:latin typeface="Calibri"/>
                        <a:ea typeface="Calibri"/>
                        <a:cs typeface="Arial"/>
                      </a:endParaRPr>
                    </a:p>
                  </a:txBody>
                  <a:tcPr marL="88188" marR="88188" marT="44094" marB="4409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DE8"/>
                    </a:solidFill>
                  </a:tcPr>
                </a:tc>
                <a:tc>
                  <a:txBody>
                    <a:bodyPr/>
                    <a:lstStyle/>
                    <a:p>
                      <a:pPr marL="0" marR="0" algn="ctr" rtl="0">
                        <a:lnSpc>
                          <a:spcPct val="150000"/>
                        </a:lnSpc>
                        <a:spcBef>
                          <a:spcPts val="0"/>
                        </a:spcBef>
                        <a:spcAft>
                          <a:spcPts val="0"/>
                        </a:spcAft>
                      </a:pPr>
                      <a:r>
                        <a:rPr lang="en-US" sz="2400">
                          <a:solidFill>
                            <a:srgbClr val="7030A0"/>
                          </a:solidFill>
                          <a:latin typeface="Footlight MT Light"/>
                          <a:ea typeface="Calibri"/>
                          <a:cs typeface="Arial"/>
                        </a:rPr>
                        <a:t>Negative</a:t>
                      </a:r>
                      <a:endParaRPr lang="en-US" sz="2400">
                        <a:solidFill>
                          <a:srgbClr val="7030A0"/>
                        </a:solidFill>
                        <a:latin typeface="Calibri"/>
                        <a:ea typeface="Calibri"/>
                        <a:cs typeface="Arial"/>
                      </a:endParaRPr>
                    </a:p>
                  </a:txBody>
                  <a:tcPr marL="88188" marR="88188" marT="44094" marB="4409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DE8"/>
                    </a:solidFill>
                  </a:tcPr>
                </a:tc>
                <a:tc>
                  <a:txBody>
                    <a:bodyPr/>
                    <a:lstStyle/>
                    <a:p>
                      <a:pPr marL="0" marR="0" algn="just" rtl="0">
                        <a:lnSpc>
                          <a:spcPct val="150000"/>
                        </a:lnSpc>
                        <a:spcBef>
                          <a:spcPts val="0"/>
                        </a:spcBef>
                        <a:spcAft>
                          <a:spcPts val="0"/>
                        </a:spcAft>
                      </a:pPr>
                      <a:r>
                        <a:rPr lang="en-US" sz="2400">
                          <a:solidFill>
                            <a:srgbClr val="7030A0"/>
                          </a:solidFill>
                          <a:latin typeface="Footlight MT Light"/>
                          <a:ea typeface="Calibri"/>
                          <a:cs typeface="Arial"/>
                        </a:rPr>
                        <a:t>HIV-Ag/Ab</a:t>
                      </a:r>
                      <a:r>
                        <a:rPr lang="en-US" sz="2400">
                          <a:solidFill>
                            <a:srgbClr val="7030A0"/>
                          </a:solidFill>
                          <a:latin typeface="Arial"/>
                          <a:ea typeface="Calibri"/>
                          <a:cs typeface="Arial"/>
                        </a:rPr>
                        <a:t> </a:t>
                      </a:r>
                      <a:endParaRPr lang="en-US" sz="2400">
                        <a:solidFill>
                          <a:srgbClr val="7030A0"/>
                        </a:solidFill>
                        <a:latin typeface="Calibri"/>
                        <a:ea typeface="Calibri"/>
                        <a:cs typeface="Arial"/>
                      </a:endParaRPr>
                    </a:p>
                  </a:txBody>
                  <a:tcPr marL="88188" marR="88188" marT="44094" marB="4409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DE8"/>
                    </a:solidFill>
                  </a:tcPr>
                </a:tc>
              </a:tr>
              <a:tr h="357652">
                <a:tc>
                  <a:txBody>
                    <a:bodyPr/>
                    <a:lstStyle/>
                    <a:p>
                      <a:pPr marL="0" marR="0" algn="ctr" rtl="0">
                        <a:lnSpc>
                          <a:spcPct val="150000"/>
                        </a:lnSpc>
                        <a:spcBef>
                          <a:spcPts val="0"/>
                        </a:spcBef>
                        <a:spcAft>
                          <a:spcPts val="0"/>
                        </a:spcAft>
                      </a:pPr>
                      <a:r>
                        <a:rPr lang="en-US" sz="2400">
                          <a:solidFill>
                            <a:srgbClr val="7030A0"/>
                          </a:solidFill>
                          <a:latin typeface="Footlight MT Light"/>
                          <a:ea typeface="Calibri"/>
                          <a:cs typeface="Arial"/>
                        </a:rPr>
                        <a:t>-</a:t>
                      </a:r>
                      <a:endParaRPr lang="en-US" sz="2400">
                        <a:solidFill>
                          <a:srgbClr val="7030A0"/>
                        </a:solidFill>
                        <a:latin typeface="Calibri"/>
                        <a:ea typeface="Calibri"/>
                        <a:cs typeface="Arial"/>
                      </a:endParaRPr>
                    </a:p>
                  </a:txBody>
                  <a:tcPr marL="88188" marR="88188" marT="44094" marB="4409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9CE"/>
                    </a:solidFill>
                  </a:tcPr>
                </a:tc>
                <a:tc>
                  <a:txBody>
                    <a:bodyPr/>
                    <a:lstStyle/>
                    <a:p>
                      <a:pPr marL="0" marR="0" algn="ctr" rtl="0">
                        <a:lnSpc>
                          <a:spcPct val="150000"/>
                        </a:lnSpc>
                        <a:spcBef>
                          <a:spcPts val="0"/>
                        </a:spcBef>
                        <a:spcAft>
                          <a:spcPts val="0"/>
                        </a:spcAft>
                      </a:pPr>
                      <a:r>
                        <a:rPr lang="en-US" sz="2400">
                          <a:solidFill>
                            <a:srgbClr val="7030A0"/>
                          </a:solidFill>
                          <a:latin typeface="Footlight MT Light"/>
                          <a:ea typeface="Calibri"/>
                          <a:cs typeface="Arial"/>
                        </a:rPr>
                        <a:t>Positive</a:t>
                      </a:r>
                      <a:endParaRPr lang="en-US" sz="2400">
                        <a:solidFill>
                          <a:srgbClr val="7030A0"/>
                        </a:solidFill>
                        <a:latin typeface="Calibri"/>
                        <a:ea typeface="Calibri"/>
                        <a:cs typeface="Arial"/>
                      </a:endParaRPr>
                    </a:p>
                  </a:txBody>
                  <a:tcPr marL="88188" marR="88188" marT="44094" marB="4409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9CE"/>
                    </a:solidFill>
                  </a:tcPr>
                </a:tc>
                <a:tc>
                  <a:txBody>
                    <a:bodyPr/>
                    <a:lstStyle/>
                    <a:p>
                      <a:pPr marL="0" marR="0" algn="just" rtl="0">
                        <a:lnSpc>
                          <a:spcPct val="150000"/>
                        </a:lnSpc>
                        <a:spcBef>
                          <a:spcPts val="0"/>
                        </a:spcBef>
                        <a:spcAft>
                          <a:spcPts val="0"/>
                        </a:spcAft>
                      </a:pPr>
                      <a:r>
                        <a:rPr lang="en-US" sz="2400">
                          <a:solidFill>
                            <a:srgbClr val="7030A0"/>
                          </a:solidFill>
                          <a:latin typeface="Footlight MT Light"/>
                          <a:ea typeface="Calibri"/>
                          <a:cs typeface="Arial"/>
                        </a:rPr>
                        <a:t>HCV </a:t>
                      </a:r>
                      <a:endParaRPr lang="en-US" sz="2400">
                        <a:solidFill>
                          <a:srgbClr val="7030A0"/>
                        </a:solidFill>
                        <a:latin typeface="Calibri"/>
                        <a:ea typeface="Calibri"/>
                        <a:cs typeface="Arial"/>
                      </a:endParaRPr>
                    </a:p>
                  </a:txBody>
                  <a:tcPr marL="88188" marR="88188" marT="44094" marB="4409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9CE"/>
                    </a:solidFill>
                  </a:tcPr>
                </a:tc>
              </a:tr>
              <a:tr h="357652">
                <a:tc>
                  <a:txBody>
                    <a:bodyPr/>
                    <a:lstStyle/>
                    <a:p>
                      <a:pPr marL="0" marR="0" algn="ctr" rtl="0">
                        <a:lnSpc>
                          <a:spcPct val="150000"/>
                        </a:lnSpc>
                        <a:spcBef>
                          <a:spcPts val="0"/>
                        </a:spcBef>
                        <a:spcAft>
                          <a:spcPts val="0"/>
                        </a:spcAft>
                      </a:pPr>
                      <a:r>
                        <a:rPr lang="en-US" sz="2400">
                          <a:solidFill>
                            <a:srgbClr val="7030A0"/>
                          </a:solidFill>
                          <a:latin typeface="Footlight MT Light"/>
                          <a:ea typeface="Calibri"/>
                          <a:cs typeface="Arial"/>
                        </a:rPr>
                        <a:t>-</a:t>
                      </a:r>
                      <a:endParaRPr lang="en-US" sz="2400">
                        <a:solidFill>
                          <a:srgbClr val="7030A0"/>
                        </a:solidFill>
                        <a:latin typeface="Calibri"/>
                        <a:ea typeface="Calibri"/>
                        <a:cs typeface="Arial"/>
                      </a:endParaRPr>
                    </a:p>
                  </a:txBody>
                  <a:tcPr marL="88188" marR="88188" marT="44094" marB="4409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DE8"/>
                    </a:solidFill>
                  </a:tcPr>
                </a:tc>
                <a:tc>
                  <a:txBody>
                    <a:bodyPr/>
                    <a:lstStyle/>
                    <a:p>
                      <a:pPr marL="0" marR="0" algn="ctr" rtl="0">
                        <a:lnSpc>
                          <a:spcPct val="150000"/>
                        </a:lnSpc>
                        <a:spcBef>
                          <a:spcPts val="0"/>
                        </a:spcBef>
                        <a:spcAft>
                          <a:spcPts val="0"/>
                        </a:spcAft>
                      </a:pPr>
                      <a:r>
                        <a:rPr lang="en-US" sz="2400">
                          <a:solidFill>
                            <a:srgbClr val="7030A0"/>
                          </a:solidFill>
                          <a:latin typeface="Footlight MT Light"/>
                          <a:ea typeface="Calibri"/>
                          <a:cs typeface="Arial"/>
                        </a:rPr>
                        <a:t>Negative</a:t>
                      </a:r>
                      <a:endParaRPr lang="en-US" sz="2400">
                        <a:solidFill>
                          <a:srgbClr val="7030A0"/>
                        </a:solidFill>
                        <a:latin typeface="Calibri"/>
                        <a:ea typeface="Calibri"/>
                        <a:cs typeface="Arial"/>
                      </a:endParaRPr>
                    </a:p>
                  </a:txBody>
                  <a:tcPr marL="88188" marR="88188" marT="44094" marB="4409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DE8"/>
                    </a:solidFill>
                  </a:tcPr>
                </a:tc>
                <a:tc>
                  <a:txBody>
                    <a:bodyPr/>
                    <a:lstStyle/>
                    <a:p>
                      <a:pPr marL="0" marR="0" algn="just" rtl="0">
                        <a:lnSpc>
                          <a:spcPct val="150000"/>
                        </a:lnSpc>
                        <a:spcBef>
                          <a:spcPts val="0"/>
                        </a:spcBef>
                        <a:spcAft>
                          <a:spcPts val="0"/>
                        </a:spcAft>
                      </a:pPr>
                      <a:r>
                        <a:rPr lang="en-US" sz="2400">
                          <a:solidFill>
                            <a:srgbClr val="7030A0"/>
                          </a:solidFill>
                          <a:latin typeface="Footlight MT Light"/>
                          <a:ea typeface="Calibri"/>
                          <a:cs typeface="Arial"/>
                        </a:rPr>
                        <a:t>HBsAg</a:t>
                      </a:r>
                      <a:endParaRPr lang="en-US" sz="2400">
                        <a:solidFill>
                          <a:srgbClr val="7030A0"/>
                        </a:solidFill>
                        <a:latin typeface="Calibri"/>
                        <a:ea typeface="Calibri"/>
                        <a:cs typeface="Arial"/>
                      </a:endParaRPr>
                    </a:p>
                  </a:txBody>
                  <a:tcPr marL="88188" marR="88188" marT="44094" marB="4409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DE8"/>
                    </a:solidFill>
                  </a:tcPr>
                </a:tc>
              </a:tr>
              <a:tr h="357652">
                <a:tc>
                  <a:txBody>
                    <a:bodyPr/>
                    <a:lstStyle/>
                    <a:p>
                      <a:pPr marL="0" marR="0" algn="ctr" rtl="0">
                        <a:lnSpc>
                          <a:spcPct val="150000"/>
                        </a:lnSpc>
                        <a:spcBef>
                          <a:spcPts val="0"/>
                        </a:spcBef>
                        <a:spcAft>
                          <a:spcPts val="0"/>
                        </a:spcAft>
                      </a:pPr>
                      <a:r>
                        <a:rPr lang="en-US" sz="2400">
                          <a:solidFill>
                            <a:srgbClr val="7030A0"/>
                          </a:solidFill>
                          <a:latin typeface="Footlight MT Light"/>
                          <a:ea typeface="Calibri"/>
                          <a:cs typeface="Arial"/>
                        </a:rPr>
                        <a:t>-</a:t>
                      </a:r>
                      <a:endParaRPr lang="en-US" sz="2400">
                        <a:solidFill>
                          <a:srgbClr val="7030A0"/>
                        </a:solidFill>
                        <a:latin typeface="Calibri"/>
                        <a:ea typeface="Calibri"/>
                        <a:cs typeface="Arial"/>
                      </a:endParaRPr>
                    </a:p>
                  </a:txBody>
                  <a:tcPr marL="88188" marR="88188" marT="44094" marB="4409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9CE"/>
                    </a:solidFill>
                  </a:tcPr>
                </a:tc>
                <a:tc>
                  <a:txBody>
                    <a:bodyPr/>
                    <a:lstStyle/>
                    <a:p>
                      <a:pPr marL="0" marR="0" algn="ctr" rtl="0">
                        <a:lnSpc>
                          <a:spcPct val="150000"/>
                        </a:lnSpc>
                        <a:spcBef>
                          <a:spcPts val="0"/>
                        </a:spcBef>
                        <a:spcAft>
                          <a:spcPts val="0"/>
                        </a:spcAft>
                      </a:pPr>
                      <a:r>
                        <a:rPr lang="en-US" sz="2400">
                          <a:solidFill>
                            <a:srgbClr val="7030A0"/>
                          </a:solidFill>
                          <a:latin typeface="Footlight MT Light"/>
                          <a:ea typeface="Calibri"/>
                          <a:cs typeface="Arial"/>
                        </a:rPr>
                        <a:t>Negative</a:t>
                      </a:r>
                      <a:endParaRPr lang="en-US" sz="2400">
                        <a:solidFill>
                          <a:srgbClr val="7030A0"/>
                        </a:solidFill>
                        <a:latin typeface="Calibri"/>
                        <a:ea typeface="Calibri"/>
                        <a:cs typeface="Arial"/>
                      </a:endParaRPr>
                    </a:p>
                  </a:txBody>
                  <a:tcPr marL="88188" marR="88188" marT="44094" marB="4409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9CE"/>
                    </a:solidFill>
                  </a:tcPr>
                </a:tc>
                <a:tc>
                  <a:txBody>
                    <a:bodyPr/>
                    <a:lstStyle/>
                    <a:p>
                      <a:pPr marL="0" marR="0" algn="just" rtl="0">
                        <a:lnSpc>
                          <a:spcPct val="150000"/>
                        </a:lnSpc>
                        <a:spcBef>
                          <a:spcPts val="0"/>
                        </a:spcBef>
                        <a:spcAft>
                          <a:spcPts val="0"/>
                        </a:spcAft>
                      </a:pPr>
                      <a:r>
                        <a:rPr lang="en-US" sz="2400">
                          <a:solidFill>
                            <a:srgbClr val="7030A0"/>
                          </a:solidFill>
                          <a:latin typeface="Footlight MT Light"/>
                          <a:ea typeface="Calibri"/>
                          <a:cs typeface="Arial"/>
                        </a:rPr>
                        <a:t>Anti-HBc </a:t>
                      </a:r>
                      <a:endParaRPr lang="en-US" sz="2400">
                        <a:solidFill>
                          <a:srgbClr val="7030A0"/>
                        </a:solidFill>
                        <a:latin typeface="Calibri"/>
                        <a:ea typeface="Calibri"/>
                        <a:cs typeface="Arial"/>
                      </a:endParaRPr>
                    </a:p>
                  </a:txBody>
                  <a:tcPr marL="88188" marR="88188" marT="44094" marB="4409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9CE"/>
                    </a:solidFill>
                  </a:tcPr>
                </a:tc>
              </a:tr>
              <a:tr h="357652">
                <a:tc>
                  <a:txBody>
                    <a:bodyPr/>
                    <a:lstStyle/>
                    <a:p>
                      <a:pPr marL="0" marR="0" algn="ctr" rtl="0">
                        <a:lnSpc>
                          <a:spcPct val="150000"/>
                        </a:lnSpc>
                        <a:spcBef>
                          <a:spcPts val="0"/>
                        </a:spcBef>
                        <a:spcAft>
                          <a:spcPts val="0"/>
                        </a:spcAft>
                      </a:pPr>
                      <a:r>
                        <a:rPr lang="en-US" sz="2400">
                          <a:solidFill>
                            <a:srgbClr val="7030A0"/>
                          </a:solidFill>
                          <a:latin typeface="Footlight MT Light"/>
                          <a:ea typeface="Calibri"/>
                          <a:cs typeface="Arial"/>
                        </a:rPr>
                        <a:t>-</a:t>
                      </a:r>
                      <a:endParaRPr lang="en-US" sz="2400">
                        <a:solidFill>
                          <a:srgbClr val="7030A0"/>
                        </a:solidFill>
                        <a:latin typeface="Calibri"/>
                        <a:ea typeface="Calibri"/>
                        <a:cs typeface="Arial"/>
                      </a:endParaRPr>
                    </a:p>
                  </a:txBody>
                  <a:tcPr marL="88188" marR="88188" marT="44094" marB="4409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DE8"/>
                    </a:solidFill>
                  </a:tcPr>
                </a:tc>
                <a:tc>
                  <a:txBody>
                    <a:bodyPr/>
                    <a:lstStyle/>
                    <a:p>
                      <a:pPr marL="0" marR="0" algn="ctr" rtl="0">
                        <a:lnSpc>
                          <a:spcPct val="150000"/>
                        </a:lnSpc>
                        <a:spcBef>
                          <a:spcPts val="0"/>
                        </a:spcBef>
                        <a:spcAft>
                          <a:spcPts val="0"/>
                        </a:spcAft>
                      </a:pPr>
                      <a:r>
                        <a:rPr lang="en-US" sz="2400">
                          <a:solidFill>
                            <a:srgbClr val="7030A0"/>
                          </a:solidFill>
                          <a:latin typeface="Footlight MT Light"/>
                          <a:ea typeface="Calibri"/>
                          <a:cs typeface="Arial"/>
                        </a:rPr>
                        <a:t>Negative</a:t>
                      </a:r>
                      <a:endParaRPr lang="en-US" sz="2400">
                        <a:solidFill>
                          <a:srgbClr val="7030A0"/>
                        </a:solidFill>
                        <a:latin typeface="Calibri"/>
                        <a:ea typeface="Calibri"/>
                        <a:cs typeface="Arial"/>
                      </a:endParaRPr>
                    </a:p>
                  </a:txBody>
                  <a:tcPr marL="88188" marR="88188" marT="44094" marB="4409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DE8"/>
                    </a:solidFill>
                  </a:tcPr>
                </a:tc>
                <a:tc>
                  <a:txBody>
                    <a:bodyPr/>
                    <a:lstStyle/>
                    <a:p>
                      <a:pPr marL="0" marR="0" algn="just" rtl="0">
                        <a:lnSpc>
                          <a:spcPct val="150000"/>
                        </a:lnSpc>
                        <a:spcBef>
                          <a:spcPts val="0"/>
                        </a:spcBef>
                        <a:spcAft>
                          <a:spcPts val="0"/>
                        </a:spcAft>
                      </a:pPr>
                      <a:r>
                        <a:rPr lang="en-US" sz="2400" dirty="0">
                          <a:solidFill>
                            <a:srgbClr val="7030A0"/>
                          </a:solidFill>
                          <a:latin typeface="Footlight MT Light"/>
                          <a:ea typeface="Calibri"/>
                          <a:cs typeface="Arial"/>
                        </a:rPr>
                        <a:t>Anti-HBs</a:t>
                      </a:r>
                      <a:r>
                        <a:rPr lang="en-US" sz="2400" dirty="0">
                          <a:solidFill>
                            <a:srgbClr val="7030A0"/>
                          </a:solidFill>
                          <a:latin typeface="Arial"/>
                          <a:ea typeface="Calibri"/>
                          <a:cs typeface="Arial"/>
                        </a:rPr>
                        <a:t> </a:t>
                      </a:r>
                      <a:endParaRPr lang="en-US" sz="2400" dirty="0">
                        <a:solidFill>
                          <a:srgbClr val="7030A0"/>
                        </a:solidFill>
                        <a:latin typeface="Calibri"/>
                        <a:ea typeface="Calibri"/>
                        <a:cs typeface="Arial"/>
                      </a:endParaRPr>
                    </a:p>
                  </a:txBody>
                  <a:tcPr marL="88188" marR="88188" marT="44094" marB="4409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DE8"/>
                    </a:solidFill>
                  </a:tcPr>
                </a:tc>
              </a:tr>
            </a:tbl>
          </a:graphicData>
        </a:graphic>
      </p:graphicFrame>
    </p:spTree>
  </p:cSld>
  <p:clrMapOvr>
    <a:masterClrMapping/>
  </p:clrMapOvr>
  <p:transition spd="slow">
    <p:circl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2878" y="538316"/>
            <a:ext cx="8226425" cy="4525963"/>
          </a:xfrm>
        </p:spPr>
        <p:txBody>
          <a:bodyPr/>
          <a:lstStyle/>
          <a:p>
            <a:pPr marL="514350" lvl="0" indent="-514350">
              <a:buAutoNum type="arabicPeriod" startAt="4"/>
            </a:pPr>
            <a:r>
              <a:rPr lang="en-US" sz="4000" b="1" dirty="0" smtClean="0">
                <a:solidFill>
                  <a:srgbClr val="FFC000"/>
                </a:solidFill>
                <a:latin typeface="Footlight MT Light" pitchFamily="18" charset="0"/>
              </a:rPr>
              <a:t>How </a:t>
            </a:r>
            <a:r>
              <a:rPr lang="en-US" sz="4000" b="1" dirty="0">
                <a:solidFill>
                  <a:srgbClr val="FFC000"/>
                </a:solidFill>
                <a:latin typeface="Footlight MT Light" pitchFamily="18" charset="0"/>
              </a:rPr>
              <a:t>do you diagnose HCV infection</a:t>
            </a:r>
            <a:r>
              <a:rPr lang="en-US" sz="4000" b="1" dirty="0" smtClean="0">
                <a:solidFill>
                  <a:srgbClr val="FFC000"/>
                </a:solidFill>
                <a:latin typeface="Footlight MT Light" pitchFamily="18" charset="0"/>
              </a:rPr>
              <a:t>?</a:t>
            </a:r>
          </a:p>
          <a:p>
            <a:pPr marL="514350" indent="31750">
              <a:buNone/>
            </a:pPr>
            <a:r>
              <a:rPr lang="en-US" sz="4000" b="1" dirty="0" smtClean="0">
                <a:solidFill>
                  <a:srgbClr val="FFC000"/>
                </a:solidFill>
                <a:latin typeface="Footlight MT Light" pitchFamily="18" charset="0"/>
              </a:rPr>
              <a:t>a. </a:t>
            </a:r>
            <a:r>
              <a:rPr lang="en-US" sz="4000" dirty="0" smtClean="0">
                <a:solidFill>
                  <a:srgbClr val="7030A0"/>
                </a:solidFill>
                <a:latin typeface="Bodoni MT Black" pitchFamily="18" charset="0"/>
              </a:rPr>
              <a:t>Serological assay</a:t>
            </a:r>
          </a:p>
          <a:p>
            <a:pPr marL="1250950" lvl="1" indent="-457200">
              <a:buBlip>
                <a:blip r:embed="rId2"/>
              </a:buBlip>
            </a:pPr>
            <a:r>
              <a:rPr lang="en-US" sz="4000" dirty="0" smtClean="0">
                <a:solidFill>
                  <a:schemeClr val="tx1"/>
                </a:solidFill>
                <a:latin typeface="Footlight MT Light" pitchFamily="18" charset="0"/>
              </a:rPr>
              <a:t>Screening </a:t>
            </a:r>
            <a:r>
              <a:rPr lang="en-US" sz="4000" dirty="0">
                <a:solidFill>
                  <a:schemeClr val="tx1"/>
                </a:solidFill>
                <a:latin typeface="Footlight MT Light" pitchFamily="18" charset="0"/>
              </a:rPr>
              <a:t>for (Anti-HCV) by </a:t>
            </a:r>
            <a:r>
              <a:rPr lang="en-US" sz="4000" dirty="0" smtClean="0">
                <a:solidFill>
                  <a:schemeClr val="tx1"/>
                </a:solidFill>
                <a:latin typeface="Footlight MT Light" pitchFamily="18" charset="0"/>
              </a:rPr>
              <a:t>ELISA</a:t>
            </a:r>
            <a:endParaRPr lang="en-US" sz="4000" dirty="0">
              <a:solidFill>
                <a:schemeClr val="tx1"/>
              </a:solidFill>
              <a:latin typeface="Footlight MT Light" pitchFamily="18" charset="0"/>
            </a:endParaRPr>
          </a:p>
          <a:p>
            <a:pPr marL="1250950" lvl="1" indent="-457200">
              <a:buBlip>
                <a:blip r:embed="rId2"/>
              </a:buBlip>
            </a:pPr>
            <a:r>
              <a:rPr lang="en-US" sz="4000" dirty="0">
                <a:solidFill>
                  <a:schemeClr val="tx1"/>
                </a:solidFill>
                <a:latin typeface="Footlight MT Light" pitchFamily="18" charset="0"/>
              </a:rPr>
              <a:t>Confirmatory test by </a:t>
            </a:r>
            <a:r>
              <a:rPr lang="en-US" sz="4000" dirty="0" smtClean="0">
                <a:solidFill>
                  <a:schemeClr val="tx1"/>
                </a:solidFill>
                <a:latin typeface="Footlight MT Light" pitchFamily="18" charset="0"/>
              </a:rPr>
              <a:t>recombinant </a:t>
            </a:r>
            <a:r>
              <a:rPr lang="en-US" sz="4000" dirty="0" err="1" smtClean="0">
                <a:solidFill>
                  <a:schemeClr val="tx1"/>
                </a:solidFill>
                <a:latin typeface="Footlight MT Light" pitchFamily="18" charset="0"/>
              </a:rPr>
              <a:t>immunoblot</a:t>
            </a:r>
            <a:r>
              <a:rPr lang="en-US" sz="4000" dirty="0" smtClean="0">
                <a:solidFill>
                  <a:schemeClr val="tx1"/>
                </a:solidFill>
                <a:latin typeface="Footlight MT Light" pitchFamily="18" charset="0"/>
              </a:rPr>
              <a:t> </a:t>
            </a:r>
            <a:r>
              <a:rPr lang="en-US" sz="4000" dirty="0">
                <a:solidFill>
                  <a:schemeClr val="tx1"/>
                </a:solidFill>
                <a:latin typeface="Footlight MT Light" pitchFamily="18" charset="0"/>
              </a:rPr>
              <a:t>assay </a:t>
            </a:r>
            <a:r>
              <a:rPr lang="en-US" sz="4000" dirty="0" smtClean="0">
                <a:solidFill>
                  <a:schemeClr val="tx1"/>
                </a:solidFill>
                <a:latin typeface="Footlight MT Light" pitchFamily="18" charset="0"/>
              </a:rPr>
              <a:t>(RIBA)</a:t>
            </a:r>
          </a:p>
          <a:p>
            <a:pPr marL="1250950" lvl="1" indent="-457200">
              <a:buNone/>
            </a:pPr>
            <a:r>
              <a:rPr lang="en-US" sz="4000" dirty="0" smtClean="0">
                <a:solidFill>
                  <a:srgbClr val="FFFF00"/>
                </a:solidFill>
                <a:latin typeface="Footlight MT Light" pitchFamily="18" charset="0"/>
              </a:rPr>
              <a:t>b. </a:t>
            </a:r>
            <a:r>
              <a:rPr lang="en-US" sz="4000" dirty="0" smtClean="0">
                <a:solidFill>
                  <a:srgbClr val="7030A0"/>
                </a:solidFill>
                <a:latin typeface="Bodoni MT Black" pitchFamily="18" charset="0"/>
              </a:rPr>
              <a:t>Molecular assay </a:t>
            </a:r>
          </a:p>
          <a:p>
            <a:pPr marL="1250950" lvl="1" indent="-457200">
              <a:buNone/>
            </a:pPr>
            <a:endParaRPr lang="en-US" sz="4000" dirty="0" smtClean="0">
              <a:solidFill>
                <a:schemeClr val="tx1"/>
              </a:solidFill>
              <a:latin typeface="Footlight MT Light" pitchFamily="18" charset="0"/>
            </a:endParaRPr>
          </a:p>
          <a:p>
            <a:pPr lvl="1">
              <a:buBlip>
                <a:blip r:embed="rId2"/>
              </a:buBlip>
            </a:pPr>
            <a:endParaRPr lang="en-US" sz="4000" dirty="0">
              <a:solidFill>
                <a:schemeClr val="tx1"/>
              </a:solidFill>
              <a:latin typeface="Footlight MT Light" pitchFamily="18" charset="0"/>
            </a:endParaRPr>
          </a:p>
          <a:p>
            <a:pPr>
              <a:buNone/>
            </a:pPr>
            <a:endParaRPr lang="en-US" sz="4000" dirty="0">
              <a:latin typeface="Footlight MT Light" pitchFamily="18" charset="0"/>
            </a:endParaRPr>
          </a:p>
        </p:txBody>
      </p:sp>
    </p:spTree>
  </p:cSld>
  <p:clrMapOvr>
    <a:masterClrMapping/>
  </p:clrMapOvr>
  <p:transition spd="slow">
    <p:circl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a:solidFill>
                  <a:srgbClr val="FFFF00"/>
                </a:solidFill>
                <a:latin typeface="Forte" pitchFamily="66" charset="0"/>
              </a:rPr>
              <a:t>What other laboratory test needed?</a:t>
            </a:r>
            <a:r>
              <a:rPr lang="en-US" sz="4000" dirty="0">
                <a:solidFill>
                  <a:srgbClr val="FFFF00"/>
                </a:solidFill>
                <a:latin typeface="Forte" pitchFamily="66" charset="0"/>
              </a:rPr>
              <a:t/>
            </a:r>
            <a:br>
              <a:rPr lang="en-US" sz="4000" dirty="0">
                <a:solidFill>
                  <a:srgbClr val="FFFF00"/>
                </a:solidFill>
                <a:latin typeface="Forte" pitchFamily="66" charset="0"/>
              </a:rPr>
            </a:br>
            <a:endParaRPr lang="en-US" sz="4000" dirty="0">
              <a:solidFill>
                <a:srgbClr val="FFFF00"/>
              </a:solidFill>
              <a:latin typeface="Forte" pitchFamily="66" charset="0"/>
            </a:endParaRPr>
          </a:p>
        </p:txBody>
      </p:sp>
      <p:sp>
        <p:nvSpPr>
          <p:cNvPr id="3" name="Content Placeholder 2"/>
          <p:cNvSpPr>
            <a:spLocks noGrp="1"/>
          </p:cNvSpPr>
          <p:nvPr>
            <p:ph idx="1"/>
          </p:nvPr>
        </p:nvSpPr>
        <p:spPr>
          <a:xfrm>
            <a:off x="455613" y="1025012"/>
            <a:ext cx="8226425" cy="4525963"/>
          </a:xfrm>
        </p:spPr>
        <p:txBody>
          <a:bodyPr/>
          <a:lstStyle/>
          <a:p>
            <a:pPr marL="0" indent="0">
              <a:buNone/>
            </a:pPr>
            <a:r>
              <a:rPr lang="en-US" b="1" dirty="0">
                <a:solidFill>
                  <a:schemeClr val="tx1"/>
                </a:solidFill>
                <a:latin typeface="Footlight MT Light" pitchFamily="18" charset="0"/>
              </a:rPr>
              <a:t>The General practitioner arrange for him to see </a:t>
            </a:r>
            <a:r>
              <a:rPr lang="en-US" b="1" dirty="0" err="1">
                <a:solidFill>
                  <a:schemeClr val="tx1"/>
                </a:solidFill>
                <a:latin typeface="Footlight MT Light" pitchFamily="18" charset="0"/>
              </a:rPr>
              <a:t>hepatologist</a:t>
            </a:r>
            <a:r>
              <a:rPr lang="en-US" b="1" dirty="0">
                <a:solidFill>
                  <a:schemeClr val="tx1"/>
                </a:solidFill>
                <a:latin typeface="Footlight MT Light" pitchFamily="18" charset="0"/>
              </a:rPr>
              <a:t> who examine him and review his results. He further added PCR with genotype for Hepatitis C. What is the significance of these tests and how they can help in the management: </a:t>
            </a:r>
          </a:p>
          <a:p>
            <a:pPr>
              <a:buNone/>
            </a:pPr>
            <a:endParaRPr lang="en-US" b="1" dirty="0">
              <a:latin typeface="Footlight MT Light" pitchFamily="18" charset="0"/>
            </a:endParaRPr>
          </a:p>
        </p:txBody>
      </p:sp>
      <p:graphicFrame>
        <p:nvGraphicFramePr>
          <p:cNvPr id="4" name="Table 3"/>
          <p:cNvGraphicFramePr>
            <a:graphicFrameLocks noGrp="1"/>
          </p:cNvGraphicFramePr>
          <p:nvPr/>
        </p:nvGraphicFramePr>
        <p:xfrm>
          <a:off x="462116" y="2826475"/>
          <a:ext cx="8165689" cy="3592427"/>
        </p:xfrm>
        <a:graphic>
          <a:graphicData uri="http://schemas.openxmlformats.org/drawingml/2006/table">
            <a:tbl>
              <a:tblPr rtl="1"/>
              <a:tblGrid>
                <a:gridCol w="3115756"/>
                <a:gridCol w="3386691"/>
                <a:gridCol w="1663242"/>
              </a:tblGrid>
              <a:tr h="791403">
                <a:tc>
                  <a:txBody>
                    <a:bodyPr/>
                    <a:lstStyle/>
                    <a:p>
                      <a:pPr marL="0" marR="0" algn="ctr" rtl="0">
                        <a:lnSpc>
                          <a:spcPct val="150000"/>
                        </a:lnSpc>
                        <a:spcBef>
                          <a:spcPts val="0"/>
                        </a:spcBef>
                        <a:spcAft>
                          <a:spcPts val="0"/>
                        </a:spcAft>
                      </a:pPr>
                      <a:r>
                        <a:rPr lang="en-US" sz="2000" b="1" dirty="0">
                          <a:solidFill>
                            <a:srgbClr val="7030A0"/>
                          </a:solidFill>
                          <a:latin typeface="Footlight MT Light"/>
                          <a:ea typeface="Calibri"/>
                          <a:cs typeface="Arial"/>
                        </a:rPr>
                        <a:t>How it can help?</a:t>
                      </a:r>
                      <a:endParaRPr lang="en-US" sz="2000" dirty="0">
                        <a:solidFill>
                          <a:srgbClr val="7030A0"/>
                        </a:solidFill>
                        <a:latin typeface="Calibri"/>
                        <a:ea typeface="Calibri"/>
                        <a:cs typeface="Arial"/>
                      </a:endParaRPr>
                    </a:p>
                  </a:txBody>
                  <a:tcPr marL="80905" marR="80905" marT="40453" marB="40453">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FE8637"/>
                    </a:solidFill>
                  </a:tcPr>
                </a:tc>
                <a:tc>
                  <a:txBody>
                    <a:bodyPr/>
                    <a:lstStyle/>
                    <a:p>
                      <a:pPr marL="0" marR="0" algn="ctr" rtl="0">
                        <a:lnSpc>
                          <a:spcPct val="150000"/>
                        </a:lnSpc>
                        <a:spcBef>
                          <a:spcPts val="0"/>
                        </a:spcBef>
                        <a:spcAft>
                          <a:spcPts val="0"/>
                        </a:spcAft>
                      </a:pPr>
                      <a:r>
                        <a:rPr lang="en-US" sz="2000" b="1">
                          <a:solidFill>
                            <a:srgbClr val="7030A0"/>
                          </a:solidFill>
                          <a:latin typeface="Footlight MT Light"/>
                          <a:ea typeface="Calibri"/>
                          <a:cs typeface="Arial"/>
                        </a:rPr>
                        <a:t>Significance</a:t>
                      </a:r>
                      <a:endParaRPr lang="en-US" sz="2000">
                        <a:solidFill>
                          <a:srgbClr val="7030A0"/>
                        </a:solidFill>
                        <a:latin typeface="Calibri"/>
                        <a:ea typeface="Calibri"/>
                        <a:cs typeface="Arial"/>
                      </a:endParaRPr>
                    </a:p>
                  </a:txBody>
                  <a:tcPr marL="80905" marR="80905" marT="40453" marB="40453">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FE8637"/>
                    </a:solidFill>
                  </a:tcPr>
                </a:tc>
                <a:tc>
                  <a:txBody>
                    <a:bodyPr/>
                    <a:lstStyle/>
                    <a:p>
                      <a:pPr marL="0" marR="0" algn="ctr" rtl="0">
                        <a:lnSpc>
                          <a:spcPct val="150000"/>
                        </a:lnSpc>
                        <a:spcBef>
                          <a:spcPts val="0"/>
                        </a:spcBef>
                        <a:spcAft>
                          <a:spcPts val="0"/>
                        </a:spcAft>
                      </a:pPr>
                      <a:r>
                        <a:rPr lang="en-US" sz="2000" b="1">
                          <a:solidFill>
                            <a:srgbClr val="7030A0"/>
                          </a:solidFill>
                          <a:latin typeface="Footlight MT Light"/>
                          <a:ea typeface="Calibri"/>
                          <a:cs typeface="Arial"/>
                        </a:rPr>
                        <a:t>Test</a:t>
                      </a:r>
                      <a:endParaRPr lang="en-US" sz="2000">
                        <a:solidFill>
                          <a:srgbClr val="7030A0"/>
                        </a:solidFill>
                        <a:latin typeface="Calibri"/>
                        <a:ea typeface="Calibri"/>
                        <a:cs typeface="Arial"/>
                      </a:endParaRPr>
                    </a:p>
                  </a:txBody>
                  <a:tcPr marL="80905" marR="80905" marT="40453" marB="40453">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FE8637"/>
                    </a:solidFill>
                  </a:tcPr>
                </a:tc>
              </a:tr>
              <a:tr h="1390159">
                <a:tc>
                  <a:txBody>
                    <a:bodyPr/>
                    <a:lstStyle/>
                    <a:p>
                      <a:pPr marL="342900" marR="0" lvl="0" indent="-342900" algn="just" rtl="0">
                        <a:lnSpc>
                          <a:spcPct val="150000"/>
                        </a:lnSpc>
                        <a:spcBef>
                          <a:spcPts val="0"/>
                        </a:spcBef>
                        <a:spcAft>
                          <a:spcPts val="0"/>
                        </a:spcAft>
                        <a:buFont typeface="+mj-lt"/>
                        <a:buAutoNum type="arabicPeriod"/>
                      </a:pPr>
                      <a:r>
                        <a:rPr lang="en-US" sz="2000">
                          <a:solidFill>
                            <a:srgbClr val="7030A0"/>
                          </a:solidFill>
                          <a:latin typeface="Footlight MT Light"/>
                          <a:ea typeface="Calibri"/>
                          <a:cs typeface="Arial"/>
                        </a:rPr>
                        <a:t>Confirm the Dx</a:t>
                      </a:r>
                      <a:endParaRPr lang="en-US" sz="2000">
                        <a:solidFill>
                          <a:srgbClr val="7030A0"/>
                        </a:solidFill>
                        <a:latin typeface="Calibri"/>
                        <a:ea typeface="Calibri"/>
                        <a:cs typeface="Arial"/>
                      </a:endParaRPr>
                    </a:p>
                    <a:p>
                      <a:pPr marL="342900" marR="0" lvl="0" indent="-342900" algn="just" rtl="0">
                        <a:lnSpc>
                          <a:spcPct val="150000"/>
                        </a:lnSpc>
                        <a:spcBef>
                          <a:spcPts val="0"/>
                        </a:spcBef>
                        <a:spcAft>
                          <a:spcPts val="0"/>
                        </a:spcAft>
                        <a:buFont typeface="+mj-lt"/>
                        <a:buAutoNum type="arabicPeriod"/>
                      </a:pPr>
                      <a:r>
                        <a:rPr lang="en-US" sz="2000">
                          <a:solidFill>
                            <a:srgbClr val="7030A0"/>
                          </a:solidFill>
                          <a:latin typeface="Footlight MT Light"/>
                          <a:ea typeface="Calibri"/>
                          <a:cs typeface="Arial"/>
                        </a:rPr>
                        <a:t>Monitor response to Rx </a:t>
                      </a:r>
                      <a:endParaRPr lang="en-US" sz="2000">
                        <a:solidFill>
                          <a:srgbClr val="7030A0"/>
                        </a:solidFill>
                        <a:latin typeface="Calibri"/>
                        <a:ea typeface="Calibri"/>
                        <a:cs typeface="Arial"/>
                      </a:endParaRPr>
                    </a:p>
                  </a:txBody>
                  <a:tcPr marL="80905" marR="80905" marT="40453" marB="40453">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9CE"/>
                    </a:solidFill>
                  </a:tcPr>
                </a:tc>
                <a:tc>
                  <a:txBody>
                    <a:bodyPr/>
                    <a:lstStyle/>
                    <a:p>
                      <a:pPr marL="228600" marR="0" algn="just" rtl="0">
                        <a:lnSpc>
                          <a:spcPct val="150000"/>
                        </a:lnSpc>
                        <a:spcBef>
                          <a:spcPts val="0"/>
                        </a:spcBef>
                        <a:spcAft>
                          <a:spcPts val="0"/>
                        </a:spcAft>
                      </a:pPr>
                      <a:r>
                        <a:rPr lang="en-US" sz="2000" dirty="0">
                          <a:solidFill>
                            <a:srgbClr val="7030A0"/>
                          </a:solidFill>
                          <a:latin typeface="Footlight MT Light"/>
                          <a:ea typeface="Calibri"/>
                          <a:cs typeface="Arial"/>
                        </a:rPr>
                        <a:t>1-Qualitative: - or + </a:t>
                      </a:r>
                      <a:endParaRPr lang="en-US" sz="2000" dirty="0" smtClean="0">
                        <a:solidFill>
                          <a:srgbClr val="7030A0"/>
                        </a:solidFill>
                        <a:latin typeface="Footlight MT Light"/>
                        <a:ea typeface="Calibri"/>
                        <a:cs typeface="Arial"/>
                      </a:endParaRPr>
                    </a:p>
                    <a:p>
                      <a:pPr marL="228600" marR="0" algn="just" rtl="0">
                        <a:lnSpc>
                          <a:spcPct val="150000"/>
                        </a:lnSpc>
                        <a:spcBef>
                          <a:spcPts val="0"/>
                        </a:spcBef>
                        <a:spcAft>
                          <a:spcPts val="0"/>
                        </a:spcAft>
                      </a:pPr>
                      <a:r>
                        <a:rPr lang="en-US" sz="2000" dirty="0" smtClean="0">
                          <a:solidFill>
                            <a:srgbClr val="7030A0"/>
                          </a:solidFill>
                          <a:latin typeface="Footlight MT Light"/>
                          <a:ea typeface="Calibri"/>
                          <a:cs typeface="Arial"/>
                        </a:rPr>
                        <a:t>    (</a:t>
                      </a:r>
                      <a:r>
                        <a:rPr lang="en-US" sz="2000" dirty="0">
                          <a:solidFill>
                            <a:srgbClr val="7030A0"/>
                          </a:solidFill>
                          <a:latin typeface="Footlight MT Light"/>
                          <a:ea typeface="Calibri"/>
                          <a:cs typeface="Arial"/>
                        </a:rPr>
                        <a:t>HCV-RNA)</a:t>
                      </a:r>
                      <a:endParaRPr lang="en-US" sz="2000" dirty="0">
                        <a:solidFill>
                          <a:srgbClr val="7030A0"/>
                        </a:solidFill>
                        <a:latin typeface="Calibri"/>
                        <a:ea typeface="Calibri"/>
                        <a:cs typeface="Arial"/>
                      </a:endParaRPr>
                    </a:p>
                    <a:p>
                      <a:pPr marL="228600" marR="0" algn="just" rtl="0">
                        <a:lnSpc>
                          <a:spcPct val="150000"/>
                        </a:lnSpc>
                        <a:spcBef>
                          <a:spcPts val="0"/>
                        </a:spcBef>
                        <a:spcAft>
                          <a:spcPts val="0"/>
                        </a:spcAft>
                      </a:pPr>
                      <a:r>
                        <a:rPr lang="en-US" sz="2000" dirty="0">
                          <a:solidFill>
                            <a:srgbClr val="7030A0"/>
                          </a:solidFill>
                          <a:latin typeface="Footlight MT Light"/>
                          <a:ea typeface="Calibri"/>
                          <a:cs typeface="Arial"/>
                        </a:rPr>
                        <a:t>2-Quantitative: viral load </a:t>
                      </a:r>
                      <a:endParaRPr lang="en-US" sz="2000" dirty="0">
                        <a:solidFill>
                          <a:srgbClr val="7030A0"/>
                        </a:solidFill>
                        <a:latin typeface="Calibri"/>
                        <a:ea typeface="Calibri"/>
                        <a:cs typeface="Arial"/>
                      </a:endParaRPr>
                    </a:p>
                  </a:txBody>
                  <a:tcPr marL="80905" marR="80905" marT="40453" marB="40453">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9CE"/>
                    </a:solidFill>
                  </a:tcPr>
                </a:tc>
                <a:tc>
                  <a:txBody>
                    <a:bodyPr/>
                    <a:lstStyle/>
                    <a:p>
                      <a:pPr marL="0" marR="0" algn="just" rtl="0">
                        <a:lnSpc>
                          <a:spcPct val="150000"/>
                        </a:lnSpc>
                        <a:spcBef>
                          <a:spcPts val="0"/>
                        </a:spcBef>
                        <a:spcAft>
                          <a:spcPts val="0"/>
                        </a:spcAft>
                      </a:pPr>
                      <a:r>
                        <a:rPr lang="en-US" sz="2000">
                          <a:solidFill>
                            <a:srgbClr val="7030A0"/>
                          </a:solidFill>
                          <a:latin typeface="Footlight MT Light"/>
                          <a:ea typeface="Calibri"/>
                          <a:cs typeface="Arial"/>
                        </a:rPr>
                        <a:t>1. PCR</a:t>
                      </a:r>
                      <a:r>
                        <a:rPr lang="en-US" sz="2000">
                          <a:solidFill>
                            <a:srgbClr val="7030A0"/>
                          </a:solidFill>
                          <a:latin typeface="Arial"/>
                          <a:ea typeface="Calibri"/>
                          <a:cs typeface="Arial"/>
                        </a:rPr>
                        <a:t> </a:t>
                      </a:r>
                      <a:endParaRPr lang="en-US" sz="2000">
                        <a:solidFill>
                          <a:srgbClr val="7030A0"/>
                        </a:solidFill>
                        <a:latin typeface="Calibri"/>
                        <a:ea typeface="Calibri"/>
                        <a:cs typeface="Arial"/>
                      </a:endParaRPr>
                    </a:p>
                  </a:txBody>
                  <a:tcPr marL="80905" marR="80905" marT="40453" marB="40453">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9CE"/>
                    </a:solidFill>
                  </a:tcPr>
                </a:tc>
              </a:tr>
              <a:tr h="1348518">
                <a:tc>
                  <a:txBody>
                    <a:bodyPr/>
                    <a:lstStyle/>
                    <a:p>
                      <a:pPr marL="0" marR="0" algn="just" rtl="0">
                        <a:lnSpc>
                          <a:spcPct val="150000"/>
                        </a:lnSpc>
                        <a:spcBef>
                          <a:spcPts val="0"/>
                        </a:spcBef>
                        <a:spcAft>
                          <a:spcPts val="0"/>
                        </a:spcAft>
                      </a:pPr>
                      <a:r>
                        <a:rPr lang="en-US" sz="2000" dirty="0">
                          <a:solidFill>
                            <a:srgbClr val="7030A0"/>
                          </a:solidFill>
                          <a:latin typeface="Footlight MT Light"/>
                          <a:ea typeface="Calibri"/>
                          <a:cs typeface="Arial"/>
                        </a:rPr>
                        <a:t> </a:t>
                      </a:r>
                      <a:r>
                        <a:rPr lang="en-US" sz="2000" dirty="0" smtClean="0">
                          <a:solidFill>
                            <a:srgbClr val="7030A0"/>
                          </a:solidFill>
                          <a:latin typeface="Footlight MT Light"/>
                          <a:ea typeface="Calibri"/>
                          <a:cs typeface="Arial"/>
                        </a:rPr>
                        <a:t>Guide </a:t>
                      </a:r>
                      <a:r>
                        <a:rPr lang="en-US" sz="2000" dirty="0">
                          <a:solidFill>
                            <a:srgbClr val="7030A0"/>
                          </a:solidFill>
                          <a:latin typeface="Footlight MT Light"/>
                          <a:ea typeface="Calibri"/>
                          <a:cs typeface="Arial"/>
                        </a:rPr>
                        <a:t>the choice &amp; duration of     </a:t>
                      </a:r>
                      <a:r>
                        <a:rPr lang="en-US" sz="2000" dirty="0" smtClean="0">
                          <a:solidFill>
                            <a:srgbClr val="7030A0"/>
                          </a:solidFill>
                          <a:latin typeface="Footlight MT Light"/>
                          <a:ea typeface="Calibri"/>
                          <a:cs typeface="Arial"/>
                        </a:rPr>
                        <a:t>therapy.</a:t>
                      </a:r>
                      <a:endParaRPr lang="en-US" sz="2000" dirty="0">
                        <a:solidFill>
                          <a:srgbClr val="7030A0"/>
                        </a:solidFill>
                        <a:latin typeface="Calibri"/>
                        <a:ea typeface="Calibri"/>
                        <a:cs typeface="Arial"/>
                      </a:endParaRPr>
                    </a:p>
                  </a:txBody>
                  <a:tcPr marL="80905" marR="80905" marT="40453" marB="40453">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DE8"/>
                    </a:solidFill>
                  </a:tcPr>
                </a:tc>
                <a:tc>
                  <a:txBody>
                    <a:bodyPr/>
                    <a:lstStyle/>
                    <a:p>
                      <a:pPr marL="0" marR="0" algn="just" rtl="0">
                        <a:lnSpc>
                          <a:spcPct val="150000"/>
                        </a:lnSpc>
                        <a:spcBef>
                          <a:spcPts val="0"/>
                        </a:spcBef>
                        <a:spcAft>
                          <a:spcPts val="0"/>
                        </a:spcAft>
                      </a:pPr>
                      <a:r>
                        <a:rPr lang="en-US" sz="2000" dirty="0" smtClean="0">
                          <a:solidFill>
                            <a:srgbClr val="7030A0"/>
                          </a:solidFill>
                          <a:latin typeface="Footlight MT Light"/>
                          <a:ea typeface="Calibri"/>
                          <a:cs typeface="Arial"/>
                        </a:rPr>
                        <a:t> </a:t>
                      </a:r>
                      <a:r>
                        <a:rPr lang="en-US" sz="2000" dirty="0">
                          <a:solidFill>
                            <a:srgbClr val="7030A0"/>
                          </a:solidFill>
                          <a:latin typeface="Footlight MT Light"/>
                          <a:ea typeface="Calibri"/>
                          <a:cs typeface="Arial"/>
                        </a:rPr>
                        <a:t>Identify the genotype of HCV </a:t>
                      </a:r>
                      <a:endParaRPr lang="en-US" sz="2000" dirty="0">
                        <a:solidFill>
                          <a:srgbClr val="7030A0"/>
                        </a:solidFill>
                        <a:latin typeface="Calibri"/>
                        <a:ea typeface="Calibri"/>
                        <a:cs typeface="Arial"/>
                      </a:endParaRPr>
                    </a:p>
                  </a:txBody>
                  <a:tcPr marL="80905" marR="80905" marT="40453" marB="40453">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DE8"/>
                    </a:solidFill>
                  </a:tcPr>
                </a:tc>
                <a:tc>
                  <a:txBody>
                    <a:bodyPr/>
                    <a:lstStyle/>
                    <a:p>
                      <a:pPr marL="0" marR="0" algn="just" rtl="0">
                        <a:lnSpc>
                          <a:spcPct val="150000"/>
                        </a:lnSpc>
                        <a:spcBef>
                          <a:spcPts val="0"/>
                        </a:spcBef>
                        <a:spcAft>
                          <a:spcPts val="0"/>
                        </a:spcAft>
                      </a:pPr>
                      <a:r>
                        <a:rPr lang="en-US" sz="2000" dirty="0">
                          <a:solidFill>
                            <a:srgbClr val="7030A0"/>
                          </a:solidFill>
                          <a:latin typeface="Footlight MT Light"/>
                          <a:ea typeface="Calibri"/>
                          <a:cs typeface="Arial"/>
                        </a:rPr>
                        <a:t>2. Genotype</a:t>
                      </a:r>
                      <a:r>
                        <a:rPr lang="en-US" sz="2000" dirty="0">
                          <a:solidFill>
                            <a:srgbClr val="7030A0"/>
                          </a:solidFill>
                          <a:latin typeface="Arial"/>
                          <a:ea typeface="Calibri"/>
                          <a:cs typeface="Arial"/>
                        </a:rPr>
                        <a:t> </a:t>
                      </a:r>
                      <a:endParaRPr lang="en-US" sz="2000" dirty="0">
                        <a:solidFill>
                          <a:srgbClr val="7030A0"/>
                        </a:solidFill>
                        <a:latin typeface="Calibri"/>
                        <a:ea typeface="Calibri"/>
                        <a:cs typeface="Arial"/>
                      </a:endParaRPr>
                    </a:p>
                  </a:txBody>
                  <a:tcPr marL="80905" marR="80905" marT="40453" marB="40453">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DE8"/>
                    </a:solidFill>
                  </a:tcPr>
                </a:tc>
              </a:tr>
            </a:tbl>
          </a:graphicData>
        </a:graphic>
      </p:graphicFrame>
    </p:spTree>
  </p:cSld>
  <p:clrMapOvr>
    <a:masterClrMapping/>
  </p:clrMapOvr>
  <p:transition spd="slow">
    <p:circl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1368" y="235974"/>
            <a:ext cx="8226425" cy="1143000"/>
          </a:xfrm>
        </p:spPr>
        <p:txBody>
          <a:bodyPr/>
          <a:lstStyle/>
          <a:p>
            <a:r>
              <a:rPr lang="en-US" sz="6000" b="1" u="sng" dirty="0">
                <a:solidFill>
                  <a:srgbClr val="FFFF00"/>
                </a:solidFill>
                <a:latin typeface="Forte" pitchFamily="66" charset="0"/>
              </a:rPr>
              <a:t>Case 3</a:t>
            </a:r>
            <a:r>
              <a:rPr lang="en-US" dirty="0">
                <a:solidFill>
                  <a:srgbClr val="FFFF00"/>
                </a:solidFill>
                <a:latin typeface="Forte" pitchFamily="66" charset="0"/>
              </a:rPr>
              <a:t/>
            </a:r>
            <a:br>
              <a:rPr lang="en-US" dirty="0">
                <a:solidFill>
                  <a:srgbClr val="FFFF00"/>
                </a:solidFill>
                <a:latin typeface="Forte" pitchFamily="66" charset="0"/>
              </a:rPr>
            </a:br>
            <a:endParaRPr lang="en-US" dirty="0">
              <a:solidFill>
                <a:srgbClr val="FFFF00"/>
              </a:solidFill>
              <a:latin typeface="Forte" pitchFamily="66" charset="0"/>
            </a:endParaRPr>
          </a:p>
        </p:txBody>
      </p:sp>
      <p:sp>
        <p:nvSpPr>
          <p:cNvPr id="3" name="Content Placeholder 2"/>
          <p:cNvSpPr>
            <a:spLocks noGrp="1"/>
          </p:cNvSpPr>
          <p:nvPr>
            <p:ph idx="1"/>
          </p:nvPr>
        </p:nvSpPr>
        <p:spPr>
          <a:xfrm>
            <a:off x="411368" y="803787"/>
            <a:ext cx="8226425" cy="4525963"/>
          </a:xfrm>
        </p:spPr>
        <p:txBody>
          <a:bodyPr/>
          <a:lstStyle/>
          <a:p>
            <a:pPr marL="0" indent="0" algn="just">
              <a:buNone/>
            </a:pPr>
            <a:r>
              <a:rPr lang="en-US" dirty="0">
                <a:solidFill>
                  <a:schemeClr val="tx1"/>
                </a:solidFill>
                <a:latin typeface="Footlight MT Light" pitchFamily="18" charset="0"/>
              </a:rPr>
              <a:t>A 15-weeks pregnant Saudi woman was seen for the first time at the antenatal clinic at KKUH. As part of the antenatal screening, the doctor arranged for blood screening for viral serology.  </a:t>
            </a:r>
          </a:p>
          <a:p>
            <a:pPr algn="just">
              <a:buNone/>
            </a:pPr>
            <a:r>
              <a:rPr lang="en-US" b="1" dirty="0" smtClean="0">
                <a:solidFill>
                  <a:srgbClr val="00B0F0"/>
                </a:solidFill>
                <a:latin typeface="Bodoni MT Black" pitchFamily="18" charset="0"/>
              </a:rPr>
              <a:t>The </a:t>
            </a:r>
            <a:r>
              <a:rPr lang="en-US" b="1" dirty="0">
                <a:solidFill>
                  <a:srgbClr val="00B0F0"/>
                </a:solidFill>
                <a:latin typeface="Bodoni MT Black" pitchFamily="18" charset="0"/>
              </a:rPr>
              <a:t>results were as follows:</a:t>
            </a:r>
          </a:p>
          <a:p>
            <a:pPr>
              <a:buNone/>
            </a:pPr>
            <a:endParaRPr lang="en-US" dirty="0"/>
          </a:p>
        </p:txBody>
      </p:sp>
      <p:graphicFrame>
        <p:nvGraphicFramePr>
          <p:cNvPr id="4" name="Table 3"/>
          <p:cNvGraphicFramePr>
            <a:graphicFrameLocks noGrp="1"/>
          </p:cNvGraphicFramePr>
          <p:nvPr/>
        </p:nvGraphicFramePr>
        <p:xfrm>
          <a:off x="554724" y="2877411"/>
          <a:ext cx="8205818" cy="4023360"/>
        </p:xfrm>
        <a:graphic>
          <a:graphicData uri="http://schemas.openxmlformats.org/drawingml/2006/table">
            <a:tbl>
              <a:tblPr/>
              <a:tblGrid>
                <a:gridCol w="3984437"/>
                <a:gridCol w="4221381"/>
              </a:tblGrid>
              <a:tr h="416458">
                <a:tc>
                  <a:txBody>
                    <a:bodyPr/>
                    <a:lstStyle/>
                    <a:p>
                      <a:pPr marL="0" marR="0" algn="ctr">
                        <a:lnSpc>
                          <a:spcPct val="150000"/>
                        </a:lnSpc>
                        <a:spcBef>
                          <a:spcPts val="0"/>
                        </a:spcBef>
                        <a:spcAft>
                          <a:spcPts val="0"/>
                        </a:spcAft>
                      </a:pPr>
                      <a:r>
                        <a:rPr lang="en-US" sz="2200" b="1" dirty="0">
                          <a:solidFill>
                            <a:schemeClr val="accent6">
                              <a:lumMod val="50000"/>
                            </a:schemeClr>
                          </a:solidFill>
                          <a:latin typeface="Footlight MT Light"/>
                          <a:ea typeface="Calibri"/>
                          <a:cs typeface="Arial"/>
                        </a:rPr>
                        <a:t>Test</a:t>
                      </a:r>
                      <a:endParaRPr lang="en-US" sz="2200" dirty="0">
                        <a:solidFill>
                          <a:schemeClr val="accent6">
                            <a:lumMod val="50000"/>
                          </a:schemeClr>
                        </a:solidFill>
                        <a:latin typeface="Calibri"/>
                        <a:ea typeface="Calibri"/>
                        <a:cs typeface="Arial"/>
                      </a:endParaRPr>
                    </a:p>
                  </a:txBody>
                  <a:tcPr marL="68580" marR="68580" marT="0" marB="0">
                    <a:lnL w="12700" cap="flat" cmpd="sng" algn="ctr">
                      <a:solidFill>
                        <a:srgbClr val="F9B074"/>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79646"/>
                    </a:solidFill>
                  </a:tcPr>
                </a:tc>
                <a:tc>
                  <a:txBody>
                    <a:bodyPr/>
                    <a:lstStyle/>
                    <a:p>
                      <a:pPr marL="0" marR="0" algn="ctr">
                        <a:lnSpc>
                          <a:spcPct val="150000"/>
                        </a:lnSpc>
                        <a:spcBef>
                          <a:spcPts val="0"/>
                        </a:spcBef>
                        <a:spcAft>
                          <a:spcPts val="0"/>
                        </a:spcAft>
                      </a:pPr>
                      <a:r>
                        <a:rPr lang="en-US" sz="2200" dirty="0">
                          <a:solidFill>
                            <a:schemeClr val="accent6">
                              <a:lumMod val="50000"/>
                            </a:schemeClr>
                          </a:solidFill>
                          <a:latin typeface="Footlight MT Light"/>
                          <a:ea typeface="Calibri"/>
                          <a:cs typeface="Arial"/>
                        </a:rPr>
                        <a:t>Result</a:t>
                      </a:r>
                      <a:endParaRPr lang="en-US" sz="2200" dirty="0">
                        <a:solidFill>
                          <a:schemeClr val="accent6">
                            <a:lumMod val="50000"/>
                          </a:schemeClr>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79646"/>
                    </a:solidFill>
                  </a:tcPr>
                </a:tc>
              </a:tr>
              <a:tr h="416458">
                <a:tc>
                  <a:txBody>
                    <a:bodyPr/>
                    <a:lstStyle/>
                    <a:p>
                      <a:pPr marL="0" marR="0" algn="just">
                        <a:lnSpc>
                          <a:spcPct val="150000"/>
                        </a:lnSpc>
                        <a:spcBef>
                          <a:spcPts val="0"/>
                        </a:spcBef>
                        <a:spcAft>
                          <a:spcPts val="0"/>
                        </a:spcAft>
                      </a:pPr>
                      <a:r>
                        <a:rPr lang="en-US" sz="2200" b="1" dirty="0">
                          <a:solidFill>
                            <a:srgbClr val="FF0000"/>
                          </a:solidFill>
                          <a:latin typeface="Footlight MT Light"/>
                          <a:ea typeface="Calibri"/>
                          <a:cs typeface="Arial"/>
                        </a:rPr>
                        <a:t>          </a:t>
                      </a:r>
                      <a:r>
                        <a:rPr lang="en-US" sz="2200" b="1" dirty="0" err="1">
                          <a:solidFill>
                            <a:srgbClr val="FF0000"/>
                          </a:solidFill>
                          <a:latin typeface="Footlight MT Light"/>
                          <a:ea typeface="Calibri"/>
                          <a:cs typeface="Arial"/>
                        </a:rPr>
                        <a:t>HBsAg</a:t>
                      </a:r>
                      <a:endParaRPr lang="en-US" sz="2200" dirty="0">
                        <a:solidFill>
                          <a:srgbClr val="FF0000"/>
                        </a:solidFill>
                        <a:latin typeface="Calibri"/>
                        <a:ea typeface="Calibri"/>
                        <a:cs typeface="Arial"/>
                      </a:endParaRPr>
                    </a:p>
                  </a:txBody>
                  <a:tcPr marL="68580" marR="68580" marT="0" marB="0">
                    <a:lnL w="12700" cap="flat" cmpd="sng" algn="ctr">
                      <a:solidFill>
                        <a:srgbClr val="F9B074"/>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c>
                  <a:txBody>
                    <a:bodyPr/>
                    <a:lstStyle/>
                    <a:p>
                      <a:pPr marL="0" marR="0" algn="ctr">
                        <a:lnSpc>
                          <a:spcPct val="150000"/>
                        </a:lnSpc>
                        <a:spcBef>
                          <a:spcPts val="0"/>
                        </a:spcBef>
                        <a:spcAft>
                          <a:spcPts val="0"/>
                        </a:spcAft>
                      </a:pPr>
                      <a:r>
                        <a:rPr lang="en-US" sz="2200" dirty="0">
                          <a:solidFill>
                            <a:srgbClr val="FF0000"/>
                          </a:solidFill>
                          <a:latin typeface="Footlight MT Light"/>
                          <a:ea typeface="Calibri"/>
                          <a:cs typeface="Arial"/>
                        </a:rPr>
                        <a:t>positive</a:t>
                      </a:r>
                      <a:endParaRPr lang="en-US" sz="2200" dirty="0">
                        <a:solidFill>
                          <a:srgbClr val="FF00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r>
              <a:tr h="416458">
                <a:tc>
                  <a:txBody>
                    <a:bodyPr/>
                    <a:lstStyle/>
                    <a:p>
                      <a:pPr marL="457200" marR="0" algn="just">
                        <a:lnSpc>
                          <a:spcPct val="150000"/>
                        </a:lnSpc>
                        <a:spcBef>
                          <a:spcPts val="0"/>
                        </a:spcBef>
                        <a:spcAft>
                          <a:spcPts val="0"/>
                        </a:spcAft>
                      </a:pPr>
                      <a:r>
                        <a:rPr lang="en-US" sz="2200" b="1">
                          <a:latin typeface="Footlight MT Light"/>
                          <a:ea typeface="Calibri"/>
                          <a:cs typeface="Arial"/>
                        </a:rPr>
                        <a:t> HBeAg </a:t>
                      </a:r>
                      <a:endParaRPr lang="en-US" sz="2200">
                        <a:latin typeface="Calibri"/>
                        <a:ea typeface="Calibri"/>
                        <a:cs typeface="Arial"/>
                      </a:endParaRPr>
                    </a:p>
                  </a:txBody>
                  <a:tcPr marL="68580" marR="68580" marT="0" marB="0">
                    <a:lnL w="12700" cap="flat" cmpd="sng" algn="ctr">
                      <a:solidFill>
                        <a:srgbClr val="F9B074"/>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2200">
                          <a:latin typeface="Footlight MT Light"/>
                          <a:ea typeface="Calibri"/>
                          <a:cs typeface="Arial"/>
                        </a:rPr>
                        <a:t>negative</a:t>
                      </a:r>
                      <a:endParaRPr lang="en-US" sz="22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tcPr>
                </a:tc>
              </a:tr>
              <a:tr h="416458">
                <a:tc>
                  <a:txBody>
                    <a:bodyPr/>
                    <a:lstStyle/>
                    <a:p>
                      <a:pPr marL="457200" marR="0" algn="just">
                        <a:lnSpc>
                          <a:spcPct val="150000"/>
                        </a:lnSpc>
                        <a:spcBef>
                          <a:spcPts val="0"/>
                        </a:spcBef>
                        <a:spcAft>
                          <a:spcPts val="0"/>
                        </a:spcAft>
                      </a:pPr>
                      <a:r>
                        <a:rPr lang="en-US" sz="2200" b="1">
                          <a:solidFill>
                            <a:srgbClr val="FF0000"/>
                          </a:solidFill>
                          <a:latin typeface="Footlight MT Light"/>
                          <a:ea typeface="Calibri"/>
                          <a:cs typeface="Arial"/>
                        </a:rPr>
                        <a:t>Anti-HBe</a:t>
                      </a:r>
                      <a:endParaRPr lang="en-US" sz="2200">
                        <a:solidFill>
                          <a:srgbClr val="FF0000"/>
                        </a:solidFill>
                        <a:latin typeface="Calibri"/>
                        <a:ea typeface="Calibri"/>
                        <a:cs typeface="Arial"/>
                      </a:endParaRPr>
                    </a:p>
                  </a:txBody>
                  <a:tcPr marL="68580" marR="68580" marT="0" marB="0">
                    <a:lnL w="12700" cap="flat" cmpd="sng" algn="ctr">
                      <a:solidFill>
                        <a:srgbClr val="F9B074"/>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c>
                  <a:txBody>
                    <a:bodyPr/>
                    <a:lstStyle/>
                    <a:p>
                      <a:pPr marL="0" marR="0" algn="ctr">
                        <a:lnSpc>
                          <a:spcPct val="150000"/>
                        </a:lnSpc>
                        <a:spcBef>
                          <a:spcPts val="0"/>
                        </a:spcBef>
                        <a:spcAft>
                          <a:spcPts val="0"/>
                        </a:spcAft>
                      </a:pPr>
                      <a:r>
                        <a:rPr lang="en-US" sz="2200" dirty="0">
                          <a:solidFill>
                            <a:srgbClr val="FF0000"/>
                          </a:solidFill>
                          <a:latin typeface="Footlight MT Light"/>
                          <a:ea typeface="Calibri"/>
                          <a:cs typeface="Arial"/>
                        </a:rPr>
                        <a:t>positive </a:t>
                      </a:r>
                      <a:endParaRPr lang="en-US" sz="2200" dirty="0">
                        <a:solidFill>
                          <a:srgbClr val="FF00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r>
              <a:tr h="416458">
                <a:tc>
                  <a:txBody>
                    <a:bodyPr/>
                    <a:lstStyle/>
                    <a:p>
                      <a:pPr marL="457200" marR="0" algn="just">
                        <a:lnSpc>
                          <a:spcPct val="150000"/>
                        </a:lnSpc>
                        <a:spcBef>
                          <a:spcPts val="0"/>
                        </a:spcBef>
                        <a:spcAft>
                          <a:spcPts val="0"/>
                        </a:spcAft>
                      </a:pPr>
                      <a:r>
                        <a:rPr lang="en-US" sz="2200" b="1">
                          <a:latin typeface="Footlight MT Light"/>
                          <a:ea typeface="Calibri"/>
                          <a:cs typeface="Arial"/>
                        </a:rPr>
                        <a:t>Anti-HBc IgM </a:t>
                      </a:r>
                      <a:endParaRPr lang="en-US" sz="2200">
                        <a:latin typeface="Calibri"/>
                        <a:ea typeface="Calibri"/>
                        <a:cs typeface="Arial"/>
                      </a:endParaRPr>
                    </a:p>
                  </a:txBody>
                  <a:tcPr marL="68580" marR="68580" marT="0" marB="0">
                    <a:lnL w="12700" cap="flat" cmpd="sng" algn="ctr">
                      <a:solidFill>
                        <a:srgbClr val="F9B074"/>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2200">
                          <a:latin typeface="Footlight MT Light"/>
                          <a:ea typeface="Calibri"/>
                          <a:cs typeface="Arial"/>
                        </a:rPr>
                        <a:t>negative</a:t>
                      </a:r>
                      <a:endParaRPr lang="en-US" sz="22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tcPr>
                </a:tc>
              </a:tr>
              <a:tr h="416458">
                <a:tc>
                  <a:txBody>
                    <a:bodyPr/>
                    <a:lstStyle/>
                    <a:p>
                      <a:pPr marL="457200" marR="0" algn="just">
                        <a:lnSpc>
                          <a:spcPct val="150000"/>
                        </a:lnSpc>
                        <a:spcBef>
                          <a:spcPts val="0"/>
                        </a:spcBef>
                        <a:spcAft>
                          <a:spcPts val="0"/>
                        </a:spcAft>
                      </a:pPr>
                      <a:r>
                        <a:rPr lang="en-US" sz="2200" b="1">
                          <a:solidFill>
                            <a:srgbClr val="FF0000"/>
                          </a:solidFill>
                          <a:latin typeface="Footlight MT Light"/>
                          <a:ea typeface="Calibri"/>
                          <a:cs typeface="Arial"/>
                        </a:rPr>
                        <a:t>Total Anti-HBc </a:t>
                      </a:r>
                      <a:endParaRPr lang="en-US" sz="2200">
                        <a:solidFill>
                          <a:srgbClr val="FF0000"/>
                        </a:solidFill>
                        <a:latin typeface="Calibri"/>
                        <a:ea typeface="Calibri"/>
                        <a:cs typeface="Arial"/>
                      </a:endParaRPr>
                    </a:p>
                  </a:txBody>
                  <a:tcPr marL="68580" marR="68580" marT="0" marB="0">
                    <a:lnL w="12700" cap="flat" cmpd="sng" algn="ctr">
                      <a:solidFill>
                        <a:srgbClr val="F9B074"/>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c>
                  <a:txBody>
                    <a:bodyPr/>
                    <a:lstStyle/>
                    <a:p>
                      <a:pPr marL="0" marR="0" algn="ctr">
                        <a:lnSpc>
                          <a:spcPct val="150000"/>
                        </a:lnSpc>
                        <a:spcBef>
                          <a:spcPts val="0"/>
                        </a:spcBef>
                        <a:spcAft>
                          <a:spcPts val="0"/>
                        </a:spcAft>
                      </a:pPr>
                      <a:r>
                        <a:rPr lang="en-US" sz="2200" dirty="0">
                          <a:solidFill>
                            <a:srgbClr val="FF0000"/>
                          </a:solidFill>
                          <a:latin typeface="Footlight MT Light"/>
                          <a:ea typeface="Calibri"/>
                          <a:cs typeface="Arial"/>
                        </a:rPr>
                        <a:t>positive</a:t>
                      </a:r>
                      <a:endParaRPr lang="en-US" sz="2200" dirty="0">
                        <a:solidFill>
                          <a:srgbClr val="FF00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r>
              <a:tr h="416458">
                <a:tc>
                  <a:txBody>
                    <a:bodyPr/>
                    <a:lstStyle/>
                    <a:p>
                      <a:pPr marL="457200" marR="0" algn="just">
                        <a:lnSpc>
                          <a:spcPct val="150000"/>
                        </a:lnSpc>
                        <a:spcBef>
                          <a:spcPts val="0"/>
                        </a:spcBef>
                        <a:spcAft>
                          <a:spcPts val="0"/>
                        </a:spcAft>
                      </a:pPr>
                      <a:r>
                        <a:rPr lang="en-US" sz="2200" b="1">
                          <a:latin typeface="Footlight MT Light"/>
                          <a:ea typeface="Calibri"/>
                          <a:cs typeface="Arial"/>
                        </a:rPr>
                        <a:t>HIV Ag/Ab </a:t>
                      </a:r>
                      <a:endParaRPr lang="en-US" sz="2200">
                        <a:latin typeface="Calibri"/>
                        <a:ea typeface="Calibri"/>
                        <a:cs typeface="Arial"/>
                      </a:endParaRPr>
                    </a:p>
                  </a:txBody>
                  <a:tcPr marL="68580" marR="68580" marT="0" marB="0">
                    <a:lnL w="12700" cap="flat" cmpd="sng" algn="ctr">
                      <a:solidFill>
                        <a:srgbClr val="F9B074"/>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2200">
                          <a:latin typeface="Footlight MT Light"/>
                          <a:ea typeface="Calibri"/>
                          <a:cs typeface="Arial"/>
                        </a:rPr>
                        <a:t>negative</a:t>
                      </a:r>
                      <a:endParaRPr lang="en-US" sz="22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tcPr>
                </a:tc>
              </a:tr>
              <a:tr h="416458">
                <a:tc>
                  <a:txBody>
                    <a:bodyPr/>
                    <a:lstStyle/>
                    <a:p>
                      <a:pPr marL="457200" marR="0" algn="just">
                        <a:lnSpc>
                          <a:spcPct val="150000"/>
                        </a:lnSpc>
                        <a:spcBef>
                          <a:spcPts val="0"/>
                        </a:spcBef>
                        <a:spcAft>
                          <a:spcPts val="0"/>
                        </a:spcAft>
                      </a:pPr>
                      <a:r>
                        <a:rPr lang="en-US" sz="2200" b="1">
                          <a:solidFill>
                            <a:srgbClr val="FF0000"/>
                          </a:solidFill>
                          <a:latin typeface="Footlight MT Light"/>
                          <a:ea typeface="Calibri"/>
                          <a:cs typeface="Arial"/>
                        </a:rPr>
                        <a:t>Anti-HCV </a:t>
                      </a:r>
                      <a:endParaRPr lang="en-US" sz="2200">
                        <a:solidFill>
                          <a:srgbClr val="FF0000"/>
                        </a:solidFill>
                        <a:latin typeface="Calibri"/>
                        <a:ea typeface="Calibri"/>
                        <a:cs typeface="Arial"/>
                      </a:endParaRPr>
                    </a:p>
                  </a:txBody>
                  <a:tcPr marL="68580" marR="68580" marT="0" marB="0">
                    <a:lnL w="12700" cap="flat" cmpd="sng" algn="ctr">
                      <a:solidFill>
                        <a:srgbClr val="F9B074"/>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c>
                  <a:txBody>
                    <a:bodyPr/>
                    <a:lstStyle/>
                    <a:p>
                      <a:pPr marL="0" marR="0" algn="ctr">
                        <a:lnSpc>
                          <a:spcPct val="150000"/>
                        </a:lnSpc>
                        <a:spcBef>
                          <a:spcPts val="0"/>
                        </a:spcBef>
                        <a:spcAft>
                          <a:spcPts val="0"/>
                        </a:spcAft>
                      </a:pPr>
                      <a:r>
                        <a:rPr lang="en-US" sz="2200" dirty="0">
                          <a:solidFill>
                            <a:srgbClr val="FF0000"/>
                          </a:solidFill>
                          <a:latin typeface="Footlight MT Light"/>
                          <a:ea typeface="Calibri"/>
                          <a:cs typeface="Arial"/>
                        </a:rPr>
                        <a:t>negative</a:t>
                      </a:r>
                      <a:endParaRPr lang="en-US" sz="2200" dirty="0">
                        <a:solidFill>
                          <a:srgbClr val="FF00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r>
            </a:tbl>
          </a:graphicData>
        </a:graphic>
      </p:graphicFrame>
    </p:spTree>
  </p:cSld>
  <p:clrMapOvr>
    <a:masterClrMapping/>
  </p:clrMapOvr>
  <p:transition spd="slow">
    <p:circl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5613" y="368710"/>
            <a:ext cx="8226425" cy="5757453"/>
          </a:xfrm>
        </p:spPr>
        <p:txBody>
          <a:bodyPr/>
          <a:lstStyle/>
          <a:p>
            <a:pPr marL="457200" lvl="0" indent="-457200">
              <a:buAutoNum type="arabicPeriod"/>
            </a:pPr>
            <a:r>
              <a:rPr lang="en-US" sz="3200" b="1" dirty="0" smtClean="0">
                <a:solidFill>
                  <a:srgbClr val="FFC000"/>
                </a:solidFill>
                <a:latin typeface="Footlight MT Light" pitchFamily="18" charset="0"/>
              </a:rPr>
              <a:t>How </a:t>
            </a:r>
            <a:r>
              <a:rPr lang="en-US" sz="3200" b="1" dirty="0">
                <a:solidFill>
                  <a:srgbClr val="FFC000"/>
                </a:solidFill>
                <a:latin typeface="Footlight MT Light" pitchFamily="18" charset="0"/>
              </a:rPr>
              <a:t>would you interpret these results</a:t>
            </a:r>
            <a:r>
              <a:rPr lang="en-US" sz="3200" b="1" dirty="0" smtClean="0">
                <a:solidFill>
                  <a:srgbClr val="FFC000"/>
                </a:solidFill>
                <a:latin typeface="Footlight MT Light" pitchFamily="18" charset="0"/>
              </a:rPr>
              <a:t>?</a:t>
            </a:r>
          </a:p>
          <a:p>
            <a:pPr>
              <a:buNone/>
            </a:pPr>
            <a:r>
              <a:rPr lang="en-US" sz="3200" b="1" dirty="0" smtClean="0">
                <a:solidFill>
                  <a:srgbClr val="FFC000"/>
                </a:solidFill>
                <a:latin typeface="Footlight MT Light" pitchFamily="18" charset="0"/>
              </a:rPr>
              <a:t>      </a:t>
            </a:r>
            <a:r>
              <a:rPr lang="en-US" sz="3200" b="1" dirty="0" smtClean="0">
                <a:latin typeface="Footlight MT Light" pitchFamily="18" charset="0"/>
              </a:rPr>
              <a:t>Hepatitis </a:t>
            </a:r>
            <a:r>
              <a:rPr lang="en-US" sz="3200" b="1" dirty="0">
                <a:latin typeface="Footlight MT Light" pitchFamily="18" charset="0"/>
              </a:rPr>
              <a:t>B with low </a:t>
            </a:r>
            <a:r>
              <a:rPr lang="en-US" sz="3200" b="1" dirty="0" smtClean="0">
                <a:latin typeface="Footlight MT Light" pitchFamily="18" charset="0"/>
              </a:rPr>
              <a:t>infectivity</a:t>
            </a:r>
          </a:p>
          <a:p>
            <a:pPr>
              <a:buNone/>
            </a:pPr>
            <a:r>
              <a:rPr lang="en-US" sz="3200" b="1" dirty="0" smtClean="0">
                <a:latin typeface="Footlight MT Light" pitchFamily="18" charset="0"/>
              </a:rPr>
              <a:t>		HIV negative, HCV negative</a:t>
            </a:r>
            <a:endParaRPr lang="en-US" sz="3200" b="1" dirty="0">
              <a:solidFill>
                <a:srgbClr val="FFC000"/>
              </a:solidFill>
              <a:latin typeface="Footlight MT Light" pitchFamily="18" charset="0"/>
            </a:endParaRPr>
          </a:p>
          <a:p>
            <a:pPr marL="457200" lvl="0" indent="-457200">
              <a:buAutoNum type="arabicPeriod" startAt="2"/>
            </a:pPr>
            <a:r>
              <a:rPr lang="en-US" sz="3200" b="1" dirty="0" smtClean="0">
                <a:solidFill>
                  <a:srgbClr val="FFC000"/>
                </a:solidFill>
                <a:latin typeface="Footlight MT Light" pitchFamily="18" charset="0"/>
              </a:rPr>
              <a:t>On </a:t>
            </a:r>
            <a:r>
              <a:rPr lang="en-US" sz="3200" b="1" dirty="0">
                <a:solidFill>
                  <a:srgbClr val="FFC000"/>
                </a:solidFill>
                <a:latin typeface="Footlight MT Light" pitchFamily="18" charset="0"/>
              </a:rPr>
              <a:t>the lights of these Laboratory results how would you </a:t>
            </a:r>
            <a:r>
              <a:rPr lang="en-US" sz="3200" b="1" dirty="0" smtClean="0">
                <a:solidFill>
                  <a:srgbClr val="FFC000"/>
                </a:solidFill>
                <a:latin typeface="Footlight MT Light" pitchFamily="18" charset="0"/>
              </a:rPr>
              <a:t>  manage </a:t>
            </a:r>
            <a:r>
              <a:rPr lang="en-US" sz="3200" b="1" dirty="0">
                <a:solidFill>
                  <a:srgbClr val="FFC000"/>
                </a:solidFill>
                <a:latin typeface="Footlight MT Light" pitchFamily="18" charset="0"/>
              </a:rPr>
              <a:t>the newborn</a:t>
            </a:r>
            <a:r>
              <a:rPr lang="en-US" sz="3200" b="1" dirty="0" smtClean="0">
                <a:solidFill>
                  <a:srgbClr val="FFC000"/>
                </a:solidFill>
                <a:latin typeface="Footlight MT Light" pitchFamily="18" charset="0"/>
              </a:rPr>
              <a:t>?</a:t>
            </a:r>
          </a:p>
          <a:p>
            <a:pPr marL="457200" lvl="0" indent="-457200">
              <a:buNone/>
            </a:pPr>
            <a:endParaRPr lang="en-US" sz="3200" dirty="0">
              <a:solidFill>
                <a:schemeClr val="tx1"/>
              </a:solidFill>
              <a:latin typeface="Footlight MT Light" pitchFamily="18" charset="0"/>
            </a:endParaRPr>
          </a:p>
          <a:p>
            <a:pPr>
              <a:buNone/>
            </a:pPr>
            <a:r>
              <a:rPr lang="en-US" sz="3200" dirty="0" smtClean="0">
                <a:solidFill>
                  <a:schemeClr val="tx1"/>
                </a:solidFill>
                <a:latin typeface="Cooper Black" pitchFamily="18" charset="0"/>
              </a:rPr>
              <a:t>     </a:t>
            </a:r>
            <a:r>
              <a:rPr lang="en-US" sz="3200" dirty="0" smtClean="0">
                <a:solidFill>
                  <a:srgbClr val="00B0F0"/>
                </a:solidFill>
                <a:latin typeface="Cooper Black" pitchFamily="18" charset="0"/>
              </a:rPr>
              <a:t>Post-exposure </a:t>
            </a:r>
            <a:r>
              <a:rPr lang="en-US" sz="3200" dirty="0">
                <a:solidFill>
                  <a:srgbClr val="00B0F0"/>
                </a:solidFill>
                <a:latin typeface="Cooper Black" pitchFamily="18" charset="0"/>
              </a:rPr>
              <a:t>prophylaxis:</a:t>
            </a:r>
          </a:p>
          <a:p>
            <a:pPr marL="900113" lvl="0" indent="-457200">
              <a:buFont typeface="+mj-lt"/>
              <a:buAutoNum type="alphaLcParenR"/>
            </a:pPr>
            <a:r>
              <a:rPr lang="en-US" sz="3200" dirty="0" smtClean="0">
                <a:solidFill>
                  <a:schemeClr val="tx1"/>
                </a:solidFill>
                <a:latin typeface="Footlight MT Light" pitchFamily="18" charset="0"/>
              </a:rPr>
              <a:t>Hepatitis </a:t>
            </a:r>
            <a:r>
              <a:rPr lang="en-US" sz="3200" dirty="0">
                <a:solidFill>
                  <a:schemeClr val="tx1"/>
                </a:solidFill>
                <a:latin typeface="Footlight MT Light" pitchFamily="18" charset="0"/>
              </a:rPr>
              <a:t>B immune globulin (HBIG) within 12 hours of birth</a:t>
            </a:r>
            <a:r>
              <a:rPr lang="en-US" sz="3200" dirty="0" smtClean="0">
                <a:solidFill>
                  <a:schemeClr val="tx1"/>
                </a:solidFill>
                <a:latin typeface="Footlight MT Light" pitchFamily="18" charset="0"/>
              </a:rPr>
              <a:t>. </a:t>
            </a:r>
          </a:p>
          <a:p>
            <a:pPr marL="900113" lvl="0" indent="-457200">
              <a:buFont typeface="+mj-lt"/>
              <a:buAutoNum type="alphaLcParenR"/>
            </a:pPr>
            <a:r>
              <a:rPr lang="en-US" sz="3200" dirty="0" smtClean="0">
                <a:solidFill>
                  <a:schemeClr val="tx1"/>
                </a:solidFill>
                <a:latin typeface="Footlight MT Light" pitchFamily="18" charset="0"/>
              </a:rPr>
              <a:t>First </a:t>
            </a:r>
            <a:r>
              <a:rPr lang="en-US" sz="3200" dirty="0">
                <a:solidFill>
                  <a:schemeClr val="tx1"/>
                </a:solidFill>
                <a:latin typeface="Footlight MT Light" pitchFamily="18" charset="0"/>
              </a:rPr>
              <a:t>dose of HBV vaccine. </a:t>
            </a:r>
          </a:p>
          <a:p>
            <a:pPr>
              <a:buNone/>
            </a:pPr>
            <a:endParaRPr lang="en-US" sz="3200" dirty="0">
              <a:latin typeface="Footlight MT Light" pitchFamily="18" charset="0"/>
            </a:endParaRPr>
          </a:p>
        </p:txBody>
      </p:sp>
    </p:spTree>
  </p:cSld>
  <p:clrMapOvr>
    <a:masterClrMapping/>
  </p:clrMapOvr>
  <p:transition spd="slow">
    <p:circl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5613" y="353962"/>
            <a:ext cx="8226425" cy="5772202"/>
          </a:xfrm>
        </p:spPr>
        <p:txBody>
          <a:bodyPr/>
          <a:lstStyle/>
          <a:p>
            <a:pPr lvl="0" algn="just">
              <a:buNone/>
            </a:pPr>
            <a:r>
              <a:rPr lang="en-US" sz="3200" b="1" dirty="0" smtClean="0">
                <a:solidFill>
                  <a:schemeClr val="tx1"/>
                </a:solidFill>
                <a:latin typeface="Footlight MT Light" pitchFamily="18" charset="0"/>
              </a:rPr>
              <a:t>3. </a:t>
            </a:r>
            <a:r>
              <a:rPr lang="en-US" sz="3200" b="1" dirty="0" smtClean="0">
                <a:solidFill>
                  <a:srgbClr val="FFC000"/>
                </a:solidFill>
                <a:latin typeface="Footlight MT Light" pitchFamily="18" charset="0"/>
              </a:rPr>
              <a:t>Is </a:t>
            </a:r>
            <a:r>
              <a:rPr lang="en-US" sz="3200" b="1" dirty="0">
                <a:solidFill>
                  <a:srgbClr val="FFC000"/>
                </a:solidFill>
                <a:latin typeface="Footlight MT Light" pitchFamily="18" charset="0"/>
              </a:rPr>
              <a:t>there a risk of transmission of HBV to the </a:t>
            </a:r>
            <a:r>
              <a:rPr lang="en-US" sz="3200" b="1" dirty="0" smtClean="0">
                <a:solidFill>
                  <a:srgbClr val="FFC000"/>
                </a:solidFill>
                <a:latin typeface="Footlight MT Light" pitchFamily="18" charset="0"/>
              </a:rPr>
              <a:t>  newborn</a:t>
            </a:r>
            <a:r>
              <a:rPr lang="en-US" sz="3200" b="1" dirty="0">
                <a:solidFill>
                  <a:srgbClr val="FFC000"/>
                </a:solidFill>
                <a:latin typeface="Footlight MT Light" pitchFamily="18" charset="0"/>
              </a:rPr>
              <a:t>? </a:t>
            </a:r>
          </a:p>
          <a:p>
            <a:pPr marL="354013" indent="-354013" algn="just">
              <a:buNone/>
            </a:pPr>
            <a:r>
              <a:rPr lang="en-US" sz="3200" dirty="0" smtClean="0">
                <a:solidFill>
                  <a:schemeClr val="tx1"/>
                </a:solidFill>
                <a:latin typeface="Footlight MT Light" pitchFamily="18" charset="0"/>
              </a:rPr>
              <a:t>   </a:t>
            </a:r>
            <a:r>
              <a:rPr lang="en-US" sz="3000" dirty="0">
                <a:latin typeface="Footlight MT Light" pitchFamily="18" charset="0"/>
              </a:rPr>
              <a:t>In patients with acute hepatitis B vertical transmission occurs in up to 10% of neonates when infection occurs in the first trimester and in 80-90% of neonates when acute infection occurs in the third trimester.</a:t>
            </a:r>
          </a:p>
          <a:p>
            <a:pPr marL="354013" indent="-354013" algn="just">
              <a:buNone/>
            </a:pPr>
            <a:r>
              <a:rPr lang="en-US" sz="3000" dirty="0" smtClean="0">
                <a:latin typeface="Footlight MT Light" pitchFamily="18" charset="0"/>
              </a:rPr>
              <a:t>	In </a:t>
            </a:r>
            <a:r>
              <a:rPr lang="en-US" sz="3000" dirty="0">
                <a:latin typeface="Footlight MT Light" pitchFamily="18" charset="0"/>
              </a:rPr>
              <a:t>women who are seropositive for both </a:t>
            </a:r>
            <a:r>
              <a:rPr lang="en-US" sz="3000" dirty="0" err="1">
                <a:latin typeface="Footlight MT Light" pitchFamily="18" charset="0"/>
              </a:rPr>
              <a:t>HBsAg</a:t>
            </a:r>
            <a:r>
              <a:rPr lang="en-US" sz="3000" dirty="0">
                <a:latin typeface="Footlight MT Light" pitchFamily="18" charset="0"/>
              </a:rPr>
              <a:t> and </a:t>
            </a:r>
            <a:r>
              <a:rPr lang="en-US" sz="3000" dirty="0" err="1">
                <a:latin typeface="Footlight MT Light" pitchFamily="18" charset="0"/>
              </a:rPr>
              <a:t>HBeAg</a:t>
            </a:r>
            <a:r>
              <a:rPr lang="en-US" sz="3000" dirty="0">
                <a:latin typeface="Footlight MT Light" pitchFamily="18" charset="0"/>
              </a:rPr>
              <a:t> vertical transmission is approximately 90</a:t>
            </a:r>
            <a:r>
              <a:rPr lang="en-US" sz="3000" dirty="0" smtClean="0">
                <a:latin typeface="Footlight MT Light" pitchFamily="18" charset="0"/>
              </a:rPr>
              <a:t>%.</a:t>
            </a:r>
            <a:endParaRPr lang="en-US" sz="3000" dirty="0">
              <a:latin typeface="Footlight MT Light" pitchFamily="18" charset="0"/>
            </a:endParaRPr>
          </a:p>
          <a:p>
            <a:pPr marL="354013" indent="-354013" algn="just">
              <a:buNone/>
            </a:pPr>
            <a:r>
              <a:rPr lang="en-US" sz="3000" dirty="0" smtClean="0">
                <a:latin typeface="Footlight MT Light" pitchFamily="18" charset="0"/>
              </a:rPr>
              <a:t>	10-20</a:t>
            </a:r>
            <a:r>
              <a:rPr lang="en-US" sz="3000" dirty="0" smtClean="0">
                <a:latin typeface="Footlight MT Light" pitchFamily="18" charset="0"/>
              </a:rPr>
              <a:t>% of women seropositive for </a:t>
            </a:r>
            <a:r>
              <a:rPr lang="en-US" sz="3000" dirty="0" err="1" smtClean="0">
                <a:latin typeface="Footlight MT Light" pitchFamily="18" charset="0"/>
              </a:rPr>
              <a:t>HBsAg</a:t>
            </a:r>
            <a:r>
              <a:rPr lang="en-US" sz="3000" dirty="0" smtClean="0">
                <a:latin typeface="Footlight MT Light" pitchFamily="18" charset="0"/>
              </a:rPr>
              <a:t> transmit the virus to their neonates in the absence of </a:t>
            </a:r>
            <a:r>
              <a:rPr lang="en-US" sz="3000" dirty="0" err="1" smtClean="0">
                <a:latin typeface="Footlight MT Light" pitchFamily="18" charset="0"/>
              </a:rPr>
              <a:t>immunoprophylaxis</a:t>
            </a:r>
            <a:r>
              <a:rPr lang="en-US" sz="3000" dirty="0" smtClean="0">
                <a:latin typeface="Footlight MT Light" pitchFamily="18" charset="0"/>
              </a:rPr>
              <a:t>. </a:t>
            </a:r>
            <a:endParaRPr lang="en-US" sz="3000" dirty="0">
              <a:latin typeface="Footlight MT Light" pitchFamily="18" charset="0"/>
            </a:endParaRPr>
          </a:p>
        </p:txBody>
      </p:sp>
    </p:spTree>
  </p:cSld>
  <p:clrMapOvr>
    <a:masterClrMapping/>
  </p:clrMapOvr>
  <p:transition spd="slow">
    <p:circl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116" y="569605"/>
            <a:ext cx="8226425" cy="5344497"/>
          </a:xfrm>
        </p:spPr>
        <p:txBody>
          <a:bodyPr/>
          <a:lstStyle/>
          <a:p>
            <a:pPr lvl="0"/>
            <a:r>
              <a:rPr lang="en-US" sz="2800" dirty="0" smtClean="0">
                <a:solidFill>
                  <a:schemeClr val="tx1"/>
                </a:solidFill>
                <a:latin typeface="Footlight MT Light" pitchFamily="18" charset="0"/>
              </a:rPr>
              <a:t>4.  </a:t>
            </a:r>
            <a:r>
              <a:rPr lang="en-US" sz="2800" b="1" dirty="0" smtClean="0">
                <a:solidFill>
                  <a:srgbClr val="FFC000"/>
                </a:solidFill>
                <a:latin typeface="Footlight MT Light" pitchFamily="18" charset="0"/>
              </a:rPr>
              <a:t>What </a:t>
            </a:r>
            <a:r>
              <a:rPr lang="en-US" sz="2800" b="1" dirty="0">
                <a:solidFill>
                  <a:srgbClr val="FFC000"/>
                </a:solidFill>
                <a:latin typeface="Footlight MT Light" pitchFamily="18" charset="0"/>
              </a:rPr>
              <a:t>further management would you offer to </a:t>
            </a:r>
            <a:r>
              <a:rPr lang="en-US" sz="2800" b="1" dirty="0" smtClean="0">
                <a:solidFill>
                  <a:srgbClr val="FFC000"/>
                </a:solidFill>
                <a:latin typeface="Footlight MT Light" pitchFamily="18" charset="0"/>
              </a:rPr>
              <a:t>  </a:t>
            </a:r>
            <a:br>
              <a:rPr lang="en-US" sz="2800" b="1" dirty="0" smtClean="0">
                <a:solidFill>
                  <a:srgbClr val="FFC000"/>
                </a:solidFill>
                <a:latin typeface="Footlight MT Light" pitchFamily="18" charset="0"/>
              </a:rPr>
            </a:br>
            <a:r>
              <a:rPr lang="en-US" sz="2800" b="1" dirty="0">
                <a:solidFill>
                  <a:srgbClr val="FFC000"/>
                </a:solidFill>
                <a:latin typeface="Footlight MT Light" pitchFamily="18" charset="0"/>
              </a:rPr>
              <a:t> </a:t>
            </a:r>
            <a:r>
              <a:rPr lang="en-US" sz="2800" b="1" dirty="0" smtClean="0">
                <a:solidFill>
                  <a:srgbClr val="FFC000"/>
                </a:solidFill>
                <a:latin typeface="Footlight MT Light" pitchFamily="18" charset="0"/>
              </a:rPr>
              <a:t>     the </a:t>
            </a:r>
            <a:r>
              <a:rPr lang="en-US" sz="2800" b="1" dirty="0">
                <a:solidFill>
                  <a:srgbClr val="FFC000"/>
                </a:solidFill>
                <a:latin typeface="Footlight MT Light" pitchFamily="18" charset="0"/>
              </a:rPr>
              <a:t>mother? </a:t>
            </a:r>
            <a:r>
              <a:rPr lang="en-US" sz="2800" dirty="0">
                <a:solidFill>
                  <a:schemeClr val="tx1"/>
                </a:solidFill>
                <a:latin typeface="Footlight MT Light" pitchFamily="18" charset="0"/>
              </a:rPr>
              <a:t/>
            </a:r>
            <a:br>
              <a:rPr lang="en-US" sz="2800" dirty="0">
                <a:solidFill>
                  <a:schemeClr val="tx1"/>
                </a:solidFill>
                <a:latin typeface="Footlight MT Light" pitchFamily="18" charset="0"/>
              </a:rPr>
            </a:br>
            <a:r>
              <a:rPr lang="en-US" sz="2800" b="1" dirty="0">
                <a:solidFill>
                  <a:srgbClr val="00B0F0"/>
                </a:solidFill>
                <a:latin typeface="Footlight MT Light" pitchFamily="18" charset="0"/>
              </a:rPr>
              <a:t>      </a:t>
            </a:r>
            <a:r>
              <a:rPr lang="en-US" sz="2800" b="1" dirty="0" smtClean="0">
                <a:solidFill>
                  <a:srgbClr val="00B0F0"/>
                </a:solidFill>
                <a:latin typeface="Footlight MT Light" pitchFamily="18" charset="0"/>
              </a:rPr>
              <a:t>Pregnant </a:t>
            </a:r>
            <a:r>
              <a:rPr lang="en-US" sz="2800" b="1" dirty="0">
                <a:solidFill>
                  <a:srgbClr val="00B0F0"/>
                </a:solidFill>
                <a:latin typeface="Footlight MT Light" pitchFamily="18" charset="0"/>
              </a:rPr>
              <a:t>Hepatitis B carriers should be </a:t>
            </a:r>
            <a:r>
              <a:rPr lang="en-US" sz="2800" b="1" dirty="0" smtClean="0">
                <a:solidFill>
                  <a:srgbClr val="00B0F0"/>
                </a:solidFill>
                <a:latin typeface="Footlight MT Light" pitchFamily="18" charset="0"/>
              </a:rPr>
              <a:t> </a:t>
            </a:r>
            <a:br>
              <a:rPr lang="en-US" sz="2800" b="1" dirty="0" smtClean="0">
                <a:solidFill>
                  <a:srgbClr val="00B0F0"/>
                </a:solidFill>
                <a:latin typeface="Footlight MT Light" pitchFamily="18" charset="0"/>
              </a:rPr>
            </a:br>
            <a:r>
              <a:rPr lang="en-US" sz="2800" b="1" dirty="0">
                <a:solidFill>
                  <a:srgbClr val="00B0F0"/>
                </a:solidFill>
                <a:latin typeface="Footlight MT Light" pitchFamily="18" charset="0"/>
              </a:rPr>
              <a:t> </a:t>
            </a:r>
            <a:r>
              <a:rPr lang="en-US" sz="2800" b="1" dirty="0" smtClean="0">
                <a:solidFill>
                  <a:srgbClr val="00B0F0"/>
                </a:solidFill>
                <a:latin typeface="Footlight MT Light" pitchFamily="18" charset="0"/>
              </a:rPr>
              <a:t>     advised </a:t>
            </a:r>
            <a:r>
              <a:rPr lang="en-US" sz="2800" b="1" dirty="0">
                <a:solidFill>
                  <a:srgbClr val="00B0F0"/>
                </a:solidFill>
                <a:latin typeface="Footlight MT Light" pitchFamily="18" charset="0"/>
              </a:rPr>
              <a:t>to</a:t>
            </a:r>
            <a:r>
              <a:rPr lang="en-US" sz="2800" dirty="0">
                <a:solidFill>
                  <a:schemeClr val="tx1"/>
                </a:solidFill>
                <a:latin typeface="Footlight MT Light" pitchFamily="18" charset="0"/>
              </a:rPr>
              <a:t/>
            </a:r>
            <a:br>
              <a:rPr lang="en-US" sz="2800" dirty="0">
                <a:solidFill>
                  <a:schemeClr val="tx1"/>
                </a:solidFill>
                <a:latin typeface="Footlight MT Light" pitchFamily="18" charset="0"/>
              </a:rPr>
            </a:br>
            <a:r>
              <a:rPr lang="en-US" sz="2800" dirty="0">
                <a:solidFill>
                  <a:schemeClr val="tx1"/>
                </a:solidFill>
                <a:latin typeface="Footlight MT Light" pitchFamily="18" charset="0"/>
              </a:rPr>
              <a:t>      </a:t>
            </a:r>
            <a:r>
              <a:rPr lang="en-US" sz="2800" dirty="0" smtClean="0">
                <a:solidFill>
                  <a:schemeClr val="tx1"/>
                </a:solidFill>
                <a:latin typeface="Footlight MT Light" pitchFamily="18" charset="0"/>
              </a:rPr>
              <a:t>- Not </a:t>
            </a:r>
            <a:r>
              <a:rPr lang="en-US" sz="2800" dirty="0">
                <a:solidFill>
                  <a:schemeClr val="tx1"/>
                </a:solidFill>
                <a:latin typeface="Footlight MT Light" pitchFamily="18" charset="0"/>
              </a:rPr>
              <a:t>donate blood, body organs, other tissue.</a:t>
            </a:r>
            <a:br>
              <a:rPr lang="en-US" sz="2800" dirty="0">
                <a:solidFill>
                  <a:schemeClr val="tx1"/>
                </a:solidFill>
                <a:latin typeface="Footlight MT Light" pitchFamily="18" charset="0"/>
              </a:rPr>
            </a:br>
            <a:r>
              <a:rPr lang="en-US" sz="2800" dirty="0">
                <a:solidFill>
                  <a:schemeClr val="tx1"/>
                </a:solidFill>
                <a:latin typeface="Footlight MT Light" pitchFamily="18" charset="0"/>
              </a:rPr>
              <a:t>      </a:t>
            </a:r>
            <a:r>
              <a:rPr lang="en-US" sz="2800" dirty="0" smtClean="0">
                <a:solidFill>
                  <a:schemeClr val="tx1"/>
                </a:solidFill>
                <a:latin typeface="Footlight MT Light" pitchFamily="18" charset="0"/>
              </a:rPr>
              <a:t>- Not </a:t>
            </a:r>
            <a:r>
              <a:rPr lang="en-US" sz="2800" dirty="0">
                <a:solidFill>
                  <a:schemeClr val="tx1"/>
                </a:solidFill>
                <a:latin typeface="Footlight MT Light" pitchFamily="18" charset="0"/>
              </a:rPr>
              <a:t>share any personal items that may have </a:t>
            </a:r>
            <a:r>
              <a:rPr lang="en-US" sz="2800" dirty="0" smtClean="0">
                <a:solidFill>
                  <a:schemeClr val="tx1"/>
                </a:solidFill>
                <a:latin typeface="Footlight MT Light" pitchFamily="18" charset="0"/>
              </a:rPr>
              <a:t/>
            </a:r>
            <a:br>
              <a:rPr lang="en-US" sz="2800" dirty="0" smtClean="0">
                <a:solidFill>
                  <a:schemeClr val="tx1"/>
                </a:solidFill>
                <a:latin typeface="Footlight MT Light" pitchFamily="18" charset="0"/>
              </a:rPr>
            </a:br>
            <a:r>
              <a:rPr lang="en-US" sz="2800" dirty="0">
                <a:latin typeface="Footlight MT Light" pitchFamily="18" charset="0"/>
              </a:rPr>
              <a:t> </a:t>
            </a:r>
            <a:r>
              <a:rPr lang="en-US" sz="2800" dirty="0" smtClean="0">
                <a:latin typeface="Footlight MT Light" pitchFamily="18" charset="0"/>
              </a:rPr>
              <a:t>       </a:t>
            </a:r>
            <a:r>
              <a:rPr lang="en-US" sz="2800" dirty="0" smtClean="0">
                <a:solidFill>
                  <a:schemeClr val="tx1"/>
                </a:solidFill>
                <a:latin typeface="Footlight MT Light" pitchFamily="18" charset="0"/>
              </a:rPr>
              <a:t>blood </a:t>
            </a:r>
            <a:r>
              <a:rPr lang="en-US" sz="2800" dirty="0">
                <a:solidFill>
                  <a:schemeClr val="tx1"/>
                </a:solidFill>
                <a:latin typeface="Footlight MT Light" pitchFamily="18" charset="0"/>
              </a:rPr>
              <a:t>on them (e.g., toothbrushes ). </a:t>
            </a:r>
            <a:br>
              <a:rPr lang="en-US" sz="2800" dirty="0">
                <a:solidFill>
                  <a:schemeClr val="tx1"/>
                </a:solidFill>
                <a:latin typeface="Footlight MT Light" pitchFamily="18" charset="0"/>
              </a:rPr>
            </a:br>
            <a:r>
              <a:rPr lang="en-US" sz="2800" dirty="0">
                <a:solidFill>
                  <a:schemeClr val="tx1"/>
                </a:solidFill>
                <a:latin typeface="Footlight MT Light" pitchFamily="18" charset="0"/>
              </a:rPr>
              <a:t>      </a:t>
            </a:r>
            <a:r>
              <a:rPr lang="en-US" sz="2800" dirty="0" smtClean="0">
                <a:solidFill>
                  <a:schemeClr val="tx1"/>
                </a:solidFill>
                <a:latin typeface="Footlight MT Light" pitchFamily="18" charset="0"/>
              </a:rPr>
              <a:t>- Obtain </a:t>
            </a:r>
            <a:r>
              <a:rPr lang="en-US" sz="2800" dirty="0">
                <a:solidFill>
                  <a:schemeClr val="tx1"/>
                </a:solidFill>
                <a:latin typeface="Footlight MT Light" pitchFamily="18" charset="0"/>
              </a:rPr>
              <a:t>vaccination against hepatitis viruses A </a:t>
            </a:r>
            <a:r>
              <a:rPr lang="en-US" sz="2800" dirty="0" smtClean="0">
                <a:solidFill>
                  <a:schemeClr val="tx1"/>
                </a:solidFill>
                <a:latin typeface="Footlight MT Light" pitchFamily="18" charset="0"/>
              </a:rPr>
              <a:t/>
            </a:r>
            <a:br>
              <a:rPr lang="en-US" sz="2800" dirty="0" smtClean="0">
                <a:solidFill>
                  <a:schemeClr val="tx1"/>
                </a:solidFill>
                <a:latin typeface="Footlight MT Light" pitchFamily="18" charset="0"/>
              </a:rPr>
            </a:br>
            <a:r>
              <a:rPr lang="en-US" sz="2800" dirty="0">
                <a:latin typeface="Footlight MT Light" pitchFamily="18" charset="0"/>
              </a:rPr>
              <a:t> </a:t>
            </a:r>
            <a:r>
              <a:rPr lang="en-US" sz="2800" dirty="0" smtClean="0">
                <a:latin typeface="Footlight MT Light" pitchFamily="18" charset="0"/>
              </a:rPr>
              <a:t>        </a:t>
            </a:r>
            <a:r>
              <a:rPr lang="en-US" sz="2800" dirty="0" smtClean="0">
                <a:solidFill>
                  <a:schemeClr val="tx1"/>
                </a:solidFill>
                <a:latin typeface="Footlight MT Light" pitchFamily="18" charset="0"/>
              </a:rPr>
              <a:t>as </a:t>
            </a:r>
            <a:r>
              <a:rPr lang="en-US" sz="2800" dirty="0">
                <a:solidFill>
                  <a:schemeClr val="tx1"/>
                </a:solidFill>
                <a:latin typeface="Footlight MT Light" pitchFamily="18" charset="0"/>
              </a:rPr>
              <a:t>indicated.</a:t>
            </a:r>
            <a:br>
              <a:rPr lang="en-US" sz="2800" dirty="0">
                <a:solidFill>
                  <a:schemeClr val="tx1"/>
                </a:solidFill>
                <a:latin typeface="Footlight MT Light" pitchFamily="18" charset="0"/>
              </a:rPr>
            </a:br>
            <a:r>
              <a:rPr lang="en-US" sz="2800" dirty="0">
                <a:solidFill>
                  <a:schemeClr val="tx1"/>
                </a:solidFill>
                <a:latin typeface="Footlight MT Light" pitchFamily="18" charset="0"/>
              </a:rPr>
              <a:t>      </a:t>
            </a:r>
            <a:r>
              <a:rPr lang="en-US" sz="2800" dirty="0" smtClean="0">
                <a:solidFill>
                  <a:schemeClr val="tx1"/>
                </a:solidFill>
                <a:latin typeface="Footlight MT Light" pitchFamily="18" charset="0"/>
              </a:rPr>
              <a:t>- Be </a:t>
            </a:r>
            <a:r>
              <a:rPr lang="en-US" sz="2800" dirty="0">
                <a:solidFill>
                  <a:schemeClr val="tx1"/>
                </a:solidFill>
                <a:latin typeface="Footlight MT Light" pitchFamily="18" charset="0"/>
              </a:rPr>
              <a:t>seen at least annually  by their regular </a:t>
            </a:r>
            <a:r>
              <a:rPr lang="en-US" sz="2800" dirty="0" smtClean="0">
                <a:solidFill>
                  <a:schemeClr val="tx1"/>
                </a:solidFill>
                <a:latin typeface="Footlight MT Light" pitchFamily="18" charset="0"/>
              </a:rPr>
              <a:t/>
            </a:r>
            <a:br>
              <a:rPr lang="en-US" sz="2800" dirty="0" smtClean="0">
                <a:solidFill>
                  <a:schemeClr val="tx1"/>
                </a:solidFill>
                <a:latin typeface="Footlight MT Light" pitchFamily="18" charset="0"/>
              </a:rPr>
            </a:br>
            <a:r>
              <a:rPr lang="en-US" sz="2800" dirty="0">
                <a:latin typeface="Footlight MT Light" pitchFamily="18" charset="0"/>
              </a:rPr>
              <a:t> </a:t>
            </a:r>
            <a:r>
              <a:rPr lang="en-US" sz="2800" dirty="0" smtClean="0">
                <a:latin typeface="Footlight MT Light" pitchFamily="18" charset="0"/>
              </a:rPr>
              <a:t>        </a:t>
            </a:r>
            <a:r>
              <a:rPr lang="en-US" sz="2800" dirty="0" smtClean="0">
                <a:solidFill>
                  <a:schemeClr val="tx1"/>
                </a:solidFill>
                <a:latin typeface="Footlight MT Light" pitchFamily="18" charset="0"/>
              </a:rPr>
              <a:t>medical </a:t>
            </a:r>
            <a:r>
              <a:rPr lang="en-US" sz="2800" dirty="0">
                <a:solidFill>
                  <a:schemeClr val="tx1"/>
                </a:solidFill>
                <a:latin typeface="Footlight MT Light" pitchFamily="18" charset="0"/>
              </a:rPr>
              <a:t>doctor.</a:t>
            </a:r>
            <a:br>
              <a:rPr lang="en-US" sz="2800" dirty="0">
                <a:solidFill>
                  <a:schemeClr val="tx1"/>
                </a:solidFill>
                <a:latin typeface="Footlight MT Light" pitchFamily="18" charset="0"/>
              </a:rPr>
            </a:br>
            <a:r>
              <a:rPr lang="en-US" sz="2800" dirty="0">
                <a:solidFill>
                  <a:schemeClr val="tx1"/>
                </a:solidFill>
                <a:latin typeface="Footlight MT Light" pitchFamily="18" charset="0"/>
              </a:rPr>
              <a:t>      </a:t>
            </a:r>
            <a:r>
              <a:rPr lang="en-US" sz="2800" dirty="0" smtClean="0">
                <a:solidFill>
                  <a:schemeClr val="tx1"/>
                </a:solidFill>
                <a:latin typeface="Footlight MT Light" pitchFamily="18" charset="0"/>
              </a:rPr>
              <a:t>- Discuss </a:t>
            </a:r>
            <a:r>
              <a:rPr lang="en-US" sz="2800" dirty="0">
                <a:solidFill>
                  <a:schemeClr val="tx1"/>
                </a:solidFill>
                <a:latin typeface="Footlight MT Light" pitchFamily="18" charset="0"/>
              </a:rPr>
              <a:t>the risk for transmission with their </a:t>
            </a:r>
            <a:r>
              <a:rPr lang="en-US" sz="2800" dirty="0" smtClean="0">
                <a:solidFill>
                  <a:schemeClr val="tx1"/>
                </a:solidFill>
                <a:latin typeface="Footlight MT Light" pitchFamily="18" charset="0"/>
              </a:rPr>
              <a:t/>
            </a:r>
            <a:br>
              <a:rPr lang="en-US" sz="2800" dirty="0" smtClean="0">
                <a:solidFill>
                  <a:schemeClr val="tx1"/>
                </a:solidFill>
                <a:latin typeface="Footlight MT Light" pitchFamily="18" charset="0"/>
              </a:rPr>
            </a:br>
            <a:r>
              <a:rPr lang="en-US" sz="2800" dirty="0">
                <a:latin typeface="Footlight MT Light" pitchFamily="18" charset="0"/>
              </a:rPr>
              <a:t> </a:t>
            </a:r>
            <a:r>
              <a:rPr lang="en-US" sz="2800" dirty="0" smtClean="0">
                <a:latin typeface="Footlight MT Light" pitchFamily="18" charset="0"/>
              </a:rPr>
              <a:t>        </a:t>
            </a:r>
            <a:r>
              <a:rPr lang="en-US" sz="2800" dirty="0" smtClean="0">
                <a:solidFill>
                  <a:schemeClr val="tx1"/>
                </a:solidFill>
                <a:latin typeface="Footlight MT Light" pitchFamily="18" charset="0"/>
              </a:rPr>
              <a:t>partner </a:t>
            </a:r>
            <a:r>
              <a:rPr lang="en-US" sz="2800" dirty="0">
                <a:solidFill>
                  <a:schemeClr val="tx1"/>
                </a:solidFill>
                <a:latin typeface="Footlight MT Light" pitchFamily="18" charset="0"/>
              </a:rPr>
              <a:t>and need for and </a:t>
            </a:r>
            <a:r>
              <a:rPr lang="en-US" sz="2800" dirty="0" smtClean="0">
                <a:solidFill>
                  <a:schemeClr val="tx1"/>
                </a:solidFill>
                <a:latin typeface="Footlight MT Light" pitchFamily="18" charset="0"/>
              </a:rPr>
              <a:t>testing.</a:t>
            </a:r>
            <a:endParaRPr lang="en-US" sz="2800" dirty="0">
              <a:latin typeface="Footlight MT Light" pitchFamily="18" charset="0"/>
            </a:endParaRPr>
          </a:p>
        </p:txBody>
      </p:sp>
    </p:spTree>
  </p:cSld>
  <p:clrMapOvr>
    <a:masterClrMapping/>
  </p:clrMapOvr>
  <p:transition spd="slow">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Grp="1" noChangeArrowheads="1"/>
          </p:cNvSpPr>
          <p:nvPr>
            <p:ph type="body" idx="1"/>
          </p:nvPr>
        </p:nvSpPr>
        <p:spPr>
          <a:xfrm>
            <a:off x="0" y="317092"/>
            <a:ext cx="9020175" cy="3001296"/>
          </a:xfrm>
        </p:spPr>
        <p:txBody>
          <a:bodyPr/>
          <a:lstStyle/>
          <a:p>
            <a:pPr algn="ctr">
              <a:buNone/>
            </a:pPr>
            <a:r>
              <a:rPr lang="en-US" sz="2000" b="1" u="sng" dirty="0">
                <a:solidFill>
                  <a:schemeClr val="tx1"/>
                </a:solidFill>
                <a:latin typeface="Footlight MT Light" pitchFamily="18" charset="0"/>
              </a:rPr>
              <a:t>Copyright Statement</a:t>
            </a:r>
            <a:endParaRPr lang="en-US" sz="2000" dirty="0">
              <a:solidFill>
                <a:schemeClr val="tx1"/>
              </a:solidFill>
              <a:latin typeface="Footlight MT Light" pitchFamily="18" charset="0"/>
            </a:endParaRPr>
          </a:p>
          <a:p>
            <a:pPr algn="ctr">
              <a:buNone/>
            </a:pPr>
            <a:r>
              <a:rPr lang="en-US" sz="2000" b="1" i="1" dirty="0" smtClean="0">
                <a:solidFill>
                  <a:schemeClr val="tx1"/>
                </a:solidFill>
                <a:latin typeface="Footlight MT Light" pitchFamily="18" charset="0"/>
              </a:rPr>
              <a:t>This </a:t>
            </a:r>
            <a:r>
              <a:rPr lang="en-US" sz="2000" b="1" i="1" dirty="0">
                <a:solidFill>
                  <a:schemeClr val="tx1"/>
                </a:solidFill>
                <a:latin typeface="Footlight MT Light" pitchFamily="18" charset="0"/>
              </a:rPr>
              <a:t>material is protected by copyright laws. For any other purposes other than teaching and research in the King Saud University, no part may be reproduced or copied in any form or by any means without prior permission of the King Saud University</a:t>
            </a:r>
            <a:endParaRPr lang="en-US" sz="2000" dirty="0">
              <a:solidFill>
                <a:schemeClr val="tx1"/>
              </a:solidFill>
              <a:latin typeface="Footlight MT Light" pitchFamily="18" charset="0"/>
            </a:endParaRPr>
          </a:p>
          <a:p>
            <a:pPr algn="ctr"/>
            <a:endParaRPr lang="en-US" sz="2000" dirty="0">
              <a:solidFill>
                <a:schemeClr val="tx1"/>
              </a:solidFill>
              <a:latin typeface="Footlight MT Light" pitchFamily="18" charset="0"/>
            </a:endParaRPr>
          </a:p>
          <a:p>
            <a:pPr algn="ctr">
              <a:buNone/>
            </a:pPr>
            <a:r>
              <a:rPr lang="en-US" sz="2000" b="1" i="1" dirty="0" smtClean="0">
                <a:solidFill>
                  <a:schemeClr val="tx1"/>
                </a:solidFill>
                <a:latin typeface="Footlight MT Light" pitchFamily="18" charset="0"/>
              </a:rPr>
              <a:t>© </a:t>
            </a:r>
            <a:r>
              <a:rPr lang="en-US" sz="2000" b="1" i="1" dirty="0">
                <a:solidFill>
                  <a:schemeClr val="tx1"/>
                </a:solidFill>
                <a:latin typeface="Footlight MT Light" pitchFamily="18" charset="0"/>
              </a:rPr>
              <a:t>King Saud University, Kingdom of Saudi Arabia (2010.</a:t>
            </a:r>
            <a:endParaRPr lang="en-US" sz="2000" dirty="0">
              <a:solidFill>
                <a:schemeClr val="tx1"/>
              </a:solidFill>
              <a:latin typeface="Footlight MT Light" pitchFamily="18" charset="0"/>
            </a:endParaRPr>
          </a:p>
          <a:p>
            <a:pPr algn="ctr">
              <a:buNone/>
            </a:pPr>
            <a:endParaRPr lang="en-US" sz="2000" dirty="0">
              <a:latin typeface="Footlight MT Light" pitchFamily="18" charset="0"/>
            </a:endParaRPr>
          </a:p>
        </p:txBody>
      </p:sp>
      <p:sp>
        <p:nvSpPr>
          <p:cNvPr id="6" name="Rectangle 3"/>
          <p:cNvSpPr txBox="1">
            <a:spLocks noChangeArrowheads="1"/>
          </p:cNvSpPr>
          <p:nvPr/>
        </p:nvSpPr>
        <p:spPr bwMode="auto">
          <a:xfrm>
            <a:off x="0" y="3856704"/>
            <a:ext cx="9020175" cy="300129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ctr"/>
            <a:r>
              <a:rPr lang="en-US" sz="2000" b="1" dirty="0">
                <a:solidFill>
                  <a:srgbClr val="FFC000"/>
                </a:solidFill>
                <a:latin typeface="Footlight MT Light" pitchFamily="18" charset="0"/>
              </a:rPr>
              <a:t>This practical class is designed and Prepared by:</a:t>
            </a:r>
            <a:endParaRPr lang="en-US" sz="2000" dirty="0">
              <a:solidFill>
                <a:srgbClr val="FFC000"/>
              </a:solidFill>
              <a:latin typeface="Footlight MT Light" pitchFamily="18" charset="0"/>
            </a:endParaRPr>
          </a:p>
          <a:p>
            <a:pPr algn="ctr"/>
            <a:r>
              <a:rPr lang="en-US" sz="4000" b="1" dirty="0">
                <a:solidFill>
                  <a:srgbClr val="FFFF00"/>
                </a:solidFill>
                <a:latin typeface="Footlight MT Light" pitchFamily="18" charset="0"/>
              </a:rPr>
              <a:t>Prof. Abdul </a:t>
            </a:r>
            <a:r>
              <a:rPr lang="en-US" sz="4000" b="1" dirty="0" err="1">
                <a:solidFill>
                  <a:srgbClr val="FFFF00"/>
                </a:solidFill>
                <a:latin typeface="Footlight MT Light" pitchFamily="18" charset="0"/>
              </a:rPr>
              <a:t>Mageed</a:t>
            </a:r>
            <a:r>
              <a:rPr lang="en-US" sz="4000" b="1" dirty="0">
                <a:solidFill>
                  <a:srgbClr val="FFFF00"/>
                </a:solidFill>
                <a:latin typeface="Footlight MT Light" pitchFamily="18" charset="0"/>
              </a:rPr>
              <a:t> </a:t>
            </a:r>
            <a:r>
              <a:rPr lang="en-US" sz="4000" b="1" dirty="0" err="1">
                <a:solidFill>
                  <a:srgbClr val="FFFF00"/>
                </a:solidFill>
                <a:latin typeface="Footlight MT Light" pitchFamily="18" charset="0"/>
              </a:rPr>
              <a:t>Kambal</a:t>
            </a:r>
            <a:r>
              <a:rPr lang="en-US" sz="4000" b="1" dirty="0">
                <a:solidFill>
                  <a:srgbClr val="FFFF00"/>
                </a:solidFill>
                <a:latin typeface="Footlight MT Light" pitchFamily="18" charset="0"/>
              </a:rPr>
              <a:t>(Microbiology)</a:t>
            </a:r>
          </a:p>
          <a:p>
            <a:pPr algn="ctr"/>
            <a:r>
              <a:rPr lang="en-US" sz="3200" b="1" dirty="0">
                <a:solidFill>
                  <a:srgbClr val="FFFF00"/>
                </a:solidFill>
                <a:latin typeface="Footlight MT Light" pitchFamily="18" charset="0"/>
              </a:rPr>
              <a:t>Dr. Ali </a:t>
            </a:r>
            <a:r>
              <a:rPr lang="en-US" sz="3200" b="1" dirty="0" err="1">
                <a:solidFill>
                  <a:srgbClr val="FFFF00"/>
                </a:solidFill>
                <a:latin typeface="Footlight MT Light" pitchFamily="18" charset="0"/>
              </a:rPr>
              <a:t>Somily</a:t>
            </a:r>
            <a:r>
              <a:rPr lang="en-US" sz="3200" b="1" dirty="0">
                <a:solidFill>
                  <a:srgbClr val="FFFF00"/>
                </a:solidFill>
                <a:latin typeface="Footlight MT Light" pitchFamily="18" charset="0"/>
              </a:rPr>
              <a:t> (</a:t>
            </a:r>
            <a:r>
              <a:rPr lang="en-US" sz="3200" b="1" dirty="0" smtClean="0">
                <a:solidFill>
                  <a:srgbClr val="FFFF00"/>
                </a:solidFill>
                <a:latin typeface="Footlight MT Light" pitchFamily="18" charset="0"/>
              </a:rPr>
              <a:t>Microbiology</a:t>
            </a:r>
            <a:r>
              <a:rPr lang="en-US" sz="3200" b="1" dirty="0">
                <a:solidFill>
                  <a:srgbClr val="FFFF00"/>
                </a:solidFill>
                <a:latin typeface="Footlight MT Light" pitchFamily="18" charset="0"/>
              </a:rPr>
              <a:t>)</a:t>
            </a:r>
            <a:endParaRPr lang="en-US" sz="3200" dirty="0">
              <a:solidFill>
                <a:srgbClr val="FFFF00"/>
              </a:solidFill>
              <a:latin typeface="Footlight MT Light" pitchFamily="18" charset="0"/>
            </a:endParaRPr>
          </a:p>
          <a:p>
            <a:pPr algn="ctr"/>
            <a:r>
              <a:rPr lang="en-US" sz="2000" b="1" dirty="0">
                <a:solidFill>
                  <a:srgbClr val="FFFF00"/>
                </a:solidFill>
                <a:latin typeface="Footlight MT Light" pitchFamily="18" charset="0"/>
              </a:rPr>
              <a:t> </a:t>
            </a:r>
            <a:r>
              <a:rPr lang="en-US" sz="1050" b="1" dirty="0" smtClean="0">
                <a:solidFill>
                  <a:srgbClr val="FFFF00"/>
                </a:solidFill>
                <a:latin typeface="Footlight MT Light" pitchFamily="18" charset="0"/>
              </a:rPr>
              <a:t>Prof</a:t>
            </a:r>
            <a:r>
              <a:rPr lang="en-US" sz="1050" b="1" dirty="0">
                <a:solidFill>
                  <a:srgbClr val="FFFF00"/>
                </a:solidFill>
                <a:latin typeface="Footlight MT Light" pitchFamily="18" charset="0"/>
              </a:rPr>
              <a:t>. </a:t>
            </a:r>
            <a:r>
              <a:rPr lang="en-US" sz="1050" b="1" dirty="0" err="1">
                <a:solidFill>
                  <a:srgbClr val="FFFF00"/>
                </a:solidFill>
                <a:latin typeface="Footlight MT Light" pitchFamily="18" charset="0"/>
              </a:rPr>
              <a:t>Samy</a:t>
            </a:r>
            <a:r>
              <a:rPr lang="en-US" sz="1050" b="1" dirty="0">
                <a:solidFill>
                  <a:srgbClr val="FFFF00"/>
                </a:solidFill>
                <a:latin typeface="Footlight MT Light" pitchFamily="18" charset="0"/>
              </a:rPr>
              <a:t> A. </a:t>
            </a:r>
            <a:r>
              <a:rPr lang="en-US" sz="1050" b="1" dirty="0" err="1">
                <a:solidFill>
                  <a:srgbClr val="FFFF00"/>
                </a:solidFill>
                <a:latin typeface="Footlight MT Light" pitchFamily="18" charset="0"/>
              </a:rPr>
              <a:t>Azer</a:t>
            </a:r>
            <a:r>
              <a:rPr lang="en-US" sz="1050" b="1" dirty="0">
                <a:solidFill>
                  <a:srgbClr val="FFFF00"/>
                </a:solidFill>
                <a:latin typeface="Footlight MT Light" pitchFamily="18" charset="0"/>
              </a:rPr>
              <a:t> (Medical Education)</a:t>
            </a:r>
            <a:endParaRPr lang="en-US" sz="1050" dirty="0">
              <a:solidFill>
                <a:srgbClr val="FFFF00"/>
              </a:solidFill>
              <a:latin typeface="Footlight MT Light" pitchFamily="18" charset="0"/>
            </a:endParaRPr>
          </a:p>
          <a:p>
            <a:pPr algn="ctr"/>
            <a:r>
              <a:rPr lang="en-US" sz="2000" b="1" dirty="0" smtClean="0">
                <a:solidFill>
                  <a:srgbClr val="FFFF00"/>
                </a:solidFill>
                <a:latin typeface="Footlight MT Light" pitchFamily="18" charset="0"/>
              </a:rPr>
              <a:t>Dr</a:t>
            </a:r>
            <a:r>
              <a:rPr lang="en-US" sz="2000" b="1" dirty="0">
                <a:solidFill>
                  <a:srgbClr val="FFFF00"/>
                </a:solidFill>
                <a:latin typeface="Footlight MT Light" pitchFamily="18" charset="0"/>
              </a:rPr>
              <a:t>. </a:t>
            </a:r>
            <a:r>
              <a:rPr lang="en-US" sz="2000" b="1" dirty="0" err="1">
                <a:solidFill>
                  <a:srgbClr val="FFFF00"/>
                </a:solidFill>
                <a:latin typeface="Footlight MT Light" pitchFamily="18" charset="0"/>
              </a:rPr>
              <a:t>Malak</a:t>
            </a:r>
            <a:r>
              <a:rPr lang="en-US" sz="2000" b="1" dirty="0">
                <a:solidFill>
                  <a:srgbClr val="FFFF00"/>
                </a:solidFill>
                <a:latin typeface="Footlight MT Light" pitchFamily="18" charset="0"/>
              </a:rPr>
              <a:t> Al-</a:t>
            </a:r>
            <a:r>
              <a:rPr lang="en-US" sz="2000" b="1" dirty="0" err="1">
                <a:solidFill>
                  <a:srgbClr val="FFFF00"/>
                </a:solidFill>
                <a:latin typeface="Footlight MT Light" pitchFamily="18" charset="0"/>
              </a:rPr>
              <a:t>Hazmi</a:t>
            </a:r>
            <a:r>
              <a:rPr lang="en-US" sz="2000" b="1" dirty="0">
                <a:solidFill>
                  <a:srgbClr val="FFFF00"/>
                </a:solidFill>
                <a:latin typeface="Footlight MT Light" pitchFamily="18" charset="0"/>
              </a:rPr>
              <a:t> (Microbiology)</a:t>
            </a:r>
            <a:endParaRPr lang="en-US" sz="2000" dirty="0">
              <a:solidFill>
                <a:srgbClr val="FFFF00"/>
              </a:solidFill>
              <a:latin typeface="Footlight MT Light" pitchFamily="18" charset="0"/>
            </a:endParaRPr>
          </a:p>
          <a:p>
            <a:pPr algn="ctr"/>
            <a:r>
              <a:rPr lang="en-US" sz="2000" b="1" dirty="0">
                <a:solidFill>
                  <a:srgbClr val="FFFF00"/>
                </a:solidFill>
                <a:latin typeface="Footlight MT Light" pitchFamily="18" charset="0"/>
              </a:rPr>
              <a:t>Dr. </a:t>
            </a:r>
            <a:r>
              <a:rPr lang="en-US" sz="2000" b="1" dirty="0" err="1">
                <a:solidFill>
                  <a:srgbClr val="FFFF00"/>
                </a:solidFill>
                <a:latin typeface="Footlight MT Light" pitchFamily="18" charset="0"/>
              </a:rPr>
              <a:t>Fawzia</a:t>
            </a:r>
            <a:r>
              <a:rPr lang="en-US" sz="2000" b="1" dirty="0">
                <a:solidFill>
                  <a:srgbClr val="FFFF00"/>
                </a:solidFill>
                <a:latin typeface="Footlight MT Light" pitchFamily="18" charset="0"/>
              </a:rPr>
              <a:t> Al-</a:t>
            </a:r>
            <a:r>
              <a:rPr lang="en-US" sz="2000" b="1" dirty="0" err="1">
                <a:solidFill>
                  <a:srgbClr val="FFFF00"/>
                </a:solidFill>
                <a:latin typeface="Footlight MT Light" pitchFamily="18" charset="0"/>
              </a:rPr>
              <a:t>Otaibi</a:t>
            </a:r>
            <a:r>
              <a:rPr lang="en-US" sz="2000" b="1" dirty="0">
                <a:solidFill>
                  <a:srgbClr val="FFFF00"/>
                </a:solidFill>
                <a:latin typeface="Footlight MT Light" pitchFamily="18" charset="0"/>
              </a:rPr>
              <a:t> (Microbiology)</a:t>
            </a:r>
            <a:endParaRPr lang="en-US" sz="2000" dirty="0">
              <a:solidFill>
                <a:srgbClr val="FFFF00"/>
              </a:solidFill>
              <a:latin typeface="Footlight MT Light" pitchFamily="18" charset="0"/>
            </a:endParaRPr>
          </a:p>
          <a:p>
            <a:pPr marL="342900" marR="0" lvl="0" indent="-342900" algn="ctr" defTabSz="914400" rtl="0" eaLnBrk="1" fontAlgn="base" latinLnBrk="0" hangingPunct="1">
              <a:lnSpc>
                <a:spcPct val="100000"/>
              </a:lnSpc>
              <a:spcBef>
                <a:spcPct val="20000"/>
              </a:spcBef>
              <a:spcAft>
                <a:spcPct val="0"/>
              </a:spcAft>
              <a:buClr>
                <a:schemeClr val="tx1"/>
              </a:buClr>
              <a:buSzTx/>
              <a:buFontTx/>
              <a:buNone/>
              <a:tabLst/>
              <a:defRPr/>
            </a:pPr>
            <a:endParaRPr kumimoji="0" lang="en-US" sz="2000" b="0" i="0" u="none" strike="noStrike" kern="0" cap="none" spc="0" normalizeH="0" baseline="0" noProof="0" dirty="0" smtClean="0">
              <a:ln>
                <a:noFill/>
              </a:ln>
              <a:solidFill>
                <a:srgbClr val="FFFF00"/>
              </a:solidFill>
              <a:effectLst/>
              <a:uLnTx/>
              <a:uFillTx/>
              <a:latin typeface="Footlight MT Light" pitchFamily="18" charset="0"/>
              <a:cs typeface="+mn-cs"/>
            </a:endParaRPr>
          </a:p>
        </p:txBody>
      </p:sp>
    </p:spTree>
  </p:cSld>
  <p:clrMapOvr>
    <a:masterClrMapping/>
  </p:clrMapOvr>
  <p:transition spd="slow">
    <p:circl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5613" y="678426"/>
            <a:ext cx="8226425" cy="5241260"/>
          </a:xfrm>
        </p:spPr>
        <p:txBody>
          <a:bodyPr/>
          <a:lstStyle/>
          <a:p>
            <a:pPr marL="0" indent="0" algn="just">
              <a:buNone/>
            </a:pPr>
            <a:r>
              <a:rPr lang="en-US" sz="3600" dirty="0" smtClean="0">
                <a:latin typeface="Footlight MT Light" pitchFamily="18" charset="0"/>
              </a:rPr>
              <a:t>Today the mother is admitted in </a:t>
            </a:r>
            <a:r>
              <a:rPr lang="en-US" sz="3600" dirty="0" err="1" smtClean="0">
                <a:latin typeface="Footlight MT Light" pitchFamily="18" charset="0"/>
              </a:rPr>
              <a:t>labour</a:t>
            </a:r>
            <a:r>
              <a:rPr lang="en-US" sz="3600" dirty="0" smtClean="0">
                <a:latin typeface="Footlight MT Light" pitchFamily="18" charset="0"/>
              </a:rPr>
              <a:t> and you were among the staff involved in the delivery. During a repair of the </a:t>
            </a:r>
            <a:r>
              <a:rPr lang="en-US" sz="3600" dirty="0" err="1" smtClean="0">
                <a:latin typeface="Footlight MT Light" pitchFamily="18" charset="0"/>
              </a:rPr>
              <a:t>epistomy</a:t>
            </a:r>
            <a:r>
              <a:rPr lang="en-US" sz="3600" dirty="0" smtClean="0">
                <a:latin typeface="Footlight MT Light" pitchFamily="18" charset="0"/>
              </a:rPr>
              <a:t> by you accidentally you prick your finger with a needle stained by the patient blood?  </a:t>
            </a:r>
          </a:p>
          <a:p>
            <a:pPr marL="0" indent="0" algn="just">
              <a:buNone/>
            </a:pPr>
            <a:endParaRPr lang="en-US" sz="3600" dirty="0">
              <a:latin typeface="Footlight MT Light" pitchFamily="18" charset="0"/>
            </a:endParaRPr>
          </a:p>
        </p:txBody>
      </p:sp>
    </p:spTree>
  </p:cSld>
  <p:clrMapOvr>
    <a:masterClrMapping/>
  </p:clrMapOvr>
  <p:transition spd="slow">
    <p:circl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8632" y="523568"/>
            <a:ext cx="8226425" cy="4525963"/>
          </a:xfrm>
        </p:spPr>
        <p:txBody>
          <a:bodyPr/>
          <a:lstStyle/>
          <a:p>
            <a:pPr lvl="0">
              <a:buNone/>
            </a:pPr>
            <a:r>
              <a:rPr lang="en-US" sz="4000" b="1" dirty="0" smtClean="0">
                <a:solidFill>
                  <a:srgbClr val="FFC000"/>
                </a:solidFill>
                <a:latin typeface="Footlight MT Light" pitchFamily="18" charset="0"/>
              </a:rPr>
              <a:t>1.   What </a:t>
            </a:r>
            <a:r>
              <a:rPr lang="en-US" sz="4000" b="1" dirty="0">
                <a:solidFill>
                  <a:srgbClr val="FFC000"/>
                </a:solidFill>
                <a:latin typeface="Footlight MT Light" pitchFamily="18" charset="0"/>
              </a:rPr>
              <a:t>should you do?</a:t>
            </a:r>
            <a:endParaRPr lang="en-US" sz="4000" dirty="0">
              <a:solidFill>
                <a:srgbClr val="FFC000"/>
              </a:solidFill>
              <a:latin typeface="Footlight MT Light" pitchFamily="18" charset="0"/>
            </a:endParaRPr>
          </a:p>
          <a:p>
            <a:pPr lvl="1">
              <a:buNone/>
            </a:pPr>
            <a:r>
              <a:rPr lang="en-US" sz="4000" dirty="0" smtClean="0">
                <a:solidFill>
                  <a:schemeClr val="tx1"/>
                </a:solidFill>
                <a:latin typeface="Footlight MT Light" pitchFamily="18" charset="0"/>
              </a:rPr>
              <a:t>-  Report </a:t>
            </a:r>
            <a:r>
              <a:rPr lang="en-US" sz="4000" dirty="0">
                <a:solidFill>
                  <a:schemeClr val="tx1"/>
                </a:solidFill>
                <a:latin typeface="Footlight MT Light" pitchFamily="18" charset="0"/>
              </a:rPr>
              <a:t>occupational exposures </a:t>
            </a:r>
            <a:r>
              <a:rPr lang="en-US" sz="4000" dirty="0" smtClean="0">
                <a:solidFill>
                  <a:schemeClr val="tx1"/>
                </a:solidFill>
                <a:latin typeface="Footlight MT Light" pitchFamily="18" charset="0"/>
              </a:rPr>
              <a:t>immediately.</a:t>
            </a:r>
            <a:endParaRPr lang="en-US" sz="4000" dirty="0">
              <a:solidFill>
                <a:schemeClr val="tx1"/>
              </a:solidFill>
              <a:latin typeface="Footlight MT Light" pitchFamily="18" charset="0"/>
            </a:endParaRPr>
          </a:p>
          <a:p>
            <a:pPr lvl="1">
              <a:buNone/>
            </a:pPr>
            <a:r>
              <a:rPr lang="en-US" sz="4000" dirty="0" smtClean="0">
                <a:solidFill>
                  <a:schemeClr val="tx1"/>
                </a:solidFill>
                <a:latin typeface="Footlight MT Light" pitchFamily="18" charset="0"/>
              </a:rPr>
              <a:t>-  The </a:t>
            </a:r>
            <a:r>
              <a:rPr lang="en-US" sz="4000" dirty="0">
                <a:solidFill>
                  <a:schemeClr val="tx1"/>
                </a:solidFill>
                <a:latin typeface="Footlight MT Light" pitchFamily="18" charset="0"/>
              </a:rPr>
              <a:t>hepatitis B vaccination status and the vaccine-response status (if known)  should be </a:t>
            </a:r>
            <a:r>
              <a:rPr lang="en-US" sz="4000" dirty="0" smtClean="0">
                <a:solidFill>
                  <a:schemeClr val="tx1"/>
                </a:solidFill>
                <a:latin typeface="Footlight MT Light" pitchFamily="18" charset="0"/>
              </a:rPr>
              <a:t>reviewed.</a:t>
            </a:r>
            <a:endParaRPr lang="en-US" sz="4000" dirty="0">
              <a:solidFill>
                <a:schemeClr val="tx1"/>
              </a:solidFill>
              <a:latin typeface="Footlight MT Light" pitchFamily="18" charset="0"/>
            </a:endParaRPr>
          </a:p>
          <a:p>
            <a:pPr>
              <a:buNone/>
            </a:pPr>
            <a:endParaRPr lang="en-US" sz="4000" dirty="0">
              <a:latin typeface="Footlight MT Light" pitchFamily="18" charset="0"/>
            </a:endParaRPr>
          </a:p>
        </p:txBody>
      </p:sp>
    </p:spTree>
  </p:cSld>
  <p:clrMapOvr>
    <a:masterClrMapping/>
  </p:clrMapOvr>
  <p:transition spd="slow">
    <p:circl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Dr.Fauzia\My Documents\My Pictures\r011a1t3.gif"/>
          <p:cNvPicPr/>
          <p:nvPr/>
        </p:nvPicPr>
        <p:blipFill>
          <a:blip r:embed="rId2" cstate="print"/>
          <a:srcRect/>
          <a:stretch>
            <a:fillRect/>
          </a:stretch>
        </p:blipFill>
        <p:spPr bwMode="auto">
          <a:xfrm>
            <a:off x="338320" y="166254"/>
            <a:ext cx="8473170" cy="6594764"/>
          </a:xfrm>
          <a:prstGeom prst="rect">
            <a:avLst/>
          </a:prstGeom>
          <a:noFill/>
          <a:ln w="9525">
            <a:noFill/>
            <a:miter lim="800000"/>
            <a:headEnd/>
            <a:tailEnd/>
          </a:ln>
        </p:spPr>
      </p:pic>
    </p:spTree>
  </p:cSld>
  <p:clrMapOvr>
    <a:masterClrMapping/>
  </p:clrMapOvr>
  <p:transition spd="slow">
    <p:circl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5613" y="383458"/>
            <a:ext cx="8226425" cy="5742705"/>
          </a:xfrm>
        </p:spPr>
        <p:txBody>
          <a:bodyPr/>
          <a:lstStyle/>
          <a:p>
            <a:pPr lvl="0" algn="just">
              <a:buNone/>
            </a:pPr>
            <a:r>
              <a:rPr lang="en-US" sz="3600" b="1" dirty="0" smtClean="0">
                <a:solidFill>
                  <a:srgbClr val="FFC000"/>
                </a:solidFill>
                <a:latin typeface="Footlight MT Light" pitchFamily="18" charset="0"/>
              </a:rPr>
              <a:t>2. What </a:t>
            </a:r>
            <a:r>
              <a:rPr lang="en-US" sz="3600" b="1" dirty="0">
                <a:solidFill>
                  <a:srgbClr val="FFC000"/>
                </a:solidFill>
                <a:latin typeface="Footlight MT Light" pitchFamily="18" charset="0"/>
              </a:rPr>
              <a:t>is the risk of infection to you</a:t>
            </a:r>
            <a:r>
              <a:rPr lang="en-US" sz="3600" b="1" dirty="0" smtClean="0">
                <a:solidFill>
                  <a:srgbClr val="FFC000"/>
                </a:solidFill>
                <a:latin typeface="Footlight MT Light" pitchFamily="18" charset="0"/>
              </a:rPr>
              <a:t>?</a:t>
            </a:r>
          </a:p>
          <a:p>
            <a:pPr lvl="0" algn="just">
              <a:buNone/>
            </a:pPr>
            <a:endParaRPr lang="en-US" sz="3600" dirty="0">
              <a:solidFill>
                <a:srgbClr val="FFC000"/>
              </a:solidFill>
              <a:latin typeface="Footlight MT Light" pitchFamily="18" charset="0"/>
            </a:endParaRPr>
          </a:p>
          <a:p>
            <a:pPr algn="just">
              <a:buNone/>
            </a:pPr>
            <a:r>
              <a:rPr lang="en-US" sz="3200" dirty="0" smtClean="0">
                <a:solidFill>
                  <a:schemeClr val="tx1"/>
                </a:solidFill>
                <a:latin typeface="Footlight MT Light" pitchFamily="18" charset="0"/>
              </a:rPr>
              <a:t>    </a:t>
            </a:r>
            <a:r>
              <a:rPr lang="en-US" sz="3200" dirty="0" smtClean="0">
                <a:solidFill>
                  <a:schemeClr val="tx1"/>
                </a:solidFill>
                <a:latin typeface="Footlight MT Light" pitchFamily="18" charset="0"/>
              </a:rPr>
              <a:t>T</a:t>
            </a:r>
            <a:r>
              <a:rPr lang="en-US" sz="3200" dirty="0" smtClean="0">
                <a:latin typeface="Footlight MT Light" pitchFamily="18" charset="0"/>
              </a:rPr>
              <a:t>he </a:t>
            </a:r>
            <a:r>
              <a:rPr lang="en-US" sz="3200" dirty="0" smtClean="0">
                <a:latin typeface="Footlight MT Light" pitchFamily="18" charset="0"/>
              </a:rPr>
              <a:t>risk of developing serologic evidence of HBV </a:t>
            </a:r>
            <a:r>
              <a:rPr lang="en-US" sz="3200" dirty="0" smtClean="0">
                <a:latin typeface="Footlight MT Light" pitchFamily="18" charset="0"/>
              </a:rPr>
              <a:t>infection is </a:t>
            </a:r>
            <a:r>
              <a:rPr lang="en-US" sz="3200" dirty="0" smtClean="0">
                <a:latin typeface="Footlight MT Light" pitchFamily="18" charset="0"/>
              </a:rPr>
              <a:t>37</a:t>
            </a:r>
            <a:r>
              <a:rPr lang="en-US" sz="3200" dirty="0" smtClean="0">
                <a:latin typeface="Footlight MT Light" pitchFamily="18" charset="0"/>
              </a:rPr>
              <a:t>%-</a:t>
            </a:r>
            <a:r>
              <a:rPr lang="en-US" sz="3200" dirty="0">
                <a:latin typeface="Footlight MT Light" pitchFamily="18" charset="0"/>
              </a:rPr>
              <a:t>62% if the blood </a:t>
            </a:r>
            <a:r>
              <a:rPr lang="en-US" sz="3200" dirty="0" smtClean="0">
                <a:latin typeface="Footlight MT Light" pitchFamily="18" charset="0"/>
              </a:rPr>
              <a:t>was positive for both </a:t>
            </a:r>
            <a:r>
              <a:rPr lang="en-US" sz="3200" dirty="0" err="1" smtClean="0">
                <a:latin typeface="Footlight MT Light" pitchFamily="18" charset="0"/>
              </a:rPr>
              <a:t>HBsAg</a:t>
            </a:r>
            <a:r>
              <a:rPr lang="en-US" sz="3200" dirty="0" smtClean="0">
                <a:latin typeface="Footlight MT Light" pitchFamily="18" charset="0"/>
              </a:rPr>
              <a:t> </a:t>
            </a:r>
            <a:r>
              <a:rPr lang="en-US" sz="3200" dirty="0">
                <a:latin typeface="Footlight MT Light" pitchFamily="18" charset="0"/>
              </a:rPr>
              <a:t>and </a:t>
            </a:r>
            <a:r>
              <a:rPr lang="en-US" sz="3200" dirty="0" err="1" smtClean="0">
                <a:latin typeface="Footlight MT Light" pitchFamily="18" charset="0"/>
              </a:rPr>
              <a:t>HBeAg</a:t>
            </a:r>
            <a:r>
              <a:rPr lang="en-US" sz="3200" dirty="0" smtClean="0">
                <a:latin typeface="Footlight MT Light" pitchFamily="18" charset="0"/>
              </a:rPr>
              <a:t>. </a:t>
            </a:r>
            <a:r>
              <a:rPr lang="en-US" sz="3200" dirty="0" smtClean="0">
                <a:latin typeface="Footlight MT Light" pitchFamily="18" charset="0"/>
              </a:rPr>
              <a:t>By comparison, </a:t>
            </a:r>
            <a:r>
              <a:rPr lang="en-US" sz="3200" dirty="0">
                <a:latin typeface="Footlight MT Light" pitchFamily="18" charset="0"/>
              </a:rPr>
              <a:t>risk of developing serologic evidence of HBV </a:t>
            </a:r>
            <a:r>
              <a:rPr lang="en-US" sz="3200" dirty="0" smtClean="0">
                <a:latin typeface="Footlight MT Light" pitchFamily="18" charset="0"/>
              </a:rPr>
              <a:t>infection </a:t>
            </a:r>
            <a:r>
              <a:rPr lang="en-US" sz="3200" dirty="0">
                <a:latin typeface="Footlight MT Light" pitchFamily="18" charset="0"/>
              </a:rPr>
              <a:t>23</a:t>
            </a:r>
            <a:r>
              <a:rPr lang="en-US" sz="3200" dirty="0" smtClean="0">
                <a:latin typeface="Footlight MT Light" pitchFamily="18" charset="0"/>
              </a:rPr>
              <a:t>%-37</a:t>
            </a:r>
            <a:r>
              <a:rPr lang="en-US" sz="3200" dirty="0">
                <a:latin typeface="Footlight MT Light" pitchFamily="18" charset="0"/>
              </a:rPr>
              <a:t>% if the blood was positive </a:t>
            </a:r>
            <a:r>
              <a:rPr lang="en-US" sz="3200" dirty="0" smtClean="0">
                <a:latin typeface="Footlight MT Light" pitchFamily="18" charset="0"/>
              </a:rPr>
              <a:t>for </a:t>
            </a:r>
            <a:r>
              <a:rPr lang="en-US" sz="3200" dirty="0" err="1">
                <a:latin typeface="Footlight MT Light" pitchFamily="18" charset="0"/>
              </a:rPr>
              <a:t>HBsAg</a:t>
            </a:r>
            <a:r>
              <a:rPr lang="en-US" sz="3200" dirty="0">
                <a:latin typeface="Footlight MT Light" pitchFamily="18" charset="0"/>
              </a:rPr>
              <a:t> </a:t>
            </a:r>
            <a:r>
              <a:rPr lang="en-US" sz="3200" dirty="0" smtClean="0">
                <a:latin typeface="Footlight MT Light" pitchFamily="18" charset="0"/>
              </a:rPr>
              <a:t>but negative for </a:t>
            </a:r>
            <a:r>
              <a:rPr lang="en-US" sz="3200" dirty="0" err="1" smtClean="0">
                <a:latin typeface="Footlight MT Light" pitchFamily="18" charset="0"/>
              </a:rPr>
              <a:t>HBeAg</a:t>
            </a:r>
            <a:r>
              <a:rPr lang="en-US" sz="3200" dirty="0" smtClean="0">
                <a:latin typeface="Footlight MT Light" pitchFamily="18" charset="0"/>
              </a:rPr>
              <a:t>.</a:t>
            </a:r>
            <a:endParaRPr lang="en-US" sz="3200" dirty="0" smtClean="0">
              <a:latin typeface="Footlight MT Light" pitchFamily="18" charset="0"/>
            </a:endParaRPr>
          </a:p>
          <a:p>
            <a:pPr algn="just">
              <a:buNone/>
            </a:pPr>
            <a:endParaRPr lang="en-US" sz="3200" dirty="0">
              <a:solidFill>
                <a:schemeClr val="tx1"/>
              </a:solidFill>
              <a:latin typeface="Footlight MT Light" pitchFamily="18" charset="0"/>
            </a:endParaRPr>
          </a:p>
          <a:p>
            <a:pPr algn="just">
              <a:buNone/>
            </a:pPr>
            <a:endParaRPr lang="en-US" sz="3200" dirty="0">
              <a:latin typeface="Footlight MT Light" pitchFamily="18" charset="0"/>
            </a:endParaRPr>
          </a:p>
        </p:txBody>
      </p:sp>
    </p:spTree>
  </p:cSld>
  <p:clrMapOvr>
    <a:masterClrMapping/>
  </p:clrMapOvr>
  <p:transition spd="slow">
    <p:circl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solidFill>
                  <a:srgbClr val="FFFF00"/>
                </a:solidFill>
                <a:latin typeface="Bodoni MT Black" pitchFamily="18" charset="0"/>
              </a:rPr>
              <a:t>Interpretation of the Hepatitis B Panel Tests Results Interpretation</a:t>
            </a:r>
            <a:r>
              <a:rPr lang="en-US" sz="2800" dirty="0">
                <a:solidFill>
                  <a:srgbClr val="FFFF00"/>
                </a:solidFill>
                <a:latin typeface="Bodoni MT Black" pitchFamily="18" charset="0"/>
              </a:rPr>
              <a:t/>
            </a:r>
            <a:br>
              <a:rPr lang="en-US" sz="2800" dirty="0">
                <a:solidFill>
                  <a:srgbClr val="FFFF00"/>
                </a:solidFill>
                <a:latin typeface="Bodoni MT Black" pitchFamily="18" charset="0"/>
              </a:rPr>
            </a:br>
            <a:endParaRPr lang="en-US" sz="2800" dirty="0">
              <a:solidFill>
                <a:srgbClr val="FFFF00"/>
              </a:solidFill>
              <a:latin typeface="Bodoni MT Black"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486396547"/>
              </p:ext>
            </p:extLst>
          </p:nvPr>
        </p:nvGraphicFramePr>
        <p:xfrm>
          <a:off x="457201" y="984260"/>
          <a:ext cx="8185354" cy="5769972"/>
        </p:xfrm>
        <a:graphic>
          <a:graphicData uri="http://schemas.openxmlformats.org/drawingml/2006/table">
            <a:tbl>
              <a:tblPr/>
              <a:tblGrid>
                <a:gridCol w="3018452"/>
                <a:gridCol w="1985738"/>
                <a:gridCol w="3181164"/>
              </a:tblGrid>
              <a:tr h="266667">
                <a:tc>
                  <a:txBody>
                    <a:bodyPr/>
                    <a:lstStyle/>
                    <a:p>
                      <a:pPr marL="0" marR="0" algn="ctr">
                        <a:lnSpc>
                          <a:spcPct val="115000"/>
                        </a:lnSpc>
                        <a:spcBef>
                          <a:spcPts val="0"/>
                        </a:spcBef>
                        <a:spcAft>
                          <a:spcPts val="1000"/>
                        </a:spcAft>
                      </a:pPr>
                      <a:r>
                        <a:rPr lang="en-US" sz="1600" b="0" dirty="0">
                          <a:solidFill>
                            <a:srgbClr val="7030A0"/>
                          </a:solidFill>
                          <a:latin typeface="Times New Roman" panose="02020603050405020304" pitchFamily="18" charset="0"/>
                          <a:ea typeface="Times New Roman"/>
                          <a:cs typeface="Times New Roman" panose="02020603050405020304" pitchFamily="18" charset="0"/>
                        </a:rPr>
                        <a:t>Tests</a:t>
                      </a:r>
                      <a:endParaRPr lang="en-US" sz="1600" b="0" dirty="0">
                        <a:solidFill>
                          <a:srgbClr val="7030A0"/>
                        </a:solidFill>
                        <a:latin typeface="Times New Roman" panose="02020603050405020304" pitchFamily="18" charset="0"/>
                        <a:ea typeface="Calibri"/>
                        <a:cs typeface="Times New Roman" panose="02020603050405020304" pitchFamily="18" charset="0"/>
                      </a:endParaRPr>
                    </a:p>
                  </a:txBody>
                  <a:tcPr marL="62509" marR="62509" marT="0" marB="0">
                    <a:lnL w="12700" cap="flat" cmpd="sng" algn="ctr">
                      <a:solidFill>
                        <a:srgbClr val="F79646"/>
                      </a:solidFill>
                      <a:prstDash val="solid"/>
                      <a:round/>
                      <a:headEnd type="none" w="med" len="med"/>
                      <a:tailEnd type="none" w="med" len="med"/>
                    </a:lnL>
                    <a:lnR>
                      <a:noFill/>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79646"/>
                    </a:solidFill>
                  </a:tcPr>
                </a:tc>
                <a:tc>
                  <a:txBody>
                    <a:bodyPr/>
                    <a:lstStyle/>
                    <a:p>
                      <a:pPr marL="0" marR="0" algn="ctr">
                        <a:lnSpc>
                          <a:spcPct val="115000"/>
                        </a:lnSpc>
                        <a:spcBef>
                          <a:spcPts val="0"/>
                        </a:spcBef>
                        <a:spcAft>
                          <a:spcPts val="1000"/>
                        </a:spcAft>
                      </a:pPr>
                      <a:r>
                        <a:rPr lang="en-US" sz="1600" b="0">
                          <a:solidFill>
                            <a:srgbClr val="7030A0"/>
                          </a:solidFill>
                          <a:latin typeface="Times New Roman" panose="02020603050405020304" pitchFamily="18" charset="0"/>
                          <a:ea typeface="Times New Roman"/>
                          <a:cs typeface="Times New Roman" panose="02020603050405020304" pitchFamily="18" charset="0"/>
                        </a:rPr>
                        <a:t>Results</a:t>
                      </a:r>
                      <a:endParaRPr lang="en-US" sz="1600" b="0">
                        <a:solidFill>
                          <a:srgbClr val="7030A0"/>
                        </a:solidFill>
                        <a:latin typeface="Times New Roman" panose="02020603050405020304" pitchFamily="18" charset="0"/>
                        <a:ea typeface="Calibri"/>
                        <a:cs typeface="Times New Roman" panose="02020603050405020304" pitchFamily="18" charset="0"/>
                      </a:endParaRPr>
                    </a:p>
                  </a:txBody>
                  <a:tcPr marL="62509" marR="62509" marT="0" marB="0">
                    <a:lnL>
                      <a:noFill/>
                    </a:lnL>
                    <a:lnR>
                      <a:noFill/>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79646"/>
                    </a:solidFill>
                  </a:tcPr>
                </a:tc>
                <a:tc>
                  <a:txBody>
                    <a:bodyPr/>
                    <a:lstStyle/>
                    <a:p>
                      <a:pPr marL="0" marR="0" algn="ctr">
                        <a:lnSpc>
                          <a:spcPct val="115000"/>
                        </a:lnSpc>
                        <a:spcBef>
                          <a:spcPts val="0"/>
                        </a:spcBef>
                        <a:spcAft>
                          <a:spcPts val="1000"/>
                        </a:spcAft>
                      </a:pPr>
                      <a:r>
                        <a:rPr lang="en-US" sz="1600" b="0" dirty="0">
                          <a:solidFill>
                            <a:srgbClr val="7030A0"/>
                          </a:solidFill>
                          <a:latin typeface="Times New Roman" panose="02020603050405020304" pitchFamily="18" charset="0"/>
                          <a:ea typeface="Times New Roman"/>
                          <a:cs typeface="Times New Roman" panose="02020603050405020304" pitchFamily="18" charset="0"/>
                        </a:rPr>
                        <a:t> Interpretation</a:t>
                      </a:r>
                      <a:endParaRPr lang="en-US" sz="1600" b="0" dirty="0">
                        <a:solidFill>
                          <a:srgbClr val="7030A0"/>
                        </a:solidFill>
                        <a:latin typeface="Times New Roman" panose="02020603050405020304" pitchFamily="18" charset="0"/>
                        <a:ea typeface="Calibri"/>
                        <a:cs typeface="Times New Roman" panose="02020603050405020304" pitchFamily="18" charset="0"/>
                      </a:endParaRPr>
                    </a:p>
                  </a:txBody>
                  <a:tcPr marL="62509" marR="62509" marT="0" marB="0">
                    <a:lnL>
                      <a:noFill/>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79646"/>
                    </a:solidFill>
                  </a:tcPr>
                </a:tc>
              </a:tr>
              <a:tr h="800001">
                <a:tc>
                  <a:txBody>
                    <a:bodyPr/>
                    <a:lstStyle/>
                    <a:p>
                      <a:pPr marL="0" marR="0" algn="ctr">
                        <a:lnSpc>
                          <a:spcPct val="115000"/>
                        </a:lnSpc>
                        <a:spcBef>
                          <a:spcPts val="0"/>
                        </a:spcBef>
                        <a:spcAft>
                          <a:spcPts val="1000"/>
                        </a:spcAft>
                      </a:pPr>
                      <a:r>
                        <a:rPr lang="en-US" sz="1600" b="1" dirty="0" err="1">
                          <a:solidFill>
                            <a:schemeClr val="tx1"/>
                          </a:solidFill>
                          <a:latin typeface="Times New Roman" panose="02020603050405020304" pitchFamily="18" charset="0"/>
                          <a:ea typeface="Times New Roman"/>
                          <a:cs typeface="Times New Roman" panose="02020603050405020304" pitchFamily="18" charset="0"/>
                        </a:rPr>
                        <a:t>HBsAg</a:t>
                      </a:r>
                      <a:r>
                        <a:rPr lang="en-US" sz="1600" b="1" dirty="0">
                          <a:solidFill>
                            <a:schemeClr val="tx1"/>
                          </a:solidFill>
                          <a:latin typeface="Times New Roman" panose="02020603050405020304" pitchFamily="18" charset="0"/>
                          <a:ea typeface="Times New Roman"/>
                          <a:cs typeface="Times New Roman" panose="02020603050405020304" pitchFamily="18" charset="0"/>
                        </a:rPr>
                        <a:t/>
                      </a:r>
                      <a:br>
                        <a:rPr lang="en-US" sz="1600" b="1" dirty="0">
                          <a:solidFill>
                            <a:schemeClr val="tx1"/>
                          </a:solidFill>
                          <a:latin typeface="Times New Roman" panose="02020603050405020304" pitchFamily="18" charset="0"/>
                          <a:ea typeface="Times New Roman"/>
                          <a:cs typeface="Times New Roman" panose="02020603050405020304" pitchFamily="18" charset="0"/>
                        </a:rPr>
                      </a:br>
                      <a:r>
                        <a:rPr lang="en-US" sz="1600" b="1" dirty="0">
                          <a:solidFill>
                            <a:schemeClr val="tx1"/>
                          </a:solidFill>
                          <a:latin typeface="Times New Roman" panose="02020603050405020304" pitchFamily="18" charset="0"/>
                          <a:ea typeface="Times New Roman"/>
                          <a:cs typeface="Times New Roman" panose="02020603050405020304" pitchFamily="18" charset="0"/>
                        </a:rPr>
                        <a:t>anti-</a:t>
                      </a:r>
                      <a:r>
                        <a:rPr lang="en-US" sz="1600" b="1" dirty="0" err="1">
                          <a:solidFill>
                            <a:schemeClr val="tx1"/>
                          </a:solidFill>
                          <a:latin typeface="Times New Roman" panose="02020603050405020304" pitchFamily="18" charset="0"/>
                          <a:ea typeface="Times New Roman"/>
                          <a:cs typeface="Times New Roman" panose="02020603050405020304" pitchFamily="18" charset="0"/>
                        </a:rPr>
                        <a:t>HBc</a:t>
                      </a:r>
                      <a:r>
                        <a:rPr lang="en-US" sz="1600" b="1" dirty="0">
                          <a:solidFill>
                            <a:schemeClr val="tx1"/>
                          </a:solidFill>
                          <a:latin typeface="Times New Roman" panose="02020603050405020304" pitchFamily="18" charset="0"/>
                          <a:ea typeface="Times New Roman"/>
                          <a:cs typeface="Times New Roman" panose="02020603050405020304" pitchFamily="18" charset="0"/>
                        </a:rPr>
                        <a:t/>
                      </a:r>
                      <a:br>
                        <a:rPr lang="en-US" sz="1600" b="1" dirty="0">
                          <a:solidFill>
                            <a:schemeClr val="tx1"/>
                          </a:solidFill>
                          <a:latin typeface="Times New Roman" panose="02020603050405020304" pitchFamily="18" charset="0"/>
                          <a:ea typeface="Times New Roman"/>
                          <a:cs typeface="Times New Roman" panose="02020603050405020304" pitchFamily="18" charset="0"/>
                        </a:rPr>
                      </a:br>
                      <a:r>
                        <a:rPr lang="en-US" sz="1600" b="1" dirty="0">
                          <a:solidFill>
                            <a:schemeClr val="tx1"/>
                          </a:solidFill>
                          <a:latin typeface="Times New Roman" panose="02020603050405020304" pitchFamily="18" charset="0"/>
                          <a:ea typeface="Times New Roman"/>
                          <a:cs typeface="Times New Roman" panose="02020603050405020304" pitchFamily="18" charset="0"/>
                        </a:rPr>
                        <a:t>anti-HBs</a:t>
                      </a:r>
                      <a:endParaRPr lang="en-US" sz="1600" dirty="0">
                        <a:solidFill>
                          <a:schemeClr val="tx1"/>
                        </a:solidFill>
                        <a:latin typeface="Times New Roman" panose="02020603050405020304" pitchFamily="18" charset="0"/>
                        <a:ea typeface="Calibri"/>
                        <a:cs typeface="Times New Roman" panose="02020603050405020304" pitchFamily="18" charset="0"/>
                      </a:endParaRPr>
                    </a:p>
                  </a:txBody>
                  <a:tcPr marL="62509" marR="62509" marT="0" marB="0">
                    <a:lnL w="12700" cap="flat" cmpd="sng" algn="ctr">
                      <a:solidFill>
                        <a:srgbClr val="F79646"/>
                      </a:solidFill>
                      <a:prstDash val="solid"/>
                      <a:round/>
                      <a:headEnd type="none" w="med" len="med"/>
                      <a:tailEnd type="none" w="med" len="med"/>
                    </a:lnL>
                    <a:lnR>
                      <a:noFill/>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600" dirty="0">
                          <a:solidFill>
                            <a:schemeClr val="tx1"/>
                          </a:solidFill>
                          <a:latin typeface="Times New Roman" panose="02020603050405020304" pitchFamily="18" charset="0"/>
                          <a:ea typeface="Times New Roman"/>
                          <a:cs typeface="Times New Roman" panose="02020603050405020304" pitchFamily="18" charset="0"/>
                        </a:rPr>
                        <a:t>negative</a:t>
                      </a:r>
                      <a:br>
                        <a:rPr lang="en-US" sz="1600" dirty="0">
                          <a:solidFill>
                            <a:schemeClr val="tx1"/>
                          </a:solidFill>
                          <a:latin typeface="Times New Roman" panose="02020603050405020304" pitchFamily="18" charset="0"/>
                          <a:ea typeface="Times New Roman"/>
                          <a:cs typeface="Times New Roman" panose="02020603050405020304" pitchFamily="18" charset="0"/>
                        </a:rPr>
                      </a:br>
                      <a:r>
                        <a:rPr lang="en-US" sz="1600" dirty="0" err="1">
                          <a:solidFill>
                            <a:schemeClr val="tx1"/>
                          </a:solidFill>
                          <a:latin typeface="Times New Roman" panose="02020603050405020304" pitchFamily="18" charset="0"/>
                          <a:ea typeface="Times New Roman"/>
                          <a:cs typeface="Times New Roman" panose="02020603050405020304" pitchFamily="18" charset="0"/>
                        </a:rPr>
                        <a:t>negative</a:t>
                      </a:r>
                      <a:r>
                        <a:rPr lang="en-US" sz="1600" dirty="0">
                          <a:solidFill>
                            <a:schemeClr val="tx1"/>
                          </a:solidFill>
                          <a:latin typeface="Times New Roman" panose="02020603050405020304" pitchFamily="18" charset="0"/>
                          <a:ea typeface="Times New Roman"/>
                          <a:cs typeface="Times New Roman" panose="02020603050405020304" pitchFamily="18" charset="0"/>
                        </a:rPr>
                        <a:t/>
                      </a:r>
                      <a:br>
                        <a:rPr lang="en-US" sz="1600" dirty="0">
                          <a:solidFill>
                            <a:schemeClr val="tx1"/>
                          </a:solidFill>
                          <a:latin typeface="Times New Roman" panose="02020603050405020304" pitchFamily="18" charset="0"/>
                          <a:ea typeface="Times New Roman"/>
                          <a:cs typeface="Times New Roman" panose="02020603050405020304" pitchFamily="18" charset="0"/>
                        </a:rPr>
                      </a:br>
                      <a:r>
                        <a:rPr lang="en-US" sz="1600" dirty="0" err="1">
                          <a:solidFill>
                            <a:schemeClr val="tx1"/>
                          </a:solidFill>
                          <a:latin typeface="Times New Roman" panose="02020603050405020304" pitchFamily="18" charset="0"/>
                          <a:ea typeface="Times New Roman"/>
                          <a:cs typeface="Times New Roman" panose="02020603050405020304" pitchFamily="18" charset="0"/>
                        </a:rPr>
                        <a:t>negative</a:t>
                      </a:r>
                      <a:endParaRPr lang="en-US" sz="1600" dirty="0">
                        <a:solidFill>
                          <a:schemeClr val="tx1"/>
                        </a:solidFill>
                        <a:latin typeface="Times New Roman" panose="02020603050405020304" pitchFamily="18" charset="0"/>
                        <a:ea typeface="Calibri"/>
                        <a:cs typeface="Times New Roman" panose="02020603050405020304" pitchFamily="18" charset="0"/>
                      </a:endParaRPr>
                    </a:p>
                  </a:txBody>
                  <a:tcPr marL="62509" marR="62509" marT="0" marB="0">
                    <a:lnL>
                      <a:noFill/>
                    </a:lnL>
                    <a:lnR>
                      <a:noFill/>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600">
                          <a:solidFill>
                            <a:schemeClr val="tx1"/>
                          </a:solidFill>
                          <a:latin typeface="Times New Roman" panose="02020603050405020304" pitchFamily="18" charset="0"/>
                          <a:ea typeface="Times New Roman"/>
                          <a:cs typeface="Times New Roman" panose="02020603050405020304" pitchFamily="18" charset="0"/>
                        </a:rPr>
                        <a:t>   </a:t>
                      </a:r>
                      <a:br>
                        <a:rPr lang="en-US" sz="1600">
                          <a:solidFill>
                            <a:schemeClr val="tx1"/>
                          </a:solidFill>
                          <a:latin typeface="Times New Roman" panose="02020603050405020304" pitchFamily="18" charset="0"/>
                          <a:ea typeface="Times New Roman"/>
                          <a:cs typeface="Times New Roman" panose="02020603050405020304" pitchFamily="18" charset="0"/>
                        </a:rPr>
                      </a:br>
                      <a:r>
                        <a:rPr lang="en-US" sz="1600">
                          <a:solidFill>
                            <a:schemeClr val="tx1"/>
                          </a:solidFill>
                          <a:latin typeface="Times New Roman" panose="02020603050405020304" pitchFamily="18" charset="0"/>
                          <a:ea typeface="Times New Roman"/>
                          <a:cs typeface="Times New Roman" panose="02020603050405020304" pitchFamily="18" charset="0"/>
                        </a:rPr>
                        <a:t>susceptible</a:t>
                      </a:r>
                      <a:br>
                        <a:rPr lang="en-US" sz="1600">
                          <a:solidFill>
                            <a:schemeClr val="tx1"/>
                          </a:solidFill>
                          <a:latin typeface="Times New Roman" panose="02020603050405020304" pitchFamily="18" charset="0"/>
                          <a:ea typeface="Times New Roman"/>
                          <a:cs typeface="Times New Roman" panose="02020603050405020304" pitchFamily="18" charset="0"/>
                        </a:rPr>
                      </a:br>
                      <a:r>
                        <a:rPr lang="en-US" sz="1600">
                          <a:solidFill>
                            <a:schemeClr val="tx1"/>
                          </a:solidFill>
                          <a:latin typeface="Times New Roman" panose="02020603050405020304" pitchFamily="18" charset="0"/>
                          <a:ea typeface="Times New Roman"/>
                          <a:cs typeface="Times New Roman" panose="02020603050405020304" pitchFamily="18" charset="0"/>
                        </a:rPr>
                        <a:t>  </a:t>
                      </a:r>
                      <a:endParaRPr lang="en-US" sz="1600">
                        <a:solidFill>
                          <a:schemeClr val="tx1"/>
                        </a:solidFill>
                        <a:latin typeface="Times New Roman" panose="02020603050405020304" pitchFamily="18" charset="0"/>
                        <a:ea typeface="Calibri"/>
                        <a:cs typeface="Times New Roman" panose="02020603050405020304" pitchFamily="18" charset="0"/>
                      </a:endParaRPr>
                    </a:p>
                  </a:txBody>
                  <a:tcPr marL="62509" marR="62509" marT="0" marB="0">
                    <a:lnL>
                      <a:noFill/>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800001">
                <a:tc>
                  <a:txBody>
                    <a:bodyPr/>
                    <a:lstStyle/>
                    <a:p>
                      <a:pPr marL="0" marR="0" algn="ctr">
                        <a:lnSpc>
                          <a:spcPct val="115000"/>
                        </a:lnSpc>
                        <a:spcBef>
                          <a:spcPts val="0"/>
                        </a:spcBef>
                        <a:spcAft>
                          <a:spcPts val="1000"/>
                        </a:spcAft>
                      </a:pPr>
                      <a:r>
                        <a:rPr lang="en-US" sz="1600" b="1" dirty="0">
                          <a:solidFill>
                            <a:schemeClr val="tx1"/>
                          </a:solidFill>
                          <a:latin typeface="Times New Roman" panose="02020603050405020304" pitchFamily="18" charset="0"/>
                          <a:ea typeface="Times New Roman"/>
                          <a:cs typeface="Times New Roman" panose="02020603050405020304" pitchFamily="18" charset="0"/>
                        </a:rPr>
                        <a:t>HBsAg</a:t>
                      </a:r>
                      <a:br>
                        <a:rPr lang="en-US" sz="1600" b="1" dirty="0">
                          <a:solidFill>
                            <a:schemeClr val="tx1"/>
                          </a:solidFill>
                          <a:latin typeface="Times New Roman" panose="02020603050405020304" pitchFamily="18" charset="0"/>
                          <a:ea typeface="Times New Roman"/>
                          <a:cs typeface="Times New Roman" panose="02020603050405020304" pitchFamily="18" charset="0"/>
                        </a:rPr>
                      </a:br>
                      <a:r>
                        <a:rPr lang="en-US" sz="1600" b="1" dirty="0">
                          <a:solidFill>
                            <a:schemeClr val="tx1"/>
                          </a:solidFill>
                          <a:latin typeface="Times New Roman" panose="02020603050405020304" pitchFamily="18" charset="0"/>
                          <a:ea typeface="Times New Roman"/>
                          <a:cs typeface="Times New Roman" panose="02020603050405020304" pitchFamily="18" charset="0"/>
                        </a:rPr>
                        <a:t>anti-</a:t>
                      </a:r>
                      <a:r>
                        <a:rPr lang="en-US" sz="1600" b="1" dirty="0" err="1">
                          <a:solidFill>
                            <a:schemeClr val="tx1"/>
                          </a:solidFill>
                          <a:latin typeface="Times New Roman" panose="02020603050405020304" pitchFamily="18" charset="0"/>
                          <a:ea typeface="Times New Roman"/>
                          <a:cs typeface="Times New Roman" panose="02020603050405020304" pitchFamily="18" charset="0"/>
                        </a:rPr>
                        <a:t>HBc</a:t>
                      </a:r>
                      <a:r>
                        <a:rPr lang="en-US" sz="1600" b="1" dirty="0">
                          <a:solidFill>
                            <a:schemeClr val="tx1"/>
                          </a:solidFill>
                          <a:latin typeface="Times New Roman" panose="02020603050405020304" pitchFamily="18" charset="0"/>
                          <a:ea typeface="Times New Roman"/>
                          <a:cs typeface="Times New Roman" panose="02020603050405020304" pitchFamily="18" charset="0"/>
                        </a:rPr>
                        <a:t/>
                      </a:r>
                      <a:br>
                        <a:rPr lang="en-US" sz="1600" b="1" dirty="0">
                          <a:solidFill>
                            <a:schemeClr val="tx1"/>
                          </a:solidFill>
                          <a:latin typeface="Times New Roman" panose="02020603050405020304" pitchFamily="18" charset="0"/>
                          <a:ea typeface="Times New Roman"/>
                          <a:cs typeface="Times New Roman" panose="02020603050405020304" pitchFamily="18" charset="0"/>
                        </a:rPr>
                      </a:br>
                      <a:r>
                        <a:rPr lang="en-US" sz="1600" b="1" dirty="0">
                          <a:solidFill>
                            <a:schemeClr val="tx1"/>
                          </a:solidFill>
                          <a:latin typeface="Times New Roman" panose="02020603050405020304" pitchFamily="18" charset="0"/>
                          <a:ea typeface="Times New Roman"/>
                          <a:cs typeface="Times New Roman" panose="02020603050405020304" pitchFamily="18" charset="0"/>
                        </a:rPr>
                        <a:t>anti-HBs</a:t>
                      </a:r>
                      <a:endParaRPr lang="en-US" sz="1600" dirty="0">
                        <a:solidFill>
                          <a:schemeClr val="tx1"/>
                        </a:solidFill>
                        <a:latin typeface="Times New Roman" panose="02020603050405020304" pitchFamily="18" charset="0"/>
                        <a:ea typeface="Calibri"/>
                        <a:cs typeface="Times New Roman" panose="02020603050405020304" pitchFamily="18" charset="0"/>
                      </a:endParaRPr>
                    </a:p>
                  </a:txBody>
                  <a:tcPr marL="62509" marR="62509" marT="0" marB="0">
                    <a:lnL w="12700" cap="flat" cmpd="sng" algn="ctr">
                      <a:solidFill>
                        <a:srgbClr val="F79646"/>
                      </a:solidFill>
                      <a:prstDash val="solid"/>
                      <a:round/>
                      <a:headEnd type="none" w="med" len="med"/>
                      <a:tailEnd type="none" w="med" len="med"/>
                    </a:lnL>
                    <a:lnR>
                      <a:noFill/>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600" dirty="0">
                          <a:solidFill>
                            <a:schemeClr val="tx1"/>
                          </a:solidFill>
                          <a:latin typeface="Times New Roman" panose="02020603050405020304" pitchFamily="18" charset="0"/>
                          <a:ea typeface="Times New Roman"/>
                          <a:cs typeface="Times New Roman" panose="02020603050405020304" pitchFamily="18" charset="0"/>
                        </a:rPr>
                        <a:t>negative</a:t>
                      </a:r>
                      <a:br>
                        <a:rPr lang="en-US" sz="1600" dirty="0">
                          <a:solidFill>
                            <a:schemeClr val="tx1"/>
                          </a:solidFill>
                          <a:latin typeface="Times New Roman" panose="02020603050405020304" pitchFamily="18" charset="0"/>
                          <a:ea typeface="Times New Roman"/>
                          <a:cs typeface="Times New Roman" panose="02020603050405020304" pitchFamily="18" charset="0"/>
                        </a:rPr>
                      </a:br>
                      <a:r>
                        <a:rPr lang="en-US" sz="1600" dirty="0">
                          <a:solidFill>
                            <a:schemeClr val="tx1"/>
                          </a:solidFill>
                          <a:latin typeface="Times New Roman" panose="02020603050405020304" pitchFamily="18" charset="0"/>
                          <a:ea typeface="Times New Roman"/>
                          <a:cs typeface="Times New Roman" panose="02020603050405020304" pitchFamily="18" charset="0"/>
                        </a:rPr>
                        <a:t>positive</a:t>
                      </a:r>
                      <a:br>
                        <a:rPr lang="en-US" sz="1600" dirty="0">
                          <a:solidFill>
                            <a:schemeClr val="tx1"/>
                          </a:solidFill>
                          <a:latin typeface="Times New Roman" panose="02020603050405020304" pitchFamily="18" charset="0"/>
                          <a:ea typeface="Times New Roman"/>
                          <a:cs typeface="Times New Roman" panose="02020603050405020304" pitchFamily="18" charset="0"/>
                        </a:rPr>
                      </a:br>
                      <a:r>
                        <a:rPr lang="en-US" sz="1600" dirty="0">
                          <a:solidFill>
                            <a:schemeClr val="tx1"/>
                          </a:solidFill>
                          <a:latin typeface="Times New Roman" panose="02020603050405020304" pitchFamily="18" charset="0"/>
                          <a:ea typeface="Times New Roman"/>
                          <a:cs typeface="Times New Roman" panose="02020603050405020304" pitchFamily="18" charset="0"/>
                        </a:rPr>
                        <a:t>positive</a:t>
                      </a:r>
                      <a:endParaRPr lang="en-US" sz="1600" dirty="0">
                        <a:solidFill>
                          <a:schemeClr val="tx1"/>
                        </a:solidFill>
                        <a:latin typeface="Times New Roman" panose="02020603050405020304" pitchFamily="18" charset="0"/>
                        <a:ea typeface="Calibri"/>
                        <a:cs typeface="Times New Roman" panose="02020603050405020304" pitchFamily="18" charset="0"/>
                      </a:endParaRPr>
                    </a:p>
                  </a:txBody>
                  <a:tcPr marL="62509" marR="62509" marT="0" marB="0">
                    <a:lnL>
                      <a:noFill/>
                    </a:lnL>
                    <a:lnR>
                      <a:noFill/>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600" dirty="0">
                          <a:solidFill>
                            <a:schemeClr val="tx1"/>
                          </a:solidFill>
                          <a:latin typeface="Times New Roman" panose="02020603050405020304" pitchFamily="18" charset="0"/>
                          <a:ea typeface="Times New Roman"/>
                          <a:cs typeface="Times New Roman" panose="02020603050405020304" pitchFamily="18" charset="0"/>
                        </a:rPr>
                        <a:t>  </a:t>
                      </a:r>
                      <a:br>
                        <a:rPr lang="en-US" sz="1600" dirty="0">
                          <a:solidFill>
                            <a:schemeClr val="tx1"/>
                          </a:solidFill>
                          <a:latin typeface="Times New Roman" panose="02020603050405020304" pitchFamily="18" charset="0"/>
                          <a:ea typeface="Times New Roman"/>
                          <a:cs typeface="Times New Roman" panose="02020603050405020304" pitchFamily="18" charset="0"/>
                        </a:rPr>
                      </a:br>
                      <a:r>
                        <a:rPr lang="en-US" sz="1600" dirty="0">
                          <a:solidFill>
                            <a:schemeClr val="tx1"/>
                          </a:solidFill>
                          <a:latin typeface="Times New Roman" panose="02020603050405020304" pitchFamily="18" charset="0"/>
                          <a:ea typeface="Times New Roman"/>
                          <a:cs typeface="Times New Roman" panose="02020603050405020304" pitchFamily="18" charset="0"/>
                        </a:rPr>
                        <a:t> immune due to natural infection</a:t>
                      </a:r>
                      <a:br>
                        <a:rPr lang="en-US" sz="1600" dirty="0">
                          <a:solidFill>
                            <a:schemeClr val="tx1"/>
                          </a:solidFill>
                          <a:latin typeface="Times New Roman" panose="02020603050405020304" pitchFamily="18" charset="0"/>
                          <a:ea typeface="Times New Roman"/>
                          <a:cs typeface="Times New Roman" panose="02020603050405020304" pitchFamily="18" charset="0"/>
                        </a:rPr>
                      </a:br>
                      <a:r>
                        <a:rPr lang="en-US" sz="1600" dirty="0">
                          <a:solidFill>
                            <a:schemeClr val="tx1"/>
                          </a:solidFill>
                          <a:latin typeface="Times New Roman" panose="02020603050405020304" pitchFamily="18" charset="0"/>
                          <a:ea typeface="Times New Roman"/>
                          <a:cs typeface="Times New Roman" panose="02020603050405020304" pitchFamily="18" charset="0"/>
                        </a:rPr>
                        <a:t>   </a:t>
                      </a:r>
                      <a:endParaRPr lang="en-US" sz="1600" dirty="0">
                        <a:solidFill>
                          <a:schemeClr val="tx1"/>
                        </a:solidFill>
                        <a:latin typeface="Times New Roman" panose="02020603050405020304" pitchFamily="18" charset="0"/>
                        <a:ea typeface="Calibri"/>
                        <a:cs typeface="Times New Roman" panose="02020603050405020304" pitchFamily="18" charset="0"/>
                      </a:endParaRPr>
                    </a:p>
                  </a:txBody>
                  <a:tcPr marL="62509" marR="62509" marT="0" marB="0">
                    <a:lnL>
                      <a:noFill/>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800001">
                <a:tc>
                  <a:txBody>
                    <a:bodyPr/>
                    <a:lstStyle/>
                    <a:p>
                      <a:pPr marL="0" marR="0" algn="ctr">
                        <a:lnSpc>
                          <a:spcPct val="115000"/>
                        </a:lnSpc>
                        <a:spcBef>
                          <a:spcPts val="0"/>
                        </a:spcBef>
                        <a:spcAft>
                          <a:spcPts val="1000"/>
                        </a:spcAft>
                      </a:pPr>
                      <a:r>
                        <a:rPr lang="en-US" sz="1600" b="1">
                          <a:solidFill>
                            <a:schemeClr val="tx1"/>
                          </a:solidFill>
                          <a:latin typeface="Times New Roman" panose="02020603050405020304" pitchFamily="18" charset="0"/>
                          <a:ea typeface="Times New Roman"/>
                          <a:cs typeface="Times New Roman" panose="02020603050405020304" pitchFamily="18" charset="0"/>
                        </a:rPr>
                        <a:t>HBsAg</a:t>
                      </a:r>
                      <a:br>
                        <a:rPr lang="en-US" sz="1600" b="1">
                          <a:solidFill>
                            <a:schemeClr val="tx1"/>
                          </a:solidFill>
                          <a:latin typeface="Times New Roman" panose="02020603050405020304" pitchFamily="18" charset="0"/>
                          <a:ea typeface="Times New Roman"/>
                          <a:cs typeface="Times New Roman" panose="02020603050405020304" pitchFamily="18" charset="0"/>
                        </a:rPr>
                      </a:br>
                      <a:r>
                        <a:rPr lang="en-US" sz="1600" b="1">
                          <a:solidFill>
                            <a:schemeClr val="tx1"/>
                          </a:solidFill>
                          <a:latin typeface="Times New Roman" panose="02020603050405020304" pitchFamily="18" charset="0"/>
                          <a:ea typeface="Times New Roman"/>
                          <a:cs typeface="Times New Roman" panose="02020603050405020304" pitchFamily="18" charset="0"/>
                        </a:rPr>
                        <a:t>anti-HBc</a:t>
                      </a:r>
                      <a:br>
                        <a:rPr lang="en-US" sz="1600" b="1">
                          <a:solidFill>
                            <a:schemeClr val="tx1"/>
                          </a:solidFill>
                          <a:latin typeface="Times New Roman" panose="02020603050405020304" pitchFamily="18" charset="0"/>
                          <a:ea typeface="Times New Roman"/>
                          <a:cs typeface="Times New Roman" panose="02020603050405020304" pitchFamily="18" charset="0"/>
                        </a:rPr>
                      </a:br>
                      <a:r>
                        <a:rPr lang="en-US" sz="1600" b="1">
                          <a:solidFill>
                            <a:schemeClr val="tx1"/>
                          </a:solidFill>
                          <a:latin typeface="Times New Roman" panose="02020603050405020304" pitchFamily="18" charset="0"/>
                          <a:ea typeface="Times New Roman"/>
                          <a:cs typeface="Times New Roman" panose="02020603050405020304" pitchFamily="18" charset="0"/>
                        </a:rPr>
                        <a:t>anti-HBs</a:t>
                      </a:r>
                      <a:endParaRPr lang="en-US" sz="1600">
                        <a:solidFill>
                          <a:schemeClr val="tx1"/>
                        </a:solidFill>
                        <a:latin typeface="Times New Roman" panose="02020603050405020304" pitchFamily="18" charset="0"/>
                        <a:ea typeface="Calibri"/>
                        <a:cs typeface="Times New Roman" panose="02020603050405020304" pitchFamily="18" charset="0"/>
                      </a:endParaRPr>
                    </a:p>
                  </a:txBody>
                  <a:tcPr marL="62509" marR="62509" marT="0" marB="0">
                    <a:lnL w="12700" cap="flat" cmpd="sng" algn="ctr">
                      <a:solidFill>
                        <a:srgbClr val="F79646"/>
                      </a:solidFill>
                      <a:prstDash val="solid"/>
                      <a:round/>
                      <a:headEnd type="none" w="med" len="med"/>
                      <a:tailEnd type="none" w="med" len="med"/>
                    </a:lnL>
                    <a:lnR>
                      <a:noFill/>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600" dirty="0">
                          <a:solidFill>
                            <a:schemeClr val="tx1"/>
                          </a:solidFill>
                          <a:latin typeface="Times New Roman" panose="02020603050405020304" pitchFamily="18" charset="0"/>
                          <a:ea typeface="Times New Roman"/>
                          <a:cs typeface="Times New Roman" panose="02020603050405020304" pitchFamily="18" charset="0"/>
                        </a:rPr>
                        <a:t>negative</a:t>
                      </a:r>
                      <a:br>
                        <a:rPr lang="en-US" sz="1600" dirty="0">
                          <a:solidFill>
                            <a:schemeClr val="tx1"/>
                          </a:solidFill>
                          <a:latin typeface="Times New Roman" panose="02020603050405020304" pitchFamily="18" charset="0"/>
                          <a:ea typeface="Times New Roman"/>
                          <a:cs typeface="Times New Roman" panose="02020603050405020304" pitchFamily="18" charset="0"/>
                        </a:rPr>
                      </a:br>
                      <a:r>
                        <a:rPr lang="en-US" sz="1600" dirty="0" err="1">
                          <a:solidFill>
                            <a:schemeClr val="tx1"/>
                          </a:solidFill>
                          <a:latin typeface="Times New Roman" panose="02020603050405020304" pitchFamily="18" charset="0"/>
                          <a:ea typeface="Times New Roman"/>
                          <a:cs typeface="Times New Roman" panose="02020603050405020304" pitchFamily="18" charset="0"/>
                        </a:rPr>
                        <a:t>negative</a:t>
                      </a:r>
                      <a:r>
                        <a:rPr lang="en-US" sz="1600" dirty="0">
                          <a:solidFill>
                            <a:schemeClr val="tx1"/>
                          </a:solidFill>
                          <a:latin typeface="Times New Roman" panose="02020603050405020304" pitchFamily="18" charset="0"/>
                          <a:ea typeface="Times New Roman"/>
                          <a:cs typeface="Times New Roman" panose="02020603050405020304" pitchFamily="18" charset="0"/>
                        </a:rPr>
                        <a:t/>
                      </a:r>
                      <a:br>
                        <a:rPr lang="en-US" sz="1600" dirty="0">
                          <a:solidFill>
                            <a:schemeClr val="tx1"/>
                          </a:solidFill>
                          <a:latin typeface="Times New Roman" panose="02020603050405020304" pitchFamily="18" charset="0"/>
                          <a:ea typeface="Times New Roman"/>
                          <a:cs typeface="Times New Roman" panose="02020603050405020304" pitchFamily="18" charset="0"/>
                        </a:rPr>
                      </a:br>
                      <a:r>
                        <a:rPr lang="en-US" sz="1600" dirty="0">
                          <a:solidFill>
                            <a:schemeClr val="tx1"/>
                          </a:solidFill>
                          <a:latin typeface="Times New Roman" panose="02020603050405020304" pitchFamily="18" charset="0"/>
                          <a:ea typeface="Times New Roman"/>
                          <a:cs typeface="Times New Roman" panose="02020603050405020304" pitchFamily="18" charset="0"/>
                        </a:rPr>
                        <a:t>positive</a:t>
                      </a:r>
                      <a:endParaRPr lang="en-US" sz="1600" dirty="0">
                        <a:solidFill>
                          <a:schemeClr val="tx1"/>
                        </a:solidFill>
                        <a:latin typeface="Times New Roman" panose="02020603050405020304" pitchFamily="18" charset="0"/>
                        <a:ea typeface="Calibri"/>
                        <a:cs typeface="Times New Roman" panose="02020603050405020304" pitchFamily="18" charset="0"/>
                      </a:endParaRPr>
                    </a:p>
                  </a:txBody>
                  <a:tcPr marL="62509" marR="62509" marT="0" marB="0">
                    <a:lnL>
                      <a:noFill/>
                    </a:lnL>
                    <a:lnR>
                      <a:noFill/>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600" dirty="0">
                          <a:solidFill>
                            <a:schemeClr val="tx1"/>
                          </a:solidFill>
                          <a:latin typeface="Times New Roman" panose="02020603050405020304" pitchFamily="18" charset="0"/>
                          <a:ea typeface="Times New Roman"/>
                          <a:cs typeface="Times New Roman" panose="02020603050405020304" pitchFamily="18" charset="0"/>
                        </a:rPr>
                        <a:t>immune due to hepatitis B vaccination</a:t>
                      </a:r>
                      <a:endParaRPr lang="en-US" sz="1600" dirty="0">
                        <a:solidFill>
                          <a:schemeClr val="tx1"/>
                        </a:solidFill>
                        <a:latin typeface="Times New Roman" panose="02020603050405020304" pitchFamily="18" charset="0"/>
                        <a:ea typeface="Calibri"/>
                        <a:cs typeface="Times New Roman" panose="02020603050405020304" pitchFamily="18" charset="0"/>
                      </a:endParaRPr>
                    </a:p>
                  </a:txBody>
                  <a:tcPr marL="62509" marR="62509" marT="0" marB="0">
                    <a:lnL>
                      <a:noFill/>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1066667">
                <a:tc>
                  <a:txBody>
                    <a:bodyPr/>
                    <a:lstStyle/>
                    <a:p>
                      <a:pPr marL="0" marR="0" algn="ctr">
                        <a:lnSpc>
                          <a:spcPct val="115000"/>
                        </a:lnSpc>
                        <a:spcBef>
                          <a:spcPts val="0"/>
                        </a:spcBef>
                        <a:spcAft>
                          <a:spcPts val="1000"/>
                        </a:spcAft>
                      </a:pPr>
                      <a:r>
                        <a:rPr lang="en-US" sz="1600" b="1">
                          <a:solidFill>
                            <a:schemeClr val="tx1"/>
                          </a:solidFill>
                          <a:latin typeface="Times New Roman" panose="02020603050405020304" pitchFamily="18" charset="0"/>
                          <a:ea typeface="Times New Roman"/>
                          <a:cs typeface="Times New Roman" panose="02020603050405020304" pitchFamily="18" charset="0"/>
                        </a:rPr>
                        <a:t>HBsAg</a:t>
                      </a:r>
                      <a:br>
                        <a:rPr lang="en-US" sz="1600" b="1">
                          <a:solidFill>
                            <a:schemeClr val="tx1"/>
                          </a:solidFill>
                          <a:latin typeface="Times New Roman" panose="02020603050405020304" pitchFamily="18" charset="0"/>
                          <a:ea typeface="Times New Roman"/>
                          <a:cs typeface="Times New Roman" panose="02020603050405020304" pitchFamily="18" charset="0"/>
                        </a:rPr>
                      </a:br>
                      <a:r>
                        <a:rPr lang="en-US" sz="1600" b="1">
                          <a:solidFill>
                            <a:schemeClr val="tx1"/>
                          </a:solidFill>
                          <a:latin typeface="Times New Roman" panose="02020603050405020304" pitchFamily="18" charset="0"/>
                          <a:ea typeface="Times New Roman"/>
                          <a:cs typeface="Times New Roman" panose="02020603050405020304" pitchFamily="18" charset="0"/>
                        </a:rPr>
                        <a:t>anti-HBc</a:t>
                      </a:r>
                      <a:br>
                        <a:rPr lang="en-US" sz="1600" b="1">
                          <a:solidFill>
                            <a:schemeClr val="tx1"/>
                          </a:solidFill>
                          <a:latin typeface="Times New Roman" panose="02020603050405020304" pitchFamily="18" charset="0"/>
                          <a:ea typeface="Times New Roman"/>
                          <a:cs typeface="Times New Roman" panose="02020603050405020304" pitchFamily="18" charset="0"/>
                        </a:rPr>
                      </a:br>
                      <a:r>
                        <a:rPr lang="en-US" sz="1600" b="1">
                          <a:solidFill>
                            <a:schemeClr val="tx1"/>
                          </a:solidFill>
                          <a:latin typeface="Times New Roman" panose="02020603050405020304" pitchFamily="18" charset="0"/>
                          <a:ea typeface="Times New Roman"/>
                          <a:cs typeface="Times New Roman" panose="02020603050405020304" pitchFamily="18" charset="0"/>
                        </a:rPr>
                        <a:t>IgM anti-HBc</a:t>
                      </a:r>
                      <a:br>
                        <a:rPr lang="en-US" sz="1600" b="1">
                          <a:solidFill>
                            <a:schemeClr val="tx1"/>
                          </a:solidFill>
                          <a:latin typeface="Times New Roman" panose="02020603050405020304" pitchFamily="18" charset="0"/>
                          <a:ea typeface="Times New Roman"/>
                          <a:cs typeface="Times New Roman" panose="02020603050405020304" pitchFamily="18" charset="0"/>
                        </a:rPr>
                      </a:br>
                      <a:r>
                        <a:rPr lang="en-US" sz="1600" b="1">
                          <a:solidFill>
                            <a:schemeClr val="tx1"/>
                          </a:solidFill>
                          <a:latin typeface="Times New Roman" panose="02020603050405020304" pitchFamily="18" charset="0"/>
                          <a:ea typeface="Times New Roman"/>
                          <a:cs typeface="Times New Roman" panose="02020603050405020304" pitchFamily="18" charset="0"/>
                        </a:rPr>
                        <a:t>anti-HBs</a:t>
                      </a:r>
                      <a:endParaRPr lang="en-US" sz="1600">
                        <a:solidFill>
                          <a:schemeClr val="tx1"/>
                        </a:solidFill>
                        <a:latin typeface="Times New Roman" panose="02020603050405020304" pitchFamily="18" charset="0"/>
                        <a:ea typeface="Calibri"/>
                        <a:cs typeface="Times New Roman" panose="02020603050405020304" pitchFamily="18" charset="0"/>
                      </a:endParaRPr>
                    </a:p>
                  </a:txBody>
                  <a:tcPr marL="62509" marR="62509" marT="0" marB="0">
                    <a:lnL w="12700" cap="flat" cmpd="sng" algn="ctr">
                      <a:solidFill>
                        <a:srgbClr val="F79646"/>
                      </a:solidFill>
                      <a:prstDash val="solid"/>
                      <a:round/>
                      <a:headEnd type="none" w="med" len="med"/>
                      <a:tailEnd type="none" w="med" len="med"/>
                    </a:lnL>
                    <a:lnR>
                      <a:noFill/>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600">
                          <a:solidFill>
                            <a:schemeClr val="tx1"/>
                          </a:solidFill>
                          <a:latin typeface="Times New Roman" panose="02020603050405020304" pitchFamily="18" charset="0"/>
                          <a:ea typeface="Times New Roman"/>
                          <a:cs typeface="Times New Roman" panose="02020603050405020304" pitchFamily="18" charset="0"/>
                        </a:rPr>
                        <a:t>positive</a:t>
                      </a:r>
                      <a:br>
                        <a:rPr lang="en-US" sz="1600">
                          <a:solidFill>
                            <a:schemeClr val="tx1"/>
                          </a:solidFill>
                          <a:latin typeface="Times New Roman" panose="02020603050405020304" pitchFamily="18" charset="0"/>
                          <a:ea typeface="Times New Roman"/>
                          <a:cs typeface="Times New Roman" panose="02020603050405020304" pitchFamily="18" charset="0"/>
                        </a:rPr>
                      </a:br>
                      <a:r>
                        <a:rPr lang="en-US" sz="1600">
                          <a:solidFill>
                            <a:schemeClr val="tx1"/>
                          </a:solidFill>
                          <a:latin typeface="Times New Roman" panose="02020603050405020304" pitchFamily="18" charset="0"/>
                          <a:ea typeface="Times New Roman"/>
                          <a:cs typeface="Times New Roman" panose="02020603050405020304" pitchFamily="18" charset="0"/>
                        </a:rPr>
                        <a:t>positive</a:t>
                      </a:r>
                      <a:br>
                        <a:rPr lang="en-US" sz="1600">
                          <a:solidFill>
                            <a:schemeClr val="tx1"/>
                          </a:solidFill>
                          <a:latin typeface="Times New Roman" panose="02020603050405020304" pitchFamily="18" charset="0"/>
                          <a:ea typeface="Times New Roman"/>
                          <a:cs typeface="Times New Roman" panose="02020603050405020304" pitchFamily="18" charset="0"/>
                        </a:rPr>
                      </a:br>
                      <a:r>
                        <a:rPr lang="en-US" sz="1600">
                          <a:solidFill>
                            <a:schemeClr val="tx1"/>
                          </a:solidFill>
                          <a:latin typeface="Times New Roman" panose="02020603050405020304" pitchFamily="18" charset="0"/>
                          <a:ea typeface="Times New Roman"/>
                          <a:cs typeface="Times New Roman" panose="02020603050405020304" pitchFamily="18" charset="0"/>
                        </a:rPr>
                        <a:t>positive</a:t>
                      </a:r>
                      <a:br>
                        <a:rPr lang="en-US" sz="1600">
                          <a:solidFill>
                            <a:schemeClr val="tx1"/>
                          </a:solidFill>
                          <a:latin typeface="Times New Roman" panose="02020603050405020304" pitchFamily="18" charset="0"/>
                          <a:ea typeface="Times New Roman"/>
                          <a:cs typeface="Times New Roman" panose="02020603050405020304" pitchFamily="18" charset="0"/>
                        </a:rPr>
                      </a:br>
                      <a:r>
                        <a:rPr lang="en-US" sz="1600">
                          <a:solidFill>
                            <a:schemeClr val="tx1"/>
                          </a:solidFill>
                          <a:latin typeface="Times New Roman" panose="02020603050405020304" pitchFamily="18" charset="0"/>
                          <a:ea typeface="Times New Roman"/>
                          <a:cs typeface="Times New Roman" panose="02020603050405020304" pitchFamily="18" charset="0"/>
                        </a:rPr>
                        <a:t>negative</a:t>
                      </a:r>
                      <a:endParaRPr lang="en-US" sz="1600">
                        <a:solidFill>
                          <a:schemeClr val="tx1"/>
                        </a:solidFill>
                        <a:latin typeface="Times New Roman" panose="02020603050405020304" pitchFamily="18" charset="0"/>
                        <a:ea typeface="Calibri"/>
                        <a:cs typeface="Times New Roman" panose="02020603050405020304" pitchFamily="18" charset="0"/>
                      </a:endParaRPr>
                    </a:p>
                  </a:txBody>
                  <a:tcPr marL="62509" marR="62509" marT="0" marB="0">
                    <a:lnL>
                      <a:noFill/>
                    </a:lnL>
                    <a:lnR>
                      <a:noFill/>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600" dirty="0">
                          <a:solidFill>
                            <a:schemeClr val="tx1"/>
                          </a:solidFill>
                          <a:latin typeface="Times New Roman" panose="02020603050405020304" pitchFamily="18" charset="0"/>
                          <a:ea typeface="Times New Roman"/>
                          <a:cs typeface="Times New Roman" panose="02020603050405020304" pitchFamily="18" charset="0"/>
                        </a:rPr>
                        <a:t>  </a:t>
                      </a:r>
                      <a:br>
                        <a:rPr lang="en-US" sz="1600" dirty="0">
                          <a:solidFill>
                            <a:schemeClr val="tx1"/>
                          </a:solidFill>
                          <a:latin typeface="Times New Roman" panose="02020603050405020304" pitchFamily="18" charset="0"/>
                          <a:ea typeface="Times New Roman"/>
                          <a:cs typeface="Times New Roman" panose="02020603050405020304" pitchFamily="18" charset="0"/>
                        </a:rPr>
                      </a:br>
                      <a:r>
                        <a:rPr lang="en-US" sz="1600" dirty="0">
                          <a:solidFill>
                            <a:schemeClr val="tx1"/>
                          </a:solidFill>
                          <a:latin typeface="Times New Roman" panose="02020603050405020304" pitchFamily="18" charset="0"/>
                          <a:ea typeface="Times New Roman"/>
                          <a:cs typeface="Times New Roman" panose="02020603050405020304" pitchFamily="18" charset="0"/>
                        </a:rPr>
                        <a:t>acutely</a:t>
                      </a:r>
                      <a:br>
                        <a:rPr lang="en-US" sz="1600" dirty="0">
                          <a:solidFill>
                            <a:schemeClr val="tx1"/>
                          </a:solidFill>
                          <a:latin typeface="Times New Roman" panose="02020603050405020304" pitchFamily="18" charset="0"/>
                          <a:ea typeface="Times New Roman"/>
                          <a:cs typeface="Times New Roman" panose="02020603050405020304" pitchFamily="18" charset="0"/>
                        </a:rPr>
                      </a:br>
                      <a:r>
                        <a:rPr lang="en-US" sz="1600" dirty="0">
                          <a:solidFill>
                            <a:schemeClr val="tx1"/>
                          </a:solidFill>
                          <a:latin typeface="Times New Roman" panose="02020603050405020304" pitchFamily="18" charset="0"/>
                          <a:ea typeface="Times New Roman"/>
                          <a:cs typeface="Times New Roman" panose="02020603050405020304" pitchFamily="18" charset="0"/>
                        </a:rPr>
                        <a:t>infected</a:t>
                      </a:r>
                      <a:br>
                        <a:rPr lang="en-US" sz="1600" dirty="0">
                          <a:solidFill>
                            <a:schemeClr val="tx1"/>
                          </a:solidFill>
                          <a:latin typeface="Times New Roman" panose="02020603050405020304" pitchFamily="18" charset="0"/>
                          <a:ea typeface="Times New Roman"/>
                          <a:cs typeface="Times New Roman" panose="02020603050405020304" pitchFamily="18" charset="0"/>
                        </a:rPr>
                      </a:br>
                      <a:r>
                        <a:rPr lang="en-US" sz="1600" dirty="0">
                          <a:solidFill>
                            <a:schemeClr val="tx1"/>
                          </a:solidFill>
                          <a:latin typeface="Times New Roman" panose="02020603050405020304" pitchFamily="18" charset="0"/>
                          <a:ea typeface="Times New Roman"/>
                          <a:cs typeface="Times New Roman" panose="02020603050405020304" pitchFamily="18" charset="0"/>
                        </a:rPr>
                        <a:t>  </a:t>
                      </a:r>
                      <a:endParaRPr lang="en-US" sz="1600" dirty="0">
                        <a:solidFill>
                          <a:schemeClr val="tx1"/>
                        </a:solidFill>
                        <a:latin typeface="Times New Roman" panose="02020603050405020304" pitchFamily="18" charset="0"/>
                        <a:ea typeface="Calibri"/>
                        <a:cs typeface="Times New Roman" panose="02020603050405020304" pitchFamily="18" charset="0"/>
                      </a:endParaRPr>
                    </a:p>
                  </a:txBody>
                  <a:tcPr marL="62509" marR="62509" marT="0" marB="0">
                    <a:lnL>
                      <a:noFill/>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1066667">
                <a:tc>
                  <a:txBody>
                    <a:bodyPr/>
                    <a:lstStyle/>
                    <a:p>
                      <a:pPr marL="0" marR="0" algn="ctr">
                        <a:lnSpc>
                          <a:spcPct val="115000"/>
                        </a:lnSpc>
                        <a:spcBef>
                          <a:spcPts val="0"/>
                        </a:spcBef>
                        <a:spcAft>
                          <a:spcPts val="1000"/>
                        </a:spcAft>
                      </a:pPr>
                      <a:r>
                        <a:rPr lang="en-US" sz="1600" b="1">
                          <a:solidFill>
                            <a:schemeClr val="tx1"/>
                          </a:solidFill>
                          <a:latin typeface="Times New Roman" panose="02020603050405020304" pitchFamily="18" charset="0"/>
                          <a:ea typeface="Times New Roman"/>
                          <a:cs typeface="Times New Roman" panose="02020603050405020304" pitchFamily="18" charset="0"/>
                        </a:rPr>
                        <a:t>HBsAg</a:t>
                      </a:r>
                      <a:br>
                        <a:rPr lang="en-US" sz="1600" b="1">
                          <a:solidFill>
                            <a:schemeClr val="tx1"/>
                          </a:solidFill>
                          <a:latin typeface="Times New Roman" panose="02020603050405020304" pitchFamily="18" charset="0"/>
                          <a:ea typeface="Times New Roman"/>
                          <a:cs typeface="Times New Roman" panose="02020603050405020304" pitchFamily="18" charset="0"/>
                        </a:rPr>
                      </a:br>
                      <a:r>
                        <a:rPr lang="en-US" sz="1600" b="1">
                          <a:solidFill>
                            <a:schemeClr val="tx1"/>
                          </a:solidFill>
                          <a:latin typeface="Times New Roman" panose="02020603050405020304" pitchFamily="18" charset="0"/>
                          <a:ea typeface="Times New Roman"/>
                          <a:cs typeface="Times New Roman" panose="02020603050405020304" pitchFamily="18" charset="0"/>
                        </a:rPr>
                        <a:t>anti-HBc</a:t>
                      </a:r>
                      <a:br>
                        <a:rPr lang="en-US" sz="1600" b="1">
                          <a:solidFill>
                            <a:schemeClr val="tx1"/>
                          </a:solidFill>
                          <a:latin typeface="Times New Roman" panose="02020603050405020304" pitchFamily="18" charset="0"/>
                          <a:ea typeface="Times New Roman"/>
                          <a:cs typeface="Times New Roman" panose="02020603050405020304" pitchFamily="18" charset="0"/>
                        </a:rPr>
                      </a:br>
                      <a:r>
                        <a:rPr lang="en-US" sz="1600" b="1">
                          <a:solidFill>
                            <a:schemeClr val="tx1"/>
                          </a:solidFill>
                          <a:latin typeface="Times New Roman" panose="02020603050405020304" pitchFamily="18" charset="0"/>
                          <a:ea typeface="Times New Roman"/>
                          <a:cs typeface="Times New Roman" panose="02020603050405020304" pitchFamily="18" charset="0"/>
                        </a:rPr>
                        <a:t>IgM anti-HBc</a:t>
                      </a:r>
                      <a:br>
                        <a:rPr lang="en-US" sz="1600" b="1">
                          <a:solidFill>
                            <a:schemeClr val="tx1"/>
                          </a:solidFill>
                          <a:latin typeface="Times New Roman" panose="02020603050405020304" pitchFamily="18" charset="0"/>
                          <a:ea typeface="Times New Roman"/>
                          <a:cs typeface="Times New Roman" panose="02020603050405020304" pitchFamily="18" charset="0"/>
                        </a:rPr>
                      </a:br>
                      <a:r>
                        <a:rPr lang="en-US" sz="1600" b="1">
                          <a:solidFill>
                            <a:schemeClr val="tx1"/>
                          </a:solidFill>
                          <a:latin typeface="Times New Roman" panose="02020603050405020304" pitchFamily="18" charset="0"/>
                          <a:ea typeface="Times New Roman"/>
                          <a:cs typeface="Times New Roman" panose="02020603050405020304" pitchFamily="18" charset="0"/>
                        </a:rPr>
                        <a:t>anti-HBs</a:t>
                      </a:r>
                      <a:endParaRPr lang="en-US" sz="1600">
                        <a:solidFill>
                          <a:schemeClr val="tx1"/>
                        </a:solidFill>
                        <a:latin typeface="Times New Roman" panose="02020603050405020304" pitchFamily="18" charset="0"/>
                        <a:ea typeface="Calibri"/>
                        <a:cs typeface="Times New Roman" panose="02020603050405020304" pitchFamily="18" charset="0"/>
                      </a:endParaRPr>
                    </a:p>
                  </a:txBody>
                  <a:tcPr marL="62509" marR="62509" marT="0" marB="0">
                    <a:lnL w="12700" cap="flat" cmpd="sng" algn="ctr">
                      <a:solidFill>
                        <a:srgbClr val="F79646"/>
                      </a:solidFill>
                      <a:prstDash val="solid"/>
                      <a:round/>
                      <a:headEnd type="none" w="med" len="med"/>
                      <a:tailEnd type="none" w="med" len="med"/>
                    </a:lnL>
                    <a:lnR>
                      <a:noFill/>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600">
                          <a:solidFill>
                            <a:schemeClr val="tx1"/>
                          </a:solidFill>
                          <a:latin typeface="Times New Roman" panose="02020603050405020304" pitchFamily="18" charset="0"/>
                          <a:ea typeface="Times New Roman"/>
                          <a:cs typeface="Times New Roman" panose="02020603050405020304" pitchFamily="18" charset="0"/>
                        </a:rPr>
                        <a:t>positive</a:t>
                      </a:r>
                      <a:br>
                        <a:rPr lang="en-US" sz="1600">
                          <a:solidFill>
                            <a:schemeClr val="tx1"/>
                          </a:solidFill>
                          <a:latin typeface="Times New Roman" panose="02020603050405020304" pitchFamily="18" charset="0"/>
                          <a:ea typeface="Times New Roman"/>
                          <a:cs typeface="Times New Roman" panose="02020603050405020304" pitchFamily="18" charset="0"/>
                        </a:rPr>
                      </a:br>
                      <a:r>
                        <a:rPr lang="en-US" sz="1600">
                          <a:solidFill>
                            <a:schemeClr val="tx1"/>
                          </a:solidFill>
                          <a:latin typeface="Times New Roman" panose="02020603050405020304" pitchFamily="18" charset="0"/>
                          <a:ea typeface="Times New Roman"/>
                          <a:cs typeface="Times New Roman" panose="02020603050405020304" pitchFamily="18" charset="0"/>
                        </a:rPr>
                        <a:t>positive</a:t>
                      </a:r>
                      <a:br>
                        <a:rPr lang="en-US" sz="1600">
                          <a:solidFill>
                            <a:schemeClr val="tx1"/>
                          </a:solidFill>
                          <a:latin typeface="Times New Roman" panose="02020603050405020304" pitchFamily="18" charset="0"/>
                          <a:ea typeface="Times New Roman"/>
                          <a:cs typeface="Times New Roman" panose="02020603050405020304" pitchFamily="18" charset="0"/>
                        </a:rPr>
                      </a:br>
                      <a:r>
                        <a:rPr lang="en-US" sz="1600">
                          <a:solidFill>
                            <a:schemeClr val="tx1"/>
                          </a:solidFill>
                          <a:latin typeface="Times New Roman" panose="02020603050405020304" pitchFamily="18" charset="0"/>
                          <a:ea typeface="Times New Roman"/>
                          <a:cs typeface="Times New Roman" panose="02020603050405020304" pitchFamily="18" charset="0"/>
                        </a:rPr>
                        <a:t>negative</a:t>
                      </a:r>
                      <a:br>
                        <a:rPr lang="en-US" sz="1600">
                          <a:solidFill>
                            <a:schemeClr val="tx1"/>
                          </a:solidFill>
                          <a:latin typeface="Times New Roman" panose="02020603050405020304" pitchFamily="18" charset="0"/>
                          <a:ea typeface="Times New Roman"/>
                          <a:cs typeface="Times New Roman" panose="02020603050405020304" pitchFamily="18" charset="0"/>
                        </a:rPr>
                      </a:br>
                      <a:r>
                        <a:rPr lang="en-US" sz="1600">
                          <a:solidFill>
                            <a:schemeClr val="tx1"/>
                          </a:solidFill>
                          <a:latin typeface="Times New Roman" panose="02020603050405020304" pitchFamily="18" charset="0"/>
                          <a:ea typeface="Times New Roman"/>
                          <a:cs typeface="Times New Roman" panose="02020603050405020304" pitchFamily="18" charset="0"/>
                        </a:rPr>
                        <a:t>negative</a:t>
                      </a:r>
                      <a:endParaRPr lang="en-US" sz="1600">
                        <a:solidFill>
                          <a:schemeClr val="tx1"/>
                        </a:solidFill>
                        <a:latin typeface="Times New Roman" panose="02020603050405020304" pitchFamily="18" charset="0"/>
                        <a:ea typeface="Calibri"/>
                        <a:cs typeface="Times New Roman" panose="02020603050405020304" pitchFamily="18" charset="0"/>
                      </a:endParaRPr>
                    </a:p>
                  </a:txBody>
                  <a:tcPr marL="62509" marR="62509" marT="0" marB="0">
                    <a:lnL>
                      <a:noFill/>
                    </a:lnL>
                    <a:lnR>
                      <a:noFill/>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600" dirty="0">
                          <a:solidFill>
                            <a:schemeClr val="tx1"/>
                          </a:solidFill>
                          <a:latin typeface="Times New Roman" panose="02020603050405020304" pitchFamily="18" charset="0"/>
                          <a:ea typeface="Times New Roman"/>
                          <a:cs typeface="Times New Roman" panose="02020603050405020304" pitchFamily="18" charset="0"/>
                        </a:rPr>
                        <a:t>   </a:t>
                      </a:r>
                      <a:br>
                        <a:rPr lang="en-US" sz="1600" dirty="0">
                          <a:solidFill>
                            <a:schemeClr val="tx1"/>
                          </a:solidFill>
                          <a:latin typeface="Times New Roman" panose="02020603050405020304" pitchFamily="18" charset="0"/>
                          <a:ea typeface="Times New Roman"/>
                          <a:cs typeface="Times New Roman" panose="02020603050405020304" pitchFamily="18" charset="0"/>
                        </a:rPr>
                      </a:br>
                      <a:r>
                        <a:rPr lang="en-US" sz="1600" dirty="0">
                          <a:solidFill>
                            <a:schemeClr val="tx1"/>
                          </a:solidFill>
                          <a:latin typeface="Times New Roman" panose="02020603050405020304" pitchFamily="18" charset="0"/>
                          <a:ea typeface="Times New Roman"/>
                          <a:cs typeface="Times New Roman" panose="02020603050405020304" pitchFamily="18" charset="0"/>
                        </a:rPr>
                        <a:t>chronically</a:t>
                      </a:r>
                      <a:br>
                        <a:rPr lang="en-US" sz="1600" dirty="0">
                          <a:solidFill>
                            <a:schemeClr val="tx1"/>
                          </a:solidFill>
                          <a:latin typeface="Times New Roman" panose="02020603050405020304" pitchFamily="18" charset="0"/>
                          <a:ea typeface="Times New Roman"/>
                          <a:cs typeface="Times New Roman" panose="02020603050405020304" pitchFamily="18" charset="0"/>
                        </a:rPr>
                      </a:br>
                      <a:r>
                        <a:rPr lang="en-US" sz="1600" dirty="0">
                          <a:solidFill>
                            <a:schemeClr val="tx1"/>
                          </a:solidFill>
                          <a:latin typeface="Times New Roman" panose="02020603050405020304" pitchFamily="18" charset="0"/>
                          <a:ea typeface="Times New Roman"/>
                          <a:cs typeface="Times New Roman" panose="02020603050405020304" pitchFamily="18" charset="0"/>
                        </a:rPr>
                        <a:t>infected</a:t>
                      </a:r>
                      <a:br>
                        <a:rPr lang="en-US" sz="1600" dirty="0">
                          <a:solidFill>
                            <a:schemeClr val="tx1"/>
                          </a:solidFill>
                          <a:latin typeface="Times New Roman" panose="02020603050405020304" pitchFamily="18" charset="0"/>
                          <a:ea typeface="Times New Roman"/>
                          <a:cs typeface="Times New Roman" panose="02020603050405020304" pitchFamily="18" charset="0"/>
                        </a:rPr>
                      </a:br>
                      <a:r>
                        <a:rPr lang="en-US" sz="1600" dirty="0">
                          <a:solidFill>
                            <a:schemeClr val="tx1"/>
                          </a:solidFill>
                          <a:latin typeface="Times New Roman" panose="02020603050405020304" pitchFamily="18" charset="0"/>
                          <a:ea typeface="Times New Roman"/>
                          <a:cs typeface="Times New Roman" panose="02020603050405020304" pitchFamily="18" charset="0"/>
                        </a:rPr>
                        <a:t>   </a:t>
                      </a:r>
                      <a:endParaRPr lang="en-US" sz="1600" dirty="0">
                        <a:solidFill>
                          <a:schemeClr val="tx1"/>
                        </a:solidFill>
                        <a:latin typeface="Times New Roman" panose="02020603050405020304" pitchFamily="18" charset="0"/>
                        <a:ea typeface="Calibri"/>
                        <a:cs typeface="Times New Roman" panose="02020603050405020304" pitchFamily="18" charset="0"/>
                      </a:endParaRPr>
                    </a:p>
                  </a:txBody>
                  <a:tcPr marL="62509" marR="62509" marT="0" marB="0">
                    <a:lnL>
                      <a:noFill/>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848628">
                <a:tc>
                  <a:txBody>
                    <a:bodyPr/>
                    <a:lstStyle/>
                    <a:p>
                      <a:pPr marL="0" marR="0" algn="ctr">
                        <a:lnSpc>
                          <a:spcPct val="115000"/>
                        </a:lnSpc>
                        <a:spcBef>
                          <a:spcPts val="0"/>
                        </a:spcBef>
                        <a:spcAft>
                          <a:spcPts val="1000"/>
                        </a:spcAft>
                      </a:pPr>
                      <a:r>
                        <a:rPr lang="en-US" sz="1600" b="1">
                          <a:solidFill>
                            <a:schemeClr val="tx1"/>
                          </a:solidFill>
                          <a:latin typeface="Times New Roman" panose="02020603050405020304" pitchFamily="18" charset="0"/>
                          <a:ea typeface="Times New Roman"/>
                          <a:cs typeface="Times New Roman" panose="02020603050405020304" pitchFamily="18" charset="0"/>
                        </a:rPr>
                        <a:t>HBsAg</a:t>
                      </a:r>
                      <a:br>
                        <a:rPr lang="en-US" sz="1600" b="1">
                          <a:solidFill>
                            <a:schemeClr val="tx1"/>
                          </a:solidFill>
                          <a:latin typeface="Times New Roman" panose="02020603050405020304" pitchFamily="18" charset="0"/>
                          <a:ea typeface="Times New Roman"/>
                          <a:cs typeface="Times New Roman" panose="02020603050405020304" pitchFamily="18" charset="0"/>
                        </a:rPr>
                      </a:br>
                      <a:r>
                        <a:rPr lang="en-US" sz="1600" b="1">
                          <a:solidFill>
                            <a:schemeClr val="tx1"/>
                          </a:solidFill>
                          <a:latin typeface="Times New Roman" panose="02020603050405020304" pitchFamily="18" charset="0"/>
                          <a:ea typeface="Times New Roman"/>
                          <a:cs typeface="Times New Roman" panose="02020603050405020304" pitchFamily="18" charset="0"/>
                        </a:rPr>
                        <a:t>anti-HBc</a:t>
                      </a:r>
                      <a:br>
                        <a:rPr lang="en-US" sz="1600" b="1">
                          <a:solidFill>
                            <a:schemeClr val="tx1"/>
                          </a:solidFill>
                          <a:latin typeface="Times New Roman" panose="02020603050405020304" pitchFamily="18" charset="0"/>
                          <a:ea typeface="Times New Roman"/>
                          <a:cs typeface="Times New Roman" panose="02020603050405020304" pitchFamily="18" charset="0"/>
                        </a:rPr>
                      </a:br>
                      <a:r>
                        <a:rPr lang="en-US" sz="1600" b="1">
                          <a:solidFill>
                            <a:schemeClr val="tx1"/>
                          </a:solidFill>
                          <a:latin typeface="Times New Roman" panose="02020603050405020304" pitchFamily="18" charset="0"/>
                          <a:ea typeface="Times New Roman"/>
                          <a:cs typeface="Times New Roman" panose="02020603050405020304" pitchFamily="18" charset="0"/>
                        </a:rPr>
                        <a:t>anti-HBs</a:t>
                      </a:r>
                      <a:endParaRPr lang="en-US" sz="1600">
                        <a:solidFill>
                          <a:schemeClr val="tx1"/>
                        </a:solidFill>
                        <a:latin typeface="Times New Roman" panose="02020603050405020304" pitchFamily="18" charset="0"/>
                        <a:ea typeface="Calibri"/>
                        <a:cs typeface="Times New Roman" panose="02020603050405020304" pitchFamily="18" charset="0"/>
                      </a:endParaRPr>
                    </a:p>
                  </a:txBody>
                  <a:tcPr marL="62509" marR="62509" marT="0" marB="0">
                    <a:lnL w="12700" cap="flat" cmpd="sng" algn="ctr">
                      <a:solidFill>
                        <a:srgbClr val="F79646"/>
                      </a:solidFill>
                      <a:prstDash val="solid"/>
                      <a:round/>
                      <a:headEnd type="none" w="med" len="med"/>
                      <a:tailEnd type="none" w="med" len="med"/>
                    </a:lnL>
                    <a:lnR>
                      <a:noFill/>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600" dirty="0">
                          <a:solidFill>
                            <a:schemeClr val="tx1"/>
                          </a:solidFill>
                          <a:latin typeface="Times New Roman" panose="02020603050405020304" pitchFamily="18" charset="0"/>
                          <a:ea typeface="Times New Roman"/>
                          <a:cs typeface="Times New Roman" panose="02020603050405020304" pitchFamily="18" charset="0"/>
                        </a:rPr>
                        <a:t>negative</a:t>
                      </a:r>
                      <a:br>
                        <a:rPr lang="en-US" sz="1600" dirty="0">
                          <a:solidFill>
                            <a:schemeClr val="tx1"/>
                          </a:solidFill>
                          <a:latin typeface="Times New Roman" panose="02020603050405020304" pitchFamily="18" charset="0"/>
                          <a:ea typeface="Times New Roman"/>
                          <a:cs typeface="Times New Roman" panose="02020603050405020304" pitchFamily="18" charset="0"/>
                        </a:rPr>
                      </a:br>
                      <a:r>
                        <a:rPr lang="en-US" sz="1600" dirty="0">
                          <a:solidFill>
                            <a:schemeClr val="tx1"/>
                          </a:solidFill>
                          <a:latin typeface="Times New Roman" panose="02020603050405020304" pitchFamily="18" charset="0"/>
                          <a:ea typeface="Times New Roman"/>
                          <a:cs typeface="Times New Roman" panose="02020603050405020304" pitchFamily="18" charset="0"/>
                        </a:rPr>
                        <a:t>positive</a:t>
                      </a:r>
                      <a:br>
                        <a:rPr lang="en-US" sz="1600" dirty="0">
                          <a:solidFill>
                            <a:schemeClr val="tx1"/>
                          </a:solidFill>
                          <a:latin typeface="Times New Roman" panose="02020603050405020304" pitchFamily="18" charset="0"/>
                          <a:ea typeface="Times New Roman"/>
                          <a:cs typeface="Times New Roman" panose="02020603050405020304" pitchFamily="18" charset="0"/>
                        </a:rPr>
                      </a:br>
                      <a:r>
                        <a:rPr lang="en-US" sz="1600" dirty="0">
                          <a:solidFill>
                            <a:schemeClr val="tx1"/>
                          </a:solidFill>
                          <a:latin typeface="Times New Roman" panose="02020603050405020304" pitchFamily="18" charset="0"/>
                          <a:ea typeface="Times New Roman"/>
                          <a:cs typeface="Times New Roman" panose="02020603050405020304" pitchFamily="18" charset="0"/>
                        </a:rPr>
                        <a:t>negative</a:t>
                      </a:r>
                      <a:endParaRPr lang="en-US" sz="1600" dirty="0">
                        <a:solidFill>
                          <a:schemeClr val="tx1"/>
                        </a:solidFill>
                        <a:latin typeface="Times New Roman" panose="02020603050405020304" pitchFamily="18" charset="0"/>
                        <a:ea typeface="Calibri"/>
                        <a:cs typeface="Times New Roman" panose="02020603050405020304" pitchFamily="18" charset="0"/>
                      </a:endParaRPr>
                    </a:p>
                  </a:txBody>
                  <a:tcPr marL="62509" marR="62509" marT="0" marB="0">
                    <a:lnL>
                      <a:noFill/>
                    </a:lnL>
                    <a:lnR>
                      <a:noFill/>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600" dirty="0">
                          <a:solidFill>
                            <a:schemeClr val="tx1"/>
                          </a:solidFill>
                          <a:latin typeface="Times New Roman" panose="02020603050405020304" pitchFamily="18" charset="0"/>
                          <a:ea typeface="Times New Roman"/>
                          <a:cs typeface="Times New Roman" panose="02020603050405020304" pitchFamily="18" charset="0"/>
                        </a:rPr>
                        <a:t>four</a:t>
                      </a:r>
                      <a:br>
                        <a:rPr lang="en-US" sz="1600" dirty="0">
                          <a:solidFill>
                            <a:schemeClr val="tx1"/>
                          </a:solidFill>
                          <a:latin typeface="Times New Roman" panose="02020603050405020304" pitchFamily="18" charset="0"/>
                          <a:ea typeface="Times New Roman"/>
                          <a:cs typeface="Times New Roman" panose="02020603050405020304" pitchFamily="18" charset="0"/>
                        </a:rPr>
                      </a:br>
                      <a:r>
                        <a:rPr lang="en-US" sz="1600" dirty="0">
                          <a:solidFill>
                            <a:schemeClr val="tx1"/>
                          </a:solidFill>
                          <a:latin typeface="Times New Roman" panose="02020603050405020304" pitchFamily="18" charset="0"/>
                          <a:ea typeface="Times New Roman"/>
                          <a:cs typeface="Times New Roman" panose="02020603050405020304" pitchFamily="18" charset="0"/>
                        </a:rPr>
                        <a:t>interpretations</a:t>
                      </a:r>
                      <a:br>
                        <a:rPr lang="en-US" sz="1600" dirty="0">
                          <a:solidFill>
                            <a:schemeClr val="tx1"/>
                          </a:solidFill>
                          <a:latin typeface="Times New Roman" panose="02020603050405020304" pitchFamily="18" charset="0"/>
                          <a:ea typeface="Times New Roman"/>
                          <a:cs typeface="Times New Roman" panose="02020603050405020304" pitchFamily="18" charset="0"/>
                        </a:rPr>
                      </a:br>
                      <a:r>
                        <a:rPr lang="en-US" sz="1600" dirty="0">
                          <a:solidFill>
                            <a:schemeClr val="tx1"/>
                          </a:solidFill>
                          <a:latin typeface="Times New Roman" panose="02020603050405020304" pitchFamily="18" charset="0"/>
                          <a:ea typeface="Times New Roman"/>
                          <a:cs typeface="Times New Roman" panose="02020603050405020304" pitchFamily="18" charset="0"/>
                        </a:rPr>
                        <a:t>possible *</a:t>
                      </a:r>
                      <a:endParaRPr lang="en-US" sz="1600" dirty="0">
                        <a:solidFill>
                          <a:schemeClr val="tx1"/>
                        </a:solidFill>
                        <a:latin typeface="Times New Roman" panose="02020603050405020304" pitchFamily="18" charset="0"/>
                        <a:ea typeface="Calibri"/>
                        <a:cs typeface="Times New Roman" panose="02020603050405020304" pitchFamily="18" charset="0"/>
                      </a:endParaRPr>
                    </a:p>
                  </a:txBody>
                  <a:tcPr marL="62509" marR="62509" marT="0" marB="0">
                    <a:lnL>
                      <a:noFill/>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bl>
          </a:graphicData>
        </a:graphic>
      </p:graphicFrame>
    </p:spTree>
  </p:cSld>
  <p:clrMapOvr>
    <a:masterClrMapping/>
  </p:clrMapOvr>
  <p:transition spd="slow">
    <p:circl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4102" y="1025013"/>
            <a:ext cx="8226425" cy="4525963"/>
          </a:xfrm>
        </p:spPr>
        <p:txBody>
          <a:bodyPr/>
          <a:lstStyle/>
          <a:p>
            <a:pPr marL="457200" indent="-457200">
              <a:buFont typeface="+mj-lt"/>
              <a:buAutoNum type="arabicPeriod"/>
            </a:pPr>
            <a:r>
              <a:rPr lang="en-US" sz="3200" b="1" dirty="0" smtClean="0">
                <a:solidFill>
                  <a:schemeClr val="tx1"/>
                </a:solidFill>
                <a:latin typeface="Footlight MT Light" pitchFamily="18" charset="0"/>
              </a:rPr>
              <a:t>May </a:t>
            </a:r>
            <a:r>
              <a:rPr lang="en-US" sz="3200" b="1" dirty="0">
                <a:solidFill>
                  <a:schemeClr val="tx1"/>
                </a:solidFill>
                <a:latin typeface="Footlight MT Light" pitchFamily="18" charset="0"/>
              </a:rPr>
              <a:t>be recovering from acute HBV infection</a:t>
            </a:r>
            <a:r>
              <a:rPr lang="en-US" sz="3200" b="1" dirty="0" smtClean="0">
                <a:solidFill>
                  <a:schemeClr val="tx1"/>
                </a:solidFill>
                <a:latin typeface="Footlight MT Light" pitchFamily="18" charset="0"/>
              </a:rPr>
              <a:t>. </a:t>
            </a:r>
          </a:p>
          <a:p>
            <a:pPr marL="457200" indent="-457200">
              <a:buFont typeface="+mj-lt"/>
              <a:buAutoNum type="arabicPeriod"/>
            </a:pPr>
            <a:r>
              <a:rPr lang="en-US" sz="3200" b="1" dirty="0" smtClean="0">
                <a:solidFill>
                  <a:schemeClr val="tx1"/>
                </a:solidFill>
                <a:latin typeface="Footlight MT Light" pitchFamily="18" charset="0"/>
              </a:rPr>
              <a:t>May </a:t>
            </a:r>
            <a:r>
              <a:rPr lang="en-US" sz="3200" b="1" dirty="0">
                <a:solidFill>
                  <a:schemeClr val="tx1"/>
                </a:solidFill>
                <a:latin typeface="Footlight MT Light" pitchFamily="18" charset="0"/>
              </a:rPr>
              <a:t>be distantly immune and test not sensitive enough to </a:t>
            </a:r>
            <a:r>
              <a:rPr lang="en-US" sz="3200" b="1" dirty="0" smtClean="0">
                <a:solidFill>
                  <a:schemeClr val="tx1"/>
                </a:solidFill>
                <a:latin typeface="Footlight MT Light" pitchFamily="18" charset="0"/>
              </a:rPr>
              <a:t>detect very low</a:t>
            </a:r>
            <a:r>
              <a:rPr lang="en-US" sz="3200" b="1" dirty="0">
                <a:solidFill>
                  <a:schemeClr val="tx1"/>
                </a:solidFill>
                <a:latin typeface="Footlight MT Light" pitchFamily="18" charset="0"/>
              </a:rPr>
              <a:t> level of anti-HBs in serum</a:t>
            </a:r>
            <a:r>
              <a:rPr lang="en-US" sz="3200" b="1" dirty="0" smtClean="0">
                <a:solidFill>
                  <a:schemeClr val="tx1"/>
                </a:solidFill>
                <a:latin typeface="Footlight MT Light" pitchFamily="18" charset="0"/>
              </a:rPr>
              <a:t>. </a:t>
            </a:r>
          </a:p>
          <a:p>
            <a:pPr marL="457200" indent="-457200">
              <a:buFont typeface="+mj-lt"/>
              <a:buAutoNum type="arabicPeriod"/>
            </a:pPr>
            <a:r>
              <a:rPr lang="en-US" sz="3200" b="1" dirty="0" smtClean="0">
                <a:solidFill>
                  <a:schemeClr val="tx1"/>
                </a:solidFill>
                <a:latin typeface="Footlight MT Light" pitchFamily="18" charset="0"/>
              </a:rPr>
              <a:t>May </a:t>
            </a:r>
            <a:r>
              <a:rPr lang="en-US" sz="3200" b="1" dirty="0">
                <a:solidFill>
                  <a:schemeClr val="tx1"/>
                </a:solidFill>
                <a:latin typeface="Footlight MT Light" pitchFamily="18" charset="0"/>
              </a:rPr>
              <a:t>be susceptible with a false positive </a:t>
            </a:r>
            <a:r>
              <a:rPr lang="en-US" sz="3200" b="1" dirty="0" smtClean="0">
                <a:solidFill>
                  <a:schemeClr val="tx1"/>
                </a:solidFill>
                <a:latin typeface="Footlight MT Light" pitchFamily="18" charset="0"/>
              </a:rPr>
              <a:t>anti-</a:t>
            </a:r>
            <a:r>
              <a:rPr lang="en-US" sz="3200" b="1" dirty="0" err="1" smtClean="0">
                <a:solidFill>
                  <a:schemeClr val="tx1"/>
                </a:solidFill>
                <a:latin typeface="Footlight MT Light" pitchFamily="18" charset="0"/>
              </a:rPr>
              <a:t>HBc</a:t>
            </a:r>
            <a:r>
              <a:rPr lang="en-US" sz="3200" b="1" dirty="0" smtClean="0">
                <a:solidFill>
                  <a:schemeClr val="tx1"/>
                </a:solidFill>
                <a:latin typeface="Footlight MT Light" pitchFamily="18" charset="0"/>
              </a:rPr>
              <a:t>.</a:t>
            </a:r>
          </a:p>
          <a:p>
            <a:pPr marL="457200" indent="-457200">
              <a:buFont typeface="+mj-lt"/>
              <a:buAutoNum type="arabicPeriod"/>
            </a:pPr>
            <a:r>
              <a:rPr lang="en-US" sz="3200" b="1" dirty="0" smtClean="0">
                <a:solidFill>
                  <a:schemeClr val="tx1"/>
                </a:solidFill>
                <a:latin typeface="Footlight MT Light" pitchFamily="18" charset="0"/>
              </a:rPr>
              <a:t>May </a:t>
            </a:r>
            <a:r>
              <a:rPr lang="en-US" sz="3200" b="1" dirty="0">
                <a:solidFill>
                  <a:schemeClr val="tx1"/>
                </a:solidFill>
                <a:latin typeface="Footlight MT Light" pitchFamily="18" charset="0"/>
              </a:rPr>
              <a:t>be undetectable level of HBsAg present in the serum and </a:t>
            </a:r>
            <a:r>
              <a:rPr lang="en-US" sz="3200" b="1" dirty="0" smtClean="0">
                <a:solidFill>
                  <a:schemeClr val="tx1"/>
                </a:solidFill>
                <a:latin typeface="Footlight MT Light" pitchFamily="18" charset="0"/>
              </a:rPr>
              <a:t>the person </a:t>
            </a:r>
            <a:r>
              <a:rPr lang="en-US" sz="3200" b="1" dirty="0">
                <a:solidFill>
                  <a:schemeClr val="tx1"/>
                </a:solidFill>
                <a:latin typeface="Footlight MT Light" pitchFamily="18" charset="0"/>
              </a:rPr>
              <a:t>is actually a carrier.</a:t>
            </a:r>
            <a:endParaRPr lang="en-US" sz="3200" dirty="0">
              <a:solidFill>
                <a:schemeClr val="tx1"/>
              </a:solidFill>
              <a:latin typeface="Footlight MT Light" pitchFamily="18" charset="0"/>
            </a:endParaRPr>
          </a:p>
          <a:p>
            <a:pPr>
              <a:buNone/>
            </a:pPr>
            <a:endParaRPr lang="en-US" sz="3200" dirty="0">
              <a:latin typeface="Footlight MT Light" pitchFamily="18" charset="0"/>
            </a:endParaRPr>
          </a:p>
        </p:txBody>
      </p:sp>
      <p:sp>
        <p:nvSpPr>
          <p:cNvPr id="4" name="Content Placeholder 2"/>
          <p:cNvSpPr txBox="1">
            <a:spLocks/>
          </p:cNvSpPr>
          <p:nvPr/>
        </p:nvSpPr>
        <p:spPr bwMode="auto">
          <a:xfrm>
            <a:off x="549020" y="0"/>
            <a:ext cx="8226425" cy="124132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457200" marR="0" lvl="0" indent="-457200" algn="l" defTabSz="914400" rtl="0" eaLnBrk="1" fontAlgn="base" latinLnBrk="0" hangingPunct="1">
              <a:lnSpc>
                <a:spcPct val="100000"/>
              </a:lnSpc>
              <a:spcBef>
                <a:spcPct val="20000"/>
              </a:spcBef>
              <a:spcAft>
                <a:spcPct val="0"/>
              </a:spcAft>
              <a:buClr>
                <a:schemeClr val="tx1"/>
              </a:buClr>
              <a:buSzTx/>
              <a:tabLst/>
              <a:defRPr/>
            </a:pPr>
            <a:r>
              <a:rPr lang="en-US" sz="9600" b="1" kern="0" dirty="0">
                <a:latin typeface="+mn-lt"/>
                <a:cs typeface="+mn-cs"/>
              </a:rPr>
              <a:t>*</a:t>
            </a:r>
            <a:endParaRPr kumimoji="0" lang="en-US" sz="96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tx1"/>
              </a:buClr>
              <a:buSzTx/>
              <a:buFontTx/>
              <a:buNone/>
              <a:tabLst/>
              <a:defRPr/>
            </a:pPr>
            <a:endParaRPr kumimoji="0" lang="en-US" sz="96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ransition spd="slow">
    <p:circl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3" name="Content Placeholder 2"/>
          <p:cNvSpPr>
            <a:spLocks noGrp="1"/>
          </p:cNvSpPr>
          <p:nvPr>
            <p:ph idx="1"/>
          </p:nvPr>
        </p:nvSpPr>
        <p:spPr>
          <a:xfrm>
            <a:off x="442677" y="4978098"/>
            <a:ext cx="8226425" cy="2617839"/>
          </a:xfrm>
        </p:spPr>
        <p:txBody>
          <a:bodyPr/>
          <a:lstStyle/>
          <a:p>
            <a:pPr>
              <a:buNone/>
            </a:pPr>
            <a:r>
              <a:rPr lang="en-US" sz="9600" dirty="0" smtClean="0">
                <a:solidFill>
                  <a:srgbClr val="FFFF00"/>
                </a:solidFill>
                <a:latin typeface="Script MT Bold" pitchFamily="66" charset="0"/>
              </a:rPr>
              <a:t>THANK YOU</a:t>
            </a:r>
            <a:endParaRPr lang="en-US" sz="9600" dirty="0">
              <a:solidFill>
                <a:srgbClr val="FFFF00"/>
              </a:solidFill>
              <a:latin typeface="Script MT Bold" pitchFamily="66" charset="0"/>
            </a:endParaRPr>
          </a:p>
        </p:txBody>
      </p:sp>
    </p:spTree>
  </p:cSld>
  <p:clrMapOvr>
    <a:masterClrMapping/>
  </p:clrMapOvr>
  <p:transition spd="slow">
    <p:circl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Rectangle 4"/>
          <p:cNvSpPr>
            <a:spLocks noGrp="1" noChangeArrowheads="1"/>
          </p:cNvSpPr>
          <p:nvPr>
            <p:ph type="ctrTitle"/>
          </p:nvPr>
        </p:nvSpPr>
        <p:spPr>
          <a:xfrm>
            <a:off x="308130" y="345870"/>
            <a:ext cx="7313612" cy="1470025"/>
          </a:xfrm>
        </p:spPr>
        <p:txBody>
          <a:bodyPr/>
          <a:lstStyle/>
          <a:p>
            <a:r>
              <a:rPr lang="en-US" sz="6000" b="1" dirty="0">
                <a:solidFill>
                  <a:srgbClr val="FFFF00"/>
                </a:solidFill>
                <a:latin typeface="Forte" pitchFamily="66" charset="0"/>
              </a:rPr>
              <a:t>PART 1</a:t>
            </a:r>
            <a:r>
              <a:rPr lang="en-US" sz="6000" dirty="0">
                <a:solidFill>
                  <a:srgbClr val="FFFF00"/>
                </a:solidFill>
                <a:latin typeface="Forte" pitchFamily="66" charset="0"/>
              </a:rPr>
              <a:t/>
            </a:r>
            <a:br>
              <a:rPr lang="en-US" sz="6000" dirty="0">
                <a:solidFill>
                  <a:srgbClr val="FFFF00"/>
                </a:solidFill>
                <a:latin typeface="Forte" pitchFamily="66" charset="0"/>
              </a:rPr>
            </a:br>
            <a:endParaRPr lang="en-US" sz="6000" dirty="0">
              <a:solidFill>
                <a:srgbClr val="FFFF00"/>
              </a:solidFill>
              <a:latin typeface="Forte" pitchFamily="66" charset="0"/>
            </a:endParaRPr>
          </a:p>
        </p:txBody>
      </p:sp>
      <p:sp>
        <p:nvSpPr>
          <p:cNvPr id="54277" name="Rectangle 5"/>
          <p:cNvSpPr>
            <a:spLocks noGrp="1" noChangeArrowheads="1"/>
          </p:cNvSpPr>
          <p:nvPr>
            <p:ph type="subTitle" idx="1"/>
          </p:nvPr>
        </p:nvSpPr>
        <p:spPr>
          <a:xfrm>
            <a:off x="396620" y="907025"/>
            <a:ext cx="8349174" cy="1752600"/>
          </a:xfrm>
        </p:spPr>
        <p:txBody>
          <a:bodyPr/>
          <a:lstStyle/>
          <a:p>
            <a:pPr algn="just"/>
            <a:r>
              <a:rPr lang="en-US" sz="4800" b="1" dirty="0">
                <a:solidFill>
                  <a:schemeClr val="bg1">
                    <a:lumMod val="50000"/>
                    <a:lumOff val="50000"/>
                  </a:schemeClr>
                </a:solidFill>
                <a:latin typeface="Footlight MT Light" pitchFamily="18" charset="0"/>
              </a:rPr>
              <a:t>Objectives: </a:t>
            </a:r>
            <a:endParaRPr lang="en-US" sz="4800" dirty="0">
              <a:solidFill>
                <a:schemeClr val="bg1">
                  <a:lumMod val="50000"/>
                  <a:lumOff val="50000"/>
                </a:schemeClr>
              </a:solidFill>
              <a:latin typeface="Footlight MT Light" pitchFamily="18" charset="0"/>
            </a:endParaRPr>
          </a:p>
          <a:p>
            <a:pPr marL="742950" lvl="0" indent="-742950" algn="just">
              <a:buFont typeface="+mj-lt"/>
              <a:buAutoNum type="arabicPeriod"/>
            </a:pPr>
            <a:r>
              <a:rPr lang="en-US" sz="3600" b="1" dirty="0" smtClean="0">
                <a:solidFill>
                  <a:schemeClr val="tx1">
                    <a:lumMod val="95000"/>
                  </a:schemeClr>
                </a:solidFill>
                <a:latin typeface="Footlight MT Light" pitchFamily="18" charset="0"/>
              </a:rPr>
              <a:t>Understand </a:t>
            </a:r>
            <a:r>
              <a:rPr lang="en-US" sz="3600" b="1" dirty="0">
                <a:solidFill>
                  <a:schemeClr val="tx1">
                    <a:lumMod val="95000"/>
                  </a:schemeClr>
                </a:solidFill>
                <a:latin typeface="Footlight MT Light" pitchFamily="18" charset="0"/>
              </a:rPr>
              <a:t>the use of viral serological studies for the diagnosis of hepatitis A , B &amp; C  infections. </a:t>
            </a:r>
            <a:endParaRPr lang="en-US" sz="3600" b="1" dirty="0" smtClean="0">
              <a:solidFill>
                <a:schemeClr val="tx1">
                  <a:lumMod val="95000"/>
                </a:schemeClr>
              </a:solidFill>
              <a:latin typeface="Footlight MT Light" pitchFamily="18" charset="0"/>
            </a:endParaRPr>
          </a:p>
          <a:p>
            <a:pPr marL="742950" lvl="0" indent="-742950" algn="just">
              <a:buFont typeface="+mj-lt"/>
              <a:buAutoNum type="arabicPeriod"/>
            </a:pPr>
            <a:r>
              <a:rPr lang="en-US" sz="3600" b="1" dirty="0" smtClean="0">
                <a:solidFill>
                  <a:schemeClr val="tx1">
                    <a:lumMod val="95000"/>
                  </a:schemeClr>
                </a:solidFill>
                <a:latin typeface="Footlight MT Light" pitchFamily="18" charset="0"/>
              </a:rPr>
              <a:t>To </a:t>
            </a:r>
            <a:r>
              <a:rPr lang="en-US" sz="3600" b="1" dirty="0">
                <a:solidFill>
                  <a:schemeClr val="tx1">
                    <a:lumMod val="95000"/>
                  </a:schemeClr>
                </a:solidFill>
                <a:latin typeface="Footlight MT Light" pitchFamily="18" charset="0"/>
              </a:rPr>
              <a:t>know measures to prevent hepatitis A &amp; B infections. </a:t>
            </a:r>
            <a:endParaRPr lang="en-US" sz="3600" b="1" dirty="0" smtClean="0">
              <a:solidFill>
                <a:schemeClr val="tx1">
                  <a:lumMod val="95000"/>
                </a:schemeClr>
              </a:solidFill>
              <a:latin typeface="Footlight MT Light" pitchFamily="18" charset="0"/>
            </a:endParaRPr>
          </a:p>
          <a:p>
            <a:pPr marL="742950" lvl="0" indent="-742950" algn="just">
              <a:buFont typeface="+mj-lt"/>
              <a:buAutoNum type="arabicPeriod"/>
            </a:pPr>
            <a:r>
              <a:rPr lang="en-US" sz="3600" b="1" dirty="0" smtClean="0">
                <a:solidFill>
                  <a:schemeClr val="tx1">
                    <a:lumMod val="95000"/>
                  </a:schemeClr>
                </a:solidFill>
                <a:latin typeface="Footlight MT Light" pitchFamily="18" charset="0"/>
              </a:rPr>
              <a:t>To </a:t>
            </a:r>
            <a:r>
              <a:rPr lang="en-US" sz="3600" b="1" dirty="0">
                <a:solidFill>
                  <a:schemeClr val="tx1">
                    <a:lumMod val="95000"/>
                  </a:schemeClr>
                </a:solidFill>
                <a:latin typeface="Footlight MT Light" pitchFamily="18" charset="0"/>
              </a:rPr>
              <a:t>know the viral serological tests used to screen blood donors. </a:t>
            </a:r>
            <a:endParaRPr lang="en-US" sz="3600" b="1" dirty="0" smtClean="0">
              <a:solidFill>
                <a:schemeClr val="tx1">
                  <a:lumMod val="95000"/>
                </a:schemeClr>
              </a:solidFill>
              <a:latin typeface="Footlight MT Light" pitchFamily="18" charset="0"/>
            </a:endParaRPr>
          </a:p>
          <a:p>
            <a:pPr marL="742950" lvl="0" indent="-742950" algn="just">
              <a:buFont typeface="+mj-lt"/>
              <a:buAutoNum type="arabicPeriod"/>
            </a:pPr>
            <a:r>
              <a:rPr lang="en-US" sz="3600" b="1" dirty="0" smtClean="0">
                <a:solidFill>
                  <a:schemeClr val="tx1">
                    <a:lumMod val="95000"/>
                  </a:schemeClr>
                </a:solidFill>
                <a:latin typeface="Footlight MT Light" pitchFamily="18" charset="0"/>
              </a:rPr>
              <a:t>Risk </a:t>
            </a:r>
            <a:r>
              <a:rPr lang="en-US" sz="3600" b="1" dirty="0">
                <a:solidFill>
                  <a:schemeClr val="tx1">
                    <a:lumMod val="95000"/>
                  </a:schemeClr>
                </a:solidFill>
                <a:latin typeface="Footlight MT Light" pitchFamily="18" charset="0"/>
              </a:rPr>
              <a:t>of transmission of HBV </a:t>
            </a:r>
            <a:endParaRPr lang="en-US" sz="3600" dirty="0">
              <a:solidFill>
                <a:schemeClr val="tx1">
                  <a:lumMod val="95000"/>
                </a:schemeClr>
              </a:solidFill>
              <a:latin typeface="Footlight MT Light" pitchFamily="18" charset="0"/>
            </a:endParaRPr>
          </a:p>
          <a:p>
            <a:pPr algn="just"/>
            <a:endParaRPr lang="en-US" sz="3600" dirty="0">
              <a:solidFill>
                <a:schemeClr val="tx1">
                  <a:lumMod val="95000"/>
                </a:schemeClr>
              </a:solidFill>
              <a:latin typeface="Footlight MT Light" pitchFamily="18" charset="0"/>
            </a:endParaRPr>
          </a:p>
        </p:txBody>
      </p:sp>
    </p:spTree>
  </p:cSld>
  <p:clrMapOvr>
    <a:masterClrMapping/>
  </p:clrMapOvr>
  <p:transition spd="slow">
    <p:circl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662085" y="805566"/>
            <a:ext cx="8226425" cy="1143000"/>
          </a:xfrm>
        </p:spPr>
        <p:txBody>
          <a:bodyPr/>
          <a:lstStyle/>
          <a:p>
            <a:r>
              <a:rPr lang="en-US" sz="6600" b="1" u="sng" dirty="0">
                <a:solidFill>
                  <a:srgbClr val="FFFF00"/>
                </a:solidFill>
                <a:latin typeface="Forte" pitchFamily="66" charset="0"/>
              </a:rPr>
              <a:t>Case 1</a:t>
            </a:r>
            <a:r>
              <a:rPr lang="en-US" sz="6600" dirty="0">
                <a:solidFill>
                  <a:srgbClr val="FFFF00"/>
                </a:solidFill>
                <a:latin typeface="Forte" pitchFamily="66" charset="0"/>
              </a:rPr>
              <a:t/>
            </a:r>
            <a:br>
              <a:rPr lang="en-US" sz="6600" dirty="0">
                <a:solidFill>
                  <a:srgbClr val="FFFF00"/>
                </a:solidFill>
                <a:latin typeface="Forte" pitchFamily="66" charset="0"/>
              </a:rPr>
            </a:br>
            <a:endParaRPr lang="en-US" sz="6600" dirty="0">
              <a:solidFill>
                <a:srgbClr val="FFFF00"/>
              </a:solidFill>
              <a:latin typeface="Forte" pitchFamily="66" charset="0"/>
            </a:endParaRPr>
          </a:p>
        </p:txBody>
      </p:sp>
      <p:sp>
        <p:nvSpPr>
          <p:cNvPr id="55299" name="Rectangle 3"/>
          <p:cNvSpPr>
            <a:spLocks noGrp="1" noChangeArrowheads="1"/>
          </p:cNvSpPr>
          <p:nvPr>
            <p:ph type="body" idx="1"/>
          </p:nvPr>
        </p:nvSpPr>
        <p:spPr>
          <a:xfrm>
            <a:off x="263884" y="995517"/>
            <a:ext cx="8555651" cy="5375786"/>
          </a:xfrm>
        </p:spPr>
        <p:txBody>
          <a:bodyPr/>
          <a:lstStyle/>
          <a:p>
            <a:pPr algn="just">
              <a:buNone/>
            </a:pPr>
            <a:r>
              <a:rPr lang="en-US" sz="3200" dirty="0" smtClean="0">
                <a:latin typeface="Footlight MT Light" pitchFamily="18" charset="0"/>
              </a:rPr>
              <a:t>   Mohammed Khan is a 20 year-old male who has recently arrived from India to work as a food handler in a restaurant in Riyadh. Three weeks after his arrival he was seen in A&amp;E Dept. of KKUH because of repeated vomiting, abdominal pain and fever. On examination, his temperature was 38°C, his pulse rate 110/min and BP 120/80mmHg, he was jaundiced and had tenderness in the right upper quadrant of his abdomen.</a:t>
            </a:r>
          </a:p>
          <a:p>
            <a:pPr algn="just">
              <a:buNone/>
            </a:pPr>
            <a:endParaRPr lang="en-US" sz="3200" dirty="0">
              <a:latin typeface="Footlight MT Light" pitchFamily="18" charset="0"/>
            </a:endParaRPr>
          </a:p>
        </p:txBody>
      </p:sp>
    </p:spTree>
  </p:cSld>
  <p:clrMapOvr>
    <a:masterClrMapping/>
  </p:clrMapOvr>
  <p:transition spd="slow">
    <p:circl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613" y="525354"/>
            <a:ext cx="8226425" cy="1143000"/>
          </a:xfrm>
        </p:spPr>
        <p:txBody>
          <a:bodyPr/>
          <a:lstStyle/>
          <a:p>
            <a:r>
              <a:rPr lang="en-US" sz="5400" b="1" u="sng" dirty="0">
                <a:solidFill>
                  <a:srgbClr val="FFFF00"/>
                </a:solidFill>
                <a:latin typeface="Forte" pitchFamily="66" charset="0"/>
              </a:rPr>
              <a:t>QUESTIONS</a:t>
            </a:r>
            <a:r>
              <a:rPr lang="en-US" sz="5400" dirty="0">
                <a:solidFill>
                  <a:srgbClr val="FFFF00"/>
                </a:solidFill>
                <a:latin typeface="Forte" pitchFamily="66" charset="0"/>
              </a:rPr>
              <a:t/>
            </a:r>
            <a:br>
              <a:rPr lang="en-US" sz="5400" dirty="0">
                <a:solidFill>
                  <a:srgbClr val="FFFF00"/>
                </a:solidFill>
                <a:latin typeface="Forte" pitchFamily="66" charset="0"/>
              </a:rPr>
            </a:br>
            <a:endParaRPr lang="en-US" sz="5400" dirty="0">
              <a:solidFill>
                <a:srgbClr val="FFFF00"/>
              </a:solidFill>
              <a:latin typeface="Forte" pitchFamily="66" charset="0"/>
            </a:endParaRPr>
          </a:p>
        </p:txBody>
      </p:sp>
      <p:sp>
        <p:nvSpPr>
          <p:cNvPr id="3" name="Content Placeholder 2"/>
          <p:cNvSpPr>
            <a:spLocks noGrp="1"/>
          </p:cNvSpPr>
          <p:nvPr>
            <p:ph idx="1"/>
          </p:nvPr>
        </p:nvSpPr>
        <p:spPr>
          <a:xfrm>
            <a:off x="455613" y="1113503"/>
            <a:ext cx="8226425" cy="4525963"/>
          </a:xfrm>
        </p:spPr>
        <p:txBody>
          <a:bodyPr/>
          <a:lstStyle/>
          <a:p>
            <a:pPr marL="457200" lvl="0" indent="-457200" algn="just">
              <a:buFont typeface="+mj-lt"/>
              <a:buAutoNum type="arabicPeriod"/>
            </a:pPr>
            <a:r>
              <a:rPr lang="en-US" sz="2200" b="1" dirty="0" smtClean="0">
                <a:solidFill>
                  <a:srgbClr val="FFC000"/>
                </a:solidFill>
                <a:latin typeface="Footlight MT Light" pitchFamily="18" charset="0"/>
              </a:rPr>
              <a:t>What </a:t>
            </a:r>
            <a:r>
              <a:rPr lang="en-US" sz="2200" b="1" dirty="0">
                <a:solidFill>
                  <a:srgbClr val="FFC000"/>
                </a:solidFill>
                <a:latin typeface="Footlight MT Light" pitchFamily="18" charset="0"/>
              </a:rPr>
              <a:t>are the possible causes for his presentation? </a:t>
            </a:r>
            <a:endParaRPr lang="en-US" sz="2200" dirty="0">
              <a:solidFill>
                <a:srgbClr val="FFC000"/>
              </a:solidFill>
              <a:latin typeface="Footlight MT Light" pitchFamily="18" charset="0"/>
            </a:endParaRPr>
          </a:p>
          <a:p>
            <a:pPr marL="900113" lvl="0" indent="-457200" algn="just">
              <a:buFont typeface="+mj-lt"/>
              <a:buAutoNum type="alphaLcParenR"/>
            </a:pPr>
            <a:r>
              <a:rPr lang="en-US" sz="2200" dirty="0" smtClean="0">
                <a:solidFill>
                  <a:schemeClr val="tx1"/>
                </a:solidFill>
                <a:latin typeface="Footlight MT Light" pitchFamily="18" charset="0"/>
              </a:rPr>
              <a:t>Viral hepatitis </a:t>
            </a:r>
          </a:p>
          <a:p>
            <a:pPr marL="900113" lvl="0" indent="-457200" algn="just">
              <a:buFont typeface="+mj-lt"/>
              <a:buAutoNum type="alphaLcParenR"/>
            </a:pPr>
            <a:r>
              <a:rPr lang="en-US" sz="2200" dirty="0" smtClean="0">
                <a:solidFill>
                  <a:schemeClr val="tx1"/>
                </a:solidFill>
                <a:latin typeface="Footlight MT Light" pitchFamily="18" charset="0"/>
              </a:rPr>
              <a:t>Acute </a:t>
            </a:r>
            <a:r>
              <a:rPr lang="en-US" sz="2200" dirty="0" err="1">
                <a:solidFill>
                  <a:schemeClr val="tx1"/>
                </a:solidFill>
                <a:latin typeface="Footlight MT Light" pitchFamily="18" charset="0"/>
              </a:rPr>
              <a:t>Cholecystitis</a:t>
            </a:r>
            <a:r>
              <a:rPr lang="en-US" sz="2200" dirty="0">
                <a:solidFill>
                  <a:schemeClr val="tx1"/>
                </a:solidFill>
                <a:latin typeface="Footlight MT Light" pitchFamily="18" charset="0"/>
              </a:rPr>
              <a:t> </a:t>
            </a:r>
            <a:r>
              <a:rPr lang="en-US" sz="2200" dirty="0" smtClean="0">
                <a:solidFill>
                  <a:schemeClr val="tx1"/>
                </a:solidFill>
                <a:latin typeface="Footlight MT Light" pitchFamily="18" charset="0"/>
              </a:rPr>
              <a:t> </a:t>
            </a:r>
          </a:p>
          <a:p>
            <a:pPr marL="900113" lvl="0" indent="-457200" algn="just">
              <a:buFont typeface="+mj-lt"/>
              <a:buAutoNum type="alphaLcParenR"/>
            </a:pPr>
            <a:r>
              <a:rPr lang="en-US" sz="2200" dirty="0" smtClean="0">
                <a:solidFill>
                  <a:schemeClr val="tx1"/>
                </a:solidFill>
                <a:latin typeface="Footlight MT Light" pitchFamily="18" charset="0"/>
              </a:rPr>
              <a:t>Malaria  </a:t>
            </a:r>
          </a:p>
          <a:p>
            <a:pPr marL="900113" lvl="0" indent="-457200" algn="just">
              <a:buFont typeface="+mj-lt"/>
              <a:buAutoNum type="alphaLcParenR"/>
            </a:pPr>
            <a:r>
              <a:rPr lang="en-US" sz="2200" dirty="0" smtClean="0">
                <a:solidFill>
                  <a:schemeClr val="tx1"/>
                </a:solidFill>
                <a:latin typeface="Footlight MT Light" pitchFamily="18" charset="0"/>
              </a:rPr>
              <a:t>Leptospirosis </a:t>
            </a:r>
          </a:p>
          <a:p>
            <a:pPr marL="900113" lvl="0" indent="-457200" algn="just">
              <a:buFont typeface="+mj-lt"/>
              <a:buAutoNum type="alphaLcParenR"/>
            </a:pPr>
            <a:r>
              <a:rPr lang="en-US" sz="2200" dirty="0" smtClean="0">
                <a:solidFill>
                  <a:schemeClr val="tx1"/>
                </a:solidFill>
                <a:latin typeface="Footlight MT Light" pitchFamily="18" charset="0"/>
              </a:rPr>
              <a:t>Typhoid</a:t>
            </a:r>
            <a:endParaRPr lang="en-US" sz="2200" dirty="0">
              <a:solidFill>
                <a:schemeClr val="tx1"/>
              </a:solidFill>
              <a:latin typeface="Footlight MT Light" pitchFamily="18" charset="0"/>
            </a:endParaRPr>
          </a:p>
          <a:p>
            <a:pPr marL="457200" lvl="0" indent="-457200" algn="just">
              <a:buAutoNum type="arabicPeriod" startAt="2"/>
            </a:pPr>
            <a:r>
              <a:rPr lang="en-US" sz="2200" b="1" dirty="0" smtClean="0">
                <a:solidFill>
                  <a:srgbClr val="FFC000"/>
                </a:solidFill>
                <a:latin typeface="Footlight MT Light" pitchFamily="18" charset="0"/>
              </a:rPr>
              <a:t>What </a:t>
            </a:r>
            <a:r>
              <a:rPr lang="en-US" sz="2200" b="1" dirty="0">
                <a:solidFill>
                  <a:srgbClr val="FFC000"/>
                </a:solidFill>
                <a:latin typeface="Footlight MT Light" pitchFamily="18" charset="0"/>
              </a:rPr>
              <a:t>investigations would you like to order for him? Explain how these investigations would help you</a:t>
            </a:r>
            <a:r>
              <a:rPr lang="en-US" sz="2200" b="1" dirty="0" smtClean="0">
                <a:solidFill>
                  <a:srgbClr val="FFC000"/>
                </a:solidFill>
                <a:latin typeface="Footlight MT Light" pitchFamily="18" charset="0"/>
              </a:rPr>
              <a:t>.</a:t>
            </a:r>
          </a:p>
          <a:p>
            <a:pPr marL="900113" lvl="0" indent="-457200" algn="just">
              <a:buAutoNum type="alphaLcParenR"/>
            </a:pPr>
            <a:r>
              <a:rPr lang="en-US" sz="2200" dirty="0" smtClean="0">
                <a:solidFill>
                  <a:schemeClr val="tx1"/>
                </a:solidFill>
                <a:latin typeface="Footlight MT Light" pitchFamily="18" charset="0"/>
              </a:rPr>
              <a:t>CBC </a:t>
            </a:r>
            <a:r>
              <a:rPr lang="en-US" sz="2200" dirty="0">
                <a:solidFill>
                  <a:schemeClr val="tx1"/>
                </a:solidFill>
                <a:latin typeface="Footlight MT Light" pitchFamily="18" charset="0"/>
              </a:rPr>
              <a:t>&amp; </a:t>
            </a:r>
            <a:r>
              <a:rPr lang="en-US" sz="2200" dirty="0" smtClean="0">
                <a:solidFill>
                  <a:schemeClr val="tx1"/>
                </a:solidFill>
                <a:latin typeface="Footlight MT Light" pitchFamily="18" charset="0"/>
              </a:rPr>
              <a:t>ESR</a:t>
            </a:r>
          </a:p>
          <a:p>
            <a:pPr marL="900113" lvl="0" indent="-457200" algn="just">
              <a:buAutoNum type="alphaLcParenR"/>
            </a:pPr>
            <a:r>
              <a:rPr lang="en-US" sz="2200" dirty="0" smtClean="0">
                <a:solidFill>
                  <a:schemeClr val="tx1"/>
                </a:solidFill>
                <a:latin typeface="Footlight MT Light" pitchFamily="18" charset="0"/>
              </a:rPr>
              <a:t>Blood </a:t>
            </a:r>
            <a:r>
              <a:rPr lang="en-US" sz="2200" dirty="0">
                <a:solidFill>
                  <a:schemeClr val="tx1"/>
                </a:solidFill>
                <a:latin typeface="Footlight MT Light" pitchFamily="18" charset="0"/>
              </a:rPr>
              <a:t>Film for </a:t>
            </a:r>
            <a:r>
              <a:rPr lang="en-US" sz="2200" dirty="0" smtClean="0">
                <a:solidFill>
                  <a:schemeClr val="tx1"/>
                </a:solidFill>
                <a:latin typeface="Footlight MT Light" pitchFamily="18" charset="0"/>
              </a:rPr>
              <a:t>Malaria</a:t>
            </a:r>
          </a:p>
          <a:p>
            <a:pPr marL="900113" lvl="0" indent="-457200" algn="just">
              <a:buAutoNum type="alphaLcParenR"/>
            </a:pPr>
            <a:r>
              <a:rPr lang="en-US" sz="2200" dirty="0" smtClean="0">
                <a:solidFill>
                  <a:schemeClr val="tx1"/>
                </a:solidFill>
                <a:latin typeface="Footlight MT Light" pitchFamily="18" charset="0"/>
              </a:rPr>
              <a:t>Liver </a:t>
            </a:r>
            <a:r>
              <a:rPr lang="en-US" sz="2200" dirty="0">
                <a:solidFill>
                  <a:schemeClr val="tx1"/>
                </a:solidFill>
                <a:latin typeface="Footlight MT Light" pitchFamily="18" charset="0"/>
              </a:rPr>
              <a:t>function tests </a:t>
            </a:r>
            <a:endParaRPr lang="en-US" sz="2200" dirty="0" smtClean="0">
              <a:solidFill>
                <a:schemeClr val="tx1"/>
              </a:solidFill>
              <a:latin typeface="Footlight MT Light" pitchFamily="18" charset="0"/>
            </a:endParaRPr>
          </a:p>
          <a:p>
            <a:pPr marL="900113" lvl="0" indent="-457200" algn="just">
              <a:buAutoNum type="alphaLcParenR"/>
            </a:pPr>
            <a:r>
              <a:rPr lang="en-US" sz="2200" dirty="0" smtClean="0">
                <a:solidFill>
                  <a:schemeClr val="tx1"/>
                </a:solidFill>
                <a:latin typeface="Footlight MT Light" pitchFamily="18" charset="0"/>
              </a:rPr>
              <a:t>Viral </a:t>
            </a:r>
            <a:r>
              <a:rPr lang="en-US" sz="2200" dirty="0">
                <a:solidFill>
                  <a:schemeClr val="tx1"/>
                </a:solidFill>
                <a:latin typeface="Footlight MT Light" pitchFamily="18" charset="0"/>
              </a:rPr>
              <a:t>Hepatitis </a:t>
            </a:r>
            <a:r>
              <a:rPr lang="en-US" sz="2200" dirty="0" smtClean="0">
                <a:solidFill>
                  <a:schemeClr val="tx1"/>
                </a:solidFill>
                <a:latin typeface="Footlight MT Light" pitchFamily="18" charset="0"/>
              </a:rPr>
              <a:t>screening</a:t>
            </a:r>
          </a:p>
          <a:p>
            <a:pPr marL="900113" lvl="0" indent="-457200" algn="just">
              <a:buAutoNum type="alphaLcParenR"/>
            </a:pPr>
            <a:r>
              <a:rPr lang="en-US" sz="2200" dirty="0" smtClean="0">
                <a:solidFill>
                  <a:schemeClr val="tx1"/>
                </a:solidFill>
                <a:latin typeface="Footlight MT Light" pitchFamily="18" charset="0"/>
              </a:rPr>
              <a:t>Blood </a:t>
            </a:r>
            <a:r>
              <a:rPr lang="en-US" sz="2200" dirty="0">
                <a:solidFill>
                  <a:schemeClr val="tx1"/>
                </a:solidFill>
                <a:latin typeface="Footlight MT Light" pitchFamily="18" charset="0"/>
              </a:rPr>
              <a:t>Culture</a:t>
            </a:r>
          </a:p>
          <a:p>
            <a:pPr algn="just">
              <a:buNone/>
            </a:pPr>
            <a:endParaRPr lang="en-US" sz="2200" dirty="0">
              <a:latin typeface="Footlight MT Light" pitchFamily="18" charset="0"/>
            </a:endParaRPr>
          </a:p>
        </p:txBody>
      </p:sp>
    </p:spTree>
  </p:cSld>
  <p:clrMapOvr>
    <a:masterClrMapping/>
  </p:clrMapOvr>
  <p:transition spd="slow">
    <p:circl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412955" y="324464"/>
          <a:ext cx="8362335" cy="6330008"/>
        </p:xfrm>
        <a:graphic>
          <a:graphicData uri="http://schemas.openxmlformats.org/drawingml/2006/table">
            <a:tbl>
              <a:tblPr/>
              <a:tblGrid>
                <a:gridCol w="4082400"/>
                <a:gridCol w="4279935"/>
              </a:tblGrid>
              <a:tr h="988142">
                <a:tc>
                  <a:txBody>
                    <a:bodyPr/>
                    <a:lstStyle/>
                    <a:p>
                      <a:pPr marL="0" marR="0" algn="ctr">
                        <a:lnSpc>
                          <a:spcPct val="150000"/>
                        </a:lnSpc>
                        <a:spcBef>
                          <a:spcPts val="0"/>
                        </a:spcBef>
                        <a:spcAft>
                          <a:spcPts val="0"/>
                        </a:spcAft>
                      </a:pPr>
                      <a:r>
                        <a:rPr lang="en-US" sz="2400" b="1" dirty="0">
                          <a:solidFill>
                            <a:srgbClr val="FFFF00"/>
                          </a:solidFill>
                          <a:latin typeface="Footlight MT Light"/>
                          <a:ea typeface="Calibri"/>
                          <a:cs typeface="Arial"/>
                        </a:rPr>
                        <a:t>Test</a:t>
                      </a:r>
                      <a:endParaRPr lang="en-US" sz="2400" dirty="0">
                        <a:solidFill>
                          <a:srgbClr val="FFFF00"/>
                        </a:solidFill>
                        <a:latin typeface="Calibri"/>
                        <a:ea typeface="Calibri"/>
                        <a:cs typeface="Aria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FE8637"/>
                    </a:solidFill>
                  </a:tcPr>
                </a:tc>
                <a:tc>
                  <a:txBody>
                    <a:bodyPr/>
                    <a:lstStyle/>
                    <a:p>
                      <a:pPr marL="0" marR="0" algn="ctr">
                        <a:lnSpc>
                          <a:spcPct val="150000"/>
                        </a:lnSpc>
                        <a:spcBef>
                          <a:spcPts val="0"/>
                        </a:spcBef>
                        <a:spcAft>
                          <a:spcPts val="0"/>
                        </a:spcAft>
                      </a:pPr>
                      <a:r>
                        <a:rPr lang="en-US" sz="2400" b="1" dirty="0">
                          <a:solidFill>
                            <a:srgbClr val="FFFF00"/>
                          </a:solidFill>
                          <a:latin typeface="Footlight MT Light"/>
                          <a:ea typeface="Calibri"/>
                          <a:cs typeface="Arial"/>
                        </a:rPr>
                        <a:t>How this investigation will help you?</a:t>
                      </a:r>
                      <a:endParaRPr lang="en-US" sz="2400" dirty="0">
                        <a:solidFill>
                          <a:srgbClr val="FFFF00"/>
                        </a:solidFill>
                        <a:latin typeface="Calibri"/>
                        <a:ea typeface="Calibri"/>
                        <a:cs typeface="Aria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FE8637"/>
                    </a:solidFill>
                  </a:tcPr>
                </a:tc>
              </a:tr>
              <a:tr h="988142">
                <a:tc>
                  <a:txBody>
                    <a:bodyPr/>
                    <a:lstStyle/>
                    <a:p>
                      <a:pPr marL="0" marR="0" algn="just">
                        <a:lnSpc>
                          <a:spcPct val="150000"/>
                        </a:lnSpc>
                        <a:spcBef>
                          <a:spcPts val="0"/>
                        </a:spcBef>
                        <a:spcAft>
                          <a:spcPts val="0"/>
                        </a:spcAft>
                      </a:pPr>
                      <a:r>
                        <a:rPr lang="en-US" sz="2400" dirty="0">
                          <a:solidFill>
                            <a:srgbClr val="002060"/>
                          </a:solidFill>
                          <a:latin typeface="Footlight MT Light"/>
                          <a:ea typeface="Calibri"/>
                          <a:cs typeface="Arial"/>
                        </a:rPr>
                        <a:t>1. CBC &amp; ESR</a:t>
                      </a:r>
                      <a:endParaRPr lang="en-US" sz="2400" dirty="0">
                        <a:solidFill>
                          <a:srgbClr val="002060"/>
                        </a:solidFill>
                        <a:latin typeface="Calibri"/>
                        <a:ea typeface="Calibri"/>
                        <a:cs typeface="Aria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9CE"/>
                    </a:solidFill>
                  </a:tcPr>
                </a:tc>
                <a:tc>
                  <a:txBody>
                    <a:bodyPr/>
                    <a:lstStyle/>
                    <a:p>
                      <a:pPr marL="0" marR="0" algn="just">
                        <a:lnSpc>
                          <a:spcPct val="150000"/>
                        </a:lnSpc>
                        <a:spcBef>
                          <a:spcPts val="0"/>
                        </a:spcBef>
                        <a:spcAft>
                          <a:spcPts val="0"/>
                        </a:spcAft>
                      </a:pPr>
                      <a:r>
                        <a:rPr lang="en-US" sz="2400">
                          <a:solidFill>
                            <a:srgbClr val="002060"/>
                          </a:solidFill>
                          <a:latin typeface="Footlight MT Light"/>
                          <a:ea typeface="Calibri"/>
                          <a:cs typeface="Arial"/>
                        </a:rPr>
                        <a:t>Shows non-specific signs of infections or inflammation</a:t>
                      </a:r>
                      <a:endParaRPr lang="en-US" sz="2400">
                        <a:solidFill>
                          <a:srgbClr val="002060"/>
                        </a:solidFill>
                        <a:latin typeface="Calibri"/>
                        <a:ea typeface="Calibri"/>
                        <a:cs typeface="Aria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9CE"/>
                    </a:solidFill>
                  </a:tcPr>
                </a:tc>
              </a:tr>
              <a:tr h="988142">
                <a:tc>
                  <a:txBody>
                    <a:bodyPr/>
                    <a:lstStyle/>
                    <a:p>
                      <a:pPr marL="0" marR="0" algn="just">
                        <a:lnSpc>
                          <a:spcPct val="150000"/>
                        </a:lnSpc>
                        <a:spcBef>
                          <a:spcPts val="0"/>
                        </a:spcBef>
                        <a:spcAft>
                          <a:spcPts val="0"/>
                        </a:spcAft>
                      </a:pPr>
                      <a:r>
                        <a:rPr lang="en-US" sz="2400" dirty="0">
                          <a:solidFill>
                            <a:srgbClr val="002060"/>
                          </a:solidFill>
                          <a:latin typeface="Footlight MT Light"/>
                          <a:ea typeface="Calibri"/>
                          <a:cs typeface="Arial"/>
                        </a:rPr>
                        <a:t>2. Blood Film for Malaria </a:t>
                      </a:r>
                      <a:endParaRPr lang="en-US" sz="2400" dirty="0">
                        <a:solidFill>
                          <a:srgbClr val="002060"/>
                        </a:solidFill>
                        <a:latin typeface="Calibri"/>
                        <a:ea typeface="Calibri"/>
                        <a:cs typeface="Aria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DE8"/>
                    </a:solidFill>
                  </a:tcPr>
                </a:tc>
                <a:tc>
                  <a:txBody>
                    <a:bodyPr/>
                    <a:lstStyle/>
                    <a:p>
                      <a:pPr marL="0" marR="0" algn="just">
                        <a:lnSpc>
                          <a:spcPct val="150000"/>
                        </a:lnSpc>
                        <a:spcBef>
                          <a:spcPts val="0"/>
                        </a:spcBef>
                        <a:spcAft>
                          <a:spcPts val="0"/>
                        </a:spcAft>
                      </a:pPr>
                      <a:r>
                        <a:rPr lang="en-US" sz="2400">
                          <a:solidFill>
                            <a:srgbClr val="002060"/>
                          </a:solidFill>
                          <a:latin typeface="Footlight MT Light"/>
                          <a:ea typeface="Calibri"/>
                          <a:cs typeface="Arial"/>
                        </a:rPr>
                        <a:t>To exclude malaria </a:t>
                      </a:r>
                      <a:endParaRPr lang="en-US" sz="2400">
                        <a:solidFill>
                          <a:srgbClr val="002060"/>
                        </a:solidFill>
                        <a:latin typeface="Calibri"/>
                        <a:ea typeface="Calibri"/>
                        <a:cs typeface="Aria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DE8"/>
                    </a:solidFill>
                  </a:tcPr>
                </a:tc>
              </a:tr>
              <a:tr h="988142">
                <a:tc>
                  <a:txBody>
                    <a:bodyPr/>
                    <a:lstStyle/>
                    <a:p>
                      <a:pPr marL="0" marR="0" algn="just">
                        <a:lnSpc>
                          <a:spcPct val="150000"/>
                        </a:lnSpc>
                        <a:spcBef>
                          <a:spcPts val="0"/>
                        </a:spcBef>
                        <a:spcAft>
                          <a:spcPts val="0"/>
                        </a:spcAft>
                      </a:pPr>
                      <a:r>
                        <a:rPr lang="en-US" sz="2400">
                          <a:solidFill>
                            <a:srgbClr val="002060"/>
                          </a:solidFill>
                          <a:latin typeface="Footlight MT Light"/>
                          <a:ea typeface="Calibri"/>
                          <a:cs typeface="Arial"/>
                        </a:rPr>
                        <a:t>3. Liver function test</a:t>
                      </a:r>
                      <a:endParaRPr lang="en-US" sz="2400">
                        <a:solidFill>
                          <a:srgbClr val="002060"/>
                        </a:solidFill>
                        <a:latin typeface="Calibri"/>
                        <a:ea typeface="Calibri"/>
                        <a:cs typeface="Aria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9CE"/>
                    </a:solidFill>
                  </a:tcPr>
                </a:tc>
                <a:tc>
                  <a:txBody>
                    <a:bodyPr/>
                    <a:lstStyle/>
                    <a:p>
                      <a:pPr marL="0" marR="0" algn="just">
                        <a:lnSpc>
                          <a:spcPct val="150000"/>
                        </a:lnSpc>
                        <a:spcBef>
                          <a:spcPts val="0"/>
                        </a:spcBef>
                        <a:spcAft>
                          <a:spcPts val="0"/>
                        </a:spcAft>
                      </a:pPr>
                      <a:r>
                        <a:rPr lang="en-US" sz="2400">
                          <a:solidFill>
                            <a:srgbClr val="002060"/>
                          </a:solidFill>
                          <a:latin typeface="Footlight MT Light"/>
                          <a:ea typeface="Calibri"/>
                          <a:cs typeface="Arial"/>
                        </a:rPr>
                        <a:t>To asses liver function </a:t>
                      </a:r>
                      <a:endParaRPr lang="en-US" sz="2400">
                        <a:solidFill>
                          <a:srgbClr val="002060"/>
                        </a:solidFill>
                        <a:latin typeface="Calibri"/>
                        <a:ea typeface="Calibri"/>
                        <a:cs typeface="Aria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9CE"/>
                    </a:solidFill>
                  </a:tcPr>
                </a:tc>
              </a:tr>
              <a:tr h="988142">
                <a:tc>
                  <a:txBody>
                    <a:bodyPr/>
                    <a:lstStyle/>
                    <a:p>
                      <a:pPr marL="0" marR="0" algn="just">
                        <a:lnSpc>
                          <a:spcPct val="150000"/>
                        </a:lnSpc>
                        <a:spcBef>
                          <a:spcPts val="0"/>
                        </a:spcBef>
                        <a:spcAft>
                          <a:spcPts val="0"/>
                        </a:spcAft>
                      </a:pPr>
                      <a:r>
                        <a:rPr lang="en-US" sz="2400">
                          <a:solidFill>
                            <a:srgbClr val="002060"/>
                          </a:solidFill>
                          <a:latin typeface="Footlight MT Light"/>
                          <a:ea typeface="Calibri"/>
                          <a:cs typeface="Arial"/>
                        </a:rPr>
                        <a:t>4. Viral Hepatitis screening </a:t>
                      </a:r>
                      <a:endParaRPr lang="en-US" sz="2400">
                        <a:solidFill>
                          <a:srgbClr val="002060"/>
                        </a:solidFill>
                        <a:latin typeface="Calibri"/>
                        <a:ea typeface="Calibri"/>
                        <a:cs typeface="Aria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DE8"/>
                    </a:solidFill>
                  </a:tcPr>
                </a:tc>
                <a:tc>
                  <a:txBody>
                    <a:bodyPr/>
                    <a:lstStyle/>
                    <a:p>
                      <a:pPr marL="0" marR="0" algn="just">
                        <a:lnSpc>
                          <a:spcPct val="150000"/>
                        </a:lnSpc>
                        <a:spcBef>
                          <a:spcPts val="0"/>
                        </a:spcBef>
                        <a:spcAft>
                          <a:spcPts val="0"/>
                        </a:spcAft>
                      </a:pPr>
                      <a:r>
                        <a:rPr lang="en-US" sz="2400">
                          <a:solidFill>
                            <a:srgbClr val="002060"/>
                          </a:solidFill>
                          <a:latin typeface="Footlight MT Light"/>
                          <a:ea typeface="Calibri"/>
                          <a:cs typeface="Arial"/>
                        </a:rPr>
                        <a:t>To exclude viral hepatitis </a:t>
                      </a:r>
                      <a:endParaRPr lang="en-US" sz="2400">
                        <a:solidFill>
                          <a:srgbClr val="002060"/>
                        </a:solidFill>
                        <a:latin typeface="Calibri"/>
                        <a:ea typeface="Calibri"/>
                        <a:cs typeface="Aria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DE8"/>
                    </a:solidFill>
                  </a:tcPr>
                </a:tc>
              </a:tr>
              <a:tr h="988142">
                <a:tc>
                  <a:txBody>
                    <a:bodyPr/>
                    <a:lstStyle/>
                    <a:p>
                      <a:pPr marL="0" marR="0" algn="just">
                        <a:lnSpc>
                          <a:spcPct val="150000"/>
                        </a:lnSpc>
                        <a:spcBef>
                          <a:spcPts val="0"/>
                        </a:spcBef>
                        <a:spcAft>
                          <a:spcPts val="0"/>
                        </a:spcAft>
                      </a:pPr>
                      <a:r>
                        <a:rPr lang="en-US" sz="2400">
                          <a:solidFill>
                            <a:srgbClr val="002060"/>
                          </a:solidFill>
                          <a:latin typeface="Footlight MT Light"/>
                          <a:ea typeface="Calibri"/>
                          <a:cs typeface="Arial"/>
                        </a:rPr>
                        <a:t>5. Blood Culture</a:t>
                      </a:r>
                      <a:endParaRPr lang="en-US" sz="2400">
                        <a:solidFill>
                          <a:srgbClr val="002060"/>
                        </a:solidFill>
                        <a:latin typeface="Calibri"/>
                        <a:ea typeface="Calibri"/>
                        <a:cs typeface="Aria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9CE"/>
                    </a:solidFill>
                  </a:tcPr>
                </a:tc>
                <a:tc>
                  <a:txBody>
                    <a:bodyPr/>
                    <a:lstStyle/>
                    <a:p>
                      <a:pPr marL="0" marR="0" algn="just">
                        <a:lnSpc>
                          <a:spcPct val="150000"/>
                        </a:lnSpc>
                        <a:spcBef>
                          <a:spcPts val="0"/>
                        </a:spcBef>
                        <a:spcAft>
                          <a:spcPts val="0"/>
                        </a:spcAft>
                      </a:pPr>
                      <a:r>
                        <a:rPr lang="en-US" sz="2400" dirty="0">
                          <a:solidFill>
                            <a:srgbClr val="002060"/>
                          </a:solidFill>
                          <a:latin typeface="Footlight MT Light"/>
                          <a:ea typeface="Calibri"/>
                          <a:cs typeface="Arial"/>
                        </a:rPr>
                        <a:t>To exclude typhoid fever </a:t>
                      </a:r>
                      <a:endParaRPr lang="en-US" sz="2400" dirty="0">
                        <a:solidFill>
                          <a:srgbClr val="002060"/>
                        </a:solidFill>
                        <a:latin typeface="Calibri"/>
                        <a:ea typeface="Calibri"/>
                        <a:cs typeface="Aria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9CE"/>
                    </a:solidFill>
                  </a:tcPr>
                </a:tc>
              </a:tr>
            </a:tbl>
          </a:graphicData>
        </a:graphic>
      </p:graphicFrame>
    </p:spTree>
  </p:cSld>
  <p:clrMapOvr>
    <a:masterClrMapping/>
  </p:clrMapOvr>
  <p:transition spd="slow">
    <p:circl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894" y="746584"/>
            <a:ext cx="8226425" cy="1143000"/>
          </a:xfrm>
        </p:spPr>
        <p:txBody>
          <a:bodyPr/>
          <a:lstStyle/>
          <a:p>
            <a:r>
              <a:rPr lang="en-US" sz="6000" b="1" dirty="0">
                <a:solidFill>
                  <a:srgbClr val="FFFF00"/>
                </a:solidFill>
                <a:latin typeface="Script MT Bold" pitchFamily="66" charset="0"/>
              </a:rPr>
              <a:t>Investigation </a:t>
            </a:r>
            <a:r>
              <a:rPr lang="en-US" sz="6000" dirty="0">
                <a:solidFill>
                  <a:srgbClr val="FFFF00"/>
                </a:solidFill>
                <a:latin typeface="Script MT Bold" pitchFamily="66" charset="0"/>
              </a:rPr>
              <a:t/>
            </a:r>
            <a:br>
              <a:rPr lang="en-US" sz="6000" dirty="0">
                <a:solidFill>
                  <a:srgbClr val="FFFF00"/>
                </a:solidFill>
                <a:latin typeface="Script MT Bold" pitchFamily="66" charset="0"/>
              </a:rPr>
            </a:br>
            <a:endParaRPr lang="en-US" sz="6000" dirty="0">
              <a:solidFill>
                <a:srgbClr val="FFFF00"/>
              </a:solidFill>
              <a:latin typeface="Script MT Bold" pitchFamily="66"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015260628"/>
              </p:ext>
            </p:extLst>
          </p:nvPr>
        </p:nvGraphicFramePr>
        <p:xfrm>
          <a:off x="176464" y="1122947"/>
          <a:ext cx="8871284" cy="4595376"/>
        </p:xfrm>
        <a:graphic>
          <a:graphicData uri="http://schemas.openxmlformats.org/drawingml/2006/table">
            <a:tbl>
              <a:tblPr/>
              <a:tblGrid>
                <a:gridCol w="3753852"/>
                <a:gridCol w="5117432"/>
              </a:tblGrid>
              <a:tr h="643976">
                <a:tc>
                  <a:txBody>
                    <a:bodyPr/>
                    <a:lstStyle/>
                    <a:p>
                      <a:pPr algn="ctr">
                        <a:lnSpc>
                          <a:spcPct val="150000"/>
                        </a:lnSpc>
                        <a:spcAft>
                          <a:spcPts val="0"/>
                        </a:spcAft>
                      </a:pPr>
                      <a:r>
                        <a:rPr lang="en-US" sz="3200" b="1" dirty="0">
                          <a:solidFill>
                            <a:srgbClr val="FFFF00"/>
                          </a:solidFill>
                          <a:latin typeface="Footlight MT Light"/>
                          <a:ea typeface="Calibri"/>
                          <a:cs typeface="Arial"/>
                        </a:rPr>
                        <a:t>CBC</a:t>
                      </a:r>
                      <a:endParaRPr lang="en-US" sz="3200" dirty="0">
                        <a:solidFill>
                          <a:srgbClr val="FFFF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ctr">
                        <a:lnSpc>
                          <a:spcPct val="150000"/>
                        </a:lnSpc>
                        <a:spcAft>
                          <a:spcPts val="0"/>
                        </a:spcAft>
                      </a:pPr>
                      <a:r>
                        <a:rPr lang="en-US" sz="3200" b="1" dirty="0">
                          <a:solidFill>
                            <a:srgbClr val="FFFF00"/>
                          </a:solidFill>
                          <a:latin typeface="Footlight MT Light"/>
                          <a:ea typeface="Calibri"/>
                          <a:cs typeface="Arial"/>
                        </a:rPr>
                        <a:t>LFTs</a:t>
                      </a:r>
                      <a:endParaRPr lang="en-US" sz="3200" dirty="0">
                        <a:solidFill>
                          <a:srgbClr val="FFFF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r>
              <a:tr h="3863856">
                <a:tc>
                  <a:txBody>
                    <a:bodyPr/>
                    <a:lstStyle/>
                    <a:p>
                      <a:pPr algn="just">
                        <a:lnSpc>
                          <a:spcPct val="150000"/>
                        </a:lnSpc>
                        <a:spcAft>
                          <a:spcPts val="0"/>
                        </a:spcAft>
                      </a:pPr>
                      <a:r>
                        <a:rPr lang="en-US" sz="2400" dirty="0" err="1">
                          <a:solidFill>
                            <a:schemeClr val="tx1"/>
                          </a:solidFill>
                          <a:latin typeface="Footlight MT Light"/>
                          <a:ea typeface="Calibri"/>
                          <a:cs typeface="Arial"/>
                        </a:rPr>
                        <a:t>Hb</a:t>
                      </a:r>
                      <a:r>
                        <a:rPr lang="en-US" sz="2400" dirty="0">
                          <a:solidFill>
                            <a:schemeClr val="tx1"/>
                          </a:solidFill>
                          <a:latin typeface="Footlight MT Light"/>
                          <a:ea typeface="Calibri"/>
                          <a:cs typeface="Arial"/>
                        </a:rPr>
                        <a:t> =         14.2 g/L</a:t>
                      </a:r>
                      <a:endParaRPr lang="en-US" sz="2400" dirty="0">
                        <a:solidFill>
                          <a:schemeClr val="tx1"/>
                        </a:solidFill>
                        <a:latin typeface="Calibri"/>
                        <a:ea typeface="Calibri"/>
                        <a:cs typeface="Arial"/>
                      </a:endParaRPr>
                    </a:p>
                    <a:p>
                      <a:pPr algn="just">
                        <a:lnSpc>
                          <a:spcPct val="150000"/>
                        </a:lnSpc>
                        <a:spcAft>
                          <a:spcPts val="0"/>
                        </a:spcAft>
                      </a:pPr>
                      <a:r>
                        <a:rPr lang="en-US" sz="2400" dirty="0">
                          <a:solidFill>
                            <a:schemeClr val="tx1"/>
                          </a:solidFill>
                          <a:latin typeface="Footlight MT Light"/>
                          <a:ea typeface="Calibri"/>
                          <a:cs typeface="Arial"/>
                        </a:rPr>
                        <a:t>WBCs =      </a:t>
                      </a:r>
                      <a:r>
                        <a:rPr lang="en-US" sz="2400" dirty="0">
                          <a:solidFill>
                            <a:schemeClr val="tx1"/>
                          </a:solidFill>
                          <a:latin typeface="Garamond"/>
                          <a:ea typeface="Calibri"/>
                          <a:cs typeface="Garamond"/>
                        </a:rPr>
                        <a:t>6100 mm</a:t>
                      </a:r>
                      <a:r>
                        <a:rPr lang="en-US" sz="2400" baseline="30000" dirty="0">
                          <a:solidFill>
                            <a:schemeClr val="tx1"/>
                          </a:solidFill>
                          <a:latin typeface="Garamond"/>
                          <a:ea typeface="Calibri"/>
                          <a:cs typeface="Garamond"/>
                        </a:rPr>
                        <a:t>3</a:t>
                      </a:r>
                      <a:endParaRPr lang="en-US" sz="2400" dirty="0">
                        <a:solidFill>
                          <a:schemeClr val="tx1"/>
                        </a:solidFill>
                        <a:latin typeface="Calibri"/>
                        <a:ea typeface="Calibri"/>
                        <a:cs typeface="Arial"/>
                      </a:endParaRPr>
                    </a:p>
                    <a:p>
                      <a:pPr algn="just">
                        <a:lnSpc>
                          <a:spcPct val="150000"/>
                        </a:lnSpc>
                        <a:spcAft>
                          <a:spcPts val="0"/>
                        </a:spcAft>
                      </a:pPr>
                      <a:r>
                        <a:rPr lang="en-US" sz="2400" dirty="0">
                          <a:solidFill>
                            <a:schemeClr val="tx1"/>
                          </a:solidFill>
                          <a:latin typeface="Footlight MT Light"/>
                          <a:ea typeface="Calibri"/>
                          <a:cs typeface="Arial"/>
                        </a:rPr>
                        <a:t>Platelet=     </a:t>
                      </a:r>
                      <a:r>
                        <a:rPr lang="en-US" sz="2400" dirty="0">
                          <a:solidFill>
                            <a:schemeClr val="tx1"/>
                          </a:solidFill>
                          <a:latin typeface="Garamond"/>
                          <a:ea typeface="Calibri"/>
                          <a:cs typeface="Garamond"/>
                        </a:rPr>
                        <a:t>271 g/L</a:t>
                      </a:r>
                      <a:endParaRPr lang="en-US" sz="2400" dirty="0">
                        <a:solidFill>
                          <a:schemeClr val="tx1"/>
                        </a:solidFill>
                        <a:latin typeface="Calibri"/>
                        <a:ea typeface="Calibri"/>
                        <a:cs typeface="Arial"/>
                      </a:endParaRPr>
                    </a:p>
                    <a:p>
                      <a:pPr algn="just">
                        <a:lnSpc>
                          <a:spcPct val="150000"/>
                        </a:lnSpc>
                        <a:spcAft>
                          <a:spcPts val="0"/>
                        </a:spcAft>
                      </a:pPr>
                      <a:r>
                        <a:rPr lang="en-US" sz="2400" dirty="0">
                          <a:solidFill>
                            <a:schemeClr val="tx1"/>
                          </a:solidFill>
                          <a:latin typeface="Footlight MT Light"/>
                          <a:ea typeface="Calibri"/>
                          <a:cs typeface="Arial"/>
                        </a:rPr>
                        <a:t>ESR=         </a:t>
                      </a:r>
                      <a:r>
                        <a:rPr lang="en-US" sz="2400" dirty="0">
                          <a:solidFill>
                            <a:schemeClr val="tx1"/>
                          </a:solidFill>
                          <a:latin typeface="Garamond" panose="02020404030301010803" pitchFamily="18" charset="0"/>
                          <a:ea typeface="Calibri"/>
                          <a:cs typeface="Arial"/>
                        </a:rPr>
                        <a:t> </a:t>
                      </a:r>
                      <a:r>
                        <a:rPr lang="en-US" sz="2400" dirty="0">
                          <a:solidFill>
                            <a:schemeClr val="tx1"/>
                          </a:solidFill>
                          <a:latin typeface="Garamond" panose="02020404030301010803" pitchFamily="18" charset="0"/>
                          <a:ea typeface="Calibri"/>
                          <a:cs typeface="AGaramond-Regular"/>
                        </a:rPr>
                        <a:t>4mm/h</a:t>
                      </a:r>
                      <a:r>
                        <a:rPr lang="en-US" sz="2400" dirty="0">
                          <a:solidFill>
                            <a:schemeClr val="tx1"/>
                          </a:solidFill>
                          <a:latin typeface="Garamond" panose="02020404030301010803" pitchFamily="18" charset="0"/>
                          <a:ea typeface="Calibri"/>
                          <a:cs typeface="Arial"/>
                        </a:rPr>
                        <a:t>      </a:t>
                      </a:r>
                    </a:p>
                    <a:p>
                      <a:pPr algn="just">
                        <a:lnSpc>
                          <a:spcPct val="150000"/>
                        </a:lnSpc>
                        <a:spcAft>
                          <a:spcPts val="0"/>
                        </a:spcAft>
                      </a:pPr>
                      <a:r>
                        <a:rPr lang="en-US" sz="2400" dirty="0">
                          <a:solidFill>
                            <a:schemeClr val="tx1"/>
                          </a:solidFill>
                          <a:latin typeface="Footlight MT Light"/>
                          <a:ea typeface="Calibri"/>
                          <a:cs typeface="Arial"/>
                        </a:rPr>
                        <a:t>Blood film for Malaria = -</a:t>
                      </a:r>
                      <a:r>
                        <a:rPr lang="en-US" sz="2400" dirty="0" err="1">
                          <a:solidFill>
                            <a:schemeClr val="tx1"/>
                          </a:solidFill>
                          <a:latin typeface="Footlight MT Light"/>
                          <a:ea typeface="Calibri"/>
                          <a:cs typeface="Arial"/>
                        </a:rPr>
                        <a:t>ve</a:t>
                      </a:r>
                      <a:r>
                        <a:rPr lang="en-US" sz="2400" dirty="0">
                          <a:solidFill>
                            <a:schemeClr val="tx1"/>
                          </a:solidFill>
                          <a:latin typeface="Footlight MT Light"/>
                          <a:ea typeface="Calibri"/>
                          <a:cs typeface="Arial"/>
                        </a:rPr>
                        <a:t>. </a:t>
                      </a:r>
                      <a:endParaRPr lang="en-US" sz="2400" dirty="0">
                        <a:solidFill>
                          <a:schemeClr val="tx1"/>
                        </a:solidFill>
                        <a:latin typeface="Calibri"/>
                        <a:ea typeface="Calibri"/>
                        <a:cs typeface="Arial"/>
                      </a:endParaRPr>
                    </a:p>
                    <a:p>
                      <a:pPr algn="just">
                        <a:lnSpc>
                          <a:spcPct val="150000"/>
                        </a:lnSpc>
                        <a:spcAft>
                          <a:spcPts val="0"/>
                        </a:spcAft>
                      </a:pPr>
                      <a:r>
                        <a:rPr lang="en-US" sz="2400" dirty="0">
                          <a:solidFill>
                            <a:schemeClr val="tx1"/>
                          </a:solidFill>
                          <a:latin typeface="Footlight MT Light"/>
                          <a:ea typeface="Calibri"/>
                          <a:cs typeface="Arial"/>
                        </a:rPr>
                        <a:t>Blood culture is negative.</a:t>
                      </a:r>
                      <a:endParaRPr lang="en-US" sz="2400" dirty="0">
                        <a:solidFill>
                          <a:schemeClr val="tx1"/>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2400" dirty="0">
                          <a:solidFill>
                            <a:schemeClr val="tx1"/>
                          </a:solidFill>
                          <a:latin typeface="Footlight MT Light"/>
                          <a:ea typeface="Calibri"/>
                          <a:cs typeface="Arial"/>
                        </a:rPr>
                        <a:t>AST               1557 U/L    (12-37)</a:t>
                      </a:r>
                      <a:endParaRPr lang="en-US" sz="2400" dirty="0">
                        <a:solidFill>
                          <a:schemeClr val="tx1"/>
                        </a:solidFill>
                        <a:latin typeface="Calibri"/>
                        <a:ea typeface="Calibri"/>
                        <a:cs typeface="Arial"/>
                      </a:endParaRPr>
                    </a:p>
                    <a:p>
                      <a:pPr algn="just">
                        <a:lnSpc>
                          <a:spcPct val="150000"/>
                        </a:lnSpc>
                        <a:spcAft>
                          <a:spcPts val="0"/>
                        </a:spcAft>
                      </a:pPr>
                      <a:r>
                        <a:rPr lang="en-US" sz="2400" dirty="0">
                          <a:solidFill>
                            <a:schemeClr val="tx1"/>
                          </a:solidFill>
                          <a:latin typeface="Footlight MT Light"/>
                          <a:ea typeface="Calibri"/>
                          <a:cs typeface="Arial"/>
                        </a:rPr>
                        <a:t>ALT               1879 IU/L   (20-65)</a:t>
                      </a:r>
                      <a:endParaRPr lang="en-US" sz="2400" dirty="0">
                        <a:solidFill>
                          <a:schemeClr val="tx1"/>
                        </a:solidFill>
                        <a:latin typeface="Calibri"/>
                        <a:ea typeface="Calibri"/>
                        <a:cs typeface="Arial"/>
                      </a:endParaRPr>
                    </a:p>
                    <a:p>
                      <a:pPr algn="just">
                        <a:lnSpc>
                          <a:spcPct val="150000"/>
                        </a:lnSpc>
                        <a:spcAft>
                          <a:spcPts val="0"/>
                        </a:spcAft>
                      </a:pPr>
                      <a:r>
                        <a:rPr lang="en-US" sz="2400" dirty="0">
                          <a:solidFill>
                            <a:schemeClr val="tx1"/>
                          </a:solidFill>
                          <a:latin typeface="Footlight MT Light"/>
                          <a:ea typeface="Calibri"/>
                          <a:cs typeface="Arial"/>
                        </a:rPr>
                        <a:t>ALP           </a:t>
                      </a:r>
                      <a:r>
                        <a:rPr lang="en-US" sz="2400" dirty="0" smtClean="0">
                          <a:solidFill>
                            <a:schemeClr val="tx1"/>
                          </a:solidFill>
                          <a:latin typeface="Footlight MT Light"/>
                          <a:ea typeface="Calibri"/>
                          <a:cs typeface="Arial"/>
                        </a:rPr>
                        <a:t> 441  </a:t>
                      </a:r>
                      <a:r>
                        <a:rPr lang="en-US" sz="2400" dirty="0">
                          <a:solidFill>
                            <a:schemeClr val="tx1"/>
                          </a:solidFill>
                          <a:latin typeface="Footlight MT Light"/>
                          <a:ea typeface="Calibri"/>
                          <a:cs typeface="Arial"/>
                        </a:rPr>
                        <a:t>IU/L   (175-476)</a:t>
                      </a:r>
                      <a:endParaRPr lang="en-US" sz="2400" dirty="0">
                        <a:solidFill>
                          <a:schemeClr val="tx1"/>
                        </a:solidFill>
                        <a:latin typeface="Calibri"/>
                        <a:ea typeface="Calibri"/>
                        <a:cs typeface="Arial"/>
                      </a:endParaRPr>
                    </a:p>
                    <a:p>
                      <a:pPr>
                        <a:lnSpc>
                          <a:spcPct val="150000"/>
                        </a:lnSpc>
                        <a:spcAft>
                          <a:spcPts val="0"/>
                        </a:spcAft>
                      </a:pPr>
                      <a:r>
                        <a:rPr lang="en-US" sz="2400" dirty="0" err="1">
                          <a:solidFill>
                            <a:schemeClr val="tx1"/>
                          </a:solidFill>
                          <a:latin typeface="Footlight MT Light"/>
                          <a:ea typeface="Calibri"/>
                          <a:cs typeface="Arial"/>
                        </a:rPr>
                        <a:t>Albn</a:t>
                      </a:r>
                      <a:r>
                        <a:rPr lang="en-US" sz="2400" dirty="0">
                          <a:solidFill>
                            <a:schemeClr val="tx1"/>
                          </a:solidFill>
                          <a:latin typeface="Footlight MT Light"/>
                          <a:ea typeface="Calibri"/>
                          <a:cs typeface="Arial"/>
                        </a:rPr>
                        <a:t>                </a:t>
                      </a:r>
                      <a:r>
                        <a:rPr lang="en-US" sz="2400" dirty="0">
                          <a:solidFill>
                            <a:schemeClr val="tx1"/>
                          </a:solidFill>
                          <a:latin typeface="Garamond"/>
                          <a:ea typeface="Calibri"/>
                          <a:cs typeface="Garamond"/>
                        </a:rPr>
                        <a:t>42.3 g/L       (30-50)</a:t>
                      </a:r>
                      <a:endParaRPr lang="en-US" sz="2400" dirty="0">
                        <a:solidFill>
                          <a:schemeClr val="tx1"/>
                        </a:solidFill>
                        <a:latin typeface="Calibri"/>
                        <a:ea typeface="Calibri"/>
                        <a:cs typeface="Arial"/>
                      </a:endParaRPr>
                    </a:p>
                    <a:p>
                      <a:pPr algn="just">
                        <a:lnSpc>
                          <a:spcPct val="150000"/>
                        </a:lnSpc>
                        <a:spcAft>
                          <a:spcPts val="0"/>
                        </a:spcAft>
                      </a:pPr>
                      <a:r>
                        <a:rPr lang="en-US" sz="2400" dirty="0" err="1">
                          <a:solidFill>
                            <a:schemeClr val="tx1"/>
                          </a:solidFill>
                          <a:latin typeface="Footlight MT Light"/>
                          <a:ea typeface="Calibri"/>
                          <a:cs typeface="Arial"/>
                        </a:rPr>
                        <a:t>Bilirubin</a:t>
                      </a:r>
                      <a:r>
                        <a:rPr lang="en-US" sz="2400" dirty="0">
                          <a:solidFill>
                            <a:schemeClr val="tx1"/>
                          </a:solidFill>
                          <a:latin typeface="Footlight MT Light"/>
                          <a:ea typeface="Calibri"/>
                          <a:cs typeface="Arial"/>
                        </a:rPr>
                        <a:t>        86 µmol/L   (3-17)</a:t>
                      </a:r>
                      <a:endParaRPr lang="en-US" sz="2400" dirty="0">
                        <a:solidFill>
                          <a:schemeClr val="tx1"/>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slow">
    <p:circl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5613" y="199104"/>
            <a:ext cx="8226425" cy="4195916"/>
          </a:xfrm>
        </p:spPr>
        <p:txBody>
          <a:bodyPr/>
          <a:lstStyle/>
          <a:p>
            <a:pPr lvl="0">
              <a:buNone/>
            </a:pPr>
            <a:r>
              <a:rPr lang="en-US" b="1" dirty="0" smtClean="0">
                <a:latin typeface="Footlight MT Light" pitchFamily="18" charset="0"/>
              </a:rPr>
              <a:t>3. </a:t>
            </a:r>
            <a:r>
              <a:rPr lang="en-US" b="1" dirty="0" smtClean="0">
                <a:solidFill>
                  <a:srgbClr val="FFC000"/>
                </a:solidFill>
                <a:latin typeface="Footlight MT Light" pitchFamily="18" charset="0"/>
              </a:rPr>
              <a:t>Based </a:t>
            </a:r>
            <a:r>
              <a:rPr lang="en-US" b="1" dirty="0">
                <a:solidFill>
                  <a:srgbClr val="FFC000"/>
                </a:solidFill>
                <a:latin typeface="Footlight MT Light" pitchFamily="18" charset="0"/>
              </a:rPr>
              <a:t>on these findings what is the most likely diagnosis</a:t>
            </a:r>
            <a:r>
              <a:rPr lang="en-US" b="1" dirty="0" smtClean="0">
                <a:solidFill>
                  <a:srgbClr val="FFC000"/>
                </a:solidFill>
                <a:latin typeface="Footlight MT Light" pitchFamily="18" charset="0"/>
              </a:rPr>
              <a:t>?</a:t>
            </a:r>
          </a:p>
          <a:p>
            <a:pPr>
              <a:buNone/>
            </a:pPr>
            <a:r>
              <a:rPr lang="en-US" dirty="0" smtClean="0">
                <a:solidFill>
                  <a:schemeClr val="tx1"/>
                </a:solidFill>
                <a:latin typeface="Footlight MT Light" pitchFamily="18" charset="0"/>
              </a:rPr>
              <a:t>    Viral </a:t>
            </a:r>
            <a:r>
              <a:rPr lang="en-US" dirty="0">
                <a:solidFill>
                  <a:schemeClr val="tx1"/>
                </a:solidFill>
                <a:latin typeface="Footlight MT Light" pitchFamily="18" charset="0"/>
              </a:rPr>
              <a:t>Hepatitis</a:t>
            </a:r>
          </a:p>
          <a:p>
            <a:pPr>
              <a:buNone/>
            </a:pPr>
            <a:r>
              <a:rPr lang="en-US" dirty="0" smtClean="0">
                <a:solidFill>
                  <a:schemeClr val="tx1"/>
                </a:solidFill>
                <a:latin typeface="Footlight MT Light" pitchFamily="18" charset="0"/>
              </a:rPr>
              <a:t>	A</a:t>
            </a:r>
            <a:endParaRPr lang="en-US" dirty="0">
              <a:solidFill>
                <a:schemeClr val="tx1"/>
              </a:solidFill>
              <a:latin typeface="Footlight MT Light" pitchFamily="18" charset="0"/>
            </a:endParaRPr>
          </a:p>
          <a:p>
            <a:pPr>
              <a:buNone/>
            </a:pPr>
            <a:r>
              <a:rPr lang="en-US" dirty="0" smtClean="0">
                <a:solidFill>
                  <a:schemeClr val="tx1"/>
                </a:solidFill>
                <a:latin typeface="Footlight MT Light" pitchFamily="18" charset="0"/>
              </a:rPr>
              <a:t>	B</a:t>
            </a:r>
            <a:endParaRPr lang="en-US" dirty="0">
              <a:solidFill>
                <a:schemeClr val="tx1"/>
              </a:solidFill>
              <a:latin typeface="Footlight MT Light" pitchFamily="18" charset="0"/>
            </a:endParaRPr>
          </a:p>
          <a:p>
            <a:pPr>
              <a:buNone/>
            </a:pPr>
            <a:r>
              <a:rPr lang="en-US" dirty="0" smtClean="0">
                <a:solidFill>
                  <a:schemeClr val="tx1"/>
                </a:solidFill>
                <a:latin typeface="Footlight MT Light" pitchFamily="18" charset="0"/>
              </a:rPr>
              <a:t>	C</a:t>
            </a:r>
            <a:endParaRPr lang="en-US" dirty="0">
              <a:solidFill>
                <a:schemeClr val="tx1"/>
              </a:solidFill>
              <a:latin typeface="Footlight MT Light" pitchFamily="18" charset="0"/>
            </a:endParaRPr>
          </a:p>
          <a:p>
            <a:pPr lvl="0">
              <a:buNone/>
            </a:pPr>
            <a:r>
              <a:rPr lang="en-US" b="1" dirty="0" smtClean="0">
                <a:solidFill>
                  <a:schemeClr val="tx1"/>
                </a:solidFill>
                <a:latin typeface="Footlight MT Light" pitchFamily="18" charset="0"/>
              </a:rPr>
              <a:t>4. </a:t>
            </a:r>
            <a:r>
              <a:rPr lang="en-US" b="1" dirty="0" smtClean="0">
                <a:solidFill>
                  <a:srgbClr val="FFC000"/>
                </a:solidFill>
                <a:latin typeface="Footlight MT Light" pitchFamily="18" charset="0"/>
              </a:rPr>
              <a:t>What </a:t>
            </a:r>
            <a:r>
              <a:rPr lang="en-US" b="1" dirty="0">
                <a:solidFill>
                  <a:srgbClr val="FFC000"/>
                </a:solidFill>
                <a:latin typeface="Footlight MT Light" pitchFamily="18" charset="0"/>
              </a:rPr>
              <a:t>further investigations would you like to order?</a:t>
            </a:r>
            <a:endParaRPr lang="en-US" dirty="0">
              <a:solidFill>
                <a:srgbClr val="FFC000"/>
              </a:solidFill>
              <a:latin typeface="Footlight MT Light" pitchFamily="18" charset="0"/>
            </a:endParaRPr>
          </a:p>
          <a:p>
            <a:pPr>
              <a:buNone/>
            </a:pPr>
            <a:r>
              <a:rPr lang="en-US" dirty="0" smtClean="0">
                <a:solidFill>
                  <a:srgbClr val="FFC000"/>
                </a:solidFill>
                <a:latin typeface="Footlight MT Light" pitchFamily="18" charset="0"/>
              </a:rPr>
              <a:t>     </a:t>
            </a:r>
            <a:r>
              <a:rPr lang="en-US" dirty="0" smtClean="0">
                <a:solidFill>
                  <a:schemeClr val="tx1">
                    <a:lumMod val="95000"/>
                  </a:schemeClr>
                </a:solidFill>
                <a:latin typeface="Footlight MT Light" pitchFamily="18" charset="0"/>
              </a:rPr>
              <a:t>Hepatitis </a:t>
            </a:r>
            <a:r>
              <a:rPr lang="en-US" dirty="0">
                <a:solidFill>
                  <a:schemeClr val="tx1">
                    <a:lumMod val="95000"/>
                  </a:schemeClr>
                </a:solidFill>
                <a:latin typeface="Footlight MT Light" pitchFamily="18" charset="0"/>
              </a:rPr>
              <a:t>serology </a:t>
            </a:r>
            <a:endParaRPr lang="en-US" dirty="0" smtClean="0">
              <a:solidFill>
                <a:schemeClr val="tx1">
                  <a:lumMod val="95000"/>
                </a:schemeClr>
              </a:solidFill>
              <a:latin typeface="Footlight MT Light" pitchFamily="18" charset="0"/>
            </a:endParaRPr>
          </a:p>
          <a:p>
            <a:pPr>
              <a:buNone/>
            </a:pPr>
            <a:r>
              <a:rPr lang="en-US" b="1" dirty="0" smtClean="0">
                <a:solidFill>
                  <a:schemeClr val="tx1"/>
                </a:solidFill>
                <a:latin typeface="Footlight MT Light" pitchFamily="18" charset="0"/>
              </a:rPr>
              <a:t>5. </a:t>
            </a:r>
            <a:r>
              <a:rPr lang="en-US" b="1" dirty="0" smtClean="0">
                <a:solidFill>
                  <a:srgbClr val="FFC000"/>
                </a:solidFill>
                <a:latin typeface="Footlight MT Light" pitchFamily="18" charset="0"/>
              </a:rPr>
              <a:t>The </a:t>
            </a:r>
            <a:r>
              <a:rPr lang="en-US" b="1" dirty="0">
                <a:solidFill>
                  <a:srgbClr val="FFC000"/>
                </a:solidFill>
                <a:latin typeface="Footlight MT Light" pitchFamily="18" charset="0"/>
              </a:rPr>
              <a:t>serologic results were as follows:</a:t>
            </a:r>
            <a:endParaRPr lang="en-US" dirty="0">
              <a:solidFill>
                <a:srgbClr val="FFC000"/>
              </a:solidFill>
              <a:latin typeface="Footlight MT Light" pitchFamily="18" charset="0"/>
            </a:endParaRPr>
          </a:p>
          <a:p>
            <a:pPr>
              <a:buNone/>
            </a:pPr>
            <a:endParaRPr lang="en-US" dirty="0">
              <a:latin typeface="Footlight MT Light" pitchFamily="18" charset="0"/>
            </a:endParaRPr>
          </a:p>
        </p:txBody>
      </p:sp>
      <p:graphicFrame>
        <p:nvGraphicFramePr>
          <p:cNvPr id="4" name="Table 3"/>
          <p:cNvGraphicFramePr>
            <a:graphicFrameLocks noGrp="1"/>
          </p:cNvGraphicFramePr>
          <p:nvPr/>
        </p:nvGraphicFramePr>
        <p:xfrm>
          <a:off x="1008793" y="3887802"/>
          <a:ext cx="7487572" cy="2560320"/>
        </p:xfrm>
        <a:graphic>
          <a:graphicData uri="http://schemas.openxmlformats.org/drawingml/2006/table">
            <a:tbl>
              <a:tblPr/>
              <a:tblGrid>
                <a:gridCol w="3775107"/>
                <a:gridCol w="365080"/>
                <a:gridCol w="3347385"/>
              </a:tblGrid>
              <a:tr h="589567">
                <a:tc>
                  <a:txBody>
                    <a:bodyPr/>
                    <a:lstStyle/>
                    <a:p>
                      <a:pPr marL="0" marR="0" algn="ctr">
                        <a:lnSpc>
                          <a:spcPct val="150000"/>
                        </a:lnSpc>
                        <a:spcBef>
                          <a:spcPts val="0"/>
                        </a:spcBef>
                        <a:spcAft>
                          <a:spcPts val="0"/>
                        </a:spcAft>
                      </a:pPr>
                      <a:r>
                        <a:rPr lang="en-US" sz="2800" b="1" dirty="0">
                          <a:solidFill>
                            <a:srgbClr val="FFFFFF"/>
                          </a:solidFill>
                          <a:latin typeface="Footlight MT Light"/>
                          <a:ea typeface="Calibri"/>
                          <a:cs typeface="Arial"/>
                        </a:rPr>
                        <a:t>TEST</a:t>
                      </a:r>
                      <a:endParaRPr lang="en-US" sz="2800" dirty="0">
                        <a:latin typeface="Calibri"/>
                        <a:ea typeface="Calibri"/>
                        <a:cs typeface="Arial"/>
                      </a:endParaRPr>
                    </a:p>
                  </a:txBody>
                  <a:tcPr marL="68580" marR="68580" marT="0" marB="0">
                    <a:lnL w="12700" cap="flat" cmpd="sng" algn="ctr">
                      <a:solidFill>
                        <a:srgbClr val="F9B074"/>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79646"/>
                    </a:solidFill>
                  </a:tcPr>
                </a:tc>
                <a:tc>
                  <a:txBody>
                    <a:bodyPr/>
                    <a:lstStyle/>
                    <a:p>
                      <a:pPr marL="0" marR="0" algn="just">
                        <a:lnSpc>
                          <a:spcPct val="150000"/>
                        </a:lnSpc>
                        <a:spcBef>
                          <a:spcPts val="0"/>
                        </a:spcBef>
                        <a:spcAft>
                          <a:spcPts val="0"/>
                        </a:spcAft>
                      </a:pPr>
                      <a:endParaRPr lang="en-US" sz="2800">
                        <a:solidFill>
                          <a:srgbClr val="FFFFFF"/>
                        </a:solidFill>
                        <a:latin typeface="Footlight MT Light"/>
                        <a:ea typeface="Calibri"/>
                        <a:cs typeface="Arial"/>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79646"/>
                    </a:solidFill>
                  </a:tcPr>
                </a:tc>
                <a:tc>
                  <a:txBody>
                    <a:bodyPr/>
                    <a:lstStyle/>
                    <a:p>
                      <a:pPr marL="0" marR="0" algn="just">
                        <a:lnSpc>
                          <a:spcPct val="150000"/>
                        </a:lnSpc>
                        <a:spcBef>
                          <a:spcPts val="0"/>
                        </a:spcBef>
                        <a:spcAft>
                          <a:spcPts val="0"/>
                        </a:spcAft>
                      </a:pPr>
                      <a:r>
                        <a:rPr lang="en-US" sz="2800" b="1">
                          <a:solidFill>
                            <a:srgbClr val="FFFFFF"/>
                          </a:solidFill>
                          <a:latin typeface="Footlight MT Light"/>
                          <a:ea typeface="Calibri"/>
                          <a:cs typeface="Arial"/>
                        </a:rPr>
                        <a:t>        RESULT</a:t>
                      </a:r>
                      <a:endParaRPr lang="en-US" sz="2800">
                        <a:latin typeface="Calibri"/>
                        <a:ea typeface="Calibri"/>
                        <a:cs typeface="Arial"/>
                      </a:endParaRPr>
                    </a:p>
                  </a:txBody>
                  <a:tcPr marL="68580" marR="68580" marT="0" marB="0">
                    <a:lnL>
                      <a:noFill/>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79646"/>
                    </a:solidFill>
                  </a:tcPr>
                </a:tc>
              </a:tr>
              <a:tr h="589567">
                <a:tc>
                  <a:txBody>
                    <a:bodyPr/>
                    <a:lstStyle/>
                    <a:p>
                      <a:pPr marL="0" marR="0" algn="just">
                        <a:lnSpc>
                          <a:spcPct val="150000"/>
                        </a:lnSpc>
                        <a:spcBef>
                          <a:spcPts val="0"/>
                        </a:spcBef>
                        <a:spcAft>
                          <a:spcPts val="0"/>
                        </a:spcAft>
                      </a:pPr>
                      <a:r>
                        <a:rPr lang="en-US" sz="2800" dirty="0" smtClean="0">
                          <a:solidFill>
                            <a:srgbClr val="7030A0"/>
                          </a:solidFill>
                          <a:latin typeface="Footlight MT Light"/>
                          <a:ea typeface="Calibri"/>
                          <a:cs typeface="Arial"/>
                        </a:rPr>
                        <a:t>Anti-HAV-IgM</a:t>
                      </a:r>
                      <a:endParaRPr lang="en-US" sz="2800" dirty="0">
                        <a:solidFill>
                          <a:srgbClr val="7030A0"/>
                        </a:solidFill>
                        <a:latin typeface="Calibri"/>
                        <a:ea typeface="Calibri"/>
                        <a:cs typeface="Arial"/>
                      </a:endParaRPr>
                    </a:p>
                  </a:txBody>
                  <a:tcPr marL="68580" marR="68580" marT="0" marB="0">
                    <a:lnL w="12700" cap="flat" cmpd="sng" algn="ctr">
                      <a:solidFill>
                        <a:srgbClr val="F9B074"/>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c>
                  <a:txBody>
                    <a:bodyPr/>
                    <a:lstStyle/>
                    <a:p>
                      <a:pPr marL="0" marR="0" algn="just">
                        <a:lnSpc>
                          <a:spcPct val="150000"/>
                        </a:lnSpc>
                        <a:spcBef>
                          <a:spcPts val="0"/>
                        </a:spcBef>
                        <a:spcAft>
                          <a:spcPts val="0"/>
                        </a:spcAft>
                      </a:pPr>
                      <a:endParaRPr lang="en-US" sz="2800">
                        <a:solidFill>
                          <a:srgbClr val="7030A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c>
                  <a:txBody>
                    <a:bodyPr/>
                    <a:lstStyle/>
                    <a:p>
                      <a:pPr marL="0" marR="0" algn="just">
                        <a:lnSpc>
                          <a:spcPct val="150000"/>
                        </a:lnSpc>
                        <a:spcBef>
                          <a:spcPts val="0"/>
                        </a:spcBef>
                        <a:spcAft>
                          <a:spcPts val="0"/>
                        </a:spcAft>
                      </a:pPr>
                      <a:r>
                        <a:rPr lang="en-US" sz="2800" dirty="0">
                          <a:solidFill>
                            <a:srgbClr val="7030A0"/>
                          </a:solidFill>
                          <a:latin typeface="Footlight MT Light"/>
                          <a:ea typeface="Calibri"/>
                          <a:cs typeface="Arial"/>
                        </a:rPr>
                        <a:t>          Positive </a:t>
                      </a:r>
                      <a:endParaRPr lang="en-US" sz="2800" dirty="0">
                        <a:solidFill>
                          <a:srgbClr val="7030A0"/>
                        </a:solidFill>
                        <a:latin typeface="Calibri"/>
                        <a:ea typeface="Calibri"/>
                        <a:cs typeface="Arial"/>
                      </a:endParaRPr>
                    </a:p>
                  </a:txBody>
                  <a:tcPr marL="68580" marR="68580" marT="0" marB="0">
                    <a:lnL>
                      <a:noFill/>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r>
              <a:tr h="589567">
                <a:tc>
                  <a:txBody>
                    <a:bodyPr/>
                    <a:lstStyle/>
                    <a:p>
                      <a:pPr marL="0" marR="0" algn="just">
                        <a:lnSpc>
                          <a:spcPct val="150000"/>
                        </a:lnSpc>
                        <a:spcBef>
                          <a:spcPts val="0"/>
                        </a:spcBef>
                        <a:spcAft>
                          <a:spcPts val="0"/>
                        </a:spcAft>
                      </a:pPr>
                      <a:r>
                        <a:rPr lang="en-US" sz="2800">
                          <a:latin typeface="Footlight MT Light"/>
                          <a:ea typeface="Calibri"/>
                          <a:cs typeface="Arial"/>
                        </a:rPr>
                        <a:t>HBsAg</a:t>
                      </a:r>
                      <a:endParaRPr lang="en-US" sz="2800">
                        <a:latin typeface="Calibri"/>
                        <a:ea typeface="Calibri"/>
                        <a:cs typeface="Arial"/>
                      </a:endParaRPr>
                    </a:p>
                  </a:txBody>
                  <a:tcPr marL="68580" marR="68580" marT="0" marB="0">
                    <a:lnL w="12700" cap="flat" cmpd="sng" algn="ctr">
                      <a:solidFill>
                        <a:srgbClr val="F9B074"/>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tcPr>
                </a:tc>
                <a:tc>
                  <a:txBody>
                    <a:bodyPr/>
                    <a:lstStyle/>
                    <a:p>
                      <a:pPr marL="0" marR="0" algn="just">
                        <a:lnSpc>
                          <a:spcPct val="150000"/>
                        </a:lnSpc>
                        <a:spcBef>
                          <a:spcPts val="0"/>
                        </a:spcBef>
                        <a:spcAft>
                          <a:spcPts val="0"/>
                        </a:spcAft>
                      </a:pPr>
                      <a:endParaRPr lang="en-US" sz="2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800">
                          <a:latin typeface="Footlight MT Light"/>
                          <a:ea typeface="Calibri"/>
                          <a:cs typeface="Arial"/>
                        </a:rPr>
                        <a:t>         Negative </a:t>
                      </a:r>
                      <a:endParaRPr lang="en-US" sz="2800">
                        <a:latin typeface="Calibri"/>
                        <a:ea typeface="Calibri"/>
                        <a:cs typeface="Arial"/>
                      </a:endParaRPr>
                    </a:p>
                  </a:txBody>
                  <a:tcPr marL="68580" marR="68580" marT="0" marB="0">
                    <a:lnL>
                      <a:noFill/>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tcPr>
                </a:tc>
              </a:tr>
              <a:tr h="589567">
                <a:tc>
                  <a:txBody>
                    <a:bodyPr/>
                    <a:lstStyle/>
                    <a:p>
                      <a:pPr marL="0" marR="0" algn="just">
                        <a:lnSpc>
                          <a:spcPct val="150000"/>
                        </a:lnSpc>
                        <a:spcBef>
                          <a:spcPts val="0"/>
                        </a:spcBef>
                        <a:spcAft>
                          <a:spcPts val="0"/>
                        </a:spcAft>
                      </a:pPr>
                      <a:r>
                        <a:rPr lang="en-US" sz="2800" dirty="0" smtClean="0">
                          <a:solidFill>
                            <a:srgbClr val="7030A0"/>
                          </a:solidFill>
                          <a:latin typeface="Footlight MT Light"/>
                          <a:ea typeface="Calibri"/>
                          <a:cs typeface="Arial"/>
                        </a:rPr>
                        <a:t>Anti-HCV</a:t>
                      </a:r>
                      <a:endParaRPr lang="en-US" sz="2800" dirty="0">
                        <a:solidFill>
                          <a:srgbClr val="7030A0"/>
                        </a:solidFill>
                        <a:latin typeface="Calibri"/>
                        <a:ea typeface="Calibri"/>
                        <a:cs typeface="Arial"/>
                      </a:endParaRPr>
                    </a:p>
                  </a:txBody>
                  <a:tcPr marL="68580" marR="68580" marT="0" marB="0">
                    <a:lnL w="12700" cap="flat" cmpd="sng" algn="ctr">
                      <a:solidFill>
                        <a:srgbClr val="F9B074"/>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c>
                  <a:txBody>
                    <a:bodyPr/>
                    <a:lstStyle/>
                    <a:p>
                      <a:pPr marL="0" marR="0" algn="just">
                        <a:lnSpc>
                          <a:spcPct val="150000"/>
                        </a:lnSpc>
                        <a:spcBef>
                          <a:spcPts val="0"/>
                        </a:spcBef>
                        <a:spcAft>
                          <a:spcPts val="0"/>
                        </a:spcAft>
                      </a:pPr>
                      <a:endParaRPr lang="en-US" sz="2800">
                        <a:solidFill>
                          <a:srgbClr val="7030A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c>
                  <a:txBody>
                    <a:bodyPr/>
                    <a:lstStyle/>
                    <a:p>
                      <a:pPr marL="0" marR="0" algn="just">
                        <a:lnSpc>
                          <a:spcPct val="150000"/>
                        </a:lnSpc>
                        <a:spcBef>
                          <a:spcPts val="0"/>
                        </a:spcBef>
                        <a:spcAft>
                          <a:spcPts val="0"/>
                        </a:spcAft>
                      </a:pPr>
                      <a:r>
                        <a:rPr lang="en-US" sz="2800" dirty="0">
                          <a:solidFill>
                            <a:srgbClr val="7030A0"/>
                          </a:solidFill>
                          <a:latin typeface="Footlight MT Light"/>
                          <a:ea typeface="Calibri"/>
                          <a:cs typeface="Arial"/>
                        </a:rPr>
                        <a:t>         Negative </a:t>
                      </a:r>
                      <a:endParaRPr lang="en-US" sz="2800" dirty="0">
                        <a:solidFill>
                          <a:srgbClr val="7030A0"/>
                        </a:solidFill>
                        <a:latin typeface="Calibri"/>
                        <a:ea typeface="Calibri"/>
                        <a:cs typeface="Arial"/>
                      </a:endParaRPr>
                    </a:p>
                  </a:txBody>
                  <a:tcPr marL="68580" marR="68580" marT="0" marB="0">
                    <a:lnL>
                      <a:noFill/>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r>
            </a:tbl>
          </a:graphicData>
        </a:graphic>
      </p:graphicFrame>
    </p:spTree>
  </p:cSld>
  <p:clrMapOvr>
    <a:masterClrMapping/>
  </p:clrMapOvr>
  <p:transition spd="slow">
    <p:circl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2374" y="494071"/>
            <a:ext cx="8408168" cy="4525963"/>
          </a:xfrm>
        </p:spPr>
        <p:txBody>
          <a:bodyPr/>
          <a:lstStyle/>
          <a:p>
            <a:pPr lvl="0">
              <a:buNone/>
            </a:pPr>
            <a:r>
              <a:rPr lang="en-US" sz="3200" b="1" dirty="0" smtClean="0">
                <a:solidFill>
                  <a:schemeClr val="tx1"/>
                </a:solidFill>
                <a:latin typeface="Footlight MT Light" pitchFamily="18" charset="0"/>
              </a:rPr>
              <a:t>6. </a:t>
            </a:r>
            <a:r>
              <a:rPr lang="en-US" sz="3200" b="1" dirty="0" smtClean="0">
                <a:solidFill>
                  <a:srgbClr val="FFC000"/>
                </a:solidFill>
                <a:latin typeface="Footlight MT Light" pitchFamily="18" charset="0"/>
              </a:rPr>
              <a:t>Based </a:t>
            </a:r>
            <a:r>
              <a:rPr lang="en-US" sz="3200" b="1" dirty="0">
                <a:solidFill>
                  <a:srgbClr val="FFC000"/>
                </a:solidFill>
                <a:latin typeface="Footlight MT Light" pitchFamily="18" charset="0"/>
              </a:rPr>
              <a:t>on the serologic results, what is the </a:t>
            </a:r>
            <a:endParaRPr lang="en-US" sz="3200" b="1" dirty="0" smtClean="0">
              <a:solidFill>
                <a:srgbClr val="FFC000"/>
              </a:solidFill>
              <a:latin typeface="Footlight MT Light" pitchFamily="18" charset="0"/>
            </a:endParaRPr>
          </a:p>
          <a:p>
            <a:pPr lvl="0">
              <a:buNone/>
            </a:pPr>
            <a:r>
              <a:rPr lang="en-US" sz="3200" b="1" dirty="0">
                <a:solidFill>
                  <a:srgbClr val="FFC000"/>
                </a:solidFill>
                <a:latin typeface="Footlight MT Light" pitchFamily="18" charset="0"/>
              </a:rPr>
              <a:t> </a:t>
            </a:r>
            <a:r>
              <a:rPr lang="en-US" sz="3200" b="1" dirty="0" smtClean="0">
                <a:solidFill>
                  <a:srgbClr val="FFC000"/>
                </a:solidFill>
                <a:latin typeface="Footlight MT Light" pitchFamily="18" charset="0"/>
              </a:rPr>
              <a:t>    diagnosis</a:t>
            </a:r>
            <a:r>
              <a:rPr lang="en-US" sz="3200" b="1" dirty="0">
                <a:solidFill>
                  <a:srgbClr val="FFC000"/>
                </a:solidFill>
                <a:latin typeface="Footlight MT Light" pitchFamily="18" charset="0"/>
              </a:rPr>
              <a:t>?</a:t>
            </a:r>
            <a:endParaRPr lang="en-US" sz="3200" dirty="0">
              <a:solidFill>
                <a:srgbClr val="FFC000"/>
              </a:solidFill>
              <a:latin typeface="Footlight MT Light" pitchFamily="18" charset="0"/>
            </a:endParaRPr>
          </a:p>
          <a:p>
            <a:pPr>
              <a:buNone/>
            </a:pPr>
            <a:r>
              <a:rPr lang="en-US" sz="3200" dirty="0" smtClean="0">
                <a:solidFill>
                  <a:schemeClr val="tx1"/>
                </a:solidFill>
                <a:latin typeface="Footlight MT Light" pitchFamily="18" charset="0"/>
              </a:rPr>
              <a:t>     …………</a:t>
            </a:r>
            <a:r>
              <a:rPr lang="en-US" sz="3200" dirty="0">
                <a:solidFill>
                  <a:schemeClr val="tx1"/>
                </a:solidFill>
                <a:latin typeface="Footlight MT Light" pitchFamily="18" charset="0"/>
              </a:rPr>
              <a:t>Hepatitis A </a:t>
            </a:r>
            <a:r>
              <a:rPr lang="en-US" sz="3200" dirty="0" smtClean="0">
                <a:solidFill>
                  <a:schemeClr val="tx1"/>
                </a:solidFill>
                <a:latin typeface="Footlight MT Light" pitchFamily="18" charset="0"/>
              </a:rPr>
              <a:t>……………………….</a:t>
            </a:r>
            <a:endParaRPr lang="en-US" sz="3200" dirty="0">
              <a:solidFill>
                <a:schemeClr val="tx1"/>
              </a:solidFill>
              <a:latin typeface="Footlight MT Light" pitchFamily="18" charset="0"/>
            </a:endParaRPr>
          </a:p>
          <a:p>
            <a:pPr>
              <a:buNone/>
            </a:pPr>
            <a:endParaRPr lang="en-US" sz="3200" dirty="0">
              <a:solidFill>
                <a:schemeClr val="tx1"/>
              </a:solidFill>
              <a:latin typeface="Footlight MT Light" pitchFamily="18" charset="0"/>
            </a:endParaRPr>
          </a:p>
          <a:p>
            <a:pPr marL="514350" lvl="0" indent="-514350">
              <a:buAutoNum type="arabicPeriod" startAt="7"/>
            </a:pPr>
            <a:r>
              <a:rPr lang="en-US" sz="3200" b="1" dirty="0" smtClean="0">
                <a:solidFill>
                  <a:srgbClr val="FFC000"/>
                </a:solidFill>
                <a:latin typeface="Footlight MT Light" pitchFamily="18" charset="0"/>
              </a:rPr>
              <a:t>Briefly </a:t>
            </a:r>
            <a:r>
              <a:rPr lang="en-US" sz="3200" b="1" dirty="0">
                <a:solidFill>
                  <a:srgbClr val="FFC000"/>
                </a:solidFill>
                <a:latin typeface="Footlight MT Light" pitchFamily="18" charset="0"/>
              </a:rPr>
              <a:t>outline the management of this </a:t>
            </a:r>
            <a:r>
              <a:rPr lang="en-US" sz="3200" b="1" dirty="0" smtClean="0">
                <a:solidFill>
                  <a:srgbClr val="FFC000"/>
                </a:solidFill>
                <a:latin typeface="Footlight MT Light" pitchFamily="18" charset="0"/>
              </a:rPr>
              <a:t>   </a:t>
            </a:r>
          </a:p>
          <a:p>
            <a:pPr marL="514350" lvl="0" indent="-514350">
              <a:buNone/>
            </a:pPr>
            <a:r>
              <a:rPr lang="en-US" sz="3200" b="1" dirty="0">
                <a:solidFill>
                  <a:srgbClr val="FFC000"/>
                </a:solidFill>
                <a:latin typeface="Footlight MT Light" pitchFamily="18" charset="0"/>
              </a:rPr>
              <a:t> </a:t>
            </a:r>
            <a:r>
              <a:rPr lang="en-US" sz="3200" b="1" dirty="0" smtClean="0">
                <a:solidFill>
                  <a:srgbClr val="FFC000"/>
                </a:solidFill>
                <a:latin typeface="Footlight MT Light" pitchFamily="18" charset="0"/>
              </a:rPr>
              <a:t>    patient</a:t>
            </a:r>
            <a:r>
              <a:rPr lang="en-US" sz="3200" b="1" dirty="0">
                <a:solidFill>
                  <a:srgbClr val="FFC000"/>
                </a:solidFill>
                <a:latin typeface="Footlight MT Light" pitchFamily="18" charset="0"/>
              </a:rPr>
              <a:t>.</a:t>
            </a:r>
            <a:endParaRPr lang="en-US" sz="3200" dirty="0">
              <a:solidFill>
                <a:srgbClr val="FFC000"/>
              </a:solidFill>
              <a:latin typeface="Footlight MT Light" pitchFamily="18" charset="0"/>
            </a:endParaRPr>
          </a:p>
          <a:p>
            <a:pPr marL="903288" lvl="0">
              <a:buBlip>
                <a:blip r:embed="rId2"/>
              </a:buBlip>
            </a:pPr>
            <a:r>
              <a:rPr lang="en-US" sz="3200" dirty="0">
                <a:solidFill>
                  <a:schemeClr val="tx1"/>
                </a:solidFill>
                <a:latin typeface="Footlight MT Light" pitchFamily="18" charset="0"/>
              </a:rPr>
              <a:t>Supportive  </a:t>
            </a:r>
          </a:p>
          <a:p>
            <a:pPr marL="903288" lvl="0">
              <a:buBlip>
                <a:blip r:embed="rId2"/>
              </a:buBlip>
            </a:pPr>
            <a:r>
              <a:rPr lang="en-US" sz="3200" dirty="0">
                <a:solidFill>
                  <a:schemeClr val="tx1"/>
                </a:solidFill>
                <a:latin typeface="Footlight MT Light" pitchFamily="18" charset="0"/>
              </a:rPr>
              <a:t>Not working</a:t>
            </a:r>
          </a:p>
          <a:p>
            <a:pPr marL="903288" lvl="0">
              <a:buBlip>
                <a:blip r:embed="rId2"/>
              </a:buBlip>
            </a:pPr>
            <a:r>
              <a:rPr lang="en-US" sz="3200" dirty="0">
                <a:solidFill>
                  <a:schemeClr val="tx1"/>
                </a:solidFill>
                <a:latin typeface="Footlight MT Light" pitchFamily="18" charset="0"/>
              </a:rPr>
              <a:t>Contact tracing </a:t>
            </a:r>
          </a:p>
          <a:p>
            <a:pPr marL="903288" lvl="0">
              <a:buBlip>
                <a:blip r:embed="rId2"/>
              </a:buBlip>
            </a:pPr>
            <a:r>
              <a:rPr lang="en-US" sz="3200" dirty="0">
                <a:solidFill>
                  <a:schemeClr val="tx1"/>
                </a:solidFill>
                <a:latin typeface="Footlight MT Light" pitchFamily="18" charset="0"/>
              </a:rPr>
              <a:t>Follow up (Clinical and laboratory)</a:t>
            </a:r>
          </a:p>
          <a:p>
            <a:pPr>
              <a:buNone/>
            </a:pPr>
            <a:endParaRPr lang="en-US" sz="3200" dirty="0">
              <a:latin typeface="Footlight MT Light" pitchFamily="18" charset="0"/>
            </a:endParaRPr>
          </a:p>
        </p:txBody>
      </p:sp>
    </p:spTree>
  </p:cSld>
  <p:clrMapOvr>
    <a:masterClrMapping/>
  </p:clrMapOvr>
  <p:transition spd="slow">
    <p:circl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RNRSTYLE" val="Indezine_SM_Title"/>
</p:tagLst>
</file>

<file path=ppt/tags/tag2.xml><?xml version="1.0" encoding="utf-8"?>
<p:tagLst xmlns:a="http://schemas.openxmlformats.org/drawingml/2006/main" xmlns:r="http://schemas.openxmlformats.org/officeDocument/2006/relationships" xmlns:p="http://schemas.openxmlformats.org/presentationml/2006/main">
  <p:tag name="RNRSTYLE" val="Indezine_SM_Text"/>
</p:tagLst>
</file>

<file path=ppt/tags/tag3.xml><?xml version="1.0" encoding="utf-8"?>
<p:tagLst xmlns:a="http://schemas.openxmlformats.org/drawingml/2006/main" xmlns:r="http://schemas.openxmlformats.org/officeDocument/2006/relationships" xmlns:p="http://schemas.openxmlformats.org/presentationml/2006/main">
  <p:tag name="RNRSTYLE" val="Indezine_TM_Title"/>
</p:tagLst>
</file>

<file path=ppt/tags/tag4.xml><?xml version="1.0" encoding="utf-8"?>
<p:tagLst xmlns:a="http://schemas.openxmlformats.org/drawingml/2006/main" xmlns:r="http://schemas.openxmlformats.org/officeDocument/2006/relationships" xmlns:p="http://schemas.openxmlformats.org/presentationml/2006/main">
  <p:tag name="RNRSTYLE" val="Indezine_TM_Text"/>
</p:tagLst>
</file>

<file path=ppt/tags/tag5.xml><?xml version="1.0" encoding="utf-8"?>
<p:tagLst xmlns:a="http://schemas.openxmlformats.org/drawingml/2006/main" xmlns:r="http://schemas.openxmlformats.org/officeDocument/2006/relationships" xmlns:p="http://schemas.openxmlformats.org/presentationml/2006/main">
  <p:tag name="RNRSTYLE" val="Indezine_SM2_Title"/>
</p:tagLst>
</file>

<file path=ppt/tags/tag6.xml><?xml version="1.0" encoding="utf-8"?>
<p:tagLst xmlns:a="http://schemas.openxmlformats.org/drawingml/2006/main" xmlns:r="http://schemas.openxmlformats.org/officeDocument/2006/relationships" xmlns:p="http://schemas.openxmlformats.org/presentationml/2006/main">
  <p:tag name="RNRSTYLE" val="Indezine_SM2_Text"/>
</p:tagLst>
</file>

<file path=ppt/tags/tag7.xml><?xml version="1.0" encoding="utf-8"?>
<p:tagLst xmlns:a="http://schemas.openxmlformats.org/drawingml/2006/main" xmlns:r="http://schemas.openxmlformats.org/officeDocument/2006/relationships" xmlns:p="http://schemas.openxmlformats.org/presentationml/2006/main">
  <p:tag name="RNRSTYLE" val="Indezine_TM2_Title"/>
</p:tagLst>
</file>

<file path=ppt/tags/tag8.xml><?xml version="1.0" encoding="utf-8"?>
<p:tagLst xmlns:a="http://schemas.openxmlformats.org/drawingml/2006/main" xmlns:r="http://schemas.openxmlformats.org/officeDocument/2006/relationships" xmlns:p="http://schemas.openxmlformats.org/presentationml/2006/main">
  <p:tag name="RNRSTYLE" val="Indezine_TM2_Text"/>
</p:tagLst>
</file>

<file path=ppt/theme/theme1.xml><?xml version="1.0" encoding="utf-8"?>
<a:theme xmlns:a="http://schemas.openxmlformats.org/drawingml/2006/main" name="med_0242_slide">
  <a:themeElements>
    <a:clrScheme name="Office Theme 2">
      <a:dk1>
        <a:srgbClr val="000000"/>
      </a:dk1>
      <a:lt1>
        <a:srgbClr val="FFFFFF"/>
      </a:lt1>
      <a:dk2>
        <a:srgbClr val="003300"/>
      </a:dk2>
      <a:lt2>
        <a:srgbClr val="FFFFFF"/>
      </a:lt2>
      <a:accent1>
        <a:srgbClr val="ABD921"/>
      </a:accent1>
      <a:accent2>
        <a:srgbClr val="31C6F7"/>
      </a:accent2>
      <a:accent3>
        <a:srgbClr val="AAADAA"/>
      </a:accent3>
      <a:accent4>
        <a:srgbClr val="DADADA"/>
      </a:accent4>
      <a:accent5>
        <a:srgbClr val="D2E9AB"/>
      </a:accent5>
      <a:accent6>
        <a:srgbClr val="2BB3E0"/>
      </a:accent6>
      <a:hlink>
        <a:srgbClr val="75E075"/>
      </a:hlink>
      <a:folHlink>
        <a:srgbClr val="99C4FF"/>
      </a:folHlink>
    </a:clrScheme>
    <a:fontScheme name="Office Them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3300"/>
        </a:dk2>
        <a:lt2>
          <a:srgbClr val="FFFFFF"/>
        </a:lt2>
        <a:accent1>
          <a:srgbClr val="41D941"/>
        </a:accent1>
        <a:accent2>
          <a:srgbClr val="2ADB7A"/>
        </a:accent2>
        <a:accent3>
          <a:srgbClr val="AAADAA"/>
        </a:accent3>
        <a:accent4>
          <a:srgbClr val="DADADA"/>
        </a:accent4>
        <a:accent5>
          <a:srgbClr val="B0E9B0"/>
        </a:accent5>
        <a:accent6>
          <a:srgbClr val="25C66E"/>
        </a:accent6>
        <a:hlink>
          <a:srgbClr val="7EE689"/>
        </a:hlink>
        <a:folHlink>
          <a:srgbClr val="6FEDB4"/>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3300"/>
        </a:dk2>
        <a:lt2>
          <a:srgbClr val="FFFFFF"/>
        </a:lt2>
        <a:accent1>
          <a:srgbClr val="ABD921"/>
        </a:accent1>
        <a:accent2>
          <a:srgbClr val="31C6F7"/>
        </a:accent2>
        <a:accent3>
          <a:srgbClr val="AAADAA"/>
        </a:accent3>
        <a:accent4>
          <a:srgbClr val="DADADA"/>
        </a:accent4>
        <a:accent5>
          <a:srgbClr val="D2E9AB"/>
        </a:accent5>
        <a:accent6>
          <a:srgbClr val="2BB3E0"/>
        </a:accent6>
        <a:hlink>
          <a:srgbClr val="75E075"/>
        </a:hlink>
        <a:folHlink>
          <a:srgbClr val="99C4FF"/>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FF"/>
        </a:lt1>
        <a:dk2>
          <a:srgbClr val="003300"/>
        </a:dk2>
        <a:lt2>
          <a:srgbClr val="FFFFFF"/>
        </a:lt2>
        <a:accent1>
          <a:srgbClr val="F7A1D3"/>
        </a:accent1>
        <a:accent2>
          <a:srgbClr val="6CD96C"/>
        </a:accent2>
        <a:accent3>
          <a:srgbClr val="AAADAA"/>
        </a:accent3>
        <a:accent4>
          <a:srgbClr val="DADADA"/>
        </a:accent4>
        <a:accent5>
          <a:srgbClr val="FACDE6"/>
        </a:accent5>
        <a:accent6>
          <a:srgbClr val="61C461"/>
        </a:accent6>
        <a:hlink>
          <a:srgbClr val="E6B2FF"/>
        </a:hlink>
        <a:folHlink>
          <a:srgbClr val="FFC299"/>
        </a:folHlink>
      </a:clrScheme>
      <a:clrMap bg1="dk2" tx1="lt1" bg2="dk1" tx2="lt2" accent1="accent1" accent2="accent2" accent3="accent3" accent4="accent4" accent5="accent5" accent6="accent6" hlink="hlink" folHlink="folHlink"/>
    </a:extraClrScheme>
    <a:extraClrScheme>
      <a:clrScheme name="Office Theme 4">
        <a:dk1>
          <a:srgbClr val="000000"/>
        </a:dk1>
        <a:lt1>
          <a:srgbClr val="FFFFFF"/>
        </a:lt1>
        <a:dk2>
          <a:srgbClr val="003300"/>
        </a:dk2>
        <a:lt2>
          <a:srgbClr val="FFFFFF"/>
        </a:lt2>
        <a:accent1>
          <a:srgbClr val="EDC72F"/>
        </a:accent1>
        <a:accent2>
          <a:srgbClr val="C8BDFF"/>
        </a:accent2>
        <a:accent3>
          <a:srgbClr val="AAADAA"/>
        </a:accent3>
        <a:accent4>
          <a:srgbClr val="DADADA"/>
        </a:accent4>
        <a:accent5>
          <a:srgbClr val="F4E0AD"/>
        </a:accent5>
        <a:accent6>
          <a:srgbClr val="B5ABE7"/>
        </a:accent6>
        <a:hlink>
          <a:srgbClr val="75E075"/>
        </a:hlink>
        <a:folHlink>
          <a:srgbClr val="F7BABA"/>
        </a:folHlink>
      </a:clrScheme>
      <a:clrMap bg1="dk2" tx1="lt1" bg2="dk1" tx2="lt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B2B2B2"/>
        </a:lt2>
        <a:accent1>
          <a:srgbClr val="41D941"/>
        </a:accent1>
        <a:accent2>
          <a:srgbClr val="2ADB7A"/>
        </a:accent2>
        <a:accent3>
          <a:srgbClr val="FFFFFF"/>
        </a:accent3>
        <a:accent4>
          <a:srgbClr val="000000"/>
        </a:accent4>
        <a:accent5>
          <a:srgbClr val="B0E9B0"/>
        </a:accent5>
        <a:accent6>
          <a:srgbClr val="25C66E"/>
        </a:accent6>
        <a:hlink>
          <a:srgbClr val="7EE689"/>
        </a:hlink>
        <a:folHlink>
          <a:srgbClr val="6FEDB4"/>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B2B2B2"/>
        </a:lt2>
        <a:accent1>
          <a:srgbClr val="ABD921"/>
        </a:accent1>
        <a:accent2>
          <a:srgbClr val="31C6F7"/>
        </a:accent2>
        <a:accent3>
          <a:srgbClr val="FFFFFF"/>
        </a:accent3>
        <a:accent4>
          <a:srgbClr val="000000"/>
        </a:accent4>
        <a:accent5>
          <a:srgbClr val="D2E9AB"/>
        </a:accent5>
        <a:accent6>
          <a:srgbClr val="2BB3E0"/>
        </a:accent6>
        <a:hlink>
          <a:srgbClr val="75E075"/>
        </a:hlink>
        <a:folHlink>
          <a:srgbClr val="99C4FF"/>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B2B2B2"/>
        </a:lt2>
        <a:accent1>
          <a:srgbClr val="F7A1D3"/>
        </a:accent1>
        <a:accent2>
          <a:srgbClr val="6CD96C"/>
        </a:accent2>
        <a:accent3>
          <a:srgbClr val="FFFFFF"/>
        </a:accent3>
        <a:accent4>
          <a:srgbClr val="000000"/>
        </a:accent4>
        <a:accent5>
          <a:srgbClr val="FACDE6"/>
        </a:accent5>
        <a:accent6>
          <a:srgbClr val="61C461"/>
        </a:accent6>
        <a:hlink>
          <a:srgbClr val="E6B2FF"/>
        </a:hlink>
        <a:folHlink>
          <a:srgbClr val="FFC299"/>
        </a:folHlink>
      </a:clrScheme>
      <a:clrMap bg1="lt1" tx1="dk1" bg2="lt2" tx2="dk2" accent1="accent1" accent2="accent2" accent3="accent3" accent4="accent4" accent5="accent5" accent6="accent6" hlink="hlink" folHlink="folHlink"/>
    </a:extraClrScheme>
    <a:extraClrScheme>
      <a:clrScheme name="Office Theme 8">
        <a:dk1>
          <a:srgbClr val="000000"/>
        </a:dk1>
        <a:lt1>
          <a:srgbClr val="FFFFFF"/>
        </a:lt1>
        <a:dk2>
          <a:srgbClr val="000000"/>
        </a:dk2>
        <a:lt2>
          <a:srgbClr val="B2B2B2"/>
        </a:lt2>
        <a:accent1>
          <a:srgbClr val="EDC72F"/>
        </a:accent1>
        <a:accent2>
          <a:srgbClr val="C8BDFF"/>
        </a:accent2>
        <a:accent3>
          <a:srgbClr val="FFFFFF"/>
        </a:accent3>
        <a:accent4>
          <a:srgbClr val="000000"/>
        </a:accent4>
        <a:accent5>
          <a:srgbClr val="F4E0AD"/>
        </a:accent5>
        <a:accent6>
          <a:srgbClr val="B5ABE7"/>
        </a:accent6>
        <a:hlink>
          <a:srgbClr val="75E075"/>
        </a:hlink>
        <a:folHlink>
          <a:srgbClr val="F7BAB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1_Default Design 2">
      <a:dk1>
        <a:srgbClr val="000000"/>
      </a:dk1>
      <a:lt1>
        <a:srgbClr val="FFFFFF"/>
      </a:lt1>
      <a:dk2>
        <a:srgbClr val="003300"/>
      </a:dk2>
      <a:lt2>
        <a:srgbClr val="FFFFFF"/>
      </a:lt2>
      <a:accent1>
        <a:srgbClr val="ABD921"/>
      </a:accent1>
      <a:accent2>
        <a:srgbClr val="31C6F7"/>
      </a:accent2>
      <a:accent3>
        <a:srgbClr val="AAADAA"/>
      </a:accent3>
      <a:accent4>
        <a:srgbClr val="DADADA"/>
      </a:accent4>
      <a:accent5>
        <a:srgbClr val="D2E9AB"/>
      </a:accent5>
      <a:accent6>
        <a:srgbClr val="2BB3E0"/>
      </a:accent6>
      <a:hlink>
        <a:srgbClr val="75E075"/>
      </a:hlink>
      <a:folHlink>
        <a:srgbClr val="99C4FF"/>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3300"/>
        </a:dk2>
        <a:lt2>
          <a:srgbClr val="FFFFFF"/>
        </a:lt2>
        <a:accent1>
          <a:srgbClr val="41D941"/>
        </a:accent1>
        <a:accent2>
          <a:srgbClr val="2ADB7A"/>
        </a:accent2>
        <a:accent3>
          <a:srgbClr val="AAADAA"/>
        </a:accent3>
        <a:accent4>
          <a:srgbClr val="DADADA"/>
        </a:accent4>
        <a:accent5>
          <a:srgbClr val="B0E9B0"/>
        </a:accent5>
        <a:accent6>
          <a:srgbClr val="25C66E"/>
        </a:accent6>
        <a:hlink>
          <a:srgbClr val="7EE689"/>
        </a:hlink>
        <a:folHlink>
          <a:srgbClr val="6FEDB4"/>
        </a:folHlink>
      </a:clrScheme>
      <a:clrMap bg1="dk2" tx1="lt1" bg2="dk1" tx2="lt2" accent1="accent1" accent2="accent2" accent3="accent3" accent4="accent4" accent5="accent5" accent6="accent6" hlink="hlink" folHlink="folHlink"/>
    </a:extraClrScheme>
    <a:extraClrScheme>
      <a:clrScheme name="1_Default Design 2">
        <a:dk1>
          <a:srgbClr val="000000"/>
        </a:dk1>
        <a:lt1>
          <a:srgbClr val="FFFFFF"/>
        </a:lt1>
        <a:dk2>
          <a:srgbClr val="003300"/>
        </a:dk2>
        <a:lt2>
          <a:srgbClr val="FFFFFF"/>
        </a:lt2>
        <a:accent1>
          <a:srgbClr val="ABD921"/>
        </a:accent1>
        <a:accent2>
          <a:srgbClr val="31C6F7"/>
        </a:accent2>
        <a:accent3>
          <a:srgbClr val="AAADAA"/>
        </a:accent3>
        <a:accent4>
          <a:srgbClr val="DADADA"/>
        </a:accent4>
        <a:accent5>
          <a:srgbClr val="D2E9AB"/>
        </a:accent5>
        <a:accent6>
          <a:srgbClr val="2BB3E0"/>
        </a:accent6>
        <a:hlink>
          <a:srgbClr val="75E075"/>
        </a:hlink>
        <a:folHlink>
          <a:srgbClr val="99C4FF"/>
        </a:folHlink>
      </a:clrScheme>
      <a:clrMap bg1="dk2" tx1="lt1" bg2="dk1" tx2="lt2" accent1="accent1" accent2="accent2" accent3="accent3" accent4="accent4" accent5="accent5" accent6="accent6" hlink="hlink" folHlink="folHlink"/>
    </a:extraClrScheme>
    <a:extraClrScheme>
      <a:clrScheme name="1_Default Design 3">
        <a:dk1>
          <a:srgbClr val="000000"/>
        </a:dk1>
        <a:lt1>
          <a:srgbClr val="FFFFFF"/>
        </a:lt1>
        <a:dk2>
          <a:srgbClr val="003300"/>
        </a:dk2>
        <a:lt2>
          <a:srgbClr val="FFFFFF"/>
        </a:lt2>
        <a:accent1>
          <a:srgbClr val="F7A1D3"/>
        </a:accent1>
        <a:accent2>
          <a:srgbClr val="6CD96C"/>
        </a:accent2>
        <a:accent3>
          <a:srgbClr val="AAADAA"/>
        </a:accent3>
        <a:accent4>
          <a:srgbClr val="DADADA"/>
        </a:accent4>
        <a:accent5>
          <a:srgbClr val="FACDE6"/>
        </a:accent5>
        <a:accent6>
          <a:srgbClr val="61C461"/>
        </a:accent6>
        <a:hlink>
          <a:srgbClr val="E6B2FF"/>
        </a:hlink>
        <a:folHlink>
          <a:srgbClr val="FFC299"/>
        </a:folHlink>
      </a:clrScheme>
      <a:clrMap bg1="dk2" tx1="lt1" bg2="dk1" tx2="lt2" accent1="accent1" accent2="accent2" accent3="accent3" accent4="accent4" accent5="accent5" accent6="accent6" hlink="hlink" folHlink="folHlink"/>
    </a:extraClrScheme>
    <a:extraClrScheme>
      <a:clrScheme name="1_Default Design 4">
        <a:dk1>
          <a:srgbClr val="000000"/>
        </a:dk1>
        <a:lt1>
          <a:srgbClr val="FFFFFF"/>
        </a:lt1>
        <a:dk2>
          <a:srgbClr val="003300"/>
        </a:dk2>
        <a:lt2>
          <a:srgbClr val="FFFFFF"/>
        </a:lt2>
        <a:accent1>
          <a:srgbClr val="EDC72F"/>
        </a:accent1>
        <a:accent2>
          <a:srgbClr val="C8BDFF"/>
        </a:accent2>
        <a:accent3>
          <a:srgbClr val="AAADAA"/>
        </a:accent3>
        <a:accent4>
          <a:srgbClr val="DADADA"/>
        </a:accent4>
        <a:accent5>
          <a:srgbClr val="F4E0AD"/>
        </a:accent5>
        <a:accent6>
          <a:srgbClr val="B5ABE7"/>
        </a:accent6>
        <a:hlink>
          <a:srgbClr val="75E075"/>
        </a:hlink>
        <a:folHlink>
          <a:srgbClr val="F7BABA"/>
        </a:folHlink>
      </a:clrScheme>
      <a:clrMap bg1="dk2" tx1="lt1" bg2="dk1" tx2="lt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B2B2B2"/>
        </a:lt2>
        <a:accent1>
          <a:srgbClr val="41D941"/>
        </a:accent1>
        <a:accent2>
          <a:srgbClr val="2ADB7A"/>
        </a:accent2>
        <a:accent3>
          <a:srgbClr val="FFFFFF"/>
        </a:accent3>
        <a:accent4>
          <a:srgbClr val="000000"/>
        </a:accent4>
        <a:accent5>
          <a:srgbClr val="B0E9B0"/>
        </a:accent5>
        <a:accent6>
          <a:srgbClr val="25C66E"/>
        </a:accent6>
        <a:hlink>
          <a:srgbClr val="7EE689"/>
        </a:hlink>
        <a:folHlink>
          <a:srgbClr val="6FEDB4"/>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B2B2B2"/>
        </a:lt2>
        <a:accent1>
          <a:srgbClr val="ABD921"/>
        </a:accent1>
        <a:accent2>
          <a:srgbClr val="31C6F7"/>
        </a:accent2>
        <a:accent3>
          <a:srgbClr val="FFFFFF"/>
        </a:accent3>
        <a:accent4>
          <a:srgbClr val="000000"/>
        </a:accent4>
        <a:accent5>
          <a:srgbClr val="D2E9AB"/>
        </a:accent5>
        <a:accent6>
          <a:srgbClr val="2BB3E0"/>
        </a:accent6>
        <a:hlink>
          <a:srgbClr val="75E075"/>
        </a:hlink>
        <a:folHlink>
          <a:srgbClr val="99C4FF"/>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B2B2B2"/>
        </a:lt2>
        <a:accent1>
          <a:srgbClr val="F7A1D3"/>
        </a:accent1>
        <a:accent2>
          <a:srgbClr val="6CD96C"/>
        </a:accent2>
        <a:accent3>
          <a:srgbClr val="FFFFFF"/>
        </a:accent3>
        <a:accent4>
          <a:srgbClr val="000000"/>
        </a:accent4>
        <a:accent5>
          <a:srgbClr val="FACDE6"/>
        </a:accent5>
        <a:accent6>
          <a:srgbClr val="61C461"/>
        </a:accent6>
        <a:hlink>
          <a:srgbClr val="E6B2FF"/>
        </a:hlink>
        <a:folHlink>
          <a:srgbClr val="FFC299"/>
        </a:folHlink>
      </a:clrScheme>
      <a:clrMap bg1="lt1" tx1="dk1" bg2="lt2" tx2="dk2" accent1="accent1" accent2="accent2" accent3="accent3" accent4="accent4" accent5="accent5" accent6="accent6" hlink="hlink" folHlink="folHlink"/>
    </a:extraClrScheme>
    <a:extraClrScheme>
      <a:clrScheme name="1_Default Design 8">
        <a:dk1>
          <a:srgbClr val="000000"/>
        </a:dk1>
        <a:lt1>
          <a:srgbClr val="FFFFFF"/>
        </a:lt1>
        <a:dk2>
          <a:srgbClr val="000000"/>
        </a:dk2>
        <a:lt2>
          <a:srgbClr val="B2B2B2"/>
        </a:lt2>
        <a:accent1>
          <a:srgbClr val="EDC72F"/>
        </a:accent1>
        <a:accent2>
          <a:srgbClr val="C8BDFF"/>
        </a:accent2>
        <a:accent3>
          <a:srgbClr val="FFFFFF"/>
        </a:accent3>
        <a:accent4>
          <a:srgbClr val="000000"/>
        </a:accent4>
        <a:accent5>
          <a:srgbClr val="F4E0AD"/>
        </a:accent5>
        <a:accent6>
          <a:srgbClr val="B5ABE7"/>
        </a:accent6>
        <a:hlink>
          <a:srgbClr val="75E075"/>
        </a:hlink>
        <a:folHlink>
          <a:srgbClr val="F7BABA"/>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med_0242_slide</Template>
  <TotalTime>500</TotalTime>
  <Words>1143</Words>
  <Application>Microsoft Office PowerPoint</Application>
  <PresentationFormat>On-screen Show (4:3)</PresentationFormat>
  <Paragraphs>241</Paragraphs>
  <Slides>26</Slides>
  <Notes>0</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26</vt:i4>
      </vt:variant>
    </vt:vector>
  </HeadingPairs>
  <TitlesOfParts>
    <vt:vector size="38" baseType="lpstr">
      <vt:lpstr>AGaramond-Regular</vt:lpstr>
      <vt:lpstr>Arial</vt:lpstr>
      <vt:lpstr>Bodoni MT Black</vt:lpstr>
      <vt:lpstr>Calibri</vt:lpstr>
      <vt:lpstr>Cooper Black</vt:lpstr>
      <vt:lpstr>Footlight MT Light</vt:lpstr>
      <vt:lpstr>Forte</vt:lpstr>
      <vt:lpstr>Garamond</vt:lpstr>
      <vt:lpstr>Script MT Bold</vt:lpstr>
      <vt:lpstr>Times New Roman</vt:lpstr>
      <vt:lpstr>med_0242_slide</vt:lpstr>
      <vt:lpstr>1_Default Design</vt:lpstr>
      <vt:lpstr>MICROBIOLOGY PRACTICAL </vt:lpstr>
      <vt:lpstr>PowerPoint Presentation</vt:lpstr>
      <vt:lpstr>PART 1 </vt:lpstr>
      <vt:lpstr>Case 1 </vt:lpstr>
      <vt:lpstr>QUESTIONS </vt:lpstr>
      <vt:lpstr>PowerPoint Presentation</vt:lpstr>
      <vt:lpstr>Investigation  </vt:lpstr>
      <vt:lpstr>PowerPoint Presentation</vt:lpstr>
      <vt:lpstr>PowerPoint Presentation</vt:lpstr>
      <vt:lpstr>Case 2 </vt:lpstr>
      <vt:lpstr>QUESTIONS </vt:lpstr>
      <vt:lpstr>PowerPoint Presentation</vt:lpstr>
      <vt:lpstr>PowerPoint Presentation</vt:lpstr>
      <vt:lpstr>PowerPoint Presentation</vt:lpstr>
      <vt:lpstr>What other laboratory test needed? </vt:lpstr>
      <vt:lpstr>Case 3 </vt:lpstr>
      <vt:lpstr>PowerPoint Presentation</vt:lpstr>
      <vt:lpstr>PowerPoint Presentation</vt:lpstr>
      <vt:lpstr>4.  What further management would you offer to          the mother?        Pregnant Hepatitis B carriers should be         advised to       - Not donate blood, body organs, other tissue.       - Not share any personal items that may have          blood on them (e.g., toothbrushes ).        - Obtain vaccination against hepatitis viruses A           as indicated.       - Be seen at least annually  by their regular           medical doctor.       - Discuss the risk for transmission with their           partner and need for and testing.</vt:lpstr>
      <vt:lpstr>PowerPoint Presentation</vt:lpstr>
      <vt:lpstr>PowerPoint Presentation</vt:lpstr>
      <vt:lpstr>PowerPoint Presentation</vt:lpstr>
      <vt:lpstr>PowerPoint Presentation</vt:lpstr>
      <vt:lpstr>Interpretation of the Hepatitis B Panel Tests Results Interpretation </vt:lpstr>
      <vt:lpstr>PowerPoint Presentation</vt:lpstr>
      <vt:lpstr>PowerPoint Presentation</vt:lpstr>
    </vt:vector>
  </TitlesOfParts>
  <Company>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MICROBIOLOGY PRACTICAL</dc:title>
  <dc:creator>Dr.Ali Somily</dc:creator>
  <cp:lastModifiedBy>Jenadi A Hakami</cp:lastModifiedBy>
  <cp:revision>31</cp:revision>
  <dcterms:created xsi:type="dcterms:W3CDTF">2011-01-10T06:55:21Z</dcterms:created>
  <dcterms:modified xsi:type="dcterms:W3CDTF">2015-12-21T07:17:31Z</dcterms:modified>
</cp:coreProperties>
</file>