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3272" autoAdjust="0"/>
  </p:normalViewPr>
  <p:slideViewPr>
    <p:cSldViewPr snapToGrid="0">
      <p:cViewPr varScale="1">
        <p:scale>
          <a:sx n="69" d="100"/>
          <a:sy n="69" d="100"/>
        </p:scale>
        <p:origin x="5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extLst>
      <p:ext uri="{BB962C8B-B14F-4D97-AF65-F5344CB8AC3E}">
        <p14:creationId xmlns:p14="http://schemas.microsoft.com/office/powerpoint/2010/main" val="42501832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GASTROINTESTINAL &amp; HAEMATOLOGY BLOCK</a:t>
            </a:r>
            <a:endParaRPr lang="en-US" dirty="0">
              <a:solidFill>
                <a:schemeClr val="accent6">
                  <a:lumMod val="60000"/>
                  <a:lumOff val="40000"/>
                </a:schemeClr>
              </a:solidFill>
              <a:latin typeface="Cooper Black" pitchFamily="18" charset="0"/>
            </a:endParaRPr>
          </a:p>
          <a:p>
            <a:pPr algn="ctr"/>
            <a:r>
              <a:rPr lang="en-US" b="1" dirty="0">
                <a:solidFill>
                  <a:srgbClr val="FF0000"/>
                </a:solidFill>
                <a:latin typeface="Cooper Black" pitchFamily="18" charset="0"/>
              </a:rPr>
              <a:t>STUDENT’S TASK</a:t>
            </a:r>
            <a:endParaRPr lang="en-US" dirty="0">
              <a:solidFill>
                <a:srgbClr val="FF0000"/>
              </a:solidFill>
              <a:latin typeface="Cooper Black" pitchFamily="18" charset="0"/>
            </a:endParaRPr>
          </a:p>
          <a:p>
            <a:pPr algn="ctr"/>
            <a:r>
              <a:rPr lang="en-US" b="1" dirty="0" smtClean="0">
                <a:solidFill>
                  <a:srgbClr val="FFFF00"/>
                </a:solidFill>
                <a:latin typeface="Cooper Black" pitchFamily="18" charset="0"/>
              </a:rPr>
              <a:t>2014</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4525963"/>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457200" lvl="0" indent="-45720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gridCol w="287931"/>
                <a:gridCol w="3663672"/>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nvGraphicFramePr>
        <p:xfrm>
          <a:off x="845575" y="1102471"/>
          <a:ext cx="7472515" cy="5731452"/>
        </p:xfrm>
        <a:graphic>
          <a:graphicData uri="http://schemas.openxmlformats.org/drawingml/2006/table">
            <a:tbl>
              <a:tblPr rtl="1"/>
              <a:tblGrid>
                <a:gridCol w="2297156"/>
                <a:gridCol w="2896219"/>
                <a:gridCol w="2279140"/>
              </a:tblGrid>
              <a:tr h="357652">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357652">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C000"/>
                </a:solidFill>
                <a:latin typeface="Footlight MT Light" pitchFamily="18" charset="0"/>
              </a:rPr>
              <a:t>a. </a:t>
            </a:r>
            <a:r>
              <a:rPr lang="en-US" sz="4000" dirty="0" smtClean="0">
                <a:solidFill>
                  <a:srgbClr val="7030A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a:t>
            </a:r>
            <a:r>
              <a:rPr lang="en-US" sz="4000" dirty="0" smtClean="0">
                <a:solidFill>
                  <a:schemeClr val="tx1"/>
                </a:solidFill>
                <a:latin typeface="Footlight MT Light" pitchFamily="18" charset="0"/>
              </a:rPr>
              <a:t>ELISA</a:t>
            </a:r>
            <a:endParaRPr lang="en-US" sz="4000" dirty="0">
              <a:solidFill>
                <a:schemeClr val="tx1"/>
              </a:solidFill>
              <a:latin typeface="Footlight MT Light" pitchFamily="18" charset="0"/>
            </a:endParaRP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7030A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nvGraphicFramePr>
        <p:xfrm>
          <a:off x="462116" y="2826475"/>
          <a:ext cx="8165689" cy="3592427"/>
        </p:xfrm>
        <a:graphic>
          <a:graphicData uri="http://schemas.openxmlformats.org/drawingml/2006/table">
            <a:tbl>
              <a:tblPr rtl="1"/>
              <a:tblGrid>
                <a:gridCol w="3115756"/>
                <a:gridCol w="3386691"/>
                <a:gridCol w="1663242"/>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a:solidFill>
                            <a:srgbClr val="7030A0"/>
                          </a:solidFill>
                          <a:latin typeface="Footlight MT Light"/>
                          <a:ea typeface="Calibri"/>
                          <a:cs typeface="Arial"/>
                        </a:rPr>
                        <a:t>1. PCR</a:t>
                      </a:r>
                      <a:r>
                        <a:rPr lang="en-US" sz="2000">
                          <a:solidFill>
                            <a:srgbClr val="7030A0"/>
                          </a:solidFill>
                          <a:latin typeface="Arial"/>
                          <a:ea typeface="Calibri"/>
                          <a:cs typeface="Arial"/>
                        </a:rPr>
                        <a:t>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nvGraphicFramePr>
        <p:xfrm>
          <a:off x="554724" y="2877411"/>
          <a:ext cx="8205818" cy="4023360"/>
        </p:xfrm>
        <a:graphic>
          <a:graphicData uri="http://schemas.openxmlformats.org/drawingml/2006/table">
            <a:tbl>
              <a:tblPr/>
              <a:tblGrid>
                <a:gridCol w="3984437"/>
                <a:gridCol w="4221381"/>
              </a:tblGrid>
              <a:tr h="416458">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416458">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16458">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16458">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Anti-HCV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a:t>
            </a:r>
            <a:r>
              <a:rPr lang="en-US" sz="3200" b="1" dirty="0" smtClean="0">
                <a:latin typeface="Footlight MT Light" pitchFamily="18" charset="0"/>
              </a:rPr>
              <a:t>Hepatitis </a:t>
            </a:r>
            <a:r>
              <a:rPr lang="en-US" sz="3200" b="1" dirty="0">
                <a:latin typeface="Footlight MT Light" pitchFamily="18" charset="0"/>
              </a:rPr>
              <a:t>B with low </a:t>
            </a:r>
            <a:r>
              <a:rPr lang="en-US" sz="3200" b="1" dirty="0" smtClean="0">
                <a:latin typeface="Footlight MT Light" pitchFamily="18" charset="0"/>
              </a:rPr>
              <a:t>infectivity</a:t>
            </a:r>
          </a:p>
          <a:p>
            <a:pPr>
              <a:buNone/>
            </a:pPr>
            <a:r>
              <a:rPr lang="en-US" sz="3200" b="1" dirty="0" smtClean="0">
                <a:latin typeface="Footlight MT Light" pitchFamily="18" charset="0"/>
              </a:rPr>
              <a:t>		HIV negative, HCV negative</a:t>
            </a: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53962"/>
            <a:ext cx="8226425" cy="5772202"/>
          </a:xfrm>
        </p:spPr>
        <p:txBody>
          <a:bodyPr/>
          <a:lstStyle/>
          <a:p>
            <a:pPr lvl="0" algn="just">
              <a:buNone/>
            </a:pPr>
            <a:r>
              <a:rPr lang="en-US" sz="3200" b="1" dirty="0" smtClean="0">
                <a:solidFill>
                  <a:schemeClr val="tx1"/>
                </a:solidFill>
                <a:latin typeface="Footlight MT Light" pitchFamily="18" charset="0"/>
              </a:rPr>
              <a:t>3. </a:t>
            </a:r>
            <a:r>
              <a:rPr lang="en-US" sz="3200" b="1" dirty="0" smtClean="0">
                <a:solidFill>
                  <a:srgbClr val="FFC000"/>
                </a:solidFill>
                <a:latin typeface="Footlight MT Light" pitchFamily="18" charset="0"/>
              </a:rPr>
              <a:t>Is </a:t>
            </a:r>
            <a:r>
              <a:rPr lang="en-US" sz="3200" b="1" dirty="0">
                <a:solidFill>
                  <a:srgbClr val="FFC000"/>
                </a:solidFill>
                <a:latin typeface="Footlight MT Light" pitchFamily="18" charset="0"/>
              </a:rPr>
              <a:t>there a risk of transmission of HBV to the </a:t>
            </a:r>
            <a:r>
              <a:rPr lang="en-US" sz="3200" b="1" dirty="0" smtClean="0">
                <a:solidFill>
                  <a:srgbClr val="FFC000"/>
                </a:solidFill>
                <a:latin typeface="Footlight MT Light" pitchFamily="18" charset="0"/>
              </a:rPr>
              <a:t>  newborn</a:t>
            </a:r>
            <a:r>
              <a:rPr lang="en-US" sz="3200" b="1" dirty="0">
                <a:solidFill>
                  <a:srgbClr val="FFC000"/>
                </a:solidFill>
                <a:latin typeface="Footlight MT Light" pitchFamily="18" charset="0"/>
              </a:rPr>
              <a:t>? </a:t>
            </a:r>
          </a:p>
          <a:p>
            <a:pPr marL="354013" indent="-354013" algn="just">
              <a:buNone/>
            </a:pPr>
            <a:r>
              <a:rPr lang="en-US" sz="3200" dirty="0" smtClean="0">
                <a:solidFill>
                  <a:schemeClr val="tx1"/>
                </a:solidFill>
                <a:latin typeface="Footlight MT Light" pitchFamily="18" charset="0"/>
              </a:rPr>
              <a:t>   </a:t>
            </a:r>
            <a:r>
              <a:rPr lang="en-US" sz="3000" dirty="0">
                <a:latin typeface="Footlight MT Light" pitchFamily="18" charset="0"/>
              </a:rPr>
              <a:t>In patients with acute hepatitis B vertical transmission occurs in up to 10% of neonates when infection occurs in the first trimester and in 80-90% of neonates when acute infection occurs in the third trimester.</a:t>
            </a:r>
          </a:p>
          <a:p>
            <a:pPr marL="354013" indent="-354013" algn="just">
              <a:buNone/>
            </a:pPr>
            <a:r>
              <a:rPr lang="en-US" sz="3000" dirty="0" smtClean="0">
                <a:latin typeface="Footlight MT Light" pitchFamily="18" charset="0"/>
              </a:rPr>
              <a:t>	In </a:t>
            </a:r>
            <a:r>
              <a:rPr lang="en-US" sz="3000" dirty="0">
                <a:latin typeface="Footlight MT Light" pitchFamily="18" charset="0"/>
              </a:rPr>
              <a:t>women who are seropositive for both </a:t>
            </a:r>
            <a:r>
              <a:rPr lang="en-US" sz="3000" dirty="0" err="1">
                <a:latin typeface="Footlight MT Light" pitchFamily="18" charset="0"/>
              </a:rPr>
              <a:t>HBsAg</a:t>
            </a:r>
            <a:r>
              <a:rPr lang="en-US" sz="3000" dirty="0">
                <a:latin typeface="Footlight MT Light" pitchFamily="18" charset="0"/>
              </a:rPr>
              <a:t> and </a:t>
            </a:r>
            <a:r>
              <a:rPr lang="en-US" sz="3000" dirty="0" err="1">
                <a:latin typeface="Footlight MT Light" pitchFamily="18" charset="0"/>
              </a:rPr>
              <a:t>HBeAg</a:t>
            </a:r>
            <a:r>
              <a:rPr lang="en-US" sz="3000" dirty="0">
                <a:latin typeface="Footlight MT Light" pitchFamily="18" charset="0"/>
              </a:rPr>
              <a:t> vertical transmission is approximately 90</a:t>
            </a:r>
            <a:r>
              <a:rPr lang="en-US" sz="3000" dirty="0" smtClean="0">
                <a:latin typeface="Footlight MT Light" pitchFamily="18" charset="0"/>
              </a:rPr>
              <a:t>%.</a:t>
            </a:r>
            <a:endParaRPr lang="en-US" sz="3000" dirty="0">
              <a:latin typeface="Footlight MT Light" pitchFamily="18" charset="0"/>
            </a:endParaRPr>
          </a:p>
          <a:p>
            <a:pPr marL="354013" indent="-354013" algn="just">
              <a:buNone/>
            </a:pPr>
            <a:r>
              <a:rPr lang="en-US" sz="3000" dirty="0" smtClean="0">
                <a:latin typeface="Footlight MT Light" pitchFamily="18" charset="0"/>
              </a:rPr>
              <a:t>	10-20</a:t>
            </a:r>
            <a:r>
              <a:rPr lang="en-US" sz="3000" dirty="0" smtClean="0">
                <a:latin typeface="Footlight MT Light" pitchFamily="18" charset="0"/>
              </a:rPr>
              <a:t>% of women seropositive for </a:t>
            </a:r>
            <a:r>
              <a:rPr lang="en-US" sz="3000" dirty="0" err="1" smtClean="0">
                <a:latin typeface="Footlight MT Light" pitchFamily="18" charset="0"/>
              </a:rPr>
              <a:t>HBsAg</a:t>
            </a:r>
            <a:r>
              <a:rPr lang="en-US" sz="3000" dirty="0" smtClean="0">
                <a:latin typeface="Footlight MT Light" pitchFamily="18" charset="0"/>
              </a:rPr>
              <a:t> transmit the virus to their neonates in the absence of </a:t>
            </a:r>
            <a:r>
              <a:rPr lang="en-US" sz="3000" dirty="0" err="1" smtClean="0">
                <a:latin typeface="Footlight MT Light" pitchFamily="18" charset="0"/>
              </a:rPr>
              <a:t>immunoprophylaxis</a:t>
            </a:r>
            <a:r>
              <a:rPr lang="en-US" sz="3000" dirty="0" smtClean="0">
                <a:latin typeface="Footlight MT Light" pitchFamily="18" charset="0"/>
              </a:rPr>
              <a:t>. </a:t>
            </a:r>
            <a:endParaRPr lang="en-US" sz="3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for and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4000" b="1" dirty="0">
                <a:solidFill>
                  <a:srgbClr val="FFFF00"/>
                </a:solidFill>
                <a:latin typeface="Footlight MT Light" pitchFamily="18" charset="0"/>
              </a:rPr>
              <a:t>Prof. Abdul </a:t>
            </a:r>
            <a:r>
              <a:rPr lang="en-US" sz="4000" b="1" dirty="0" err="1">
                <a:solidFill>
                  <a:srgbClr val="FFFF00"/>
                </a:solidFill>
                <a:latin typeface="Footlight MT Light" pitchFamily="18" charset="0"/>
              </a:rPr>
              <a:t>Mageed</a:t>
            </a:r>
            <a:r>
              <a:rPr lang="en-US" sz="4000" b="1" dirty="0">
                <a:solidFill>
                  <a:srgbClr val="FFFF00"/>
                </a:solidFill>
                <a:latin typeface="Footlight MT Light" pitchFamily="18" charset="0"/>
              </a:rPr>
              <a:t> </a:t>
            </a:r>
            <a:r>
              <a:rPr lang="en-US" sz="4000" b="1" dirty="0" err="1">
                <a:solidFill>
                  <a:srgbClr val="FFFF00"/>
                </a:solidFill>
                <a:latin typeface="Footlight MT Light" pitchFamily="18" charset="0"/>
              </a:rPr>
              <a:t>Kambal</a:t>
            </a:r>
            <a:r>
              <a:rPr lang="en-US" sz="4000" b="1" dirty="0">
                <a:solidFill>
                  <a:srgbClr val="FFFF00"/>
                </a:solidFill>
                <a:latin typeface="Footlight MT Light" pitchFamily="18" charset="0"/>
              </a:rPr>
              <a:t>(Microbiology)</a:t>
            </a:r>
          </a:p>
          <a:p>
            <a:pPr algn="ctr"/>
            <a:r>
              <a:rPr lang="en-US" sz="3200" b="1" dirty="0">
                <a:solidFill>
                  <a:srgbClr val="FFFF00"/>
                </a:solidFill>
                <a:latin typeface="Footlight MT Light" pitchFamily="18" charset="0"/>
              </a:rPr>
              <a:t>Dr. Ali </a:t>
            </a:r>
            <a:r>
              <a:rPr lang="en-US" sz="3200" b="1" dirty="0" err="1">
                <a:solidFill>
                  <a:srgbClr val="FFFF00"/>
                </a:solidFill>
                <a:latin typeface="Footlight MT Light" pitchFamily="18" charset="0"/>
              </a:rPr>
              <a:t>Somily</a:t>
            </a:r>
            <a:r>
              <a:rPr lang="en-US" sz="3200" b="1" dirty="0">
                <a:solidFill>
                  <a:srgbClr val="FFFF00"/>
                </a:solidFill>
                <a:latin typeface="Footlight MT Light" pitchFamily="18" charset="0"/>
              </a:rPr>
              <a:t> (</a:t>
            </a:r>
            <a:r>
              <a:rPr lang="en-US" sz="3200" b="1" dirty="0" smtClean="0">
                <a:solidFill>
                  <a:srgbClr val="FFFF00"/>
                </a:solidFill>
                <a:latin typeface="Footlight MT Light" pitchFamily="18" charset="0"/>
              </a:rPr>
              <a:t>Microbiology</a:t>
            </a:r>
            <a:r>
              <a:rPr lang="en-US" sz="3200" b="1" dirty="0">
                <a:solidFill>
                  <a:srgbClr val="FFFF00"/>
                </a:solidFill>
                <a:latin typeface="Footlight MT Light" pitchFamily="18" charset="0"/>
              </a:rPr>
              <a:t>)</a:t>
            </a:r>
            <a:endParaRPr lang="en-US" sz="3200" dirty="0">
              <a:solidFill>
                <a:srgbClr val="FFFF00"/>
              </a:solidFill>
              <a:latin typeface="Footlight MT Light" pitchFamily="18" charset="0"/>
            </a:endParaRPr>
          </a:p>
          <a:p>
            <a:pPr algn="ctr"/>
            <a:r>
              <a:rPr lang="en-US" sz="2000" b="1" dirty="0">
                <a:solidFill>
                  <a:srgbClr val="FFFF00"/>
                </a:solidFill>
                <a:latin typeface="Footlight MT Light" pitchFamily="18" charset="0"/>
              </a:rPr>
              <a:t> </a:t>
            </a:r>
            <a:r>
              <a:rPr lang="en-US" sz="1050" b="1" dirty="0" smtClean="0">
                <a:solidFill>
                  <a:srgbClr val="FFFF00"/>
                </a:solidFill>
                <a:latin typeface="Footlight MT Light" pitchFamily="18" charset="0"/>
              </a:rPr>
              <a:t>Prof</a:t>
            </a:r>
            <a:r>
              <a:rPr lang="en-US" sz="1050" b="1" dirty="0">
                <a:solidFill>
                  <a:srgbClr val="FFFF00"/>
                </a:solidFill>
                <a:latin typeface="Footlight MT Light" pitchFamily="18" charset="0"/>
              </a:rPr>
              <a:t>. </a:t>
            </a:r>
            <a:r>
              <a:rPr lang="en-US" sz="1050" b="1" dirty="0" err="1">
                <a:solidFill>
                  <a:srgbClr val="FFFF00"/>
                </a:solidFill>
                <a:latin typeface="Footlight MT Light" pitchFamily="18" charset="0"/>
              </a:rPr>
              <a:t>Samy</a:t>
            </a:r>
            <a:r>
              <a:rPr lang="en-US" sz="1050" b="1" dirty="0">
                <a:solidFill>
                  <a:srgbClr val="FFFF00"/>
                </a:solidFill>
                <a:latin typeface="Footlight MT Light" pitchFamily="18" charset="0"/>
              </a:rPr>
              <a:t> A. </a:t>
            </a:r>
            <a:r>
              <a:rPr lang="en-US" sz="1050" b="1" dirty="0" err="1">
                <a:solidFill>
                  <a:srgbClr val="FFFF00"/>
                </a:solidFill>
                <a:latin typeface="Footlight MT Light" pitchFamily="18" charset="0"/>
              </a:rPr>
              <a:t>Azer</a:t>
            </a:r>
            <a:r>
              <a:rPr lang="en-US" sz="1050" b="1" dirty="0">
                <a:solidFill>
                  <a:srgbClr val="FFFF00"/>
                </a:solidFill>
                <a:latin typeface="Footlight MT Light" pitchFamily="18" charset="0"/>
              </a:rPr>
              <a:t> (Medical Education)</a:t>
            </a:r>
            <a:endParaRPr lang="en-US" sz="1050" dirty="0">
              <a:solidFill>
                <a:srgbClr val="FFFF00"/>
              </a:solidFill>
              <a:latin typeface="Footlight MT Light" pitchFamily="18" charset="0"/>
            </a:endParaRPr>
          </a:p>
          <a:p>
            <a:pPr algn="ctr"/>
            <a:r>
              <a:rPr lang="en-US" sz="2000" b="1" dirty="0" smtClean="0">
                <a:solidFill>
                  <a:srgbClr val="FFFF00"/>
                </a:solidFill>
                <a:latin typeface="Footlight MT Light" pitchFamily="18" charset="0"/>
              </a:rPr>
              <a:t>Dr</a:t>
            </a:r>
            <a:r>
              <a:rPr lang="en-US" sz="2000" b="1" dirty="0">
                <a:solidFill>
                  <a:srgbClr val="FFFF00"/>
                </a:solidFill>
                <a:latin typeface="Footlight MT Light" pitchFamily="18" charset="0"/>
              </a:rPr>
              <a:t>.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338320" y="166254"/>
            <a:ext cx="8473170" cy="6594764"/>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8"/>
            <a:ext cx="8226425" cy="5742705"/>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r>
              <a:rPr lang="en-US" sz="3600" b="1" dirty="0" smtClean="0">
                <a:solidFill>
                  <a:srgbClr val="FFC000"/>
                </a:solidFill>
                <a:latin typeface="Footlight MT Light" pitchFamily="18" charset="0"/>
              </a:rPr>
              <a:t>?</a:t>
            </a:r>
          </a:p>
          <a:p>
            <a:pPr lvl="0" algn="just">
              <a:buNone/>
            </a:pP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a:t>
            </a:r>
            <a:r>
              <a:rPr lang="en-US" sz="3200" dirty="0" smtClean="0">
                <a:solidFill>
                  <a:schemeClr val="tx1"/>
                </a:solidFill>
                <a:latin typeface="Footlight MT Light" pitchFamily="18" charset="0"/>
              </a:rPr>
              <a:t>T</a:t>
            </a:r>
            <a:r>
              <a:rPr lang="en-US" sz="3200" dirty="0" smtClean="0">
                <a:latin typeface="Footlight MT Light" pitchFamily="18" charset="0"/>
              </a:rPr>
              <a:t>he </a:t>
            </a:r>
            <a:r>
              <a:rPr lang="en-US" sz="3200" dirty="0" smtClean="0">
                <a:latin typeface="Footlight MT Light" pitchFamily="18" charset="0"/>
              </a:rPr>
              <a:t>risk of developing serologic evidence of HBV </a:t>
            </a:r>
            <a:r>
              <a:rPr lang="en-US" sz="3200" dirty="0" smtClean="0">
                <a:latin typeface="Footlight MT Light" pitchFamily="18" charset="0"/>
              </a:rPr>
              <a:t>infection is </a:t>
            </a:r>
            <a:r>
              <a:rPr lang="en-US" sz="3200" dirty="0" smtClean="0">
                <a:latin typeface="Footlight MT Light" pitchFamily="18" charset="0"/>
              </a:rPr>
              <a:t>37</a:t>
            </a:r>
            <a:r>
              <a:rPr lang="en-US" sz="3200" dirty="0" smtClean="0">
                <a:latin typeface="Footlight MT Light" pitchFamily="18" charset="0"/>
              </a:rPr>
              <a:t>%-</a:t>
            </a:r>
            <a:r>
              <a:rPr lang="en-US" sz="3200" dirty="0">
                <a:latin typeface="Footlight MT Light" pitchFamily="18" charset="0"/>
              </a:rPr>
              <a:t>62% if the blood </a:t>
            </a:r>
            <a:r>
              <a:rPr lang="en-US" sz="3200" dirty="0" smtClean="0">
                <a:latin typeface="Footlight MT Light" pitchFamily="18" charset="0"/>
              </a:rPr>
              <a:t>was positive for both </a:t>
            </a:r>
            <a:r>
              <a:rPr lang="en-US" sz="3200" dirty="0" err="1" smtClean="0">
                <a:latin typeface="Footlight MT Light" pitchFamily="18" charset="0"/>
              </a:rPr>
              <a:t>HBsAg</a:t>
            </a:r>
            <a:r>
              <a:rPr lang="en-US" sz="3200" dirty="0" smtClean="0">
                <a:latin typeface="Footlight MT Light" pitchFamily="18" charset="0"/>
              </a:rPr>
              <a:t> </a:t>
            </a:r>
            <a:r>
              <a:rPr lang="en-US" sz="3200" dirty="0">
                <a:latin typeface="Footlight MT Light" pitchFamily="18" charset="0"/>
              </a:rPr>
              <a:t>and </a:t>
            </a:r>
            <a:r>
              <a:rPr lang="en-US" sz="3200" dirty="0" err="1" smtClean="0">
                <a:latin typeface="Footlight MT Light" pitchFamily="18" charset="0"/>
              </a:rPr>
              <a:t>HBeAg</a:t>
            </a:r>
            <a:r>
              <a:rPr lang="en-US" sz="3200" dirty="0" smtClean="0">
                <a:latin typeface="Footlight MT Light" pitchFamily="18" charset="0"/>
              </a:rPr>
              <a:t>. </a:t>
            </a:r>
            <a:r>
              <a:rPr lang="en-US" sz="3200" dirty="0" smtClean="0">
                <a:latin typeface="Footlight MT Light" pitchFamily="18" charset="0"/>
              </a:rPr>
              <a:t>By comparison, </a:t>
            </a:r>
            <a:r>
              <a:rPr lang="en-US" sz="3200" dirty="0">
                <a:latin typeface="Footlight MT Light" pitchFamily="18" charset="0"/>
              </a:rPr>
              <a:t>risk of developing serologic evidence of HBV </a:t>
            </a:r>
            <a:r>
              <a:rPr lang="en-US" sz="3200" dirty="0" smtClean="0">
                <a:latin typeface="Footlight MT Light" pitchFamily="18" charset="0"/>
              </a:rPr>
              <a:t>infection </a:t>
            </a:r>
            <a:r>
              <a:rPr lang="en-US" sz="3200" dirty="0">
                <a:latin typeface="Footlight MT Light" pitchFamily="18" charset="0"/>
              </a:rPr>
              <a:t>23</a:t>
            </a:r>
            <a:r>
              <a:rPr lang="en-US" sz="3200" dirty="0" smtClean="0">
                <a:latin typeface="Footlight MT Light" pitchFamily="18" charset="0"/>
              </a:rPr>
              <a:t>%-37</a:t>
            </a:r>
            <a:r>
              <a:rPr lang="en-US" sz="3200" dirty="0">
                <a:latin typeface="Footlight MT Light" pitchFamily="18" charset="0"/>
              </a:rPr>
              <a:t>% if the blood was positive </a:t>
            </a:r>
            <a:r>
              <a:rPr lang="en-US" sz="3200" dirty="0" smtClean="0">
                <a:latin typeface="Footlight MT Light" pitchFamily="18" charset="0"/>
              </a:rPr>
              <a:t>for </a:t>
            </a:r>
            <a:r>
              <a:rPr lang="en-US" sz="3200" dirty="0" err="1">
                <a:latin typeface="Footlight MT Light" pitchFamily="18" charset="0"/>
              </a:rPr>
              <a:t>HBsAg</a:t>
            </a:r>
            <a:r>
              <a:rPr lang="en-US" sz="3200" dirty="0">
                <a:latin typeface="Footlight MT Light" pitchFamily="18" charset="0"/>
              </a:rPr>
              <a:t> </a:t>
            </a:r>
            <a:r>
              <a:rPr lang="en-US" sz="3200" dirty="0" smtClean="0">
                <a:latin typeface="Footlight MT Light" pitchFamily="18" charset="0"/>
              </a:rPr>
              <a:t>but negative for </a:t>
            </a:r>
            <a:r>
              <a:rPr lang="en-US" sz="3200" dirty="0" err="1" smtClean="0">
                <a:latin typeface="Footlight MT Light" pitchFamily="18" charset="0"/>
              </a:rPr>
              <a:t>HBeAg</a:t>
            </a:r>
            <a:r>
              <a:rPr lang="en-US" sz="3200" dirty="0" smtClean="0">
                <a:latin typeface="Footlight MT Light" pitchFamily="18" charset="0"/>
              </a:rPr>
              <a:t>.</a:t>
            </a:r>
            <a:endParaRPr lang="en-US" sz="3200" dirty="0" smtClean="0">
              <a:latin typeface="Footlight MT Light" pitchFamily="18" charset="0"/>
            </a:endParaRPr>
          </a:p>
          <a:p>
            <a:pPr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FFFF00"/>
                </a:solidFill>
                <a:latin typeface="Bodoni MT Black" pitchFamily="18" charset="0"/>
              </a:rPr>
              <a:t>Interpretation of the Hepatitis B Panel Tests Results Interpretation</a:t>
            </a:r>
            <a:r>
              <a:rPr lang="en-US" sz="2800" dirty="0">
                <a:solidFill>
                  <a:srgbClr val="FFFF00"/>
                </a:solidFill>
                <a:latin typeface="Bodoni MT Black" pitchFamily="18" charset="0"/>
              </a:rPr>
              <a:t/>
            </a:r>
            <a:br>
              <a:rPr lang="en-US" sz="2800" dirty="0">
                <a:solidFill>
                  <a:srgbClr val="FFFF00"/>
                </a:solidFill>
                <a:latin typeface="Bodoni MT Black" pitchFamily="18" charset="0"/>
              </a:rPr>
            </a:br>
            <a:endParaRPr lang="en-US" sz="2800" dirty="0">
              <a:solidFill>
                <a:srgbClr val="FFFF00"/>
              </a:solidFill>
              <a:latin typeface="Bodoni MT Black"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486396547"/>
              </p:ext>
            </p:extLst>
          </p:nvPr>
        </p:nvGraphicFramePr>
        <p:xfrm>
          <a:off x="457201" y="984260"/>
          <a:ext cx="8185354" cy="5769972"/>
        </p:xfrm>
        <a:graphic>
          <a:graphicData uri="http://schemas.openxmlformats.org/drawingml/2006/table">
            <a:tbl>
              <a:tblPr/>
              <a:tblGrid>
                <a:gridCol w="3018452"/>
                <a:gridCol w="1985738"/>
                <a:gridCol w="3181164"/>
              </a:tblGrid>
              <a:tr h="266667">
                <a:tc>
                  <a:txBody>
                    <a:bodyPr/>
                    <a:lstStyle/>
                    <a:p>
                      <a:pPr marL="0" marR="0" algn="ctr">
                        <a:lnSpc>
                          <a:spcPct val="115000"/>
                        </a:lnSpc>
                        <a:spcBef>
                          <a:spcPts val="0"/>
                        </a:spcBef>
                        <a:spcAft>
                          <a:spcPts val="1000"/>
                        </a:spcAft>
                      </a:pPr>
                      <a:r>
                        <a:rPr lang="en-US" sz="1600" b="0" dirty="0">
                          <a:solidFill>
                            <a:srgbClr val="7030A0"/>
                          </a:solidFill>
                          <a:latin typeface="Times New Roman" panose="02020603050405020304" pitchFamily="18" charset="0"/>
                          <a:ea typeface="Times New Roman"/>
                          <a:cs typeface="Times New Roman" panose="02020603050405020304" pitchFamily="18" charset="0"/>
                        </a:rPr>
                        <a:t>Tests</a:t>
                      </a:r>
                      <a:endParaRPr lang="en-US" sz="1600" b="0" dirty="0">
                        <a:solidFill>
                          <a:srgbClr val="7030A0"/>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Times New Roman" panose="02020603050405020304" pitchFamily="18" charset="0"/>
                          <a:ea typeface="Times New Roman"/>
                          <a:cs typeface="Times New Roman" panose="02020603050405020304" pitchFamily="18" charset="0"/>
                        </a:rPr>
                        <a:t>Results</a:t>
                      </a:r>
                      <a:endParaRPr lang="en-US" sz="1600" b="0">
                        <a:solidFill>
                          <a:srgbClr val="7030A0"/>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Times New Roman" panose="02020603050405020304" pitchFamily="18" charset="0"/>
                          <a:ea typeface="Times New Roman"/>
                          <a:cs typeface="Times New Roman" panose="02020603050405020304" pitchFamily="18" charset="0"/>
                        </a:rPr>
                        <a:t> Interpretation</a:t>
                      </a:r>
                      <a:endParaRPr lang="en-US" sz="1600" b="0" dirty="0">
                        <a:solidFill>
                          <a:srgbClr val="7030A0"/>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800001">
                <a:tc>
                  <a:txBody>
                    <a:bodyPr/>
                    <a:lstStyle/>
                    <a:p>
                      <a:pPr marL="0" marR="0" algn="ctr">
                        <a:lnSpc>
                          <a:spcPct val="115000"/>
                        </a:lnSpc>
                        <a:spcBef>
                          <a:spcPts val="0"/>
                        </a:spcBef>
                        <a:spcAft>
                          <a:spcPts val="1000"/>
                        </a:spcAft>
                      </a:pPr>
                      <a:r>
                        <a:rPr lang="en-US" sz="1600" b="1" dirty="0" err="1">
                          <a:solidFill>
                            <a:schemeClr val="tx1"/>
                          </a:solidFill>
                          <a:latin typeface="Times New Roman" panose="02020603050405020304" pitchFamily="18" charset="0"/>
                          <a:ea typeface="Times New Roman"/>
                          <a:cs typeface="Times New Roman" panose="02020603050405020304" pitchFamily="18" charset="0"/>
                        </a:rPr>
                        <a:t>HBsAg</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err="1">
                          <a:solidFill>
                            <a:schemeClr val="tx1"/>
                          </a:solidFill>
                          <a:latin typeface="Times New Roman" panose="02020603050405020304" pitchFamily="18" charset="0"/>
                          <a:ea typeface="Times New Roman"/>
                          <a:cs typeface="Times New Roman" panose="02020603050405020304" pitchFamily="18" charset="0"/>
                        </a:rPr>
                        <a:t>negative</a:t>
                      </a:r>
                      <a:r>
                        <a:rPr lang="en-US" sz="1600" dirty="0">
                          <a:solidFill>
                            <a:schemeClr val="tx1"/>
                          </a:solidFill>
                          <a:latin typeface="Times New Roman" panose="02020603050405020304" pitchFamily="18" charset="0"/>
                          <a:ea typeface="Times New Roman"/>
                          <a:cs typeface="Times New Roman" panose="02020603050405020304" pitchFamily="18" charset="0"/>
                        </a:rPr>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err="1">
                          <a:solidFill>
                            <a:schemeClr val="tx1"/>
                          </a:solidFill>
                          <a:latin typeface="Times New Roman" panose="02020603050405020304" pitchFamily="18" charset="0"/>
                          <a:ea typeface="Times New Roman"/>
                          <a:cs typeface="Times New Roman" panose="02020603050405020304" pitchFamily="18" charset="0"/>
                        </a:rPr>
                        <a:t>negative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   </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susceptible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dirty="0">
                          <a:solidFill>
                            <a:schemeClr val="tx1"/>
                          </a:solidFill>
                          <a:latin typeface="Times New Roman" panose="02020603050405020304" pitchFamily="18" charset="0"/>
                          <a:ea typeface="Times New Roman"/>
                          <a:cs typeface="Times New Roman" panose="02020603050405020304" pitchFamily="18" charset="0"/>
                        </a:rPr>
                        <a:t>HBsAg</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immune due to natural infection</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err="1">
                          <a:solidFill>
                            <a:schemeClr val="tx1"/>
                          </a:solidFill>
                          <a:latin typeface="Times New Roman" panose="02020603050405020304" pitchFamily="18" charset="0"/>
                          <a:ea typeface="Times New Roman"/>
                          <a:cs typeface="Times New Roman" panose="02020603050405020304" pitchFamily="18" charset="0"/>
                        </a:rPr>
                        <a:t>negative</a:t>
                      </a:r>
                      <a:r>
                        <a:rPr lang="en-US" sz="1600" dirty="0">
                          <a:solidFill>
                            <a:schemeClr val="tx1"/>
                          </a:solidFill>
                          <a:latin typeface="Times New Roman" panose="02020603050405020304" pitchFamily="18" charset="0"/>
                          <a:ea typeface="Times New Roman"/>
                          <a:cs typeface="Times New Roman" panose="02020603050405020304" pitchFamily="18" charset="0"/>
                        </a:rPr>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immune due to hepatitis B vaccination</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IgM 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acutely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IgM 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chronically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48628">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four</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interpretations</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possible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08130" y="345870"/>
            <a:ext cx="7313612" cy="1470025"/>
          </a:xfrm>
        </p:spPr>
        <p:txBody>
          <a:bodyPr/>
          <a:lstStyle/>
          <a:p>
            <a:r>
              <a:rPr lang="en-US" sz="6000" b="1" dirty="0">
                <a:solidFill>
                  <a:srgbClr val="FFFF00"/>
                </a:solidFill>
                <a:latin typeface="Forte" pitchFamily="66" charset="0"/>
              </a:rPr>
              <a:t>PART 1</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54277" name="Rectangle 5"/>
          <p:cNvSpPr>
            <a:spLocks noGrp="1" noChangeArrowheads="1"/>
          </p:cNvSpPr>
          <p:nvPr>
            <p:ph type="subTitle" idx="1"/>
          </p:nvPr>
        </p:nvSpPr>
        <p:spPr>
          <a:xfrm>
            <a:off x="396620" y="907025"/>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gridCol w="4279935"/>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746584"/>
            <a:ext cx="8226425" cy="1143000"/>
          </a:xfrm>
        </p:spPr>
        <p:txBody>
          <a:bodyPr/>
          <a:lstStyle/>
          <a:p>
            <a:r>
              <a:rPr lang="en-US" sz="6000" b="1" dirty="0">
                <a:solidFill>
                  <a:srgbClr val="FFFF00"/>
                </a:solidFill>
                <a:latin typeface="Script MT Bold" pitchFamily="66" charset="0"/>
              </a:rPr>
              <a:t>Investigation </a:t>
            </a:r>
            <a:r>
              <a:rPr lang="en-US" sz="6000" dirty="0">
                <a:solidFill>
                  <a:srgbClr val="FFFF00"/>
                </a:solidFill>
                <a:latin typeface="Script MT Bold" pitchFamily="66" charset="0"/>
              </a:rPr>
              <a:t/>
            </a:r>
            <a:br>
              <a:rPr lang="en-US" sz="6000" dirty="0">
                <a:solidFill>
                  <a:srgbClr val="FFFF00"/>
                </a:solidFill>
                <a:latin typeface="Script MT Bold" pitchFamily="66" charset="0"/>
              </a:rPr>
            </a:br>
            <a:endParaRPr lang="en-US" sz="6000" dirty="0">
              <a:solidFill>
                <a:srgbClr val="FFFF00"/>
              </a:solidFill>
              <a:latin typeface="Script MT Bold"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15260628"/>
              </p:ext>
            </p:extLst>
          </p:nvPr>
        </p:nvGraphicFramePr>
        <p:xfrm>
          <a:off x="176464" y="1122947"/>
          <a:ext cx="8871284" cy="4595376"/>
        </p:xfrm>
        <a:graphic>
          <a:graphicData uri="http://schemas.openxmlformats.org/drawingml/2006/table">
            <a:tbl>
              <a:tblPr/>
              <a:tblGrid>
                <a:gridCol w="3753852"/>
                <a:gridCol w="5117432"/>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Garamond" panose="02020404030301010803" pitchFamily="18" charset="0"/>
                          <a:ea typeface="Calibri"/>
                          <a:cs typeface="Arial"/>
                        </a:rPr>
                        <a:t> </a:t>
                      </a:r>
                      <a:r>
                        <a:rPr lang="en-US" sz="2400" dirty="0">
                          <a:solidFill>
                            <a:schemeClr val="tx1"/>
                          </a:solidFill>
                          <a:latin typeface="Garamond" panose="02020404030301010803" pitchFamily="18" charset="0"/>
                          <a:ea typeface="Calibri"/>
                          <a:cs typeface="AGaramond-Regular"/>
                        </a:rPr>
                        <a:t>4mm/h</a:t>
                      </a:r>
                      <a:r>
                        <a:rPr lang="en-US" sz="2400" dirty="0">
                          <a:solidFill>
                            <a:schemeClr val="tx1"/>
                          </a:solidFill>
                          <a:latin typeface="Garamond" panose="02020404030301010803" pitchFamily="18" charset="0"/>
                          <a:ea typeface="Calibri"/>
                          <a:cs typeface="Arial"/>
                        </a:rPr>
                        <a:t>      </a:t>
                      </a: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gridCol w="365080"/>
                <a:gridCol w="3347385"/>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500</TotalTime>
  <Words>1143</Words>
  <Application>Microsoft Office PowerPoint</Application>
  <PresentationFormat>On-screen Show (4:3)</PresentationFormat>
  <Paragraphs>241</Paragraphs>
  <Slides>26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AGaramond-Regular</vt:lpstr>
      <vt:lpstr>Arial</vt:lpstr>
      <vt:lpstr>Bodoni MT Black</vt:lpstr>
      <vt:lpstr>Calibri</vt:lpstr>
      <vt:lpstr>Cooper Black</vt:lpstr>
      <vt:lpstr>Footlight MT Light</vt:lpstr>
      <vt:lpstr>Forte</vt:lpstr>
      <vt:lpstr>Garamond</vt:lpstr>
      <vt:lpstr>Script MT Bold</vt:lpstr>
      <vt:lpstr>Times New Roman</vt:lpstr>
      <vt:lpstr>med_0242_slide</vt:lpstr>
      <vt:lpstr>1_Default Design</vt:lpstr>
      <vt:lpstr>MICROBIOLOGY PRACTICAL </vt:lpstr>
      <vt:lpstr>PowerPoint Presentation</vt:lpstr>
      <vt:lpstr>PART 1 </vt:lpstr>
      <vt:lpstr>Case 1 </vt:lpstr>
      <vt:lpstr>QUESTIONS </vt:lpstr>
      <vt:lpstr>PowerPoint Presentation</vt:lpstr>
      <vt:lpstr>Investigation  </vt:lpstr>
      <vt:lpstr>PowerPoint Presentation</vt:lpstr>
      <vt:lpstr>PowerPoint Presentation</vt:lpstr>
      <vt:lpstr>Case 2 </vt:lpstr>
      <vt:lpstr>QUESTIONS </vt:lpstr>
      <vt:lpstr>PowerPoint Presentation</vt:lpstr>
      <vt:lpstr>PowerPoint Presentation</vt:lpstr>
      <vt:lpstr>PowerPoint Presentation</vt:lpstr>
      <vt:lpstr>What other laboratory test needed? </vt:lpstr>
      <vt:lpstr>Case 3 </vt:lpstr>
      <vt:lpstr>PowerPoint Presentation</vt:lpstr>
      <vt:lpstr>PowerPoint Presentation</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and testing.</vt:lpstr>
      <vt:lpstr>PowerPoint Presentation</vt:lpstr>
      <vt:lpstr>PowerPoint Presentation</vt:lpstr>
      <vt:lpstr>PowerPoint Presentation</vt:lpstr>
      <vt:lpstr>PowerPoint Presentation</vt:lpstr>
      <vt:lpstr>Interpretation of the Hepatitis B Panel Tests Results Interpretation </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dc:title>
  <dc:creator>Dr.Ali Somily</dc:creator>
  <cp:lastModifiedBy>Jenadi A Hakami</cp:lastModifiedBy>
  <cp:revision>31</cp:revision>
  <dcterms:created xsi:type="dcterms:W3CDTF">2011-01-10T06:55:21Z</dcterms:created>
  <dcterms:modified xsi:type="dcterms:W3CDTF">2015-12-21T07:17:31Z</dcterms:modified>
</cp:coreProperties>
</file>