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84" r:id="rId4"/>
    <p:sldId id="261" r:id="rId5"/>
    <p:sldId id="262" r:id="rId6"/>
    <p:sldId id="326" r:id="rId7"/>
    <p:sldId id="327" r:id="rId8"/>
    <p:sldId id="316" r:id="rId9"/>
    <p:sldId id="288" r:id="rId10"/>
    <p:sldId id="266" r:id="rId11"/>
    <p:sldId id="267" r:id="rId12"/>
    <p:sldId id="269" r:id="rId13"/>
    <p:sldId id="272" r:id="rId14"/>
    <p:sldId id="275" r:id="rId15"/>
    <p:sldId id="276" r:id="rId16"/>
    <p:sldId id="277" r:id="rId17"/>
    <p:sldId id="281" r:id="rId18"/>
    <p:sldId id="323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15" r:id="rId33"/>
    <p:sldId id="325" r:id="rId34"/>
    <p:sldId id="324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3" autoAdjust="0"/>
    <p:restoredTop sz="94576" autoAdjust="0"/>
  </p:normalViewPr>
  <p:slideViewPr>
    <p:cSldViewPr>
      <p:cViewPr varScale="1">
        <p:scale>
          <a:sx n="87" d="100"/>
          <a:sy n="87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DB02-BFC7-41AC-92FB-D20432C1D82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7DA8-3BEE-45B6-9E52-B83BF4C4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3B82-4F32-478C-8E1F-BF7A5261BEA6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5952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20B39-649A-46A5-9F63-0F9325E7D466}" type="slidenum">
              <a:rPr lang="en-GB" smtClean="0">
                <a:cs typeface="Arial" charset="0"/>
              </a:rPr>
              <a:pPr/>
              <a:t>16</a:t>
            </a:fld>
            <a:endParaRPr lang="en-GB" smtClean="0">
              <a:cs typeface="Arial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3241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Alcoholic hepatitis. </a:t>
            </a:r>
            <a:r>
              <a:rPr lang="en-US" i="1" dirty="0" smtClean="0"/>
              <a:t>A</a:t>
            </a:r>
            <a:r>
              <a:rPr lang="en-US" dirty="0" smtClean="0"/>
              <a:t>, The cluster of inflammatory cells marks the site of a necrotic </a:t>
            </a:r>
            <a:r>
              <a:rPr lang="en-US" dirty="0" err="1" smtClean="0"/>
              <a:t>hepatocyte</a:t>
            </a:r>
            <a:r>
              <a:rPr lang="en-US" dirty="0" smtClean="0"/>
              <a:t>. A Mallory body is present in a second </a:t>
            </a:r>
            <a:r>
              <a:rPr lang="en-US" dirty="0" err="1" smtClean="0"/>
              <a:t>hepatocyte</a:t>
            </a:r>
            <a:r>
              <a:rPr lang="en-US" dirty="0" smtClean="0"/>
              <a:t> (</a:t>
            </a:r>
            <a:r>
              <a:rPr lang="en-US" i="1" dirty="0" smtClean="0"/>
              <a:t>arrow</a:t>
            </a:r>
            <a:r>
              <a:rPr lang="en-US" dirty="0" smtClean="0"/>
              <a:t>).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Eosinophilic</a:t>
            </a:r>
            <a:r>
              <a:rPr lang="en-US" dirty="0" smtClean="0"/>
              <a:t> Mallory bodies are seen in </a:t>
            </a:r>
            <a:r>
              <a:rPr lang="en-US" dirty="0" err="1" smtClean="0"/>
              <a:t>hepatocytes</a:t>
            </a:r>
            <a:r>
              <a:rPr lang="en-US" dirty="0" smtClean="0"/>
              <a:t>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80FA-1655-4980-9314-EAE8B446EE7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44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Portal hypertension results in the development of collateral channels at sites where the portal and </a:t>
            </a:r>
            <a:r>
              <a:rPr lang="en-US" dirty="0" err="1" smtClean="0"/>
              <a:t>caval</a:t>
            </a:r>
            <a:r>
              <a:rPr lang="en-US" dirty="0" smtClean="0"/>
              <a:t> systems communicate. Although these collateral veins allow some drainage to occur, they lead to development of a congested </a:t>
            </a:r>
            <a:r>
              <a:rPr lang="en-US" dirty="0" err="1" smtClean="0"/>
              <a:t>subepithelial</a:t>
            </a:r>
            <a:r>
              <a:rPr lang="en-US" dirty="0" smtClean="0"/>
              <a:t> and </a:t>
            </a:r>
            <a:r>
              <a:rPr lang="en-US" dirty="0" err="1" smtClean="0"/>
              <a:t>submucosal</a:t>
            </a:r>
            <a:r>
              <a:rPr lang="en-US" dirty="0" smtClean="0"/>
              <a:t> venous plexus within the distal esophagus. These vessels, termed </a:t>
            </a:r>
            <a:r>
              <a:rPr lang="en-US" i="1" dirty="0" err="1" smtClean="0"/>
              <a:t>varices</a:t>
            </a:r>
            <a:r>
              <a:rPr lang="en-US" i="1" dirty="0" smtClean="0"/>
              <a:t>,</a:t>
            </a:r>
            <a:r>
              <a:rPr lang="en-US" dirty="0" smtClean="0"/>
              <a:t> develop in 90% of cirrhotic patients, most commonly in association with alcoholic liver disease. Worldwide, hepatic </a:t>
            </a:r>
            <a:r>
              <a:rPr lang="en-US" dirty="0" err="1" smtClean="0"/>
              <a:t>schistosomiasis</a:t>
            </a:r>
            <a:r>
              <a:rPr lang="en-US" dirty="0" smtClean="0"/>
              <a:t> is the second most common cause of </a:t>
            </a:r>
            <a:r>
              <a:rPr lang="en-US" dirty="0" err="1" smtClean="0"/>
              <a:t>varices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BD3C-738E-4C61-ACE1-A9D82A8A623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DB729-F5F7-4085-8C15-294E6431EB39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642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9737F-71E2-4F26-AFA9-598F32D5F63D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5465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6FC17-E40F-41DB-8112-36CED7A7E90B}" type="slidenum">
              <a:rPr lang="en-GB" smtClean="0">
                <a:cs typeface="Arial" charset="0"/>
              </a:rPr>
              <a:pPr/>
              <a:t>10</a:t>
            </a:fld>
            <a:endParaRPr lang="en-GB" smtClean="0">
              <a:cs typeface="Arial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6022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7A0B-25CF-4869-82E9-CF418F3329DF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7220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3C94C-26D3-4245-A56A-1B95963C55AA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1632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431F1-A41A-403C-B6FC-FBC3DDD7D290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874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B79AD-EC19-4C3F-8691-F33D2DA7CCCA}" type="slidenum">
              <a:rPr lang="en-GB" smtClean="0">
                <a:cs typeface="Arial" charset="0"/>
              </a:rPr>
              <a:pPr/>
              <a:t>14</a:t>
            </a:fld>
            <a:endParaRPr lang="en-GB" smtClean="0">
              <a:cs typeface="Arial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781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FE8FA-A4CA-4E83-9F81-2D8F1042D14E}" type="slidenum">
              <a:rPr lang="en-GB" smtClean="0">
                <a:cs typeface="Arial" charset="0"/>
              </a:rPr>
              <a:pPr/>
              <a:t>15</a:t>
            </a:fld>
            <a:endParaRPr lang="en-GB" smtClean="0">
              <a:cs typeface="Arial" charset="0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0519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18EE-8051-4A85-8764-B2B8324FEE7B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binspathology.com/passthru/linktopage.cfm?showtab=toc&amp;xrefID=T0180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Liver </a:t>
            </a:r>
            <a:r>
              <a:rPr lang="en-US" dirty="0" smtClean="0"/>
              <a:t>cirrhosis</a:t>
            </a:r>
            <a:br>
              <a:rPr lang="en-US" dirty="0" smtClean="0"/>
            </a:br>
            <a:r>
              <a:rPr lang="en-US" dirty="0" err="1" smtClean="0"/>
              <a:t>Dr</a:t>
            </a:r>
            <a:r>
              <a:rPr lang="en-US" dirty="0" smtClean="0"/>
              <a:t> Ahmed </a:t>
            </a:r>
            <a:r>
              <a:rPr lang="en-US" dirty="0" err="1" smtClean="0"/>
              <a:t>Alhumidi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associate prof and consultant of pathology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Pathogenesis of cirrhosis</a:t>
            </a:r>
            <a:endParaRPr lang="en-GB" b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major source of excess collagen in cirrhosis is the </a:t>
            </a:r>
            <a:r>
              <a:rPr lang="en-US" dirty="0" err="1" smtClean="0"/>
              <a:t>perisinusoidal</a:t>
            </a:r>
            <a:r>
              <a:rPr lang="en-US" dirty="0" smtClean="0"/>
              <a:t> </a:t>
            </a:r>
            <a:r>
              <a:rPr lang="en-US" dirty="0" err="1" smtClean="0"/>
              <a:t>stellate</a:t>
            </a:r>
            <a:r>
              <a:rPr lang="en-US" dirty="0" smtClean="0"/>
              <a:t> cells ( Ito cells), which lie in the space of </a:t>
            </a:r>
            <a:r>
              <a:rPr lang="en-US" dirty="0" err="1" smtClean="0"/>
              <a:t>Disse</a:t>
            </a:r>
            <a:r>
              <a:rPr lang="en-US" dirty="0" smtClean="0"/>
              <a:t>. Although normally functioning as </a:t>
            </a:r>
            <a:r>
              <a:rPr lang="en-US" dirty="0" smtClean="0">
                <a:hlinkClick r:id="rId3" tooltip="View drug information"/>
              </a:rPr>
              <a:t>vitamin A </a:t>
            </a:r>
            <a:r>
              <a:rPr lang="en-US" dirty="0" smtClean="0"/>
              <a:t> fat-storing cells, during the development of cirrhosis they become activated and transform into </a:t>
            </a:r>
            <a:r>
              <a:rPr lang="en-US" dirty="0" err="1" smtClean="0"/>
              <a:t>myofibroblast</a:t>
            </a:r>
            <a:r>
              <a:rPr lang="en-US" dirty="0" smtClean="0"/>
              <a:t>-like cells.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Pathogenesis of cirrhosis</a:t>
            </a:r>
            <a:endParaRPr lang="en-GB" b="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Collagen synthesis is stimulated by</a:t>
            </a:r>
          </a:p>
          <a:p>
            <a:pPr eaLnBrk="1" hangingPunct="1">
              <a:defRPr/>
            </a:pPr>
            <a:r>
              <a:rPr lang="en-US" dirty="0" smtClean="0"/>
              <a:t>Chronic inflammation, with production of inflammatory cytokines. </a:t>
            </a:r>
          </a:p>
          <a:p>
            <a:pPr eaLnBrk="1" hangingPunct="1">
              <a:defRPr/>
            </a:pPr>
            <a:r>
              <a:rPr lang="en-US" dirty="0" smtClean="0"/>
              <a:t>Cytokine production by activated endogenous cells (</a:t>
            </a:r>
            <a:r>
              <a:rPr lang="en-US" dirty="0" err="1" smtClean="0"/>
              <a:t>Kupffer</a:t>
            </a:r>
            <a:r>
              <a:rPr lang="en-US" dirty="0" smtClean="0"/>
              <a:t> cells, endothelial cells, </a:t>
            </a:r>
            <a:r>
              <a:rPr lang="en-US" dirty="0" err="1" smtClean="0"/>
              <a:t>hepatocytes</a:t>
            </a:r>
            <a:r>
              <a:rPr lang="en-US" dirty="0" smtClean="0"/>
              <a:t>, and bile duct epithelial cells).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Clinical Features</a:t>
            </a:r>
            <a:endParaRPr lang="en-GB" b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All forms of cirrhosis may be clinically silent.</a:t>
            </a:r>
          </a:p>
          <a:p>
            <a:pPr eaLnBrk="1" hangingPunct="1">
              <a:defRPr/>
            </a:pPr>
            <a:r>
              <a:rPr lang="en-US" dirty="0" smtClean="0"/>
              <a:t>When symptomatic they lead to nonspecific clinical manifestations: anorexia, weight loss, </a:t>
            </a:r>
            <a:r>
              <a:rPr lang="en-US" dirty="0" smtClean="0"/>
              <a:t>weakness.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Incipient or overt hepatic failure may develop.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LIVER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4800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155416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4000" dirty="0" smtClean="0"/>
          </a:p>
        </p:txBody>
      </p:sp>
      <p:pic>
        <p:nvPicPr>
          <p:cNvPr id="4" name="Picture 5" descr="LIVER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14422"/>
            <a:ext cx="36575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1472" y="1357298"/>
            <a:ext cx="15953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macronodular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5214942" y="1214422"/>
            <a:ext cx="15183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micronodular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642910" y="4500570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3 mm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286644" y="4214818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3 mm </a:t>
            </a:r>
            <a:endParaRPr lang="en-US" dirty="0"/>
          </a:p>
        </p:txBody>
      </p:sp>
      <p:pic>
        <p:nvPicPr>
          <p:cNvPr id="9" name="صورة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282824" y="3783025"/>
            <a:ext cx="2169360" cy="36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i="1" smtClean="0"/>
              <a:t>Chronic Hepatitis, morphology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Some changes are  shared with acute hepatitis.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Hepatocyte</a:t>
            </a:r>
            <a:r>
              <a:rPr lang="en-US" sz="2000" dirty="0" smtClean="0"/>
              <a:t> injury, necrosis, and regeneration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Inflammation: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-Confined to portal tracts, </a:t>
            </a:r>
            <a:r>
              <a:rPr lang="en-US" sz="2000" i="1" dirty="0" smtClean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-Spillover into adjacent parenchyma, with necrosis of </a:t>
            </a:r>
            <a:r>
              <a:rPr lang="en-US" sz="2000" dirty="0" err="1" smtClean="0"/>
              <a:t>hepatocytes</a:t>
            </a:r>
            <a:r>
              <a:rPr lang="en-US" sz="2000" dirty="0" smtClean="0"/>
              <a:t> ("interface hepatitis"), </a:t>
            </a:r>
            <a:r>
              <a:rPr lang="en-US" sz="2000" i="1" dirty="0" smtClean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-Bridging inflammation and necrosis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Fibrosis</a:t>
            </a:r>
            <a:r>
              <a:rPr lang="en-US" sz="2000" dirty="0" smtClean="0"/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-continued loss of </a:t>
            </a:r>
            <a:r>
              <a:rPr lang="en-US" sz="2000" dirty="0" err="1" smtClean="0"/>
              <a:t>hepatocytes</a:t>
            </a:r>
            <a:r>
              <a:rPr lang="en-US" sz="2000" dirty="0" smtClean="0"/>
              <a:t> results in fibrous septa formation which ultimately leads to cirrhosis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HBV</a:t>
            </a:r>
            <a:r>
              <a:rPr lang="en-US" sz="2000" dirty="0" smtClean="0"/>
              <a:t>: "</a:t>
            </a:r>
            <a:r>
              <a:rPr lang="en-US" sz="2000" i="1" u="sng" dirty="0" smtClean="0"/>
              <a:t>ground-glass</a:t>
            </a:r>
            <a:r>
              <a:rPr lang="en-US" sz="2000" dirty="0" smtClean="0"/>
              <a:t>" </a:t>
            </a:r>
            <a:r>
              <a:rPr lang="en-US" sz="2000" dirty="0" err="1" smtClean="0"/>
              <a:t>hepatocytes</a:t>
            </a:r>
            <a:r>
              <a:rPr lang="en-US" sz="2000" dirty="0" smtClean="0"/>
              <a:t>, "sanded" nuclei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HCV: bile duct damage, lymphoid aggregate 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 smtClean="0"/>
              <a:t>Cirrhosis: The end-stage outcome</a:t>
            </a:r>
          </a:p>
        </p:txBody>
      </p:sp>
      <p:pic>
        <p:nvPicPr>
          <p:cNvPr id="4" name="Picture 2" descr="https://upload.wikimedia.org/wikipedia/commons/thumb/6/61/Ground_glass_stopper.jpg/220px-Ground_glass_stop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4572008"/>
            <a:ext cx="2212296" cy="1096092"/>
          </a:xfrm>
          <a:prstGeom prst="rect">
            <a:avLst/>
          </a:prstGeom>
          <a:noFill/>
        </p:spPr>
      </p:pic>
      <p:pic>
        <p:nvPicPr>
          <p:cNvPr id="5" name="Picture 2" descr="S01871-018-f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7913" y="1500174"/>
            <a:ext cx="3166087" cy="2255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699792" y="4653136"/>
            <a:ext cx="424847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01871-018-f01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3525" y="1055688"/>
            <a:ext cx="355282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01:41 PM)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92166" name="Picture 6" descr="admin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580112" y="3429000"/>
            <a:ext cx="208823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01871-018-f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173163"/>
            <a:ext cx="6350000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01:41 PM)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93190" name="Picture 6" descr="admin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Alcoholic liver disease</a:t>
            </a:r>
            <a:endParaRPr lang="en-US" dirty="0"/>
          </a:p>
        </p:txBody>
      </p:sp>
      <p:pic>
        <p:nvPicPr>
          <p:cNvPr id="117763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828800"/>
            <a:ext cx="6553199" cy="4495799"/>
          </a:xfrm>
        </p:spPr>
      </p:pic>
      <p:sp>
        <p:nvSpPr>
          <p:cNvPr id="4" name="مستطيل 3"/>
          <p:cNvSpPr/>
          <p:nvPr/>
        </p:nvSpPr>
        <p:spPr>
          <a:xfrm>
            <a:off x="285720" y="1571612"/>
            <a:ext cx="15568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Mallory body </a:t>
            </a:r>
            <a:endParaRPr lang="en-US" dirty="0"/>
          </a:p>
        </p:txBody>
      </p:sp>
      <p:cxnSp>
        <p:nvCxnSpPr>
          <p:cNvPr id="6" name="رابط كسهم مستقيم 5"/>
          <p:cNvCxnSpPr>
            <a:stCxn id="4" idx="3"/>
          </p:cNvCxnSpPr>
          <p:nvPr/>
        </p:nvCxnSpPr>
        <p:spPr>
          <a:xfrm>
            <a:off x="1842556" y="1756278"/>
            <a:ext cx="1729312" cy="2439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266014" cy="4953016"/>
          </a:xfrm>
        </p:spPr>
        <p:txBody>
          <a:bodyPr>
            <a:normAutofit/>
          </a:bodyPr>
          <a:lstStyle/>
          <a:p>
            <a:pPr lvl="0"/>
            <a:r>
              <a:rPr lang="en-US" sz="1600" b="1" u="sng" dirty="0" smtClean="0">
                <a:solidFill>
                  <a:srgbClr val="FF0000"/>
                </a:solidFill>
              </a:rPr>
              <a:t>Define Cirrhosis.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i="1" dirty="0" smtClean="0"/>
              <a:t>End result of  chronic liver diseases  ………….abnormal nodules + fibrosis </a:t>
            </a:r>
            <a:endParaRPr lang="en-US" sz="1600" dirty="0" smtClean="0"/>
          </a:p>
          <a:p>
            <a:pPr lvl="0">
              <a:buNone/>
            </a:pPr>
            <a:endParaRPr lang="en-US" sz="1600" dirty="0" smtClean="0"/>
          </a:p>
          <a:p>
            <a:pPr lvl="0"/>
            <a:r>
              <a:rPr lang="en-US" sz="1600" b="1" u="sng" dirty="0" smtClean="0">
                <a:solidFill>
                  <a:srgbClr val="FF0000"/>
                </a:solidFill>
              </a:rPr>
              <a:t>Recognize the types of cirrhosis.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err="1" smtClean="0"/>
              <a:t>Micronodular</a:t>
            </a:r>
            <a:r>
              <a:rPr lang="en-US" sz="1400" dirty="0" smtClean="0"/>
              <a:t> and </a:t>
            </a:r>
            <a:r>
              <a:rPr lang="en-US" sz="1400" dirty="0" err="1" smtClean="0"/>
              <a:t>macronodular</a:t>
            </a:r>
            <a:r>
              <a:rPr lang="en-US" sz="1400" dirty="0" smtClean="0"/>
              <a:t> …… not important 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/>
              <a:t>According to </a:t>
            </a:r>
            <a:r>
              <a:rPr lang="en-US" sz="1400" dirty="0" err="1" smtClean="0"/>
              <a:t>eotiology</a:t>
            </a:r>
            <a:r>
              <a:rPr lang="en-US" sz="1400" dirty="0" smtClean="0"/>
              <a:t>……..alcoholic, viral, </a:t>
            </a:r>
            <a:r>
              <a:rPr lang="en-US" sz="1400" dirty="0" err="1" smtClean="0"/>
              <a:t>biliary</a:t>
            </a:r>
            <a:r>
              <a:rPr lang="en-US" sz="1400" dirty="0" smtClean="0"/>
              <a:t>, </a:t>
            </a:r>
            <a:r>
              <a:rPr lang="en-US" sz="1400" dirty="0" err="1" smtClean="0"/>
              <a:t>inhireted</a:t>
            </a:r>
            <a:r>
              <a:rPr lang="en-US" sz="1400" dirty="0" smtClean="0"/>
              <a:t> ……..cryptogenic </a:t>
            </a:r>
            <a:endParaRPr lang="en-US" sz="1600" dirty="0" smtClean="0"/>
          </a:p>
          <a:p>
            <a:pPr lvl="0">
              <a:buNone/>
            </a:pPr>
            <a:endParaRPr lang="en-US" sz="1600" dirty="0" smtClean="0"/>
          </a:p>
          <a:p>
            <a:pPr lvl="0"/>
            <a:r>
              <a:rPr lang="en-US" sz="1600" b="1" u="sng" dirty="0" smtClean="0">
                <a:solidFill>
                  <a:srgbClr val="FF0000"/>
                </a:solidFill>
              </a:rPr>
              <a:t>Recognize the major causes and the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pathogenetic</a:t>
            </a:r>
            <a:r>
              <a:rPr lang="en-US" sz="1600" b="1" u="sng" dirty="0" smtClean="0">
                <a:solidFill>
                  <a:srgbClr val="FF0000"/>
                </a:solidFill>
              </a:rPr>
              <a:t> mechanisms.</a:t>
            </a:r>
          </a:p>
          <a:p>
            <a:pPr lvl="0"/>
            <a:r>
              <a:rPr lang="en-US" sz="1600" dirty="0" smtClean="0"/>
              <a:t>Chronic inflammation……… cytokines……….  </a:t>
            </a:r>
            <a:r>
              <a:rPr lang="en-US" sz="1600" dirty="0" err="1" smtClean="0"/>
              <a:t>stellate</a:t>
            </a:r>
            <a:r>
              <a:rPr lang="en-US" sz="1600" dirty="0" smtClean="0"/>
              <a:t> cells is The major source of collagen….fibrosis </a:t>
            </a:r>
            <a:endParaRPr lang="en-US" sz="1600" b="1" u="sng" dirty="0" smtClean="0">
              <a:solidFill>
                <a:srgbClr val="FF0000"/>
              </a:solidFill>
            </a:endParaRPr>
          </a:p>
          <a:p>
            <a:pPr lvl="0"/>
            <a:endParaRPr lang="en-US" sz="1600" b="1" u="sng" dirty="0" smtClean="0">
              <a:solidFill>
                <a:srgbClr val="FF0000"/>
              </a:solidFill>
            </a:endParaRPr>
          </a:p>
          <a:p>
            <a:pPr lvl="0"/>
            <a:r>
              <a:rPr lang="en-US" sz="1600" b="1" u="sng" dirty="0" smtClean="0">
                <a:solidFill>
                  <a:srgbClr val="FF0000"/>
                </a:solidFill>
              </a:rPr>
              <a:t>Describe the pathological findings in cirrhotic livers.</a:t>
            </a:r>
          </a:p>
          <a:p>
            <a:pPr lvl="0"/>
            <a:r>
              <a:rPr lang="en-US" sz="1600" dirty="0" smtClean="0"/>
              <a:t>All types…….fibrosis and nodules</a:t>
            </a:r>
          </a:p>
          <a:p>
            <a:pPr lvl="0"/>
            <a:r>
              <a:rPr lang="en-US" sz="1600" dirty="0" smtClean="0"/>
              <a:t>Depend on the cause…</a:t>
            </a:r>
          </a:p>
          <a:p>
            <a:pPr lvl="0"/>
            <a:r>
              <a:rPr lang="en-US" sz="1600" dirty="0" smtClean="0"/>
              <a:t>Viral …………. ground-glass in hepatitis B</a:t>
            </a:r>
          </a:p>
          <a:p>
            <a:r>
              <a:rPr lang="en-US" sz="1600" dirty="0" smtClean="0"/>
              <a:t>Alcoholic ………. Mallory body 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857488" y="392906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214810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Complications of liver cirrhosis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Liver cirrhosis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Cirrhosis.</a:t>
            </a:r>
          </a:p>
          <a:p>
            <a:pPr lvl="0"/>
            <a:r>
              <a:rPr lang="en-US" dirty="0" smtClean="0"/>
              <a:t>Recognize the types of cirrhosis.</a:t>
            </a:r>
          </a:p>
          <a:p>
            <a:pPr lvl="0"/>
            <a:r>
              <a:rPr lang="en-US" dirty="0" smtClean="0"/>
              <a:t>Recognize the major causes and the </a:t>
            </a:r>
            <a:r>
              <a:rPr lang="en-US" dirty="0" err="1" smtClean="0"/>
              <a:t>pathogenetic</a:t>
            </a:r>
            <a:r>
              <a:rPr lang="en-US" dirty="0" smtClean="0"/>
              <a:t> mechanisms leading to cirrhosis.</a:t>
            </a:r>
          </a:p>
          <a:p>
            <a:pPr lvl="0"/>
            <a:r>
              <a:rPr lang="en-US" dirty="0" smtClean="0"/>
              <a:t>Describe the pathological findings in cirrhotic livers.</a:t>
            </a:r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571472" y="928670"/>
            <a:ext cx="12163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81687" y="6488668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Ahmed </a:t>
            </a:r>
            <a:r>
              <a:rPr lang="en-US" sz="1400" dirty="0" err="1"/>
              <a:t>Alhumidi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7200" y="6308725"/>
            <a:ext cx="2026568" cy="21661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liver cirrhosis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Recognize the major complications of cirrhosis.</a:t>
            </a:r>
          </a:p>
          <a:p>
            <a:pPr lvl="0"/>
            <a:r>
              <a:rPr lang="en-US" dirty="0" smtClean="0"/>
              <a:t>Understand the </a:t>
            </a:r>
            <a:r>
              <a:rPr lang="en-US" dirty="0" err="1" smtClean="0"/>
              <a:t>pathogenetic</a:t>
            </a:r>
            <a:r>
              <a:rPr lang="en-US" dirty="0" smtClean="0"/>
              <a:t> mechanisms underlying the occurrence of the complications.</a:t>
            </a:r>
          </a:p>
          <a:p>
            <a:pPr lvl="0"/>
            <a:r>
              <a:rPr lang="en-US" dirty="0" smtClean="0"/>
              <a:t>Recognize the clinical features inherent to the above mentioned complications.</a:t>
            </a:r>
          </a:p>
          <a:p>
            <a:pPr lvl="0"/>
            <a:r>
              <a:rPr lang="en-US" dirty="0" smtClean="0"/>
              <a:t>Describe the pathological findings of the different complications.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85800" y="1219200"/>
            <a:ext cx="1364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liver failure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048000" y="1219200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portal hypertension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019800" y="1219200"/>
            <a:ext cx="27494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657600" y="304800"/>
            <a:ext cx="12234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Cirrhosis  </a:t>
            </a:r>
            <a:endParaRPr lang="en-US" dirty="0"/>
          </a:p>
        </p:txBody>
      </p:sp>
      <p:cxnSp>
        <p:nvCxnSpPr>
          <p:cNvPr id="9" name="رابط كسهم مستقيم 8"/>
          <p:cNvCxnSpPr>
            <a:stCxn id="7" idx="2"/>
            <a:endCxn id="4" idx="0"/>
          </p:cNvCxnSpPr>
          <p:nvPr/>
        </p:nvCxnSpPr>
        <p:spPr>
          <a:xfrm rot="5400000">
            <a:off x="2546138" y="-503968"/>
            <a:ext cx="545068" cy="2901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7" idx="2"/>
            <a:endCxn id="5" idx="0"/>
          </p:cNvCxnSpPr>
          <p:nvPr/>
        </p:nvCxnSpPr>
        <p:spPr>
          <a:xfrm rot="5400000">
            <a:off x="3922805" y="872699"/>
            <a:ext cx="545068" cy="147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7" idx="2"/>
            <a:endCxn id="6" idx="0"/>
          </p:cNvCxnSpPr>
          <p:nvPr/>
        </p:nvCxnSpPr>
        <p:spPr>
          <a:xfrm rot="16200000" flipH="1">
            <a:off x="5559387" y="-615949"/>
            <a:ext cx="545068" cy="31252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81687" y="6488668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Ahmed </a:t>
            </a:r>
            <a:r>
              <a:rPr lang="en-US" sz="1400" dirty="0" err="1"/>
              <a:t>Alhumidi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85800" y="1219200"/>
            <a:ext cx="1364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liver failure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048000" y="1219200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portal hypertension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019800" y="1219200"/>
            <a:ext cx="27494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657600" y="304800"/>
            <a:ext cx="12234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Cirrhosis  </a:t>
            </a:r>
            <a:endParaRPr lang="en-US" dirty="0"/>
          </a:p>
        </p:txBody>
      </p:sp>
      <p:cxnSp>
        <p:nvCxnSpPr>
          <p:cNvPr id="9" name="رابط كسهم مستقيم 8"/>
          <p:cNvCxnSpPr>
            <a:stCxn id="7" idx="2"/>
            <a:endCxn id="4" idx="0"/>
          </p:cNvCxnSpPr>
          <p:nvPr/>
        </p:nvCxnSpPr>
        <p:spPr>
          <a:xfrm rot="5400000">
            <a:off x="2546138" y="-503968"/>
            <a:ext cx="545068" cy="2901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7" idx="2"/>
            <a:endCxn id="5" idx="0"/>
          </p:cNvCxnSpPr>
          <p:nvPr/>
        </p:nvCxnSpPr>
        <p:spPr>
          <a:xfrm rot="5400000">
            <a:off x="3922805" y="872699"/>
            <a:ext cx="545068" cy="147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7" idx="2"/>
            <a:endCxn id="6" idx="0"/>
          </p:cNvCxnSpPr>
          <p:nvPr/>
        </p:nvCxnSpPr>
        <p:spPr>
          <a:xfrm rot="16200000" flipH="1">
            <a:off x="5559387" y="-615949"/>
            <a:ext cx="545068" cy="31252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3003772" y="1642646"/>
            <a:ext cx="240642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1600" dirty="0" smtClean="0"/>
              <a:t>Resistance to blood flow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33400" y="2667000"/>
            <a:ext cx="9284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Ascites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2514600" y="2743200"/>
            <a:ext cx="315983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portosystemic</a:t>
            </a:r>
            <a:r>
              <a:rPr lang="en-US" i="1" dirty="0" smtClean="0"/>
              <a:t> venous shunts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5867400" y="2667000"/>
            <a:ext cx="277511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/>
              <a:t>congestive </a:t>
            </a:r>
            <a:r>
              <a:rPr lang="en-US" i="1" dirty="0" err="1" smtClean="0"/>
              <a:t>splenomegaly</a:t>
            </a:r>
            <a:endParaRPr lang="en-US" dirty="0"/>
          </a:p>
        </p:txBody>
      </p:sp>
      <p:cxnSp>
        <p:nvCxnSpPr>
          <p:cNvPr id="15" name="رابط كسهم مستقيم 14"/>
          <p:cNvCxnSpPr>
            <a:stCxn id="17" idx="2"/>
          </p:cNvCxnSpPr>
          <p:nvPr/>
        </p:nvCxnSpPr>
        <p:spPr>
          <a:xfrm rot="5400000">
            <a:off x="2364359" y="759841"/>
            <a:ext cx="621268" cy="30639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stCxn id="17" idx="2"/>
            <a:endCxn id="13" idx="0"/>
          </p:cNvCxnSpPr>
          <p:nvPr/>
        </p:nvCxnSpPr>
        <p:spPr>
          <a:xfrm rot="5400000">
            <a:off x="3769753" y="2305967"/>
            <a:ext cx="762000" cy="112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17" idx="2"/>
            <a:endCxn id="14" idx="0"/>
          </p:cNvCxnSpPr>
          <p:nvPr/>
        </p:nvCxnSpPr>
        <p:spPr>
          <a:xfrm rot="16200000" flipH="1">
            <a:off x="5388073" y="800113"/>
            <a:ext cx="685800" cy="30479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81687" y="6488668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Ahmed </a:t>
            </a:r>
            <a:r>
              <a:rPr lang="en-US" sz="1400" dirty="0" err="1"/>
              <a:t>Alhumidi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85800" y="1219200"/>
            <a:ext cx="1364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liver failure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048000" y="1219200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portal hypertension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019800" y="1219200"/>
            <a:ext cx="27494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657600" y="304800"/>
            <a:ext cx="12234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Cirrhosis  </a:t>
            </a:r>
            <a:endParaRPr lang="en-US" dirty="0"/>
          </a:p>
        </p:txBody>
      </p:sp>
      <p:cxnSp>
        <p:nvCxnSpPr>
          <p:cNvPr id="9" name="رابط كسهم مستقيم 8"/>
          <p:cNvCxnSpPr>
            <a:stCxn id="7" idx="2"/>
            <a:endCxn id="4" idx="0"/>
          </p:cNvCxnSpPr>
          <p:nvPr/>
        </p:nvCxnSpPr>
        <p:spPr>
          <a:xfrm rot="5400000">
            <a:off x="2546138" y="-503968"/>
            <a:ext cx="545068" cy="2901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7" idx="2"/>
            <a:endCxn id="5" idx="0"/>
          </p:cNvCxnSpPr>
          <p:nvPr/>
        </p:nvCxnSpPr>
        <p:spPr>
          <a:xfrm rot="5400000">
            <a:off x="3922805" y="872699"/>
            <a:ext cx="545068" cy="147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7" idx="2"/>
            <a:endCxn id="6" idx="0"/>
          </p:cNvCxnSpPr>
          <p:nvPr/>
        </p:nvCxnSpPr>
        <p:spPr>
          <a:xfrm rot="16200000" flipH="1">
            <a:off x="5559387" y="-615949"/>
            <a:ext cx="545068" cy="31252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3003772" y="1642646"/>
            <a:ext cx="240642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1600" dirty="0" smtClean="0"/>
              <a:t>Resistance to blood flow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33400" y="2667000"/>
            <a:ext cx="9284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Ascites</a:t>
            </a:r>
            <a:endParaRPr lang="en-US" dirty="0"/>
          </a:p>
        </p:txBody>
      </p:sp>
      <p:cxnSp>
        <p:nvCxnSpPr>
          <p:cNvPr id="15" name="رابط كسهم مستقيم 14"/>
          <p:cNvCxnSpPr>
            <a:stCxn id="17" idx="2"/>
          </p:cNvCxnSpPr>
          <p:nvPr/>
        </p:nvCxnSpPr>
        <p:spPr>
          <a:xfrm rot="5400000">
            <a:off x="2364359" y="759841"/>
            <a:ext cx="621268" cy="30639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81000" y="3124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 smtClean="0"/>
              <a:t>Ascites</a:t>
            </a:r>
            <a:r>
              <a:rPr lang="en-US" i="1" dirty="0" smtClean="0"/>
              <a:t> is the accumulation of excess fluid in the peritoneal cavity: </a:t>
            </a:r>
            <a:r>
              <a:rPr lang="en-US" dirty="0" smtClean="0"/>
              <a:t>85% 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457200" y="4114800"/>
            <a:ext cx="164660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22" name="مستطيل 21"/>
          <p:cNvSpPr/>
          <p:nvPr/>
        </p:nvSpPr>
        <p:spPr>
          <a:xfrm>
            <a:off x="457200" y="4572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Sinusoidal hypertension,</a:t>
            </a:r>
            <a:r>
              <a:rPr lang="en-US" dirty="0" smtClean="0"/>
              <a:t> drives fluid into the space of </a:t>
            </a:r>
            <a:r>
              <a:rPr lang="en-US" dirty="0" err="1" smtClean="0"/>
              <a:t>Disse</a:t>
            </a:r>
            <a:r>
              <a:rPr lang="en-US" dirty="0" smtClean="0"/>
              <a:t>, which is then removed by hepatic </a:t>
            </a:r>
            <a:r>
              <a:rPr lang="en-US" dirty="0" err="1" smtClean="0"/>
              <a:t>lymphatics</a:t>
            </a:r>
            <a:r>
              <a:rPr lang="en-US" dirty="0" smtClean="0"/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Hypoalbuminemia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Leakage of hepatic lymph</a:t>
            </a:r>
            <a:r>
              <a:rPr lang="en-US" dirty="0" smtClean="0"/>
              <a:t> into the peritoneal cavity </a:t>
            </a:r>
            <a:endParaRPr lang="en-US" dirty="0"/>
          </a:p>
        </p:txBody>
      </p:sp>
      <p:pic>
        <p:nvPicPr>
          <p:cNvPr id="4098" name="Picture 2" descr="Hepaticfail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71800"/>
            <a:ext cx="2190750" cy="250507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381687" y="6488668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Ahmed </a:t>
            </a:r>
            <a:r>
              <a:rPr lang="en-US" sz="1400" dirty="0" err="1"/>
              <a:t>Alhumidi</a:t>
            </a:r>
            <a:endParaRPr 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85800" y="1219200"/>
            <a:ext cx="1364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liver failure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048000" y="1219200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portal hypertension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019800" y="1219200"/>
            <a:ext cx="27494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657600" y="304800"/>
            <a:ext cx="12234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Cirrhosis  </a:t>
            </a:r>
            <a:endParaRPr lang="en-US" dirty="0"/>
          </a:p>
        </p:txBody>
      </p:sp>
      <p:cxnSp>
        <p:nvCxnSpPr>
          <p:cNvPr id="9" name="رابط كسهم مستقيم 8"/>
          <p:cNvCxnSpPr>
            <a:stCxn id="7" idx="2"/>
            <a:endCxn id="4" idx="0"/>
          </p:cNvCxnSpPr>
          <p:nvPr/>
        </p:nvCxnSpPr>
        <p:spPr>
          <a:xfrm rot="5400000">
            <a:off x="2546138" y="-503968"/>
            <a:ext cx="545068" cy="2901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7" idx="2"/>
            <a:endCxn id="5" idx="0"/>
          </p:cNvCxnSpPr>
          <p:nvPr/>
        </p:nvCxnSpPr>
        <p:spPr>
          <a:xfrm rot="5400000">
            <a:off x="3922805" y="872699"/>
            <a:ext cx="545068" cy="147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7" idx="2"/>
            <a:endCxn id="6" idx="0"/>
          </p:cNvCxnSpPr>
          <p:nvPr/>
        </p:nvCxnSpPr>
        <p:spPr>
          <a:xfrm rot="16200000" flipH="1">
            <a:off x="5559387" y="-615949"/>
            <a:ext cx="545068" cy="31252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3003772" y="1642646"/>
            <a:ext cx="240642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1600" dirty="0" smtClean="0"/>
              <a:t>Resistance to blood flow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33400" y="2667000"/>
            <a:ext cx="9284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Ascites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2514600" y="2743200"/>
            <a:ext cx="315983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portosystemic</a:t>
            </a:r>
            <a:r>
              <a:rPr lang="en-US" i="1" dirty="0" smtClean="0"/>
              <a:t> venous shunts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5867400" y="2667000"/>
            <a:ext cx="277511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/>
              <a:t>congestive </a:t>
            </a:r>
            <a:r>
              <a:rPr lang="en-US" i="1" dirty="0" err="1" smtClean="0"/>
              <a:t>splenomegaly</a:t>
            </a:r>
            <a:endParaRPr lang="en-US" dirty="0"/>
          </a:p>
        </p:txBody>
      </p:sp>
      <p:cxnSp>
        <p:nvCxnSpPr>
          <p:cNvPr id="15" name="رابط كسهم مستقيم 14"/>
          <p:cNvCxnSpPr>
            <a:stCxn id="17" idx="2"/>
          </p:cNvCxnSpPr>
          <p:nvPr/>
        </p:nvCxnSpPr>
        <p:spPr>
          <a:xfrm rot="5400000">
            <a:off x="2364359" y="759841"/>
            <a:ext cx="621268" cy="30639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stCxn id="17" idx="2"/>
            <a:endCxn id="13" idx="0"/>
          </p:cNvCxnSpPr>
          <p:nvPr/>
        </p:nvCxnSpPr>
        <p:spPr>
          <a:xfrm rot="5400000">
            <a:off x="3769753" y="2305967"/>
            <a:ext cx="762000" cy="112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17" idx="2"/>
            <a:endCxn id="14" idx="0"/>
          </p:cNvCxnSpPr>
          <p:nvPr/>
        </p:nvCxnSpPr>
        <p:spPr>
          <a:xfrm rot="16200000" flipH="1">
            <a:off x="5388073" y="800113"/>
            <a:ext cx="685800" cy="30479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81687" y="6488668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Ahmed </a:t>
            </a:r>
            <a:r>
              <a:rPr lang="en-US" sz="1400" dirty="0" err="1"/>
              <a:t>Alhumidi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85800" y="1219200"/>
            <a:ext cx="1364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liver failure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048000" y="1219200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portal hypertension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019800" y="1219200"/>
            <a:ext cx="27494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657600" y="304800"/>
            <a:ext cx="12234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Cirrhosis  </a:t>
            </a:r>
            <a:endParaRPr lang="en-US" dirty="0"/>
          </a:p>
        </p:txBody>
      </p:sp>
      <p:cxnSp>
        <p:nvCxnSpPr>
          <p:cNvPr id="9" name="رابط كسهم مستقيم 8"/>
          <p:cNvCxnSpPr>
            <a:stCxn id="7" idx="2"/>
            <a:endCxn id="4" idx="0"/>
          </p:cNvCxnSpPr>
          <p:nvPr/>
        </p:nvCxnSpPr>
        <p:spPr>
          <a:xfrm rot="5400000">
            <a:off x="2546138" y="-503968"/>
            <a:ext cx="545068" cy="2901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7" idx="2"/>
            <a:endCxn id="5" idx="0"/>
          </p:cNvCxnSpPr>
          <p:nvPr/>
        </p:nvCxnSpPr>
        <p:spPr>
          <a:xfrm rot="5400000">
            <a:off x="3922805" y="872699"/>
            <a:ext cx="545068" cy="147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7" idx="2"/>
            <a:endCxn id="6" idx="0"/>
          </p:cNvCxnSpPr>
          <p:nvPr/>
        </p:nvCxnSpPr>
        <p:spPr>
          <a:xfrm rot="16200000" flipH="1">
            <a:off x="5559387" y="-615949"/>
            <a:ext cx="545068" cy="31252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3003772" y="1642646"/>
            <a:ext cx="240642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1600" dirty="0" smtClean="0"/>
              <a:t>Resistance to blood flow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33400" y="2667000"/>
            <a:ext cx="9284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Ascites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5867400" y="2667000"/>
            <a:ext cx="277511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/>
              <a:t>congestive </a:t>
            </a:r>
            <a:r>
              <a:rPr lang="en-US" i="1" dirty="0" err="1" smtClean="0"/>
              <a:t>splenomegaly</a:t>
            </a:r>
            <a:endParaRPr lang="en-US" dirty="0"/>
          </a:p>
        </p:txBody>
      </p:sp>
      <p:cxnSp>
        <p:nvCxnSpPr>
          <p:cNvPr id="15" name="رابط كسهم مستقيم 14"/>
          <p:cNvCxnSpPr>
            <a:stCxn id="17" idx="2"/>
          </p:cNvCxnSpPr>
          <p:nvPr/>
        </p:nvCxnSpPr>
        <p:spPr>
          <a:xfrm rot="5400000">
            <a:off x="2364359" y="759841"/>
            <a:ext cx="621268" cy="306398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17" idx="2"/>
            <a:endCxn id="14" idx="0"/>
          </p:cNvCxnSpPr>
          <p:nvPr/>
        </p:nvCxnSpPr>
        <p:spPr>
          <a:xfrm rot="16200000" flipH="1">
            <a:off x="5388073" y="800113"/>
            <a:ext cx="685800" cy="30479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5867400" y="320040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Long-standing congestion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85800" y="1219200"/>
            <a:ext cx="1364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liver failure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048000" y="1219200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portal hypertension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019800" y="1219200"/>
            <a:ext cx="27494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657600" y="304800"/>
            <a:ext cx="12234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Cirrhosis  </a:t>
            </a:r>
            <a:endParaRPr lang="en-US" dirty="0"/>
          </a:p>
        </p:txBody>
      </p:sp>
      <p:cxnSp>
        <p:nvCxnSpPr>
          <p:cNvPr id="9" name="رابط كسهم مستقيم 8"/>
          <p:cNvCxnSpPr>
            <a:stCxn id="7" idx="2"/>
            <a:endCxn id="4" idx="0"/>
          </p:cNvCxnSpPr>
          <p:nvPr/>
        </p:nvCxnSpPr>
        <p:spPr>
          <a:xfrm rot="5400000">
            <a:off x="2546138" y="-503968"/>
            <a:ext cx="545068" cy="2901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7" idx="2"/>
            <a:endCxn id="5" idx="0"/>
          </p:cNvCxnSpPr>
          <p:nvPr/>
        </p:nvCxnSpPr>
        <p:spPr>
          <a:xfrm rot="5400000">
            <a:off x="3922805" y="872699"/>
            <a:ext cx="545068" cy="147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7" idx="2"/>
            <a:endCxn id="6" idx="0"/>
          </p:cNvCxnSpPr>
          <p:nvPr/>
        </p:nvCxnSpPr>
        <p:spPr>
          <a:xfrm rot="16200000" flipH="1">
            <a:off x="5559387" y="-615949"/>
            <a:ext cx="545068" cy="31252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3003772" y="1642646"/>
            <a:ext cx="240642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1600" dirty="0" smtClean="0"/>
              <a:t>Resistance to blood flow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590800" y="2438400"/>
            <a:ext cx="315983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portosystemic</a:t>
            </a:r>
            <a:r>
              <a:rPr lang="en-US" i="1" dirty="0" smtClean="0"/>
              <a:t> venous shunts</a:t>
            </a:r>
            <a:endParaRPr lang="en-US" dirty="0"/>
          </a:p>
        </p:txBody>
      </p:sp>
      <p:cxnSp>
        <p:nvCxnSpPr>
          <p:cNvPr id="16" name="رابط كسهم مستقيم 15"/>
          <p:cNvCxnSpPr>
            <a:stCxn id="17" idx="2"/>
            <a:endCxn id="13" idx="0"/>
          </p:cNvCxnSpPr>
          <p:nvPr/>
        </p:nvCxnSpPr>
        <p:spPr>
          <a:xfrm rot="5400000">
            <a:off x="3960253" y="2191667"/>
            <a:ext cx="457200" cy="362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2209800" y="2819400"/>
            <a:ext cx="396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wherever the systemic and portal circulations share capillary beds</a:t>
            </a:r>
            <a:endParaRPr lang="en-US" sz="1000" dirty="0"/>
          </a:p>
        </p:txBody>
      </p:sp>
      <p:sp>
        <p:nvSpPr>
          <p:cNvPr id="20" name="مستطيل 19"/>
          <p:cNvSpPr/>
          <p:nvPr/>
        </p:nvSpPr>
        <p:spPr>
          <a:xfrm>
            <a:off x="533400" y="4038600"/>
            <a:ext cx="10438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Rectum </a:t>
            </a:r>
            <a:endParaRPr lang="en-US" dirty="0"/>
          </a:p>
        </p:txBody>
      </p:sp>
      <p:sp>
        <p:nvSpPr>
          <p:cNvPr id="21" name="مستطيل 20"/>
          <p:cNvSpPr/>
          <p:nvPr/>
        </p:nvSpPr>
        <p:spPr>
          <a:xfrm>
            <a:off x="381000" y="480060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hemorrhoids</a:t>
            </a:r>
            <a:endParaRPr lang="en-US" dirty="0"/>
          </a:p>
        </p:txBody>
      </p:sp>
      <p:sp>
        <p:nvSpPr>
          <p:cNvPr id="22" name="مستطيل 21"/>
          <p:cNvSpPr/>
          <p:nvPr/>
        </p:nvSpPr>
        <p:spPr>
          <a:xfrm>
            <a:off x="2895600" y="4038600"/>
            <a:ext cx="29290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cardioesophageal</a:t>
            </a:r>
            <a:r>
              <a:rPr lang="en-US" dirty="0" smtClean="0"/>
              <a:t> junction </a:t>
            </a:r>
            <a:endParaRPr lang="en-US" dirty="0"/>
          </a:p>
        </p:txBody>
      </p:sp>
      <p:sp>
        <p:nvSpPr>
          <p:cNvPr id="23" name="مستطيل 22"/>
          <p:cNvSpPr/>
          <p:nvPr/>
        </p:nvSpPr>
        <p:spPr>
          <a:xfrm>
            <a:off x="2971800" y="4800600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esophagogastric</a:t>
            </a:r>
            <a:r>
              <a:rPr lang="en-US" dirty="0" smtClean="0"/>
              <a:t> </a:t>
            </a:r>
            <a:r>
              <a:rPr lang="en-US" dirty="0" err="1" smtClean="0"/>
              <a:t>varices</a:t>
            </a:r>
            <a:endParaRPr lang="en-US" dirty="0"/>
          </a:p>
        </p:txBody>
      </p:sp>
      <p:sp>
        <p:nvSpPr>
          <p:cNvPr id="24" name="مستطيل 23"/>
          <p:cNvSpPr/>
          <p:nvPr/>
        </p:nvSpPr>
        <p:spPr>
          <a:xfrm>
            <a:off x="6553200" y="4114800"/>
            <a:ext cx="17363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Abdominal wall</a:t>
            </a:r>
            <a:endParaRPr lang="en-US" dirty="0"/>
          </a:p>
        </p:txBody>
      </p:sp>
      <p:sp>
        <p:nvSpPr>
          <p:cNvPr id="25" name="مستطيل 24"/>
          <p:cNvSpPr/>
          <p:nvPr/>
        </p:nvSpPr>
        <p:spPr>
          <a:xfrm>
            <a:off x="6705600" y="487680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caput </a:t>
            </a:r>
            <a:r>
              <a:rPr lang="en-US" i="1" dirty="0" err="1" smtClean="0"/>
              <a:t>medusae</a:t>
            </a:r>
            <a:endParaRPr lang="en-US" dirty="0"/>
          </a:p>
        </p:txBody>
      </p:sp>
      <p:cxnSp>
        <p:nvCxnSpPr>
          <p:cNvPr id="26" name="رابط كسهم مستقيم 25"/>
          <p:cNvCxnSpPr>
            <a:stCxn id="19" idx="0"/>
          </p:cNvCxnSpPr>
          <p:nvPr/>
        </p:nvCxnSpPr>
        <p:spPr>
          <a:xfrm rot="16200000" flipH="1" flipV="1">
            <a:off x="2127766" y="1682234"/>
            <a:ext cx="926068" cy="3200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>
            <a:stCxn id="19" idx="0"/>
            <a:endCxn id="22" idx="0"/>
          </p:cNvCxnSpPr>
          <p:nvPr/>
        </p:nvCxnSpPr>
        <p:spPr>
          <a:xfrm rot="16200000" flipH="1">
            <a:off x="3665952" y="3344448"/>
            <a:ext cx="1219200" cy="169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stCxn id="19" idx="0"/>
          </p:cNvCxnSpPr>
          <p:nvPr/>
        </p:nvCxnSpPr>
        <p:spPr>
          <a:xfrm rot="16200000" flipH="1">
            <a:off x="5372100" y="1638300"/>
            <a:ext cx="990600" cy="3352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library.med.utah.edu/WebPath/jpeg4/LIVER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257800"/>
            <a:ext cx="2209800" cy="1451277"/>
          </a:xfrm>
          <a:prstGeom prst="rect">
            <a:avLst/>
          </a:prstGeom>
          <a:noFill/>
        </p:spPr>
      </p:pic>
      <p:pic>
        <p:nvPicPr>
          <p:cNvPr id="29" name="Picture 3" descr="C:\Documents and Settings\Dr.Hala\My Documents\My Pictures\show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81600"/>
            <a:ext cx="1447799" cy="148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33400" y="64770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Congested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subepithelial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and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submucosal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venous plexus within the distal esophagus. (</a:t>
            </a:r>
            <a:r>
              <a:rPr lang="en-US" i="1" dirty="0" err="1" smtClean="0">
                <a:latin typeface="Angsana New" pitchFamily="18" charset="-34"/>
                <a:cs typeface="Angsana New" pitchFamily="18" charset="-34"/>
              </a:rPr>
              <a:t>varices</a:t>
            </a:r>
            <a:r>
              <a:rPr lang="en-US" i="1" dirty="0" smtClean="0">
                <a:latin typeface="Angsana New" pitchFamily="18" charset="-34"/>
                <a:cs typeface="Angsana New" pitchFamily="18" charset="-34"/>
              </a:rPr>
              <a:t>):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90% of cirrhotic patients</a:t>
            </a:r>
          </a:p>
          <a:p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Variceal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rupture results in hemorrhage into the lumen or esophageal wall…..</a:t>
            </a:r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Medical emergency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Treated by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sclerotherapy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, balloon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tamponade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, rubber band ligation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Half of patients die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from the first bleeding episode either as a direct consequence of hemorrhage or following hepatic coma triggered by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hypovolemic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shock, Additional 50% within 1 year. </a:t>
            </a:r>
          </a:p>
          <a:p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838200" y="533400"/>
            <a:ext cx="226215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Esophageal </a:t>
            </a:r>
            <a:r>
              <a:rPr lang="en-US" dirty="0" err="1" smtClean="0"/>
              <a:t>varices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85800" y="1219200"/>
            <a:ext cx="1364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liver failure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048000" y="1219200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portal hypertension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019800" y="1219200"/>
            <a:ext cx="27494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657600" y="304800"/>
            <a:ext cx="12234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Cirrhosis  </a:t>
            </a:r>
            <a:endParaRPr lang="en-US" dirty="0"/>
          </a:p>
        </p:txBody>
      </p:sp>
      <p:cxnSp>
        <p:nvCxnSpPr>
          <p:cNvPr id="9" name="رابط كسهم مستقيم 8"/>
          <p:cNvCxnSpPr>
            <a:stCxn id="7" idx="2"/>
            <a:endCxn id="4" idx="0"/>
          </p:cNvCxnSpPr>
          <p:nvPr/>
        </p:nvCxnSpPr>
        <p:spPr>
          <a:xfrm rot="5400000">
            <a:off x="2546138" y="-503968"/>
            <a:ext cx="545068" cy="2901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7" idx="2"/>
            <a:endCxn id="5" idx="0"/>
          </p:cNvCxnSpPr>
          <p:nvPr/>
        </p:nvCxnSpPr>
        <p:spPr>
          <a:xfrm rot="5400000">
            <a:off x="3922805" y="872699"/>
            <a:ext cx="545068" cy="1479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7" idx="2"/>
            <a:endCxn id="6" idx="0"/>
          </p:cNvCxnSpPr>
          <p:nvPr/>
        </p:nvCxnSpPr>
        <p:spPr>
          <a:xfrm rot="16200000" flipH="1">
            <a:off x="5559387" y="-615949"/>
            <a:ext cx="545068" cy="31252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581400" y="381000"/>
            <a:ext cx="1364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liver failure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172200" y="1371600"/>
            <a:ext cx="12490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Synthesis 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28600" y="1524000"/>
            <a:ext cx="38010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Metabolism </a:t>
            </a:r>
            <a:r>
              <a:rPr lang="en-US" dirty="0" err="1" smtClean="0"/>
              <a:t>catabolosim</a:t>
            </a:r>
            <a:r>
              <a:rPr lang="en-US" dirty="0" smtClean="0"/>
              <a:t> excretory 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1447800" y="2362200"/>
            <a:ext cx="115929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Ammonia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28600" y="2362200"/>
            <a:ext cx="100540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Bilirubin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7010400" y="2209800"/>
            <a:ext cx="167225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clotting factors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15000" y="2209800"/>
            <a:ext cx="101822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Albumin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2743200" y="2362200"/>
            <a:ext cx="126188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estrogens 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0" y="3124200"/>
            <a:ext cx="11079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/>
              <a:t>Jaundice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5181600" y="3352800"/>
            <a:ext cx="20313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Hypoalbuminemia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514600" y="3276600"/>
            <a:ext cx="22236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hyperestrogenemia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685800" y="4800600"/>
            <a:ext cx="20313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hyperammonemia</a:t>
            </a:r>
            <a:endParaRPr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5791200" y="5257800"/>
            <a:ext cx="312136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 smtClean="0"/>
              <a:t>Coagulopathy</a:t>
            </a:r>
            <a:r>
              <a:rPr lang="en-US" i="1" dirty="0" smtClean="0"/>
              <a:t> and bleeding 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8" name="رابط كسهم مستقيم 17"/>
          <p:cNvCxnSpPr>
            <a:stCxn id="8" idx="2"/>
            <a:endCxn id="13" idx="0"/>
          </p:cNvCxnSpPr>
          <p:nvPr/>
        </p:nvCxnSpPr>
        <p:spPr>
          <a:xfrm rot="5400000">
            <a:off x="446316" y="2839214"/>
            <a:ext cx="392668" cy="1773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stCxn id="7" idx="2"/>
            <a:endCxn id="16" idx="0"/>
          </p:cNvCxnSpPr>
          <p:nvPr/>
        </p:nvCxnSpPr>
        <p:spPr>
          <a:xfrm rot="5400000">
            <a:off x="829921" y="3603075"/>
            <a:ext cx="2069068" cy="3259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6" idx="2"/>
          </p:cNvCxnSpPr>
          <p:nvPr/>
        </p:nvCxnSpPr>
        <p:spPr>
          <a:xfrm rot="16200000" flipH="1">
            <a:off x="2486895" y="1535558"/>
            <a:ext cx="480536" cy="11960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>
            <a:stCxn id="6" idx="2"/>
            <a:endCxn id="7" idx="0"/>
          </p:cNvCxnSpPr>
          <p:nvPr/>
        </p:nvCxnSpPr>
        <p:spPr>
          <a:xfrm rot="5400000">
            <a:off x="1843850" y="2076929"/>
            <a:ext cx="468868" cy="1016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endCxn id="8" idx="0"/>
          </p:cNvCxnSpPr>
          <p:nvPr/>
        </p:nvCxnSpPr>
        <p:spPr>
          <a:xfrm rot="10800000" flipV="1">
            <a:off x="731302" y="1905000"/>
            <a:ext cx="868898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>
            <a:stCxn id="10" idx="2"/>
            <a:endCxn id="14" idx="0"/>
          </p:cNvCxnSpPr>
          <p:nvPr/>
        </p:nvCxnSpPr>
        <p:spPr>
          <a:xfrm rot="5400000">
            <a:off x="5823855" y="2952541"/>
            <a:ext cx="773668" cy="268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>
            <a:stCxn id="12" idx="2"/>
            <a:endCxn id="15" idx="0"/>
          </p:cNvCxnSpPr>
          <p:nvPr/>
        </p:nvCxnSpPr>
        <p:spPr>
          <a:xfrm rot="16200000" flipH="1">
            <a:off x="3227758" y="2877915"/>
            <a:ext cx="545068" cy="2523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>
            <a:stCxn id="9" idx="2"/>
            <a:endCxn id="17" idx="0"/>
          </p:cNvCxnSpPr>
          <p:nvPr/>
        </p:nvCxnSpPr>
        <p:spPr>
          <a:xfrm rot="5400000">
            <a:off x="6259872" y="3671145"/>
            <a:ext cx="2678668" cy="4946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>
            <a:endCxn id="9" idx="0"/>
          </p:cNvCxnSpPr>
          <p:nvPr/>
        </p:nvCxnSpPr>
        <p:spPr>
          <a:xfrm>
            <a:off x="6781800" y="1752600"/>
            <a:ext cx="1064727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>
            <a:stCxn id="5" idx="2"/>
          </p:cNvCxnSpPr>
          <p:nvPr/>
        </p:nvCxnSpPr>
        <p:spPr>
          <a:xfrm rot="5400000">
            <a:off x="6303005" y="1739411"/>
            <a:ext cx="492204" cy="4952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685800" y="5181600"/>
            <a:ext cx="18710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Hepatic encephalopathy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6" name="مستطيل 45"/>
          <p:cNvSpPr/>
          <p:nvPr/>
        </p:nvSpPr>
        <p:spPr>
          <a:xfrm>
            <a:off x="3048000" y="3657600"/>
            <a:ext cx="1351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spider </a:t>
            </a:r>
            <a:r>
              <a:rPr lang="en-US" sz="1200" i="1" dirty="0" err="1" smtClean="0"/>
              <a:t>angiomas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7" name="مستطيل 46"/>
          <p:cNvSpPr/>
          <p:nvPr/>
        </p:nvSpPr>
        <p:spPr>
          <a:xfrm>
            <a:off x="3048000" y="3810000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hypogonadism</a:t>
            </a:r>
            <a:r>
              <a:rPr lang="en-US" sz="1100" dirty="0" smtClean="0"/>
              <a:t> </a:t>
            </a:r>
          </a:p>
          <a:p>
            <a:r>
              <a:rPr lang="en-US" sz="1100" i="1" dirty="0" err="1" smtClean="0"/>
              <a:t>gynecomastia</a:t>
            </a:r>
            <a:endParaRPr lang="en-US" sz="1100" dirty="0"/>
          </a:p>
        </p:txBody>
      </p:sp>
      <p:sp>
        <p:nvSpPr>
          <p:cNvPr id="49" name="مستطيل 48"/>
          <p:cNvSpPr/>
          <p:nvPr/>
        </p:nvSpPr>
        <p:spPr>
          <a:xfrm>
            <a:off x="5181600" y="3733800"/>
            <a:ext cx="1289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Peripheral edema</a:t>
            </a:r>
          </a:p>
          <a:p>
            <a:r>
              <a:rPr lang="en-US" sz="1200" dirty="0" err="1" smtClean="0"/>
              <a:t>Ascites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40" y="3581400"/>
            <a:ext cx="10243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مستطيل 32"/>
          <p:cNvSpPr/>
          <p:nvPr/>
        </p:nvSpPr>
        <p:spPr>
          <a:xfrm>
            <a:off x="5786446" y="5643578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 smtClean="0"/>
              <a:t>Prothrombin</a:t>
            </a:r>
            <a:r>
              <a:rPr lang="en-US" sz="1200" i="1" dirty="0" smtClean="0"/>
              <a:t> time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1" name="Picture 2" descr="http://healthh.com/wp-content/uploads/2014/05/spider-angioma-pictures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89" y="4840983"/>
            <a:ext cx="960687" cy="10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23"/>
          <p:cNvCxnSpPr/>
          <p:nvPr/>
        </p:nvCxnSpPr>
        <p:spPr>
          <a:xfrm rot="16200000" flipH="1">
            <a:off x="3796105" y="4190993"/>
            <a:ext cx="1233101" cy="443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381687" y="6488668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Ahmed </a:t>
            </a:r>
            <a:r>
              <a:rPr lang="en-US" sz="1400" dirty="0" err="1"/>
              <a:t>Alhumidi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as a </a:t>
            </a:r>
            <a:r>
              <a:rPr lang="en-US" i="1" dirty="0"/>
              <a:t>diffuse process characterized by fibrosis and the conversion of normal liver architecture into structurally abnormal nodules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17808" y="3733800"/>
            <a:ext cx="1455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Varying sizes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54102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LIVER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3643314"/>
            <a:ext cx="3929090" cy="286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2214546" y="3429000"/>
            <a:ext cx="2500330" cy="92869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1071539" y="3428999"/>
            <a:ext cx="1857388" cy="28575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2" name="Picture 2" descr="http://pathology.mc.duke.edu/research/histo_course/liv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357694"/>
            <a:ext cx="2843194" cy="1851038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6429388" y="4000504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Normal 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Hepatic encephalopathy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 spectrum of disturbances in consciousness, ranging from subtle behavioral abnormalities to deep coma and death. </a:t>
            </a:r>
          </a:p>
          <a:p>
            <a:pPr>
              <a:buNone/>
            </a:pP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Associated fluctuating neurologic signs include rigidity,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hyperreflexia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US" i="1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appears to be associated with elevated blood ammonia levels, which impair neuronal function and promote generalized brain edema. </a:t>
            </a:r>
            <a:endParaRPr lang="en-US" i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US" i="1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only minor morphologic changes in the brain, such as edema and an </a:t>
            </a:r>
            <a:r>
              <a:rPr lang="en-US" i="1" dirty="0" err="1" smtClean="0">
                <a:latin typeface="Aparajita" pitchFamily="34" charset="0"/>
                <a:cs typeface="Aparajita" pitchFamily="34" charset="0"/>
              </a:rPr>
              <a:t>astrocytic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 reaction.</a:t>
            </a:r>
          </a:p>
          <a:p>
            <a:pPr>
              <a:buNone/>
            </a:pP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Reversible if the underlying hepatic condition can be corrected.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Hepatorenal</a:t>
            </a:r>
            <a:r>
              <a:rPr lang="en-US" i="1" dirty="0" smtClean="0"/>
              <a:t> syndrome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Renal failure in patients with severe chronic liver disease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No intrinsic morphologic or functional causes for the renal failure. </a:t>
            </a:r>
          </a:p>
          <a:p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Sodium retention, impaired free-water excretion, and decreased renal perfusion and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glomerular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filtration rate are the main renal functional abnormalities.</a:t>
            </a:r>
          </a:p>
          <a:p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Several factors are involved in its development, including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Decreased renal perfusion pressure due to systemic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vasodilation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Activation of the renal sympathetic nervous system with vasoconstriction of the afferent renal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arteriolae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Increased synthesis of renal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vasoactive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mediators, which further decrease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glomerular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filtration. </a:t>
            </a:r>
          </a:p>
          <a:p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prognosis is poor, with a median survival of only 2 weeks in the rapid-onset form and 6 months with the insidious-onset form.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3101"/>
            <a:ext cx="4114799" cy="623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290"/>
            <a:ext cx="8266014" cy="6143668"/>
          </a:xfrm>
        </p:spPr>
        <p:txBody>
          <a:bodyPr>
            <a:noAutofit/>
          </a:bodyPr>
          <a:lstStyle/>
          <a:p>
            <a:pPr lvl="0"/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Recognize the major complications of cirrhosis.</a:t>
            </a:r>
          </a:p>
          <a:p>
            <a:pPr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liver failure    ….. </a:t>
            </a:r>
          </a:p>
          <a:p>
            <a:pPr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portal hypertension….. </a:t>
            </a:r>
          </a:p>
          <a:p>
            <a:pPr>
              <a:buFont typeface="Wingdings" pitchFamily="2" charset="2"/>
              <a:buChar char="Ø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hepatocellular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carcinoma</a:t>
            </a:r>
          </a:p>
          <a:p>
            <a:pPr lvl="0">
              <a:buNone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Understand the </a:t>
            </a:r>
            <a:r>
              <a:rPr lang="en-US" sz="11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pathogenetic</a:t>
            </a:r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mechanisms underlying the occurrence of the complications.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Hepatic encephalopathy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Weight loss</a:t>
            </a:r>
            <a:endParaRPr lang="en-US" sz="1100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Bleeding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Jaundice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gynecomastia</a:t>
            </a:r>
            <a:endParaRPr lang="en-US" sz="11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Hepatorenal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syndrome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Ascites</a:t>
            </a:r>
            <a:endParaRPr lang="en-US" sz="1100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esophagogastric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varices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hepatocellular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carcinoma ..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cell injury and replication , viral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oncogen</a:t>
            </a:r>
            <a:endParaRPr lang="en-US" sz="1100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Recognize the clinical features inherent to the above mentioned complications.</a:t>
            </a:r>
          </a:p>
          <a:p>
            <a:pPr lvl="0">
              <a:buFont typeface="+mj-lt"/>
              <a:buAutoNum type="arabicPeriod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Ascites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Hematemesis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disturbances in consciousness Coma 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Bleeding disorders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decreased urine output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Jaundice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Describe the pathological findings of the different complications. </a:t>
            </a:r>
          </a:p>
          <a:p>
            <a:pPr>
              <a:buFont typeface="+mj-lt"/>
              <a:buAutoNum type="arabicPeriod"/>
            </a:pPr>
            <a:r>
              <a:rPr lang="en-US" sz="1100" i="1" dirty="0" err="1" smtClean="0"/>
              <a:t>Hepatorenal</a:t>
            </a:r>
            <a:r>
              <a:rPr lang="en-US" sz="1100" i="1" dirty="0" smtClean="0"/>
              <a:t> syndrome …….no pathology</a:t>
            </a:r>
          </a:p>
          <a:p>
            <a:pPr>
              <a:buFont typeface="+mj-lt"/>
              <a:buAutoNum type="arabicPeriod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Hepatic encephalopathy……. only minor morphologic changes in the brain</a:t>
            </a:r>
          </a:p>
          <a:p>
            <a:pPr>
              <a:buFont typeface="+mj-lt"/>
              <a:buAutoNum type="arabicPeriod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Esophageal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………….. Congested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subepithelial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submucosal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venous plexus </a:t>
            </a:r>
          </a:p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995929" y="0"/>
            <a:ext cx="114807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Objectives </a:t>
            </a:r>
            <a:endParaRPr lang="en-US" sz="2400" b="1" dirty="0"/>
          </a:p>
        </p:txBody>
      </p:sp>
      <p:sp>
        <p:nvSpPr>
          <p:cNvPr id="6" name="مستطيل 5"/>
          <p:cNvSpPr/>
          <p:nvPr/>
        </p:nvSpPr>
        <p:spPr>
          <a:xfrm>
            <a:off x="5572132" y="1928802"/>
            <a:ext cx="32861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liver failure   </a:t>
            </a:r>
          </a:p>
          <a:p>
            <a:pPr marL="342900" indent="-342900">
              <a:buFont typeface="+mj-lt"/>
              <a:buAutoNum type="alphaUcPeriod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portal hypertension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572132" y="4071942"/>
            <a:ext cx="32861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liver failure   </a:t>
            </a:r>
          </a:p>
          <a:p>
            <a:pPr marL="342900" indent="-342900">
              <a:buFont typeface="+mj-lt"/>
              <a:buAutoNum type="alphaUcPeriod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portal hypertension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95929" y="6596390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Ahmed </a:t>
            </a:r>
            <a:r>
              <a:rPr lang="en-US" sz="1100" dirty="0" err="1"/>
              <a:t>Alhumidi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290"/>
            <a:ext cx="8266014" cy="6143668"/>
          </a:xfrm>
        </p:spPr>
        <p:txBody>
          <a:bodyPr>
            <a:noAutofit/>
          </a:bodyPr>
          <a:lstStyle/>
          <a:p>
            <a:pPr lvl="0"/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Recognize the major complications of cirrhosis.</a:t>
            </a:r>
          </a:p>
          <a:p>
            <a:pPr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liver failure    ….. Jaundice, Hepatic encephalopathy ,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hypogonadism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gynecomastia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Ascites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, bleeding ,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Hepatorenal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syndrome </a:t>
            </a:r>
          </a:p>
          <a:p>
            <a:pPr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portal hypertension…..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Ascites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, .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esophagogastric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splenomegaly</a:t>
            </a:r>
            <a:endParaRPr lang="en-US" sz="11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hepatocellular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carcinoma</a:t>
            </a:r>
          </a:p>
          <a:p>
            <a:pPr lvl="0">
              <a:buNone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Understand the </a:t>
            </a:r>
            <a:r>
              <a:rPr lang="en-US" sz="11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pathogenetic</a:t>
            </a:r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mechanisms underlying the occurrence of the complications.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Hepatic encephalopathy………. liver failure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Weight loss………………………….liver 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failure 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Bleeding ………. liver failure 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Jaundice ………. liver failure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gynecomastia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………. liver failure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Hepatorenal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syndrome ………….. liver failure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Ascites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…………..portal hypertension, liver failure 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esophagogastric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…………..portal hypertension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hepatocellular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carcinoma ..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cell injury and replication , viral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oncogen</a:t>
            </a:r>
            <a:endParaRPr lang="en-US" sz="1100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Recognize the clinical features inherent to the above mentioned complications.</a:t>
            </a:r>
          </a:p>
          <a:p>
            <a:pPr lvl="0">
              <a:buFont typeface="Wingdings" pitchFamily="2" charset="2"/>
              <a:buChar char="Ø"/>
            </a:pP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Ascites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Hematemesis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disturbances in consciousness Coma </a:t>
            </a:r>
          </a:p>
          <a:p>
            <a:pPr lvl="0">
              <a:buFont typeface="Wingdings" pitchFamily="2" charset="2"/>
              <a:buChar char="Ø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Bleeding disorders</a:t>
            </a:r>
          </a:p>
          <a:p>
            <a:pPr lvl="0">
              <a:buFont typeface="Wingdings" pitchFamily="2" charset="2"/>
              <a:buChar char="Ø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decreased urine output</a:t>
            </a:r>
          </a:p>
          <a:p>
            <a:pPr lvl="0">
              <a:buFont typeface="Wingdings" pitchFamily="2" charset="2"/>
              <a:buChar char="Ø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Joundice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Describe the pathological findings of the different complications. </a:t>
            </a:r>
          </a:p>
          <a:p>
            <a:pPr>
              <a:buFont typeface="Wingdings" pitchFamily="2" charset="2"/>
              <a:buChar char="Ø"/>
            </a:pPr>
            <a:r>
              <a:rPr lang="en-US" sz="1100" i="1" dirty="0" err="1" smtClean="0"/>
              <a:t>Hepatorenal</a:t>
            </a:r>
            <a:r>
              <a:rPr lang="en-US" sz="1100" i="1" dirty="0" smtClean="0"/>
              <a:t> syndrome …….no pathology</a:t>
            </a:r>
          </a:p>
          <a:p>
            <a:pPr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Hepatic encephalopathy……. only minor morphologic changes in the brain</a:t>
            </a:r>
          </a:p>
          <a:p>
            <a:pPr>
              <a:buFont typeface="Wingdings" pitchFamily="2" charset="2"/>
              <a:buChar char="Ø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Esophageal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………….. Congested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subepithelial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submucosal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venous plexus </a:t>
            </a:r>
          </a:p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995929" y="0"/>
            <a:ext cx="114807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Objectives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995929" y="6596390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Ahmed </a:t>
            </a:r>
            <a:r>
              <a:rPr lang="en-US" sz="1100" dirty="0" err="1"/>
              <a:t>Alhumidi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liver cirrhosis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62-year-old man is brought to the emergency room in a disoriented state.  Physical examination reveals jaundice, </a:t>
            </a:r>
            <a:r>
              <a:rPr lang="en-US" dirty="0" err="1" smtClean="0"/>
              <a:t>splenomegaly</a:t>
            </a:r>
            <a:r>
              <a:rPr lang="en-US" dirty="0" smtClean="0"/>
              <a:t>, and </a:t>
            </a:r>
            <a:r>
              <a:rPr lang="en-US" dirty="0" err="1" smtClean="0"/>
              <a:t>ascites</a:t>
            </a:r>
            <a:r>
              <a:rPr lang="en-US" dirty="0" smtClean="0"/>
              <a:t>. The patient has a coarse flapping tremor of the hands, </a:t>
            </a:r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erythema</a:t>
            </a:r>
            <a:r>
              <a:rPr lang="en-US" dirty="0" smtClean="0"/>
              <a:t>, and diffuse spider </a:t>
            </a:r>
            <a:r>
              <a:rPr lang="en-US" dirty="0" err="1" smtClean="0"/>
              <a:t>angiomata</a:t>
            </a:r>
            <a:r>
              <a:rPr lang="en-US" dirty="0" smtClean="0"/>
              <a:t>.  The abdomen displays dilated </a:t>
            </a:r>
            <a:r>
              <a:rPr lang="en-US" dirty="0" err="1" smtClean="0"/>
              <a:t>paraumbilical</a:t>
            </a:r>
            <a:r>
              <a:rPr lang="en-US" dirty="0" smtClean="0"/>
              <a:t> veins.  Serum levels of ALT, AST, alkaline </a:t>
            </a:r>
            <a:r>
              <a:rPr lang="en-US" dirty="0" err="1" smtClean="0"/>
              <a:t>phosphatase</a:t>
            </a:r>
            <a:r>
              <a:rPr lang="en-US" dirty="0" smtClean="0"/>
              <a:t>, and </a:t>
            </a:r>
            <a:r>
              <a:rPr lang="en-US" dirty="0" err="1" smtClean="0"/>
              <a:t>bilirubin</a:t>
            </a:r>
            <a:r>
              <a:rPr lang="en-US" dirty="0" smtClean="0"/>
              <a:t> are all mildly elevated.  Soon after admission, the patient vomits a large amount of blood.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Classifiation of cirrhosis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classification is based on the underlying etiology.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81687" y="6488668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Ahmed </a:t>
            </a:r>
            <a:r>
              <a:rPr lang="en-US" sz="1400" dirty="0" err="1"/>
              <a:t>Alhumidi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>Classifiation of cirrhosis based on 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Alcoholic liver disease               60% to 70%</a:t>
            </a:r>
          </a:p>
          <a:p>
            <a:pPr eaLnBrk="1" hangingPunct="1">
              <a:defRPr/>
            </a:pPr>
            <a:r>
              <a:rPr lang="en-US" dirty="0" smtClean="0"/>
              <a:t>Viral hepatitis                            10%</a:t>
            </a:r>
          </a:p>
          <a:p>
            <a:pPr eaLnBrk="1" hangingPunct="1">
              <a:defRPr/>
            </a:pPr>
            <a:r>
              <a:rPr lang="en-US" dirty="0" smtClean="0"/>
              <a:t>Biliary diseases                           5% to 10%</a:t>
            </a:r>
          </a:p>
          <a:p>
            <a:pPr eaLnBrk="1" hangingPunct="1">
              <a:defRPr/>
            </a:pPr>
            <a:r>
              <a:rPr lang="en-US" dirty="0" smtClean="0"/>
              <a:t>Primary hemochromatosis         5%</a:t>
            </a:r>
          </a:p>
          <a:p>
            <a:pPr eaLnBrk="1" hangingPunct="1">
              <a:defRPr/>
            </a:pPr>
            <a:r>
              <a:rPr lang="en-US" dirty="0" smtClean="0"/>
              <a:t>Wilson disease                           Rare</a:t>
            </a:r>
          </a:p>
          <a:p>
            <a:pPr eaLnBrk="1" hangingPunct="1">
              <a:defRPr/>
            </a:pPr>
            <a:r>
              <a:rPr lang="en-US" dirty="0" smtClean="0"/>
              <a:t>α1-Antitrypsin deficiency          Rare</a:t>
            </a:r>
          </a:p>
          <a:p>
            <a:pPr eaLnBrk="1" hangingPunct="1">
              <a:defRPr/>
            </a:pPr>
            <a:r>
              <a:rPr lang="en-US" dirty="0" smtClean="0"/>
              <a:t>Cryptogenic cirrhosis                10% to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Classifiation of cirrhosis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Infrequent types of cirrhosis also include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cirrhosis developing in infants and children with </a:t>
            </a:r>
            <a:r>
              <a:rPr lang="en-US" sz="2800" dirty="0" err="1" smtClean="0"/>
              <a:t>galactosemia</a:t>
            </a:r>
            <a:r>
              <a:rPr lang="en-US" sz="2800" dirty="0" smtClean="0"/>
              <a:t> and </a:t>
            </a:r>
            <a:r>
              <a:rPr lang="en-US" sz="2800" dirty="0" err="1" smtClean="0"/>
              <a:t>tyrosinosis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drug-induced cirrhosis.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Severe fibrosis can occur in the setting of cardiac disease (sometimes called "cardiac cirrhosis,").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some cases there is no cause and these are referred to as </a:t>
            </a:r>
            <a:r>
              <a:rPr lang="en-US" sz="2800" i="1" dirty="0" smtClean="0"/>
              <a:t>cryptogenic cirrhosis.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/>
              <a:t>Once cirrhosis is established, it is usually impossible to establish an etiologic diagnosis on morphologic grounds alone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athology.mc.duke.edu/research/histo_course/live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548680"/>
            <a:ext cx="9138094" cy="5949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504" y="89972"/>
            <a:ext cx="147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Pathogenesis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872" y="179348"/>
            <a:ext cx="1339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Normal 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45714"/>
            <a:ext cx="8929718" cy="4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4282" y="5429264"/>
            <a:ext cx="835824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Kupffer</a:t>
            </a:r>
            <a:r>
              <a:rPr lang="en-US" dirty="0" smtClean="0"/>
              <a:t> cell activation leads to secretion of multiple cytokines; </a:t>
            </a:r>
          </a:p>
          <a:p>
            <a:r>
              <a:rPr lang="en-US" dirty="0" smtClean="0"/>
              <a:t>These cytokines "activate" </a:t>
            </a:r>
            <a:r>
              <a:rPr lang="en-US" dirty="0" err="1" smtClean="0"/>
              <a:t>stellate</a:t>
            </a:r>
            <a:r>
              <a:rPr lang="en-US" dirty="0" smtClean="0"/>
              <a:t> cells, and acquire a </a:t>
            </a:r>
            <a:r>
              <a:rPr lang="en-US" dirty="0" err="1" smtClean="0"/>
              <a:t>myofibroblastic</a:t>
            </a:r>
            <a:r>
              <a:rPr lang="en-US" dirty="0" smtClean="0"/>
              <a:t> state a major </a:t>
            </a:r>
            <a:r>
              <a:rPr lang="en-US" dirty="0" err="1" smtClean="0"/>
              <a:t>sorce</a:t>
            </a:r>
            <a:r>
              <a:rPr lang="en-US" dirty="0" smtClean="0"/>
              <a:t> of collagen in cirrhosis. </a:t>
            </a:r>
          </a:p>
          <a:p>
            <a:r>
              <a:rPr lang="en-US" dirty="0" err="1" smtClean="0"/>
              <a:t>Kupffer</a:t>
            </a:r>
            <a:r>
              <a:rPr lang="en-US" dirty="0" smtClean="0"/>
              <a:t> cells also are a major source of TNF released into the system circulation.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95193" y="130710"/>
            <a:ext cx="276229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Pathogenesis of cirrhosis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6858016" y="428604"/>
            <a:ext cx="1765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types I and III collagen 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55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1615</Words>
  <Application>Microsoft Office PowerPoint</Application>
  <PresentationFormat>On-screen Show (4:3)</PresentationFormat>
  <Paragraphs>283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Angsana New</vt:lpstr>
      <vt:lpstr>Aparajita</vt:lpstr>
      <vt:lpstr>Arial</vt:lpstr>
      <vt:lpstr>Calibri</vt:lpstr>
      <vt:lpstr>Times New Roman</vt:lpstr>
      <vt:lpstr>Wingdings</vt:lpstr>
      <vt:lpstr>سمة Office</vt:lpstr>
      <vt:lpstr>Liver cirrhosis Dr Ahmed Alhumidi associate prof and consultant of pathology  </vt:lpstr>
      <vt:lpstr>Liver cirrhosis</vt:lpstr>
      <vt:lpstr>PowerPoint Presentation</vt:lpstr>
      <vt:lpstr>Classifiation of cirrhosis</vt:lpstr>
      <vt:lpstr>Classifiation of cirrhosis based on  causes</vt:lpstr>
      <vt:lpstr>Classifiation of cirrhosis</vt:lpstr>
      <vt:lpstr>PowerPoint Presentation</vt:lpstr>
      <vt:lpstr>PowerPoint Presentation</vt:lpstr>
      <vt:lpstr>PowerPoint Presentation</vt:lpstr>
      <vt:lpstr>Pathogenesis of cirrhosis</vt:lpstr>
      <vt:lpstr>Pathogenesis of cirrhosis</vt:lpstr>
      <vt:lpstr>Clinical Features</vt:lpstr>
      <vt:lpstr>PowerPoint Presentation</vt:lpstr>
      <vt:lpstr>Chronic Hepatitis, morphology</vt:lpstr>
      <vt:lpstr>PowerPoint Presentation</vt:lpstr>
      <vt:lpstr>PowerPoint Presentation</vt:lpstr>
      <vt:lpstr>Alcoholic liver disease</vt:lpstr>
      <vt:lpstr>OBJCTIVES</vt:lpstr>
      <vt:lpstr>Complications of liver cirrhosis</vt:lpstr>
      <vt:lpstr>Complications of liver cirrhosis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Hepatic encephalopathy</vt:lpstr>
      <vt:lpstr>Hepatorenal syndrome</vt:lpstr>
      <vt:lpstr>PowerPoint Presentation</vt:lpstr>
      <vt:lpstr>PowerPoint Presentation</vt:lpstr>
      <vt:lpstr>PowerPoint Presentation</vt:lpstr>
      <vt:lpstr>Example of liver cirrhosis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cirrhosis 2014</dc:title>
  <dc:creator>Dr.Hala</dc:creator>
  <cp:lastModifiedBy>user</cp:lastModifiedBy>
  <cp:revision>46</cp:revision>
  <dcterms:created xsi:type="dcterms:W3CDTF">2013-12-09T06:23:20Z</dcterms:created>
  <dcterms:modified xsi:type="dcterms:W3CDTF">2015-12-07T13:29:11Z</dcterms:modified>
</cp:coreProperties>
</file>