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92" r:id="rId3"/>
    <p:sldId id="293" r:id="rId4"/>
    <p:sldId id="258" r:id="rId5"/>
    <p:sldId id="260" r:id="rId6"/>
    <p:sldId id="294" r:id="rId7"/>
    <p:sldId id="295" r:id="rId8"/>
    <p:sldId id="265" r:id="rId9"/>
    <p:sldId id="273" r:id="rId10"/>
    <p:sldId id="297" r:id="rId11"/>
    <p:sldId id="275" r:id="rId12"/>
    <p:sldId id="276" r:id="rId13"/>
    <p:sldId id="277" r:id="rId14"/>
    <p:sldId id="279" r:id="rId15"/>
    <p:sldId id="281" r:id="rId16"/>
    <p:sldId id="282" r:id="rId17"/>
    <p:sldId id="285" r:id="rId18"/>
    <p:sldId id="296" r:id="rId19"/>
    <p:sldId id="286" r:id="rId20"/>
    <p:sldId id="287" r:id="rId21"/>
    <p:sldId id="289" r:id="rId22"/>
    <p:sldId id="290" r:id="rId23"/>
    <p:sldId id="291" r:id="rId24"/>
    <p:sldId id="298" r:id="rId25"/>
    <p:sldId id="299" r:id="rId26"/>
    <p:sldId id="326" r:id="rId27"/>
    <p:sldId id="329" r:id="rId28"/>
    <p:sldId id="331" r:id="rId29"/>
    <p:sldId id="328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20" r:id="rId50"/>
    <p:sldId id="321" r:id="rId51"/>
    <p:sldId id="319" r:id="rId52"/>
    <p:sldId id="322" r:id="rId53"/>
    <p:sldId id="330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18D5E-4BE5-4BA9-A0B3-95EFC22FAC8A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3A7A-FF54-4960-B77F-D2FB9F1D1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830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5AA1B-9098-4B07-B25B-4B566F4F10DA}" type="slidenum">
              <a:rPr lang="en-GB" smtClean="0">
                <a:cs typeface="Arial" charset="0"/>
              </a:rPr>
              <a:pPr/>
              <a:t>4</a:t>
            </a:fld>
            <a:endParaRPr lang="en-GB" smtClean="0">
              <a:cs typeface="Arial" charset="0"/>
            </a:endParaRPr>
          </a:p>
        </p:txBody>
      </p:sp>
      <p:sp>
        <p:nvSpPr>
          <p:cNvPr id="404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3459790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25E8B9-B45F-42E8-8A3A-C10CEC54A5AC}" type="slidenum">
              <a:rPr lang="en-GB" smtClean="0">
                <a:cs typeface="Arial" charset="0"/>
              </a:rPr>
              <a:pPr/>
              <a:t>14</a:t>
            </a:fld>
            <a:endParaRPr lang="en-GB" smtClean="0">
              <a:cs typeface="Arial" charset="0"/>
            </a:endParaRPr>
          </a:p>
        </p:txBody>
      </p:sp>
      <p:sp>
        <p:nvSpPr>
          <p:cNvPr id="425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425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2403804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B6322D-74E7-4BE5-9EA1-5D40D24E1E52}" type="slidenum">
              <a:rPr lang="en-GB" smtClean="0">
                <a:cs typeface="Arial" charset="0"/>
              </a:rPr>
              <a:pPr/>
              <a:t>48</a:t>
            </a:fld>
            <a:endParaRPr lang="en-GB" smtClean="0">
              <a:cs typeface="Arial" charset="0"/>
            </a:endParaRPr>
          </a:p>
        </p:txBody>
      </p:sp>
      <p:sp>
        <p:nvSpPr>
          <p:cNvPr id="432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432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1053083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31A0F-E6F5-4343-8F63-12FED235A591}" type="slidenum">
              <a:rPr lang="en-GB" smtClean="0">
                <a:cs typeface="Arial" charset="0"/>
              </a:rPr>
              <a:pPr/>
              <a:t>5</a:t>
            </a:fld>
            <a:endParaRPr lang="en-GB" smtClean="0">
              <a:cs typeface="Arial" charset="0"/>
            </a:endParaRPr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3517296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03739-34D4-418C-8386-0B24566E5725}" type="slidenum">
              <a:rPr lang="en-GB" smtClean="0">
                <a:cs typeface="Arial" charset="0"/>
              </a:rPr>
              <a:pPr/>
              <a:t>6</a:t>
            </a:fld>
            <a:endParaRPr lang="en-GB" smtClean="0">
              <a:cs typeface="Arial" charset="0"/>
            </a:endParaRPr>
          </a:p>
        </p:txBody>
      </p:sp>
      <p:sp>
        <p:nvSpPr>
          <p:cNvPr id="412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412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153883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EE47D-1604-4121-BBCE-72C52950F82D}" type="slidenum">
              <a:rPr lang="en-GB" smtClean="0">
                <a:cs typeface="Arial" charset="0"/>
              </a:rPr>
              <a:pPr/>
              <a:t>7</a:t>
            </a:fld>
            <a:endParaRPr lang="en-GB" smtClean="0">
              <a:cs typeface="Arial" charset="0"/>
            </a:endParaRPr>
          </a:p>
        </p:txBody>
      </p:sp>
      <p:sp>
        <p:nvSpPr>
          <p:cNvPr id="416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416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3804753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01196-BBCE-483B-AB9F-CE781572643B}" type="slidenum">
              <a:rPr lang="en-GB" smtClean="0">
                <a:cs typeface="Arial" charset="0"/>
              </a:rPr>
              <a:pPr/>
              <a:t>8</a:t>
            </a:fld>
            <a:endParaRPr lang="en-GB" smtClean="0">
              <a:cs typeface="Arial" charset="0"/>
            </a:endParaRPr>
          </a:p>
        </p:txBody>
      </p:sp>
      <p:sp>
        <p:nvSpPr>
          <p:cNvPr id="411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3976978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434F0-8284-41EB-B54E-20EB952EE6FA}" type="slidenum">
              <a:rPr lang="en-GB" smtClean="0">
                <a:cs typeface="Arial" charset="0"/>
              </a:rPr>
              <a:pPr/>
              <a:t>9</a:t>
            </a:fld>
            <a:endParaRPr lang="en-GB" smtClean="0">
              <a:cs typeface="Arial" charset="0"/>
            </a:endParaRPr>
          </a:p>
        </p:txBody>
      </p:sp>
      <p:sp>
        <p:nvSpPr>
          <p:cNvPr id="419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3615438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84F4CB-A95B-43F3-AC06-194F51C7E54A}" type="slidenum">
              <a:rPr lang="en-GB" smtClean="0">
                <a:cs typeface="Arial" charset="0"/>
              </a:rPr>
              <a:pPr/>
              <a:t>11</a:t>
            </a:fld>
            <a:endParaRPr lang="en-GB" smtClean="0">
              <a:cs typeface="Arial" charset="0"/>
            </a:endParaRPr>
          </a:p>
        </p:txBody>
      </p:sp>
      <p:sp>
        <p:nvSpPr>
          <p:cNvPr id="421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3499129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A2E201-168A-4711-8B67-7C921706E2A4}" type="slidenum">
              <a:rPr lang="en-GB" smtClean="0">
                <a:cs typeface="Arial" charset="0"/>
              </a:rPr>
              <a:pPr/>
              <a:t>12</a:t>
            </a:fld>
            <a:endParaRPr lang="en-GB" smtClean="0">
              <a:cs typeface="Arial" charset="0"/>
            </a:endParaRPr>
          </a:p>
        </p:txBody>
      </p:sp>
      <p:sp>
        <p:nvSpPr>
          <p:cNvPr id="422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375536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3326E-5153-4D57-BC93-B1D313CA4DC8}" type="slidenum">
              <a:rPr lang="en-GB" smtClean="0">
                <a:cs typeface="Arial" charset="0"/>
              </a:rPr>
              <a:pPr/>
              <a:t>13</a:t>
            </a:fld>
            <a:endParaRPr lang="en-GB" smtClean="0">
              <a:cs typeface="Arial" charset="0"/>
            </a:endParaRPr>
          </a:p>
        </p:txBody>
      </p:sp>
      <p:sp>
        <p:nvSpPr>
          <p:cNvPr id="423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223074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0E6F9-D7F9-48F2-9001-865C935E85A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Cancers of the liver and pancreas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Hepatic adenoma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Occurs as a solitary, sharply demarcated mass up to 40 cm</a:t>
            </a:r>
          </a:p>
          <a:p>
            <a:r>
              <a:rPr lang="en-US" sz="2400" dirty="0" smtClean="0"/>
              <a:t>It is a complication of </a:t>
            </a:r>
            <a:r>
              <a:rPr lang="en-US" sz="2400" dirty="0" smtClean="0">
                <a:solidFill>
                  <a:srgbClr val="FF0000"/>
                </a:solidFill>
              </a:rPr>
              <a:t>oral contraceptive </a:t>
            </a:r>
            <a:r>
              <a:rPr lang="en-US" sz="2400" dirty="0" smtClean="0"/>
              <a:t>use in women. </a:t>
            </a:r>
          </a:p>
          <a:p>
            <a:r>
              <a:rPr lang="en-US" sz="2400" dirty="0" smtClean="0"/>
              <a:t>In about 30% of patients, the tumor tends to </a:t>
            </a:r>
            <a:r>
              <a:rPr lang="en-US" sz="2400" dirty="0" smtClean="0">
                <a:solidFill>
                  <a:srgbClr val="FF0000"/>
                </a:solidFill>
              </a:rPr>
              <a:t>bleed</a:t>
            </a:r>
            <a:r>
              <a:rPr lang="en-US" sz="2400" dirty="0" smtClean="0"/>
              <a:t> into the peritoneal cavity, inducing </a:t>
            </a:r>
            <a:r>
              <a:rPr lang="en-US" sz="2400" dirty="0" err="1" smtClean="0"/>
              <a:t>hypovolemic</a:t>
            </a:r>
            <a:r>
              <a:rPr lang="en-US" sz="2400" dirty="0" smtClean="0"/>
              <a:t> shock that requires </a:t>
            </a:r>
            <a:r>
              <a:rPr lang="en-US" sz="2400" dirty="0" smtClean="0">
                <a:solidFill>
                  <a:srgbClr val="FF0000"/>
                </a:solidFill>
              </a:rPr>
              <a:t>emergency</a:t>
            </a:r>
            <a:r>
              <a:rPr lang="en-US" sz="2400" dirty="0" smtClean="0"/>
              <a:t> treatment.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err="1" smtClean="0"/>
              <a:t>Cholangiocarcinoma</a:t>
            </a:r>
            <a:endParaRPr lang="en-GB" dirty="0" smtClean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Cholangiocarcinoma is a malignancy of the biliary tree, arising from bile ducts within and outside of the liver.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3600" dirty="0" smtClean="0"/>
              <a:t>The risk </a:t>
            </a:r>
            <a:r>
              <a:rPr lang="en-GB" sz="3600" dirty="0"/>
              <a:t>factors</a:t>
            </a:r>
            <a:br>
              <a:rPr lang="en-GB" sz="3600" dirty="0"/>
            </a:br>
            <a:r>
              <a:rPr lang="en-GB" sz="1600" dirty="0" err="1"/>
              <a:t>Cholangiocarcinoma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 smtClean="0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dirty="0" smtClean="0"/>
              <a:t>Primary </a:t>
            </a:r>
            <a:r>
              <a:rPr lang="en-GB" dirty="0" err="1" smtClean="0"/>
              <a:t>sclerosing</a:t>
            </a:r>
            <a:r>
              <a:rPr lang="en-GB" dirty="0" smtClean="0"/>
              <a:t> </a:t>
            </a:r>
            <a:r>
              <a:rPr lang="en-GB" dirty="0" err="1" smtClean="0"/>
              <a:t>cholangitis</a:t>
            </a:r>
            <a:r>
              <a:rPr lang="en-GB" dirty="0" smtClean="0"/>
              <a:t>, 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dirty="0" smtClean="0"/>
              <a:t>Congenital </a:t>
            </a:r>
            <a:r>
              <a:rPr lang="en-GB" dirty="0" err="1" smtClean="0"/>
              <a:t>fibropolycystic</a:t>
            </a:r>
            <a:r>
              <a:rPr lang="en-GB" dirty="0" smtClean="0"/>
              <a:t> diseases of the </a:t>
            </a:r>
            <a:r>
              <a:rPr lang="en-GB" dirty="0" err="1" smtClean="0"/>
              <a:t>biliary</a:t>
            </a:r>
            <a:r>
              <a:rPr lang="en-GB" dirty="0" smtClean="0"/>
              <a:t> system (particularly </a:t>
            </a:r>
            <a:r>
              <a:rPr lang="en-GB" dirty="0" err="1" smtClean="0"/>
              <a:t>Caroli</a:t>
            </a:r>
            <a:r>
              <a:rPr lang="en-GB" dirty="0" smtClean="0"/>
              <a:t> disease and </a:t>
            </a:r>
            <a:r>
              <a:rPr lang="en-GB" dirty="0" err="1" smtClean="0"/>
              <a:t>choledochal</a:t>
            </a:r>
            <a:r>
              <a:rPr lang="en-GB" dirty="0" smtClean="0"/>
              <a:t> cysts), 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dirty="0" smtClean="0"/>
              <a:t>Previous exposure to </a:t>
            </a:r>
            <a:r>
              <a:rPr lang="en-GB" dirty="0" err="1" smtClean="0"/>
              <a:t>Thorotrast</a:t>
            </a:r>
            <a:r>
              <a:rPr lang="en-GB" dirty="0" smtClean="0"/>
              <a:t> (formerly used in radiography of the </a:t>
            </a:r>
            <a:r>
              <a:rPr lang="en-GB" dirty="0" err="1" smtClean="0"/>
              <a:t>biliary</a:t>
            </a:r>
            <a:r>
              <a:rPr lang="en-GB" dirty="0" smtClean="0"/>
              <a:t> tract).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dirty="0" smtClean="0"/>
              <a:t>In the Orient, the incidence rates are higher, and it is due to chronic infection of the biliary tract by the liver fluke </a:t>
            </a:r>
            <a:r>
              <a:rPr lang="en-US" b="1" i="1" dirty="0" err="1"/>
              <a:t>Clonorchis</a:t>
            </a:r>
            <a:r>
              <a:rPr lang="en-US" b="1" i="1" dirty="0"/>
              <a:t> </a:t>
            </a:r>
            <a:r>
              <a:rPr lang="en-US" b="1" i="1" dirty="0" err="1" smtClean="0"/>
              <a:t>sinensis</a:t>
            </a:r>
            <a:r>
              <a:rPr lang="en-GB" i="1" dirty="0" smtClean="0"/>
              <a:t>.</a:t>
            </a:r>
            <a:endParaRPr lang="en-GB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dirty="0" smtClean="0"/>
          </a:p>
        </p:txBody>
      </p:sp>
      <p:sp>
        <p:nvSpPr>
          <p:cNvPr id="2" name="Rectangle 1"/>
          <p:cNvSpPr/>
          <p:nvPr/>
        </p:nvSpPr>
        <p:spPr>
          <a:xfrm>
            <a:off x="7323892" y="6488668"/>
            <a:ext cx="185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srgbClr val="000000"/>
                </a:solidFill>
                <a:latin typeface="arial" panose="020B0604020202020204" pitchFamily="34" charset="0"/>
              </a:rPr>
              <a:t>متفرع الخصية الصيني</a:t>
            </a:r>
            <a:endParaRPr lang="ar-SA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 flipH="1" flipV="1">
            <a:off x="6553200" y="5867400"/>
            <a:ext cx="1698190" cy="621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 smtClean="0"/>
              <a:t>Morphology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b="1" dirty="0" err="1" smtClean="0"/>
              <a:t>Intrahepatic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cholangiocarcinomas</a:t>
            </a:r>
            <a:r>
              <a:rPr lang="en-GB" sz="2800" dirty="0" smtClean="0"/>
              <a:t>  resemble </a:t>
            </a:r>
            <a:r>
              <a:rPr lang="en-GB" sz="2800" dirty="0" err="1" smtClean="0"/>
              <a:t>adenocarcinomas</a:t>
            </a:r>
            <a:r>
              <a:rPr lang="en-GB" sz="2800" dirty="0" smtClean="0"/>
              <a:t> arising in other parts of the body. Most are well to moderately differentiated.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b="1" dirty="0" err="1" smtClean="0"/>
              <a:t>Cholangiocarcinomas</a:t>
            </a:r>
            <a:r>
              <a:rPr lang="en-GB" sz="2800" b="1" dirty="0" smtClean="0"/>
              <a:t> are rarely bile stained</a:t>
            </a:r>
            <a:r>
              <a:rPr lang="en-GB" sz="2800" dirty="0" smtClean="0"/>
              <a:t>, because differentiated bile duct epithelium does not synthesize bile.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S01871-018-f0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38400"/>
            <a:ext cx="5562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GB" sz="800"/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700" i="1"/>
              <a:t>Downloaded from: Robbins &amp; Cotran Pathologic Basis of Disease (on 9 March 2006 02:58 PM)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705600" y="2590800"/>
            <a:ext cx="18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adenocarcinomas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6400801" y="3657600"/>
            <a:ext cx="259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Rarely bile stained</a:t>
            </a:r>
          </a:p>
          <a:p>
            <a:r>
              <a:rPr lang="en-GB" dirty="0" smtClean="0"/>
              <a:t>because differentiated bile duct epithelium does not synthesize bile. </a:t>
            </a:r>
          </a:p>
          <a:p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3505200" y="1066800"/>
            <a:ext cx="2267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/>
              <a:t>Cholangiocarcinomas</a:t>
            </a:r>
            <a:r>
              <a:rPr lang="en-GB" b="1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 smtClean="0"/>
              <a:t>Clinical Features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 err="1" smtClean="0"/>
              <a:t>Intrahepatic</a:t>
            </a:r>
            <a:r>
              <a:rPr lang="en-GB" dirty="0" smtClean="0"/>
              <a:t> </a:t>
            </a:r>
            <a:r>
              <a:rPr lang="en-GB" dirty="0" err="1" smtClean="0"/>
              <a:t>cholangiocarcinoma</a:t>
            </a:r>
            <a:r>
              <a:rPr lang="en-GB" dirty="0" smtClean="0"/>
              <a:t> is usually </a:t>
            </a:r>
            <a:r>
              <a:rPr lang="en-GB" dirty="0" smtClean="0">
                <a:solidFill>
                  <a:srgbClr val="FF0000"/>
                </a:solidFill>
              </a:rPr>
              <a:t>detected late in its course</a:t>
            </a:r>
            <a:r>
              <a:rPr lang="en-GB" dirty="0" smtClean="0"/>
              <a:t>, either as the result of obstruction to bile flow through the </a:t>
            </a:r>
            <a:r>
              <a:rPr lang="en-GB" dirty="0" err="1" smtClean="0"/>
              <a:t>hilum</a:t>
            </a:r>
            <a:r>
              <a:rPr lang="en-GB" dirty="0" smtClean="0"/>
              <a:t> of the liver or as a symptomatic liver mass.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rgbClr val="FF0000"/>
                </a:solidFill>
              </a:rPr>
              <a:t>Prognosis is poor</a:t>
            </a:r>
            <a:r>
              <a:rPr lang="en-GB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Alpha-</a:t>
            </a:r>
            <a:r>
              <a:rPr lang="en-GB" dirty="0" err="1" smtClean="0"/>
              <a:t>fetoprorein</a:t>
            </a:r>
            <a:r>
              <a:rPr lang="en-GB" dirty="0" smtClean="0"/>
              <a:t> is not elevated.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Metastatic </a:t>
            </a:r>
            <a:r>
              <a:rPr lang="en-GB" dirty="0" err="1" smtClean="0"/>
              <a:t>tumors</a:t>
            </a:r>
            <a:endParaRPr lang="en-GB" dirty="0" smtClean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Metastatic involvement of the liver is far more common than primary </a:t>
            </a:r>
            <a:r>
              <a:rPr lang="en-GB" sz="2800" dirty="0" err="1" smtClean="0"/>
              <a:t>neoplasia</a:t>
            </a:r>
            <a:r>
              <a:rPr lang="en-GB" sz="2800" dirty="0" smtClean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Typically, </a:t>
            </a:r>
            <a:r>
              <a:rPr lang="en-GB" sz="2800" dirty="0" smtClean="0">
                <a:solidFill>
                  <a:srgbClr val="FF0000"/>
                </a:solidFill>
              </a:rPr>
              <a:t>multiple nodular </a:t>
            </a:r>
            <a:r>
              <a:rPr lang="en-GB" sz="2800" dirty="0" smtClean="0"/>
              <a:t>metastases are found</a:t>
            </a:r>
          </a:p>
        </p:txBody>
      </p:sp>
      <p:pic>
        <p:nvPicPr>
          <p:cNvPr id="4" name="Picture 5" descr="LIVER0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124200"/>
            <a:ext cx="658905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ANGIOSARCOMA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dirty="0" smtClean="0"/>
              <a:t>Malignant </a:t>
            </a:r>
            <a:r>
              <a:rPr lang="en-GB" sz="2400" dirty="0" err="1" smtClean="0"/>
              <a:t>tumor</a:t>
            </a:r>
            <a:r>
              <a:rPr lang="en-GB" sz="2400" dirty="0" smtClean="0"/>
              <a:t> of </a:t>
            </a:r>
            <a:r>
              <a:rPr lang="en-GB" sz="2400" dirty="0" smtClean="0">
                <a:solidFill>
                  <a:srgbClr val="FF0000"/>
                </a:solidFill>
              </a:rPr>
              <a:t>endothelial cells </a:t>
            </a:r>
            <a:endParaRPr lang="en-GB" sz="2400" dirty="0" smtClean="0"/>
          </a:p>
          <a:p>
            <a:pPr eaLnBrk="1" hangingPunct="1">
              <a:defRPr/>
            </a:pPr>
            <a:r>
              <a:rPr lang="en-GB" sz="2400" dirty="0" smtClean="0"/>
              <a:t>Cirrhosis is present in 20% to 40% of the cases. </a:t>
            </a:r>
          </a:p>
          <a:p>
            <a:pPr eaLnBrk="1" hangingPunct="1">
              <a:defRPr/>
            </a:pPr>
            <a:r>
              <a:rPr lang="en-GB" sz="2400" dirty="0" smtClean="0"/>
              <a:t>These have also been linked to </a:t>
            </a:r>
            <a:r>
              <a:rPr lang="en-GB" sz="2400" dirty="0" smtClean="0">
                <a:solidFill>
                  <a:srgbClr val="FF0000"/>
                </a:solidFill>
              </a:rPr>
              <a:t>vinyl chloride and </a:t>
            </a:r>
            <a:r>
              <a:rPr lang="en-GB" sz="2400" dirty="0" err="1" smtClean="0">
                <a:solidFill>
                  <a:srgbClr val="FF0000"/>
                </a:solidFill>
              </a:rPr>
              <a:t>thorotrast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exposure.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edcell.med.yale.edu/histology/digestive_organs_lab/images/pancre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7010400" cy="52578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3352800" y="533400"/>
            <a:ext cx="2269532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i="1" dirty="0" smtClean="0"/>
              <a:t>PANCREATIC  TUMORS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086600" y="3429000"/>
            <a:ext cx="233929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i="1" dirty="0" err="1" smtClean="0"/>
              <a:t>Ductal</a:t>
            </a:r>
            <a:r>
              <a:rPr lang="en-GB" i="1" dirty="0" smtClean="0"/>
              <a:t> </a:t>
            </a:r>
            <a:r>
              <a:rPr lang="en-GB" i="1" dirty="0" err="1" smtClean="0"/>
              <a:t>adenocarcioma</a:t>
            </a:r>
            <a:r>
              <a:rPr lang="en-GB" i="1" dirty="0" smtClean="0"/>
              <a:t> 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2971800" y="1524000"/>
            <a:ext cx="75693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i="1" dirty="0" err="1" smtClean="0"/>
              <a:t>Ancini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7696200" y="2971800"/>
            <a:ext cx="7088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i="1" dirty="0" smtClean="0"/>
              <a:t>Ducts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6172200" y="5638800"/>
            <a:ext cx="206729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islets of </a:t>
            </a:r>
            <a:r>
              <a:rPr lang="en-US" b="1" dirty="0" err="1" smtClean="0"/>
              <a:t>Langerhans</a:t>
            </a:r>
            <a:endParaRPr lang="en-US" dirty="0"/>
          </a:p>
        </p:txBody>
      </p:sp>
      <p:cxnSp>
        <p:nvCxnSpPr>
          <p:cNvPr id="11" name="رابط كسهم مستقيم 10"/>
          <p:cNvCxnSpPr>
            <a:stCxn id="7" idx="3"/>
          </p:cNvCxnSpPr>
          <p:nvPr/>
        </p:nvCxnSpPr>
        <p:spPr>
          <a:xfrm>
            <a:off x="3728738" y="1708666"/>
            <a:ext cx="690862" cy="1201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>
            <a:stCxn id="8" idx="1"/>
          </p:cNvCxnSpPr>
          <p:nvPr/>
        </p:nvCxnSpPr>
        <p:spPr>
          <a:xfrm rot="10800000" flipV="1">
            <a:off x="6934200" y="3156466"/>
            <a:ext cx="762000" cy="5011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rot="5400000" flipH="1" flipV="1">
            <a:off x="6973094" y="5371306"/>
            <a:ext cx="5334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6248400" y="6096000"/>
            <a:ext cx="182582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i="1" dirty="0" smtClean="0"/>
              <a:t>Endocrine </a:t>
            </a:r>
            <a:r>
              <a:rPr lang="en-GB" i="1" dirty="0" err="1" smtClean="0"/>
              <a:t>tumors</a:t>
            </a:r>
            <a:endParaRPr lang="en-US" dirty="0"/>
          </a:p>
        </p:txBody>
      </p:sp>
      <p:sp>
        <p:nvSpPr>
          <p:cNvPr id="18" name="مستطيل 17"/>
          <p:cNvSpPr/>
          <p:nvPr/>
        </p:nvSpPr>
        <p:spPr>
          <a:xfrm>
            <a:off x="2514600" y="1981200"/>
            <a:ext cx="217905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i="1" dirty="0" err="1" smtClean="0"/>
              <a:t>Acinar</a:t>
            </a:r>
            <a:r>
              <a:rPr lang="en-GB" i="1" dirty="0" smtClean="0"/>
              <a:t> cell carcinoma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 i="1" dirty="0" smtClean="0"/>
              <a:t>PANCREATIC CARCINOMA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GB" dirty="0" smtClean="0"/>
              <a:t>Pancreatic cancer has one of the highest mortality rates of any cancer. It is carcinoma of the exocrine pancreas. It arises from </a:t>
            </a:r>
            <a:r>
              <a:rPr lang="en-GB" dirty="0" err="1" smtClean="0"/>
              <a:t>ductal</a:t>
            </a:r>
            <a:r>
              <a:rPr lang="en-GB" dirty="0" smtClean="0"/>
              <a:t> epithelial cells.</a:t>
            </a:r>
          </a:p>
          <a:p>
            <a:pPr eaLnBrk="1" hangingPunct="1">
              <a:defRPr/>
            </a:pPr>
            <a:r>
              <a:rPr lang="en-GB" dirty="0" smtClean="0"/>
              <a:t>It occurs in the 6</a:t>
            </a:r>
            <a:r>
              <a:rPr lang="en-GB" baseline="30000" dirty="0" smtClean="0"/>
              <a:t>th</a:t>
            </a:r>
            <a:r>
              <a:rPr lang="en-GB" dirty="0" smtClean="0"/>
              <a:t> to 8</a:t>
            </a:r>
            <a:r>
              <a:rPr lang="en-GB" baseline="30000" dirty="0" smtClean="0"/>
              <a:t>th</a:t>
            </a:r>
            <a:r>
              <a:rPr lang="en-GB" dirty="0" smtClean="0"/>
              <a:t> decade, blacks more than whites, males more than females, diabetics more than non-diabetics.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Painless jaundice </a:t>
            </a:r>
            <a:r>
              <a:rPr lang="en-US" dirty="0" smtClean="0"/>
              <a:t>is a frequent initial symptom of</a:t>
            </a:r>
          </a:p>
          <a:p>
            <a:r>
              <a:rPr lang="en-US" dirty="0" smtClean="0"/>
              <a:t>pancreatic cancer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Cigarette smoking </a:t>
            </a:r>
            <a:r>
              <a:rPr lang="en-US" b="1" dirty="0" smtClean="0"/>
              <a:t>is </a:t>
            </a:r>
            <a:r>
              <a:rPr lang="en-US" dirty="0" smtClean="0"/>
              <a:t>associated with a fivefold increased risk for </a:t>
            </a:r>
            <a:r>
              <a:rPr lang="en-US" dirty="0" err="1" smtClean="0"/>
              <a:t>adenocarcinoma</a:t>
            </a:r>
            <a:r>
              <a:rPr lang="en-US" dirty="0" smtClean="0"/>
              <a:t> of the pancreas.</a:t>
            </a:r>
          </a:p>
          <a:p>
            <a:r>
              <a:rPr lang="en-US" dirty="0" smtClean="0"/>
              <a:t>A </a:t>
            </a:r>
            <a:r>
              <a:rPr lang="en-US" i="1" dirty="0" smtClean="0">
                <a:solidFill>
                  <a:srgbClr val="FF0000"/>
                </a:solidFill>
              </a:rPr>
              <a:t>K-RAS</a:t>
            </a:r>
            <a:r>
              <a:rPr lang="en-US" i="1" dirty="0" smtClean="0"/>
              <a:t> </a:t>
            </a:r>
            <a:r>
              <a:rPr lang="en-US" dirty="0" smtClean="0"/>
              <a:t>mutation is an early event in pancreatic carcinogenesis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Tumors of the liver and pancreas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Describe the clinical features of benign and malignant tumors of liver and pancreas.</a:t>
            </a:r>
          </a:p>
          <a:p>
            <a:r>
              <a:rPr lang="en-US" dirty="0" smtClean="0"/>
              <a:t>Describe the pathological features of benign and malignant tumors of liver and pancreas.</a:t>
            </a:r>
          </a:p>
          <a:p>
            <a:r>
              <a:rPr lang="en-US" dirty="0" smtClean="0"/>
              <a:t>Describe the etiology of hepatocellular carcinoma </a:t>
            </a:r>
          </a:p>
          <a:p>
            <a:pPr lvl="0"/>
            <a:r>
              <a:rPr lang="en-US" dirty="0" smtClean="0"/>
              <a:t>Understand  the frequency of metastatic disease to the liver.</a:t>
            </a:r>
          </a:p>
          <a:p>
            <a:pPr lvl="0"/>
            <a:r>
              <a:rPr lang="en-US" dirty="0" smtClean="0"/>
              <a:t>Recognize the rarity of primary liver </a:t>
            </a:r>
            <a:r>
              <a:rPr lang="en-US" dirty="0" err="1" smtClean="0"/>
              <a:t>neoplasms</a:t>
            </a:r>
            <a:r>
              <a:rPr lang="en-US" dirty="0" smtClean="0"/>
              <a:t> in children.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0" i="1" dirty="0" smtClean="0"/>
              <a:t>PANCREATIC CARCINOMA</a:t>
            </a:r>
            <a:r>
              <a:rPr lang="en-GB" sz="4000" b="0" dirty="0" smtClean="0"/>
              <a:t> Morphology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Approximately </a:t>
            </a:r>
            <a:r>
              <a:rPr lang="en-GB" sz="2800" dirty="0" smtClean="0">
                <a:solidFill>
                  <a:srgbClr val="FF0000"/>
                </a:solidFill>
              </a:rPr>
              <a:t>60%</a:t>
            </a:r>
            <a:r>
              <a:rPr lang="en-GB" sz="2800" dirty="0" smtClean="0"/>
              <a:t> of cancers of the pancreas arise in the </a:t>
            </a:r>
            <a:r>
              <a:rPr lang="en-GB" sz="2800" dirty="0" smtClean="0">
                <a:solidFill>
                  <a:srgbClr val="FF0000"/>
                </a:solidFill>
              </a:rPr>
              <a:t>head </a:t>
            </a:r>
            <a:r>
              <a:rPr lang="en-GB" sz="2800" dirty="0" smtClean="0"/>
              <a:t>of the gland, 15% in the body, and 5% in the tail; in 20%, the neoplasm diffusely involves the entire gland. </a:t>
            </a:r>
          </a:p>
          <a:p>
            <a:pPr>
              <a:lnSpc>
                <a:spcPct val="90000"/>
              </a:lnSpc>
              <a:defRPr/>
            </a:pPr>
            <a:r>
              <a:rPr lang="en-GB" sz="2800" dirty="0" smtClean="0"/>
              <a:t>It is highly invasive, and it elicits an intense non-</a:t>
            </a:r>
            <a:r>
              <a:rPr lang="en-GB" sz="2800" dirty="0" err="1" smtClean="0"/>
              <a:t>neoplastic</a:t>
            </a:r>
            <a:r>
              <a:rPr lang="en-GB" sz="2800" dirty="0" smtClean="0"/>
              <a:t> host reaction called a "</a:t>
            </a:r>
            <a:r>
              <a:rPr lang="en-GB" sz="2800" dirty="0" err="1" smtClean="0">
                <a:solidFill>
                  <a:srgbClr val="FF0000"/>
                </a:solidFill>
              </a:rPr>
              <a:t>desmoplastic</a:t>
            </a:r>
            <a:r>
              <a:rPr lang="en-GB" sz="2800" dirty="0" smtClean="0">
                <a:solidFill>
                  <a:srgbClr val="FF0000"/>
                </a:solidFill>
              </a:rPr>
              <a:t> response</a:t>
            </a:r>
            <a:r>
              <a:rPr lang="en-GB" sz="2800" dirty="0" smtClean="0"/>
              <a:t>".</a:t>
            </a:r>
          </a:p>
        </p:txBody>
      </p:sp>
      <p:pic>
        <p:nvPicPr>
          <p:cNvPr id="4" name="Content Placeholder 3" descr="untitled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14600" y="4114800"/>
            <a:ext cx="5486400" cy="2569845"/>
          </a:xfrm>
          <a:prstGeom prst="rect">
            <a:avLst/>
          </a:prstGeom>
        </p:spPr>
      </p:pic>
      <p:cxnSp>
        <p:nvCxnSpPr>
          <p:cNvPr id="5" name="رابط كسهم مستقيم 4"/>
          <p:cNvCxnSpPr/>
          <p:nvPr/>
        </p:nvCxnSpPr>
        <p:spPr>
          <a:xfrm rot="5400000">
            <a:off x="5791200" y="4114800"/>
            <a:ext cx="99060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0" i="1" dirty="0" smtClean="0"/>
              <a:t>PANCREATIC CARCINOMA</a:t>
            </a:r>
            <a:r>
              <a:rPr lang="en-GB" sz="4000" b="0" dirty="0" smtClean="0"/>
              <a:t> Morphology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Less common variants of pancreatic cancer include 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sz="2800" b="1" dirty="0" err="1" smtClean="0"/>
              <a:t>acinar</a:t>
            </a:r>
            <a:r>
              <a:rPr lang="en-GB" sz="2800" b="1" dirty="0" smtClean="0"/>
              <a:t> cell carcinomas, 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sz="2800" b="1" dirty="0" err="1" smtClean="0"/>
              <a:t>adenosquamous</a:t>
            </a:r>
            <a:r>
              <a:rPr lang="en-GB" sz="2800" b="1" dirty="0" smtClean="0"/>
              <a:t> carcinomas</a:t>
            </a:r>
            <a:r>
              <a:rPr lang="en-GB" sz="2800" dirty="0" smtClean="0"/>
              <a:t>, 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sz="2800" b="1" dirty="0" smtClean="0"/>
              <a:t>undifferentiated carcinomas with </a:t>
            </a:r>
            <a:r>
              <a:rPr lang="en-GB" sz="2800" b="1" dirty="0" err="1" smtClean="0"/>
              <a:t>osteoclast</a:t>
            </a:r>
            <a:r>
              <a:rPr lang="en-GB" sz="2800" b="1" dirty="0" smtClean="0"/>
              <a:t>-like giant cells</a:t>
            </a:r>
            <a:r>
              <a:rPr lang="en-GB" sz="28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b="0" i="1" smtClean="0"/>
              <a:t>PANCREATIC CARCINOMA: CLINICAL FEATURES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300" dirty="0" smtClean="0"/>
              <a:t>Jaundice, weight loss, pain ,massive metastasis to liver and migratory </a:t>
            </a:r>
            <a:r>
              <a:rPr lang="en-GB" sz="3300" dirty="0" err="1" smtClean="0"/>
              <a:t>thrombophelebitis</a:t>
            </a:r>
            <a:endParaRPr lang="en-GB" sz="3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0" i="1" dirty="0" smtClean="0"/>
              <a:t>PANCREATIC CARCINOMA</a:t>
            </a:r>
            <a:endParaRPr lang="en-US" dirty="0"/>
          </a:p>
        </p:txBody>
      </p:sp>
      <p:pic>
        <p:nvPicPr>
          <p:cNvPr id="223235" name="Content Placeholder 3" descr="untitled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1400" b="1" u="sng" dirty="0" smtClean="0">
                <a:solidFill>
                  <a:srgbClr val="FF0000"/>
                </a:solidFill>
              </a:rPr>
              <a:t>Describe the clinical features of benign and malignant tumors of liver and pancreas.</a:t>
            </a:r>
          </a:p>
          <a:p>
            <a:pPr lvl="0">
              <a:buFont typeface="+mj-lt"/>
              <a:buAutoNum type="arabicPeriod"/>
            </a:pPr>
            <a:r>
              <a:rPr lang="en-GB" sz="1400" dirty="0" smtClean="0"/>
              <a:t>Hepatocellular carcinoma</a:t>
            </a:r>
          </a:p>
          <a:p>
            <a:pPr>
              <a:buFont typeface="+mj-lt"/>
              <a:buAutoNum type="arabicPeriod"/>
            </a:pPr>
            <a:r>
              <a:rPr lang="en-GB" sz="1400" dirty="0" err="1" smtClean="0"/>
              <a:t>Fibrolamellar</a:t>
            </a:r>
            <a:r>
              <a:rPr lang="en-GB" sz="1400" dirty="0" smtClean="0"/>
              <a:t> type Hepatocellular ca.</a:t>
            </a:r>
            <a:endParaRPr lang="en-GB" sz="1400" dirty="0" smtClean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400" dirty="0" smtClean="0"/>
              <a:t>Hepatic adenoma</a:t>
            </a:r>
          </a:p>
          <a:p>
            <a:pPr>
              <a:buFont typeface="+mj-lt"/>
              <a:buAutoNum type="arabicPeriod"/>
            </a:pPr>
            <a:r>
              <a:rPr lang="en-GB" sz="1400" dirty="0" err="1" smtClean="0"/>
              <a:t>Cholangiocarcinoma</a:t>
            </a:r>
            <a:endParaRPr lang="en-GB" sz="1400" dirty="0" smtClean="0"/>
          </a:p>
          <a:p>
            <a:pPr>
              <a:buFont typeface="+mj-lt"/>
              <a:buAutoNum type="arabicPeriod"/>
            </a:pPr>
            <a:r>
              <a:rPr lang="en-GB" sz="1400" dirty="0"/>
              <a:t>Metastatic </a:t>
            </a:r>
            <a:r>
              <a:rPr lang="en-GB" sz="1400" dirty="0" err="1" smtClean="0"/>
              <a:t>tumors</a:t>
            </a:r>
            <a:r>
              <a:rPr lang="en-GB" sz="1400" dirty="0" smtClean="0"/>
              <a:t> to the liver</a:t>
            </a:r>
          </a:p>
          <a:p>
            <a:pPr>
              <a:buFont typeface="+mj-lt"/>
              <a:buAutoNum type="arabicPeriod"/>
            </a:pPr>
            <a:r>
              <a:rPr lang="en-GB" sz="1400" dirty="0" err="1" smtClean="0"/>
              <a:t>Angiosarcoma</a:t>
            </a:r>
            <a:r>
              <a:rPr lang="en-GB" sz="1400" dirty="0" smtClean="0"/>
              <a:t> …….</a:t>
            </a:r>
            <a:endParaRPr lang="en-GB" sz="1400" i="1" dirty="0" smtClean="0"/>
          </a:p>
          <a:p>
            <a:pPr lvl="0">
              <a:buFont typeface="+mj-lt"/>
              <a:buAutoNum type="arabicPeriod"/>
            </a:pPr>
            <a:r>
              <a:rPr lang="en-GB" sz="1400" i="1" dirty="0" smtClean="0"/>
              <a:t>Pancreatic carcinoma</a:t>
            </a:r>
            <a:endParaRPr lang="en-US" sz="1400" dirty="0" smtClean="0"/>
          </a:p>
          <a:p>
            <a:pPr marL="0" lvl="0" indent="0">
              <a:buNone/>
            </a:pPr>
            <a:endParaRPr lang="en-US" sz="1400" dirty="0" smtClean="0"/>
          </a:p>
          <a:p>
            <a:endParaRPr lang="en-US" sz="1400" b="1" u="sng" dirty="0" smtClean="0">
              <a:solidFill>
                <a:srgbClr val="FF0000"/>
              </a:solidFill>
            </a:endParaRPr>
          </a:p>
          <a:p>
            <a:r>
              <a:rPr lang="en-US" sz="1400" b="1" u="sng" dirty="0" smtClean="0">
                <a:solidFill>
                  <a:srgbClr val="FF0000"/>
                </a:solidFill>
              </a:rPr>
              <a:t>Describe the pathological features of benign and malignant tumors of liver and pancreas.</a:t>
            </a:r>
          </a:p>
          <a:p>
            <a:r>
              <a:rPr lang="en-GB" sz="1400" dirty="0"/>
              <a:t>Hepatocellular </a:t>
            </a:r>
            <a:r>
              <a:rPr lang="en-GB" sz="1400" dirty="0" smtClean="0"/>
              <a:t>carcinoma</a:t>
            </a:r>
          </a:p>
          <a:p>
            <a:r>
              <a:rPr lang="en-GB" sz="1400" dirty="0" err="1" smtClean="0"/>
              <a:t>Fibrolamellar</a:t>
            </a:r>
            <a:r>
              <a:rPr lang="en-GB" sz="1400" dirty="0" smtClean="0"/>
              <a:t> </a:t>
            </a:r>
            <a:r>
              <a:rPr lang="en-GB" sz="1400" dirty="0"/>
              <a:t>Hepatocellular </a:t>
            </a:r>
            <a:r>
              <a:rPr lang="en-GB" sz="1400" dirty="0" smtClean="0"/>
              <a:t>carcinoma</a:t>
            </a:r>
          </a:p>
          <a:p>
            <a:r>
              <a:rPr lang="en-US" sz="1400" dirty="0" smtClean="0"/>
              <a:t>Hepatic adenoma.</a:t>
            </a:r>
            <a:endParaRPr lang="en-US" sz="1400" dirty="0"/>
          </a:p>
          <a:p>
            <a:pPr lvl="0"/>
            <a:r>
              <a:rPr lang="en-GB" sz="1400" dirty="0" err="1" smtClean="0"/>
              <a:t>Cholangiocarcinoma</a:t>
            </a:r>
            <a:r>
              <a:rPr lang="en-GB" sz="1400" dirty="0" smtClean="0"/>
              <a:t>….</a:t>
            </a:r>
            <a:r>
              <a:rPr lang="en-GB" sz="1400" b="1" dirty="0"/>
              <a:t> </a:t>
            </a:r>
            <a:endParaRPr lang="en-GB" sz="1400" b="1" dirty="0" smtClean="0"/>
          </a:p>
          <a:p>
            <a:pPr lvl="0"/>
            <a:r>
              <a:rPr lang="en-GB" sz="1400" dirty="0" smtClean="0"/>
              <a:t>Metastatic </a:t>
            </a:r>
            <a:r>
              <a:rPr lang="en-GB" sz="1400" dirty="0" err="1"/>
              <a:t>tumors</a:t>
            </a:r>
            <a:r>
              <a:rPr lang="en-GB" sz="1400" dirty="0"/>
              <a:t> to the </a:t>
            </a:r>
            <a:r>
              <a:rPr lang="en-GB" sz="1400" dirty="0" smtClean="0"/>
              <a:t>liver </a:t>
            </a:r>
          </a:p>
          <a:p>
            <a:r>
              <a:rPr lang="en-GB" sz="1400" dirty="0" err="1" smtClean="0"/>
              <a:t>Angiosarcoma</a:t>
            </a:r>
            <a:endParaRPr lang="en-GB" sz="1400" i="1" dirty="0"/>
          </a:p>
          <a:p>
            <a:pPr lvl="0"/>
            <a:r>
              <a:rPr lang="en-GB" sz="1400" i="1" dirty="0"/>
              <a:t>Pancreatic </a:t>
            </a:r>
            <a:r>
              <a:rPr lang="en-GB" sz="1400" i="1" dirty="0" smtClean="0"/>
              <a:t>carcinoma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b="1" u="sng" dirty="0" smtClean="0">
                <a:solidFill>
                  <a:srgbClr val="FF0000"/>
                </a:solidFill>
              </a:rPr>
              <a:t>Describe the </a:t>
            </a:r>
            <a:r>
              <a:rPr lang="en-US" sz="1400" b="1" u="sng" dirty="0">
                <a:solidFill>
                  <a:srgbClr val="FF0000"/>
                </a:solidFill>
              </a:rPr>
              <a:t>etiology</a:t>
            </a:r>
            <a:r>
              <a:rPr lang="en-US" sz="1400" dirty="0"/>
              <a:t> </a:t>
            </a:r>
            <a:r>
              <a:rPr lang="en-US" sz="1400" b="1" u="sng" dirty="0" smtClean="0">
                <a:solidFill>
                  <a:srgbClr val="FF0000"/>
                </a:solidFill>
              </a:rPr>
              <a:t>of hepatocellular carcinoma </a:t>
            </a:r>
          </a:p>
          <a:p>
            <a:r>
              <a:rPr lang="en-GB" sz="1400" dirty="0"/>
              <a:t>viral infection (HBV, HCV</a:t>
            </a:r>
            <a:r>
              <a:rPr lang="en-GB" sz="1400" dirty="0" smtClean="0"/>
              <a:t>)…</a:t>
            </a:r>
            <a:r>
              <a:rPr lang="en-GB" sz="1400" dirty="0"/>
              <a:t> </a:t>
            </a:r>
            <a:r>
              <a:rPr lang="en-GB" sz="1400" dirty="0" smtClean="0"/>
              <a:t>Cirrhosis…</a:t>
            </a:r>
            <a:r>
              <a:rPr lang="en-GB" sz="1400" dirty="0"/>
              <a:t> aflatoxins </a:t>
            </a:r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pPr lvl="0"/>
            <a:r>
              <a:rPr lang="en-US" sz="1400" b="1" u="sng" dirty="0" smtClean="0">
                <a:solidFill>
                  <a:srgbClr val="FF0000"/>
                </a:solidFill>
              </a:rPr>
              <a:t>Understand  the frequency of metastatic disease to the liver.</a:t>
            </a:r>
          </a:p>
          <a:p>
            <a:pPr lvl="0"/>
            <a:r>
              <a:rPr lang="en-US" sz="1400" dirty="0" smtClean="0"/>
              <a:t>Much more common than primary </a:t>
            </a:r>
            <a:endParaRPr lang="en-US" sz="1400" dirty="0"/>
          </a:p>
          <a:p>
            <a:pPr lvl="0"/>
            <a:endParaRPr lang="en-US" sz="1400" dirty="0" smtClean="0"/>
          </a:p>
          <a:p>
            <a:pPr lvl="0"/>
            <a:endParaRPr lang="en-US" sz="1400" dirty="0" smtClean="0"/>
          </a:p>
          <a:p>
            <a:pPr lvl="0"/>
            <a:r>
              <a:rPr lang="en-US" sz="1400" b="1" u="sng" dirty="0" smtClean="0">
                <a:solidFill>
                  <a:srgbClr val="FF0000"/>
                </a:solidFill>
              </a:rPr>
              <a:t>Recognize the rarity of primary liver neoplasms in children.</a:t>
            </a:r>
          </a:p>
          <a:p>
            <a:pPr lvl="0"/>
            <a:r>
              <a:rPr lang="en-US" sz="1400" dirty="0" smtClean="0"/>
              <a:t>Liver neoplasm in children is rare …………common tumor is </a:t>
            </a:r>
            <a:r>
              <a:rPr lang="en-US" sz="1400" dirty="0" err="1" smtClean="0"/>
              <a:t>hepatoblastoma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 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05200" y="596205"/>
            <a:ext cx="2552302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28600" lvl="0" indent="-228600">
              <a:buFont typeface="+mj-lt"/>
              <a:buAutoNum type="alphaLcParenR"/>
            </a:pPr>
            <a:r>
              <a:rPr lang="en-GB" sz="1050" dirty="0" smtClean="0"/>
              <a:t>raised AFP</a:t>
            </a:r>
          </a:p>
          <a:p>
            <a:pPr marL="228600" indent="-228600">
              <a:buFont typeface="+mj-lt"/>
              <a:buAutoNum type="alphaLcParenR"/>
            </a:pPr>
            <a:r>
              <a:rPr lang="en-GB" sz="1050" dirty="0"/>
              <a:t>Young adults </a:t>
            </a:r>
            <a:endParaRPr lang="en-GB" sz="1050" dirty="0" smtClean="0"/>
          </a:p>
          <a:p>
            <a:pPr marL="228600" lvl="0" indent="-228600">
              <a:buFont typeface="+mj-lt"/>
              <a:buAutoNum type="alphaLcParenR"/>
            </a:pPr>
            <a:r>
              <a:rPr lang="en-GB" sz="1050" dirty="0"/>
              <a:t>vinyl chloride and </a:t>
            </a:r>
            <a:r>
              <a:rPr lang="en-GB" sz="1050" dirty="0" err="1"/>
              <a:t>thorostrast</a:t>
            </a:r>
            <a:r>
              <a:rPr lang="en-GB" sz="1050" dirty="0"/>
              <a:t> exposure</a:t>
            </a:r>
            <a:endParaRPr lang="en-GB" sz="1050" dirty="0" smtClean="0"/>
          </a:p>
          <a:p>
            <a:pPr marL="228600" lvl="0" indent="-228600">
              <a:buFont typeface="+mj-lt"/>
              <a:buAutoNum type="alphaLcParenR"/>
            </a:pPr>
            <a:r>
              <a:rPr lang="en-GB" sz="1050" dirty="0"/>
              <a:t>Multiple nodules</a:t>
            </a:r>
            <a:endParaRPr lang="en-GB" sz="1050" dirty="0" smtClean="0"/>
          </a:p>
          <a:p>
            <a:pPr marL="228600" lvl="0" indent="-228600">
              <a:buFont typeface="+mj-lt"/>
              <a:buAutoNum type="alphaLcParenR"/>
            </a:pPr>
            <a:r>
              <a:rPr lang="en-GB" sz="1050" dirty="0" smtClean="0"/>
              <a:t>Prognosis </a:t>
            </a:r>
            <a:r>
              <a:rPr lang="en-GB" sz="1050" dirty="0"/>
              <a:t>is poor</a:t>
            </a:r>
            <a:endParaRPr lang="en-GB" sz="1050" dirty="0" smtClean="0"/>
          </a:p>
          <a:p>
            <a:pPr marL="228600" lvl="0" indent="-228600">
              <a:buFont typeface="+mj-lt"/>
              <a:buAutoNum type="alphaLcParenR"/>
            </a:pPr>
            <a:r>
              <a:rPr lang="en-US" sz="1050" dirty="0" smtClean="0"/>
              <a:t>bleed </a:t>
            </a:r>
            <a:r>
              <a:rPr lang="en-US" sz="1050" dirty="0"/>
              <a:t>……..shock ….</a:t>
            </a:r>
            <a:r>
              <a:rPr lang="en-US" sz="1050" dirty="0" smtClean="0"/>
              <a:t>emergency</a:t>
            </a:r>
          </a:p>
          <a:p>
            <a:pPr marL="228600" lvl="0" indent="-228600">
              <a:buFont typeface="+mj-lt"/>
              <a:buAutoNum type="alphaLcParenR"/>
            </a:pPr>
            <a:r>
              <a:rPr lang="en-GB" sz="1050" dirty="0"/>
              <a:t>Jaundice</a:t>
            </a:r>
            <a:endParaRPr lang="en-GB" sz="1050" dirty="0" smtClean="0"/>
          </a:p>
          <a:p>
            <a:pPr marL="228600" lvl="0" indent="-228600">
              <a:buFont typeface="+mj-lt"/>
              <a:buAutoNum type="alphaLcParenR"/>
            </a:pPr>
            <a:r>
              <a:rPr lang="en-US" sz="1050" dirty="0"/>
              <a:t>female using oral </a:t>
            </a:r>
            <a:r>
              <a:rPr lang="en-US" sz="1050" dirty="0" smtClean="0"/>
              <a:t>contraceptive</a:t>
            </a:r>
            <a:endParaRPr lang="en-GB" sz="105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810000" y="2392740"/>
            <a:ext cx="3124201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lphaLcParenR"/>
            </a:pPr>
            <a:r>
              <a:rPr lang="en-GB" sz="1200" dirty="0"/>
              <a:t>resemble </a:t>
            </a:r>
            <a:r>
              <a:rPr lang="en-GB" sz="1200" dirty="0" smtClean="0"/>
              <a:t>hepatocytes</a:t>
            </a:r>
          </a:p>
          <a:p>
            <a:pPr marL="228600" indent="-228600">
              <a:buFont typeface="+mj-lt"/>
              <a:buAutoNum type="alphaLcParenR"/>
            </a:pPr>
            <a:r>
              <a:rPr lang="en-GB" sz="1200" dirty="0" smtClean="0"/>
              <a:t>Intracellular bile</a:t>
            </a:r>
          </a:p>
          <a:p>
            <a:pPr marL="228600" indent="-228600">
              <a:buFont typeface="+mj-lt"/>
              <a:buAutoNum type="alphaLcParenR"/>
            </a:pPr>
            <a:r>
              <a:rPr lang="en-GB" sz="1200" dirty="0"/>
              <a:t>nests or cords </a:t>
            </a:r>
            <a:r>
              <a:rPr lang="en-GB" sz="1200" dirty="0" smtClean="0"/>
              <a:t>of polygonal cells separated </a:t>
            </a:r>
            <a:r>
              <a:rPr lang="en-GB" sz="1200" dirty="0"/>
              <a:t>dense collagen </a:t>
            </a:r>
            <a:r>
              <a:rPr lang="en-GB" sz="1200" dirty="0" smtClean="0"/>
              <a:t>bundles</a:t>
            </a:r>
          </a:p>
          <a:p>
            <a:pPr marL="228600" indent="-228600">
              <a:buFont typeface="+mj-lt"/>
              <a:buAutoNum type="alphaLcParenR"/>
            </a:pPr>
            <a:r>
              <a:rPr lang="en-GB" sz="1200" dirty="0"/>
              <a:t>endothelial cells </a:t>
            </a:r>
            <a:endParaRPr lang="en-GB" sz="1200" dirty="0" smtClean="0"/>
          </a:p>
          <a:p>
            <a:pPr marL="228600" lvl="0" indent="-228600">
              <a:buFont typeface="+mj-lt"/>
              <a:buAutoNum type="alphaLcParenR"/>
            </a:pPr>
            <a:r>
              <a:rPr lang="en-GB" sz="1200" dirty="0"/>
              <a:t>Rarely bile </a:t>
            </a:r>
            <a:r>
              <a:rPr lang="en-GB" sz="1200" dirty="0" smtClean="0"/>
              <a:t>stained</a:t>
            </a:r>
          </a:p>
          <a:p>
            <a:pPr marL="228600" lvl="0" indent="-228600">
              <a:buFont typeface="+mj-lt"/>
              <a:buAutoNum type="alphaLcParenR"/>
            </a:pPr>
            <a:r>
              <a:rPr lang="en-GB" sz="1200" i="1" dirty="0"/>
              <a:t>gland forming(adenocarcinoma)</a:t>
            </a:r>
            <a:endParaRPr lang="en-GB" sz="1200" dirty="0" smtClean="0"/>
          </a:p>
          <a:p>
            <a:pPr marL="228600" indent="-228600">
              <a:buFont typeface="+mj-lt"/>
              <a:buAutoNum type="alphaLcParenR"/>
            </a:pPr>
            <a:r>
              <a:rPr lang="en-GB" sz="1200" dirty="0" smtClean="0"/>
              <a:t>desmoplastic  stroma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357503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1400" b="1" u="sng" dirty="0" smtClean="0">
                <a:solidFill>
                  <a:srgbClr val="FF0000"/>
                </a:solidFill>
              </a:rPr>
              <a:t>Describe the clinical features of benign and malignant tumors of liver and pancreas.</a:t>
            </a:r>
          </a:p>
          <a:p>
            <a:pPr lvl="0">
              <a:buFont typeface="+mj-lt"/>
              <a:buAutoNum type="arabicPeriod"/>
            </a:pPr>
            <a:r>
              <a:rPr lang="en-GB" sz="1400" dirty="0" smtClean="0"/>
              <a:t>Hepatocellular carcinoma (</a:t>
            </a:r>
            <a:r>
              <a:rPr lang="en-GB" sz="1400" dirty="0" err="1" smtClean="0"/>
              <a:t>a,g</a:t>
            </a:r>
            <a:r>
              <a:rPr lang="en-GB" sz="1400" dirty="0" smtClean="0"/>
              <a:t>)</a:t>
            </a:r>
            <a:endParaRPr lang="en-GB" sz="1400" dirty="0" smtClean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400" dirty="0" smtClean="0"/>
              <a:t>Hepatic adenoma ( h)</a:t>
            </a:r>
          </a:p>
          <a:p>
            <a:pPr>
              <a:buFont typeface="+mj-lt"/>
              <a:buAutoNum type="arabicPeriod"/>
            </a:pPr>
            <a:r>
              <a:rPr lang="en-GB" sz="1400" dirty="0" err="1" smtClean="0"/>
              <a:t>Cholangiocarcinoma</a:t>
            </a:r>
            <a:r>
              <a:rPr lang="en-GB" sz="1400" dirty="0" smtClean="0"/>
              <a:t> (</a:t>
            </a:r>
            <a:r>
              <a:rPr lang="en-GB" sz="1400" dirty="0" err="1" smtClean="0"/>
              <a:t>e,g</a:t>
            </a:r>
            <a:r>
              <a:rPr lang="en-GB" sz="1400" dirty="0" smtClean="0"/>
              <a:t>)</a:t>
            </a:r>
          </a:p>
          <a:p>
            <a:pPr>
              <a:buFont typeface="+mj-lt"/>
              <a:buAutoNum type="arabicPeriod"/>
            </a:pPr>
            <a:r>
              <a:rPr lang="en-GB" sz="1400" dirty="0"/>
              <a:t>Metastatic </a:t>
            </a:r>
            <a:r>
              <a:rPr lang="en-GB" sz="1400" dirty="0" err="1" smtClean="0"/>
              <a:t>tumors</a:t>
            </a:r>
            <a:r>
              <a:rPr lang="en-GB" sz="1400" dirty="0" smtClean="0"/>
              <a:t> to the liver</a:t>
            </a:r>
          </a:p>
          <a:p>
            <a:pPr>
              <a:buFont typeface="+mj-lt"/>
              <a:buAutoNum type="arabicPeriod"/>
            </a:pPr>
            <a:r>
              <a:rPr lang="en-GB" sz="1400" dirty="0" err="1" smtClean="0"/>
              <a:t>Angiosarcoma</a:t>
            </a:r>
            <a:r>
              <a:rPr lang="en-GB" sz="1400" smtClean="0"/>
              <a:t>  ©</a:t>
            </a:r>
            <a:endParaRPr lang="en-GB" sz="1400" i="1" dirty="0" smtClean="0"/>
          </a:p>
          <a:p>
            <a:pPr lvl="0">
              <a:buFont typeface="+mj-lt"/>
              <a:buAutoNum type="arabicPeriod"/>
            </a:pPr>
            <a:r>
              <a:rPr lang="en-GB" sz="1400" i="1" dirty="0" smtClean="0"/>
              <a:t>Pancreatic carcinoma</a:t>
            </a:r>
            <a:endParaRPr lang="en-US" sz="1400" dirty="0" smtClean="0"/>
          </a:p>
          <a:p>
            <a:pPr marL="0" lvl="0" indent="0">
              <a:buNone/>
            </a:pPr>
            <a:endParaRPr lang="en-US" sz="1400" dirty="0" smtClean="0"/>
          </a:p>
          <a:p>
            <a:endParaRPr lang="en-US" sz="1400" b="1" u="sng" dirty="0" smtClean="0">
              <a:solidFill>
                <a:srgbClr val="FF0000"/>
              </a:solidFill>
            </a:endParaRPr>
          </a:p>
          <a:p>
            <a:endParaRPr lang="en-US" sz="1400" b="1" u="sng" dirty="0" smtClean="0">
              <a:solidFill>
                <a:srgbClr val="FF0000"/>
              </a:solidFill>
            </a:endParaRPr>
          </a:p>
          <a:p>
            <a:r>
              <a:rPr lang="en-US" sz="1400" b="1" u="sng" dirty="0" smtClean="0">
                <a:solidFill>
                  <a:srgbClr val="FF0000"/>
                </a:solidFill>
              </a:rPr>
              <a:t>Describe the pathological features of benign and malignant tumors of liver and pancreas.</a:t>
            </a:r>
          </a:p>
          <a:p>
            <a:r>
              <a:rPr lang="en-GB" sz="1400" dirty="0"/>
              <a:t>Hepatocellular </a:t>
            </a:r>
            <a:r>
              <a:rPr lang="en-GB" sz="1400" dirty="0" smtClean="0"/>
              <a:t>carcinoma (</a:t>
            </a:r>
            <a:r>
              <a:rPr lang="en-GB" sz="1400" dirty="0" err="1" smtClean="0"/>
              <a:t>a,b</a:t>
            </a:r>
            <a:r>
              <a:rPr lang="en-GB" sz="1400" dirty="0" smtClean="0"/>
              <a:t>)</a:t>
            </a:r>
          </a:p>
          <a:p>
            <a:r>
              <a:rPr lang="en-GB" sz="1400" dirty="0" err="1" smtClean="0"/>
              <a:t>Fibrolamellar</a:t>
            </a:r>
            <a:r>
              <a:rPr lang="en-GB" sz="1400" dirty="0" smtClean="0"/>
              <a:t> </a:t>
            </a:r>
            <a:r>
              <a:rPr lang="en-GB" sz="1400" dirty="0"/>
              <a:t>Hepatocellular </a:t>
            </a:r>
            <a:r>
              <a:rPr lang="en-GB" sz="1400" dirty="0" smtClean="0"/>
              <a:t>carcinoma ©</a:t>
            </a:r>
          </a:p>
          <a:p>
            <a:r>
              <a:rPr lang="en-US" sz="1400" dirty="0" smtClean="0"/>
              <a:t>Hepatic adenoma.(</a:t>
            </a:r>
            <a:r>
              <a:rPr lang="en-US" sz="1400" dirty="0" err="1" smtClean="0"/>
              <a:t>a,b</a:t>
            </a:r>
            <a:r>
              <a:rPr lang="en-US" sz="1400" dirty="0" smtClean="0"/>
              <a:t>)</a:t>
            </a:r>
            <a:endParaRPr lang="en-US" sz="1400" dirty="0"/>
          </a:p>
          <a:p>
            <a:pPr lvl="0"/>
            <a:r>
              <a:rPr lang="en-GB" sz="1400" dirty="0" err="1" smtClean="0"/>
              <a:t>Cholangiocarcinoma</a:t>
            </a:r>
            <a:r>
              <a:rPr lang="en-GB" sz="1400" dirty="0"/>
              <a:t> </a:t>
            </a:r>
            <a:r>
              <a:rPr lang="en-GB" sz="1400" dirty="0" smtClean="0"/>
              <a:t>(</a:t>
            </a:r>
            <a:r>
              <a:rPr lang="en-GB" sz="1400" dirty="0" err="1" smtClean="0"/>
              <a:t>e,f,g</a:t>
            </a:r>
            <a:r>
              <a:rPr lang="en-GB" sz="1400" dirty="0" smtClean="0"/>
              <a:t>)</a:t>
            </a:r>
            <a:r>
              <a:rPr lang="en-GB" sz="1400" b="1" dirty="0" smtClean="0"/>
              <a:t> </a:t>
            </a:r>
          </a:p>
          <a:p>
            <a:pPr lvl="0"/>
            <a:r>
              <a:rPr lang="en-GB" sz="1400" dirty="0" smtClean="0"/>
              <a:t>Metastatic </a:t>
            </a:r>
            <a:r>
              <a:rPr lang="en-GB" sz="1400" dirty="0" err="1"/>
              <a:t>tumors</a:t>
            </a:r>
            <a:r>
              <a:rPr lang="en-GB" sz="1400" dirty="0"/>
              <a:t> to the </a:t>
            </a:r>
            <a:r>
              <a:rPr lang="en-GB" sz="1400" dirty="0" smtClean="0"/>
              <a:t>liver </a:t>
            </a:r>
          </a:p>
          <a:p>
            <a:r>
              <a:rPr lang="en-GB" sz="1400" dirty="0" err="1" smtClean="0"/>
              <a:t>Angiosarcoma</a:t>
            </a:r>
            <a:r>
              <a:rPr lang="en-GB" sz="1400" dirty="0" smtClean="0"/>
              <a:t> (d)</a:t>
            </a:r>
            <a:endParaRPr lang="en-GB" sz="1400" i="1" dirty="0"/>
          </a:p>
          <a:p>
            <a:r>
              <a:rPr lang="en-GB" sz="1400" i="1" dirty="0"/>
              <a:t>Pancreatic </a:t>
            </a:r>
            <a:r>
              <a:rPr lang="en-GB" sz="1400" i="1" dirty="0" smtClean="0"/>
              <a:t>carcinoma </a:t>
            </a:r>
            <a:r>
              <a:rPr lang="en-GB" sz="1400" dirty="0"/>
              <a:t>(</a:t>
            </a:r>
            <a:r>
              <a:rPr lang="en-GB" sz="1400" dirty="0" err="1"/>
              <a:t>e,f,g</a:t>
            </a:r>
            <a:r>
              <a:rPr lang="en-GB" sz="1400" dirty="0"/>
              <a:t>)</a:t>
            </a:r>
            <a:r>
              <a:rPr lang="en-GB" sz="1400" b="1" dirty="0"/>
              <a:t> 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b="1" u="sng" dirty="0" smtClean="0">
                <a:solidFill>
                  <a:srgbClr val="FF0000"/>
                </a:solidFill>
              </a:rPr>
              <a:t>Describe the </a:t>
            </a:r>
            <a:r>
              <a:rPr lang="en-US" sz="1400" b="1" u="sng" dirty="0">
                <a:solidFill>
                  <a:srgbClr val="FF0000"/>
                </a:solidFill>
              </a:rPr>
              <a:t>etiology</a:t>
            </a:r>
            <a:r>
              <a:rPr lang="en-US" sz="1400" dirty="0"/>
              <a:t> </a:t>
            </a:r>
            <a:r>
              <a:rPr lang="en-US" sz="1400" b="1" u="sng" dirty="0" smtClean="0">
                <a:solidFill>
                  <a:srgbClr val="FF0000"/>
                </a:solidFill>
              </a:rPr>
              <a:t>of hepatocellular carcinoma </a:t>
            </a:r>
          </a:p>
          <a:p>
            <a:r>
              <a:rPr lang="en-GB" sz="1400" dirty="0"/>
              <a:t>viral infection (HBV, HCV</a:t>
            </a:r>
            <a:r>
              <a:rPr lang="en-GB" sz="1400" dirty="0" smtClean="0"/>
              <a:t>)…</a:t>
            </a:r>
            <a:r>
              <a:rPr lang="en-GB" sz="1400" dirty="0"/>
              <a:t> </a:t>
            </a:r>
            <a:r>
              <a:rPr lang="en-GB" sz="1400" dirty="0" smtClean="0"/>
              <a:t>Cirrhosis…</a:t>
            </a:r>
            <a:r>
              <a:rPr lang="en-GB" sz="1400" dirty="0"/>
              <a:t> aflatoxins </a:t>
            </a:r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pPr lvl="0"/>
            <a:r>
              <a:rPr lang="en-US" sz="1400" b="1" u="sng" dirty="0" smtClean="0">
                <a:solidFill>
                  <a:srgbClr val="FF0000"/>
                </a:solidFill>
              </a:rPr>
              <a:t>Understand  the frequency of metastatic disease to the liver.</a:t>
            </a:r>
          </a:p>
          <a:p>
            <a:pPr lvl="0"/>
            <a:r>
              <a:rPr lang="en-US" sz="1400" dirty="0" smtClean="0"/>
              <a:t>Much more common than primary </a:t>
            </a:r>
            <a:endParaRPr lang="en-US" sz="1400" dirty="0"/>
          </a:p>
          <a:p>
            <a:pPr lvl="0"/>
            <a:endParaRPr lang="en-US" sz="1400" dirty="0" smtClean="0"/>
          </a:p>
          <a:p>
            <a:pPr lvl="0"/>
            <a:endParaRPr lang="en-US" sz="1400" dirty="0" smtClean="0"/>
          </a:p>
          <a:p>
            <a:pPr lvl="0"/>
            <a:r>
              <a:rPr lang="en-US" sz="1400" b="1" u="sng" dirty="0" smtClean="0">
                <a:solidFill>
                  <a:srgbClr val="FF0000"/>
                </a:solidFill>
              </a:rPr>
              <a:t>Recognize the rarity of primary liver neoplasms in children.</a:t>
            </a:r>
          </a:p>
          <a:p>
            <a:pPr lvl="0"/>
            <a:r>
              <a:rPr lang="en-US" sz="1400" dirty="0" smtClean="0"/>
              <a:t>Liver neoplasm in children is rare …………common tumor is </a:t>
            </a:r>
            <a:r>
              <a:rPr lang="en-US" sz="1400" dirty="0" err="1" smtClean="0"/>
              <a:t>hepatoblastoma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 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05200" y="596205"/>
            <a:ext cx="2552302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28600" lvl="0" indent="-228600">
              <a:buFont typeface="+mj-lt"/>
              <a:buAutoNum type="alphaLcParenR"/>
            </a:pPr>
            <a:r>
              <a:rPr lang="en-GB" sz="1050" dirty="0" smtClean="0"/>
              <a:t>raised AFP</a:t>
            </a:r>
          </a:p>
          <a:p>
            <a:pPr marL="228600" indent="-228600">
              <a:buFont typeface="+mj-lt"/>
              <a:buAutoNum type="alphaLcParenR"/>
            </a:pPr>
            <a:r>
              <a:rPr lang="en-GB" sz="1050" dirty="0"/>
              <a:t>Young adults </a:t>
            </a:r>
            <a:endParaRPr lang="en-GB" sz="1050" dirty="0" smtClean="0"/>
          </a:p>
          <a:p>
            <a:pPr marL="228600" lvl="0" indent="-228600">
              <a:buFont typeface="+mj-lt"/>
              <a:buAutoNum type="alphaLcParenR"/>
            </a:pPr>
            <a:r>
              <a:rPr lang="en-GB" sz="1050" dirty="0" smtClean="0"/>
              <a:t>vinyl </a:t>
            </a:r>
            <a:r>
              <a:rPr lang="en-GB" sz="1050" dirty="0"/>
              <a:t>chloride and </a:t>
            </a:r>
            <a:r>
              <a:rPr lang="en-GB" sz="1050" dirty="0" err="1"/>
              <a:t>thorostrast</a:t>
            </a:r>
            <a:r>
              <a:rPr lang="en-GB" sz="1050" dirty="0"/>
              <a:t> exposure</a:t>
            </a:r>
            <a:endParaRPr lang="en-GB" sz="1050" dirty="0" smtClean="0"/>
          </a:p>
          <a:p>
            <a:pPr marL="228600" lvl="0" indent="-228600">
              <a:buFont typeface="+mj-lt"/>
              <a:buAutoNum type="alphaLcParenR"/>
            </a:pPr>
            <a:r>
              <a:rPr lang="en-GB" sz="1050" dirty="0"/>
              <a:t>Multiple nodules</a:t>
            </a:r>
            <a:endParaRPr lang="en-GB" sz="1050" dirty="0" smtClean="0"/>
          </a:p>
          <a:p>
            <a:pPr marL="228600" lvl="0" indent="-228600">
              <a:buFont typeface="+mj-lt"/>
              <a:buAutoNum type="alphaLcParenR"/>
            </a:pPr>
            <a:r>
              <a:rPr lang="en-GB" sz="1050" dirty="0" smtClean="0"/>
              <a:t>Prognosis </a:t>
            </a:r>
            <a:r>
              <a:rPr lang="en-GB" sz="1050" dirty="0"/>
              <a:t>is poor</a:t>
            </a:r>
            <a:endParaRPr lang="en-GB" sz="1050" dirty="0" smtClean="0"/>
          </a:p>
          <a:p>
            <a:pPr marL="228600" lvl="0" indent="-228600">
              <a:buFont typeface="+mj-lt"/>
              <a:buAutoNum type="alphaLcParenR"/>
            </a:pPr>
            <a:r>
              <a:rPr lang="en-US" sz="1050" dirty="0" smtClean="0"/>
              <a:t>bleed </a:t>
            </a:r>
            <a:r>
              <a:rPr lang="en-US" sz="1050" dirty="0"/>
              <a:t>……..shock ….</a:t>
            </a:r>
            <a:r>
              <a:rPr lang="en-US" sz="1050" dirty="0" smtClean="0"/>
              <a:t>emergency</a:t>
            </a:r>
          </a:p>
          <a:p>
            <a:pPr marL="228600" lvl="0" indent="-228600">
              <a:buFont typeface="+mj-lt"/>
              <a:buAutoNum type="alphaLcParenR"/>
            </a:pPr>
            <a:r>
              <a:rPr lang="en-GB" sz="1050" dirty="0"/>
              <a:t>Jaundice</a:t>
            </a:r>
            <a:endParaRPr lang="en-GB" sz="1050" dirty="0" smtClean="0"/>
          </a:p>
          <a:p>
            <a:pPr marL="228600" lvl="0" indent="-228600">
              <a:buFont typeface="+mj-lt"/>
              <a:buAutoNum type="alphaLcParenR"/>
            </a:pPr>
            <a:r>
              <a:rPr lang="en-US" sz="1050" dirty="0"/>
              <a:t>female using oral </a:t>
            </a:r>
            <a:r>
              <a:rPr lang="en-US" sz="1050" dirty="0" smtClean="0"/>
              <a:t>contraceptive</a:t>
            </a:r>
            <a:endParaRPr lang="en-GB" sz="105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810000" y="2545140"/>
            <a:ext cx="3124201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lphaLcParenR"/>
            </a:pPr>
            <a:r>
              <a:rPr lang="en-GB" sz="1200" dirty="0"/>
              <a:t>resemble </a:t>
            </a:r>
            <a:r>
              <a:rPr lang="en-GB" sz="1200" dirty="0" smtClean="0"/>
              <a:t>hepatocytes</a:t>
            </a:r>
          </a:p>
          <a:p>
            <a:pPr marL="228600" indent="-228600">
              <a:buFont typeface="+mj-lt"/>
              <a:buAutoNum type="alphaLcParenR"/>
            </a:pPr>
            <a:r>
              <a:rPr lang="en-GB" sz="1200" dirty="0" smtClean="0"/>
              <a:t>Intracellular bile</a:t>
            </a:r>
          </a:p>
          <a:p>
            <a:pPr marL="228600" indent="-228600">
              <a:buFont typeface="+mj-lt"/>
              <a:buAutoNum type="alphaLcParenR"/>
            </a:pPr>
            <a:r>
              <a:rPr lang="en-GB" sz="1200" dirty="0"/>
              <a:t>nests or cords </a:t>
            </a:r>
            <a:r>
              <a:rPr lang="en-GB" sz="1200" dirty="0" smtClean="0"/>
              <a:t>of polygonal cells separated </a:t>
            </a:r>
            <a:r>
              <a:rPr lang="en-GB" sz="1200" dirty="0"/>
              <a:t>dense collagen </a:t>
            </a:r>
            <a:r>
              <a:rPr lang="en-GB" sz="1200" dirty="0" smtClean="0"/>
              <a:t>bundles</a:t>
            </a:r>
          </a:p>
          <a:p>
            <a:pPr marL="228600" indent="-228600">
              <a:buFont typeface="+mj-lt"/>
              <a:buAutoNum type="alphaLcParenR"/>
            </a:pPr>
            <a:r>
              <a:rPr lang="en-GB" sz="1200" dirty="0"/>
              <a:t>endothelial cells </a:t>
            </a:r>
            <a:endParaRPr lang="en-GB" sz="1200" dirty="0" smtClean="0"/>
          </a:p>
          <a:p>
            <a:pPr marL="228600" lvl="0" indent="-228600">
              <a:buFont typeface="+mj-lt"/>
              <a:buAutoNum type="alphaLcParenR"/>
            </a:pPr>
            <a:r>
              <a:rPr lang="en-GB" sz="1200" dirty="0"/>
              <a:t>Rarely bile </a:t>
            </a:r>
            <a:r>
              <a:rPr lang="en-GB" sz="1200" dirty="0" smtClean="0"/>
              <a:t>stained</a:t>
            </a:r>
          </a:p>
          <a:p>
            <a:pPr marL="228600" lvl="0" indent="-228600">
              <a:buFont typeface="+mj-lt"/>
              <a:buAutoNum type="alphaLcParenR"/>
            </a:pPr>
            <a:r>
              <a:rPr lang="en-GB" sz="1200" i="1" dirty="0"/>
              <a:t>gland forming(adenocarcinoma)</a:t>
            </a:r>
            <a:endParaRPr lang="en-GB" sz="1200" dirty="0" smtClean="0"/>
          </a:p>
          <a:p>
            <a:pPr marL="228600" indent="-228600">
              <a:buFont typeface="+mj-lt"/>
              <a:buAutoNum type="alphaLcParenR"/>
            </a:pPr>
            <a:r>
              <a:rPr lang="en-GB" sz="1200" dirty="0" smtClean="0"/>
              <a:t>desmoplastic  stroma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579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214422"/>
            <a:ext cx="4614866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 68-year-old man complains of vague abdominal pain, </a:t>
            </a:r>
            <a:r>
              <a:rPr lang="en-US" dirty="0" smtClean="0"/>
              <a:t>and weight </a:t>
            </a:r>
            <a:r>
              <a:rPr lang="en-US" dirty="0"/>
              <a:t>loss over the past </a:t>
            </a:r>
            <a:r>
              <a:rPr lang="en-US" dirty="0" smtClean="0"/>
              <a:t>6 months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the past 12 years, he has suffered from </a:t>
            </a:r>
            <a:r>
              <a:rPr lang="en-US" dirty="0" smtClean="0"/>
              <a:t>chronic hepatitis </a:t>
            </a:r>
            <a:r>
              <a:rPr lang="en-US" dirty="0"/>
              <a:t>B.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physical examination, the patient shows </a:t>
            </a:r>
            <a:r>
              <a:rPr lang="en-US" dirty="0" err="1" smtClean="0"/>
              <a:t>hepatomegaly</a:t>
            </a:r>
            <a:r>
              <a:rPr lang="en-US" dirty="0"/>
              <a:t>, and mild jaundice. </a:t>
            </a:r>
            <a:endParaRPr lang="en-US" dirty="0" smtClean="0"/>
          </a:p>
          <a:p>
            <a:r>
              <a:rPr lang="en-US" dirty="0" smtClean="0"/>
              <a:t>A CT scan </a:t>
            </a:r>
            <a:r>
              <a:rPr lang="en-US" dirty="0"/>
              <a:t>of the abdomen reveals a diffusely nodular liver, with </a:t>
            </a:r>
            <a:r>
              <a:rPr lang="en-US" dirty="0" smtClean="0"/>
              <a:t>a dominant </a:t>
            </a:r>
            <a:r>
              <a:rPr lang="en-US" dirty="0"/>
              <a:t>mass measuring 3 cm in diameter.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needle biopsy </a:t>
            </a:r>
            <a:r>
              <a:rPr lang="en-US" dirty="0" smtClean="0"/>
              <a:t>is shown </a:t>
            </a:r>
            <a:r>
              <a:rPr lang="en-US" dirty="0"/>
              <a:t>in the image.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the following serum markers </a:t>
            </a:r>
            <a:r>
              <a:rPr lang="en-US" dirty="0" smtClean="0"/>
              <a:t>is useful </a:t>
            </a:r>
            <a:r>
              <a:rPr lang="en-US" dirty="0"/>
              <a:t>for monitoring the progression of disease in this patient?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3450" y="0"/>
            <a:ext cx="44005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4286248" y="5072074"/>
            <a:ext cx="45720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(A) Alkaline </a:t>
            </a:r>
            <a:r>
              <a:rPr lang="en-US" dirty="0" err="1" smtClean="0"/>
              <a:t>phosphatase</a:t>
            </a:r>
            <a:endParaRPr lang="en-US" dirty="0"/>
          </a:p>
          <a:p>
            <a:r>
              <a:rPr lang="en-US" dirty="0"/>
              <a:t>(B) Alpha-fetoprotein</a:t>
            </a:r>
          </a:p>
          <a:p>
            <a:r>
              <a:rPr lang="en-US" dirty="0"/>
              <a:t>(C) Anti-</a:t>
            </a:r>
            <a:r>
              <a:rPr lang="en-US" dirty="0" err="1"/>
              <a:t>HBc</a:t>
            </a:r>
            <a:r>
              <a:rPr lang="en-US" dirty="0"/>
              <a:t> antibody</a:t>
            </a:r>
          </a:p>
          <a:p>
            <a:r>
              <a:rPr lang="en-US" dirty="0"/>
              <a:t>(D) </a:t>
            </a:r>
            <a:r>
              <a:rPr lang="en-US" dirty="0" err="1"/>
              <a:t>Carcinoembryonic</a:t>
            </a:r>
            <a:r>
              <a:rPr lang="en-US" dirty="0"/>
              <a:t> antigen</a:t>
            </a:r>
          </a:p>
          <a:p>
            <a:r>
              <a:rPr lang="en-US" dirty="0"/>
              <a:t>(E) Human chorionic </a:t>
            </a:r>
            <a:r>
              <a:rPr lang="en-US" dirty="0" err="1"/>
              <a:t>gonadotropin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214282" y="285728"/>
            <a:ext cx="275671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example of liver carcinoma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18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 69-year-old woman </a:t>
            </a:r>
            <a:r>
              <a:rPr lang="en-US" dirty="0" smtClean="0"/>
              <a:t>present with weakness</a:t>
            </a:r>
            <a:r>
              <a:rPr lang="en-US" dirty="0" smtClean="0"/>
              <a:t>, abdominal pain, and </a:t>
            </a:r>
            <a:r>
              <a:rPr lang="en-US" dirty="0" smtClean="0"/>
              <a:t>weight. </a:t>
            </a:r>
            <a:endParaRPr lang="en-US" dirty="0" smtClean="0"/>
          </a:p>
          <a:p>
            <a:r>
              <a:rPr lang="en-US" dirty="0" smtClean="0"/>
              <a:t>Physical examination reveals jaundice, conspicuous </a:t>
            </a:r>
            <a:r>
              <a:rPr lang="en-US" dirty="0" err="1" smtClean="0"/>
              <a:t>hepatomegaly</a:t>
            </a:r>
            <a:r>
              <a:rPr lang="en-US" dirty="0" smtClean="0"/>
              <a:t>, and </a:t>
            </a:r>
            <a:r>
              <a:rPr lang="en-US" dirty="0" err="1" smtClean="0"/>
              <a:t>ascites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patient expires, and a section of liver is examined at autopsy (shown in the image). </a:t>
            </a:r>
          </a:p>
          <a:p>
            <a:r>
              <a:rPr lang="en-US" dirty="0" smtClean="0"/>
              <a:t>Which of the following is the most likely diagnosis?</a:t>
            </a:r>
          </a:p>
          <a:p>
            <a:r>
              <a:rPr lang="en-US" dirty="0" smtClean="0"/>
              <a:t>(A) </a:t>
            </a:r>
            <a:r>
              <a:rPr lang="en-US" dirty="0" err="1" smtClean="0"/>
              <a:t>Hemangiosarcoma</a:t>
            </a:r>
            <a:r>
              <a:rPr lang="en-US" dirty="0" smtClean="0"/>
              <a:t> of the liver</a:t>
            </a:r>
          </a:p>
          <a:p>
            <a:r>
              <a:rPr lang="en-US" dirty="0" smtClean="0"/>
              <a:t>(B) Metastatic carcinoma of the liver</a:t>
            </a:r>
          </a:p>
          <a:p>
            <a:r>
              <a:rPr lang="en-US" dirty="0" smtClean="0"/>
              <a:t>(C) </a:t>
            </a:r>
            <a:r>
              <a:rPr lang="en-US" dirty="0" err="1" smtClean="0"/>
              <a:t>Miliary</a:t>
            </a:r>
            <a:r>
              <a:rPr lang="en-US" dirty="0" smtClean="0"/>
              <a:t> tuberculosis</a:t>
            </a:r>
          </a:p>
          <a:p>
            <a:r>
              <a:rPr lang="en-US" dirty="0" smtClean="0"/>
              <a:t>(D) Primary </a:t>
            </a:r>
            <a:r>
              <a:rPr lang="en-US" dirty="0" err="1" smtClean="0"/>
              <a:t>hepatocellular</a:t>
            </a:r>
            <a:r>
              <a:rPr lang="en-US" dirty="0" smtClean="0"/>
              <a:t> carcinoma</a:t>
            </a:r>
          </a:p>
          <a:p>
            <a:r>
              <a:rPr lang="en-US" dirty="0" smtClean="0"/>
              <a:t>(E) </a:t>
            </a:r>
            <a:r>
              <a:rPr lang="en-US" dirty="0" err="1" smtClean="0"/>
              <a:t>Sarcoidosis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4936" y="2571744"/>
            <a:ext cx="39690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214282" y="285728"/>
            <a:ext cx="440268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example of </a:t>
            </a:r>
            <a:r>
              <a:rPr lang="en-US" dirty="0" smtClean="0"/>
              <a:t>metastatic carcinoma of the liver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27 A 36-year-old woman is in the sixth month of her first pregnancy, but she is unsure of her dates because she </a:t>
            </a:r>
            <a:r>
              <a:rPr lang="en-US" dirty="0" smtClean="0"/>
              <a:t>was taking </a:t>
            </a:r>
            <a:r>
              <a:rPr lang="en-US" dirty="0"/>
              <a:t>oral contraceptives at the time she became pregnant. She experiences sudden onset of severe abdominal pain.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 smtClean="0"/>
              <a:t>physical </a:t>
            </a:r>
            <a:r>
              <a:rPr lang="en-US" dirty="0"/>
              <a:t>examination, she is afebrile and normotensive.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 smtClean="0"/>
              <a:t>ultrasound </a:t>
            </a:r>
            <a:r>
              <a:rPr lang="en-US" dirty="0"/>
              <a:t>scan of the abdomen shows a well-circumscribed, 7-cm </a:t>
            </a:r>
            <a:r>
              <a:rPr lang="en-US" dirty="0" err="1"/>
              <a:t>subcapsular</a:t>
            </a:r>
            <a:r>
              <a:rPr lang="en-US" dirty="0"/>
              <a:t> hepatic mass. </a:t>
            </a:r>
            <a:endParaRPr lang="en-US" dirty="0" smtClean="0"/>
          </a:p>
          <a:p>
            <a:r>
              <a:rPr lang="en-US" dirty="0" err="1" smtClean="0"/>
              <a:t>Paracentesis</a:t>
            </a:r>
            <a:r>
              <a:rPr lang="en-US" dirty="0" smtClean="0"/>
              <a:t> </a:t>
            </a:r>
            <a:r>
              <a:rPr lang="en-US" dirty="0"/>
              <a:t>yields </a:t>
            </a:r>
            <a:r>
              <a:rPr lang="en-US" dirty="0" smtClean="0"/>
              <a:t>bloody fluid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laparotomy, the mass in the right lower lobe, which has ruptured through the liver capsule, is removed. </a:t>
            </a:r>
            <a:r>
              <a:rPr lang="en-US" dirty="0" smtClean="0"/>
              <a:t>The remaining </a:t>
            </a:r>
            <a:r>
              <a:rPr lang="en-US" dirty="0"/>
              <a:t>liver parenchyma appears to be of uniform consistency, and the liver capsule is otherwise smooth. Which of </a:t>
            </a:r>
            <a:r>
              <a:rPr lang="en-US" dirty="0" smtClean="0"/>
              <a:t>the following </a:t>
            </a:r>
            <a:r>
              <a:rPr lang="en-US" dirty="0"/>
              <a:t>lesions is the most likely diagnosis?</a:t>
            </a:r>
          </a:p>
          <a:p>
            <a:r>
              <a:rPr lang="en-US" dirty="0"/>
              <a:t>□ (A) Adenocarcinoma of the gallbladder</a:t>
            </a:r>
          </a:p>
          <a:p>
            <a:r>
              <a:rPr lang="en-US" dirty="0"/>
              <a:t>□ (B) </a:t>
            </a:r>
            <a:r>
              <a:rPr lang="en-US" dirty="0" err="1"/>
              <a:t>Cholangiocarcinoma</a:t>
            </a:r>
            <a:endParaRPr lang="en-US" dirty="0"/>
          </a:p>
          <a:p>
            <a:r>
              <a:rPr lang="en-US" dirty="0"/>
              <a:t>□ (C) </a:t>
            </a:r>
            <a:r>
              <a:rPr lang="en-US" dirty="0" err="1"/>
              <a:t>Choledochal</a:t>
            </a:r>
            <a:r>
              <a:rPr lang="en-US" dirty="0"/>
              <a:t> cyst</a:t>
            </a:r>
          </a:p>
          <a:p>
            <a:r>
              <a:rPr lang="en-US" dirty="0"/>
              <a:t>□ (D) </a:t>
            </a:r>
            <a:r>
              <a:rPr lang="en-US" dirty="0" err="1"/>
              <a:t>Choriocarcinoma</a:t>
            </a:r>
            <a:endParaRPr lang="en-US" dirty="0"/>
          </a:p>
          <a:p>
            <a:r>
              <a:rPr lang="en-US" dirty="0"/>
              <a:t>□ (E) Focal nodular hyperplasia</a:t>
            </a:r>
          </a:p>
          <a:p>
            <a:r>
              <a:rPr lang="en-US" dirty="0"/>
              <a:t>□ (F) Hepatic adenoma</a:t>
            </a:r>
          </a:p>
          <a:p>
            <a:r>
              <a:rPr lang="en-US" dirty="0"/>
              <a:t>□ (G) </a:t>
            </a:r>
            <a:r>
              <a:rPr lang="en-US" dirty="0" err="1"/>
              <a:t>Hepatoblastoma</a:t>
            </a:r>
            <a:endParaRPr lang="en-US" dirty="0"/>
          </a:p>
          <a:p>
            <a:r>
              <a:rPr lang="en-US" dirty="0"/>
              <a:t>□ (H) Hepatocellular carcinoma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14282" y="285728"/>
            <a:ext cx="356302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example of </a:t>
            </a:r>
            <a:r>
              <a:rPr lang="en-US" dirty="0" err="1" smtClean="0"/>
              <a:t>hepatocellular</a:t>
            </a:r>
            <a:r>
              <a:rPr lang="en-US" dirty="0" smtClean="0"/>
              <a:t> adenoma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335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60-year-old woman presents with </a:t>
            </a:r>
            <a:r>
              <a:rPr lang="en-US" dirty="0" smtClean="0"/>
              <a:t>abdominal pain and </a:t>
            </a:r>
            <a:r>
              <a:rPr lang="en-US" dirty="0" err="1" smtClean="0"/>
              <a:t>wight</a:t>
            </a:r>
            <a:r>
              <a:rPr lang="en-US" dirty="0" smtClean="0"/>
              <a:t> loss. </a:t>
            </a:r>
          </a:p>
          <a:p>
            <a:r>
              <a:rPr lang="en-US" dirty="0" smtClean="0"/>
              <a:t>On physical examination</a:t>
            </a:r>
            <a:r>
              <a:rPr lang="en-US" dirty="0" smtClean="0"/>
              <a:t>, the patient is </a:t>
            </a:r>
            <a:r>
              <a:rPr lang="en-US" dirty="0" err="1" smtClean="0"/>
              <a:t>cachectic</a:t>
            </a:r>
            <a:r>
              <a:rPr lang="en-US" dirty="0" smtClean="0"/>
              <a:t> and jaundiced. </a:t>
            </a:r>
            <a:endParaRPr lang="en-US" dirty="0" smtClean="0"/>
          </a:p>
          <a:p>
            <a:r>
              <a:rPr lang="en-US" dirty="0" smtClean="0"/>
              <a:t>Serum AST </a:t>
            </a:r>
            <a:r>
              <a:rPr lang="en-US" dirty="0" smtClean="0"/>
              <a:t>and ALT are at the upper limits of normal, but </a:t>
            </a:r>
            <a:r>
              <a:rPr lang="en-US" dirty="0" smtClean="0"/>
              <a:t>alkaline </a:t>
            </a:r>
            <a:r>
              <a:rPr lang="en-US" dirty="0" err="1" smtClean="0"/>
              <a:t>phosphatase</a:t>
            </a:r>
            <a:r>
              <a:rPr lang="en-US" dirty="0" smtClean="0"/>
              <a:t> </a:t>
            </a:r>
            <a:r>
              <a:rPr lang="en-US" dirty="0" smtClean="0"/>
              <a:t>is increased to 430 U/L.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/>
              <a:t>CT scan shows a </a:t>
            </a:r>
            <a:r>
              <a:rPr lang="en-US" dirty="0" smtClean="0"/>
              <a:t>mass in </a:t>
            </a:r>
            <a:r>
              <a:rPr lang="en-US" dirty="0" smtClean="0"/>
              <a:t>the head of the pancreas. What is the most likely cause </a:t>
            </a:r>
            <a:r>
              <a:rPr lang="en-US" dirty="0" smtClean="0"/>
              <a:t>of jaundice </a:t>
            </a:r>
            <a:r>
              <a:rPr lang="en-US" dirty="0" smtClean="0"/>
              <a:t>in this patient?</a:t>
            </a:r>
          </a:p>
          <a:p>
            <a:r>
              <a:rPr lang="en-US" dirty="0" smtClean="0"/>
              <a:t>(A) Acute viral hepatitis</a:t>
            </a:r>
          </a:p>
          <a:p>
            <a:r>
              <a:rPr lang="en-US" dirty="0" smtClean="0"/>
              <a:t>(B) Alcoholic hepatitis</a:t>
            </a:r>
          </a:p>
          <a:p>
            <a:r>
              <a:rPr lang="en-US" dirty="0" smtClean="0"/>
              <a:t>(C) </a:t>
            </a:r>
            <a:r>
              <a:rPr lang="el-GR" dirty="0" smtClean="0"/>
              <a:t>α1-</a:t>
            </a:r>
            <a:r>
              <a:rPr lang="en-US" dirty="0" smtClean="0"/>
              <a:t>Antitrypsin </a:t>
            </a:r>
            <a:r>
              <a:rPr lang="en-US" dirty="0" err="1" smtClean="0"/>
              <a:t>defi</a:t>
            </a:r>
            <a:r>
              <a:rPr lang="en-US" dirty="0" smtClean="0"/>
              <a:t> </a:t>
            </a:r>
            <a:r>
              <a:rPr lang="en-US" dirty="0" err="1" smtClean="0"/>
              <a:t>ciency</a:t>
            </a:r>
            <a:endParaRPr lang="en-US" dirty="0" smtClean="0"/>
          </a:p>
          <a:p>
            <a:r>
              <a:rPr lang="en-US" dirty="0" smtClean="0"/>
              <a:t>(D) Drug-induced hepatitis</a:t>
            </a:r>
          </a:p>
          <a:p>
            <a:r>
              <a:rPr lang="en-US" dirty="0" smtClean="0"/>
              <a:t>(E) </a:t>
            </a:r>
            <a:r>
              <a:rPr lang="en-US" dirty="0" err="1" smtClean="0"/>
              <a:t>Extrahepatic</a:t>
            </a:r>
            <a:r>
              <a:rPr lang="en-US" dirty="0" smtClean="0"/>
              <a:t> </a:t>
            </a:r>
            <a:r>
              <a:rPr lang="en-US" dirty="0" err="1" smtClean="0"/>
              <a:t>biliary</a:t>
            </a:r>
            <a:r>
              <a:rPr lang="en-US" dirty="0" smtClean="0"/>
              <a:t> obstruction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214282" y="285728"/>
            <a:ext cx="333411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example of </a:t>
            </a:r>
            <a:r>
              <a:rPr lang="en-US" dirty="0" smtClean="0"/>
              <a:t>pancreatic carcinoma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651967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457200" y="304800"/>
            <a:ext cx="236173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smtClean="0"/>
              <a:t>Liver tumors </a:t>
            </a:r>
            <a:endParaRPr lang="en-US" sz="3200" dirty="0"/>
          </a:p>
        </p:txBody>
      </p:sp>
      <p:sp>
        <p:nvSpPr>
          <p:cNvPr id="6" name="مستطيل 5"/>
          <p:cNvSpPr/>
          <p:nvPr/>
        </p:nvSpPr>
        <p:spPr>
          <a:xfrm>
            <a:off x="7315200" y="5181600"/>
            <a:ext cx="141102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err="1" smtClean="0"/>
              <a:t>hemangioma</a:t>
            </a:r>
            <a:r>
              <a:rPr lang="en-US" sz="1600" dirty="0" smtClean="0"/>
              <a:t> </a:t>
            </a:r>
          </a:p>
          <a:p>
            <a:r>
              <a:rPr lang="en-US" sz="1600" dirty="0" err="1" smtClean="0"/>
              <a:t>Angiosarcoma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7" name="مستطيل 6"/>
          <p:cNvSpPr/>
          <p:nvPr/>
        </p:nvSpPr>
        <p:spPr>
          <a:xfrm>
            <a:off x="457200" y="5105400"/>
            <a:ext cx="194585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cholangicarcinoma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5867400" y="381000"/>
            <a:ext cx="230960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smtClean="0"/>
              <a:t>Liver cell adenomas</a:t>
            </a:r>
          </a:p>
          <a:p>
            <a:r>
              <a:rPr lang="en-US" sz="1600" dirty="0" err="1" smtClean="0"/>
              <a:t>Hepatocellular</a:t>
            </a:r>
            <a:r>
              <a:rPr lang="en-US" sz="1600" dirty="0" smtClean="0"/>
              <a:t> carcinoma</a:t>
            </a:r>
          </a:p>
          <a:p>
            <a:r>
              <a:rPr lang="en-US" sz="1600" dirty="0" err="1" smtClean="0"/>
              <a:t>Hepatoblastoma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cxnSp>
        <p:nvCxnSpPr>
          <p:cNvPr id="10" name="رابط كسهم مستقيم 9"/>
          <p:cNvCxnSpPr/>
          <p:nvPr/>
        </p:nvCxnSpPr>
        <p:spPr>
          <a:xfrm rot="10800000" flipV="1">
            <a:off x="1371600" y="4114800"/>
            <a:ext cx="1371600" cy="990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>
            <a:endCxn id="6" idx="1"/>
          </p:cNvCxnSpPr>
          <p:nvPr/>
        </p:nvCxnSpPr>
        <p:spPr>
          <a:xfrm>
            <a:off x="6096000" y="4800600"/>
            <a:ext cx="1219200" cy="6733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>
            <a:endCxn id="8" idx="2"/>
          </p:cNvCxnSpPr>
          <p:nvPr/>
        </p:nvCxnSpPr>
        <p:spPr>
          <a:xfrm flipV="1">
            <a:off x="5715000" y="1211997"/>
            <a:ext cx="1307204" cy="5406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304800" y="2667000"/>
            <a:ext cx="123110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Metastatic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76400"/>
            <a:ext cx="7696200" cy="1543051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PATHOLOGY  AND PATHOGENESIS OF </a:t>
            </a:r>
            <a:r>
              <a:rPr lang="en-US" sz="3600" b="1" dirty="0" smtClean="0"/>
              <a:t>CHOLECYSTITIS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9153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Pathology and </a:t>
            </a:r>
            <a:r>
              <a:rPr lang="en-US" dirty="0" smtClean="0"/>
              <a:t>pathogenesis </a:t>
            </a:r>
            <a:r>
              <a:rPr lang="en-US" dirty="0" smtClean="0"/>
              <a:t>of </a:t>
            </a:r>
            <a:r>
              <a:rPr lang="en-US" dirty="0" err="1" smtClean="0"/>
              <a:t>cholecystitis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Recognize the predisposing factors of </a:t>
            </a:r>
            <a:r>
              <a:rPr lang="en-US" dirty="0" err="1" smtClean="0"/>
              <a:t>cholecystitis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Describe the different types of </a:t>
            </a:r>
            <a:r>
              <a:rPr lang="en-US" dirty="0" err="1" smtClean="0"/>
              <a:t>cholecystitis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Understand the pathogenesis of acute and chronic </a:t>
            </a:r>
            <a:r>
              <a:rPr lang="en-US" dirty="0" err="1" smtClean="0"/>
              <a:t>cholecystitis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57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b="0" smtClean="0"/>
              <a:t>Disorders of the Gallbladder </a:t>
            </a:r>
            <a:r>
              <a:rPr lang="en-GB" sz="4000" b="0" i="1" smtClean="0"/>
              <a:t>CHOLELITHIASIS (GALLSTONES)</a:t>
            </a:r>
            <a:r>
              <a:rPr lang="en-GB" sz="4000" smtClean="0"/>
              <a:t> 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80% are "silent," free of </a:t>
            </a:r>
            <a:r>
              <a:rPr lang="en-GB" dirty="0" err="1" smtClean="0"/>
              <a:t>biliary</a:t>
            </a:r>
            <a:r>
              <a:rPr lang="en-GB" dirty="0" smtClean="0"/>
              <a:t> pain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Two main types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i="1" u="sng" dirty="0" smtClean="0"/>
              <a:t>cholesterol stones</a:t>
            </a:r>
            <a:r>
              <a:rPr lang="en-GB" i="1" dirty="0" smtClean="0"/>
              <a:t>, .......80%</a:t>
            </a:r>
            <a:r>
              <a:rPr lang="en-GB" dirty="0" smtClean="0"/>
              <a:t>.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i="1" u="sng" dirty="0" smtClean="0"/>
              <a:t>pigment stones........20%</a:t>
            </a:r>
            <a:r>
              <a:rPr lang="en-GB" u="sng" dirty="0" smtClean="0"/>
              <a:t>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730848" y="3295546"/>
            <a:ext cx="29899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/>
              <a:t>crystalline cholesterol monohydrate</a:t>
            </a:r>
            <a:endParaRPr lang="en-US" sz="1400" dirty="0"/>
          </a:p>
        </p:txBody>
      </p:sp>
      <p:sp>
        <p:nvSpPr>
          <p:cNvPr id="5" name="مستطيل 4"/>
          <p:cNvSpPr/>
          <p:nvPr/>
        </p:nvSpPr>
        <p:spPr>
          <a:xfrm>
            <a:off x="5486400" y="3864099"/>
            <a:ext cx="1927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 smtClean="0"/>
              <a:t>bilirubin</a:t>
            </a:r>
            <a:r>
              <a:rPr lang="en-US" sz="1400" i="1" dirty="0" smtClean="0"/>
              <a:t> calcium salts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4649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3124200" y="304800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Risk Factors for Gallstones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457200" y="1143000"/>
            <a:ext cx="204414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i="1" u="sng" dirty="0" smtClean="0"/>
              <a:t>cholesterol stones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6172200" y="1066800"/>
            <a:ext cx="174919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i="1" u="sng" dirty="0" smtClean="0"/>
              <a:t>pigment stones</a:t>
            </a:r>
            <a:endParaRPr lang="en-US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9" name="مستطيل 8"/>
          <p:cNvSpPr/>
          <p:nvPr/>
        </p:nvSpPr>
        <p:spPr>
          <a:xfrm>
            <a:off x="5943600" y="1752600"/>
            <a:ext cx="2533066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smtClean="0"/>
              <a:t>Chronic hemolytic syndromes</a:t>
            </a:r>
            <a:endParaRPr lang="en-US" sz="1400" dirty="0"/>
          </a:p>
        </p:txBody>
      </p:sp>
      <p:sp>
        <p:nvSpPr>
          <p:cNvPr id="10" name="مستطيل 9"/>
          <p:cNvSpPr/>
          <p:nvPr/>
        </p:nvSpPr>
        <p:spPr>
          <a:xfrm>
            <a:off x="5943600" y="2133600"/>
            <a:ext cx="1390124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err="1" smtClean="0"/>
              <a:t>Biliary</a:t>
            </a:r>
            <a:r>
              <a:rPr lang="en-US" sz="1400" dirty="0" smtClean="0"/>
              <a:t> infection</a:t>
            </a:r>
            <a:endParaRPr lang="en-US" sz="1400" dirty="0"/>
          </a:p>
        </p:txBody>
      </p:sp>
      <p:sp>
        <p:nvSpPr>
          <p:cNvPr id="11" name="مستطيل 10"/>
          <p:cNvSpPr/>
          <p:nvPr/>
        </p:nvSpPr>
        <p:spPr>
          <a:xfrm>
            <a:off x="5943600" y="2514600"/>
            <a:ext cx="2214068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smtClean="0"/>
              <a:t>Gastrointestinal disorders</a:t>
            </a:r>
            <a:endParaRPr lang="en-US" sz="1400" dirty="0"/>
          </a:p>
        </p:txBody>
      </p:sp>
      <p:sp>
        <p:nvSpPr>
          <p:cNvPr id="12" name="مستطيل 11"/>
          <p:cNvSpPr/>
          <p:nvPr/>
        </p:nvSpPr>
        <p:spPr>
          <a:xfrm>
            <a:off x="5410200" y="2895600"/>
            <a:ext cx="32766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err="1" smtClean="0"/>
              <a:t>Ileal</a:t>
            </a:r>
            <a:r>
              <a:rPr lang="en-US" sz="1400" dirty="0" smtClean="0"/>
              <a:t> disease (e.g., </a:t>
            </a:r>
            <a:r>
              <a:rPr lang="en-US" sz="1400" dirty="0" err="1" smtClean="0"/>
              <a:t>Crohn</a:t>
            </a:r>
            <a:r>
              <a:rPr lang="en-US" sz="1400" dirty="0" smtClean="0"/>
              <a:t> disease), </a:t>
            </a:r>
            <a:r>
              <a:rPr lang="en-US" sz="1400" dirty="0" err="1" smtClean="0"/>
              <a:t>ileal</a:t>
            </a:r>
            <a:r>
              <a:rPr lang="en-US" sz="1400" dirty="0" smtClean="0"/>
              <a:t> resection or bypass,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cystic fibrosis with pancreatic insufficiency</a:t>
            </a:r>
            <a:endParaRPr lang="en-US" dirty="0"/>
          </a:p>
        </p:txBody>
      </p:sp>
      <p:sp>
        <p:nvSpPr>
          <p:cNvPr id="13" name="مستطيل 12"/>
          <p:cNvSpPr/>
          <p:nvPr/>
        </p:nvSpPr>
        <p:spPr>
          <a:xfrm>
            <a:off x="8077200" y="1066800"/>
            <a:ext cx="683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Asian </a:t>
            </a:r>
            <a:endParaRPr lang="en-US" sz="1400" dirty="0"/>
          </a:p>
        </p:txBody>
      </p:sp>
      <p:sp>
        <p:nvSpPr>
          <p:cNvPr id="14" name="مستطيل 13"/>
          <p:cNvSpPr/>
          <p:nvPr/>
        </p:nvSpPr>
        <p:spPr>
          <a:xfrm>
            <a:off x="457200" y="1676400"/>
            <a:ext cx="1369286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smtClean="0"/>
              <a:t>Advancing age</a:t>
            </a:r>
            <a:endParaRPr lang="en-US" sz="1400" dirty="0"/>
          </a:p>
        </p:txBody>
      </p:sp>
      <p:sp>
        <p:nvSpPr>
          <p:cNvPr id="15" name="مستطيل 14"/>
          <p:cNvSpPr/>
          <p:nvPr/>
        </p:nvSpPr>
        <p:spPr>
          <a:xfrm>
            <a:off x="457200" y="2054423"/>
            <a:ext cx="1954381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smtClean="0"/>
              <a:t>Female sex hormones</a:t>
            </a:r>
            <a:endParaRPr lang="en-US" sz="1400" dirty="0"/>
          </a:p>
        </p:txBody>
      </p:sp>
      <p:sp>
        <p:nvSpPr>
          <p:cNvPr id="16" name="مستطيل 15"/>
          <p:cNvSpPr/>
          <p:nvPr/>
        </p:nvSpPr>
        <p:spPr>
          <a:xfrm>
            <a:off x="1066800" y="2359223"/>
            <a:ext cx="13869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Female gender</a:t>
            </a:r>
            <a:endParaRPr lang="en-US" sz="1400" dirty="0"/>
          </a:p>
        </p:txBody>
      </p:sp>
      <p:sp>
        <p:nvSpPr>
          <p:cNvPr id="17" name="مستطيل 16"/>
          <p:cNvSpPr/>
          <p:nvPr/>
        </p:nvSpPr>
        <p:spPr>
          <a:xfrm>
            <a:off x="1066800" y="2514600"/>
            <a:ext cx="1726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Oral contraceptives</a:t>
            </a:r>
            <a:endParaRPr lang="en-US" sz="1400" dirty="0"/>
          </a:p>
        </p:txBody>
      </p:sp>
      <p:sp>
        <p:nvSpPr>
          <p:cNvPr id="18" name="مستطيل 17"/>
          <p:cNvSpPr/>
          <p:nvPr/>
        </p:nvSpPr>
        <p:spPr>
          <a:xfrm>
            <a:off x="1066800" y="2667000"/>
            <a:ext cx="1040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Pregnancy</a:t>
            </a:r>
            <a:endParaRPr lang="en-US" sz="1400" dirty="0"/>
          </a:p>
        </p:txBody>
      </p:sp>
      <p:sp>
        <p:nvSpPr>
          <p:cNvPr id="19" name="مستطيل 18"/>
          <p:cNvSpPr/>
          <p:nvPr/>
        </p:nvSpPr>
        <p:spPr>
          <a:xfrm>
            <a:off x="533400" y="2971800"/>
            <a:ext cx="792205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smtClean="0"/>
              <a:t>Obesity</a:t>
            </a:r>
            <a:endParaRPr lang="en-US" dirty="0"/>
          </a:p>
        </p:txBody>
      </p:sp>
      <p:sp>
        <p:nvSpPr>
          <p:cNvPr id="21" name="مستطيل 20"/>
          <p:cNvSpPr/>
          <p:nvPr/>
        </p:nvSpPr>
        <p:spPr>
          <a:xfrm>
            <a:off x="533400" y="3352800"/>
            <a:ext cx="2005677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smtClean="0"/>
              <a:t>Rapid weight reduction</a:t>
            </a:r>
            <a:endParaRPr lang="en-US" sz="1400" dirty="0"/>
          </a:p>
        </p:txBody>
      </p:sp>
      <p:sp>
        <p:nvSpPr>
          <p:cNvPr id="22" name="مستطيل 21"/>
          <p:cNvSpPr/>
          <p:nvPr/>
        </p:nvSpPr>
        <p:spPr>
          <a:xfrm>
            <a:off x="533400" y="3733800"/>
            <a:ext cx="1608133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smtClean="0"/>
              <a:t>Gallbladder stasis</a:t>
            </a:r>
            <a:endParaRPr lang="en-US" sz="1400" dirty="0"/>
          </a:p>
        </p:txBody>
      </p:sp>
      <p:sp>
        <p:nvSpPr>
          <p:cNvPr id="23" name="مستطيل 22"/>
          <p:cNvSpPr/>
          <p:nvPr/>
        </p:nvSpPr>
        <p:spPr>
          <a:xfrm>
            <a:off x="533400" y="4114800"/>
            <a:ext cx="3347391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smtClean="0"/>
              <a:t>Inborn disorders of bile acid metabolism</a:t>
            </a:r>
            <a:endParaRPr lang="en-US" sz="1400" dirty="0"/>
          </a:p>
        </p:txBody>
      </p:sp>
      <p:sp>
        <p:nvSpPr>
          <p:cNvPr id="24" name="مستطيل 23"/>
          <p:cNvSpPr/>
          <p:nvPr/>
        </p:nvSpPr>
        <p:spPr>
          <a:xfrm>
            <a:off x="533400" y="4495800"/>
            <a:ext cx="1369286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err="1" smtClean="0"/>
              <a:t>Hyperlipidemia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152400" y="4953000"/>
            <a:ext cx="8279330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</a:rPr>
              <a:t>5 </a:t>
            </a:r>
            <a:r>
              <a:rPr lang="en-US" sz="14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F's for </a:t>
            </a:r>
            <a:r>
              <a:rPr lang="en-GB" sz="1400" i="1" u="sng" dirty="0"/>
              <a:t>cholesterol </a:t>
            </a:r>
            <a:r>
              <a:rPr lang="en-GB" sz="1400" i="1" u="sng" dirty="0" smtClean="0"/>
              <a:t>stones</a:t>
            </a:r>
            <a:endParaRPr lang="en-US" sz="1400" dirty="0" smtClean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Fat </a:t>
            </a:r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</a:rPr>
              <a:t>(overweight), </a:t>
            </a:r>
            <a:endParaRPr lang="en-US" sz="1400" dirty="0" smtClean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Forty </a:t>
            </a:r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</a:rPr>
              <a:t>(age near or above 40), </a:t>
            </a:r>
            <a:endParaRPr lang="en-US" sz="1400" dirty="0" smtClean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female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fertile </a:t>
            </a:r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</a:rPr>
              <a:t>(premenopausal- increased estrogen is thought to increase cholesterol levels in bile and decrease gallbladder contractions), </a:t>
            </a:r>
            <a:endParaRPr lang="en-US" sz="1400" dirty="0" smtClean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fair </a:t>
            </a:r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</a:rPr>
              <a:t>(gallstones more common in Caucasians)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539077" y="1186190"/>
            <a:ext cx="9236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helvetica" panose="020B0604020202020204" pitchFamily="34" charset="0"/>
              </a:rPr>
              <a:t>Caucasians</a:t>
            </a:r>
            <a:endParaRPr lang="en-US" sz="1100" dirty="0"/>
          </a:p>
        </p:txBody>
      </p:sp>
      <p:pic>
        <p:nvPicPr>
          <p:cNvPr id="25" name="Picture 2" descr="https://encrypted-tbn2.gstatic.com/images?q=tbn:ANd9GcRAvwxH4YgLityM7tBW_my8gtDK0ZaObCnTzOeKHGY63pCJedp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09614" cy="530791"/>
          </a:xfrm>
          <a:prstGeom prst="rect">
            <a:avLst/>
          </a:prstGeom>
          <a:noFill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00042"/>
            <a:ext cx="679460" cy="50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7084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93417"/>
            <a:ext cx="3300840" cy="646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3505200" y="228600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Pathogenesis 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3200400" y="609600"/>
            <a:ext cx="228780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Cholesterol Stones</a:t>
            </a:r>
            <a:endParaRPr lang="en-US" dirty="0"/>
          </a:p>
        </p:txBody>
      </p:sp>
      <p:cxnSp>
        <p:nvCxnSpPr>
          <p:cNvPr id="8" name="رابط كسهم مستقيم 7"/>
          <p:cNvCxnSpPr/>
          <p:nvPr/>
        </p:nvCxnSpPr>
        <p:spPr>
          <a:xfrm rot="10800000">
            <a:off x="2362200" y="1828800"/>
            <a:ext cx="1981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0800000" flipV="1">
            <a:off x="2590800" y="3200400"/>
            <a:ext cx="1905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rot="10800000" flipV="1">
            <a:off x="3429000" y="5410200"/>
            <a:ext cx="2057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ستطيل 13"/>
          <p:cNvSpPr/>
          <p:nvPr/>
        </p:nvSpPr>
        <p:spPr>
          <a:xfrm>
            <a:off x="4419600" y="1828800"/>
            <a:ext cx="3810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i="1" dirty="0" smtClean="0"/>
              <a:t>cholesterol concentrations exceed the </a:t>
            </a:r>
            <a:r>
              <a:rPr lang="en-GB" sz="1400" i="1" dirty="0" err="1" smtClean="0"/>
              <a:t>solubilizing</a:t>
            </a:r>
            <a:r>
              <a:rPr lang="en-GB" sz="1400" i="1" dirty="0" smtClean="0"/>
              <a:t> capacity of bile </a:t>
            </a:r>
            <a:endParaRPr lang="en-US" sz="1400" dirty="0"/>
          </a:p>
        </p:txBody>
      </p:sp>
      <p:sp>
        <p:nvSpPr>
          <p:cNvPr id="15" name="مستطيل 14"/>
          <p:cNvSpPr/>
          <p:nvPr/>
        </p:nvSpPr>
        <p:spPr>
          <a:xfrm>
            <a:off x="5638800" y="1143000"/>
            <a:ext cx="32624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i="1" dirty="0" err="1" smtClean="0"/>
              <a:t>hypersecretion</a:t>
            </a:r>
            <a:r>
              <a:rPr lang="en-GB" i="1" dirty="0" smtClean="0"/>
              <a:t> of cholesterol.</a:t>
            </a:r>
            <a:r>
              <a:rPr lang="en-GB" dirty="0" smtClean="0"/>
              <a:t> </a:t>
            </a:r>
            <a:endParaRPr lang="en-US" dirty="0"/>
          </a:p>
        </p:txBody>
      </p:sp>
      <p:cxnSp>
        <p:nvCxnSpPr>
          <p:cNvPr id="16" name="رابط كسهم مستقيم 15"/>
          <p:cNvCxnSpPr>
            <a:stCxn id="15" idx="2"/>
          </p:cNvCxnSpPr>
          <p:nvPr/>
        </p:nvCxnSpPr>
        <p:spPr>
          <a:xfrm rot="5400000">
            <a:off x="6639074" y="1121658"/>
            <a:ext cx="240268" cy="1021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43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3505200" y="228600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Pathogenesis 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3429000" y="685800"/>
            <a:ext cx="1813317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dirty="0" smtClean="0"/>
              <a:t>Pigment Stones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62000" y="1295400"/>
            <a:ext cx="7924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Based on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The presence of </a:t>
            </a:r>
            <a:r>
              <a:rPr lang="en-GB" u="sng" dirty="0" err="1" smtClean="0">
                <a:solidFill>
                  <a:srgbClr val="002060"/>
                </a:solidFill>
              </a:rPr>
              <a:t>unconjugated</a:t>
            </a:r>
            <a:r>
              <a:rPr lang="en-GB" u="sng" dirty="0" smtClean="0">
                <a:solidFill>
                  <a:srgbClr val="002060"/>
                </a:solidFill>
              </a:rPr>
              <a:t> </a:t>
            </a:r>
            <a:r>
              <a:rPr lang="en-GB" u="sng" dirty="0" err="1" smtClean="0">
                <a:solidFill>
                  <a:srgbClr val="002060"/>
                </a:solidFill>
              </a:rPr>
              <a:t>bilirubin</a:t>
            </a:r>
            <a:r>
              <a:rPr lang="en-GB" u="sng" dirty="0" smtClean="0">
                <a:solidFill>
                  <a:srgbClr val="002060"/>
                </a:solidFill>
              </a:rPr>
              <a:t> (</a:t>
            </a:r>
            <a:r>
              <a:rPr lang="en-GB" dirty="0" smtClean="0"/>
              <a:t>poorly soluble in water)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precipitation of calcium </a:t>
            </a:r>
            <a:r>
              <a:rPr lang="en-GB" dirty="0" err="1" smtClean="0"/>
              <a:t>bilirubin</a:t>
            </a:r>
            <a:r>
              <a:rPr lang="en-GB" dirty="0" smtClean="0"/>
              <a:t> salts. 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762000" y="3505200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Infection of the </a:t>
            </a:r>
            <a:r>
              <a:rPr lang="en-GB" dirty="0" err="1" smtClean="0"/>
              <a:t>biliary</a:t>
            </a:r>
            <a:r>
              <a:rPr lang="en-GB" dirty="0" smtClean="0"/>
              <a:t> tract, as with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 </a:t>
            </a:r>
            <a:r>
              <a:rPr lang="en-GB" i="1" dirty="0" smtClean="0"/>
              <a:t>Escherichia coli</a:t>
            </a:r>
            <a:r>
              <a:rPr lang="en-GB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 </a:t>
            </a:r>
            <a:r>
              <a:rPr lang="en-GB" i="1" dirty="0" err="1" smtClean="0"/>
              <a:t>Ascaris</a:t>
            </a:r>
            <a:r>
              <a:rPr lang="en-GB" i="1" dirty="0" smtClean="0"/>
              <a:t> </a:t>
            </a:r>
            <a:r>
              <a:rPr lang="en-GB" i="1" dirty="0" err="1" smtClean="0"/>
              <a:t>lumbricoides</a:t>
            </a:r>
            <a:r>
              <a:rPr lang="en-GB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liver fluke </a:t>
            </a:r>
            <a:r>
              <a:rPr lang="en-GB" i="1" dirty="0" err="1" smtClean="0"/>
              <a:t>Opisthorchis</a:t>
            </a:r>
            <a:r>
              <a:rPr lang="en-GB" i="1" dirty="0" smtClean="0"/>
              <a:t> </a:t>
            </a:r>
            <a:r>
              <a:rPr lang="en-GB" i="1" dirty="0" err="1" smtClean="0"/>
              <a:t>sinensis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5410200" y="3962400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Chronic </a:t>
            </a:r>
            <a:r>
              <a:rPr lang="en-GB" dirty="0" err="1" smtClean="0"/>
              <a:t>hemolytic</a:t>
            </a:r>
            <a:r>
              <a:rPr lang="en-GB" dirty="0" smtClean="0"/>
              <a:t> conditions </a:t>
            </a:r>
            <a:endParaRPr lang="en-US" dirty="0"/>
          </a:p>
        </p:txBody>
      </p:sp>
      <p:cxnSp>
        <p:nvCxnSpPr>
          <p:cNvPr id="9" name="رابط كسهم مستقيم 8"/>
          <p:cNvCxnSpPr/>
          <p:nvPr/>
        </p:nvCxnSpPr>
        <p:spPr>
          <a:xfrm rot="5400000" flipH="1" flipV="1">
            <a:off x="1638300" y="2857500"/>
            <a:ext cx="1066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16200000" flipV="1">
            <a:off x="5486400" y="2819400"/>
            <a:ext cx="1600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933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encrypted-tbn2.gstatic.com/images?q=tbn:ANd9GcRAvwxH4YgLityM7tBW_my8gtDK0ZaObCnTzOeKHGY63pCJedp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4762500" cy="3562351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533400" y="2514600"/>
            <a:ext cx="13260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/>
              <a:t>pale yellow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09800"/>
            <a:ext cx="35896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762000" y="990600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Cholesterol stone </a:t>
            </a:r>
            <a:endParaRPr lang="en-US" dirty="0"/>
          </a:p>
        </p:txBody>
      </p:sp>
      <p:sp>
        <p:nvSpPr>
          <p:cNvPr id="10" name="مستطيل 9"/>
          <p:cNvSpPr/>
          <p:nvPr/>
        </p:nvSpPr>
        <p:spPr>
          <a:xfrm>
            <a:off x="5638800" y="1066800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Pigment Stones</a:t>
            </a:r>
            <a:endParaRPr lang="en-US" dirty="0"/>
          </a:p>
        </p:txBody>
      </p:sp>
      <p:sp>
        <p:nvSpPr>
          <p:cNvPr id="11" name="مستطيل 10"/>
          <p:cNvSpPr/>
          <p:nvPr/>
        </p:nvSpPr>
        <p:spPr>
          <a:xfrm>
            <a:off x="5867400" y="2514600"/>
            <a:ext cx="177484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/>
              <a:t>Black or brown </a:t>
            </a:r>
            <a:endParaRPr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5486400" y="541020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50% to 75% of black stones are radio-opaque</a:t>
            </a:r>
            <a:endParaRPr lang="en-US" dirty="0"/>
          </a:p>
        </p:txBody>
      </p:sp>
      <p:sp>
        <p:nvSpPr>
          <p:cNvPr id="13" name="مستطيل 12"/>
          <p:cNvSpPr/>
          <p:nvPr/>
        </p:nvSpPr>
        <p:spPr>
          <a:xfrm>
            <a:off x="304800" y="5103674"/>
            <a:ext cx="411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Stones composed largely of cholesterol are radiolucent; sufficient calcium carbonate is found in 10% to 20% of cholesterol stones to render them radio-opaque.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مستطيل 13"/>
          <p:cNvSpPr/>
          <p:nvPr/>
        </p:nvSpPr>
        <p:spPr>
          <a:xfrm>
            <a:off x="5867400" y="4038600"/>
            <a:ext cx="223651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/>
              <a:t>calcium carbonates </a:t>
            </a:r>
            <a:endParaRPr lang="en-US" dirty="0"/>
          </a:p>
        </p:txBody>
      </p:sp>
      <p:cxnSp>
        <p:nvCxnSpPr>
          <p:cNvPr id="15" name="رابط كسهم مستقيم 14"/>
          <p:cNvCxnSpPr>
            <a:stCxn id="14" idx="2"/>
            <a:endCxn id="12" idx="0"/>
          </p:cNvCxnSpPr>
          <p:nvPr/>
        </p:nvCxnSpPr>
        <p:spPr>
          <a:xfrm rot="16200000" flipH="1">
            <a:off x="6515943" y="4877643"/>
            <a:ext cx="1002268" cy="62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379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 smtClean="0"/>
              <a:t>Cholesterolosis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438400"/>
            <a:ext cx="3733800" cy="4572000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endParaRPr lang="en-GB" dirty="0" smtClean="0"/>
          </a:p>
        </p:txBody>
      </p:sp>
      <p:pic>
        <p:nvPicPr>
          <p:cNvPr id="20482" name="Picture 2" descr="http://images.radiopaedia.org/images/616245/e6482296fbfb0b21f8ae70e110e7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438400"/>
            <a:ext cx="4019550" cy="401955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457200" y="3124200"/>
            <a:ext cx="3657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Excessive accumulation of cholesterol esters within the lamina </a:t>
            </a:r>
            <a:r>
              <a:rPr lang="en-GB" dirty="0" err="1" smtClean="0"/>
              <a:t>propria</a:t>
            </a:r>
            <a:r>
              <a:rPr lang="en-GB" dirty="0" smtClean="0"/>
              <a:t> of the gallbladder. 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5181600" y="1905000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An incidental finding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5334000" y="5791200"/>
            <a:ext cx="251863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dirty="0" smtClean="0"/>
              <a:t>strawberry gallbladder </a:t>
            </a:r>
            <a:endParaRPr lang="en-US" dirty="0"/>
          </a:p>
        </p:txBody>
      </p:sp>
      <p:sp>
        <p:nvSpPr>
          <p:cNvPr id="20484" name="AutoShape 4" descr="data:image/jpeg;base64,/9j/4AAQSkZJRgABAQAAAQABAAD/2wCEAAkGBhQSERAUExMVFRQTFh0WGBYYFxcWFxYWFhYXFxgXFRgZGyYeGBolGRkYKy8gIycpLCwsFx4xNTArNSYrLSoBCQoKDgwOGg8PGi8fHyQpKjQsKi0vLyktKS8yMC8sMiosLC8vKSwsKSwsLC4sLCwsKSksLSksKiwsKSwsLCwsL//AABEIAMIBAwMBIgACEQEDEQH/xAAcAAEAAgMBAQEAAAAAAAAAAAAABAUDBgcCAQj/xAA6EAACAQMDAgUBBQcEAQUAAAABAhEAAyEEEjEFQQYiUWFxEzJCgZGhBxQjUrHB8GLR4fGCFTNDcpL/xAAaAQEAAgMBAAAAAAAAAAAAAAAAAgQBAwUG/8QAMxEAAgIBAgMFCAEDBQAAAAAAAAECEQMhMQQSQVFhcbHwBRMiMoGRocHxFNHhFSMzQlL/2gAMAwEAAhEDEQA/AO4UpSgFKUoBSlKAUpSgFKruv9UOnsNdChipUQcTLAf3rx0nry6hmCiIVW/FgCR+H9qjzK6MWWlKUqRkUpSgFKUoBSlKAUpSgFKUoBSlKAUpSgFKUoBSlKAUpSgFKUoBSlKAUpSgFKUoBSoXU+rJYCF58xgQJ4rLptelxSymQMn1HyKjzK6sWaT446y/1LlmR9NQjRGd0Tz6ZFYv2fXm+o59Qoj5Jn9KpPFusD6u/HBIP4bFAq5/ZgNz3j2QL+Z3AfpVGDcst+JqbuR0WlKV0DaKUpQClKUApSlAKUpQClKUApSlAKUpQClKUApSlAKUpQClKUApSlAKUpQClYtVqNiMxDMBmFEn8BVI3jaxBI3mO0Af3qEskY/MwZ/Euj3ojH7pP6/9VSWuqLbIAJk4wMZ9TxFUviLxYdQ4FnyjupYQx7HOJrWNTr7lzaJMDHt+lczLnjzc0THupSdou/GGjm/auLlbg2GM+Ycfof0rafCGmt6DT779xUe+ZgnMCQojnuT+Nc1XqhGDIRSDGSWPqSOB8VPPVrRtE/T+tdDeWWIAHOYBLD5IGKjhyvmckvuXMfs/LKmlfrtOpW/F2ndttovdb0tozfmYAH41N0H1WZ3uDYDAS3MlQJksRjcZ4HEVx89RuPZQo72mkD6e7YkD+X6eSZnmrK34kvWoDPeJbAh28rdgdw4PqavRzf8Aou/6TlrfXsOt0rnfTfG18KA8bxyjiWwcyRHaTW39G8R2tQsqYMxBIg//AFPet8ZplHNwmTD8y+xa0pSplUUpSgFKUoBSoWs6oLRH1AQp4cZHwe4qTZ1CuJVgR7Z5yKipJuhZkpWLU6pbal3YKo5JqH07raX2IQNAE7jAHMes0cknRiyxpSlSMilKUApSlAKUpQClKUApSlAeXcASSAPU4rWvEPjEWSBaKPIMnJg/0NbDrNGt1GRxKn/JHvXNvE/hR7GQQyngyAw+Vn9RVXiJZEvg+5GTaWgu/tIvrP2T/wCIP9IrXtR4m/eLpZ1CMeSgIDe7LPPvVXr7bV76OwDDeIQZZu5j7qk9z+lc6c5yjTdkIttkjU24ys8wDGN3PHMf71Xa7qJ/9tTAGSR6kyQf1qZ1/rIu7WVERDhQBDACMk9yfWqmwisGIkbRJA5JJHG45AEmtcMbTaZ7H2dwElHnyr13nhbTMyBWO53CAes4BrZ7eg/jJpLRvLcJO4zAyJPAkpg8zB7Vrlzo7ixb1BYlXZlEAna6EQCRwTOK2PQftEvoLf1UV02/T+pEXYgSd/fBFWINL5tDtZccpR/2alvptr+67Cq1lr6dxbPAGJBzPoJ7/NWPW715bVne6XFXbsuJ3tRwe8g9jkGsnTukudbbtXLJuWbrZaBta08tvLdmUQQfQRxVL4hYC49q0N1qyfzyMwP7Vl/DFslGsuSMd6Vv6/ster6p001m+l+d8oYfcwZexJ5EcH0qJpuuGwV3R2bcpJVzgkOJj70EioPUrG21p3lStxn2qpPCMAu4HKyDie1ZdXdtobJVZkuz2isBHk8AAGNoXkduKzzu722Ie6i4KNcyfN0rbp/J0/wd41DObF5slottO4CeLbH19DxW9V+d9FqS123s+wH2qzHBCecKfcHj5rtvhPxANXZLfeRtjdpjhvx/qDV7Dk5keT9p8GsLU4rfcu6UpW84wpSlAYNbpluW3VhII7c/I965z0vrR0eoO7cbZDAjjAkjB4M9vc102ud+PrQN64AIb6W/58rAn54/StOSP/ZEJLqjXfE3jNr9uyu4yNzP6byxgD2CRHya2n9nvU0Wzde4wVfKoJ7nJIHr2rk+ovZHseatfD1w3L1m1P2nCj/yYT/ntVJSkmp7s16p2foAGlRdR1S1bVma4oCGDmYPZYHf25rJo9Wt1FdMq3Hb2rpWtjeZqVU9Q8T2LTKpYMSYhSDHz/tWTpvX7d57iAjehMj1ExIPftUeeN1Zi0WVKUqZkUpSgFKUoBSlKAVi1GmRxDqrD0IB/rWWlAUHUekae0u5dELzdgqKfznj8q5n4n0rPqCl4LplZCQo4UKsgBR3OPzNdrNcS8eXBe1jXFLbQjSRwNgBVhOCpV14zOKp8RDS19jq+ycUZZ7lpSf3NUt6ZHLg3AotrKyPtQwG0eh2yc+nvXv/ANFP7uNRu8huPaGDO5FVlB9NwOPisX7kDY+rvkl9pUcoBEl57GRBHcEV80/U7ttGVGZUfBA+yxA98TB55E1z1S3R7z4n/wActn1/PQzONRZtRvZEvpv27iBcXGY4P9cGsy62zdVhf3I8QHtqpDcEB1kdwPMPy715XxPfNpLJ2OiCFD2rblB/pLKSKgqVIdbhKld0QgJLmMNkbRI5Ex6Vm10/Jjlk756u+m/jt4dpOudUuqqbdQygqfIHYBQpgLMxJGYr103TMWW8xTbvG4Oyg3NpViBuIntkHvVZZ1D2/MDBxyFODkGD8elSSv1UshWXcP4ZViQZZywdfWZj8Pei3E9E0qr14dx76rubUXPJ9OGna2VQEiN3IC5HtmsIJZ1CqS0QwOJY+UqII8skAD3qdrg1vUWlgG5aRLbTlC8YVuxwIz/L7VToCZecrn3BmB/gqVEFO4rwVevIszqTtlRPJxbjYVtqCQe2f6T3rpf7OdcEKjP8QAHMyzwVn8Sc+9cstuQBsggqZXzTG3zsc+g+P1rZPCYf66uhkJdtllExDHasZ7CPyq1gk1I43tDHGeJnd6Uqh8TeLLekUiQ13bIWeOBLd+/AyYPyLspKKtnj8WKeWShBW2W+s1yWlLOwUD+p4AHc1pPVf2m7SfpWiUHlBblm9l9B859hWi9f8Q3rtwh7pKs27asxOAAw9l7DGfestokgNasfWvOIBjy28RIXgn5qjLiXJ1HQ9Pw/seGOCyZvivpsl5fcv+peLtUTba28meAwVQR/MvfHz8VF6r1O7cCtcuMlwpG/arKVyCADBj/avI8LXTaRLrbWbuYBJPAzznt3qL1Hwx9JVtPeUNMSxGfMTHpG5j+dRbm1qXI4OF5lFU/pZqmr0bqcwPcDEYzJ/wCOaydAFxLt64P/AILTMGEEbjCLBGJl5HutbDq+hvC2Xbe+QOMwS0KvEDOBVP8AuRX+GLhZmM7NsBuT5oMcnHxitVyiytxHsnDnjzYai/w/7GI+JLrC3bLbbaEmPQtAY+5xWz9V/akz6a3YsKbYCKr3JAJhYYKo+yDjMz7Voes0sHv6H57g18u6QRIMmf8APiorLWz3PO8ZwOfhfmjp29Cxs6kzO7+v+/FXvQ3uBxsJLzCgfzN5R/WtV0Np2ZQoJJwAMk/AFdl8AeC2sReviHjyIeUn7zeje3b5424ouTpHKVt0jeBX2lK6hZFKUoBSlKAUpSgFKUoAa4r4v8NOGY2jvO4gqDJVdiQsdzK/qK7VXLPH/TG+rqGs7luFrbETAbykAj3OQf8A6+9ac0eaJ1PZeRwzaP77HMNQywoXcCFAYEfek7vw9KzajVg27S/TCso+2pPnEmCy8bhkSI4g8VJ6gzBil5FDkK27bDSYBEz2ye/f5qDfYsEPlGwbfLyQO5WYn4iYn1Nctxqz3EMqmlp37+rMty8v8NhuY53hx5SJkhSDJBkzwR2rDdO8syoqgZ2iTCz23GWj3M01AWF2nBJ8uSyggRJiCPTvmvrFSCSCpgEBQCCQACeZAOfXNYJLa0q/kxBzxjggBo8omcbvs5J/OvJtEA8cTyMQYz3mY/CvalT9ondMzgznIO45rAQJIzHaRmB6ifT5rJhtp0TLGuUE3CGa4Ij03CfM3xj8RURWMExKiCfTmMxxWYWUCb90kcpEZ+Zyvv8AP44f3g7CnAJ3dpOO/wClZIaa19f8GdCF3D7Q2xPtIyP/ACFX/h/UNbvWbVtijK5a5OFMCR8hcjNavbuENHPIHpP/AHV50XVbbl5rkvCMAeC29lRnJjIAzW3G6ZR4lNxfX1SO3df8WLo9NbZ/NfdBtT+ZoG5j6KCcmuNdV6q95t9y5uLyYmSpJyDiBPMDgEccVk6v4iuahy5LEABeIAtqAoB+Tk5ySarH1RjaPvGTgS2PKDjtnHvWriM3vHXQl7M9n/00eZr4nv3d3dX58CT1PV2/p2BbSGVfO5nczmcfAEfl81tWsv3f3Dp40ouxcVg/0SQxuqdoDlc7apdRft3dFpUtBReRriupHZ4IuDtMQJPEVg6V4t1Gkm1ZuAIWk4BEmAcngYpFqL16roWsmOWWPwLWMnpJ77rv8Ub71zw676bSW9Rqkt3FHmZ23El4BAHqM59aja/wdb1Nz6dvWIbiKEZA6lyqxgjnkZrVrnSbj620Li3nZ3V/q/dZJ3BkkYBEd8Vb+GPCOoGou3dhT6KvscnL3GDANM/6v0rffM/lOY4+6hfvadNrRVbf3qyXqfBkjcLoIsAAhWHlAzDRkZHtxVJrOkqx+qh3lP5TyQMbqm9F8O6pLWue6v0FuWjag/8AyMWB3R7Qc/6qh6HWNp7F9HZXuXGU5I2rsUgS7csR29qg0uyizinK2lJS1Xd2Xe/n+SiQ/UF1nYggSABCzPHzFQ7VzYwaMzmcgjEAqcYz81nRgXUN9kySR+gGMEnH41GuKAxVmiJEjIxMZ9zH51V16HTyRhJShPVdnc9K03Og9G/aQNJs+rYtG1c+zcsi2jDsQVXDfoc1sel/aPau3VtWtzm432jCgA8xkmB8Vx/ROCQrAG3OZ4kSfzj+1dC0XgTRuVNu5fO4AhVtPIBzBaYHv7ir+KcpqkeA9p8D/S5Ki9Ht/Y6Pf6rZsqA11B25E/kMmvdjVNc3bVKrMBjyRGSAfeY+KqugeC7GnIcIxYcbyGI94Aifz+a2Krsebqcw8osAD0r1SlTMilKUApSlAKUpQCqPxX08XLJ8sng9jHbPbP8AWryvhE1hqycJuElJH5+1lgfuzfUDsq3Cqzh7ZGCryPX8935U9/RMv1LYgyy4O4McGMcd/wA8DnPYPE/TLoa4qW0YXJZTAieNrg8mIzXPeuoqi097TurNhypiCpjAPInIEzHeqWTH1PW8JxfMq7fr37aGr27bFWUA+s5j4gevv6DivgbAXaVOPxInJngwfWKn9W0tu221ZMZI5UT35mY+aw6qzd5dSfKBK/eGCNx9KrONHWWRS266kbT2FZoYtj+UCSDyMmB+teEYAlSFmfvA9vccCvS6ZXPlkYzgsAe3wDWU2CMOnmMwWbaTgARnMRUaJuV2Rv3RzB2kggkQMGOYPtWO9cWFAWI55JP+f3rKLzKCAWUGZAJE9jI4NYntROVx6GZ70Qlb6/4MefsgeYkD3ngD9asdFgS3KnawmJUDKmDwYNQEOCAMkgg9xE4FTun2iAQyjLAmcmFOf796SdI1pXJevqTEZQ07REligLKrdwOZgNxmayPcQ2SI/ilz58R9MpBULwG3ZB9/iljRi4UCvt3uVG6BAA3AnvMGJ9aj3b297jcLBMhQO8LKzgGRx69600y1Hle/79anhbjDI+yDHb37fgatetWbJt27lm9uUgA2SDuRgCMngiS2R6+9Ruqa9L62ilkLdS3DsDAYIPtBRgGMk9zWLpvU2sfVwjhlNtgwDCD3U9iDwRUlS0My5p1LZrppr47+KehZ9D6hqBeBLM/0FZo3SAEX1HbialabxxrDcYm4rgKSVgbR6RjBB7VSdL6pd0twtbG1lBUhhIg8hga9a3rzXBAtWrSMdxFu3sDEHkkySJ7THtUlOluzXLBzztxi1W5J6v13UO8XLu4biIBxK8wBGJ7x681l0PTnu7W2sbSiCFAzDbiNxMAmBn0qrt9Y2W3VbdsNcENcglyJmASSFBjO0A1aqzXtLZCB2RGcXUQ53GDbLeimefY0WrMZfgx8tJK+nrfpufOu9M+mbcr57slUXhQThfwH9Ko7+kO6BncAw+GEj9Kt9bYixYt3HP1ELf8AihOAZ9fQ9qh2LrJc3Lk4g4kQQcenH5Y71mSVmIZJqPb/AD5UQrZAYf8AJH48f4a67+yjqlxla2xm3B2ksTtZSCQZ9VYH32muT27uQpA279xYj2AiRyPb3NbJ4E1hTUKLZlRetk5iRv8Apgx3w/HofatmCXLJHN9qY1mwvTVHeaV8VgQCMg8GvtdY8OKUpQClKUApSlAKUpQClKUBi1NsMsETWg9e6XDvD+QjhhuAbsR6V0C8MGtP6+DBrElaLGDI4StHO9b0xntM7pbuXFJAK/eHuBGfbFVOp01w2bcIywSCoJExxyZAq51nWShIKggE/rWDQ/Tl2QZcZG6AM+h7++apOKbPT4c/w6/Yob9gOigeZ0H8RRyY4J7NHesDaNj5eTHlBYBwAONs8e3tVrptKoNy7sdSknaeDIMwY+agJa+oTcUbdrBiCZjvII54OK0NHRjLf9+RDF+AylmHM8RJHfPeORUZ0I5H+f37VZPcVy0qyK0kHlSeeCME+xqvIn1/z+la3oWIu+4xfUIKgYI4x3mavNLZY2w0boMsJIJ3HbMgYyR3qos29zqoO0EwTMxPJNXv7oUEgwN22c7x5ZBPYHb6HvUJujMVr3+tD4LClHLlg6MBxiCpbPvANRm07kFFs7mWbjEK5cLtH2s4UczHfnipqaJGe2bzRbYHNsKWjbCgzicLk9iaxabT3bt1LatBc/RUyygyYgnJKyRMzzUdL0Nqlo78e5etSP0+8ttmOxHGxlP1FPcfaAmQw7fFSunaqyi3RdslibZVIJUo88/MTXkH92vFXUOyhldXBgMQykDPI8pDCKgi7DDB9TGJB5zGOeaXTJVzrure6s8i/tPlBGZk5PqCaz39TbZQFW59TMs1wMoGcIoUQO+Sa83GtM2N6oQZLsLjyBjhRiY7Vj1OnGNrI3lk7FcAbe0uAS0cmIrNbmW1cbVfok6tLcFbdwsp2sF25DbBuluwBnjmBUSxeuWyrKSofggxIBg8dprxtKMCDOAZEx7xPMGRPsaz3dVbYrCBAMmC0fOZgewqRpulpqnvZkGla4LrEHykEsSAoGZ5ySTwB/14e0fpC4DOSCII2n7qzwScnFYrmogkZjvuBEfh+VZrgJO07iFXeRkGNu7APE+tZo08z3vTf6Hl9OCVAKklQTBP2iMgz7/4Kv8AwlqSupD20k+S3kDyu5Vd0DA7x7mqY2padqJtUGBJ9ImSfNJ4Ppmuhfs00o+uzkEtd8yqQB/DRhNxu0zx3MGtmONzpFDi8qjhbeunn/g6rathQFAgKIA9AMCvVKV1jxIpSlAKUpQClKUApSlAKUpQAiqTrHTtwNXdeXSeayZTo474h8PmSQK07VaUqfSu99S6KGBxWndX8JAzitE8V6o6eDiq0Zzaz1QqNrTHqDBqT9b+EdjLv4LbQJk4nET81YdQ8KOswKqf/T2tkyD71XcWtzq4+JXTU86rTbbaF1MmSRJCbvWBgEiqq6OI3AYwcx/vFXY1Usm5yse0qw9GH96+a62TcAJQ2zxESMYIPzWmWPqjp4eKT3K7o+m3G4eIUekyWA2/56VdWTLXUZdp2EbRzKCRgY7D57zyMPTdKFt39wbzHtPA2nH4TkwBFTrasPo3WRBmDIP3BvLwInHA9QBVZ/NqWudNeX4f6IeoXcDcKBLRlEAx5gFJAI/l3FvN/NHxg13U7l259UklxBLARBQQDjjjn8asrnTVutcYsEUL9UKB9tQf4i2+0rBx7VWNeBthGQDa5eeD5lAKntEqDHbNQd9f5N+Pleyt+Sfn395m6rp9RfUau4ruLuPqHbtVlIXzAcYGAY7VE0z2BaZbgu/UP2SjqqEHtcUqSROcEf3r5c1DrKnAMiAcGMSRTVaRSm9TbAkDZ5jcnbBMxG2QTz94VLm1szyrlUXtelaJdxGGmBzOAwBUEBip7qTjtz2kVh04ZXGw+eYEHucQCMf2rIdJ5d08iVgrHOQ2Zn0EfpXnSHaZKo0A+VjEwDkQQTHOPSspbEZz+Z2fVdmYggseI/5FZryb3JCHESuWjaAMzkcfhWGzpiRMHaAfu7gWggA/jUjRaa6R/DD/ACJEscSSMYE8+pqaV6FbJOnfZofP3dSxMhVcwNxLniTwJMdzwJqz1GmW2qXDFw3DtESlsKo5MQTx+Pv3X+mCwlk3gWYyAohRtwW3NBP4DmfxrYrGpDXLKfQOFDZEC2DwBjn+lbYx7dyjmzPdbdxD6fo2VrEaZS17zGZ2W1GBOcHPJ5j8uq+GtCq7n2iSqrvgSQJOP9Oa1vS+HDfuyzsLQXbsHlG6TuMgyTED2rd9MAoAAgAAAewwBV7DjrU89x3E8+hLpXwGvtbzlilKUApSlAKUpQClKUApSlAKUpQCsVzTK3IrLSgKy/0NGqr1fg5G7CtnpQkptHNuqfs2BB2itP6j4FvWyYUke1d5ry1oHkA1rlijItY+MyQOJ9P0ZsW7QIzcLI277qn/AE++P/zWLUaNdl5WLC4JZVJPAJ49AVI+SPcVuHivpiG7eBMOIuiJ/wDbXEc84rU9dqwzJcjb9VQPtQoYblhjHEQY9QK5eWKTaZ6nhMjlBNeuvlf2KLV3F3HYIQHyj0WIAJHLYye9YNZYNsww5AbdgghgCu2O0HP/AHX1kKSCRk+YSZgCREYIM8+2KwNE8SAJg4BPOYMjHpVTxO0nS02X5PWt1IbbttohAALLu85wNzySAfiKhpuJgZM4jue0VlsqwBI9Mnt6wf8APSvirMs3AIzxJJ4XETEn8KmtTDnyrQ8Pp4faAcYO4QZjzT6CZ/Dmsw0e7aoDbnIMghlIWRiOY+fWpGi6cbgYeUsw+wWIYgkEk+kj19asD0B1SVcK7N5s8Jztn5ifWt0Yt6lHLmS0u68yNa6VeLALvAkqZEKtuRAGe+Zxz3NSeq6M27oclikhbaJIiBkSB5RMyck+npNv6N5Qq+/aoAU4E92Mcz6e3arPTWLp+6W/JRnvJ/5rfy9DmyzVq6PVu7uKBrfABBaIBPpPePSrjpHSne67u/8AD+yqAbYjnPc+9NB0RFbe0s5jkmAR6DtV9YNW4Y3vI4+fiVtD14FjpbaooVQAo4AqdZNQLJqdYFWkcpkxK9V5SvVRMClKUApSlAKUpQClKUApSlAKUpQClKUApSlAKUpQGpeKrAF3eM3CgEetuYcfMT+daP4hswy2dkQw+kwOJz5T6TH4EiuqdZ0KuocjzW8j47itE32G1LMWAb05BYfezwcn86pZsd/U7vBcTUV3I55r7BhByyrB3EbixJJx3iahsS0jLdhEk459cfpit36j0W2byurTJB+zuUwZHmHHFVWq6GqttDfa58rEd+SIA/GqMsTR34cXFryKFVK7Nu4twQQQB/pEN5ge8gVO0WktfVFu4HJUxJwsxkREkY5mtg0/TLhZNhn+Ziolo9zgVcafw2ssbm07hHlGT67jFboYJMqZ+PxwvX7bmrWelI7syMTvJgrgAnBYNwTE/FWtnw55UBYjbx6+5PYn5BrYU0SIAqiAO1ewlXI4Irc4+Xjpz+XREbS6NUAAFSlFegtZEtVvSrYott6s9WxU2wtYrNirHT6apJGqTMthKsLCV4saepirFSNTPtKUqJgUpSgFKUoBSlKAUpSgFKUoBSlKAUpSgFKUoBSlKA+MoIIPBrT+s+DRJe3weRW40rDSe5OE3B6HMB0PYTiKz2ungdhW863pSvxg1TX+isO1R5Eiz75y3ZTqlexU0dMb0rMnSm9KlTIOSK0JNZE081cWuk1MtdLrNEHMpLWiNTbPT6uLehArOtoCs6EHIr7Ogqbb0wFZqUsjYApSlYMClKUApSlAKUpQClKUApSlAKUpQClKUApSlAKUpQClKUApSlAKGlKAxFR6V9VR6UpWTJ7Ar7SlYMClKUApSlAKUpQClKUApSlAKUpQH//Z"/>
          <p:cNvSpPr>
            <a:spLocks noChangeAspect="1" noChangeArrowheads="1"/>
          </p:cNvSpPr>
          <p:nvPr/>
        </p:nvSpPr>
        <p:spPr bwMode="auto">
          <a:xfrm>
            <a:off x="155575" y="-1927225"/>
            <a:ext cx="5362575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SERAUExMVFRQTFh0WGBYYFxcWFxYWFhYXFxgXFRgZGyYeGBolGRkYKy8gIycpLCwsFx4xNTArNSYrLSoBCQoKDgwOGg8PGi8fHyQpKjQsKi0vLyktKS8yMC8sMiosLC8vKSwsKSwsLC4sLCwsKSksLSksKiwsKSwsLCwsL//AABEIAMIBAwMBIgACEQEDEQH/xAAcAAEAAgMBAQEAAAAAAAAAAAAABAUDBgcCAQj/xAA6EAACAQMDAgUBBQcEAQUAAAABAhEAAyEEEjEFQQYiUWFxEzJCgZGhBxQjUrHB8GLR4fGCFTNDcpL/xAAaAQEAAgMBAAAAAAAAAAAAAAAAAgQBAwUG/8QAMxEAAgIBAgMFCAEDBQAAAAAAAAECEQMhMQQSQVFhcbHwBRMiMoGRocHxFNHhFSMzQlL/2gAMAwEAAhEDEQA/AO4UpSgFKUoBSlKAUpSgFKruv9UOnsNdChipUQcTLAf3rx0nry6hmCiIVW/FgCR+H9qjzK6MWWlKUqRkUpSgFKUoBSlKAUpSgFKUoBSlKAUpSgFKUoBSlKAUpSgFKUoBSlKAUpSgFKUoBSoXU+rJYCF58xgQJ4rLptelxSymQMn1HyKjzK6sWaT446y/1LlmR9NQjRGd0Tz6ZFYv2fXm+o59Qoj5Jn9KpPFusD6u/HBIP4bFAq5/ZgNz3j2QL+Z3AfpVGDcst+JqbuR0WlKV0DaKUpQClKUApSlAKUpQClKUApSlAKUpQClKUApSlAKUpQClKUApSlAKUpQClYtVqNiMxDMBmFEn8BVI3jaxBI3mO0Af3qEskY/MwZ/Euj3ojH7pP6/9VSWuqLbIAJk4wMZ9TxFUviLxYdQ4FnyjupYQx7HOJrWNTr7lzaJMDHt+lczLnjzc0THupSdou/GGjm/auLlbg2GM+Ycfof0rafCGmt6DT779xUe+ZgnMCQojnuT+Nc1XqhGDIRSDGSWPqSOB8VPPVrRtE/T+tdDeWWIAHOYBLD5IGKjhyvmckvuXMfs/LKmlfrtOpW/F2ndttovdb0tozfmYAH41N0H1WZ3uDYDAS3MlQJksRjcZ4HEVx89RuPZQo72mkD6e7YkD+X6eSZnmrK34kvWoDPeJbAh28rdgdw4PqavRzf8Aou/6TlrfXsOt0rnfTfG18KA8bxyjiWwcyRHaTW39G8R2tQsqYMxBIg//AFPet8ZplHNwmTD8y+xa0pSplUUpSgFKUoBSoWs6oLRH1AQp4cZHwe4qTZ1CuJVgR7Z5yKipJuhZkpWLU6pbal3YKo5JqH07raX2IQNAE7jAHMes0cknRiyxpSlSMilKUApSlAKUpQClKUApSlAeXcASSAPU4rWvEPjEWSBaKPIMnJg/0NbDrNGt1GRxKn/JHvXNvE/hR7GQQyngyAw+Vn9RVXiJZEvg+5GTaWgu/tIvrP2T/wCIP9IrXtR4m/eLpZ1CMeSgIDe7LPPvVXr7bV76OwDDeIQZZu5j7qk9z+lc6c5yjTdkIttkjU24ys8wDGN3PHMf71Xa7qJ/9tTAGSR6kyQf1qZ1/rIu7WVERDhQBDACMk9yfWqmwisGIkbRJA5JJHG45AEmtcMbTaZ7H2dwElHnyr13nhbTMyBWO53CAes4BrZ7eg/jJpLRvLcJO4zAyJPAkpg8zB7Vrlzo7ixb1BYlXZlEAna6EQCRwTOK2PQftEvoLf1UV02/T+pEXYgSd/fBFWINL5tDtZccpR/2alvptr+67Cq1lr6dxbPAGJBzPoJ7/NWPW715bVne6XFXbsuJ3tRwe8g9jkGsnTukudbbtXLJuWbrZaBta08tvLdmUQQfQRxVL4hYC49q0N1qyfzyMwP7Vl/DFslGsuSMd6Vv6/ster6p001m+l+d8oYfcwZexJ5EcH0qJpuuGwV3R2bcpJVzgkOJj70EioPUrG21p3lStxn2qpPCMAu4HKyDie1ZdXdtobJVZkuz2isBHk8AAGNoXkduKzzu722Ie6i4KNcyfN0rbp/J0/wd41DObF5slottO4CeLbH19DxW9V+d9FqS123s+wH2qzHBCecKfcHj5rtvhPxANXZLfeRtjdpjhvx/qDV7Dk5keT9p8GsLU4rfcu6UpW84wpSlAYNbpluW3VhII7c/I965z0vrR0eoO7cbZDAjjAkjB4M9vc102ud+PrQN64AIb6W/58rAn54/StOSP/ZEJLqjXfE3jNr9uyu4yNzP6byxgD2CRHya2n9nvU0Wzde4wVfKoJ7nJIHr2rk+ovZHseatfD1w3L1m1P2nCj/yYT/ntVJSkmp7s16p2foAGlRdR1S1bVma4oCGDmYPZYHf25rJo9Wt1FdMq3Hb2rpWtjeZqVU9Q8T2LTKpYMSYhSDHz/tWTpvX7d57iAjehMj1ExIPftUeeN1Zi0WVKUqZkUpSgFKUoBSlKAVi1GmRxDqrD0IB/rWWlAUHUekae0u5dELzdgqKfznj8q5n4n0rPqCl4LplZCQo4UKsgBR3OPzNdrNcS8eXBe1jXFLbQjSRwNgBVhOCpV14zOKp8RDS19jq+ycUZZ7lpSf3NUt6ZHLg3AotrKyPtQwG0eh2yc+nvXv/ANFP7uNRu8huPaGDO5FVlB9NwOPisX7kDY+rvkl9pUcoBEl57GRBHcEV80/U7ttGVGZUfBA+yxA98TB55E1z1S3R7z4n/wActn1/PQzONRZtRvZEvpv27iBcXGY4P9cGsy62zdVhf3I8QHtqpDcEB1kdwPMPy715XxPfNpLJ2OiCFD2rblB/pLKSKgqVIdbhKld0QgJLmMNkbRI5Ex6Vm10/Jjlk756u+m/jt4dpOudUuqqbdQygqfIHYBQpgLMxJGYr103TMWW8xTbvG4Oyg3NpViBuIntkHvVZZ1D2/MDBxyFODkGD8elSSv1UshWXcP4ZViQZZywdfWZj8Pei3E9E0qr14dx76rubUXPJ9OGna2VQEiN3IC5HtmsIJZ1CqS0QwOJY+UqII8skAD3qdrg1vUWlgG5aRLbTlC8YVuxwIz/L7VToCZecrn3BmB/gqVEFO4rwVevIszqTtlRPJxbjYVtqCQe2f6T3rpf7OdcEKjP8QAHMyzwVn8Sc+9cstuQBsggqZXzTG3zsc+g+P1rZPCYf66uhkJdtllExDHasZ7CPyq1gk1I43tDHGeJnd6Uqh8TeLLekUiQ13bIWeOBLd+/AyYPyLspKKtnj8WKeWShBW2W+s1yWlLOwUD+p4AHc1pPVf2m7SfpWiUHlBblm9l9B859hWi9f8Q3rtwh7pKs27asxOAAw9l7DGfestokgNasfWvOIBjy28RIXgn5qjLiXJ1HQ9Pw/seGOCyZvivpsl5fcv+peLtUTba28meAwVQR/MvfHz8VF6r1O7cCtcuMlwpG/arKVyCADBj/avI8LXTaRLrbWbuYBJPAzznt3qL1Hwx9JVtPeUNMSxGfMTHpG5j+dRbm1qXI4OF5lFU/pZqmr0bqcwPcDEYzJ/wCOaydAFxLt64P/AILTMGEEbjCLBGJl5HutbDq+hvC2Xbe+QOMwS0KvEDOBVP8AuRX+GLhZmM7NsBuT5oMcnHxitVyiytxHsnDnjzYai/w/7GI+JLrC3bLbbaEmPQtAY+5xWz9V/akz6a3YsKbYCKr3JAJhYYKo+yDjMz7Voes0sHv6H57g18u6QRIMmf8APiorLWz3PO8ZwOfhfmjp29Cxs6kzO7+v+/FXvQ3uBxsJLzCgfzN5R/WtV0Np2ZQoJJwAMk/AFdl8AeC2sReviHjyIeUn7zeje3b5424ouTpHKVt0jeBX2lK6hZFKUoBSlKAUpSgFKUoAa4r4v8NOGY2jvO4gqDJVdiQsdzK/qK7VXLPH/TG+rqGs7luFrbETAbykAj3OQf8A6+9ac0eaJ1PZeRwzaP77HMNQywoXcCFAYEfek7vw9KzajVg27S/TCso+2pPnEmCy8bhkSI4g8VJ6gzBil5FDkK27bDSYBEz2ye/f5qDfYsEPlGwbfLyQO5WYn4iYn1Nctxqz3EMqmlp37+rMty8v8NhuY53hx5SJkhSDJBkzwR2rDdO8syoqgZ2iTCz23GWj3M01AWF2nBJ8uSyggRJiCPTvmvrFSCSCpgEBQCCQACeZAOfXNYJLa0q/kxBzxjggBo8omcbvs5J/OvJtEA8cTyMQYz3mY/CvalT9ondMzgznIO45rAQJIzHaRmB6ifT5rJhtp0TLGuUE3CGa4Ij03CfM3xj8RURWMExKiCfTmMxxWYWUCb90kcpEZ+Zyvv8AP44f3g7CnAJ3dpOO/wClZIaa19f8GdCF3D7Q2xPtIyP/ACFX/h/UNbvWbVtijK5a5OFMCR8hcjNavbuENHPIHpP/AHV50XVbbl5rkvCMAeC29lRnJjIAzW3G6ZR4lNxfX1SO3df8WLo9NbZ/NfdBtT+ZoG5j6KCcmuNdV6q95t9y5uLyYmSpJyDiBPMDgEccVk6v4iuahy5LEABeIAtqAoB+Tk5ySarH1RjaPvGTgS2PKDjtnHvWriM3vHXQl7M9n/00eZr4nv3d3dX58CT1PV2/p2BbSGVfO5nczmcfAEfl81tWsv3f3Dp40ouxcVg/0SQxuqdoDlc7apdRft3dFpUtBReRriupHZ4IuDtMQJPEVg6V4t1Gkm1ZuAIWk4BEmAcngYpFqL16roWsmOWWPwLWMnpJ77rv8Ub71zw676bSW9Rqkt3FHmZ23El4BAHqM59aja/wdb1Nz6dvWIbiKEZA6lyqxgjnkZrVrnSbj620Li3nZ3V/q/dZJ3BkkYBEd8Vb+GPCOoGou3dhT6KvscnL3GDANM/6v0rffM/lOY4+6hfvadNrRVbf3qyXqfBkjcLoIsAAhWHlAzDRkZHtxVJrOkqx+qh3lP5TyQMbqm9F8O6pLWue6v0FuWjag/8AyMWB3R7Qc/6qh6HWNp7F9HZXuXGU5I2rsUgS7csR29qg0uyizinK2lJS1Xd2Xe/n+SiQ/UF1nYggSABCzPHzFQ7VzYwaMzmcgjEAqcYz81nRgXUN9kySR+gGMEnH41GuKAxVmiJEjIxMZ9zH51V16HTyRhJShPVdnc9K03Og9G/aQNJs+rYtG1c+zcsi2jDsQVXDfoc1sel/aPau3VtWtzm432jCgA8xkmB8Vx/ROCQrAG3OZ4kSfzj+1dC0XgTRuVNu5fO4AhVtPIBzBaYHv7ir+KcpqkeA9p8D/S5Ki9Ht/Y6Pf6rZsqA11B25E/kMmvdjVNc3bVKrMBjyRGSAfeY+KqugeC7GnIcIxYcbyGI94Aifz+a2Krsebqcw8osAD0r1SlTMilKUApSlAKUpQCqPxX08XLJ8sng9jHbPbP8AWryvhE1hqycJuElJH5+1lgfuzfUDsq3Cqzh7ZGCryPX8935U9/RMv1LYgyy4O4McGMcd/wA8DnPYPE/TLoa4qW0YXJZTAieNrg8mIzXPeuoqi097TurNhypiCpjAPInIEzHeqWTH1PW8JxfMq7fr37aGr27bFWUA+s5j4gevv6DivgbAXaVOPxInJngwfWKn9W0tu221ZMZI5UT35mY+aw6qzd5dSfKBK/eGCNx9KrONHWWRS266kbT2FZoYtj+UCSDyMmB+teEYAlSFmfvA9vccCvS6ZXPlkYzgsAe3wDWU2CMOnmMwWbaTgARnMRUaJuV2Rv3RzB2kggkQMGOYPtWO9cWFAWI55JP+f3rKLzKCAWUGZAJE9jI4NYntROVx6GZ70Qlb6/4MefsgeYkD3ngD9asdFgS3KnawmJUDKmDwYNQEOCAMkgg9xE4FTun2iAQyjLAmcmFOf796SdI1pXJevqTEZQ07REligLKrdwOZgNxmayPcQ2SI/ilz58R9MpBULwG3ZB9/iljRi4UCvt3uVG6BAA3AnvMGJ9aj3b297jcLBMhQO8LKzgGRx69600y1Hle/79anhbjDI+yDHb37fgatetWbJt27lm9uUgA2SDuRgCMngiS2R6+9Ruqa9L62ilkLdS3DsDAYIPtBRgGMk9zWLpvU2sfVwjhlNtgwDCD3U9iDwRUlS0My5p1LZrppr47+KehZ9D6hqBeBLM/0FZo3SAEX1HbialabxxrDcYm4rgKSVgbR6RjBB7VSdL6pd0twtbG1lBUhhIg8hga9a3rzXBAtWrSMdxFu3sDEHkkySJ7THtUlOluzXLBzztxi1W5J6v13UO8XLu4biIBxK8wBGJ7x681l0PTnu7W2sbSiCFAzDbiNxMAmBn0qrt9Y2W3VbdsNcENcglyJmASSFBjO0A1aqzXtLZCB2RGcXUQ53GDbLeimefY0WrMZfgx8tJK+nrfpufOu9M+mbcr57slUXhQThfwH9Ko7+kO6BncAw+GEj9Kt9bYixYt3HP1ELf8AihOAZ9fQ9qh2LrJc3Lk4g4kQQcenH5Y71mSVmIZJqPb/AD5UQrZAYf8AJH48f4a67+yjqlxla2xm3B2ksTtZSCQZ9VYH32muT27uQpA279xYj2AiRyPb3NbJ4E1hTUKLZlRetk5iRv8Apgx3w/HofatmCXLJHN9qY1mwvTVHeaV8VgQCMg8GvtdY8OKUpQClKUApSlAKUpQClKUBi1NsMsETWg9e6XDvD+QjhhuAbsR6V0C8MGtP6+DBrElaLGDI4StHO9b0xntM7pbuXFJAK/eHuBGfbFVOp01w2bcIywSCoJExxyZAq51nWShIKggE/rWDQ/Tl2QZcZG6AM+h7++apOKbPT4c/w6/Yob9gOigeZ0H8RRyY4J7NHesDaNj5eTHlBYBwAONs8e3tVrptKoNy7sdSknaeDIMwY+agJa+oTcUbdrBiCZjvII54OK0NHRjLf9+RDF+AylmHM8RJHfPeORUZ0I5H+f37VZPcVy0qyK0kHlSeeCME+xqvIn1/z+la3oWIu+4xfUIKgYI4x3mavNLZY2w0boMsJIJ3HbMgYyR3qos29zqoO0EwTMxPJNXv7oUEgwN22c7x5ZBPYHb6HvUJujMVr3+tD4LClHLlg6MBxiCpbPvANRm07kFFs7mWbjEK5cLtH2s4UczHfnipqaJGe2bzRbYHNsKWjbCgzicLk9iaxabT3bt1LatBc/RUyygyYgnJKyRMzzUdL0Nqlo78e5etSP0+8ttmOxHGxlP1FPcfaAmQw7fFSunaqyi3RdslibZVIJUo88/MTXkH92vFXUOyhldXBgMQykDPI8pDCKgi7DDB9TGJB5zGOeaXTJVzrure6s8i/tPlBGZk5PqCaz39TbZQFW59TMs1wMoGcIoUQO+Sa83GtM2N6oQZLsLjyBjhRiY7Vj1OnGNrI3lk7FcAbe0uAS0cmIrNbmW1cbVfok6tLcFbdwsp2sF25DbBuluwBnjmBUSxeuWyrKSofggxIBg8dprxtKMCDOAZEx7xPMGRPsaz3dVbYrCBAMmC0fOZgewqRpulpqnvZkGla4LrEHykEsSAoGZ5ySTwB/14e0fpC4DOSCII2n7qzwScnFYrmogkZjvuBEfh+VZrgJO07iFXeRkGNu7APE+tZo08z3vTf6Hl9OCVAKklQTBP2iMgz7/4Kv8AwlqSupD20k+S3kDyu5Vd0DA7x7mqY2padqJtUGBJ9ImSfNJ4Ppmuhfs00o+uzkEtd8yqQB/DRhNxu0zx3MGtmONzpFDi8qjhbeunn/g6rathQFAgKIA9AMCvVKV1jxIpSlAKUpQClKUApSlAKUpQAiqTrHTtwNXdeXSeayZTo474h8PmSQK07VaUqfSu99S6KGBxWndX8JAzitE8V6o6eDiq0Zzaz1QqNrTHqDBqT9b+EdjLv4LbQJk4nET81YdQ8KOswKqf/T2tkyD71XcWtzq4+JXTU86rTbbaF1MmSRJCbvWBgEiqq6OI3AYwcx/vFXY1Usm5yse0qw9GH96+a62TcAJQ2zxESMYIPzWmWPqjp4eKT3K7o+m3G4eIUekyWA2/56VdWTLXUZdp2EbRzKCRgY7D57zyMPTdKFt39wbzHtPA2nH4TkwBFTrasPo3WRBmDIP3BvLwInHA9QBVZ/NqWudNeX4f6IeoXcDcKBLRlEAx5gFJAI/l3FvN/NHxg13U7l259UklxBLARBQQDjjjn8asrnTVutcYsEUL9UKB9tQf4i2+0rBx7VWNeBthGQDa5eeD5lAKntEqDHbNQd9f5N+Pleyt+Sfn395m6rp9RfUau4ruLuPqHbtVlIXzAcYGAY7VE0z2BaZbgu/UP2SjqqEHtcUqSROcEf3r5c1DrKnAMiAcGMSRTVaRSm9TbAkDZ5jcnbBMxG2QTz94VLm1szyrlUXtelaJdxGGmBzOAwBUEBip7qTjtz2kVh04ZXGw+eYEHucQCMf2rIdJ5d08iVgrHOQ2Zn0EfpXnSHaZKo0A+VjEwDkQQTHOPSspbEZz+Z2fVdmYggseI/5FZryb3JCHESuWjaAMzkcfhWGzpiRMHaAfu7gWggA/jUjRaa6R/DD/ACJEscSSMYE8+pqaV6FbJOnfZofP3dSxMhVcwNxLniTwJMdzwJqz1GmW2qXDFw3DtESlsKo5MQTx+Pv3X+mCwlk3gWYyAohRtwW3NBP4DmfxrYrGpDXLKfQOFDZEC2DwBjn+lbYx7dyjmzPdbdxD6fo2VrEaZS17zGZ2W1GBOcHPJ5j8uq+GtCq7n2iSqrvgSQJOP9Oa1vS+HDfuyzsLQXbsHlG6TuMgyTED2rd9MAoAAgAAAewwBV7DjrU89x3E8+hLpXwGvtbzlilKUApSlAKUpQClKUApSlAKUpQCsVzTK3IrLSgKy/0NGqr1fg5G7CtnpQkptHNuqfs2BB2itP6j4FvWyYUke1d5ry1oHkA1rlijItY+MyQOJ9P0ZsW7QIzcLI277qn/AE++P/zWLUaNdl5WLC4JZVJPAJ49AVI+SPcVuHivpiG7eBMOIuiJ/wDbXEc84rU9dqwzJcjb9VQPtQoYblhjHEQY9QK5eWKTaZ6nhMjlBNeuvlf2KLV3F3HYIQHyj0WIAJHLYye9YNZYNsww5AbdgghgCu2O0HP/AHX1kKSCRk+YSZgCREYIM8+2KwNE8SAJg4BPOYMjHpVTxO0nS02X5PWt1IbbttohAALLu85wNzySAfiKhpuJgZM4jue0VlsqwBI9Mnt6wf8APSvirMs3AIzxJJ4XETEn8KmtTDnyrQ8Pp4faAcYO4QZjzT6CZ/Dmsw0e7aoDbnIMghlIWRiOY+fWpGi6cbgYeUsw+wWIYgkEk+kj19asD0B1SVcK7N5s8Jztn5ifWt0Yt6lHLmS0u68yNa6VeLALvAkqZEKtuRAGe+Zxz3NSeq6M27oclikhbaJIiBkSB5RMyck+npNv6N5Qq+/aoAU4E92Mcz6e3arPTWLp+6W/JRnvJ/5rfy9DmyzVq6PVu7uKBrfABBaIBPpPePSrjpHSne67u/8AD+yqAbYjnPc+9NB0RFbe0s5jkmAR6DtV9YNW4Y3vI4+fiVtD14FjpbaooVQAo4AqdZNQLJqdYFWkcpkxK9V5SvVRMClKUApSlAKUpQClKUApSlAKUpQClKUApSlAKUpQGpeKrAF3eM3CgEetuYcfMT+daP4hswy2dkQw+kwOJz5T6TH4EiuqdZ0KuocjzW8j47itE32G1LMWAb05BYfezwcn86pZsd/U7vBcTUV3I55r7BhByyrB3EbixJJx3iahsS0jLdhEk459cfpit36j0W2byurTJB+zuUwZHmHHFVWq6GqttDfa58rEd+SIA/GqMsTR34cXFryKFVK7Nu4twQQQB/pEN5ge8gVO0WktfVFu4HJUxJwsxkREkY5mtg0/TLhZNhn+Ziolo9zgVcafw2ssbm07hHlGT67jFboYJMqZ+PxwvX7bmrWelI7syMTvJgrgAnBYNwTE/FWtnw55UBYjbx6+5PYn5BrYU0SIAqiAO1ewlXI4Irc4+Xjpz+XREbS6NUAAFSlFegtZEtVvSrYott6s9WxU2wtYrNirHT6apJGqTMthKsLCV4saepirFSNTPtKUqJgUpSgFKUoBSlKAUpSgFKUoBSlKAUpSgFKUoBSlKA+MoIIPBrT+s+DRJe3weRW40rDSe5OE3B6HMB0PYTiKz2ungdhW863pSvxg1TX+isO1R5Eiz75y3ZTqlexU0dMb0rMnSm9KlTIOSK0JNZE081cWuk1MtdLrNEHMpLWiNTbPT6uLehArOtoCs6EHIr7Ogqbb0wFZqUsjYApSlYMClKUApSlAKUpQClKUApSlAKUpQClKUApSlAKUpQClKUApSlAKGlKAxFR6V9VR6UpWTJ7Ar7SlYMClKUApSlAKUpQClKUApSlAKUpQH//Z"/>
          <p:cNvSpPr>
            <a:spLocks noChangeAspect="1" noChangeArrowheads="1"/>
          </p:cNvSpPr>
          <p:nvPr/>
        </p:nvSpPr>
        <p:spPr bwMode="auto">
          <a:xfrm>
            <a:off x="155575" y="-1927225"/>
            <a:ext cx="5362575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8" name="Picture 8" descr="http://www.vapeland.co.uk/ekmps/shops/deankenny/images/strawberry-368-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5562600"/>
            <a:ext cx="1219922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397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 smtClean="0"/>
              <a:t>Clinical Features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000" dirty="0" smtClean="0"/>
              <a:t>70% to 80% ..................asymptomatic. </a:t>
            </a:r>
            <a:endParaRPr lang="en-GB" sz="2000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dirty="0" smtClean="0"/>
              <a:t>Symptoms: ........Colicky upper quadrant pain,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dirty="0" smtClean="0"/>
              <a:t>It is usually due to obstruction of bile ducts by passing stones.</a:t>
            </a:r>
          </a:p>
        </p:txBody>
      </p:sp>
    </p:spTree>
    <p:extLst>
      <p:ext uri="{BB962C8B-B14F-4D97-AF65-F5344CB8AC3E}">
        <p14:creationId xmlns:p14="http://schemas.microsoft.com/office/powerpoint/2010/main" xmlns="" val="137079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Complications of gallstone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err="1" smtClean="0"/>
              <a:t>Empyema</a:t>
            </a:r>
            <a:r>
              <a:rPr lang="en-GB" sz="2800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Perforation 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Fistulae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Inflammation of the </a:t>
            </a:r>
            <a:r>
              <a:rPr lang="en-GB" sz="2800" dirty="0" err="1" smtClean="0"/>
              <a:t>biliary</a:t>
            </a:r>
            <a:r>
              <a:rPr lang="en-GB" sz="2800" dirty="0" smtClean="0"/>
              <a:t> tree (</a:t>
            </a:r>
            <a:r>
              <a:rPr lang="en-GB" sz="2800" dirty="0" err="1" smtClean="0"/>
              <a:t>cholangitis</a:t>
            </a:r>
            <a:r>
              <a:rPr lang="en-GB" sz="28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Obstructive </a:t>
            </a:r>
            <a:r>
              <a:rPr lang="en-GB" sz="2800" dirty="0" err="1" smtClean="0"/>
              <a:t>cholestasis</a:t>
            </a:r>
            <a:r>
              <a:rPr lang="en-GB" sz="28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Pancreatitis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Occasionally, a large stone may erode directly into an adjacent loop of small bowel, generating intestinal obstruction ("gallstone </a:t>
            </a:r>
            <a:r>
              <a:rPr lang="en-GB" sz="2800" dirty="0" err="1" smtClean="0"/>
              <a:t>ileus</a:t>
            </a:r>
            <a:r>
              <a:rPr lang="en-GB" sz="2800" dirty="0" smtClean="0"/>
              <a:t>").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Most notable is the increased risk for carcinoma of the gallbladder. </a:t>
            </a:r>
          </a:p>
          <a:p>
            <a:r>
              <a:rPr lang="en-GB" sz="2800" dirty="0" smtClean="0"/>
              <a:t>The larger the calculi, the less likely they are to enter the cystic or common ducts to produce obstruction; it is the very small stones, that are the more dangerous.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123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i="1" dirty="0" smtClean="0"/>
              <a:t>Hepatocellular Carcinomas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M</a:t>
            </a:r>
            <a:r>
              <a:rPr lang="en-GB" dirty="0" smtClean="0"/>
              <a:t>ale predominance </a:t>
            </a:r>
          </a:p>
          <a:p>
            <a:pPr eaLnBrk="1" hangingPunct="1">
              <a:defRPr/>
            </a:pPr>
            <a:r>
              <a:rPr lang="en-GB" i="1" dirty="0" smtClean="0"/>
              <a:t>More than 85% of cases of HCC occur in countries with high rates of chronic HBV infection.</a:t>
            </a:r>
            <a:r>
              <a:rPr lang="en-GB" dirty="0" smtClean="0"/>
              <a:t> </a:t>
            </a:r>
          </a:p>
          <a:p>
            <a:pPr>
              <a:defRPr/>
            </a:pPr>
            <a:r>
              <a:rPr lang="en-GB" dirty="0" smtClean="0"/>
              <a:t>In the Western world where HBV is not prevalent, cirrhosis is present in 85% to 90% of cases of HCC, usually in the setting of other chronic liver 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 i="1" smtClean="0"/>
              <a:t>CHOLECYSTITIS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Inflammation of the gallbladder may be acute, chronic, or acute superimposed on chronic. It almost always occurs in association with gallstones. </a:t>
            </a:r>
          </a:p>
        </p:txBody>
      </p:sp>
    </p:spTree>
    <p:extLst>
      <p:ext uri="{BB962C8B-B14F-4D97-AF65-F5344CB8AC3E}">
        <p14:creationId xmlns:p14="http://schemas.microsoft.com/office/powerpoint/2010/main" xmlns="" val="170076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3276600" y="304800"/>
            <a:ext cx="213391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i="1" dirty="0" smtClean="0"/>
              <a:t>Acute </a:t>
            </a:r>
            <a:r>
              <a:rPr lang="en-GB" i="1" dirty="0" err="1" smtClean="0"/>
              <a:t>Cholecystitis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1066800" y="1219200"/>
            <a:ext cx="12618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i="1" dirty="0" err="1" smtClean="0"/>
              <a:t>Calculous</a:t>
            </a:r>
            <a:r>
              <a:rPr lang="en-GB" i="1" dirty="0" smtClean="0"/>
              <a:t> 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6096000" y="1219200"/>
            <a:ext cx="13644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Acalculous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8" name="رابط كسهم مستقيم 7"/>
          <p:cNvCxnSpPr>
            <a:stCxn id="4" idx="2"/>
            <a:endCxn id="5" idx="0"/>
          </p:cNvCxnSpPr>
          <p:nvPr/>
        </p:nvCxnSpPr>
        <p:spPr>
          <a:xfrm rot="5400000">
            <a:off x="2748117" y="-376242"/>
            <a:ext cx="545068" cy="264581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>
            <a:stCxn id="4" idx="2"/>
            <a:endCxn id="6" idx="0"/>
          </p:cNvCxnSpPr>
          <p:nvPr/>
        </p:nvCxnSpPr>
        <p:spPr>
          <a:xfrm rot="16200000" flipH="1">
            <a:off x="5288364" y="-270674"/>
            <a:ext cx="545068" cy="243467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152400" y="1752600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/>
              <a:t>obstruction of the neck or cystic duct.</a:t>
            </a:r>
            <a:endParaRPr lang="en-US" dirty="0"/>
          </a:p>
        </p:txBody>
      </p:sp>
      <p:sp>
        <p:nvSpPr>
          <p:cNvPr id="13" name="مستطيل 12"/>
          <p:cNvSpPr/>
          <p:nvPr/>
        </p:nvSpPr>
        <p:spPr>
          <a:xfrm>
            <a:off x="6096000" y="1676400"/>
            <a:ext cx="27432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sz="1400" dirty="0" smtClean="0"/>
              <a:t>Postoperative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sz="1400" dirty="0" smtClean="0"/>
              <a:t>severe trauma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sz="1400" dirty="0" smtClean="0"/>
              <a:t>severe burns;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sz="1400" dirty="0" smtClean="0"/>
              <a:t>multisystem organ failure;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sz="1400" dirty="0" smtClean="0"/>
              <a:t>Sepsis 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sz="1400" dirty="0" smtClean="0"/>
              <a:t>postpartum state. </a:t>
            </a:r>
            <a:endParaRPr lang="en-US" dirty="0" smtClean="0"/>
          </a:p>
        </p:txBody>
      </p:sp>
      <p:pic>
        <p:nvPicPr>
          <p:cNvPr id="14" name="Picture 2" descr="S01871-018-f0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438400"/>
            <a:ext cx="3909283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مستطيل 14"/>
          <p:cNvSpPr/>
          <p:nvPr/>
        </p:nvSpPr>
        <p:spPr>
          <a:xfrm>
            <a:off x="2438400" y="5105400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Bright red to green-black </a:t>
            </a:r>
            <a:endParaRPr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2438400" y="5486400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Fibrin ... </a:t>
            </a:r>
            <a:r>
              <a:rPr lang="en-GB" dirty="0" err="1" smtClean="0"/>
              <a:t>Exudate</a:t>
            </a:r>
            <a:r>
              <a:rPr lang="en-GB" dirty="0" smtClean="0"/>
              <a:t>.... </a:t>
            </a:r>
            <a:r>
              <a:rPr lang="en-GB" dirty="0" err="1" smtClean="0"/>
              <a:t>hemorrhage</a:t>
            </a:r>
            <a:r>
              <a:rPr lang="en-GB" dirty="0" smtClean="0"/>
              <a:t> </a:t>
            </a:r>
            <a:endParaRPr lang="en-US" dirty="0"/>
          </a:p>
        </p:txBody>
      </p:sp>
      <p:cxnSp>
        <p:nvCxnSpPr>
          <p:cNvPr id="17" name="رابط كسهم مستقيم 16"/>
          <p:cNvCxnSpPr/>
          <p:nvPr/>
        </p:nvCxnSpPr>
        <p:spPr>
          <a:xfrm rot="5400000" flipH="1" flipV="1">
            <a:off x="3124200" y="4191000"/>
            <a:ext cx="129540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3200400" y="648866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/>
              <a:t>Empyema</a:t>
            </a:r>
            <a:r>
              <a:rPr lang="en-GB" b="1" dirty="0" smtClean="0"/>
              <a:t> </a:t>
            </a:r>
            <a:endParaRPr lang="en-US" dirty="0"/>
          </a:p>
        </p:txBody>
      </p:sp>
      <p:cxnSp>
        <p:nvCxnSpPr>
          <p:cNvPr id="24" name="رابط كسهم مستقيم 23"/>
          <p:cNvCxnSpPr>
            <a:endCxn id="20" idx="0"/>
          </p:cNvCxnSpPr>
          <p:nvPr/>
        </p:nvCxnSpPr>
        <p:spPr>
          <a:xfrm rot="16200000" flipH="1">
            <a:off x="3491173" y="6110027"/>
            <a:ext cx="697468" cy="598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ستطيل 27"/>
          <p:cNvSpPr/>
          <p:nvPr/>
        </p:nvSpPr>
        <p:spPr>
          <a:xfrm>
            <a:off x="6248400" y="502920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gangrenous </a:t>
            </a:r>
            <a:endParaRPr lang="en-US" dirty="0"/>
          </a:p>
        </p:txBody>
      </p:sp>
      <p:cxnSp>
        <p:nvCxnSpPr>
          <p:cNvPr id="30" name="رابط كسهم مستقيم 29"/>
          <p:cNvCxnSpPr>
            <a:endCxn id="28" idx="1"/>
          </p:cNvCxnSpPr>
          <p:nvPr/>
        </p:nvCxnSpPr>
        <p:spPr>
          <a:xfrm flipV="1">
            <a:off x="5105400" y="5213866"/>
            <a:ext cx="1143000" cy="1201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74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i="1" smtClean="0"/>
              <a:t>Acute Cholecystitis</a:t>
            </a:r>
            <a:r>
              <a:rPr lang="en-GB" sz="4000" b="0" smtClean="0"/>
              <a:t> :Clinical Features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dirty="0" smtClean="0"/>
              <a:t>Progressive right upper quadrant or </a:t>
            </a:r>
            <a:r>
              <a:rPr lang="en-GB" sz="2400" dirty="0" err="1" smtClean="0"/>
              <a:t>epigastric</a:t>
            </a:r>
            <a:r>
              <a:rPr lang="en-GB" sz="2400" dirty="0" smtClean="0"/>
              <a:t> pain, </a:t>
            </a:r>
          </a:p>
          <a:p>
            <a:pPr eaLnBrk="1" hangingPunct="1">
              <a:defRPr/>
            </a:pPr>
            <a:r>
              <a:rPr lang="en-GB" sz="2400" dirty="0" smtClean="0"/>
              <a:t>Mild fever</a:t>
            </a:r>
          </a:p>
          <a:p>
            <a:pPr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000" i="1" dirty="0" smtClean="0"/>
              <a:t>May appear with remarkable suddenness and constitute an acute surgical emergency or may present with mild symptoms that resolve without medical intervention.</a:t>
            </a:r>
            <a:r>
              <a:rPr lang="en-GB" sz="2000" dirty="0" smtClean="0"/>
              <a:t> 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2172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i="1" dirty="0" smtClean="0"/>
              <a:t>Acute </a:t>
            </a:r>
            <a:r>
              <a:rPr lang="en-GB" sz="4000" i="1" dirty="0" err="1" smtClean="0"/>
              <a:t>Cholecystitis</a:t>
            </a:r>
            <a:r>
              <a:rPr lang="en-GB" sz="4000" b="0" dirty="0" smtClean="0"/>
              <a:t> :Clinical Features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228600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800" dirty="0" smtClean="0"/>
              <a:t>More </a:t>
            </a:r>
            <a:r>
              <a:rPr lang="en-GB" sz="2800" dirty="0" smtClean="0">
                <a:solidFill>
                  <a:srgbClr val="FF0000"/>
                </a:solidFill>
              </a:rPr>
              <a:t>insidious</a:t>
            </a:r>
            <a:r>
              <a:rPr lang="en-GB" sz="2800" dirty="0" smtClean="0"/>
              <a:t>, since symptoms are obscured by the underlying conditions precipitating the attacks.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 smtClean="0"/>
              <a:t>A higher proportion of patients have </a:t>
            </a:r>
            <a:r>
              <a:rPr lang="en-GB" sz="2800" dirty="0" smtClean="0">
                <a:solidFill>
                  <a:srgbClr val="FF0000"/>
                </a:solidFill>
              </a:rPr>
              <a:t>no symptoms referable to the gallbladder</a:t>
            </a:r>
            <a:r>
              <a:rPr lang="en-GB" sz="2800" dirty="0" smtClean="0"/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 smtClean="0"/>
              <a:t>The incidence of </a:t>
            </a:r>
            <a:r>
              <a:rPr lang="en-GB" sz="2800" dirty="0" smtClean="0">
                <a:solidFill>
                  <a:srgbClr val="FF0000"/>
                </a:solidFill>
              </a:rPr>
              <a:t>gangrene and perforation </a:t>
            </a:r>
            <a:r>
              <a:rPr lang="en-GB" sz="2800" dirty="0" smtClean="0"/>
              <a:t>is much higher than in </a:t>
            </a:r>
            <a:r>
              <a:rPr lang="en-GB" sz="2800" dirty="0" err="1" smtClean="0"/>
              <a:t>calculous</a:t>
            </a:r>
            <a:r>
              <a:rPr lang="en-GB" sz="2800" dirty="0" smtClean="0"/>
              <a:t> </a:t>
            </a:r>
            <a:r>
              <a:rPr lang="en-GB" sz="2800" dirty="0" err="1" smtClean="0"/>
              <a:t>cholecystitis</a:t>
            </a:r>
            <a:r>
              <a:rPr lang="en-GB" sz="2800" dirty="0" smtClean="0"/>
              <a:t>. </a:t>
            </a:r>
            <a:endParaRPr lang="en-US" sz="2800" dirty="0" smtClean="0"/>
          </a:p>
        </p:txBody>
      </p:sp>
      <p:sp>
        <p:nvSpPr>
          <p:cNvPr id="4" name="مستطيل 3"/>
          <p:cNvSpPr/>
          <p:nvPr/>
        </p:nvSpPr>
        <p:spPr>
          <a:xfrm>
            <a:off x="2819400" y="1600200"/>
            <a:ext cx="33393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dirty="0" smtClean="0"/>
              <a:t>Acute </a:t>
            </a:r>
            <a:r>
              <a:rPr lang="en-GB" dirty="0" err="1" smtClean="0"/>
              <a:t>acalculous</a:t>
            </a:r>
            <a:r>
              <a:rPr lang="en-GB" dirty="0" smtClean="0"/>
              <a:t> </a:t>
            </a:r>
            <a:r>
              <a:rPr lang="en-GB" dirty="0" err="1" smtClean="0"/>
              <a:t>cholecystitis</a:t>
            </a:r>
            <a:r>
              <a:rPr lang="en-GB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56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Chronic cholecystitis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800" smtClean="0"/>
              <a:t>Chronic cholecystitis may be a sequel to repeated bouts of mild to severe acute cholecystitis, but in many instances, it develops in the apparent absence of antecedent attacks.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smtClean="0"/>
              <a:t>It is associated with cholelithiasis in over 90% of cases.</a:t>
            </a:r>
          </a:p>
        </p:txBody>
      </p:sp>
    </p:spTree>
    <p:extLst>
      <p:ext uri="{BB962C8B-B14F-4D97-AF65-F5344CB8AC3E}">
        <p14:creationId xmlns:p14="http://schemas.microsoft.com/office/powerpoint/2010/main" xmlns="" val="241902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Chronic cholecystitis</a:t>
            </a:r>
          </a:p>
        </p:txBody>
      </p:sp>
      <p:sp>
        <p:nvSpPr>
          <p:cNvPr id="64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300" dirty="0" smtClean="0"/>
              <a:t>The symptoms of calculous chronic </a:t>
            </a:r>
            <a:r>
              <a:rPr lang="en-GB" sz="3300" dirty="0" err="1" smtClean="0"/>
              <a:t>cholecystitis</a:t>
            </a:r>
            <a:r>
              <a:rPr lang="en-GB" sz="3300" dirty="0" smtClean="0"/>
              <a:t> are similar to those of the acute form and range from biliary colic to indolent right upper quadrant pain and epigastric distress. </a:t>
            </a:r>
          </a:p>
          <a:p>
            <a:pPr eaLnBrk="1" hangingPunct="1">
              <a:defRPr/>
            </a:pPr>
            <a:r>
              <a:rPr lang="en-GB" sz="3300" dirty="0" smtClean="0"/>
              <a:t>Patients often have intolerance to fatty food, belching and postprandial epigastric distress, sometimes include nausea and vomiting. </a:t>
            </a:r>
          </a:p>
          <a:p>
            <a:pPr eaLnBrk="1" hangingPunct="1"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2737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 smtClean="0"/>
              <a:t>Morphology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/>
              <a:t>The morphologic changes in chronic </a:t>
            </a:r>
            <a:r>
              <a:rPr lang="en-GB" dirty="0" err="1" smtClean="0"/>
              <a:t>cholecystitis</a:t>
            </a:r>
            <a:r>
              <a:rPr lang="en-GB" dirty="0" smtClean="0"/>
              <a:t> are extremely variable and sometimes minimal. Gall bladder may be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dirty="0" smtClean="0"/>
              <a:t>Contracted (fibrosis),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dirty="0" smtClean="0"/>
              <a:t>normal in size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dirty="0" smtClean="0"/>
              <a:t>enlarged (from obstruction). </a:t>
            </a:r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10102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https://encrypted-tbn0.gstatic.com/images?q=tbn:ANd9GcQBYUU7NvQBSFzTrKQ8h5lcuXDSqeRakD8d629NeWfBGbosB3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6248400" cy="4161436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5486400" y="4267200"/>
            <a:ext cx="32752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b="1" dirty="0" err="1" smtClean="0"/>
              <a:t>Rokitansky-Aschoff</a:t>
            </a:r>
            <a:r>
              <a:rPr lang="en-GB" b="1" dirty="0" smtClean="0"/>
              <a:t> sinuses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5486400" y="4687669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Outpouchings</a:t>
            </a:r>
            <a:r>
              <a:rPr lang="en-GB" dirty="0" smtClean="0"/>
              <a:t> of the mucosal epithelium through the wall </a:t>
            </a:r>
            <a:endParaRPr lang="en-US" dirty="0"/>
          </a:p>
        </p:txBody>
      </p:sp>
      <p:cxnSp>
        <p:nvCxnSpPr>
          <p:cNvPr id="8" name="رابط كسهم مستقيم 7"/>
          <p:cNvCxnSpPr/>
          <p:nvPr/>
        </p:nvCxnSpPr>
        <p:spPr>
          <a:xfrm rot="10800000">
            <a:off x="4724400" y="3962400"/>
            <a:ext cx="24384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2286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err="1" smtClean="0"/>
              <a:t>Xanthogranulomatous</a:t>
            </a:r>
            <a:r>
              <a:rPr lang="en-GB" b="1" dirty="0" smtClean="0"/>
              <a:t> </a:t>
            </a:r>
            <a:r>
              <a:rPr lang="en-GB" b="1" dirty="0" err="1" smtClean="0"/>
              <a:t>cholecystitis</a:t>
            </a:r>
            <a:r>
              <a:rPr lang="en-GB" dirty="0" smtClean="0"/>
              <a:t> abundant lipid filled macrophages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90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S01871-018-f0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4938" y="1166813"/>
            <a:ext cx="6350000" cy="453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GB" sz="800"/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700" i="1"/>
              <a:t>Downloaded from: Robbins &amp; Cotran Pathologic Basis of Disease (on 9 March 2006 02:58 PM)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pic>
        <p:nvPicPr>
          <p:cNvPr id="188422" name="Picture 6" descr="admin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5888"/>
            <a:ext cx="990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801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62600" y="3516944"/>
            <a:ext cx="2438400" cy="5978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i="1" u="sng" dirty="0"/>
              <a:t>cholesterol stones</a:t>
            </a:r>
            <a:r>
              <a:rPr lang="en-GB" i="1" dirty="0"/>
              <a:t>, </a:t>
            </a:r>
            <a:r>
              <a:rPr lang="en-GB" dirty="0" smtClean="0"/>
              <a:t> </a:t>
            </a:r>
            <a:endParaRPr lang="en-GB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i="1" u="sng" dirty="0"/>
              <a:t>pigment stones</a:t>
            </a:r>
            <a:r>
              <a:rPr lang="en-GB" i="1" u="sng" dirty="0" smtClean="0"/>
              <a:t>.</a:t>
            </a:r>
            <a:endParaRPr lang="en-GB" u="sng" dirty="0"/>
          </a:p>
        </p:txBody>
      </p:sp>
      <p:sp>
        <p:nvSpPr>
          <p:cNvPr id="5" name="Rectangle 4"/>
          <p:cNvSpPr/>
          <p:nvPr/>
        </p:nvSpPr>
        <p:spPr>
          <a:xfrm>
            <a:off x="838200" y="1274088"/>
            <a:ext cx="4019552" cy="5355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dirty="0"/>
              <a:t>Female </a:t>
            </a:r>
            <a:r>
              <a:rPr lang="en-US" dirty="0" smtClean="0"/>
              <a:t>gender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Crohn </a:t>
            </a:r>
            <a:r>
              <a:rPr lang="en-US" dirty="0" smtClean="0"/>
              <a:t>disease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/>
              <a:t>ileal</a:t>
            </a:r>
            <a:r>
              <a:rPr lang="en-US" dirty="0"/>
              <a:t> </a:t>
            </a:r>
            <a:r>
              <a:rPr lang="en-US" dirty="0" smtClean="0"/>
              <a:t>resection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Oral </a:t>
            </a:r>
            <a:r>
              <a:rPr lang="en-US" dirty="0" smtClean="0"/>
              <a:t>contraceptives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smtClean="0"/>
              <a:t>Hyperlipidemia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Biliary </a:t>
            </a:r>
            <a:r>
              <a:rPr lang="en-US" dirty="0" smtClean="0"/>
              <a:t>infection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smtClean="0"/>
              <a:t>Chronic hemolysis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smtClean="0"/>
              <a:t>Obesity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smtClean="0"/>
              <a:t>More common</a:t>
            </a:r>
          </a:p>
          <a:p>
            <a:pPr marL="342900" indent="-342900">
              <a:buFont typeface="+mj-lt"/>
              <a:buAutoNum type="alphaLcPeriod"/>
            </a:pPr>
            <a:r>
              <a:rPr lang="en-GB" dirty="0"/>
              <a:t>pale </a:t>
            </a:r>
            <a:r>
              <a:rPr lang="en-GB" dirty="0" smtClean="0"/>
              <a:t>yellow</a:t>
            </a:r>
          </a:p>
          <a:p>
            <a:pPr marL="342900" indent="-342900">
              <a:buFont typeface="+mj-lt"/>
              <a:buAutoNum type="alphaLcPeriod"/>
            </a:pPr>
            <a:r>
              <a:rPr lang="en-GB" dirty="0"/>
              <a:t>Black or </a:t>
            </a:r>
            <a:r>
              <a:rPr lang="en-GB" dirty="0" smtClean="0"/>
              <a:t>brown</a:t>
            </a:r>
          </a:p>
          <a:p>
            <a:pPr marL="342900" indent="-342900">
              <a:buFont typeface="+mj-lt"/>
              <a:buAutoNum type="alphaLcPeriod"/>
            </a:pPr>
            <a:r>
              <a:rPr lang="en-GB" dirty="0"/>
              <a:t>50% to 75% </a:t>
            </a:r>
            <a:r>
              <a:rPr lang="en-GB" dirty="0" smtClean="0"/>
              <a:t>are radio-opaque</a:t>
            </a:r>
            <a:endParaRPr lang="en-US" dirty="0" smtClean="0"/>
          </a:p>
          <a:p>
            <a:pPr marL="342900" indent="-342900">
              <a:buFont typeface="+mj-lt"/>
              <a:buAutoNum type="alphaLcPeriod"/>
            </a:pPr>
            <a:r>
              <a:rPr lang="en-GB" dirty="0" smtClean="0">
                <a:solidFill>
                  <a:schemeClr val="tx1"/>
                </a:solidFill>
              </a:rPr>
              <a:t>Presence </a:t>
            </a:r>
            <a:r>
              <a:rPr lang="en-GB" dirty="0">
                <a:solidFill>
                  <a:schemeClr val="tx1"/>
                </a:solidFill>
              </a:rPr>
              <a:t>of unconjugated bilirubin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lphaLcPeriod"/>
            </a:pPr>
            <a:r>
              <a:rPr lang="en-GB" i="1" dirty="0" err="1"/>
              <a:t>hypersecretion</a:t>
            </a:r>
            <a:r>
              <a:rPr lang="en-GB" i="1" dirty="0"/>
              <a:t> of </a:t>
            </a:r>
            <a:r>
              <a:rPr lang="en-GB" i="1" dirty="0" smtClean="0"/>
              <a:t>cholesterol</a:t>
            </a:r>
          </a:p>
          <a:p>
            <a:pPr marL="342900" indent="-342900">
              <a:buFont typeface="+mj-lt"/>
              <a:buAutoNum type="alphaLcPeriod"/>
            </a:pPr>
            <a:r>
              <a:rPr lang="en-GB" i="1" dirty="0" smtClean="0"/>
              <a:t>Gallbladder </a:t>
            </a:r>
            <a:r>
              <a:rPr lang="en-GB" i="1" dirty="0" err="1" smtClean="0"/>
              <a:t>hypomotility</a:t>
            </a:r>
            <a:endParaRPr lang="en-GB" i="1" dirty="0" smtClean="0"/>
          </a:p>
          <a:p>
            <a:pPr marL="342900" indent="-342900">
              <a:buFont typeface="+mj-lt"/>
              <a:buAutoNum type="alphaLcPeriod"/>
            </a:pPr>
            <a:r>
              <a:rPr lang="en-GB" dirty="0"/>
              <a:t>precipitation of calcium bilirubin salts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65742" y="138391"/>
            <a:ext cx="70866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dirty="0"/>
              <a:t>Recognize the predisposing factors of </a:t>
            </a:r>
            <a:r>
              <a:rPr lang="en-US" dirty="0" err="1"/>
              <a:t>cholecystitis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Describe the different types of </a:t>
            </a:r>
            <a:r>
              <a:rPr lang="en-US" dirty="0" err="1"/>
              <a:t>cholecystitis</a:t>
            </a:r>
            <a:r>
              <a:rPr lang="en-US" dirty="0"/>
              <a:t>.</a:t>
            </a:r>
          </a:p>
          <a:p>
            <a:r>
              <a:rPr lang="en-US" dirty="0"/>
              <a:t>Understand the pathogenesis of acute and chronic </a:t>
            </a:r>
            <a:r>
              <a:rPr lang="en-US" dirty="0" err="1"/>
              <a:t>cholecystitis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509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 dirty="0" err="1" smtClean="0"/>
              <a:t>Etiology</a:t>
            </a:r>
            <a:r>
              <a:rPr lang="en-GB" b="0" dirty="0" smtClean="0"/>
              <a:t> of HCC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GB" sz="2800" dirty="0" smtClean="0"/>
          </a:p>
          <a:p>
            <a:pPr marL="609600" indent="-609600">
              <a:buFont typeface="Wingdings" pitchFamily="2" charset="2"/>
              <a:buAutoNum type="arabicParenR"/>
              <a:defRPr/>
            </a:pPr>
            <a:r>
              <a:rPr lang="en-GB" sz="2800" dirty="0" smtClean="0"/>
              <a:t>viral infection (HBV, HCV): </a:t>
            </a:r>
            <a:r>
              <a:rPr lang="en-US" sz="2800" i="1" dirty="0" smtClean="0"/>
              <a:t>More than 85% of cases of HCC occur in countries with high rates of chronic </a:t>
            </a:r>
            <a:r>
              <a:rPr lang="en-US" sz="2800" i="1" dirty="0" smtClean="0">
                <a:solidFill>
                  <a:srgbClr val="FF0000"/>
                </a:solidFill>
              </a:rPr>
              <a:t>HBV</a:t>
            </a:r>
            <a:r>
              <a:rPr lang="en-US" sz="2800" i="1" dirty="0" smtClean="0"/>
              <a:t> infection.</a:t>
            </a:r>
            <a:endParaRPr lang="en-GB" sz="2800" dirty="0" smtClean="0"/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GB" sz="2800" dirty="0" smtClean="0"/>
              <a:t>Cirrhosis. 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GB" sz="2800" dirty="0" smtClean="0"/>
              <a:t>Chronic alcoholism.</a:t>
            </a:r>
          </a:p>
          <a:p>
            <a:pPr marL="609600" indent="-609600">
              <a:buFont typeface="Wingdings" pitchFamily="2" charset="2"/>
              <a:buAutoNum type="arabicParenR"/>
              <a:defRPr/>
            </a:pPr>
            <a:r>
              <a:rPr lang="en-GB" sz="2800" dirty="0" smtClean="0"/>
              <a:t>Food contaminants (primarily </a:t>
            </a:r>
            <a:r>
              <a:rPr lang="en-GB" sz="2800" dirty="0" err="1" smtClean="0"/>
              <a:t>aflatoxins</a:t>
            </a:r>
            <a:r>
              <a:rPr lang="en-GB" sz="2800" dirty="0" smtClean="0"/>
              <a:t> from </a:t>
            </a:r>
            <a:r>
              <a:rPr lang="en-GB" sz="2800" dirty="0" err="1" smtClean="0"/>
              <a:t>aspergillus</a:t>
            </a:r>
            <a:r>
              <a:rPr lang="en-GB" sz="2800" dirty="0" smtClean="0"/>
              <a:t>).</a:t>
            </a:r>
          </a:p>
          <a:p>
            <a:pPr marL="609600" indent="-609600">
              <a:buFont typeface="Wingdings" pitchFamily="2" charset="2"/>
              <a:buAutoNum type="arabicParenR"/>
              <a:defRPr/>
            </a:pPr>
            <a:r>
              <a:rPr lang="en-GB" sz="2800" dirty="0" err="1" smtClean="0"/>
              <a:t>tyrosinemia</a:t>
            </a:r>
            <a:r>
              <a:rPr lang="en-GB" sz="2800" dirty="0" smtClean="0"/>
              <a:t> and hereditary </a:t>
            </a:r>
            <a:r>
              <a:rPr lang="en-GB" sz="2800" dirty="0" err="1" smtClean="0"/>
              <a:t>hemochromatosis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91200" y="2438400"/>
            <a:ext cx="2817053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i="1" dirty="0"/>
              <a:t>Acute </a:t>
            </a:r>
            <a:r>
              <a:rPr lang="en-GB" i="1" dirty="0" smtClean="0"/>
              <a:t>calculous </a:t>
            </a:r>
            <a:r>
              <a:rPr lang="en-GB" i="1" dirty="0" err="1" smtClean="0"/>
              <a:t>Cholecystitis</a:t>
            </a:r>
            <a:endParaRPr lang="en-GB" i="1" dirty="0" smtClean="0"/>
          </a:p>
          <a:p>
            <a:pPr marL="342900" indent="-342900">
              <a:buFont typeface="+mj-lt"/>
              <a:buAutoNum type="arabicPeriod"/>
            </a:pPr>
            <a:r>
              <a:rPr lang="en-GB" i="1" dirty="0"/>
              <a:t>Acute </a:t>
            </a:r>
            <a:r>
              <a:rPr lang="en-GB" i="1" dirty="0" err="1" smtClean="0"/>
              <a:t>acalculous</a:t>
            </a:r>
            <a:r>
              <a:rPr lang="en-GB" i="1" dirty="0" smtClean="0"/>
              <a:t> </a:t>
            </a:r>
            <a:r>
              <a:rPr lang="en-GB" i="1" dirty="0" err="1" smtClean="0"/>
              <a:t>Cholecystitis</a:t>
            </a:r>
            <a:endParaRPr lang="en-GB" i="1" dirty="0" smtClean="0"/>
          </a:p>
          <a:p>
            <a:pPr marL="342900" indent="-342900">
              <a:buFont typeface="+mj-lt"/>
              <a:buAutoNum type="arabicPeriod"/>
            </a:pPr>
            <a:r>
              <a:rPr lang="en-GB" i="1" dirty="0" smtClean="0"/>
              <a:t>Chronic calculous </a:t>
            </a:r>
            <a:r>
              <a:rPr lang="en-GB" i="1" dirty="0" err="1"/>
              <a:t>Cholecystitis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70914" y="1571482"/>
            <a:ext cx="3705886" cy="39149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GB" dirty="0"/>
              <a:t>obstruction of the neck or cystic duct</a:t>
            </a:r>
            <a:r>
              <a:rPr lang="en-GB" dirty="0" smtClean="0"/>
              <a:t>.</a:t>
            </a:r>
          </a:p>
          <a:p>
            <a:pPr marL="342900" indent="-342900">
              <a:lnSpc>
                <a:spcPct val="90000"/>
              </a:lnSpc>
              <a:buFont typeface="+mj-lt"/>
              <a:buAutoNum type="alphaLcParenR"/>
              <a:defRPr/>
            </a:pPr>
            <a:r>
              <a:rPr lang="en-GB" dirty="0" smtClean="0"/>
              <a:t>Postoperative</a:t>
            </a:r>
          </a:p>
          <a:p>
            <a:pPr marL="342900" indent="-342900">
              <a:lnSpc>
                <a:spcPct val="90000"/>
              </a:lnSpc>
              <a:buFont typeface="+mj-lt"/>
              <a:buAutoNum type="alphaLcParenR"/>
              <a:defRPr/>
            </a:pPr>
            <a:r>
              <a:rPr lang="en-GB" dirty="0" smtClean="0"/>
              <a:t>Bright </a:t>
            </a:r>
            <a:r>
              <a:rPr lang="en-GB" dirty="0"/>
              <a:t>red to </a:t>
            </a:r>
            <a:r>
              <a:rPr lang="en-GB" dirty="0" smtClean="0"/>
              <a:t>green-black</a:t>
            </a:r>
          </a:p>
          <a:p>
            <a:pPr marL="342900" indent="-342900">
              <a:lnSpc>
                <a:spcPct val="90000"/>
              </a:lnSpc>
              <a:buFont typeface="+mj-lt"/>
              <a:buAutoNum type="alphaLcParenR"/>
              <a:defRPr/>
            </a:pPr>
            <a:r>
              <a:rPr lang="en-GB" dirty="0" err="1"/>
              <a:t>Rokitansky-Aschoff</a:t>
            </a:r>
            <a:r>
              <a:rPr lang="en-GB" dirty="0"/>
              <a:t> </a:t>
            </a:r>
            <a:r>
              <a:rPr lang="en-GB" dirty="0" smtClean="0"/>
              <a:t>sinuses</a:t>
            </a:r>
          </a:p>
          <a:p>
            <a:pPr marL="342900" indent="-342900">
              <a:lnSpc>
                <a:spcPct val="90000"/>
              </a:lnSpc>
              <a:buFont typeface="+mj-lt"/>
              <a:buAutoNum type="alphaLcParenR"/>
              <a:defRPr/>
            </a:pPr>
            <a:r>
              <a:rPr lang="en-GB" dirty="0"/>
              <a:t>right upper quadrant pain</a:t>
            </a:r>
            <a:r>
              <a:rPr lang="en-GB" dirty="0" smtClean="0"/>
              <a:t> </a:t>
            </a:r>
            <a:endParaRPr lang="en-GB" dirty="0"/>
          </a:p>
          <a:p>
            <a:pPr marL="342900" indent="-342900">
              <a:lnSpc>
                <a:spcPct val="90000"/>
              </a:lnSpc>
              <a:buFont typeface="+mj-lt"/>
              <a:buAutoNum type="alphaLcParenR"/>
              <a:defRPr/>
            </a:pPr>
            <a:r>
              <a:rPr lang="en-GB" dirty="0" smtClean="0"/>
              <a:t>Severe trauma, and burns;</a:t>
            </a:r>
          </a:p>
          <a:p>
            <a:pPr marL="342900" indent="-342900">
              <a:lnSpc>
                <a:spcPct val="90000"/>
              </a:lnSpc>
              <a:buFont typeface="+mj-lt"/>
              <a:buAutoNum type="alphaLcParenR"/>
              <a:defRPr/>
            </a:pPr>
            <a:r>
              <a:rPr lang="en-GB" dirty="0"/>
              <a:t>intolerance to fatty food</a:t>
            </a:r>
            <a:endParaRPr lang="en-GB" dirty="0" smtClean="0"/>
          </a:p>
          <a:p>
            <a:pPr marL="342900" indent="-342900">
              <a:lnSpc>
                <a:spcPct val="90000"/>
              </a:lnSpc>
              <a:buFont typeface="+mj-lt"/>
              <a:buAutoNum type="alphaLcParenR"/>
              <a:defRPr/>
            </a:pPr>
            <a:r>
              <a:rPr lang="en-GB" dirty="0" smtClean="0"/>
              <a:t>Gangrenous  more common</a:t>
            </a:r>
          </a:p>
          <a:p>
            <a:pPr marL="342900" indent="-342900">
              <a:lnSpc>
                <a:spcPct val="90000"/>
              </a:lnSpc>
              <a:buFont typeface="+mj-lt"/>
              <a:buAutoNum type="alphaLcParenR"/>
              <a:defRPr/>
            </a:pPr>
            <a:r>
              <a:rPr lang="en-GB" dirty="0" smtClean="0"/>
              <a:t>Perforation more common</a:t>
            </a:r>
            <a:endParaRPr lang="en-GB" dirty="0"/>
          </a:p>
          <a:p>
            <a:pPr marL="342900" indent="-342900">
              <a:lnSpc>
                <a:spcPct val="90000"/>
              </a:lnSpc>
              <a:buFont typeface="+mj-lt"/>
              <a:buAutoNum type="alphaLcParenR"/>
              <a:defRPr/>
            </a:pPr>
            <a:r>
              <a:rPr lang="en-GB" dirty="0" smtClean="0"/>
              <a:t>Multisystem </a:t>
            </a:r>
            <a:r>
              <a:rPr lang="en-GB" dirty="0"/>
              <a:t>organ </a:t>
            </a:r>
            <a:r>
              <a:rPr lang="en-GB" dirty="0" smtClean="0"/>
              <a:t>failure</a:t>
            </a:r>
          </a:p>
          <a:p>
            <a:pPr marL="342900" indent="-342900">
              <a:lnSpc>
                <a:spcPct val="90000"/>
              </a:lnSpc>
              <a:buFont typeface="+mj-lt"/>
              <a:buAutoNum type="alphaLcParenR"/>
              <a:defRPr/>
            </a:pPr>
            <a:r>
              <a:rPr lang="en-GB" dirty="0" smtClean="0"/>
              <a:t>Empyema</a:t>
            </a:r>
          </a:p>
          <a:p>
            <a:pPr marL="342900" indent="-342900">
              <a:lnSpc>
                <a:spcPct val="90000"/>
              </a:lnSpc>
              <a:buFont typeface="+mj-lt"/>
              <a:buAutoNum type="alphaLcParenR"/>
              <a:defRPr/>
            </a:pPr>
            <a:r>
              <a:rPr lang="en-GB" dirty="0"/>
              <a:t>More insidious</a:t>
            </a:r>
            <a:r>
              <a:rPr lang="en-GB" dirty="0" smtClean="0"/>
              <a:t> </a:t>
            </a:r>
            <a:endParaRPr lang="en-GB" dirty="0"/>
          </a:p>
          <a:p>
            <a:pPr marL="342900" indent="-342900">
              <a:lnSpc>
                <a:spcPct val="90000"/>
              </a:lnSpc>
              <a:buFont typeface="+mj-lt"/>
              <a:buAutoNum type="alphaLcParenR"/>
              <a:defRPr/>
            </a:pPr>
            <a:r>
              <a:rPr lang="en-GB" dirty="0" smtClean="0"/>
              <a:t>postpartum </a:t>
            </a:r>
            <a:r>
              <a:rPr lang="en-GB" dirty="0"/>
              <a:t>state. </a:t>
            </a:r>
            <a:endParaRPr lang="en-US" dirty="0"/>
          </a:p>
          <a:p>
            <a:endParaRPr lang="en-GB" i="1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309312"/>
            <a:ext cx="70866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dirty="0"/>
              <a:t>Recognize the predisposing factors of </a:t>
            </a:r>
            <a:r>
              <a:rPr lang="en-US" dirty="0" err="1"/>
              <a:t>cholecystitis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Describe the different types of </a:t>
            </a:r>
            <a:r>
              <a:rPr lang="en-US" dirty="0" err="1"/>
              <a:t>cholecystitis</a:t>
            </a:r>
            <a:r>
              <a:rPr lang="en-US" dirty="0"/>
              <a:t>.</a:t>
            </a:r>
          </a:p>
          <a:p>
            <a:r>
              <a:rPr lang="en-US" dirty="0"/>
              <a:t>Understand the pathogenesis of acute and chronic </a:t>
            </a:r>
            <a:r>
              <a:rPr lang="en-US" dirty="0" err="1"/>
              <a:t>cholecystitis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38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200" smtClean="0"/>
              <a:t>Complications: acute and chronic cholecystitis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2000" dirty="0" smtClean="0"/>
              <a:t>Bacterial </a:t>
            </a:r>
            <a:r>
              <a:rPr lang="en-GB" sz="2000" dirty="0" err="1" smtClean="0"/>
              <a:t>superinfection</a:t>
            </a:r>
            <a:r>
              <a:rPr lang="en-GB" sz="2000" dirty="0" smtClean="0"/>
              <a:t> with </a:t>
            </a:r>
            <a:r>
              <a:rPr lang="en-GB" sz="2000" dirty="0" err="1" smtClean="0"/>
              <a:t>cholangitis</a:t>
            </a:r>
            <a:r>
              <a:rPr lang="en-GB" sz="2000" dirty="0" smtClean="0"/>
              <a:t> or sepsis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2000" dirty="0" smtClean="0"/>
              <a:t>GB perforation &amp; local abscess formation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2000" dirty="0" smtClean="0"/>
              <a:t>GB rupture with diffuse peritonitis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2000" dirty="0" err="1" smtClean="0"/>
              <a:t>Biliary</a:t>
            </a:r>
            <a:r>
              <a:rPr lang="en-GB" sz="2000" dirty="0" smtClean="0"/>
              <a:t> enteric fistula with drainage of bile into adjacent organs, and potentially gallstone-induced intestinal obstruction (</a:t>
            </a:r>
            <a:r>
              <a:rPr lang="en-GB" sz="2000" dirty="0" err="1" smtClean="0"/>
              <a:t>ileus</a:t>
            </a:r>
            <a:r>
              <a:rPr lang="en-GB" sz="20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="" val="34817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511493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47-year-old woman presents with a 3-month history </a:t>
            </a:r>
            <a:r>
              <a:rPr lang="en-US" dirty="0" smtClean="0"/>
              <a:t>of vague </a:t>
            </a:r>
            <a:r>
              <a:rPr lang="en-US" dirty="0"/>
              <a:t>upper abdominal pain after fatty meals, some </a:t>
            </a:r>
            <a:r>
              <a:rPr lang="en-US" dirty="0" smtClean="0"/>
              <a:t>abdominal distension</a:t>
            </a:r>
            <a:r>
              <a:rPr lang="en-US" dirty="0"/>
              <a:t>, and frequent indigestion. </a:t>
            </a:r>
            <a:endParaRPr lang="en-US" dirty="0" smtClean="0"/>
          </a:p>
          <a:p>
            <a:r>
              <a:rPr lang="en-US" dirty="0" smtClean="0"/>
              <a:t>Physical </a:t>
            </a:r>
            <a:r>
              <a:rPr lang="en-US" dirty="0" smtClean="0"/>
              <a:t>examination shows </a:t>
            </a:r>
            <a:r>
              <a:rPr lang="en-US" dirty="0"/>
              <a:t>an obese woman </a:t>
            </a:r>
            <a:r>
              <a:rPr lang="en-US" dirty="0" smtClean="0"/>
              <a:t>with </a:t>
            </a:r>
            <a:r>
              <a:rPr lang="en-US" dirty="0"/>
              <a:t>right </a:t>
            </a:r>
            <a:r>
              <a:rPr lang="en-US" dirty="0" smtClean="0"/>
              <a:t>upper quadrant </a:t>
            </a:r>
            <a:r>
              <a:rPr lang="en-US" dirty="0"/>
              <a:t>tenderness.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ultrasound examination </a:t>
            </a:r>
            <a:r>
              <a:rPr lang="en-US" dirty="0" smtClean="0"/>
              <a:t>discloses multiple </a:t>
            </a:r>
            <a:r>
              <a:rPr lang="en-US" dirty="0" err="1"/>
              <a:t>echogenic</a:t>
            </a:r>
            <a:r>
              <a:rPr lang="en-US" dirty="0"/>
              <a:t> objects in the gallbladder.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opened gallbladder </a:t>
            </a:r>
            <a:r>
              <a:rPr lang="en-US" dirty="0"/>
              <a:t>is shown in the image. 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285860"/>
            <a:ext cx="265219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428596" y="428604"/>
            <a:ext cx="211743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Example of gallstone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A 45-year-old, mildly obese woman presents with a 1-week</a:t>
            </a:r>
          </a:p>
          <a:p>
            <a:r>
              <a:rPr lang="en-US" dirty="0" smtClean="0"/>
              <a:t>history of upper abdominal pain, fever, and</a:t>
            </a:r>
          </a:p>
          <a:p>
            <a:r>
              <a:rPr lang="en-US" dirty="0" smtClean="0"/>
              <a:t>occasional vomiting. Physical examination shows severe right</a:t>
            </a:r>
          </a:p>
          <a:p>
            <a:r>
              <a:rPr lang="en-US" dirty="0" smtClean="0"/>
              <a:t>upper quadrant tenderness. </a:t>
            </a:r>
          </a:p>
          <a:p>
            <a:r>
              <a:rPr lang="en-US" dirty="0" smtClean="0"/>
              <a:t>Laboratory studies include serum </a:t>
            </a:r>
            <a:r>
              <a:rPr lang="en-US" dirty="0" err="1" smtClean="0"/>
              <a:t>bilirubin</a:t>
            </a:r>
            <a:r>
              <a:rPr lang="en-US" dirty="0" smtClean="0"/>
              <a:t> of 1.0 mg/</a:t>
            </a:r>
            <a:r>
              <a:rPr lang="en-US" dirty="0" err="1" smtClean="0"/>
              <a:t>dL</a:t>
            </a:r>
            <a:r>
              <a:rPr lang="en-US" dirty="0" smtClean="0"/>
              <a:t>, AST of 25 U/L, ALT of 35 U/L, alkaline </a:t>
            </a:r>
            <a:r>
              <a:rPr lang="en-US" dirty="0" err="1" smtClean="0"/>
              <a:t>phosphatase</a:t>
            </a:r>
            <a:r>
              <a:rPr lang="en-US" dirty="0" smtClean="0"/>
              <a:t> of 220 U/L (high), WBC of 14,000/</a:t>
            </a:r>
            <a:r>
              <a:rPr lang="en-US" dirty="0" err="1" smtClean="0"/>
              <a:t>μL</a:t>
            </a:r>
            <a:r>
              <a:rPr lang="en-US" dirty="0" smtClean="0"/>
              <a:t>, and amylase of 95 U/L (normal). </a:t>
            </a:r>
          </a:p>
          <a:p>
            <a:r>
              <a:rPr lang="en-US" dirty="0" smtClean="0"/>
              <a:t>An ultrasound examination of the abdomen reveals a normal-appearing liver and bile duct and thickening of the wall of the gallbladder. Which of the following</a:t>
            </a:r>
          </a:p>
          <a:p>
            <a:r>
              <a:rPr lang="en-US" dirty="0" smtClean="0"/>
              <a:t>is the most likely diagnosis?</a:t>
            </a:r>
          </a:p>
          <a:p>
            <a:r>
              <a:rPr lang="en-US" dirty="0" smtClean="0"/>
              <a:t>(A) Acute </a:t>
            </a:r>
            <a:r>
              <a:rPr lang="en-US" dirty="0" err="1" smtClean="0"/>
              <a:t>cholecystitis</a:t>
            </a:r>
            <a:endParaRPr lang="en-US" dirty="0" smtClean="0"/>
          </a:p>
          <a:p>
            <a:r>
              <a:rPr lang="en-US" dirty="0" smtClean="0"/>
              <a:t>(B) Acute pancreatitis</a:t>
            </a:r>
          </a:p>
          <a:p>
            <a:r>
              <a:rPr lang="en-US" dirty="0" smtClean="0"/>
              <a:t>(C) </a:t>
            </a:r>
            <a:r>
              <a:rPr lang="en-US" dirty="0" err="1" smtClean="0"/>
              <a:t>Adenocarcinoma</a:t>
            </a:r>
            <a:r>
              <a:rPr lang="en-US" dirty="0" smtClean="0"/>
              <a:t> of the gallbladder</a:t>
            </a:r>
          </a:p>
          <a:p>
            <a:r>
              <a:rPr lang="en-US" dirty="0" smtClean="0"/>
              <a:t>(D) </a:t>
            </a:r>
            <a:r>
              <a:rPr lang="en-US" dirty="0" err="1" smtClean="0"/>
              <a:t>Adenocarcinoma</a:t>
            </a:r>
            <a:r>
              <a:rPr lang="en-US" dirty="0" smtClean="0"/>
              <a:t> of the pancreas</a:t>
            </a:r>
          </a:p>
          <a:p>
            <a:r>
              <a:rPr lang="en-US" dirty="0" smtClean="0"/>
              <a:t>(E) Primary </a:t>
            </a:r>
            <a:r>
              <a:rPr lang="en-US" dirty="0" err="1" smtClean="0"/>
              <a:t>biliary</a:t>
            </a:r>
            <a:r>
              <a:rPr lang="en-US" dirty="0" smtClean="0"/>
              <a:t> cirrhosis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01871-018-f04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4938" y="1658938"/>
            <a:ext cx="6350000" cy="3552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GB" sz="800"/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700" i="1"/>
              <a:t>Downloaded from: Robbins &amp; Cotran Pathologic Basis of Disease (on 9 March 2006 02:58 PM)</a:t>
            </a: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pic>
        <p:nvPicPr>
          <p:cNvPr id="140294" name="Picture 6" descr="admin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5888"/>
            <a:ext cx="990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S01871-018-f043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GB" sz="800"/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700" i="1"/>
              <a:t>Downloaded from: Robbins &amp; Cotran Pathologic Basis of Disease (on 9 March 2006 02:58 PM)</a:t>
            </a: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pic>
        <p:nvPicPr>
          <p:cNvPr id="144390" name="Picture 6" descr="admin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5888"/>
            <a:ext cx="990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7438533" y="1143000"/>
            <a:ext cx="170546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/>
              <a:t>Intracellular bile</a:t>
            </a:r>
            <a:endParaRPr lang="en-US" dirty="0"/>
          </a:p>
        </p:txBody>
      </p:sp>
      <p:cxnSp>
        <p:nvCxnSpPr>
          <p:cNvPr id="8" name="رابط كسهم مستقيم 7"/>
          <p:cNvCxnSpPr>
            <a:stCxn id="7" idx="2"/>
          </p:cNvCxnSpPr>
          <p:nvPr/>
        </p:nvCxnSpPr>
        <p:spPr>
          <a:xfrm rot="5400000">
            <a:off x="6387699" y="839634"/>
            <a:ext cx="1230870" cy="257626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>
            <a:stCxn id="7" idx="0"/>
          </p:cNvCxnSpPr>
          <p:nvPr/>
        </p:nvCxnSpPr>
        <p:spPr>
          <a:xfrm rot="16200000" flipV="1">
            <a:off x="5936337" y="-1211931"/>
            <a:ext cx="761996" cy="39478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stCxn id="7" idx="0"/>
          </p:cNvCxnSpPr>
          <p:nvPr/>
        </p:nvCxnSpPr>
        <p:spPr>
          <a:xfrm rot="5400000" flipH="1" flipV="1">
            <a:off x="8260436" y="869035"/>
            <a:ext cx="304797" cy="2431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1295400" y="4572000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dirty="0" smtClean="0"/>
              <a:t>well-differentiated </a:t>
            </a:r>
            <a:r>
              <a:rPr lang="en-GB" dirty="0" err="1" smtClean="0"/>
              <a:t>tumors</a:t>
            </a:r>
            <a:r>
              <a:rPr lang="en-GB" dirty="0" smtClean="0"/>
              <a:t>, cells that are recognizable as </a:t>
            </a:r>
            <a:r>
              <a:rPr lang="en-GB" dirty="0" err="1" smtClean="0"/>
              <a:t>hepatocytic</a:t>
            </a:r>
            <a:r>
              <a:rPr lang="en-GB" dirty="0" smtClean="0"/>
              <a:t> in origin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err="1" smtClean="0"/>
              <a:t>F</a:t>
            </a:r>
            <a:r>
              <a:rPr lang="en-GB" b="0" dirty="0" err="1" smtClean="0"/>
              <a:t>ibrolamellar</a:t>
            </a:r>
            <a:r>
              <a:rPr lang="en-GB" b="0" dirty="0" smtClean="0"/>
              <a:t> carcinoma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A distinctive variant of </a:t>
            </a:r>
            <a:r>
              <a:rPr lang="en-GB" sz="2800" dirty="0" err="1" smtClean="0"/>
              <a:t>hepatocellular</a:t>
            </a:r>
            <a:r>
              <a:rPr lang="en-GB" sz="2800" dirty="0" smtClean="0"/>
              <a:t> carcinoma.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Young male and female adults (20 to 40 years of age),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No association with HBV or cirrhosis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often has a better prognosis.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well-differentiated polygonal cells growing in nests or cords and separated by parallel </a:t>
            </a:r>
            <a:r>
              <a:rPr lang="en-GB" sz="2800" dirty="0" smtClean="0">
                <a:solidFill>
                  <a:srgbClr val="FF0000"/>
                </a:solidFill>
              </a:rPr>
              <a:t>lamellae of dense collagen bundles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495800"/>
            <a:ext cx="57245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b="0" dirty="0" smtClean="0"/>
              <a:t>Clinical Features</a:t>
            </a:r>
            <a:br>
              <a:rPr lang="en-GB" b="0" dirty="0" smtClean="0"/>
            </a:br>
            <a:r>
              <a:rPr lang="en-GB" sz="1600" i="1" dirty="0"/>
              <a:t>Hepatocellular Carcinomas</a:t>
            </a:r>
            <a:r>
              <a:rPr lang="en-GB" b="0" dirty="0" smtClean="0"/>
              <a:t/>
            </a:r>
            <a:br>
              <a:rPr lang="en-GB" b="0" dirty="0" smtClean="0"/>
            </a:br>
            <a:endParaRPr lang="en-GB" b="0" dirty="0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dirty="0"/>
              <a:t>I</a:t>
            </a:r>
            <a:r>
              <a:rPr lang="en-GB" dirty="0" smtClean="0"/>
              <a:t>ll-defined upper abdominal pain,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dirty="0" smtClean="0"/>
              <a:t>Laboratory studies: Elevated levels of </a:t>
            </a:r>
            <a:r>
              <a:rPr lang="en-GB" dirty="0" smtClean="0">
                <a:solidFill>
                  <a:srgbClr val="FF0000"/>
                </a:solidFill>
              </a:rPr>
              <a:t>serum α-fetoprotein </a:t>
            </a:r>
            <a:r>
              <a:rPr lang="en-GB" dirty="0" smtClean="0"/>
              <a:t>are found in 50% to 75% of patients with HCC. 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066800" y="3810000"/>
            <a:ext cx="67818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GB" dirty="0" smtClean="0"/>
              <a:t>Overall, death usually occurs from </a:t>
            </a:r>
          </a:p>
          <a:p>
            <a:pPr>
              <a:lnSpc>
                <a:spcPct val="80000"/>
              </a:lnSpc>
              <a:defRPr/>
            </a:pPr>
            <a:r>
              <a:rPr lang="en-GB" dirty="0" smtClean="0"/>
              <a:t>(1) </a:t>
            </a:r>
            <a:r>
              <a:rPr lang="en-GB" dirty="0" err="1" smtClean="0"/>
              <a:t>cachexia</a:t>
            </a:r>
            <a:endParaRPr lang="en-GB" dirty="0" smtClean="0"/>
          </a:p>
          <a:p>
            <a:pPr>
              <a:lnSpc>
                <a:spcPct val="80000"/>
              </a:lnSpc>
              <a:defRPr/>
            </a:pPr>
            <a:r>
              <a:rPr lang="en-GB" dirty="0" smtClean="0"/>
              <a:t>(2) gastrointestinal or </a:t>
            </a:r>
            <a:r>
              <a:rPr lang="en-GB" dirty="0" err="1" smtClean="0"/>
              <a:t>esophageal</a:t>
            </a:r>
            <a:r>
              <a:rPr lang="en-GB" dirty="0" smtClean="0"/>
              <a:t> </a:t>
            </a:r>
            <a:r>
              <a:rPr lang="en-GB" dirty="0" err="1" smtClean="0"/>
              <a:t>variceal</a:t>
            </a:r>
            <a:r>
              <a:rPr lang="en-GB" dirty="0" smtClean="0"/>
              <a:t> bleeding</a:t>
            </a:r>
          </a:p>
          <a:p>
            <a:pPr>
              <a:lnSpc>
                <a:spcPct val="80000"/>
              </a:lnSpc>
              <a:defRPr/>
            </a:pPr>
            <a:r>
              <a:rPr lang="en-GB" dirty="0" smtClean="0"/>
              <a:t>(3) liver failure with hepatic coma</a:t>
            </a:r>
          </a:p>
          <a:p>
            <a:pPr>
              <a:lnSpc>
                <a:spcPct val="80000"/>
              </a:lnSpc>
              <a:defRPr/>
            </a:pPr>
            <a:r>
              <a:rPr lang="en-GB" dirty="0" smtClean="0"/>
              <a:t>(4) rupture of the </a:t>
            </a:r>
            <a:r>
              <a:rPr lang="en-GB" dirty="0" err="1" smtClean="0"/>
              <a:t>tumor</a:t>
            </a:r>
            <a:r>
              <a:rPr lang="en-GB" dirty="0" smtClean="0"/>
              <a:t> with fatal </a:t>
            </a:r>
            <a:r>
              <a:rPr lang="en-GB" dirty="0" err="1" smtClean="0"/>
              <a:t>hemorrhage</a:t>
            </a:r>
            <a:r>
              <a:rPr lang="en-GB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2823</Words>
  <Application>Microsoft Office PowerPoint</Application>
  <PresentationFormat>عرض على الشاشة (3:4)‏</PresentationFormat>
  <Paragraphs>438</Paragraphs>
  <Slides>53</Slides>
  <Notes>11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53</vt:i4>
      </vt:variant>
    </vt:vector>
  </HeadingPairs>
  <TitlesOfParts>
    <vt:vector size="54" baseType="lpstr">
      <vt:lpstr>Office Theme</vt:lpstr>
      <vt:lpstr>Cancers of the liver and pancreas</vt:lpstr>
      <vt:lpstr>Tumors of the liver and pancreas</vt:lpstr>
      <vt:lpstr>الشريحة 3</vt:lpstr>
      <vt:lpstr>Hepatocellular Carcinomas</vt:lpstr>
      <vt:lpstr>Etiology of HCC</vt:lpstr>
      <vt:lpstr>الشريحة 6</vt:lpstr>
      <vt:lpstr>الشريحة 7</vt:lpstr>
      <vt:lpstr>Fibrolamellar carcinoma</vt:lpstr>
      <vt:lpstr>Clinical Features Hepatocellular Carcinomas </vt:lpstr>
      <vt:lpstr>Hepatic adenoma</vt:lpstr>
      <vt:lpstr>Cholangiocarcinoma</vt:lpstr>
      <vt:lpstr>The risk factors Cholangiocarcinoma </vt:lpstr>
      <vt:lpstr>Morphology</vt:lpstr>
      <vt:lpstr>الشريحة 14</vt:lpstr>
      <vt:lpstr>Clinical Features</vt:lpstr>
      <vt:lpstr>Metastatic tumors</vt:lpstr>
      <vt:lpstr>ANGIOSARCOMA</vt:lpstr>
      <vt:lpstr>الشريحة 18</vt:lpstr>
      <vt:lpstr>PANCREATIC CARCINOMA</vt:lpstr>
      <vt:lpstr>PANCREATIC CARCINOMA Morphology</vt:lpstr>
      <vt:lpstr>PANCREATIC CARCINOMA Morphology</vt:lpstr>
      <vt:lpstr>PANCREATIC CARCINOMA: CLINICAL FEATURES</vt:lpstr>
      <vt:lpstr>PANCREATIC CARCINOMA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PATHOLOGY  AND PATHOGENESIS OF CHOLECYSTITIS </vt:lpstr>
      <vt:lpstr>Pathology and pathogenesis of cholecystitis</vt:lpstr>
      <vt:lpstr>Disorders of the Gallbladder CHOLELITHIASIS (GALLSTONES) </vt:lpstr>
      <vt:lpstr>الشريحة 33</vt:lpstr>
      <vt:lpstr>الشريحة 34</vt:lpstr>
      <vt:lpstr>الشريحة 35</vt:lpstr>
      <vt:lpstr>الشريحة 36</vt:lpstr>
      <vt:lpstr>Cholesterolosis</vt:lpstr>
      <vt:lpstr>Clinical Features</vt:lpstr>
      <vt:lpstr>Complications of gallstone</vt:lpstr>
      <vt:lpstr>CHOLECYSTITIS</vt:lpstr>
      <vt:lpstr>الشريحة 41</vt:lpstr>
      <vt:lpstr>Acute Cholecystitis :Clinical Features</vt:lpstr>
      <vt:lpstr>Acute Cholecystitis :Clinical Features</vt:lpstr>
      <vt:lpstr>Chronic cholecystitis</vt:lpstr>
      <vt:lpstr>Chronic cholecystitis</vt:lpstr>
      <vt:lpstr>Morphology</vt:lpstr>
      <vt:lpstr>الشريحة 47</vt:lpstr>
      <vt:lpstr>الشريحة 48</vt:lpstr>
      <vt:lpstr>الشريحة 49</vt:lpstr>
      <vt:lpstr>الشريحة 50</vt:lpstr>
      <vt:lpstr>Complications: acute and chronic cholecystitis</vt:lpstr>
      <vt:lpstr>الشريحة 52</vt:lpstr>
      <vt:lpstr>الشريحة 53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Cancers of the liver and pancreas</dc:title>
  <dc:creator>Dr.Hala</dc:creator>
  <cp:lastModifiedBy>ACER</cp:lastModifiedBy>
  <cp:revision>45</cp:revision>
  <dcterms:created xsi:type="dcterms:W3CDTF">2011-01-05T09:20:18Z</dcterms:created>
  <dcterms:modified xsi:type="dcterms:W3CDTF">2015-12-07T20:26:22Z</dcterms:modified>
</cp:coreProperties>
</file>