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99" r:id="rId3"/>
    <p:sldId id="284" r:id="rId4"/>
    <p:sldId id="258" r:id="rId5"/>
    <p:sldId id="296" r:id="rId6"/>
    <p:sldId id="263" r:id="rId7"/>
    <p:sldId id="265" r:id="rId8"/>
    <p:sldId id="282" r:id="rId9"/>
    <p:sldId id="266" r:id="rId10"/>
    <p:sldId id="297" r:id="rId11"/>
    <p:sldId id="267" r:id="rId12"/>
    <p:sldId id="268" r:id="rId13"/>
    <p:sldId id="270" r:id="rId14"/>
    <p:sldId id="271" r:id="rId15"/>
    <p:sldId id="298" r:id="rId16"/>
    <p:sldId id="273" r:id="rId17"/>
    <p:sldId id="283" r:id="rId18"/>
    <p:sldId id="274" r:id="rId19"/>
    <p:sldId id="275" r:id="rId20"/>
    <p:sldId id="276" r:id="rId21"/>
    <p:sldId id="302" r:id="rId22"/>
    <p:sldId id="301" r:id="rId23"/>
    <p:sldId id="290" r:id="rId24"/>
    <p:sldId id="291" r:id="rId25"/>
    <p:sldId id="292" r:id="rId26"/>
    <p:sldId id="293" r:id="rId27"/>
    <p:sldId id="294"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7AD0C-D0E8-4FD9-B41F-FE88440E3C20}"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D9C4-9A0B-44F3-AA9B-651FE51B153F}" type="slidenum">
              <a:rPr lang="en-US" smtClean="0"/>
              <a:pPr/>
              <a:t>‹#›</a:t>
            </a:fld>
            <a:endParaRPr lang="en-US"/>
          </a:p>
        </p:txBody>
      </p:sp>
    </p:spTree>
    <p:extLst>
      <p:ext uri="{BB962C8B-B14F-4D97-AF65-F5344CB8AC3E}">
        <p14:creationId xmlns:p14="http://schemas.microsoft.com/office/powerpoint/2010/main" val="3627474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a:ln/>
        </p:spPr>
      </p:sp>
      <p:sp>
        <p:nvSpPr>
          <p:cNvPr id="434179" name="Notes Placeholder 2"/>
          <p:cNvSpPr>
            <a:spLocks noGrp="1"/>
          </p:cNvSpPr>
          <p:nvPr>
            <p:ph type="body" idx="1"/>
          </p:nvPr>
        </p:nvSpPr>
        <p:spPr>
          <a:noFill/>
          <a:ln/>
        </p:spPr>
        <p:txBody>
          <a:bodyPr/>
          <a:lstStyle/>
          <a:p>
            <a:r>
              <a:rPr lang="en-US" smtClean="0"/>
              <a:t>Pancreatic pseudocyst. </a:t>
            </a:r>
            <a:r>
              <a:rPr lang="en-US" i="1" smtClean="0"/>
              <a:t>A</a:t>
            </a:r>
            <a:r>
              <a:rPr lang="en-US" smtClean="0"/>
              <a:t>, Cross-section through this previously bisected lesion revealing a poorly defined cyst with a necrotic brown-black wall. </a:t>
            </a:r>
            <a:r>
              <a:rPr lang="en-US" i="1" smtClean="0"/>
              <a:t>B</a:t>
            </a:r>
            <a:r>
              <a:rPr lang="en-US" smtClean="0"/>
              <a:t>, Histologically, the cyst lacks a true epithelial lining and instead is lined by fibrin and granulation tissue. </a:t>
            </a:r>
          </a:p>
        </p:txBody>
      </p:sp>
      <p:sp>
        <p:nvSpPr>
          <p:cNvPr id="4" name="Slide Number Placeholder 3"/>
          <p:cNvSpPr>
            <a:spLocks noGrp="1"/>
          </p:cNvSpPr>
          <p:nvPr>
            <p:ph type="sldNum" sz="quarter" idx="5"/>
          </p:nvPr>
        </p:nvSpPr>
        <p:spPr/>
        <p:txBody>
          <a:bodyPr/>
          <a:lstStyle/>
          <a:p>
            <a:pPr>
              <a:defRPr/>
            </a:pPr>
            <a:fld id="{6190DCC8-2DB8-478C-B926-D340A6DA4FE5}" type="slidenum">
              <a:rPr lang="en-GB" smtClean="0"/>
              <a:pPr>
                <a:defRPr/>
              </a:pPr>
              <a:t>20</a:t>
            </a:fld>
            <a:endParaRPr lang="en-GB"/>
          </a:p>
        </p:txBody>
      </p:sp>
    </p:spTree>
    <p:extLst>
      <p:ext uri="{BB962C8B-B14F-4D97-AF65-F5344CB8AC3E}">
        <p14:creationId xmlns:p14="http://schemas.microsoft.com/office/powerpoint/2010/main" val="404053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171242B-1863-4C32-B567-5916C4E4AEA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171242B-1863-4C32-B567-5916C4E4AE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1242B-1863-4C32-B567-5916C4E4AEA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11/16/2015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171242B-1863-4C32-B567-5916C4E4AEA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BB7830-0609-4EAB-A7BD-3E7E4EF800E7}" type="datetimeFigureOut">
              <a:rPr lang="en-US" smtClean="0"/>
              <a:pPr/>
              <a:t>11/16/2015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171242B-1863-4C32-B567-5916C4E4AE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Dr</a:t>
            </a:r>
            <a:r>
              <a:rPr lang="en-US" dirty="0" smtClean="0"/>
              <a:t> Ahmed </a:t>
            </a:r>
            <a:r>
              <a:rPr lang="en-US" dirty="0" err="1" smtClean="0"/>
              <a:t>Alhumidi</a:t>
            </a:r>
            <a:endParaRPr lang="en-US" dirty="0" smtClean="0"/>
          </a:p>
          <a:p>
            <a:r>
              <a:rPr lang="en-US" dirty="0" smtClean="0"/>
              <a:t>Associate prof and consultant of pathology </a:t>
            </a:r>
            <a:endParaRPr lang="en-US" dirty="0"/>
          </a:p>
        </p:txBody>
      </p:sp>
      <p:sp>
        <p:nvSpPr>
          <p:cNvPr id="2" name="Title 1"/>
          <p:cNvSpPr>
            <a:spLocks noGrp="1"/>
          </p:cNvSpPr>
          <p:nvPr>
            <p:ph type="ctrTitle"/>
          </p:nvPr>
        </p:nvSpPr>
        <p:spPr/>
        <p:txBody>
          <a:bodyPr/>
          <a:lstStyle/>
          <a:p>
            <a:r>
              <a:rPr lang="en-US" dirty="0" smtClean="0"/>
              <a:t>Pathology and pathogenesis of pancreatitis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Case study</a:t>
            </a:r>
            <a:endParaRPr lang="en-US" dirty="0"/>
          </a:p>
        </p:txBody>
      </p:sp>
      <p:sp>
        <p:nvSpPr>
          <p:cNvPr id="3" name="عنصر نائب للمحتوى 2"/>
          <p:cNvSpPr>
            <a:spLocks noGrp="1"/>
          </p:cNvSpPr>
          <p:nvPr>
            <p:ph sz="quarter" idx="1"/>
          </p:nvPr>
        </p:nvSpPr>
        <p:spPr/>
        <p:txBody>
          <a:bodyPr>
            <a:normAutofit/>
          </a:bodyPr>
          <a:lstStyle/>
          <a:p>
            <a:r>
              <a:rPr lang="en-US" dirty="0" smtClean="0"/>
              <a:t>A 42-year-old obese woman presents with severe abdominal pain that radiates to the back. The blood pressure is 90/45 mm Hg, Physical examination shows abdominal tenderness, guarding, and rigidity. An X-ray film of the chest shows a left pleural effusion. Laboratory studies reveal elevated serum amylase (850 U/L) and lipase (675 U/L), and </a:t>
            </a:r>
            <a:r>
              <a:rPr lang="en-US" dirty="0" err="1" smtClean="0"/>
              <a:t>hypocalcemia</a:t>
            </a:r>
            <a:r>
              <a:rPr lang="en-US" dirty="0" smtClean="0"/>
              <a:t> (7.8 mg/</a:t>
            </a:r>
            <a:r>
              <a:rPr lang="en-US" dirty="0" err="1" smtClean="0"/>
              <a:t>dL</a:t>
            </a:r>
            <a:r>
              <a:rPr lang="en-US" dirty="0" smtClean="0"/>
              <a:t>). </a:t>
            </a:r>
          </a:p>
          <a:p>
            <a:endParaRPr lang="en-US" dirty="0" smtClean="0"/>
          </a:p>
          <a:p>
            <a:endParaRPr lang="en-US" dirty="0"/>
          </a:p>
        </p:txBody>
      </p:sp>
      <p:sp>
        <p:nvSpPr>
          <p:cNvPr id="4" name="مستطيل 3"/>
          <p:cNvSpPr/>
          <p:nvPr/>
        </p:nvSpPr>
        <p:spPr>
          <a:xfrm>
            <a:off x="3581400" y="5181600"/>
            <a:ext cx="2018501" cy="369332"/>
          </a:xfrm>
          <a:prstGeom prst="rect">
            <a:avLst/>
          </a:prstGeom>
        </p:spPr>
        <p:txBody>
          <a:bodyPr wrap="none">
            <a:spAutoFit/>
          </a:bodyPr>
          <a:lstStyle/>
          <a:p>
            <a:r>
              <a:rPr lang="en-GB" i="1" dirty="0" smtClean="0"/>
              <a:t>Acute pancreatitis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Rot="1" noChangeArrowheads="1"/>
          </p:cNvSpPr>
          <p:nvPr>
            <p:ph type="title"/>
          </p:nvPr>
        </p:nvSpPr>
        <p:spPr/>
        <p:txBody>
          <a:bodyPr>
            <a:normAutofit/>
          </a:bodyPr>
          <a:lstStyle/>
          <a:p>
            <a:pPr eaLnBrk="1" hangingPunct="1">
              <a:defRPr/>
            </a:pPr>
            <a:r>
              <a:rPr lang="en-GB" sz="2800" i="1" dirty="0" smtClean="0"/>
              <a:t>Acute pancreatitis treatment and prognosis</a:t>
            </a:r>
          </a:p>
        </p:txBody>
      </p:sp>
      <p:sp>
        <p:nvSpPr>
          <p:cNvPr id="484355" name="Rectangle 3"/>
          <p:cNvSpPr>
            <a:spLocks noGrp="1" noChangeArrowheads="1"/>
          </p:cNvSpPr>
          <p:nvPr>
            <p:ph sz="quarter" idx="1"/>
          </p:nvPr>
        </p:nvSpPr>
        <p:spPr/>
        <p:txBody>
          <a:bodyPr/>
          <a:lstStyle/>
          <a:p>
            <a:pPr eaLnBrk="1" hangingPunct="1">
              <a:defRPr/>
            </a:pPr>
            <a:r>
              <a:rPr lang="en-GB" sz="2800" dirty="0" smtClean="0"/>
              <a:t>The key to the management is "resting" the pancreas by total restriction of food and fluids and by supportive therapy. </a:t>
            </a:r>
          </a:p>
          <a:p>
            <a:pPr eaLnBrk="1" hangingPunct="1">
              <a:defRPr/>
            </a:pPr>
            <a:r>
              <a:rPr lang="en-GB" sz="2800" dirty="0" smtClean="0"/>
              <a:t>Most patients recover fully. About 5% die from shock during the first week of illness. Acute respiratory distress syndrome and acute renal failure are fatal complications. </a:t>
            </a:r>
          </a:p>
          <a:p>
            <a:pPr eaLnBrk="1" hangingPunct="1">
              <a:defRPr/>
            </a:pPr>
            <a:r>
              <a:rPr lang="en-GB" sz="2800" dirty="0" smtClean="0"/>
              <a:t>In surviving patients, </a:t>
            </a:r>
            <a:r>
              <a:rPr lang="en-GB" sz="2800" dirty="0" err="1" smtClean="0"/>
              <a:t>sequelae</a:t>
            </a:r>
            <a:r>
              <a:rPr lang="en-GB" sz="2800" dirty="0" smtClean="0"/>
              <a:t> include a sterile </a:t>
            </a:r>
            <a:r>
              <a:rPr lang="en-GB" sz="2800" i="1" dirty="0" smtClean="0"/>
              <a:t>pancreatic abscess</a:t>
            </a:r>
            <a:r>
              <a:rPr lang="en-GB" sz="2800" dirty="0" smtClean="0"/>
              <a:t> and a </a:t>
            </a:r>
            <a:r>
              <a:rPr lang="en-GB" sz="2800" i="1" dirty="0" smtClean="0"/>
              <a:t>pancreatic </a:t>
            </a:r>
            <a:r>
              <a:rPr lang="en-GB" sz="2800" i="1" dirty="0" err="1" smtClean="0"/>
              <a:t>pseudocyst</a:t>
            </a:r>
            <a:r>
              <a:rPr lang="en-GB" sz="2800" i="1" dirty="0" smtClean="0"/>
              <a:t>.</a:t>
            </a:r>
            <a:endParaRPr lang="en-GB"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Rot="1" noChangeArrowheads="1"/>
          </p:cNvSpPr>
          <p:nvPr>
            <p:ph type="title"/>
          </p:nvPr>
        </p:nvSpPr>
        <p:spPr/>
        <p:txBody>
          <a:bodyPr/>
          <a:lstStyle/>
          <a:p>
            <a:pPr eaLnBrk="1" hangingPunct="1">
              <a:defRPr/>
            </a:pPr>
            <a:r>
              <a:rPr lang="en-GB" smtClean="0"/>
              <a:t>Chronic pancreatitis</a:t>
            </a:r>
          </a:p>
        </p:txBody>
      </p:sp>
      <p:sp>
        <p:nvSpPr>
          <p:cNvPr id="485379" name="Rectangle 3"/>
          <p:cNvSpPr>
            <a:spLocks noGrp="1" noChangeArrowheads="1"/>
          </p:cNvSpPr>
          <p:nvPr>
            <p:ph sz="quarter" idx="1"/>
          </p:nvPr>
        </p:nvSpPr>
        <p:spPr/>
        <p:txBody>
          <a:bodyPr/>
          <a:lstStyle/>
          <a:p>
            <a:pPr eaLnBrk="1" hangingPunct="1">
              <a:lnSpc>
                <a:spcPct val="80000"/>
              </a:lnSpc>
              <a:defRPr/>
            </a:pPr>
            <a:r>
              <a:rPr lang="en-GB" sz="2800" dirty="0" smtClean="0"/>
              <a:t>Chronic pancreatitis is characterized by inflammation of the pancreas with destruction of exocrine parenchyma, fibrosis, and, in the late stages, the destruction of endocrine parenchyma. </a:t>
            </a:r>
          </a:p>
          <a:p>
            <a:pPr eaLnBrk="1" hangingPunct="1">
              <a:lnSpc>
                <a:spcPct val="80000"/>
              </a:lnSpc>
              <a:defRPr/>
            </a:pPr>
            <a:r>
              <a:rPr lang="en-GB" sz="2800" dirty="0" smtClean="0"/>
              <a:t>The chief distinction between acute and chronic pancreatitis is the </a:t>
            </a:r>
            <a:r>
              <a:rPr lang="en-GB" sz="2800" dirty="0" smtClean="0">
                <a:solidFill>
                  <a:srgbClr val="FF0000"/>
                </a:solidFill>
              </a:rPr>
              <a:t>irreversible</a:t>
            </a:r>
            <a:r>
              <a:rPr lang="en-GB" sz="2800" dirty="0" smtClean="0"/>
              <a:t> impairment in pancreatic function that is characteristic of chronic pancreatitis.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Rot="1" noChangeArrowheads="1"/>
          </p:cNvSpPr>
          <p:nvPr>
            <p:ph type="title"/>
          </p:nvPr>
        </p:nvSpPr>
        <p:spPr/>
        <p:txBody>
          <a:bodyPr/>
          <a:lstStyle/>
          <a:p>
            <a:pPr eaLnBrk="1" hangingPunct="1">
              <a:defRPr/>
            </a:pPr>
            <a:r>
              <a:rPr lang="en-GB" smtClean="0"/>
              <a:t>Chronic pancreatitis</a:t>
            </a:r>
          </a:p>
        </p:txBody>
      </p:sp>
      <p:sp>
        <p:nvSpPr>
          <p:cNvPr id="645123" name="Rectangle 3"/>
          <p:cNvSpPr>
            <a:spLocks noGrp="1" noChangeArrowheads="1"/>
          </p:cNvSpPr>
          <p:nvPr>
            <p:ph sz="quarter" idx="1"/>
          </p:nvPr>
        </p:nvSpPr>
        <p:spPr/>
        <p:txBody>
          <a:bodyPr/>
          <a:lstStyle/>
          <a:p>
            <a:pPr eaLnBrk="1" hangingPunct="1">
              <a:defRPr/>
            </a:pPr>
            <a:r>
              <a:rPr lang="en-GB" sz="3300" dirty="0" smtClean="0"/>
              <a:t>There is significant overlap in the causes of acute and chronic pancreatitis. By far </a:t>
            </a:r>
            <a:r>
              <a:rPr lang="en-GB" sz="3300" i="1" dirty="0" smtClean="0"/>
              <a:t>the most common cause of chronic pancreatitis is long-term alcohol abuse and biliary tract disease</a:t>
            </a:r>
            <a:r>
              <a:rPr lang="en-GB" sz="3300" dirty="0" smtClean="0"/>
              <a:t>, and these patients are usually middle-aged males. </a:t>
            </a:r>
          </a:p>
          <a:p>
            <a:pPr eaLnBrk="1" hangingPunct="1">
              <a:defRPr/>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Rot="1" noChangeArrowheads="1"/>
          </p:cNvSpPr>
          <p:nvPr>
            <p:ph type="title"/>
          </p:nvPr>
        </p:nvSpPr>
        <p:spPr/>
        <p:txBody>
          <a:bodyPr/>
          <a:lstStyle/>
          <a:p>
            <a:pPr eaLnBrk="1" hangingPunct="1">
              <a:defRPr/>
            </a:pPr>
            <a:r>
              <a:rPr lang="en-GB" dirty="0" smtClean="0"/>
              <a:t>Chronic pancreatitis</a:t>
            </a:r>
          </a:p>
        </p:txBody>
      </p:sp>
      <p:sp>
        <p:nvSpPr>
          <p:cNvPr id="486403" name="Rectangle 3"/>
          <p:cNvSpPr>
            <a:spLocks noGrp="1" noChangeArrowheads="1"/>
          </p:cNvSpPr>
          <p:nvPr>
            <p:ph sz="quarter" idx="1"/>
          </p:nvPr>
        </p:nvSpPr>
        <p:spPr/>
        <p:txBody>
          <a:bodyPr/>
          <a:lstStyle/>
          <a:p>
            <a:pPr eaLnBrk="1" hangingPunct="1">
              <a:lnSpc>
                <a:spcPct val="80000"/>
              </a:lnSpc>
              <a:buFont typeface="Wingdings" pitchFamily="2" charset="2"/>
              <a:buNone/>
              <a:defRPr/>
            </a:pPr>
            <a:r>
              <a:rPr lang="en-GB" sz="2800" dirty="0" smtClean="0"/>
              <a:t>      Less common causes of chronic pancreatitis include the following: </a:t>
            </a:r>
          </a:p>
          <a:p>
            <a:pPr eaLnBrk="1" hangingPunct="1">
              <a:lnSpc>
                <a:spcPct val="80000"/>
              </a:lnSpc>
              <a:defRPr/>
            </a:pPr>
            <a:r>
              <a:rPr lang="en-GB" sz="2800" dirty="0" err="1" smtClean="0"/>
              <a:t>Hypercalcemia</a:t>
            </a:r>
            <a:r>
              <a:rPr lang="en-GB" sz="2800" dirty="0" smtClean="0"/>
              <a:t>, </a:t>
            </a:r>
            <a:r>
              <a:rPr lang="en-GB" sz="2800" dirty="0" err="1" smtClean="0"/>
              <a:t>hyperlipidemia</a:t>
            </a:r>
            <a:r>
              <a:rPr lang="en-GB" sz="2800" dirty="0" smtClean="0"/>
              <a:t>.</a:t>
            </a:r>
          </a:p>
          <a:p>
            <a:pPr eaLnBrk="1" hangingPunct="1">
              <a:lnSpc>
                <a:spcPct val="80000"/>
              </a:lnSpc>
              <a:defRPr/>
            </a:pPr>
            <a:r>
              <a:rPr lang="en-GB" sz="2800" dirty="0" smtClean="0"/>
              <a:t>Long-standing </a:t>
            </a:r>
            <a:r>
              <a:rPr lang="en-GB" sz="2800" i="1" dirty="0" smtClean="0"/>
              <a:t>obstruction</a:t>
            </a:r>
            <a:r>
              <a:rPr lang="en-GB" sz="2800" dirty="0" smtClean="0"/>
              <a:t> of the pancreatic duct by </a:t>
            </a:r>
            <a:r>
              <a:rPr lang="en-GB" sz="2800" dirty="0" err="1" smtClean="0"/>
              <a:t>pseudocysts</a:t>
            </a:r>
            <a:r>
              <a:rPr lang="en-GB" sz="2800" dirty="0" smtClean="0"/>
              <a:t>, calculi, </a:t>
            </a:r>
            <a:r>
              <a:rPr lang="en-GB" sz="2800" dirty="0" err="1" smtClean="0"/>
              <a:t>trauma,or</a:t>
            </a:r>
            <a:r>
              <a:rPr lang="en-GB" sz="2800" dirty="0" smtClean="0"/>
              <a:t> neoplasm.  </a:t>
            </a:r>
          </a:p>
          <a:p>
            <a:pPr eaLnBrk="1" hangingPunct="1">
              <a:lnSpc>
                <a:spcPct val="80000"/>
              </a:lnSpc>
              <a:defRPr/>
            </a:pPr>
            <a:r>
              <a:rPr lang="en-GB" sz="2800" i="1" dirty="0" smtClean="0"/>
              <a:t>Tropical pancreatitis</a:t>
            </a:r>
            <a:r>
              <a:rPr lang="en-GB" sz="2800" dirty="0" smtClean="0"/>
              <a:t>, which is a poorly characterized disease seen in Africa and Asia. It has been attributed to malnutrition. </a:t>
            </a:r>
          </a:p>
          <a:p>
            <a:pPr>
              <a:lnSpc>
                <a:spcPct val="80000"/>
              </a:lnSpc>
              <a:defRPr/>
            </a:pPr>
            <a:r>
              <a:rPr lang="en-GB" sz="2800" i="1" dirty="0" smtClean="0"/>
              <a:t>Hereditary pancreatitis</a:t>
            </a:r>
            <a:r>
              <a:rPr lang="en-GB" sz="2800" dirty="0" smtClean="0"/>
              <a:t>  (</a:t>
            </a:r>
            <a:r>
              <a:rPr lang="en-US" sz="2800" i="1" dirty="0" smtClean="0"/>
              <a:t>PRSS1</a:t>
            </a:r>
            <a:r>
              <a:rPr lang="en-US" sz="2800" dirty="0" smtClean="0"/>
              <a:t> mutations )</a:t>
            </a:r>
            <a:endParaRPr lang="en-GB" sz="2800" dirty="0" smtClean="0"/>
          </a:p>
          <a:p>
            <a:pPr eaLnBrk="1" hangingPunct="1">
              <a:lnSpc>
                <a:spcPct val="80000"/>
              </a:lnSpc>
              <a:defRPr/>
            </a:pPr>
            <a:r>
              <a:rPr lang="en-GB" sz="2800" i="1" dirty="0" smtClean="0"/>
              <a:t>Idiopathic chronic pancreatitis</a:t>
            </a:r>
            <a:r>
              <a:rPr lang="en-GB" sz="28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Content Placeholder 3" descr="untitled.bmp"/>
          <p:cNvPicPr>
            <a:picLocks noGrp="1" noChangeAspect="1"/>
          </p:cNvPicPr>
          <p:nvPr>
            <p:ph sz="quarter" idx="1"/>
          </p:nvPr>
        </p:nvPicPr>
        <p:blipFill>
          <a:blip r:embed="rId2"/>
          <a:stretch>
            <a:fillRect/>
          </a:stretch>
        </p:blipFill>
        <p:spPr>
          <a:xfrm>
            <a:off x="507308" y="2209800"/>
            <a:ext cx="8157254" cy="2895599"/>
          </a:xfrm>
        </p:spPr>
      </p:pic>
      <p:sp>
        <p:nvSpPr>
          <p:cNvPr id="5" name="مستطيل 4"/>
          <p:cNvSpPr/>
          <p:nvPr/>
        </p:nvSpPr>
        <p:spPr>
          <a:xfrm>
            <a:off x="1066800" y="1371600"/>
            <a:ext cx="2505814"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GB" b="1" dirty="0" err="1" smtClean="0"/>
              <a:t>parenchymal</a:t>
            </a:r>
            <a:r>
              <a:rPr lang="en-GB" b="1" dirty="0" smtClean="0"/>
              <a:t> fibrosis</a:t>
            </a:r>
            <a:endParaRPr lang="en-US" dirty="0"/>
          </a:p>
        </p:txBody>
      </p:sp>
      <p:cxnSp>
        <p:nvCxnSpPr>
          <p:cNvPr id="7" name="رابط كسهم مستقيم 6"/>
          <p:cNvCxnSpPr>
            <a:stCxn id="5" idx="2"/>
          </p:cNvCxnSpPr>
          <p:nvPr/>
        </p:nvCxnSpPr>
        <p:spPr>
          <a:xfrm rot="16200000" flipH="1">
            <a:off x="1916019" y="2144619"/>
            <a:ext cx="1154668" cy="347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مستطيل 7"/>
          <p:cNvSpPr/>
          <p:nvPr/>
        </p:nvSpPr>
        <p:spPr>
          <a:xfrm>
            <a:off x="1905000" y="5486400"/>
            <a:ext cx="18774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GB" b="1" dirty="0" err="1" smtClean="0"/>
              <a:t>Acinar</a:t>
            </a:r>
            <a:r>
              <a:rPr lang="en-GB" b="1" dirty="0" smtClean="0"/>
              <a:t> atrophy </a:t>
            </a:r>
            <a:endParaRPr lang="en-US" dirty="0"/>
          </a:p>
        </p:txBody>
      </p:sp>
      <p:cxnSp>
        <p:nvCxnSpPr>
          <p:cNvPr id="10" name="رابط كسهم مستقيم 9"/>
          <p:cNvCxnSpPr/>
          <p:nvPr/>
        </p:nvCxnSpPr>
        <p:spPr>
          <a:xfrm rot="5400000" flipH="1" flipV="1">
            <a:off x="2400300" y="3924300"/>
            <a:ext cx="2133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مستطيل 10"/>
          <p:cNvSpPr/>
          <p:nvPr/>
        </p:nvSpPr>
        <p:spPr>
          <a:xfrm>
            <a:off x="6324600" y="5410200"/>
            <a:ext cx="2044149"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GB" b="1" dirty="0" smtClean="0"/>
              <a:t>Ducts dilatation </a:t>
            </a:r>
            <a:r>
              <a:rPr lang="en-GB" dirty="0" smtClean="0"/>
              <a:t> </a:t>
            </a:r>
            <a:endParaRPr lang="en-US" dirty="0"/>
          </a:p>
        </p:txBody>
      </p:sp>
      <p:cxnSp>
        <p:nvCxnSpPr>
          <p:cNvPr id="13" name="رابط كسهم مستقيم 12"/>
          <p:cNvCxnSpPr>
            <a:stCxn id="11" idx="0"/>
          </p:cNvCxnSpPr>
          <p:nvPr/>
        </p:nvCxnSpPr>
        <p:spPr>
          <a:xfrm rot="16200000" flipV="1">
            <a:off x="6111738" y="4175262"/>
            <a:ext cx="1828800" cy="641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مستطيل 13"/>
          <p:cNvSpPr/>
          <p:nvPr/>
        </p:nvSpPr>
        <p:spPr>
          <a:xfrm>
            <a:off x="3352800" y="1740931"/>
            <a:ext cx="5943600"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GB" b="1" dirty="0" smtClean="0"/>
              <a:t>relative sparing of the islets of </a:t>
            </a:r>
            <a:r>
              <a:rPr lang="en-GB" b="1" dirty="0" err="1" smtClean="0"/>
              <a:t>Langerhans</a:t>
            </a:r>
            <a:r>
              <a:rPr lang="en-GB" b="1" dirty="0" smtClean="0"/>
              <a:t>, </a:t>
            </a:r>
            <a:endParaRPr lang="en-US" dirty="0"/>
          </a:p>
        </p:txBody>
      </p:sp>
      <p:cxnSp>
        <p:nvCxnSpPr>
          <p:cNvPr id="6" name="Straight Arrow Connector 5"/>
          <p:cNvCxnSpPr>
            <a:stCxn id="14" idx="2"/>
          </p:cNvCxnSpPr>
          <p:nvPr/>
        </p:nvCxnSpPr>
        <p:spPr>
          <a:xfrm flipH="1">
            <a:off x="1905000" y="2110263"/>
            <a:ext cx="4419600" cy="1318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Rot="1" noChangeArrowheads="1"/>
          </p:cNvSpPr>
          <p:nvPr>
            <p:ph type="title"/>
          </p:nvPr>
        </p:nvSpPr>
        <p:spPr/>
        <p:txBody>
          <a:bodyPr>
            <a:normAutofit fontScale="90000"/>
          </a:bodyPr>
          <a:lstStyle/>
          <a:p>
            <a:pPr eaLnBrk="1" hangingPunct="1">
              <a:defRPr/>
            </a:pPr>
            <a:r>
              <a:rPr lang="en-GB" sz="4000" dirty="0" smtClean="0"/>
              <a:t>Chronic pancreatitis</a:t>
            </a:r>
            <a:r>
              <a:rPr lang="en-GB" sz="4000" b="0" dirty="0" smtClean="0"/>
              <a:t>: Clinical Features</a:t>
            </a:r>
          </a:p>
        </p:txBody>
      </p:sp>
      <p:sp>
        <p:nvSpPr>
          <p:cNvPr id="488451" name="Rectangle 3"/>
          <p:cNvSpPr>
            <a:spLocks noGrp="1" noChangeArrowheads="1"/>
          </p:cNvSpPr>
          <p:nvPr>
            <p:ph sz="quarter" idx="1"/>
          </p:nvPr>
        </p:nvSpPr>
        <p:spPr/>
        <p:txBody>
          <a:bodyPr/>
          <a:lstStyle/>
          <a:p>
            <a:pPr eaLnBrk="1" hangingPunct="1">
              <a:lnSpc>
                <a:spcPct val="90000"/>
              </a:lnSpc>
              <a:defRPr/>
            </a:pPr>
            <a:r>
              <a:rPr lang="en-GB" sz="2400" dirty="0" smtClean="0"/>
              <a:t>Silent or repeated attacks of  abdominal pain,  or persistent abdominal and back pain. Attacks may be precipitated by alcohol abuse, overeating (which increases demand on the pancreas), or the use of opiates and other drugs.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Chronic pancreatitis: Clinical Features</a:t>
            </a:r>
            <a:endParaRPr lang="en-US" dirty="0"/>
          </a:p>
        </p:txBody>
      </p:sp>
      <p:sp>
        <p:nvSpPr>
          <p:cNvPr id="3" name="Content Placeholder 2"/>
          <p:cNvSpPr>
            <a:spLocks noGrp="1"/>
          </p:cNvSpPr>
          <p:nvPr>
            <p:ph sz="quarter" idx="1"/>
          </p:nvPr>
        </p:nvSpPr>
        <p:spPr/>
        <p:txBody>
          <a:bodyPr>
            <a:normAutofit/>
          </a:bodyPr>
          <a:lstStyle/>
          <a:p>
            <a:pPr>
              <a:lnSpc>
                <a:spcPct val="90000"/>
              </a:lnSpc>
              <a:defRPr/>
            </a:pPr>
            <a:r>
              <a:rPr lang="en-GB" dirty="0" smtClean="0"/>
              <a:t>During an attack of abdominal pain, there may be mild fever and mild-to-moderate elevations of serum amylase. </a:t>
            </a:r>
            <a:r>
              <a:rPr lang="en-GB" dirty="0" smtClean="0">
                <a:solidFill>
                  <a:srgbClr val="FF0000"/>
                </a:solidFill>
              </a:rPr>
              <a:t>Calcifications </a:t>
            </a:r>
            <a:r>
              <a:rPr lang="en-GB" dirty="0" smtClean="0"/>
              <a:t>can be seen abdominal x ray. </a:t>
            </a:r>
          </a:p>
          <a:p>
            <a:pPr>
              <a:lnSpc>
                <a:spcPct val="90000"/>
              </a:lnSpc>
              <a:defRPr/>
            </a:pPr>
            <a:r>
              <a:rPr lang="en-GB" dirty="0" smtClean="0"/>
              <a:t>Complications: Severe </a:t>
            </a:r>
            <a:r>
              <a:rPr lang="en-GB" i="1" dirty="0" smtClean="0"/>
              <a:t>pancreatic exocrine insufficiency,</a:t>
            </a:r>
            <a:r>
              <a:rPr lang="en-GB" dirty="0" smtClean="0"/>
              <a:t> chronic </a:t>
            </a:r>
            <a:r>
              <a:rPr lang="en-GB" dirty="0" err="1" smtClean="0">
                <a:solidFill>
                  <a:srgbClr val="FF0000"/>
                </a:solidFill>
              </a:rPr>
              <a:t>malabsorption</a:t>
            </a:r>
            <a:r>
              <a:rPr lang="en-GB" dirty="0" smtClean="0"/>
              <a:t>, </a:t>
            </a:r>
            <a:r>
              <a:rPr lang="en-GB" i="1" dirty="0" smtClean="0"/>
              <a:t>diabetes mellitus</a:t>
            </a:r>
            <a:r>
              <a:rPr lang="en-GB" dirty="0" smtClean="0"/>
              <a:t> (due to destruction of islets of </a:t>
            </a:r>
            <a:r>
              <a:rPr lang="en-GB" dirty="0" err="1" smtClean="0"/>
              <a:t>Langerhans</a:t>
            </a:r>
            <a:r>
              <a:rPr lang="en-GB" dirty="0" smtClean="0"/>
              <a:t>),and p</a:t>
            </a:r>
            <a:r>
              <a:rPr lang="en-GB" i="1" dirty="0" smtClean="0"/>
              <a:t>ancreatic </a:t>
            </a:r>
            <a:r>
              <a:rPr lang="en-GB" i="1" dirty="0" err="1" smtClean="0"/>
              <a:t>pseudocysts</a:t>
            </a:r>
            <a:r>
              <a:rPr lang="en-GB" i="1" dirty="0" smtClean="0"/>
              <a:t>.</a:t>
            </a:r>
          </a:p>
          <a:p>
            <a:endParaRPr lang="en-US" dirty="0"/>
          </a:p>
        </p:txBody>
      </p:sp>
      <p:pic>
        <p:nvPicPr>
          <p:cNvPr id="19458" name="Picture 2" descr="http://fce-study.netdna-ssl.com/images/upload-flashcards/840692/611815_m.jpg"/>
          <p:cNvPicPr>
            <a:picLocks noChangeAspect="1" noChangeArrowheads="1"/>
          </p:cNvPicPr>
          <p:nvPr/>
        </p:nvPicPr>
        <p:blipFill>
          <a:blip r:embed="rId2"/>
          <a:srcRect/>
          <a:stretch>
            <a:fillRect/>
          </a:stretch>
        </p:blipFill>
        <p:spPr bwMode="auto">
          <a:xfrm>
            <a:off x="6643702" y="4733925"/>
            <a:ext cx="2286000" cy="2124075"/>
          </a:xfrm>
          <a:prstGeom prst="rect">
            <a:avLst/>
          </a:prstGeom>
          <a:noFill/>
        </p:spPr>
      </p:pic>
      <p:cxnSp>
        <p:nvCxnSpPr>
          <p:cNvPr id="6" name="رابط كسهم مستقيم 5"/>
          <p:cNvCxnSpPr/>
          <p:nvPr/>
        </p:nvCxnSpPr>
        <p:spPr>
          <a:xfrm>
            <a:off x="4857752" y="2500306"/>
            <a:ext cx="3286148" cy="3071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Rot="1" noChangeArrowheads="1"/>
          </p:cNvSpPr>
          <p:nvPr>
            <p:ph type="title"/>
          </p:nvPr>
        </p:nvSpPr>
        <p:spPr/>
        <p:txBody>
          <a:bodyPr/>
          <a:lstStyle/>
          <a:p>
            <a:pPr eaLnBrk="1" hangingPunct="1">
              <a:defRPr/>
            </a:pPr>
            <a:r>
              <a:rPr lang="en-GB" b="0" i="1" dirty="0" smtClean="0"/>
              <a:t>PSEUDOCYSTS OF PANCREAS</a:t>
            </a:r>
          </a:p>
        </p:txBody>
      </p:sp>
      <p:sp>
        <p:nvSpPr>
          <p:cNvPr id="490499" name="Rectangle 3"/>
          <p:cNvSpPr>
            <a:spLocks noGrp="1" noChangeArrowheads="1"/>
          </p:cNvSpPr>
          <p:nvPr>
            <p:ph sz="quarter" idx="1"/>
          </p:nvPr>
        </p:nvSpPr>
        <p:spPr>
          <a:xfrm>
            <a:off x="914400" y="1447800"/>
            <a:ext cx="5241776" cy="5005536"/>
          </a:xfrm>
        </p:spPr>
        <p:txBody>
          <a:bodyPr>
            <a:normAutofit/>
          </a:bodyPr>
          <a:lstStyle/>
          <a:p>
            <a:pPr eaLnBrk="1" hangingPunct="1">
              <a:defRPr/>
            </a:pPr>
            <a:r>
              <a:rPr lang="en-GB" sz="2800" dirty="0" err="1" smtClean="0"/>
              <a:t>Pseudocysts</a:t>
            </a:r>
            <a:r>
              <a:rPr lang="en-GB" sz="2800" dirty="0" smtClean="0"/>
              <a:t> are localized collections of necrotic-</a:t>
            </a:r>
            <a:r>
              <a:rPr lang="en-GB" sz="2800" dirty="0" err="1" smtClean="0"/>
              <a:t>hemorrhagic</a:t>
            </a:r>
            <a:r>
              <a:rPr lang="en-GB" sz="2800" dirty="0" smtClean="0"/>
              <a:t> material rich in pancreatic enzymes. Such cysts lack an epithelial lining (hence the prefix "pseudo"), and they account for majority of cysts in the pancreas. </a:t>
            </a:r>
          </a:p>
          <a:p>
            <a:pPr eaLnBrk="1" hangingPunct="1">
              <a:defRPr/>
            </a:pPr>
            <a:r>
              <a:rPr lang="en-GB" sz="2800" dirty="0" err="1" smtClean="0"/>
              <a:t>Pseudocysts</a:t>
            </a:r>
            <a:r>
              <a:rPr lang="en-GB" sz="2800" dirty="0" smtClean="0"/>
              <a:t> usually arise after an episode of acute pancreatitis, or of chronic alcoholic pancreatitis. </a:t>
            </a:r>
          </a:p>
        </p:txBody>
      </p:sp>
      <p:pic>
        <p:nvPicPr>
          <p:cNvPr id="4" name="Picture 2" descr="https://gi.jhsps.org/Upload/200802291655_2963_000.jpg"/>
          <p:cNvPicPr>
            <a:picLocks noChangeAspect="1" noChangeArrowheads="1"/>
          </p:cNvPicPr>
          <p:nvPr/>
        </p:nvPicPr>
        <p:blipFill>
          <a:blip r:embed="rId2"/>
          <a:srcRect/>
          <a:stretch>
            <a:fillRect/>
          </a:stretch>
        </p:blipFill>
        <p:spPr bwMode="auto">
          <a:xfrm>
            <a:off x="6084168" y="3212976"/>
            <a:ext cx="2826183" cy="220659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Rot="1" noChangeArrowheads="1"/>
          </p:cNvSpPr>
          <p:nvPr>
            <p:ph type="title"/>
          </p:nvPr>
        </p:nvSpPr>
        <p:spPr/>
        <p:txBody>
          <a:bodyPr/>
          <a:lstStyle/>
          <a:p>
            <a:pPr eaLnBrk="1" hangingPunct="1">
              <a:defRPr/>
            </a:pPr>
            <a:r>
              <a:rPr lang="en-GB" b="0" i="1" dirty="0" smtClean="0"/>
              <a:t>PSEUDOCYSTS OF PANCREAS</a:t>
            </a:r>
          </a:p>
        </p:txBody>
      </p:sp>
      <p:sp>
        <p:nvSpPr>
          <p:cNvPr id="491523" name="Rectangle 3"/>
          <p:cNvSpPr>
            <a:spLocks noGrp="1" noChangeArrowheads="1"/>
          </p:cNvSpPr>
          <p:nvPr>
            <p:ph sz="quarter" idx="1"/>
          </p:nvPr>
        </p:nvSpPr>
        <p:spPr/>
        <p:txBody>
          <a:bodyPr>
            <a:normAutofit/>
          </a:bodyPr>
          <a:lstStyle/>
          <a:p>
            <a:pPr eaLnBrk="1" hangingPunct="1">
              <a:defRPr/>
            </a:pPr>
            <a:r>
              <a:rPr lang="en-GB" sz="2800" b="1" dirty="0" smtClean="0"/>
              <a:t>Morphology.</a:t>
            </a:r>
            <a:r>
              <a:rPr lang="en-GB" sz="2800" dirty="0" smtClean="0"/>
              <a:t> </a:t>
            </a:r>
            <a:r>
              <a:rPr lang="en-GB" sz="2800" dirty="0" err="1" smtClean="0"/>
              <a:t>Pseudocysts</a:t>
            </a:r>
            <a:r>
              <a:rPr lang="en-GB" sz="2800" dirty="0" smtClean="0"/>
              <a:t> are usually solitary. </a:t>
            </a:r>
            <a:r>
              <a:rPr lang="en-GB" sz="2800" dirty="0" err="1" smtClean="0"/>
              <a:t>Pseudocysts</a:t>
            </a:r>
            <a:r>
              <a:rPr lang="en-GB" sz="2800" dirty="0" smtClean="0"/>
              <a:t> can range in size from 2 to 30 cm in diameter. </a:t>
            </a:r>
          </a:p>
          <a:p>
            <a:pPr eaLnBrk="1" hangingPunct="1">
              <a:defRPr/>
            </a:pPr>
            <a:r>
              <a:rPr lang="en-GB" sz="2800" dirty="0" smtClean="0"/>
              <a:t>While many </a:t>
            </a:r>
            <a:r>
              <a:rPr lang="en-GB" sz="2800" dirty="0" err="1" smtClean="0"/>
              <a:t>pseudocysts</a:t>
            </a:r>
            <a:r>
              <a:rPr lang="en-GB" sz="2800" dirty="0" smtClean="0"/>
              <a:t> spontaneously resolve, they may become secondarily infected, and larger </a:t>
            </a:r>
            <a:r>
              <a:rPr lang="en-GB" sz="2800" dirty="0" err="1" smtClean="0"/>
              <a:t>pseudocysts</a:t>
            </a:r>
            <a:r>
              <a:rPr lang="en-GB" sz="2800" dirty="0" smtClean="0"/>
              <a:t> may compress or even perforate into adjacent structures.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sz="quarter" idx="1"/>
          </p:nvPr>
        </p:nvSpPr>
        <p:spPr/>
        <p:txBody>
          <a:bodyPr/>
          <a:lstStyle/>
          <a:p>
            <a:r>
              <a:rPr lang="en-US" dirty="0" smtClean="0"/>
              <a:t>Describe the pathology of acute and chronic pancreatitis</a:t>
            </a:r>
          </a:p>
          <a:p>
            <a:r>
              <a:rPr lang="en-US" dirty="0" smtClean="0"/>
              <a:t>Understand the </a:t>
            </a:r>
            <a:r>
              <a:rPr lang="en-US" dirty="0"/>
              <a:t>pathogenesis </a:t>
            </a:r>
            <a:r>
              <a:rPr lang="en-US" dirty="0" smtClean="0"/>
              <a:t>of </a:t>
            </a:r>
            <a:r>
              <a:rPr lang="en-US" dirty="0"/>
              <a:t>acute and chronic </a:t>
            </a:r>
            <a:r>
              <a:rPr lang="en-US" dirty="0" smtClean="0"/>
              <a:t>pancreatitis</a:t>
            </a:r>
          </a:p>
          <a:p>
            <a:r>
              <a:rPr lang="en-US" dirty="0" smtClean="0"/>
              <a:t>Describe the clinical features and possible complications of acute and chronic </a:t>
            </a:r>
            <a:r>
              <a:rPr lang="en-US" dirty="0" err="1" smtClean="0"/>
              <a:t>panreatitis</a:t>
            </a:r>
            <a:r>
              <a:rPr lang="en-US" dirty="0" smtClean="0"/>
              <a:t>.</a:t>
            </a:r>
            <a:endParaRPr lang="en-US" dirty="0"/>
          </a:p>
          <a:p>
            <a:endParaRPr lang="en-US" dirty="0"/>
          </a:p>
        </p:txBody>
      </p:sp>
    </p:spTree>
    <p:extLst>
      <p:ext uri="{BB962C8B-B14F-4D97-AF65-F5344CB8AC3E}">
        <p14:creationId xmlns:p14="http://schemas.microsoft.com/office/powerpoint/2010/main" val="1489449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0" i="1" dirty="0" smtClean="0"/>
              <a:t>PSEUDOCYSTS OF PANCREAS</a:t>
            </a:r>
            <a:endParaRPr lang="en-US" dirty="0"/>
          </a:p>
        </p:txBody>
      </p:sp>
      <p:pic>
        <p:nvPicPr>
          <p:cNvPr id="212995" name="Content Placeholder 3" descr="untitled.bmp"/>
          <p:cNvPicPr>
            <a:picLocks noGrp="1" noChangeAspect="1"/>
          </p:cNvPicPr>
          <p:nvPr>
            <p:ph sz="quarter" idx="1"/>
          </p:nvPr>
        </p:nvPicPr>
        <p:blipFill>
          <a:blip r:embed="rId3"/>
          <a:stretch>
            <a:fillRect/>
          </a:stretch>
        </p:blipFill>
        <p:spPr>
          <a:xfrm>
            <a:off x="428596" y="1743077"/>
            <a:ext cx="8240439" cy="325755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sz="quarter" idx="1"/>
          </p:nvPr>
        </p:nvSpPr>
        <p:spPr/>
        <p:txBody>
          <a:bodyPr/>
          <a:lstStyle/>
          <a:p>
            <a:r>
              <a:rPr lang="en-US" dirty="0"/>
              <a:t>Describe the pathology of acute and chronic pancreatitis</a:t>
            </a:r>
          </a:p>
          <a:p>
            <a:r>
              <a:rPr lang="en-US" dirty="0"/>
              <a:t>Understand the pathogenesis of acute and chronic pancreatitis</a:t>
            </a:r>
          </a:p>
          <a:p>
            <a:r>
              <a:rPr lang="en-US" dirty="0"/>
              <a:t>Describe the clinical features and possible complications of acute and chronic </a:t>
            </a:r>
            <a:r>
              <a:rPr lang="en-US" dirty="0" err="1"/>
              <a:t>panreatitis</a:t>
            </a:r>
            <a:r>
              <a:rPr lang="en-US" dirty="0"/>
              <a:t>.</a:t>
            </a:r>
          </a:p>
          <a:p>
            <a:endParaRPr lang="en-US" dirty="0"/>
          </a:p>
        </p:txBody>
      </p:sp>
    </p:spTree>
    <p:extLst>
      <p:ext uri="{BB962C8B-B14F-4D97-AF65-F5344CB8AC3E}">
        <p14:creationId xmlns:p14="http://schemas.microsoft.com/office/powerpoint/2010/main" val="206508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033749" y="1083287"/>
            <a:ext cx="3733800" cy="762000"/>
          </a:xfrm>
        </p:spPr>
        <p:txBody>
          <a:bodyPr/>
          <a:lstStyle/>
          <a:p>
            <a:r>
              <a:rPr lang="en-US" dirty="0" smtClean="0"/>
              <a:t>Acute pancreatitis</a:t>
            </a:r>
            <a:endParaRPr lang="en-US" dirty="0"/>
          </a:p>
        </p:txBody>
      </p:sp>
      <p:sp>
        <p:nvSpPr>
          <p:cNvPr id="4" name="Text Placeholder 3"/>
          <p:cNvSpPr>
            <a:spLocks noGrp="1"/>
          </p:cNvSpPr>
          <p:nvPr>
            <p:ph type="body" sz="half" idx="3"/>
          </p:nvPr>
        </p:nvSpPr>
        <p:spPr>
          <a:xfrm>
            <a:off x="5003494" y="1456522"/>
            <a:ext cx="3733800" cy="762000"/>
          </a:xfrm>
        </p:spPr>
        <p:txBody>
          <a:bodyPr/>
          <a:lstStyle/>
          <a:p>
            <a:endParaRPr lang="en-US" dirty="0" smtClean="0"/>
          </a:p>
          <a:p>
            <a:r>
              <a:rPr lang="en-US" dirty="0" smtClean="0"/>
              <a:t>chronic </a:t>
            </a:r>
            <a:r>
              <a:rPr lang="en-US" dirty="0"/>
              <a:t>pancreatitis</a:t>
            </a:r>
          </a:p>
          <a:p>
            <a:endParaRPr lang="en-US" dirty="0"/>
          </a:p>
        </p:txBody>
      </p:sp>
      <p:sp>
        <p:nvSpPr>
          <p:cNvPr id="5" name="Content Placeholder 4"/>
          <p:cNvSpPr>
            <a:spLocks noGrp="1"/>
          </p:cNvSpPr>
          <p:nvPr>
            <p:ph sz="half" idx="2"/>
          </p:nvPr>
        </p:nvSpPr>
        <p:spPr>
          <a:xfrm>
            <a:off x="928662" y="4500570"/>
            <a:ext cx="3733800" cy="3886200"/>
          </a:xfrm>
        </p:spPr>
        <p:txBody>
          <a:bodyPr/>
          <a:lstStyle/>
          <a:p>
            <a:endParaRPr lang="en-GB" sz="2400" i="1" dirty="0" smtClean="0"/>
          </a:p>
          <a:p>
            <a:endParaRPr lang="en-US" dirty="0"/>
          </a:p>
          <a:p>
            <a:endParaRPr lang="en-US" dirty="0"/>
          </a:p>
        </p:txBody>
      </p:sp>
      <p:sp>
        <p:nvSpPr>
          <p:cNvPr id="6" name="Content Placeholder 5"/>
          <p:cNvSpPr>
            <a:spLocks noGrp="1"/>
          </p:cNvSpPr>
          <p:nvPr>
            <p:ph sz="half" idx="4"/>
          </p:nvPr>
        </p:nvSpPr>
        <p:spPr>
          <a:xfrm>
            <a:off x="5000628" y="4572008"/>
            <a:ext cx="3733800" cy="3886200"/>
          </a:xfrm>
        </p:spPr>
        <p:txBody>
          <a:bodyPr/>
          <a:lstStyle/>
          <a:p>
            <a:endParaRPr lang="en-US" sz="2400" dirty="0"/>
          </a:p>
          <a:p>
            <a:endParaRPr lang="en-US" dirty="0"/>
          </a:p>
        </p:txBody>
      </p:sp>
      <p:sp>
        <p:nvSpPr>
          <p:cNvPr id="7" name="Rectangle 6"/>
          <p:cNvSpPr/>
          <p:nvPr/>
        </p:nvSpPr>
        <p:spPr>
          <a:xfrm>
            <a:off x="4929190" y="6000768"/>
            <a:ext cx="1467068" cy="369332"/>
          </a:xfrm>
          <a:prstGeom prst="rect">
            <a:avLst/>
          </a:prstGeom>
        </p:spPr>
        <p:txBody>
          <a:bodyPr wrap="none">
            <a:spAutoFit/>
          </a:bodyPr>
          <a:lstStyle/>
          <a:p>
            <a:r>
              <a:rPr lang="en-GB" i="1" dirty="0" err="1" smtClean="0"/>
              <a:t>pseudocysts</a:t>
            </a:r>
            <a:endParaRPr lang="en-US" dirty="0"/>
          </a:p>
        </p:txBody>
      </p:sp>
      <p:sp>
        <p:nvSpPr>
          <p:cNvPr id="12" name="مستطيل 11"/>
          <p:cNvSpPr/>
          <p:nvPr/>
        </p:nvSpPr>
        <p:spPr>
          <a:xfrm>
            <a:off x="1000100" y="1857364"/>
            <a:ext cx="2723823" cy="369332"/>
          </a:xfrm>
          <a:prstGeom prst="rect">
            <a:avLst/>
          </a:prstGeom>
        </p:spPr>
        <p:txBody>
          <a:bodyPr wrap="none">
            <a:spAutoFit/>
          </a:bodyPr>
          <a:lstStyle/>
          <a:p>
            <a:r>
              <a:rPr lang="en-GB" dirty="0" smtClean="0"/>
              <a:t>Gallstone alcohol others,</a:t>
            </a:r>
          </a:p>
        </p:txBody>
      </p:sp>
      <p:sp>
        <p:nvSpPr>
          <p:cNvPr id="14" name="مستطيل 13"/>
          <p:cNvSpPr/>
          <p:nvPr/>
        </p:nvSpPr>
        <p:spPr>
          <a:xfrm>
            <a:off x="5072066" y="1714488"/>
            <a:ext cx="3500462" cy="369332"/>
          </a:xfrm>
          <a:prstGeom prst="rect">
            <a:avLst/>
          </a:prstGeom>
        </p:spPr>
        <p:txBody>
          <a:bodyPr wrap="square">
            <a:spAutoFit/>
          </a:bodyPr>
          <a:lstStyle/>
          <a:p>
            <a:r>
              <a:rPr lang="en-GB" dirty="0" smtClean="0"/>
              <a:t>Gallstone alcohol others</a:t>
            </a:r>
          </a:p>
        </p:txBody>
      </p:sp>
      <p:sp>
        <p:nvSpPr>
          <p:cNvPr id="15" name="مستطيل 14"/>
          <p:cNvSpPr/>
          <p:nvPr/>
        </p:nvSpPr>
        <p:spPr>
          <a:xfrm>
            <a:off x="5143504" y="2428868"/>
            <a:ext cx="2621295" cy="369332"/>
          </a:xfrm>
          <a:prstGeom prst="rect">
            <a:avLst/>
          </a:prstGeom>
        </p:spPr>
        <p:txBody>
          <a:bodyPr wrap="none">
            <a:spAutoFit/>
          </a:bodyPr>
          <a:lstStyle/>
          <a:p>
            <a:r>
              <a:rPr lang="en-GB" dirty="0" smtClean="0"/>
              <a:t>Chronic Abdominal pain</a:t>
            </a:r>
            <a:endParaRPr lang="en-GB" dirty="0"/>
          </a:p>
        </p:txBody>
      </p:sp>
      <p:sp>
        <p:nvSpPr>
          <p:cNvPr id="16" name="مستطيل 15"/>
          <p:cNvSpPr/>
          <p:nvPr/>
        </p:nvSpPr>
        <p:spPr>
          <a:xfrm>
            <a:off x="1000100" y="2428868"/>
            <a:ext cx="1851854" cy="369332"/>
          </a:xfrm>
          <a:prstGeom prst="rect">
            <a:avLst/>
          </a:prstGeom>
        </p:spPr>
        <p:txBody>
          <a:bodyPr wrap="none">
            <a:spAutoFit/>
          </a:bodyPr>
          <a:lstStyle/>
          <a:p>
            <a:r>
              <a:rPr lang="en-GB" dirty="0" smtClean="0"/>
              <a:t> Acute abdomen</a:t>
            </a:r>
            <a:endParaRPr lang="en-US" dirty="0"/>
          </a:p>
        </p:txBody>
      </p:sp>
      <p:sp>
        <p:nvSpPr>
          <p:cNvPr id="17" name="مستطيل 16"/>
          <p:cNvSpPr/>
          <p:nvPr/>
        </p:nvSpPr>
        <p:spPr>
          <a:xfrm>
            <a:off x="1071538" y="3000372"/>
            <a:ext cx="2698175" cy="369332"/>
          </a:xfrm>
          <a:prstGeom prst="rect">
            <a:avLst/>
          </a:prstGeom>
        </p:spPr>
        <p:txBody>
          <a:bodyPr wrap="none">
            <a:spAutoFit/>
          </a:bodyPr>
          <a:lstStyle/>
          <a:p>
            <a:r>
              <a:rPr lang="en-GB" i="1" dirty="0" smtClean="0"/>
              <a:t>Activation of </a:t>
            </a:r>
            <a:r>
              <a:rPr lang="en-GB" i="1" dirty="0" err="1" smtClean="0"/>
              <a:t>trypsinogen</a:t>
            </a:r>
            <a:endParaRPr lang="en-US" dirty="0"/>
          </a:p>
        </p:txBody>
      </p:sp>
      <p:sp>
        <p:nvSpPr>
          <p:cNvPr id="18" name="مستطيل 17"/>
          <p:cNvSpPr/>
          <p:nvPr/>
        </p:nvSpPr>
        <p:spPr>
          <a:xfrm>
            <a:off x="1142976" y="3714752"/>
            <a:ext cx="2877711" cy="369332"/>
          </a:xfrm>
          <a:prstGeom prst="rect">
            <a:avLst/>
          </a:prstGeom>
        </p:spPr>
        <p:txBody>
          <a:bodyPr wrap="none">
            <a:spAutoFit/>
          </a:bodyPr>
          <a:lstStyle/>
          <a:p>
            <a:r>
              <a:rPr lang="en-GB" dirty="0" smtClean="0"/>
              <a:t>Fat necrosis, </a:t>
            </a:r>
            <a:r>
              <a:rPr lang="en-US" dirty="0" smtClean="0"/>
              <a:t>hemorrhage</a:t>
            </a:r>
            <a:r>
              <a:rPr lang="en-GB" dirty="0" smtClean="0"/>
              <a:t> </a:t>
            </a:r>
          </a:p>
        </p:txBody>
      </p:sp>
      <p:sp>
        <p:nvSpPr>
          <p:cNvPr id="19" name="مستطيل 18"/>
          <p:cNvSpPr/>
          <p:nvPr/>
        </p:nvSpPr>
        <p:spPr>
          <a:xfrm>
            <a:off x="5072066" y="3714752"/>
            <a:ext cx="2659767" cy="369332"/>
          </a:xfrm>
          <a:prstGeom prst="rect">
            <a:avLst/>
          </a:prstGeom>
        </p:spPr>
        <p:txBody>
          <a:bodyPr wrap="none">
            <a:spAutoFit/>
          </a:bodyPr>
          <a:lstStyle/>
          <a:p>
            <a:r>
              <a:rPr lang="en-GB" dirty="0" smtClean="0"/>
              <a:t>Fibrosis, </a:t>
            </a:r>
            <a:r>
              <a:rPr lang="en-GB" dirty="0" err="1" smtClean="0"/>
              <a:t>Acinar</a:t>
            </a:r>
            <a:r>
              <a:rPr lang="en-GB" dirty="0" smtClean="0"/>
              <a:t> atrophy </a:t>
            </a:r>
          </a:p>
        </p:txBody>
      </p:sp>
      <p:sp>
        <p:nvSpPr>
          <p:cNvPr id="20" name="مستطيل 19"/>
          <p:cNvSpPr/>
          <p:nvPr/>
        </p:nvSpPr>
        <p:spPr>
          <a:xfrm>
            <a:off x="1214414" y="4286256"/>
            <a:ext cx="1749197" cy="369332"/>
          </a:xfrm>
          <a:prstGeom prst="rect">
            <a:avLst/>
          </a:prstGeom>
        </p:spPr>
        <p:txBody>
          <a:bodyPr wrap="none">
            <a:spAutoFit/>
          </a:bodyPr>
          <a:lstStyle/>
          <a:p>
            <a:r>
              <a:rPr lang="en-GB" dirty="0" smtClean="0"/>
              <a:t>serum amylase</a:t>
            </a:r>
            <a:endParaRPr lang="en-US" dirty="0"/>
          </a:p>
        </p:txBody>
      </p:sp>
      <p:sp>
        <p:nvSpPr>
          <p:cNvPr id="21" name="مستطيل 20"/>
          <p:cNvSpPr/>
          <p:nvPr/>
        </p:nvSpPr>
        <p:spPr>
          <a:xfrm>
            <a:off x="5072066" y="4286256"/>
            <a:ext cx="671979" cy="369332"/>
          </a:xfrm>
          <a:prstGeom prst="rect">
            <a:avLst/>
          </a:prstGeom>
        </p:spPr>
        <p:txBody>
          <a:bodyPr wrap="none">
            <a:spAutoFit/>
          </a:bodyPr>
          <a:lstStyle/>
          <a:p>
            <a:r>
              <a:rPr lang="en-US" dirty="0" smtClean="0"/>
              <a:t>mild </a:t>
            </a:r>
            <a:endParaRPr lang="en-US" dirty="0"/>
          </a:p>
        </p:txBody>
      </p:sp>
      <p:sp>
        <p:nvSpPr>
          <p:cNvPr id="22" name="مستطيل 21"/>
          <p:cNvSpPr/>
          <p:nvPr/>
        </p:nvSpPr>
        <p:spPr>
          <a:xfrm>
            <a:off x="4857752" y="4786322"/>
            <a:ext cx="3286148" cy="1200329"/>
          </a:xfrm>
          <a:prstGeom prst="rect">
            <a:avLst/>
          </a:prstGeom>
        </p:spPr>
        <p:txBody>
          <a:bodyPr wrap="square">
            <a:spAutoFit/>
          </a:bodyPr>
          <a:lstStyle/>
          <a:p>
            <a:r>
              <a:rPr lang="en-GB" dirty="0" smtClean="0"/>
              <a:t>irreversible impairment in pancreatic function, chronic </a:t>
            </a:r>
            <a:r>
              <a:rPr lang="en-GB" dirty="0" err="1" smtClean="0"/>
              <a:t>malabsorption</a:t>
            </a:r>
            <a:r>
              <a:rPr lang="en-GB" dirty="0" smtClean="0"/>
              <a:t>, </a:t>
            </a:r>
            <a:r>
              <a:rPr lang="en-GB" i="1" dirty="0" smtClean="0"/>
              <a:t>diabetes mellitus</a:t>
            </a:r>
            <a:r>
              <a:rPr lang="en-GB" dirty="0" smtClean="0"/>
              <a:t> </a:t>
            </a:r>
            <a:endParaRPr lang="en-GB" dirty="0"/>
          </a:p>
        </p:txBody>
      </p:sp>
      <p:sp>
        <p:nvSpPr>
          <p:cNvPr id="24" name="مستطيل 23"/>
          <p:cNvSpPr/>
          <p:nvPr/>
        </p:nvSpPr>
        <p:spPr>
          <a:xfrm>
            <a:off x="5715008" y="4286256"/>
            <a:ext cx="1749197" cy="369332"/>
          </a:xfrm>
          <a:prstGeom prst="rect">
            <a:avLst/>
          </a:prstGeom>
        </p:spPr>
        <p:txBody>
          <a:bodyPr wrap="none">
            <a:spAutoFit/>
          </a:bodyPr>
          <a:lstStyle/>
          <a:p>
            <a:r>
              <a:rPr lang="en-GB" dirty="0" smtClean="0"/>
              <a:t>serum amylase</a:t>
            </a:r>
            <a:endParaRPr lang="en-US" dirty="0"/>
          </a:p>
        </p:txBody>
      </p:sp>
      <p:sp>
        <p:nvSpPr>
          <p:cNvPr id="25" name="Rectangle 6"/>
          <p:cNvSpPr/>
          <p:nvPr/>
        </p:nvSpPr>
        <p:spPr>
          <a:xfrm>
            <a:off x="1142976" y="5929330"/>
            <a:ext cx="1467068" cy="369332"/>
          </a:xfrm>
          <a:prstGeom prst="rect">
            <a:avLst/>
          </a:prstGeom>
        </p:spPr>
        <p:txBody>
          <a:bodyPr wrap="none">
            <a:spAutoFit/>
          </a:bodyPr>
          <a:lstStyle/>
          <a:p>
            <a:r>
              <a:rPr lang="en-GB" i="1" dirty="0" err="1" smtClean="0"/>
              <a:t>pseudocysts</a:t>
            </a:r>
            <a:endParaRPr lang="en-US" dirty="0"/>
          </a:p>
        </p:txBody>
      </p:sp>
      <p:sp>
        <p:nvSpPr>
          <p:cNvPr id="26" name="مستطيل 25"/>
          <p:cNvSpPr/>
          <p:nvPr/>
        </p:nvSpPr>
        <p:spPr>
          <a:xfrm>
            <a:off x="1071538" y="4929198"/>
            <a:ext cx="3286148" cy="923330"/>
          </a:xfrm>
          <a:prstGeom prst="rect">
            <a:avLst/>
          </a:prstGeom>
        </p:spPr>
        <p:txBody>
          <a:bodyPr wrap="square">
            <a:spAutoFit/>
          </a:bodyPr>
          <a:lstStyle/>
          <a:p>
            <a:r>
              <a:rPr lang="en-GB" dirty="0" smtClean="0"/>
              <a:t>Shock</a:t>
            </a:r>
          </a:p>
          <a:p>
            <a:r>
              <a:rPr lang="en-GB" i="1" dirty="0" smtClean="0"/>
              <a:t>pancreatic abscess</a:t>
            </a:r>
            <a:r>
              <a:rPr lang="en-GB" dirty="0" smtClean="0"/>
              <a:t> </a:t>
            </a:r>
          </a:p>
          <a:p>
            <a:r>
              <a:rPr lang="en-GB" dirty="0" smtClean="0"/>
              <a:t>Pleural effusion </a:t>
            </a:r>
            <a:endParaRPr lang="en-GB" dirty="0"/>
          </a:p>
        </p:txBody>
      </p:sp>
      <p:sp>
        <p:nvSpPr>
          <p:cNvPr id="27" name="مستطيل 26"/>
          <p:cNvSpPr/>
          <p:nvPr/>
        </p:nvSpPr>
        <p:spPr>
          <a:xfrm>
            <a:off x="5000628" y="3000372"/>
            <a:ext cx="2698175" cy="646331"/>
          </a:xfrm>
          <a:prstGeom prst="rect">
            <a:avLst/>
          </a:prstGeom>
        </p:spPr>
        <p:txBody>
          <a:bodyPr wrap="none">
            <a:spAutoFit/>
          </a:bodyPr>
          <a:lstStyle/>
          <a:p>
            <a:r>
              <a:rPr lang="en-GB" i="1" dirty="0" smtClean="0"/>
              <a:t>Activation of </a:t>
            </a:r>
            <a:r>
              <a:rPr lang="en-GB" i="1" dirty="0" err="1" smtClean="0"/>
              <a:t>trypsinogen</a:t>
            </a:r>
            <a:endParaRPr lang="en-US" dirty="0" smtClean="0"/>
          </a:p>
          <a:p>
            <a:r>
              <a:rPr lang="en-US" dirty="0" smtClean="0"/>
              <a:t>fibrotic destruction</a:t>
            </a:r>
            <a:endParaRPr lang="en-US" dirty="0"/>
          </a:p>
        </p:txBody>
      </p:sp>
    </p:spTree>
    <p:extLst>
      <p:ext uri="{BB962C8B-B14F-4D97-AF65-F5344CB8AC3E}">
        <p14:creationId xmlns:p14="http://schemas.microsoft.com/office/powerpoint/2010/main" val="627576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smtClean="0"/>
              <a:t>A 60-year-old alcoholic man presents with a 6-month history of recurrent </a:t>
            </a:r>
            <a:r>
              <a:rPr lang="en-US" dirty="0" err="1" smtClean="0"/>
              <a:t>epigastric</a:t>
            </a:r>
            <a:r>
              <a:rPr lang="en-US" dirty="0" smtClean="0"/>
              <a:t> pain, progressive weight loss, and foul smelling diarrhea. The abdominal pain is now almost constant and intractable. An X-ray film of the abdomen reveals multiple areas of calcification in the mid-abdomen. Which of the following is the most likely diagnosis?</a:t>
            </a:r>
          </a:p>
          <a:p>
            <a:r>
              <a:rPr lang="en-US" dirty="0" smtClean="0"/>
              <a:t>(A) </a:t>
            </a:r>
            <a:r>
              <a:rPr lang="en-US" dirty="0" err="1" smtClean="0"/>
              <a:t>Carcinoid</a:t>
            </a:r>
            <a:r>
              <a:rPr lang="en-US" dirty="0" smtClean="0"/>
              <a:t> syndrome</a:t>
            </a:r>
          </a:p>
          <a:p>
            <a:r>
              <a:rPr lang="en-US" dirty="0" smtClean="0"/>
              <a:t>(B) Chronic pancreatitis</a:t>
            </a:r>
          </a:p>
          <a:p>
            <a:r>
              <a:rPr lang="en-US" dirty="0" smtClean="0"/>
              <a:t>(C) </a:t>
            </a:r>
            <a:r>
              <a:rPr lang="en-US" dirty="0" err="1" smtClean="0"/>
              <a:t>Crohn</a:t>
            </a:r>
            <a:r>
              <a:rPr lang="en-US" dirty="0" smtClean="0"/>
              <a:t> disease</a:t>
            </a:r>
          </a:p>
          <a:p>
            <a:r>
              <a:rPr lang="en-US" dirty="0" smtClean="0"/>
              <a:t>(D) </a:t>
            </a:r>
            <a:r>
              <a:rPr lang="en-US" dirty="0" err="1" smtClean="0"/>
              <a:t>Insulinoma</a:t>
            </a:r>
            <a:endParaRPr lang="en-US" dirty="0" smtClean="0"/>
          </a:p>
          <a:p>
            <a:r>
              <a:rPr lang="en-US" dirty="0" smtClean="0"/>
              <a:t>(E) </a:t>
            </a:r>
            <a:r>
              <a:rPr lang="en-US" dirty="0" err="1" smtClean="0"/>
              <a:t>Miliary</a:t>
            </a:r>
            <a:r>
              <a:rPr lang="en-US" dirty="0" smtClean="0"/>
              <a:t> tuberculosis</a:t>
            </a:r>
            <a:endParaRPr lang="en-US" dirty="0"/>
          </a:p>
        </p:txBody>
      </p:sp>
      <p:pic>
        <p:nvPicPr>
          <p:cNvPr id="4" name="Picture 2" descr="http://fce-study.netdna-ssl.com/images/upload-flashcards/840692/611815_m.jpg"/>
          <p:cNvPicPr>
            <a:picLocks noChangeAspect="1" noChangeArrowheads="1"/>
          </p:cNvPicPr>
          <p:nvPr/>
        </p:nvPicPr>
        <p:blipFill>
          <a:blip r:embed="rId2"/>
          <a:srcRect/>
          <a:stretch>
            <a:fillRect/>
          </a:stretch>
        </p:blipFill>
        <p:spPr bwMode="auto">
          <a:xfrm>
            <a:off x="5572132" y="3865962"/>
            <a:ext cx="3143272" cy="292062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b="1" dirty="0" smtClean="0"/>
              <a:t>The answer is B: Chronic pancreatitis. Chronic pancreatitis is </a:t>
            </a:r>
            <a:r>
              <a:rPr lang="en-US" dirty="0" smtClean="0"/>
              <a:t>characterized by the progressive destruction of the pancreas, with accompanying irregular fibrosis and chronic inflammation. Calcification and </a:t>
            </a:r>
            <a:r>
              <a:rPr lang="en-US" dirty="0" err="1" smtClean="0"/>
              <a:t>intraductal</a:t>
            </a:r>
            <a:r>
              <a:rPr lang="en-US" dirty="0" smtClean="0"/>
              <a:t> calculi often develop. Pancreatic insufficiency results in </a:t>
            </a:r>
            <a:r>
              <a:rPr lang="en-US" dirty="0" err="1" smtClean="0"/>
              <a:t>malabsorption</a:t>
            </a:r>
            <a:r>
              <a:rPr lang="en-US" dirty="0" smtClean="0"/>
              <a:t> syndrome. Chronic pancreatitis is most commonly seen in patients with a history of alcohol abuse (70% of cases). The other choices are not associated with pancreatic calcifications. Although islets may be affected by chronic pancreatitis, hypoglycemia is an uncommon and late feature of the disease.</a:t>
            </a:r>
          </a:p>
          <a:p>
            <a:r>
              <a:rPr lang="en-US" b="1" dirty="0" smtClean="0"/>
              <a:t>Diagnosis: Pancreatitis, chronic</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Which of the following findings is most likely to be encountered in the patient described in previous Question ?</a:t>
            </a:r>
          </a:p>
          <a:p>
            <a:r>
              <a:rPr lang="en-US" dirty="0" smtClean="0"/>
              <a:t>(A) </a:t>
            </a:r>
            <a:r>
              <a:rPr lang="en-US" dirty="0" err="1" smtClean="0"/>
              <a:t>Achlorhydria</a:t>
            </a:r>
            <a:endParaRPr lang="en-US" dirty="0" smtClean="0"/>
          </a:p>
          <a:p>
            <a:r>
              <a:rPr lang="en-US" dirty="0" smtClean="0"/>
              <a:t>(B) Hypoglycemia</a:t>
            </a:r>
          </a:p>
          <a:p>
            <a:r>
              <a:rPr lang="en-US" dirty="0" smtClean="0"/>
              <a:t>(C) </a:t>
            </a:r>
            <a:r>
              <a:rPr lang="en-US" dirty="0" err="1" smtClean="0"/>
              <a:t>Melena</a:t>
            </a:r>
            <a:endParaRPr lang="en-US" dirty="0" smtClean="0"/>
          </a:p>
          <a:p>
            <a:r>
              <a:rPr lang="en-US" dirty="0" smtClean="0"/>
              <a:t>(D) Pernicious anemia</a:t>
            </a:r>
          </a:p>
          <a:p>
            <a:r>
              <a:rPr lang="en-US" dirty="0" smtClean="0"/>
              <a:t>(E) </a:t>
            </a:r>
            <a:r>
              <a:rPr lang="en-US" dirty="0" err="1" smtClean="0"/>
              <a:t>Steatorrhea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b="1" dirty="0" smtClean="0"/>
              <a:t>The answer is E: </a:t>
            </a:r>
            <a:r>
              <a:rPr lang="en-US" b="1" dirty="0" err="1" smtClean="0"/>
              <a:t>Steatorrhea</a:t>
            </a:r>
            <a:r>
              <a:rPr lang="en-US" b="1" dirty="0" smtClean="0"/>
              <a:t>. Fat </a:t>
            </a:r>
            <a:r>
              <a:rPr lang="en-US" b="1" dirty="0" err="1" smtClean="0"/>
              <a:t>malabsorption</a:t>
            </a:r>
            <a:r>
              <a:rPr lang="en-US" b="1" dirty="0" smtClean="0"/>
              <a:t> in the </a:t>
            </a:r>
            <a:r>
              <a:rPr lang="en-US" dirty="0" smtClean="0"/>
              <a:t>setting of chronic pancreatitis is most often associated with </a:t>
            </a:r>
            <a:r>
              <a:rPr lang="en-US" dirty="0" err="1" smtClean="0"/>
              <a:t>steatorrhea</a:t>
            </a:r>
            <a:r>
              <a:rPr lang="en-US" dirty="0" smtClean="0"/>
              <a:t>. In patients with </a:t>
            </a:r>
            <a:r>
              <a:rPr lang="en-US" dirty="0" err="1" smtClean="0"/>
              <a:t>steatorrhea</a:t>
            </a:r>
            <a:r>
              <a:rPr lang="en-US" dirty="0" smtClean="0"/>
              <a:t>, the fecal matter is foul smelling and fl oats because of a high fat content. Longstanding </a:t>
            </a:r>
            <a:r>
              <a:rPr lang="en-US" dirty="0" err="1" smtClean="0"/>
              <a:t>malabsorptive</a:t>
            </a:r>
            <a:r>
              <a:rPr lang="en-US" dirty="0" smtClean="0"/>
              <a:t> disease is accompanied by nutritional </a:t>
            </a:r>
            <a:r>
              <a:rPr lang="en-US" dirty="0" err="1" smtClean="0"/>
              <a:t>defi</a:t>
            </a:r>
            <a:r>
              <a:rPr lang="en-US" dirty="0" smtClean="0"/>
              <a:t> </a:t>
            </a:r>
            <a:r>
              <a:rPr lang="en-US" dirty="0" err="1" smtClean="0"/>
              <a:t>ciency</a:t>
            </a:r>
            <a:r>
              <a:rPr lang="en-US" dirty="0" smtClean="0"/>
              <a:t>, including weight loss, anemia </a:t>
            </a:r>
            <a:r>
              <a:rPr lang="en-US" dirty="0" err="1" smtClean="0"/>
              <a:t>osteomalacia</a:t>
            </a:r>
            <a:r>
              <a:rPr lang="en-US" dirty="0" smtClean="0"/>
              <a:t>, and a tendency to bleed. Hypoglycemia (choice B) is incorrect because loss of pancreatic islet cells would be associated with hyperglycemia.</a:t>
            </a:r>
          </a:p>
          <a:p>
            <a:r>
              <a:rPr lang="en-US" b="1" dirty="0" smtClean="0"/>
              <a:t>Diagnosis: Pancreatitis, chronic; </a:t>
            </a:r>
            <a:r>
              <a:rPr lang="en-US" b="1" dirty="0" err="1" smtClean="0"/>
              <a:t>steatorrhea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smtClean="0"/>
              <a:t>A 50-year-old woman complains of persistent abdominal pain, anorexia, and abdominal distention. Her past medical history is significant for a previous hospitalization for acute pancreatitis. A CT scan of the abdomen shows a fluid-filled cavity in the head of the pancreas. What is the most likely diagnosis?</a:t>
            </a:r>
          </a:p>
          <a:p>
            <a:r>
              <a:rPr lang="en-US" dirty="0" smtClean="0"/>
              <a:t>(A) Acute hemorrhagic pancreatitis</a:t>
            </a:r>
          </a:p>
          <a:p>
            <a:r>
              <a:rPr lang="en-US" dirty="0" smtClean="0"/>
              <a:t>(B) </a:t>
            </a:r>
            <a:r>
              <a:rPr lang="en-US" dirty="0" err="1" smtClean="0"/>
              <a:t>Insulinoma</a:t>
            </a:r>
            <a:endParaRPr lang="en-US" dirty="0" smtClean="0"/>
          </a:p>
          <a:p>
            <a:r>
              <a:rPr lang="en-US" dirty="0" smtClean="0"/>
              <a:t>(C) Pancreatic </a:t>
            </a:r>
            <a:r>
              <a:rPr lang="en-US" dirty="0" err="1" smtClean="0"/>
              <a:t>cystadenoma</a:t>
            </a:r>
            <a:endParaRPr lang="en-US" dirty="0" smtClean="0"/>
          </a:p>
          <a:p>
            <a:r>
              <a:rPr lang="en-US" dirty="0" smtClean="0"/>
              <a:t>(D) Pancreatic islet cell tumor</a:t>
            </a:r>
          </a:p>
          <a:p>
            <a:r>
              <a:rPr lang="en-US" dirty="0" smtClean="0"/>
              <a:t>(E) Pancreatic </a:t>
            </a:r>
            <a:r>
              <a:rPr lang="en-US" dirty="0" err="1" smtClean="0"/>
              <a:t>pseudocyst</a:t>
            </a:r>
            <a:endParaRPr lang="en-US" dirty="0"/>
          </a:p>
        </p:txBody>
      </p:sp>
      <p:pic>
        <p:nvPicPr>
          <p:cNvPr id="4098" name="Picture 2" descr="https://gi.jhsps.org/Upload/200802291655_2963_000.jpg"/>
          <p:cNvPicPr>
            <a:picLocks noChangeAspect="1" noChangeArrowheads="1"/>
          </p:cNvPicPr>
          <p:nvPr/>
        </p:nvPicPr>
        <p:blipFill>
          <a:blip r:embed="rId2"/>
          <a:srcRect/>
          <a:stretch>
            <a:fillRect/>
          </a:stretch>
        </p:blipFill>
        <p:spPr bwMode="auto">
          <a:xfrm>
            <a:off x="5929322" y="4301092"/>
            <a:ext cx="3000396" cy="234261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b="1" dirty="0" smtClean="0"/>
              <a:t>The answer is E: Pancreatic </a:t>
            </a:r>
            <a:r>
              <a:rPr lang="en-US" b="1" dirty="0" err="1" smtClean="0"/>
              <a:t>pseudocyst</a:t>
            </a:r>
            <a:r>
              <a:rPr lang="en-US" b="1" dirty="0" smtClean="0"/>
              <a:t>. Pancreatic </a:t>
            </a:r>
            <a:r>
              <a:rPr lang="en-US" dirty="0" err="1" smtClean="0"/>
              <a:t>pseudocyst</a:t>
            </a:r>
            <a:r>
              <a:rPr lang="en-US" dirty="0" smtClean="0"/>
              <a:t> is a late complication of acute pancreatitis, in which necrotic pancreatic tissue is </a:t>
            </a:r>
            <a:r>
              <a:rPr lang="en-US" dirty="0" err="1" smtClean="0"/>
              <a:t>liquefi</a:t>
            </a:r>
            <a:r>
              <a:rPr lang="en-US" dirty="0" smtClean="0"/>
              <a:t> </a:t>
            </a:r>
            <a:r>
              <a:rPr lang="en-US" dirty="0" err="1" smtClean="0"/>
              <a:t>ed</a:t>
            </a:r>
            <a:r>
              <a:rPr lang="en-US" dirty="0" smtClean="0"/>
              <a:t> through the action of pancreatic enzymes (e.g., peptidases, lipases, and amylase). The necrotic tissue becomes encapsulated by granulation tissue, which then develops into a fibrous capsule. </a:t>
            </a:r>
            <a:r>
              <a:rPr lang="en-US" dirty="0" err="1" smtClean="0"/>
              <a:t>Pseudocysts</a:t>
            </a:r>
            <a:r>
              <a:rPr lang="en-US" dirty="0" smtClean="0"/>
              <a:t> may enlarge to compress and even obstruct </a:t>
            </a:r>
            <a:r>
              <a:rPr lang="en-US" dirty="0" err="1" smtClean="0"/>
              <a:t>theduodenum</a:t>
            </a:r>
            <a:r>
              <a:rPr lang="en-US" dirty="0" smtClean="0"/>
              <a:t>. They may become secondarily infected and form an abscess. Choices B, C, and D are not </a:t>
            </a:r>
            <a:r>
              <a:rPr lang="en-US" smtClean="0"/>
              <a:t>consequences of acute </a:t>
            </a:r>
            <a:r>
              <a:rPr lang="en-US" dirty="0" smtClean="0"/>
              <a:t>pancreatitis.</a:t>
            </a:r>
          </a:p>
          <a:p>
            <a:r>
              <a:rPr lang="en-US" b="1" dirty="0" smtClean="0"/>
              <a:t>Diagnosis: Pancreatic </a:t>
            </a:r>
            <a:r>
              <a:rPr lang="en-US" b="1" dirty="0" err="1" smtClean="0"/>
              <a:t>pseudocyst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The pancreas is in reality two organs in one. </a:t>
            </a:r>
          </a:p>
          <a:p>
            <a:pPr marL="514350" indent="-514350">
              <a:buFont typeface="+mj-lt"/>
              <a:buAutoNum type="arabicPeriod"/>
            </a:pPr>
            <a:r>
              <a:rPr lang="en-US" dirty="0" smtClean="0"/>
              <a:t>90% ……………….exocrine (digestion of food). </a:t>
            </a:r>
          </a:p>
          <a:p>
            <a:pPr marL="514350" indent="-514350">
              <a:buFont typeface="+mj-lt"/>
              <a:buAutoNum type="arabicPeriod"/>
            </a:pPr>
            <a:r>
              <a:rPr lang="en-US" dirty="0" smtClean="0"/>
              <a:t>10%  ………………endocrine (hormones). </a:t>
            </a:r>
            <a:endParaRPr lang="en-US" dirty="0"/>
          </a:p>
        </p:txBody>
      </p:sp>
      <p:sp>
        <p:nvSpPr>
          <p:cNvPr id="4" name="مستطيل 3"/>
          <p:cNvSpPr/>
          <p:nvPr/>
        </p:nvSpPr>
        <p:spPr>
          <a:xfrm>
            <a:off x="1524000" y="4648200"/>
            <a:ext cx="6058069" cy="3139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nSpc>
                <a:spcPct val="80000"/>
              </a:lnSpc>
              <a:defRPr/>
            </a:pPr>
            <a:r>
              <a:rPr lang="en-GB" dirty="0" smtClean="0"/>
              <a:t>Pancreatitis is                     inflammation of the pancreas.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rrowheads="1"/>
          </p:cNvSpPr>
          <p:nvPr>
            <p:ph type="title"/>
          </p:nvPr>
        </p:nvSpPr>
        <p:spPr/>
        <p:txBody>
          <a:bodyPr/>
          <a:lstStyle/>
          <a:p>
            <a:pPr eaLnBrk="1" hangingPunct="1">
              <a:defRPr/>
            </a:pPr>
            <a:r>
              <a:rPr lang="en-GB" dirty="0" smtClean="0"/>
              <a:t>Acute Pancreatitis</a:t>
            </a:r>
          </a:p>
        </p:txBody>
      </p:sp>
      <p:sp>
        <p:nvSpPr>
          <p:cNvPr id="476163" name="Rectangle 3"/>
          <p:cNvSpPr>
            <a:spLocks noGrp="1" noChangeArrowheads="1"/>
          </p:cNvSpPr>
          <p:nvPr>
            <p:ph sz="quarter" idx="1"/>
          </p:nvPr>
        </p:nvSpPr>
        <p:spPr/>
        <p:txBody>
          <a:bodyPr/>
          <a:lstStyle/>
          <a:p>
            <a:pPr eaLnBrk="1" hangingPunct="1">
              <a:lnSpc>
                <a:spcPct val="80000"/>
              </a:lnSpc>
              <a:defRPr/>
            </a:pPr>
            <a:endParaRPr lang="en-GB" sz="2800" dirty="0" smtClean="0"/>
          </a:p>
        </p:txBody>
      </p:sp>
      <p:sp>
        <p:nvSpPr>
          <p:cNvPr id="5" name="مستطيل 4"/>
          <p:cNvSpPr/>
          <p:nvPr/>
        </p:nvSpPr>
        <p:spPr>
          <a:xfrm>
            <a:off x="5715000" y="1524000"/>
            <a:ext cx="26670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dirty="0" smtClean="0"/>
              <a:t>life threatening process</a:t>
            </a:r>
            <a:endParaRPr lang="en-US" dirty="0"/>
          </a:p>
        </p:txBody>
      </p:sp>
      <p:sp>
        <p:nvSpPr>
          <p:cNvPr id="6" name="مستطيل 5"/>
          <p:cNvSpPr/>
          <p:nvPr/>
        </p:nvSpPr>
        <p:spPr>
          <a:xfrm>
            <a:off x="1143000" y="1447800"/>
            <a:ext cx="1838965"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GB" dirty="0" smtClean="0"/>
              <a:t>mild self-limited</a:t>
            </a:r>
            <a:endParaRPr lang="en-US" dirty="0"/>
          </a:p>
        </p:txBody>
      </p:sp>
      <p:cxnSp>
        <p:nvCxnSpPr>
          <p:cNvPr id="8" name="رابط كسهم مستقيم 7"/>
          <p:cNvCxnSpPr/>
          <p:nvPr/>
        </p:nvCxnSpPr>
        <p:spPr>
          <a:xfrm>
            <a:off x="3048000" y="16764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مستطيل 8"/>
          <p:cNvSpPr/>
          <p:nvPr/>
        </p:nvSpPr>
        <p:spPr>
          <a:xfrm>
            <a:off x="1143000" y="2057400"/>
            <a:ext cx="51816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GB" dirty="0" smtClean="0"/>
              <a:t>Return to normal if underlying cause is removed.</a:t>
            </a:r>
            <a:endParaRPr lang="en-US" dirty="0"/>
          </a:p>
        </p:txBody>
      </p:sp>
      <p:sp>
        <p:nvSpPr>
          <p:cNvPr id="10" name="مستطيل 9"/>
          <p:cNvSpPr/>
          <p:nvPr/>
        </p:nvSpPr>
        <p:spPr>
          <a:xfrm>
            <a:off x="1066800" y="2819400"/>
            <a:ext cx="646331"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GB" dirty="0" smtClean="0"/>
              <a:t>80%</a:t>
            </a:r>
            <a:endParaRPr lang="en-US" dirty="0"/>
          </a:p>
        </p:txBody>
      </p:sp>
      <p:sp>
        <p:nvSpPr>
          <p:cNvPr id="11" name="مستطيل 10"/>
          <p:cNvSpPr/>
          <p:nvPr/>
        </p:nvSpPr>
        <p:spPr>
          <a:xfrm>
            <a:off x="1752600" y="2667000"/>
            <a:ext cx="2223686"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GB" dirty="0" err="1" smtClean="0"/>
              <a:t>biliary</a:t>
            </a:r>
            <a:r>
              <a:rPr lang="en-GB" dirty="0" smtClean="0"/>
              <a:t> tract disease </a:t>
            </a:r>
            <a:endParaRPr lang="en-US" dirty="0"/>
          </a:p>
        </p:txBody>
      </p:sp>
      <p:sp>
        <p:nvSpPr>
          <p:cNvPr id="12" name="مستطيل 11"/>
          <p:cNvSpPr/>
          <p:nvPr/>
        </p:nvSpPr>
        <p:spPr>
          <a:xfrm>
            <a:off x="1752600" y="3048000"/>
            <a:ext cx="1274708"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GB" dirty="0" smtClean="0"/>
              <a:t>alcoholism</a:t>
            </a:r>
            <a:endParaRPr lang="en-US" dirty="0"/>
          </a:p>
        </p:txBody>
      </p:sp>
      <p:sp>
        <p:nvSpPr>
          <p:cNvPr id="13" name="مستطيل 12"/>
          <p:cNvSpPr/>
          <p:nvPr/>
        </p:nvSpPr>
        <p:spPr>
          <a:xfrm>
            <a:off x="4114800" y="2667000"/>
            <a:ext cx="1338828"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GB" dirty="0" smtClean="0"/>
              <a:t>Gallstones </a:t>
            </a:r>
            <a:endParaRPr lang="en-US" dirty="0"/>
          </a:p>
        </p:txBody>
      </p:sp>
      <p:sp>
        <p:nvSpPr>
          <p:cNvPr id="14" name="مستطيل 13"/>
          <p:cNvSpPr/>
          <p:nvPr/>
        </p:nvSpPr>
        <p:spPr>
          <a:xfrm>
            <a:off x="3200400" y="3886200"/>
            <a:ext cx="3526928" cy="307777"/>
          </a:xfrm>
          <a:prstGeom prst="rect">
            <a:avLst/>
          </a:prstGeom>
        </p:spPr>
        <p:txBody>
          <a:bodyPr wrap="none">
            <a:spAutoFit/>
          </a:bodyPr>
          <a:lstStyle/>
          <a:p>
            <a:r>
              <a:rPr lang="en-GB" sz="1400" dirty="0" smtClean="0"/>
              <a:t>Obstruction of the pancreatic duct system </a:t>
            </a:r>
            <a:endParaRPr lang="en-US" sz="1400" dirty="0"/>
          </a:p>
        </p:txBody>
      </p:sp>
      <p:sp>
        <p:nvSpPr>
          <p:cNvPr id="15" name="مستطيل 14"/>
          <p:cNvSpPr/>
          <p:nvPr/>
        </p:nvSpPr>
        <p:spPr>
          <a:xfrm>
            <a:off x="3214678" y="4191000"/>
            <a:ext cx="1140056" cy="307777"/>
          </a:xfrm>
          <a:prstGeom prst="rect">
            <a:avLst/>
          </a:prstGeom>
        </p:spPr>
        <p:txBody>
          <a:bodyPr wrap="none">
            <a:spAutoFit/>
          </a:bodyPr>
          <a:lstStyle/>
          <a:p>
            <a:r>
              <a:rPr lang="en-GB" sz="1400" dirty="0" smtClean="0"/>
              <a:t>Medications</a:t>
            </a:r>
            <a:endParaRPr lang="en-US" dirty="0"/>
          </a:p>
        </p:txBody>
      </p:sp>
      <p:sp>
        <p:nvSpPr>
          <p:cNvPr id="16" name="مستطيل 15"/>
          <p:cNvSpPr/>
          <p:nvPr/>
        </p:nvSpPr>
        <p:spPr>
          <a:xfrm>
            <a:off x="1219200" y="4038600"/>
            <a:ext cx="1965603" cy="307777"/>
          </a:xfrm>
          <a:prstGeom prst="rect">
            <a:avLst/>
          </a:prstGeom>
        </p:spPr>
        <p:txBody>
          <a:bodyPr wrap="none">
            <a:spAutoFit/>
          </a:bodyPr>
          <a:lstStyle/>
          <a:p>
            <a:r>
              <a:rPr lang="en-GB" sz="1400" dirty="0" smtClean="0"/>
              <a:t>Less common causes </a:t>
            </a:r>
            <a:endParaRPr lang="en-US" sz="1400" dirty="0"/>
          </a:p>
        </p:txBody>
      </p:sp>
      <p:sp>
        <p:nvSpPr>
          <p:cNvPr id="17" name="مستطيل 16"/>
          <p:cNvSpPr/>
          <p:nvPr/>
        </p:nvSpPr>
        <p:spPr>
          <a:xfrm>
            <a:off x="152400" y="2743200"/>
            <a:ext cx="920445" cy="523220"/>
          </a:xfrm>
          <a:prstGeom prst="rect">
            <a:avLst/>
          </a:prstGeom>
        </p:spPr>
        <p:txBody>
          <a:bodyPr wrap="none">
            <a:spAutoFit/>
          </a:bodyPr>
          <a:lstStyle/>
          <a:p>
            <a:r>
              <a:rPr lang="en-GB" sz="1400" dirty="0" smtClean="0"/>
              <a:t>common </a:t>
            </a:r>
          </a:p>
          <a:p>
            <a:r>
              <a:rPr lang="en-GB" sz="1400" dirty="0" smtClean="0"/>
              <a:t>causes </a:t>
            </a:r>
            <a:endParaRPr lang="en-US" sz="1400" dirty="0"/>
          </a:p>
        </p:txBody>
      </p:sp>
      <p:sp>
        <p:nvSpPr>
          <p:cNvPr id="18" name="مستطيل 17"/>
          <p:cNvSpPr/>
          <p:nvPr/>
        </p:nvSpPr>
        <p:spPr>
          <a:xfrm>
            <a:off x="3214678" y="4495800"/>
            <a:ext cx="1736373" cy="307777"/>
          </a:xfrm>
          <a:prstGeom prst="rect">
            <a:avLst/>
          </a:prstGeom>
        </p:spPr>
        <p:txBody>
          <a:bodyPr wrap="none">
            <a:spAutoFit/>
          </a:bodyPr>
          <a:lstStyle/>
          <a:p>
            <a:r>
              <a:rPr lang="en-GB" sz="1400" dirty="0" smtClean="0"/>
              <a:t>Metabolic disorders</a:t>
            </a:r>
            <a:endParaRPr lang="en-US" sz="1400" dirty="0"/>
          </a:p>
        </p:txBody>
      </p:sp>
      <p:sp>
        <p:nvSpPr>
          <p:cNvPr id="19" name="مستطيل 18"/>
          <p:cNvSpPr/>
          <p:nvPr/>
        </p:nvSpPr>
        <p:spPr>
          <a:xfrm>
            <a:off x="3214678" y="4876800"/>
            <a:ext cx="1449436" cy="307777"/>
          </a:xfrm>
          <a:prstGeom prst="rect">
            <a:avLst/>
          </a:prstGeom>
        </p:spPr>
        <p:txBody>
          <a:bodyPr wrap="none">
            <a:spAutoFit/>
          </a:bodyPr>
          <a:lstStyle/>
          <a:p>
            <a:r>
              <a:rPr lang="en-GB" sz="1400" dirty="0" smtClean="0"/>
              <a:t>Acute ischemia </a:t>
            </a:r>
            <a:endParaRPr lang="en-US" sz="1400" dirty="0"/>
          </a:p>
        </p:txBody>
      </p:sp>
      <p:sp>
        <p:nvSpPr>
          <p:cNvPr id="20" name="مستطيل 19"/>
          <p:cNvSpPr/>
          <p:nvPr/>
        </p:nvSpPr>
        <p:spPr>
          <a:xfrm>
            <a:off x="3214678" y="5181600"/>
            <a:ext cx="793551" cy="307777"/>
          </a:xfrm>
          <a:prstGeom prst="rect">
            <a:avLst/>
          </a:prstGeom>
        </p:spPr>
        <p:txBody>
          <a:bodyPr wrap="none">
            <a:spAutoFit/>
          </a:bodyPr>
          <a:lstStyle/>
          <a:p>
            <a:r>
              <a:rPr lang="en-GB" sz="1400" dirty="0" smtClean="0"/>
              <a:t>Trauma</a:t>
            </a:r>
            <a:endParaRPr lang="en-US" sz="1400" dirty="0"/>
          </a:p>
        </p:txBody>
      </p:sp>
      <p:sp>
        <p:nvSpPr>
          <p:cNvPr id="21" name="مستطيل 20"/>
          <p:cNvSpPr/>
          <p:nvPr/>
        </p:nvSpPr>
        <p:spPr>
          <a:xfrm>
            <a:off x="6781800" y="4191000"/>
            <a:ext cx="1239442" cy="307777"/>
          </a:xfrm>
          <a:prstGeom prst="rect">
            <a:avLst/>
          </a:prstGeom>
        </p:spPr>
        <p:txBody>
          <a:bodyPr wrap="none">
            <a:spAutoFit/>
          </a:bodyPr>
          <a:lstStyle/>
          <a:p>
            <a:r>
              <a:rPr lang="en-US" sz="1400" dirty="0" smtClean="0"/>
              <a:t>sulfonamides</a:t>
            </a:r>
            <a:endParaRPr lang="en-US" sz="1400" dirty="0"/>
          </a:p>
        </p:txBody>
      </p:sp>
      <p:cxnSp>
        <p:nvCxnSpPr>
          <p:cNvPr id="22" name="رابط كسهم مستقيم 21"/>
          <p:cNvCxnSpPr/>
          <p:nvPr/>
        </p:nvCxnSpPr>
        <p:spPr>
          <a:xfrm>
            <a:off x="4419600" y="43434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5257800" y="4114800"/>
            <a:ext cx="1082348" cy="369332"/>
          </a:xfrm>
          <a:prstGeom prst="rect">
            <a:avLst/>
          </a:prstGeom>
        </p:spPr>
        <p:txBody>
          <a:bodyPr wrap="none">
            <a:spAutoFit/>
          </a:bodyPr>
          <a:lstStyle/>
          <a:p>
            <a:r>
              <a:rPr lang="en-GB" dirty="0" smtClean="0"/>
              <a:t>85 drugs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0"/>
            <a:ext cx="8763000" cy="6540416"/>
          </a:xfrm>
          <a:prstGeom prst="rect">
            <a:avLst/>
          </a:prstGeom>
          <a:noFill/>
          <a:ln w="9525">
            <a:noFill/>
            <a:miter lim="800000"/>
            <a:headEnd/>
            <a:tailEnd/>
          </a:ln>
          <a:effectLst/>
        </p:spPr>
      </p:pic>
      <p:sp>
        <p:nvSpPr>
          <p:cNvPr id="4" name="مستطيل 3"/>
          <p:cNvSpPr/>
          <p:nvPr/>
        </p:nvSpPr>
        <p:spPr>
          <a:xfrm>
            <a:off x="6019800" y="304800"/>
            <a:ext cx="2971800"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200" dirty="0" smtClean="0"/>
              <a:t>The pancreas is normally protected from </a:t>
            </a:r>
            <a:r>
              <a:rPr lang="en-US" sz="1200" dirty="0" err="1" smtClean="0"/>
              <a:t>autodigestion</a:t>
            </a:r>
            <a:r>
              <a:rPr lang="en-US" sz="1200" dirty="0" smtClean="0"/>
              <a:t> by synthesis of pancreatic enzymes in the </a:t>
            </a:r>
            <a:r>
              <a:rPr lang="en-US" sz="1200" dirty="0" err="1" smtClean="0"/>
              <a:t>acinar</a:t>
            </a:r>
            <a:r>
              <a:rPr lang="en-US" sz="1200" dirty="0" smtClean="0"/>
              <a:t> cell in the </a:t>
            </a:r>
            <a:r>
              <a:rPr lang="en-US" sz="1200" dirty="0" err="1" smtClean="0"/>
              <a:t>proenzyme</a:t>
            </a:r>
            <a:r>
              <a:rPr lang="en-US" sz="1200" dirty="0" smtClean="0"/>
              <a:t> form</a:t>
            </a:r>
            <a:endParaRPr lang="en-US" sz="1200" dirty="0"/>
          </a:p>
        </p:txBody>
      </p:sp>
      <p:sp>
        <p:nvSpPr>
          <p:cNvPr id="5" name="مستطيل 4"/>
          <p:cNvSpPr/>
          <p:nvPr/>
        </p:nvSpPr>
        <p:spPr>
          <a:xfrm>
            <a:off x="6019800" y="1219200"/>
            <a:ext cx="2895600" cy="93871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defRPr/>
            </a:pPr>
            <a:r>
              <a:rPr lang="en-GB" sz="1100" b="1" dirty="0" smtClean="0"/>
              <a:t>Pathogenesis.</a:t>
            </a:r>
            <a:r>
              <a:rPr lang="en-GB" sz="1100" dirty="0" smtClean="0"/>
              <a:t>  </a:t>
            </a:r>
            <a:r>
              <a:rPr lang="en-GB" sz="1100" i="1" dirty="0" err="1" smtClean="0"/>
              <a:t>autodigestion</a:t>
            </a:r>
            <a:r>
              <a:rPr lang="en-GB" sz="1100" i="1" dirty="0" smtClean="0"/>
              <a:t> of the pancreatic substance by inappropriately activated pancreatic enzymes</a:t>
            </a:r>
            <a:r>
              <a:rPr lang="en-GB" sz="1100" dirty="0" smtClean="0"/>
              <a:t>. Thus, </a:t>
            </a:r>
            <a:r>
              <a:rPr lang="en-GB" sz="1100" i="1" dirty="0" smtClean="0"/>
              <a:t>activation of </a:t>
            </a:r>
            <a:r>
              <a:rPr lang="en-GB" sz="1100" i="1" dirty="0" err="1" smtClean="0"/>
              <a:t>trypsinogen</a:t>
            </a:r>
            <a:r>
              <a:rPr lang="en-GB" sz="1100" i="1" dirty="0" smtClean="0"/>
              <a:t> is an important triggering event in acute pancreatitis</a:t>
            </a:r>
            <a:r>
              <a:rPr lang="en-GB" sz="1100" dirty="0" smtClean="0"/>
              <a:t>. </a:t>
            </a:r>
          </a:p>
        </p:txBody>
      </p:sp>
      <p:sp>
        <p:nvSpPr>
          <p:cNvPr id="6" name="مستطيل 5"/>
          <p:cNvSpPr/>
          <p:nvPr/>
        </p:nvSpPr>
        <p:spPr>
          <a:xfrm>
            <a:off x="4191000" y="2819400"/>
            <a:ext cx="1524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ستطيل 6"/>
          <p:cNvSpPr/>
          <p:nvPr/>
        </p:nvSpPr>
        <p:spPr>
          <a:xfrm>
            <a:off x="0" y="228600"/>
            <a:ext cx="1685077" cy="369332"/>
          </a:xfrm>
          <a:prstGeom prst="rect">
            <a:avLst/>
          </a:prstGeom>
        </p:spPr>
        <p:txBody>
          <a:bodyPr wrap="none">
            <a:spAutoFit/>
          </a:bodyPr>
          <a:lstStyle/>
          <a:p>
            <a:r>
              <a:rPr lang="en-GB" b="1" dirty="0" smtClean="0"/>
              <a:t>Pathogenesis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Rot="1" noChangeArrowheads="1"/>
          </p:cNvSpPr>
          <p:nvPr>
            <p:ph type="title"/>
          </p:nvPr>
        </p:nvSpPr>
        <p:spPr/>
        <p:txBody>
          <a:bodyPr/>
          <a:lstStyle/>
          <a:p>
            <a:pPr eaLnBrk="1" hangingPunct="1">
              <a:defRPr/>
            </a:pPr>
            <a:r>
              <a:rPr lang="en-GB" i="1" dirty="0" smtClean="0"/>
              <a:t>Acute pancreatitis: </a:t>
            </a:r>
            <a:r>
              <a:rPr lang="en-GB" b="0" dirty="0" smtClean="0"/>
              <a:t>Morphology</a:t>
            </a:r>
          </a:p>
        </p:txBody>
      </p:sp>
      <p:sp>
        <p:nvSpPr>
          <p:cNvPr id="480259" name="Rectangle 3"/>
          <p:cNvSpPr>
            <a:spLocks noGrp="1" noChangeArrowheads="1"/>
          </p:cNvSpPr>
          <p:nvPr>
            <p:ph sz="quarter" idx="1"/>
          </p:nvPr>
        </p:nvSpPr>
        <p:spPr/>
        <p:txBody>
          <a:bodyPr/>
          <a:lstStyle/>
          <a:p>
            <a:pPr eaLnBrk="1" hangingPunct="1">
              <a:lnSpc>
                <a:spcPct val="90000"/>
              </a:lnSpc>
              <a:defRPr/>
            </a:pPr>
            <a:endParaRPr lang="en-GB" sz="2400" dirty="0" smtClean="0"/>
          </a:p>
        </p:txBody>
      </p:sp>
      <p:sp>
        <p:nvSpPr>
          <p:cNvPr id="4" name="مستطيل 3"/>
          <p:cNvSpPr/>
          <p:nvPr/>
        </p:nvSpPr>
        <p:spPr>
          <a:xfrm>
            <a:off x="1357290" y="1752600"/>
            <a:ext cx="685800" cy="3416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90000"/>
              </a:lnSpc>
              <a:defRPr/>
            </a:pPr>
            <a:r>
              <a:rPr lang="en-GB" dirty="0" smtClean="0"/>
              <a:t>Mild </a:t>
            </a:r>
          </a:p>
        </p:txBody>
      </p:sp>
      <p:sp>
        <p:nvSpPr>
          <p:cNvPr id="5" name="مستطيل 4"/>
          <p:cNvSpPr/>
          <p:nvPr/>
        </p:nvSpPr>
        <p:spPr>
          <a:xfrm>
            <a:off x="5715000" y="1730046"/>
            <a:ext cx="1066800" cy="341632"/>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nSpc>
                <a:spcPct val="90000"/>
              </a:lnSpc>
              <a:defRPr/>
            </a:pPr>
            <a:r>
              <a:rPr lang="en-GB" dirty="0" smtClean="0"/>
              <a:t>Severe </a:t>
            </a:r>
          </a:p>
        </p:txBody>
      </p:sp>
      <p:sp>
        <p:nvSpPr>
          <p:cNvPr id="6" name="مستطيل 5"/>
          <p:cNvSpPr/>
          <p:nvPr/>
        </p:nvSpPr>
        <p:spPr>
          <a:xfrm>
            <a:off x="457200" y="2895600"/>
            <a:ext cx="2723823"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GB" b="1" dirty="0" err="1" smtClean="0"/>
              <a:t>Microvascular</a:t>
            </a:r>
            <a:r>
              <a:rPr lang="en-GB" b="1" dirty="0" smtClean="0"/>
              <a:t> leakage</a:t>
            </a:r>
            <a:endParaRPr lang="en-US" dirty="0"/>
          </a:p>
        </p:txBody>
      </p:sp>
      <p:sp>
        <p:nvSpPr>
          <p:cNvPr id="7" name="مستطيل 6"/>
          <p:cNvSpPr/>
          <p:nvPr/>
        </p:nvSpPr>
        <p:spPr>
          <a:xfrm>
            <a:off x="4038600" y="3352800"/>
            <a:ext cx="1608133"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GB" b="1" dirty="0" smtClean="0"/>
              <a:t>Fat necrosis </a:t>
            </a:r>
            <a:endParaRPr lang="en-US" dirty="0"/>
          </a:p>
        </p:txBody>
      </p:sp>
      <p:sp>
        <p:nvSpPr>
          <p:cNvPr id="8" name="مستطيل 7"/>
          <p:cNvSpPr/>
          <p:nvPr/>
        </p:nvSpPr>
        <p:spPr>
          <a:xfrm>
            <a:off x="4876800" y="2895600"/>
            <a:ext cx="1005403"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GB" b="1" dirty="0" err="1" smtClean="0"/>
              <a:t>Edema</a:t>
            </a:r>
            <a:r>
              <a:rPr lang="en-GB" b="1" dirty="0" smtClean="0"/>
              <a:t> </a:t>
            </a:r>
            <a:endParaRPr lang="en-US" dirty="0"/>
          </a:p>
        </p:txBody>
      </p:sp>
      <p:sp>
        <p:nvSpPr>
          <p:cNvPr id="9" name="مستطيل 8"/>
          <p:cNvSpPr/>
          <p:nvPr/>
        </p:nvSpPr>
        <p:spPr>
          <a:xfrm>
            <a:off x="457200" y="3352800"/>
            <a:ext cx="915635"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GB" b="1" dirty="0" smtClean="0"/>
              <a:t>Lipase</a:t>
            </a:r>
            <a:endParaRPr lang="en-US" dirty="0"/>
          </a:p>
        </p:txBody>
      </p:sp>
      <p:sp>
        <p:nvSpPr>
          <p:cNvPr id="10" name="مستطيل 9"/>
          <p:cNvSpPr/>
          <p:nvPr/>
        </p:nvSpPr>
        <p:spPr>
          <a:xfrm>
            <a:off x="457200" y="3810000"/>
            <a:ext cx="1223412"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GB" b="1" dirty="0" smtClean="0"/>
              <a:t>Protease </a:t>
            </a:r>
            <a:endParaRPr lang="en-US" dirty="0"/>
          </a:p>
        </p:txBody>
      </p:sp>
      <p:sp>
        <p:nvSpPr>
          <p:cNvPr id="11" name="مستطيل 10"/>
          <p:cNvSpPr/>
          <p:nvPr/>
        </p:nvSpPr>
        <p:spPr>
          <a:xfrm>
            <a:off x="2895600" y="3810000"/>
            <a:ext cx="5867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smtClean="0"/>
              <a:t>Destruction of pancreatic parenchyma</a:t>
            </a:r>
            <a:endParaRPr lang="en-US" dirty="0"/>
          </a:p>
        </p:txBody>
      </p:sp>
      <p:sp>
        <p:nvSpPr>
          <p:cNvPr id="12" name="مستطيل 11"/>
          <p:cNvSpPr/>
          <p:nvPr/>
        </p:nvSpPr>
        <p:spPr>
          <a:xfrm>
            <a:off x="2971800" y="4343400"/>
            <a:ext cx="1518364" cy="369332"/>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b="1" dirty="0" smtClean="0"/>
              <a:t>hemorrhage</a:t>
            </a:r>
            <a:endParaRPr lang="en-US" dirty="0"/>
          </a:p>
        </p:txBody>
      </p:sp>
      <p:sp>
        <p:nvSpPr>
          <p:cNvPr id="13" name="مستطيل 12"/>
          <p:cNvSpPr/>
          <p:nvPr/>
        </p:nvSpPr>
        <p:spPr>
          <a:xfrm>
            <a:off x="457200" y="4343400"/>
            <a:ext cx="1184940" cy="369332"/>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b="1" dirty="0" err="1" smtClean="0"/>
              <a:t>Elastase</a:t>
            </a:r>
            <a:r>
              <a:rPr lang="en-US" b="1" dirty="0" smtClean="0"/>
              <a:t> </a:t>
            </a:r>
            <a:endParaRPr lang="en-US" dirty="0"/>
          </a:p>
        </p:txBody>
      </p:sp>
      <p:sp>
        <p:nvSpPr>
          <p:cNvPr id="14" name="مستطيل 13"/>
          <p:cNvSpPr/>
          <p:nvPr/>
        </p:nvSpPr>
        <p:spPr>
          <a:xfrm>
            <a:off x="381000" y="5334000"/>
            <a:ext cx="83058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Fat necrosis results from enzymatic destruction of fat cells; the released fatty acids combine with calcium to form insoluble salts that precipitate in situ.</a:t>
            </a:r>
            <a:endParaRPr lang="en-US" dirty="0"/>
          </a:p>
        </p:txBody>
      </p:sp>
      <p:cxnSp>
        <p:nvCxnSpPr>
          <p:cNvPr id="16" name="رابط كسهم مستقيم 15"/>
          <p:cNvCxnSpPr/>
          <p:nvPr/>
        </p:nvCxnSpPr>
        <p:spPr>
          <a:xfrm>
            <a:off x="3276600" y="30480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1447800" y="35814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a:off x="1752600" y="4038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a:off x="1752600" y="44958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Rot="1" noChangeArrowheads="1"/>
          </p:cNvSpPr>
          <p:nvPr>
            <p:ph type="title"/>
          </p:nvPr>
        </p:nvSpPr>
        <p:spPr/>
        <p:txBody>
          <a:bodyPr>
            <a:normAutofit fontScale="90000"/>
          </a:bodyPr>
          <a:lstStyle/>
          <a:p>
            <a:pPr eaLnBrk="1" hangingPunct="1">
              <a:defRPr/>
            </a:pPr>
            <a:r>
              <a:rPr lang="en-GB" sz="4000" i="1" dirty="0" smtClean="0"/>
              <a:t>Acute pancreatitis</a:t>
            </a:r>
            <a:r>
              <a:rPr lang="en-GB" sz="4000" b="0" dirty="0" smtClean="0"/>
              <a:t>: Clinical Features.</a:t>
            </a:r>
          </a:p>
        </p:txBody>
      </p:sp>
      <p:sp>
        <p:nvSpPr>
          <p:cNvPr id="483331" name="Rectangle 3"/>
          <p:cNvSpPr>
            <a:spLocks noGrp="1" noChangeArrowheads="1"/>
          </p:cNvSpPr>
          <p:nvPr>
            <p:ph sz="quarter" idx="1"/>
          </p:nvPr>
        </p:nvSpPr>
        <p:spPr/>
        <p:txBody>
          <a:bodyPr/>
          <a:lstStyle/>
          <a:p>
            <a:pPr eaLnBrk="1" hangingPunct="1">
              <a:lnSpc>
                <a:spcPct val="80000"/>
              </a:lnSpc>
              <a:defRPr/>
            </a:pPr>
            <a:r>
              <a:rPr lang="en-GB" sz="2000" i="1" dirty="0" smtClean="0"/>
              <a:t>Abdominal pain</a:t>
            </a:r>
            <a:r>
              <a:rPr lang="en-GB" sz="2000" dirty="0" smtClean="0"/>
              <a:t> is the cardinal manifestation of acute pancreatitis. Its severity varies from mild to severe. </a:t>
            </a:r>
          </a:p>
          <a:p>
            <a:pPr>
              <a:lnSpc>
                <a:spcPct val="80000"/>
              </a:lnSpc>
              <a:defRPr/>
            </a:pPr>
            <a:r>
              <a:rPr lang="en-GB" sz="2000" i="1" dirty="0" smtClean="0"/>
              <a:t>Full-blown acute pancreatitis is a </a:t>
            </a:r>
            <a:r>
              <a:rPr lang="en-GB" sz="2000" i="1" dirty="0" smtClean="0">
                <a:solidFill>
                  <a:srgbClr val="FF0000"/>
                </a:solidFill>
              </a:rPr>
              <a:t>medical emergency </a:t>
            </a:r>
            <a:r>
              <a:rPr lang="en-GB" sz="2000" i="1" dirty="0" smtClean="0"/>
              <a:t>of the first magnitude</a:t>
            </a:r>
            <a:r>
              <a:rPr lang="en-GB" sz="2000" dirty="0" smtClean="0"/>
              <a:t>. These patients usually have the sudden onset of an "acute abdomen" that must be differentiated from diseases such as ruptured acute appendicitis, perforated peptic ulcer, acute </a:t>
            </a:r>
            <a:r>
              <a:rPr lang="en-GB" sz="2000" dirty="0" err="1" smtClean="0"/>
              <a:t>cholecystitis</a:t>
            </a:r>
            <a:r>
              <a:rPr lang="en-GB" sz="2000" dirty="0" smtClean="0"/>
              <a:t> with rupture, and occlusion of mesenteric vessels with infarction of the bowel. </a:t>
            </a:r>
          </a:p>
        </p:txBody>
      </p:sp>
      <p:sp>
        <p:nvSpPr>
          <p:cNvPr id="4" name="مستطيل 3"/>
          <p:cNvSpPr/>
          <p:nvPr/>
        </p:nvSpPr>
        <p:spPr>
          <a:xfrm rot="19034546">
            <a:off x="1184893" y="2390789"/>
            <a:ext cx="4674678" cy="830997"/>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GB" sz="4800" dirty="0" smtClean="0"/>
              <a:t>Acute abdomen</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Acute pancreatitis</a:t>
            </a:r>
            <a:r>
              <a:rPr lang="en-GB" dirty="0" smtClean="0"/>
              <a:t>: Clinical Features.</a:t>
            </a:r>
            <a:endParaRPr lang="en-US" dirty="0"/>
          </a:p>
        </p:txBody>
      </p:sp>
      <p:sp>
        <p:nvSpPr>
          <p:cNvPr id="3" name="Content Placeholder 2"/>
          <p:cNvSpPr>
            <a:spLocks noGrp="1"/>
          </p:cNvSpPr>
          <p:nvPr>
            <p:ph sz="quarter" idx="1"/>
          </p:nvPr>
        </p:nvSpPr>
        <p:spPr>
          <a:xfrm>
            <a:off x="990600" y="2743200"/>
            <a:ext cx="7772400" cy="4572000"/>
          </a:xfrm>
        </p:spPr>
        <p:txBody>
          <a:bodyPr/>
          <a:lstStyle/>
          <a:p>
            <a:endParaRPr lang="en-US" dirty="0"/>
          </a:p>
        </p:txBody>
      </p:sp>
      <p:sp>
        <p:nvSpPr>
          <p:cNvPr id="4" name="مستطيل 3"/>
          <p:cNvSpPr/>
          <p:nvPr/>
        </p:nvSpPr>
        <p:spPr>
          <a:xfrm>
            <a:off x="838200" y="1524000"/>
            <a:ext cx="3531736" cy="369332"/>
          </a:xfrm>
          <a:prstGeom prst="rect">
            <a:avLst/>
          </a:prstGeom>
        </p:spPr>
        <p:txBody>
          <a:bodyPr wrap="none">
            <a:spAutoFit/>
          </a:bodyPr>
          <a:lstStyle/>
          <a:p>
            <a:r>
              <a:rPr lang="en-US" dirty="0" smtClean="0"/>
              <a:t>Often referred to the upper back</a:t>
            </a:r>
            <a:endParaRPr lang="en-US" dirty="0"/>
          </a:p>
        </p:txBody>
      </p:sp>
      <p:sp>
        <p:nvSpPr>
          <p:cNvPr id="5" name="مستطيل 4"/>
          <p:cNvSpPr/>
          <p:nvPr/>
        </p:nvSpPr>
        <p:spPr>
          <a:xfrm>
            <a:off x="838200" y="1981200"/>
            <a:ext cx="7848600" cy="646331"/>
          </a:xfrm>
          <a:prstGeom prst="rect">
            <a:avLst/>
          </a:prstGeom>
        </p:spPr>
        <p:txBody>
          <a:bodyPr wrap="square">
            <a:spAutoFit/>
          </a:bodyPr>
          <a:lstStyle/>
          <a:p>
            <a:r>
              <a:rPr lang="en-GB" i="1" dirty="0" err="1" smtClean="0"/>
              <a:t>leukocytosis</a:t>
            </a:r>
            <a:r>
              <a:rPr lang="en-GB" dirty="0" smtClean="0"/>
              <a:t>, </a:t>
            </a:r>
            <a:r>
              <a:rPr lang="en-GB" i="1" dirty="0" err="1" smtClean="0"/>
              <a:t>hemolysis</a:t>
            </a:r>
            <a:r>
              <a:rPr lang="en-GB" dirty="0" smtClean="0"/>
              <a:t>, </a:t>
            </a:r>
            <a:r>
              <a:rPr lang="en-GB" i="1" dirty="0" smtClean="0"/>
              <a:t>disseminated intravascular coagulation</a:t>
            </a:r>
            <a:r>
              <a:rPr lang="en-GB" dirty="0" smtClean="0"/>
              <a:t>, </a:t>
            </a:r>
            <a:r>
              <a:rPr lang="en-GB" i="1" dirty="0" smtClean="0"/>
              <a:t>acute respiratory distress syndrome</a:t>
            </a:r>
            <a:endParaRPr lang="en-US" dirty="0"/>
          </a:p>
        </p:txBody>
      </p:sp>
      <p:sp>
        <p:nvSpPr>
          <p:cNvPr id="6" name="مستطيل 5"/>
          <p:cNvSpPr/>
          <p:nvPr/>
        </p:nvSpPr>
        <p:spPr>
          <a:xfrm>
            <a:off x="914400" y="2743200"/>
            <a:ext cx="5943600" cy="369332"/>
          </a:xfrm>
          <a:prstGeom prst="rect">
            <a:avLst/>
          </a:prstGeom>
        </p:spPr>
        <p:txBody>
          <a:bodyPr wrap="square">
            <a:spAutoFit/>
          </a:bodyPr>
          <a:lstStyle/>
          <a:p>
            <a:r>
              <a:rPr lang="en-GB" i="1" dirty="0" smtClean="0">
                <a:solidFill>
                  <a:srgbClr val="FF0000"/>
                </a:solidFill>
              </a:rPr>
              <a:t>shock</a:t>
            </a:r>
            <a:r>
              <a:rPr lang="en-GB" i="1" dirty="0" smtClean="0"/>
              <a:t> with acute renal tubular necrosis may occur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rrowheads="1"/>
          </p:cNvSpPr>
          <p:nvPr>
            <p:ph type="title"/>
          </p:nvPr>
        </p:nvSpPr>
        <p:spPr/>
        <p:txBody>
          <a:bodyPr/>
          <a:lstStyle/>
          <a:p>
            <a:pPr eaLnBrk="1" hangingPunct="1">
              <a:defRPr/>
            </a:pPr>
            <a:r>
              <a:rPr lang="en-GB" i="1" dirty="0" smtClean="0"/>
              <a:t>Acute pancreatitis</a:t>
            </a:r>
          </a:p>
        </p:txBody>
      </p:sp>
      <p:sp>
        <p:nvSpPr>
          <p:cNvPr id="644099" name="Rectangle 3"/>
          <p:cNvSpPr>
            <a:spLocks noGrp="1" noChangeArrowheads="1"/>
          </p:cNvSpPr>
          <p:nvPr>
            <p:ph sz="quarter" idx="1"/>
          </p:nvPr>
        </p:nvSpPr>
        <p:spPr/>
        <p:txBody>
          <a:bodyPr/>
          <a:lstStyle/>
          <a:p>
            <a:pPr eaLnBrk="1" hangingPunct="1">
              <a:defRPr/>
            </a:pPr>
            <a:r>
              <a:rPr lang="en-GB" sz="3300" i="1" dirty="0" smtClean="0"/>
              <a:t>Laboratory findings: </a:t>
            </a:r>
            <a:r>
              <a:rPr lang="en-GB" sz="3300" dirty="0" smtClean="0"/>
              <a:t>marked elevation of serum </a:t>
            </a:r>
            <a:r>
              <a:rPr lang="en-GB" sz="3300" dirty="0" smtClean="0">
                <a:solidFill>
                  <a:srgbClr val="FF0000"/>
                </a:solidFill>
              </a:rPr>
              <a:t>amylase</a:t>
            </a:r>
            <a:r>
              <a:rPr lang="en-GB" sz="3300" dirty="0" smtClean="0"/>
              <a:t> levels during the first 24 hours, followed within 72 to 96 hours by a rising serum lipase level.</a:t>
            </a:r>
          </a:p>
          <a:p>
            <a:pPr eaLnBrk="1" hangingPunct="1">
              <a:buFont typeface="Wingdings" pitchFamily="2" charset="2"/>
              <a:buNone/>
              <a:defRPr/>
            </a:pP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535</TotalTime>
  <Words>1501</Words>
  <Application>Microsoft Office PowerPoint</Application>
  <PresentationFormat>On-screen Show (4:3)</PresentationFormat>
  <Paragraphs>141</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Calibri</vt:lpstr>
      <vt:lpstr>Franklin Gothic Book</vt:lpstr>
      <vt:lpstr>Perpetua</vt:lpstr>
      <vt:lpstr>Wingdings</vt:lpstr>
      <vt:lpstr>Wingdings 2</vt:lpstr>
      <vt:lpstr>Equity</vt:lpstr>
      <vt:lpstr>Pathology and pathogenesis of pancreatitis </vt:lpstr>
      <vt:lpstr>Objectives </vt:lpstr>
      <vt:lpstr>PowerPoint Presentation</vt:lpstr>
      <vt:lpstr>Acute Pancreatitis</vt:lpstr>
      <vt:lpstr>PowerPoint Presentation</vt:lpstr>
      <vt:lpstr>Acute pancreatitis: Morphology</vt:lpstr>
      <vt:lpstr>Acute pancreatitis: Clinical Features.</vt:lpstr>
      <vt:lpstr>Acute pancreatitis: Clinical Features.</vt:lpstr>
      <vt:lpstr>Acute pancreatitis</vt:lpstr>
      <vt:lpstr>Case study</vt:lpstr>
      <vt:lpstr>Acute pancreatitis treatment and prognosis</vt:lpstr>
      <vt:lpstr>Chronic pancreatitis</vt:lpstr>
      <vt:lpstr>Chronic pancreatitis</vt:lpstr>
      <vt:lpstr>Chronic pancreatitis</vt:lpstr>
      <vt:lpstr>PowerPoint Presentation</vt:lpstr>
      <vt:lpstr>Chronic pancreatitis: Clinical Features</vt:lpstr>
      <vt:lpstr>Chronic pancreatitis: Clinical Features</vt:lpstr>
      <vt:lpstr>PSEUDOCYSTS OF PANCREAS</vt:lpstr>
      <vt:lpstr>PSEUDOCYSTS OF PANCREAS</vt:lpstr>
      <vt:lpstr>PSEUDOCYSTS OF PANCREAS</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pancreatitis </dc:title>
  <dc:creator>Dr.Hala</dc:creator>
  <cp:lastModifiedBy>user</cp:lastModifiedBy>
  <cp:revision>50</cp:revision>
  <dcterms:created xsi:type="dcterms:W3CDTF">2010-11-01T06:23:58Z</dcterms:created>
  <dcterms:modified xsi:type="dcterms:W3CDTF">2015-11-16T10:16:24Z</dcterms:modified>
</cp:coreProperties>
</file>