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  <p:sldId id="285" r:id="rId4"/>
    <p:sldId id="367" r:id="rId5"/>
    <p:sldId id="279" r:id="rId6"/>
    <p:sldId id="258" r:id="rId7"/>
    <p:sldId id="339" r:id="rId8"/>
    <p:sldId id="297" r:id="rId9"/>
    <p:sldId id="263" r:id="rId10"/>
    <p:sldId id="269" r:id="rId11"/>
    <p:sldId id="260" r:id="rId12"/>
    <p:sldId id="264" r:id="rId13"/>
    <p:sldId id="265" r:id="rId14"/>
    <p:sldId id="266" r:id="rId15"/>
    <p:sldId id="267" r:id="rId16"/>
    <p:sldId id="340" r:id="rId17"/>
    <p:sldId id="273" r:id="rId18"/>
    <p:sldId id="289" r:id="rId19"/>
    <p:sldId id="274" r:id="rId20"/>
    <p:sldId id="296" r:id="rId21"/>
    <p:sldId id="286" r:id="rId22"/>
    <p:sldId id="337" r:id="rId23"/>
    <p:sldId id="369" r:id="rId24"/>
    <p:sldId id="341" r:id="rId25"/>
    <p:sldId id="368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5" r:id="rId37"/>
    <p:sldId id="320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3" r:id="rId49"/>
    <p:sldId id="338" r:id="rId50"/>
    <p:sldId id="335" r:id="rId51"/>
    <p:sldId id="332" r:id="rId52"/>
    <p:sldId id="37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9DDBAE-82CD-4693-BC0B-B089A67536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6A52B-7B27-4376-ABFE-289B08595742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عنوان فرعي 2"/>
          <p:cNvSpPr>
            <a:spLocks noGrp="1"/>
          </p:cNvSpPr>
          <p:nvPr>
            <p:ph type="subTitle" idx="1"/>
          </p:nvPr>
        </p:nvSpPr>
        <p:spPr>
          <a:xfrm>
            <a:off x="1295400" y="381000"/>
            <a:ext cx="6400800" cy="6858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8 LECTURES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200" y="1066800"/>
            <a:ext cx="5681663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Gastro-esophageal reflux disease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" y="1752600"/>
            <a:ext cx="3581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Peptic Ulcer Disease</a:t>
            </a:r>
            <a:br>
              <a: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200" y="3810000"/>
            <a:ext cx="522605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Inflammatory bowel disease-1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00013" y="3124200"/>
            <a:ext cx="26431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/>
              <a:t>Malabsorption</a:t>
            </a:r>
            <a:r>
              <a:rPr lang="en-US" sz="3200" dirty="0"/>
              <a:t>                                      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6675" y="2438400"/>
            <a:ext cx="2066925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Diarrhea                                                   </a:t>
            </a:r>
            <a:endParaRPr lang="en-US" sz="4000" dirty="0"/>
          </a:p>
        </p:txBody>
      </p:sp>
      <p:sp>
        <p:nvSpPr>
          <p:cNvPr id="9" name="مستطيل 8"/>
          <p:cNvSpPr/>
          <p:nvPr/>
        </p:nvSpPr>
        <p:spPr>
          <a:xfrm>
            <a:off x="66675" y="5159375"/>
            <a:ext cx="5475288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Colonic polyps and carcinoma-1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76200" y="4495800"/>
            <a:ext cx="522605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Inflammatory bowel disease-2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87313" y="5867400"/>
            <a:ext cx="54752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Colonic polyps and carcinoma-2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important?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More than 70 % of almost 11 million child deaths every year are attributable to </a:t>
            </a:r>
            <a:r>
              <a:rPr lang="en-US" dirty="0" smtClean="0">
                <a:solidFill>
                  <a:srgbClr val="FFFF00"/>
                </a:solidFill>
              </a:rPr>
              <a:t>6 causes</a:t>
            </a:r>
            <a:r>
              <a:rPr lang="en-US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Diarrhea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Malaria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neonatal 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Pneumonia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preterm delivery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lack of oxygen at birth.</a:t>
            </a:r>
            <a:endParaRPr lang="en-US" b="1" dirty="0" smtClean="0"/>
          </a:p>
          <a:p>
            <a:pPr algn="r">
              <a:buNone/>
            </a:pPr>
            <a:r>
              <a:rPr lang="en-US" b="1" dirty="0" smtClean="0"/>
              <a:t>UNICEF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1470025"/>
          </a:xfrm>
        </p:spPr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Categories of diarrhea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20" y="2147894"/>
            <a:ext cx="8215370" cy="3924312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Secretory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Osmotic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Exudative</a:t>
            </a:r>
            <a:r>
              <a:rPr lang="en-US" b="1" dirty="0" smtClean="0">
                <a:solidFill>
                  <a:srgbClr val="FFFF00"/>
                </a:solidFill>
              </a:rPr>
              <a:t> (inflammatory 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Motility-related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Secretory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 is an increase in the active secretion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High stool output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Lack  of response to fasting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Normal stool osmotic gap     &lt; 100 </a:t>
            </a:r>
            <a:r>
              <a:rPr lang="en-US" dirty="0" err="1" smtClean="0">
                <a:solidFill>
                  <a:srgbClr val="FFFF00"/>
                </a:solidFill>
              </a:rPr>
              <a:t>mOsm</a:t>
            </a:r>
            <a:r>
              <a:rPr lang="en-US" dirty="0" smtClean="0">
                <a:solidFill>
                  <a:srgbClr val="FFFF00"/>
                </a:solidFill>
              </a:rPr>
              <a:t>/kg </a:t>
            </a:r>
          </a:p>
          <a:p>
            <a:r>
              <a:rPr lang="en-US" dirty="0" smtClean="0"/>
              <a:t>The most common cause of this type of diarrhea is a </a:t>
            </a:r>
            <a:r>
              <a:rPr lang="en-US" dirty="0" smtClean="0">
                <a:solidFill>
                  <a:srgbClr val="FF0000"/>
                </a:solidFill>
              </a:rPr>
              <a:t>bacterial toxin ( E. coli , cholera) </a:t>
            </a:r>
            <a:r>
              <a:rPr lang="en-US" dirty="0" smtClean="0"/>
              <a:t>that stimulates the secretion of anions.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marL="342900" lvl="2" indent="-342900"/>
            <a:r>
              <a:rPr lang="en-US" sz="2800" dirty="0" smtClean="0"/>
              <a:t>Also seen in Endocrine </a:t>
            </a:r>
            <a:r>
              <a:rPr lang="en-US" sz="2800" dirty="0" err="1" smtClean="0"/>
              <a:t>tumours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Osmotic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Excess amount of poorly absorbed substances that  exert osmotic effect………water is drawn into the bowels……diarrhea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output is usually not massive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Fasting improve the condition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osmotic gap is high, &gt; 125 </a:t>
            </a:r>
            <a:r>
              <a:rPr lang="en-US" dirty="0" err="1" smtClean="0">
                <a:solidFill>
                  <a:srgbClr val="FFFF00"/>
                </a:solidFill>
              </a:rPr>
              <a:t>mOsm</a:t>
            </a:r>
            <a:r>
              <a:rPr lang="en-US" dirty="0" smtClean="0">
                <a:solidFill>
                  <a:srgbClr val="FFFF00"/>
                </a:solidFill>
              </a:rPr>
              <a:t>/kg</a:t>
            </a:r>
          </a:p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Can be the result of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Malabsorption</a:t>
            </a:r>
            <a:r>
              <a:rPr lang="en-US" dirty="0" smtClean="0"/>
              <a:t>  in which the nutrients are left in the lumen to pull in water e.g. lactose intolerance</a:t>
            </a:r>
          </a:p>
          <a:p>
            <a:pPr marL="514350" indent="-514350">
              <a:buNone/>
            </a:pPr>
            <a:r>
              <a:rPr lang="en-US" dirty="0" smtClean="0"/>
              <a:t>2.  osmotic laxatives.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Exudative</a:t>
            </a:r>
            <a:r>
              <a:rPr lang="en-US" b="1" dirty="0" smtClean="0">
                <a:solidFill>
                  <a:srgbClr val="FF0000"/>
                </a:solidFill>
              </a:rPr>
              <a:t> (inflammatory 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from the outpouring of blood protein, or mucus from an inflamed or ulcerated mucosa</a:t>
            </a:r>
          </a:p>
          <a:p>
            <a:r>
              <a:rPr lang="en-US" dirty="0" smtClean="0"/>
              <a:t>Presence of blood and pus in the stool.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Persists on fasting</a:t>
            </a:r>
          </a:p>
          <a:p>
            <a:r>
              <a:rPr lang="en-US" dirty="0" smtClean="0"/>
              <a:t>Occurs  with inflammatory bowel diseases, and invasive  infections.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Motility-related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Caused by the rapid movement of food through the intestines (</a:t>
            </a:r>
            <a:r>
              <a:rPr lang="en-US" dirty="0" err="1" smtClean="0"/>
              <a:t>hypermotility</a:t>
            </a:r>
            <a:r>
              <a:rPr lang="en-US" dirty="0" smtClean="0"/>
              <a:t>).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Irritable bowel syndrome (IBS) – </a:t>
            </a:r>
            <a:r>
              <a:rPr lang="en-US" dirty="0" smtClean="0"/>
              <a:t>a motor disorder that causes abdominal pain and altered bowel habits with diarrhea predominating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1470025"/>
          </a:xfrm>
        </p:spPr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Categories of diarrhea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20" y="2147894"/>
            <a:ext cx="8215370" cy="3924312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Secretory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Osmotic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Exudative</a:t>
            </a:r>
            <a:r>
              <a:rPr lang="en-US" b="1" dirty="0" smtClean="0">
                <a:solidFill>
                  <a:srgbClr val="FFFF00"/>
                </a:solidFill>
              </a:rPr>
              <a:t> (inflammatory 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Motility-related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Aetiology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Acute diarrhea?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811957"/>
            <a:ext cx="4536504" cy="47133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>
                <a:cs typeface="Arial" pitchFamily="34" charset="0"/>
              </a:rPr>
              <a:t>Approximately 80% of acute diarrheas are due to </a:t>
            </a:r>
            <a:r>
              <a:rPr lang="en-US" b="1" i="1" u="sng" dirty="0" smtClean="0">
                <a:solidFill>
                  <a:srgbClr val="002060"/>
                </a:solidFill>
                <a:cs typeface="Arial" pitchFamily="34" charset="0"/>
              </a:rPr>
              <a:t>infections</a:t>
            </a:r>
            <a:r>
              <a:rPr lang="en-US" dirty="0" smtClean="0">
                <a:cs typeface="Arial" pitchFamily="34" charset="0"/>
              </a:rPr>
              <a:t> (viruses, bacteria, </a:t>
            </a:r>
            <a:r>
              <a:rPr lang="en-US" dirty="0" err="1" smtClean="0">
                <a:cs typeface="Arial" pitchFamily="34" charset="0"/>
              </a:rPr>
              <a:t>helminths</a:t>
            </a:r>
            <a:r>
              <a:rPr lang="en-US" dirty="0" smtClean="0">
                <a:cs typeface="Arial" pitchFamily="34" charset="0"/>
              </a:rPr>
              <a:t>, and protozoa).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Viral gastroenteritis </a:t>
            </a:r>
            <a:r>
              <a:rPr lang="en-US" dirty="0" smtClean="0"/>
              <a:t>(viral infection of the stomach and the small intestine) is the most common cause of acute diarrhea worldwide.</a:t>
            </a:r>
          </a:p>
          <a:p>
            <a:r>
              <a:rPr lang="en-US" b="1" dirty="0" smtClean="0"/>
              <a:t>Food poisoning</a:t>
            </a:r>
          </a:p>
          <a:p>
            <a:r>
              <a:rPr lang="en-US" b="1" dirty="0" smtClean="0"/>
              <a:t>Drugs</a:t>
            </a:r>
          </a:p>
          <a:p>
            <a:r>
              <a:rPr lang="en-US" b="1" dirty="0" smtClean="0"/>
              <a:t>Others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3424281" cy="236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724128" y="4581128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Rotavirus</a:t>
            </a:r>
            <a:r>
              <a:rPr lang="en-US" dirty="0" smtClean="0"/>
              <a:t> the cause of nearly 40% of hospitalizations from diarrhea in children under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Antibiotic-Associated Diarrheas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Diarrhea occurs in 20% of patients receiving broad-spectrum antibiotics; about 20% of these diarrheas are due to </a:t>
            </a:r>
            <a:r>
              <a:rPr lang="en-US" b="1" i="1" dirty="0" smtClean="0">
                <a:solidFill>
                  <a:srgbClr val="FFFF00"/>
                </a:solidFill>
              </a:rPr>
              <a:t>Clostridium </a:t>
            </a:r>
            <a:r>
              <a:rPr lang="en-US" b="1" i="1" dirty="0" err="1" smtClean="0">
                <a:solidFill>
                  <a:srgbClr val="FFFF00"/>
                </a:solidFill>
              </a:rPr>
              <a:t>difficile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Aetiology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Chronic diarrhea?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Infection       </a:t>
            </a:r>
            <a:r>
              <a:rPr lang="en-US" b="1" dirty="0" smtClean="0"/>
              <a:t>------------------   </a:t>
            </a:r>
            <a:r>
              <a:rPr lang="en-US" b="1" dirty="0" err="1" smtClean="0"/>
              <a:t>e.g.</a:t>
            </a:r>
            <a:r>
              <a:rPr lang="en-US" i="1" dirty="0" err="1" smtClean="0"/>
              <a:t>Giardia</a:t>
            </a:r>
            <a:r>
              <a:rPr lang="en-US" i="1" dirty="0" smtClean="0"/>
              <a:t> </a:t>
            </a:r>
            <a:r>
              <a:rPr lang="en-US" i="1" dirty="0" err="1" smtClean="0"/>
              <a:t>lamblia</a:t>
            </a:r>
            <a:r>
              <a:rPr lang="en-US" dirty="0" smtClean="0"/>
              <a:t> . AIDS often have chronic infections of their intestines that cause diarrhea.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Post-infectious.</a:t>
            </a:r>
            <a:r>
              <a:rPr lang="en-US" dirty="0" smtClean="0"/>
              <a:t> Following acute viral, bacterial or parasitic infections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Malabsorption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Inflammatory bowel disease (IBD)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Endocrine diseases.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Colon cancer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Irritable bowel syndrome.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عنوان فرعي 2"/>
          <p:cNvSpPr>
            <a:spLocks noGrp="1"/>
          </p:cNvSpPr>
          <p:nvPr>
            <p:ph type="subTitle" idx="1"/>
          </p:nvPr>
        </p:nvSpPr>
        <p:spPr>
          <a:xfrm>
            <a:off x="1295400" y="381000"/>
            <a:ext cx="6400800" cy="6858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8 LECTURES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00013" y="3124200"/>
            <a:ext cx="26431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/>
              <a:t>Malabsorption</a:t>
            </a:r>
            <a:r>
              <a:rPr lang="en-US" sz="3200" dirty="0"/>
              <a:t>                                      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6675" y="2438400"/>
            <a:ext cx="2066925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Diarrhea                                                 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Complications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26928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Fluids ………………Dehydration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Electrolytes …………….. Electrolytes imbalance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Sodium bicarbonate…….</a:t>
            </a:r>
            <a:r>
              <a:rPr lang="en-US" dirty="0" smtClean="0"/>
              <a:t> Metabolic acidosis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If persistent ……Malnutrition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Tests useful in the evaluation of diarrhea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359421"/>
            <a:ext cx="8229600" cy="28697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3131840" y="1340768"/>
            <a:ext cx="207563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Acute diarrhea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rot="10800000" flipV="1">
            <a:off x="2339752" y="2060848"/>
            <a:ext cx="1008112" cy="93610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251520" y="3068960"/>
            <a:ext cx="271125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Noninflammatory</a:t>
            </a:r>
            <a:r>
              <a:rPr lang="en-US" dirty="0" smtClean="0"/>
              <a:t> Diarrhea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5868144" y="2924944"/>
            <a:ext cx="232332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Inflammatory Diarrhea</a:t>
            </a:r>
            <a:endParaRPr lang="en-US" dirty="0"/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4932040" y="2060848"/>
            <a:ext cx="1584176" cy="72008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3275856" y="1844824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Fecal  leukocytes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79512" y="4077072"/>
            <a:ext cx="3600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Suggests a </a:t>
            </a:r>
            <a:r>
              <a:rPr lang="en-US" dirty="0" smtClean="0">
                <a:solidFill>
                  <a:srgbClr val="FF0000"/>
                </a:solidFill>
              </a:rPr>
              <a:t>small bowel source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 colon but without mucosal injury</a:t>
            </a:r>
            <a:endParaRPr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5004048" y="4221088"/>
            <a:ext cx="387017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Suggests colonic mucosa damage caused by invasion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shigellosis, </a:t>
            </a:r>
            <a:r>
              <a:rPr lang="en-US" dirty="0" err="1" smtClean="0"/>
              <a:t>salmonellosis</a:t>
            </a:r>
            <a:r>
              <a:rPr lang="en-US" dirty="0" smtClean="0"/>
              <a:t>, </a:t>
            </a:r>
            <a:r>
              <a:rPr lang="en-US" i="1" dirty="0" smtClean="0"/>
              <a:t>Campylobacter </a:t>
            </a:r>
            <a:r>
              <a:rPr lang="en-US" dirty="0" smtClean="0"/>
              <a:t>or </a:t>
            </a:r>
            <a:r>
              <a:rPr lang="en-US" i="1" dirty="0" err="1" smtClean="0"/>
              <a:t>Yersinia</a:t>
            </a:r>
            <a:r>
              <a:rPr lang="en-US" dirty="0" smtClean="0"/>
              <a:t> infection, </a:t>
            </a:r>
            <a:r>
              <a:rPr lang="en-US" dirty="0" err="1" smtClean="0"/>
              <a:t>amebiasis</a:t>
            </a:r>
            <a:r>
              <a:rPr lang="en-US" dirty="0" smtClean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toxin (</a:t>
            </a:r>
            <a:r>
              <a:rPr lang="en-US" i="1" dirty="0" smtClean="0"/>
              <a:t>C </a:t>
            </a:r>
            <a:r>
              <a:rPr lang="en-US" i="1" dirty="0" err="1" smtClean="0"/>
              <a:t>difficile</a:t>
            </a:r>
            <a:r>
              <a:rPr lang="en-US" i="1" dirty="0" smtClean="0"/>
              <a:t>, E coli</a:t>
            </a:r>
            <a:r>
              <a:rPr lang="en-US" dirty="0" smtClean="0"/>
              <a:t> O157:H7).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Inflammatory bowel diseases</a:t>
            </a:r>
            <a:endParaRPr lang="en-US" dirty="0"/>
          </a:p>
        </p:txBody>
      </p:sp>
      <p:sp>
        <p:nvSpPr>
          <p:cNvPr id="14" name="مستطيل 13"/>
          <p:cNvSpPr/>
          <p:nvPr/>
        </p:nvSpPr>
        <p:spPr>
          <a:xfrm>
            <a:off x="2051720" y="2420888"/>
            <a:ext cx="12743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not present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5292080" y="2276872"/>
            <a:ext cx="9008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present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3419872" y="1052736"/>
            <a:ext cx="17704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Chronic diarrhea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rot="5400000">
            <a:off x="3887924" y="1736812"/>
            <a:ext cx="50405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3419872" y="2060848"/>
            <a:ext cx="158402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Stool analysis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Ova, parasites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rot="10800000">
            <a:off x="2411760" y="2204864"/>
            <a:ext cx="86568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>
            <a:off x="3708698" y="3284190"/>
            <a:ext cx="86409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2699792" y="1988840"/>
            <a:ext cx="3000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3995936" y="3068960"/>
            <a:ext cx="2551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1043608" y="1988840"/>
            <a:ext cx="10624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Infection </a:t>
            </a:r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3491880" y="3717032"/>
            <a:ext cx="137300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Stool fat test</a:t>
            </a:r>
            <a:endParaRPr lang="en-US" dirty="0"/>
          </a:p>
        </p:txBody>
      </p:sp>
      <p:sp>
        <p:nvSpPr>
          <p:cNvPr id="19" name="مستطيل 18"/>
          <p:cNvSpPr/>
          <p:nvPr/>
        </p:nvSpPr>
        <p:spPr>
          <a:xfrm>
            <a:off x="35496" y="3573016"/>
            <a:ext cx="22976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Secretory</a:t>
            </a:r>
            <a:r>
              <a:rPr lang="en-US" dirty="0" smtClean="0"/>
              <a:t> or </a:t>
            </a:r>
          </a:p>
          <a:p>
            <a:r>
              <a:rPr lang="en-US" dirty="0" smtClean="0"/>
              <a:t>Noninfectious </a:t>
            </a:r>
          </a:p>
          <a:p>
            <a:r>
              <a:rPr lang="en-US" dirty="0" smtClean="0"/>
              <a:t>inflammatory diarrhea</a:t>
            </a:r>
            <a:endParaRPr lang="en-US" dirty="0"/>
          </a:p>
        </p:txBody>
      </p:sp>
      <p:sp>
        <p:nvSpPr>
          <p:cNvPr id="20" name="مستطيل 19"/>
          <p:cNvSpPr/>
          <p:nvPr/>
        </p:nvSpPr>
        <p:spPr>
          <a:xfrm>
            <a:off x="3401302" y="4941168"/>
            <a:ext cx="16027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Malabsorption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1" name="رابط كسهم مستقيم 20"/>
          <p:cNvCxnSpPr/>
          <p:nvPr/>
        </p:nvCxnSpPr>
        <p:spPr>
          <a:xfrm rot="10800000">
            <a:off x="2411760" y="3933056"/>
            <a:ext cx="86568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>
            <a:stCxn id="16" idx="2"/>
            <a:endCxn id="20" idx="0"/>
          </p:cNvCxnSpPr>
          <p:nvPr/>
        </p:nvCxnSpPr>
        <p:spPr>
          <a:xfrm rot="16200000" flipH="1">
            <a:off x="3763127" y="4501620"/>
            <a:ext cx="854804" cy="2429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2771800" y="3789040"/>
            <a:ext cx="2551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6" name="مستطيل 25"/>
          <p:cNvSpPr/>
          <p:nvPr/>
        </p:nvSpPr>
        <p:spPr>
          <a:xfrm>
            <a:off x="4067944" y="4293096"/>
            <a:ext cx="3000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7" name="مستطيل 26"/>
          <p:cNvSpPr/>
          <p:nvPr/>
        </p:nvSpPr>
        <p:spPr>
          <a:xfrm>
            <a:off x="4932040" y="3717032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(normal &lt;20%)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572560" cy="6357982"/>
          </a:xfrm>
        </p:spPr>
        <p:txBody>
          <a:bodyPr>
            <a:normAutofit fontScale="92500" lnSpcReduction="10000"/>
          </a:bodyPr>
          <a:lstStyle/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b="1" dirty="0" smtClean="0">
                <a:solidFill>
                  <a:srgbClr val="FF0000"/>
                </a:solidFill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Understand the physiology of fluid in small intestine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1.5 liter food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7 liters secretions and reabsorbed in small intestine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1.4 reabsorbed in large intestine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b="1" u="sng" dirty="0" smtClean="0">
              <a:latin typeface="Arabic Typesetting" pitchFamily="66" charset="-78"/>
              <a:ea typeface="Times New Roman" pitchFamily="18" charset="0"/>
              <a:cs typeface="Arabic Typesetting" pitchFamily="66" charset="-78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b="1" u="sng" dirty="0" smtClean="0">
                <a:solidFill>
                  <a:srgbClr val="FF0000"/>
                </a:solidFill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Describe the </a:t>
            </a:r>
            <a:r>
              <a:rPr lang="en-US" sz="2300" b="1" u="sng" dirty="0" err="1" smtClean="0">
                <a:solidFill>
                  <a:srgbClr val="FF0000"/>
                </a:solidFill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pathophysiology</a:t>
            </a:r>
            <a:r>
              <a:rPr lang="en-US" sz="2300" b="1" u="sng" dirty="0" smtClean="0">
                <a:solidFill>
                  <a:srgbClr val="FF0000"/>
                </a:solidFill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 and causes of various types of diarrhea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300" b="1" u="sng" dirty="0" err="1" smtClean="0"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Secretory</a:t>
            </a:r>
            <a:r>
              <a:rPr lang="en-US" sz="2300" b="1" u="sng" dirty="0" smtClean="0"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 </a:t>
            </a: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Normal stool osmotic gap {bacterial toxin ( E. coli , cholera) Endocrine </a:t>
            </a:r>
            <a:r>
              <a:rPr lang="en-US" sz="2300" dirty="0" err="1" smtClean="0">
                <a:latin typeface="Arabic Typesetting" pitchFamily="66" charset="-78"/>
                <a:cs typeface="Arabic Typesetting" pitchFamily="66" charset="-78"/>
              </a:rPr>
              <a:t>tumours</a:t>
            </a: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}</a:t>
            </a:r>
            <a:endParaRPr lang="en-US" sz="2300" b="1" u="sng" dirty="0" smtClean="0">
              <a:latin typeface="Arabic Typesetting" pitchFamily="66" charset="-78"/>
              <a:ea typeface="Times New Roman" pitchFamily="18" charset="0"/>
              <a:cs typeface="Arabic Typesetting" pitchFamily="66" charset="-78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300" b="1" u="sng" dirty="0" smtClean="0"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osmotic, </a:t>
            </a: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osmotic gap is high ,   {</a:t>
            </a:r>
            <a:r>
              <a:rPr lang="en-US" sz="2300" dirty="0" err="1" smtClean="0">
                <a:latin typeface="Arabic Typesetting" pitchFamily="66" charset="-78"/>
                <a:cs typeface="Arabic Typesetting" pitchFamily="66" charset="-78"/>
              </a:rPr>
              <a:t>Malabsorption</a:t>
            </a: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,    osmotic laxatives}</a:t>
            </a:r>
            <a:endParaRPr lang="en-US" sz="2300" b="1" u="sng" dirty="0" smtClean="0">
              <a:latin typeface="Arabic Typesetting" pitchFamily="66" charset="-78"/>
              <a:ea typeface="Times New Roman" pitchFamily="18" charset="0"/>
              <a:cs typeface="Arabic Typesetting" pitchFamily="66" charset="-78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300" b="1" u="sng" dirty="0" err="1" smtClean="0"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Exudative</a:t>
            </a:r>
            <a:r>
              <a:rPr lang="en-US" sz="2300" b="1" u="sng" dirty="0" smtClean="0"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, </a:t>
            </a: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blood and pus in the stool,  { inflammatory bowel diseases, and   invasive  infections}</a:t>
            </a:r>
            <a:endParaRPr lang="en-US" sz="2300" b="1" u="sng" dirty="0" smtClean="0">
              <a:latin typeface="Arabic Typesetting" pitchFamily="66" charset="-78"/>
              <a:ea typeface="Times New Roman" pitchFamily="18" charset="0"/>
              <a:cs typeface="Arabic Typesetting" pitchFamily="66" charset="-78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300" b="1" u="sng" dirty="0" smtClean="0"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Motility-related    {</a:t>
            </a: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Irritable bowel syndrome (IBS)} </a:t>
            </a:r>
            <a:endParaRPr lang="en-US" sz="2300" b="1" u="sng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latin typeface="Arabic Typesetting" pitchFamily="66" charset="-78"/>
              <a:ea typeface="Times New Roman" pitchFamily="18" charset="0"/>
              <a:cs typeface="Arabic Typesetting" pitchFamily="66" charset="-78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latin typeface="Arabic Typesetting" pitchFamily="66" charset="-78"/>
              <a:ea typeface="Times New Roman" pitchFamily="18" charset="0"/>
              <a:cs typeface="Arabic Typesetting" pitchFamily="66" charset="-78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b="1" dirty="0" smtClean="0">
                <a:solidFill>
                  <a:srgbClr val="FF0000"/>
                </a:solidFill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Define acute diarrhea and enumerate its common causes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Less than 2 weeks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300" u="sng" dirty="0" smtClean="0">
                <a:latin typeface="Arabic Typesetting" pitchFamily="66" charset="-78"/>
                <a:cs typeface="Arabic Typesetting" pitchFamily="66" charset="-78"/>
              </a:rPr>
              <a:t>infections</a:t>
            </a: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 (viruses, bacteria, </a:t>
            </a:r>
            <a:r>
              <a:rPr lang="en-US" sz="2300" dirty="0" err="1" smtClean="0">
                <a:latin typeface="Arabic Typesetting" pitchFamily="66" charset="-78"/>
                <a:cs typeface="Arabic Typesetting" pitchFamily="66" charset="-78"/>
              </a:rPr>
              <a:t>helminths</a:t>
            </a: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, and protozoa). Food poisoning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latin typeface="Arabic Typesetting" pitchFamily="66" charset="-78"/>
              <a:ea typeface="Times New Roman" pitchFamily="18" charset="0"/>
              <a:cs typeface="Arabic Typesetting" pitchFamily="66" charset="-78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latin typeface="Arabic Typesetting" pitchFamily="66" charset="-78"/>
              <a:ea typeface="Times New Roman" pitchFamily="18" charset="0"/>
              <a:cs typeface="Arabic Typesetting" pitchFamily="66" charset="-78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b="1" dirty="0" smtClean="0">
                <a:solidFill>
                  <a:srgbClr val="FF0000"/>
                </a:solidFill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Define chronic diarrhea and enumerate its common causes </a:t>
            </a:r>
            <a:endParaRPr lang="en-US" sz="2300" b="1" dirty="0" smtClean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2300" dirty="0" smtClean="0">
                <a:latin typeface="Arabic Typesetting" pitchFamily="66" charset="-78"/>
                <a:cs typeface="Arabic Typesetting" pitchFamily="66" charset="-78"/>
              </a:rPr>
              <a:t>More than one month</a:t>
            </a:r>
          </a:p>
          <a:p>
            <a:pPr>
              <a:buFont typeface="Wingdings" pitchFamily="2" charset="2"/>
              <a:buChar char="Ø"/>
            </a:pPr>
            <a:r>
              <a:rPr lang="en-US" sz="2300" b="1" dirty="0" smtClean="0">
                <a:latin typeface="Arabic Typesetting" pitchFamily="66" charset="-78"/>
                <a:cs typeface="Arabic Typesetting" pitchFamily="66" charset="-78"/>
              </a:rPr>
              <a:t>Infection, post Infection  </a:t>
            </a:r>
            <a:r>
              <a:rPr lang="en-US" sz="2300" b="1" dirty="0" err="1" smtClean="0">
                <a:latin typeface="Arabic Typesetting" pitchFamily="66" charset="-78"/>
                <a:cs typeface="Arabic Typesetting" pitchFamily="66" charset="-78"/>
              </a:rPr>
              <a:t>malabsorption</a:t>
            </a:r>
            <a:r>
              <a:rPr lang="en-US" sz="2300" b="1" dirty="0" smtClean="0">
                <a:latin typeface="Arabic Typesetting" pitchFamily="66" charset="-78"/>
                <a:cs typeface="Arabic Typesetting" pitchFamily="66" charset="-78"/>
              </a:rPr>
              <a:t>, Inflammatory bowel disease (IBD), cancer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عنوان فرعي 2"/>
          <p:cNvSpPr>
            <a:spLocks noGrp="1"/>
          </p:cNvSpPr>
          <p:nvPr>
            <p:ph type="subTitle" idx="1"/>
          </p:nvPr>
        </p:nvSpPr>
        <p:spPr>
          <a:xfrm>
            <a:off x="1295400" y="381000"/>
            <a:ext cx="6400800" cy="6858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8 LECTURES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00013" y="3124200"/>
            <a:ext cx="26431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/>
              <a:t>Malabsorption</a:t>
            </a:r>
            <a:r>
              <a:rPr lang="en-US" sz="3200" dirty="0"/>
              <a:t>                                      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6675" y="2438400"/>
            <a:ext cx="2066925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Diarrhea                                                   </a:t>
            </a:r>
            <a:endParaRPr lang="en-US" sz="4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42876" y="1214422"/>
            <a:ext cx="8715404" cy="35394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Upon completion of this lecture the students will 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Understand that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malabsorption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 is caused by either abnormal digestion or small intestinal mucosa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Know that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malabsorption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 can affect many organ systems ( alimentary tract,  hematopoietic system,  musculoskeletal system,  endocrine system, epidermis,  nervous system)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Concentrate on celiac disease and  lactose intolerance as two examples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malabsoption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 syndrome.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143000" y="1905000"/>
            <a:ext cx="689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u="sng" dirty="0" err="1">
                <a:solidFill>
                  <a:schemeClr val="tx2"/>
                </a:solidFill>
                <a:latin typeface="Arial" charset="0"/>
              </a:rPr>
              <a:t>Malabsorption</a:t>
            </a:r>
            <a:r>
              <a:rPr lang="en-US" sz="4400" b="1" u="sng" dirty="0">
                <a:solidFill>
                  <a:schemeClr val="tx2"/>
                </a:solidFill>
                <a:latin typeface="Arial" charset="0"/>
              </a:rPr>
              <a:t> Syndrome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85786" y="3500438"/>
            <a:ext cx="778674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Inability of the intestine to absorb nutrients adequately into the bloodstream.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785786" y="4286256"/>
            <a:ext cx="778674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Impairment can be of single or multiple nutrients depending on the abnormality. </a:t>
            </a:r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Physiology 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/>
            <a:r>
              <a:rPr lang="en-US" dirty="0" smtClean="0"/>
              <a:t>The main purpose of the gastrointestinal tract is to digests and absorbs nutrients (fat, carbohydrate, and protein), micronutrients (vitamins and trace minerals), water, and electrolytes. </a:t>
            </a:r>
            <a:endParaRPr lang="ar-SA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-94565"/>
            <a:ext cx="2488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Mechanisms and Causes of </a:t>
            </a:r>
            <a:r>
              <a:rPr lang="en-US" sz="2800" dirty="0" err="1" smtClean="0">
                <a:solidFill>
                  <a:srgbClr val="FFFF00"/>
                </a:solidFill>
              </a:rPr>
              <a:t>Malabsorption</a:t>
            </a:r>
            <a:r>
              <a:rPr lang="en-US" sz="2800" dirty="0" smtClean="0">
                <a:solidFill>
                  <a:srgbClr val="FFFF00"/>
                </a:solidFill>
              </a:rPr>
              <a:t> Syndrome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55000" lnSpcReduction="20000"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digestion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Postgastrectomy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Deficiency of pancreatic lipase</a:t>
            </a:r>
          </a:p>
          <a:p>
            <a:pPr algn="l">
              <a:buNone/>
            </a:pPr>
            <a:r>
              <a:rPr lang="en-US" dirty="0" smtClean="0"/>
              <a:t>    Chronic pancreatitis</a:t>
            </a:r>
          </a:p>
          <a:p>
            <a:pPr algn="l">
              <a:buNone/>
            </a:pPr>
            <a:r>
              <a:rPr lang="en-US" dirty="0" smtClean="0"/>
              <a:t>    Cystic fibrosis</a:t>
            </a:r>
          </a:p>
          <a:p>
            <a:pPr algn="l">
              <a:buNone/>
            </a:pPr>
            <a:r>
              <a:rPr lang="en-US" dirty="0" smtClean="0"/>
              <a:t>    Pancreatic resection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Zollinger</a:t>
            </a:r>
            <a:r>
              <a:rPr lang="en-US" dirty="0" smtClean="0"/>
              <a:t>-Ellison syndrome</a:t>
            </a:r>
          </a:p>
          <a:p>
            <a:pPr marL="571500" indent="-571500" algn="l">
              <a:buNone/>
            </a:pPr>
            <a:r>
              <a:rPr lang="en-US" b="1" dirty="0" smtClean="0"/>
              <a:t>Deficient bile salt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Obstructive jaundice</a:t>
            </a:r>
          </a:p>
          <a:p>
            <a:pPr algn="l">
              <a:buNone/>
            </a:pPr>
            <a:r>
              <a:rPr lang="en-US" dirty="0" smtClean="0"/>
              <a:t>    Bacterial overgrowth</a:t>
            </a:r>
          </a:p>
          <a:p>
            <a:pPr algn="l">
              <a:buNone/>
            </a:pPr>
            <a:r>
              <a:rPr lang="en-US" dirty="0" smtClean="0"/>
              <a:t>    Stasis in blind loops, </a:t>
            </a:r>
            <a:r>
              <a:rPr lang="en-US" dirty="0" err="1" smtClean="0"/>
              <a:t>diverticula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Fistulas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Hypomotility</a:t>
            </a:r>
            <a:r>
              <a:rPr lang="en-US" dirty="0" smtClean="0"/>
              <a:t> states (diabetes)</a:t>
            </a:r>
          </a:p>
          <a:p>
            <a:pPr algn="l">
              <a:buNone/>
            </a:pPr>
            <a:r>
              <a:rPr lang="en-US" dirty="0" smtClean="0"/>
              <a:t>    Terminal </a:t>
            </a:r>
            <a:r>
              <a:rPr lang="en-US" dirty="0" err="1" smtClean="0"/>
              <a:t>ileal</a:t>
            </a:r>
            <a:r>
              <a:rPr lang="en-US" dirty="0" smtClean="0"/>
              <a:t> resection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Crohns</a:t>
            </a:r>
            <a:r>
              <a:rPr lang="en-US" dirty="0" smtClean="0"/>
              <a:t>' disease</a:t>
            </a:r>
          </a:p>
          <a:p>
            <a:pPr algn="l">
              <a:buNone/>
            </a:pPr>
            <a:r>
              <a:rPr lang="en-US" dirty="0" smtClean="0"/>
              <a:t>    Precipitation of bile salts (neomycin)</a:t>
            </a:r>
          </a:p>
          <a:p>
            <a:pPr algn="l">
              <a:buNone/>
            </a:pP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55000" lnSpcReduction="20000"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Primary mucosal abnormalities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    Celiac disease</a:t>
            </a:r>
          </a:p>
          <a:p>
            <a:pPr algn="l">
              <a:buNone/>
            </a:pPr>
            <a:r>
              <a:rPr lang="en-US" dirty="0" smtClean="0"/>
              <a:t>    Tropical </a:t>
            </a:r>
            <a:r>
              <a:rPr lang="en-US" dirty="0" err="1" smtClean="0"/>
              <a:t>sprue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Whipple's disease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Amyloidosis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Radiation enteritis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Abetalipoproteinemia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Giardiasis</a:t>
            </a:r>
            <a:endParaRPr lang="en-US" dirty="0" smtClean="0"/>
          </a:p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small intestine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    Intestinal resection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Crohn's</a:t>
            </a:r>
            <a:r>
              <a:rPr lang="en-US" dirty="0" smtClean="0"/>
              <a:t> disease</a:t>
            </a:r>
          </a:p>
          <a:p>
            <a:pPr algn="l">
              <a:buNone/>
            </a:pPr>
            <a:r>
              <a:rPr lang="en-US" dirty="0" smtClean="0"/>
              <a:t>    Mesenteric vascular disease with infarction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Jejunoileal</a:t>
            </a:r>
            <a:r>
              <a:rPr lang="en-US" dirty="0" smtClean="0"/>
              <a:t> bypass</a:t>
            </a:r>
          </a:p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Lymphatic obstruction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    Intestinal </a:t>
            </a:r>
            <a:r>
              <a:rPr lang="en-US" dirty="0" err="1" smtClean="0"/>
              <a:t>lymphangiectasia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Malignant lymphoma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Macroglobulinemia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 rot="18829758">
            <a:off x="1948934" y="3262817"/>
            <a:ext cx="3893879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dirty="0" smtClean="0"/>
              <a:t>Many causes</a:t>
            </a:r>
            <a:endParaRPr lang="ar-SA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Pathophysiology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3131840" y="2564904"/>
            <a:ext cx="302249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Small intestine abnormalities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1520" y="2564904"/>
            <a:ext cx="2199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digestion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55776" y="2564904"/>
            <a:ext cx="4700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Or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6804248" y="2627620"/>
            <a:ext cx="182614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u="sng" dirty="0" err="1" smtClean="0">
                <a:solidFill>
                  <a:schemeClr val="tx2"/>
                </a:solidFill>
                <a:latin typeface="Arial" charset="0"/>
              </a:rPr>
              <a:t>Malabsorption</a:t>
            </a:r>
            <a:r>
              <a:rPr lang="en-US" b="1" u="sng" dirty="0" smtClean="0">
                <a:solidFill>
                  <a:schemeClr val="tx2"/>
                </a:solidFill>
                <a:latin typeface="Arial" charset="0"/>
              </a:rPr>
              <a:t>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6372200" y="2636912"/>
            <a:ext cx="30008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=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DIARREAHA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231629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Pathophysiology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801240" y="2214554"/>
            <a:ext cx="2199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digestion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14480" y="4286256"/>
            <a:ext cx="302249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Small intestine abnormalities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357422" y="3131106"/>
            <a:ext cx="1189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Pancrease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357422" y="3559734"/>
            <a:ext cx="583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Bile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2357422" y="2714620"/>
            <a:ext cx="10544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Stomach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428860" y="4786322"/>
            <a:ext cx="91929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mucosa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428860" y="5214950"/>
            <a:ext cx="271779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Inadequate small intestine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428860" y="5643578"/>
            <a:ext cx="231268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Lymphatic obstruction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715008" y="2714620"/>
            <a:ext cx="17352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Postgastrectomy</a:t>
            </a:r>
            <a:endParaRPr lang="ar-SA" dirty="0"/>
          </a:p>
        </p:txBody>
      </p:sp>
      <p:cxnSp>
        <p:nvCxnSpPr>
          <p:cNvPr id="14" name="رابط كسهم مستقيم 13"/>
          <p:cNvCxnSpPr/>
          <p:nvPr/>
        </p:nvCxnSpPr>
        <p:spPr>
          <a:xfrm>
            <a:off x="3643306" y="2857496"/>
            <a:ext cx="1928826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5429256" y="3157365"/>
            <a:ext cx="350046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 smtClean="0"/>
              <a:t>Deficiency of pancreatic lipase</a:t>
            </a:r>
          </a:p>
          <a:p>
            <a:pPr algn="l">
              <a:buNone/>
            </a:pPr>
            <a:r>
              <a:rPr lang="en-US" dirty="0" smtClean="0"/>
              <a:t>Chronic pancreatitis</a:t>
            </a:r>
          </a:p>
          <a:p>
            <a:pPr algn="l">
              <a:buNone/>
            </a:pPr>
            <a:r>
              <a:rPr lang="en-US" dirty="0" smtClean="0"/>
              <a:t>Cystic fibrosis</a:t>
            </a:r>
          </a:p>
          <a:p>
            <a:pPr algn="l">
              <a:buNone/>
            </a:pPr>
            <a:r>
              <a:rPr lang="en-US" dirty="0" smtClean="0"/>
              <a:t>Pancreatic resection</a:t>
            </a:r>
            <a:endParaRPr lang="ar-SA" dirty="0"/>
          </a:p>
        </p:txBody>
      </p:sp>
      <p:cxnSp>
        <p:nvCxnSpPr>
          <p:cNvPr id="16" name="رابط كسهم مستقيم 15"/>
          <p:cNvCxnSpPr/>
          <p:nvPr/>
        </p:nvCxnSpPr>
        <p:spPr>
          <a:xfrm>
            <a:off x="3643306" y="3286124"/>
            <a:ext cx="1714512" cy="3571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5286380" y="4429132"/>
            <a:ext cx="364333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 smtClean="0"/>
              <a:t>Obstructive jaundice</a:t>
            </a:r>
          </a:p>
          <a:p>
            <a:pPr algn="l">
              <a:buNone/>
            </a:pPr>
            <a:r>
              <a:rPr lang="en-US" dirty="0" smtClean="0"/>
              <a:t>Terminal </a:t>
            </a:r>
            <a:r>
              <a:rPr lang="en-US" dirty="0" err="1" smtClean="0"/>
              <a:t>ileal</a:t>
            </a:r>
            <a:r>
              <a:rPr lang="en-US" dirty="0" smtClean="0"/>
              <a:t> resection</a:t>
            </a:r>
            <a:endParaRPr lang="ar-SA" dirty="0"/>
          </a:p>
        </p:txBody>
      </p:sp>
      <p:cxnSp>
        <p:nvCxnSpPr>
          <p:cNvPr id="20" name="رابط كسهم مستقيم 19"/>
          <p:cNvCxnSpPr/>
          <p:nvPr/>
        </p:nvCxnSpPr>
        <p:spPr>
          <a:xfrm>
            <a:off x="3071802" y="3786190"/>
            <a:ext cx="2214578" cy="78581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5" grpId="0" build="allAtOnce" animBg="1"/>
      <p:bldP spid="19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Pathophysiology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1801240" y="2214554"/>
            <a:ext cx="2199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digestion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14480" y="4286256"/>
            <a:ext cx="302249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Small intestine abnormalities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357422" y="3131106"/>
            <a:ext cx="1189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Pancrease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357422" y="3559734"/>
            <a:ext cx="583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Bile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2357422" y="2714620"/>
            <a:ext cx="10544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Stomach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428860" y="4786322"/>
            <a:ext cx="91929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mucosa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428860" y="5214950"/>
            <a:ext cx="271779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Inadequate small intestine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428860" y="5643578"/>
            <a:ext cx="231268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Lymphatic obstruction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286512" y="3643314"/>
            <a:ext cx="250036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 smtClean="0"/>
              <a:t>Celiac disease</a:t>
            </a:r>
          </a:p>
          <a:p>
            <a:pPr algn="l">
              <a:buNone/>
            </a:pPr>
            <a:r>
              <a:rPr lang="en-US" dirty="0" smtClean="0"/>
              <a:t>Tropical </a:t>
            </a:r>
            <a:r>
              <a:rPr lang="en-US" dirty="0" err="1" smtClean="0"/>
              <a:t>sprue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Whipple's disease</a:t>
            </a:r>
          </a:p>
          <a:p>
            <a:pPr algn="l">
              <a:buNone/>
            </a:pPr>
            <a:r>
              <a:rPr lang="en-US" dirty="0" err="1" smtClean="0"/>
              <a:t>Giardiasis</a:t>
            </a:r>
            <a:endParaRPr lang="en-US" dirty="0" smtClean="0"/>
          </a:p>
        </p:txBody>
      </p:sp>
      <p:cxnSp>
        <p:nvCxnSpPr>
          <p:cNvPr id="13" name="رابط كسهم مستقيم 12"/>
          <p:cNvCxnSpPr>
            <a:endCxn id="12" idx="1"/>
          </p:cNvCxnSpPr>
          <p:nvPr/>
        </p:nvCxnSpPr>
        <p:spPr>
          <a:xfrm flipV="1">
            <a:off x="3714744" y="4243479"/>
            <a:ext cx="2571768" cy="68571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V="1">
            <a:off x="5214942" y="5357826"/>
            <a:ext cx="1000132" cy="7143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4857752" y="5857892"/>
            <a:ext cx="1357322" cy="28575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6286512" y="4929198"/>
            <a:ext cx="24288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 smtClean="0"/>
              <a:t>Intestinal resection</a:t>
            </a:r>
          </a:p>
          <a:p>
            <a:pPr algn="l">
              <a:buNone/>
            </a:pPr>
            <a:r>
              <a:rPr lang="en-US" dirty="0" err="1" smtClean="0"/>
              <a:t>Crohn's</a:t>
            </a:r>
            <a:r>
              <a:rPr lang="en-US" dirty="0" smtClean="0"/>
              <a:t> disease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6215074" y="6000768"/>
            <a:ext cx="27146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1600" dirty="0" smtClean="0"/>
              <a:t> Intestinal </a:t>
            </a:r>
            <a:r>
              <a:rPr lang="en-US" sz="1600" dirty="0" err="1" smtClean="0"/>
              <a:t>lymphangiectasia</a:t>
            </a:r>
            <a:endParaRPr lang="en-US" sz="1600" dirty="0" smtClean="0"/>
          </a:p>
          <a:p>
            <a:pPr algn="l">
              <a:buNone/>
            </a:pPr>
            <a:r>
              <a:rPr lang="en-US" sz="1600" dirty="0" smtClean="0"/>
              <a:t> Malignant lymphoma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23" grpId="0" build="allAtOnce" animBg="1"/>
      <p:bldP spid="24" grpId="0" build="allAtOnce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Pathophysiology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2357422" y="3131106"/>
            <a:ext cx="1189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Pancrease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357422" y="3559734"/>
            <a:ext cx="583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Bile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428860" y="4786322"/>
            <a:ext cx="91929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mucosa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b="1" u="sng" dirty="0" err="1"/>
              <a:t>Malabsorption</a:t>
            </a:r>
            <a:r>
              <a:rPr lang="en-US" b="1" u="sng" dirty="0"/>
              <a:t> </a:t>
            </a:r>
            <a:r>
              <a:rPr lang="en-US" b="1" u="sng" dirty="0" smtClean="0"/>
              <a:t>Syndrome</a:t>
            </a:r>
            <a:br>
              <a:rPr lang="en-US" b="1" u="sng" dirty="0" smtClean="0"/>
            </a:br>
            <a:r>
              <a:rPr lang="en-US" dirty="0" smtClean="0"/>
              <a:t> Clinical features</a:t>
            </a:r>
            <a:endParaRPr lang="en-US" b="1" u="sng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98848"/>
            <a:ext cx="8610600" cy="5562600"/>
          </a:xfrm>
        </p:spPr>
        <p:txBody>
          <a:bodyPr/>
          <a:lstStyle/>
          <a:p>
            <a:pPr algn="l">
              <a:buNone/>
            </a:pPr>
            <a:r>
              <a:rPr lang="en-US" sz="2800" dirty="0" smtClean="0"/>
              <a:t>There is increased </a:t>
            </a:r>
            <a:r>
              <a:rPr lang="en-US" sz="2800" dirty="0"/>
              <a:t>fecal excretion of fat (</a:t>
            </a:r>
            <a:r>
              <a:rPr lang="en-US" sz="2800" dirty="0" err="1">
                <a:solidFill>
                  <a:srgbClr val="FFFF00"/>
                </a:solidFill>
              </a:rPr>
              <a:t>steatorrhea</a:t>
            </a:r>
            <a:r>
              <a:rPr lang="en-US" sz="2800" dirty="0"/>
              <a:t>) and the systemic effects of deficiency of vitamins, minerals, protein and carbohydrates.</a:t>
            </a:r>
          </a:p>
          <a:p>
            <a:pPr algn="l">
              <a:buNone/>
            </a:pPr>
            <a:r>
              <a:rPr lang="en-US" sz="2800" dirty="0" err="1">
                <a:solidFill>
                  <a:srgbClr val="FFFF00"/>
                </a:solidFill>
              </a:rPr>
              <a:t>Steatorrhea</a:t>
            </a:r>
            <a:r>
              <a:rPr lang="en-US" sz="2800" dirty="0"/>
              <a:t> is passage of soft, yellowish, greasy stools </a:t>
            </a:r>
            <a:r>
              <a:rPr lang="ar-SA" sz="2800" dirty="0" smtClean="0"/>
              <a:t>     </a:t>
            </a:r>
            <a:r>
              <a:rPr lang="en-US" sz="2800" dirty="0" smtClean="0"/>
              <a:t>containing </a:t>
            </a:r>
            <a:r>
              <a:rPr lang="en-US" sz="2800" dirty="0"/>
              <a:t>an increased amount of fat</a:t>
            </a:r>
            <a:r>
              <a:rPr lang="en-US" sz="2800" dirty="0" smtClean="0"/>
              <a:t>.</a:t>
            </a:r>
          </a:p>
          <a:p>
            <a:pPr algn="l">
              <a:buNone/>
            </a:pPr>
            <a:r>
              <a:rPr lang="en-US" sz="2800" dirty="0" smtClean="0"/>
              <a:t>Growth retardation, failure to thrive in children </a:t>
            </a:r>
          </a:p>
          <a:p>
            <a:pPr lvl="0" algn="l">
              <a:buNone/>
            </a:pPr>
            <a:r>
              <a:rPr lang="en-US" sz="2800" dirty="0" smtClean="0"/>
              <a:t>Weight loss despite increased oral intake of nutrients.</a:t>
            </a:r>
          </a:p>
          <a:p>
            <a:pPr algn="l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54" y="260648"/>
            <a:ext cx="8642226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347864" y="1556792"/>
            <a:ext cx="16706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/>
              <a:t>Malabsorption</a:t>
            </a:r>
            <a:r>
              <a:rPr lang="en-US" b="1" u="sng" dirty="0" smtClean="0"/>
              <a:t> Syndrome</a:t>
            </a:r>
            <a:br>
              <a:rPr lang="en-US" b="1" u="sng" dirty="0" smtClean="0"/>
            </a:br>
            <a:r>
              <a:rPr lang="en-US" dirty="0" smtClean="0"/>
              <a:t> Clinical features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702676" y="2345288"/>
            <a:ext cx="97513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Protein 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286380" y="2285992"/>
            <a:ext cx="36334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Musle</a:t>
            </a:r>
            <a:r>
              <a:rPr lang="en-US" dirty="0" smtClean="0"/>
              <a:t> wasting, Swelling or </a:t>
            </a:r>
            <a:r>
              <a:rPr lang="en-US" u="sng" dirty="0" err="1" smtClean="0"/>
              <a:t>oedema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683568" y="3131106"/>
            <a:ext cx="323896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12</a:t>
            </a:r>
            <a:r>
              <a:rPr lang="en-US" dirty="0" smtClean="0"/>
              <a:t>, folic acid and iron deficiency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5773070" y="3059668"/>
            <a:ext cx="11031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Anaemias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6715140" y="3059668"/>
            <a:ext cx="24288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dirty="0" smtClean="0"/>
              <a:t>(fatigue and weakness)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755576" y="3916924"/>
            <a:ext cx="190173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vitamin D, calcium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4293738" y="3916924"/>
            <a:ext cx="15023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Muscle cramp</a:t>
            </a:r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5903331" y="3916924"/>
            <a:ext cx="31331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dirty="0" err="1" smtClean="0"/>
              <a:t>Osteomalacia</a:t>
            </a:r>
            <a:r>
              <a:rPr lang="en-US" dirty="0" smtClean="0"/>
              <a:t> and osteoporosis</a:t>
            </a:r>
            <a:endParaRPr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755576" y="4917056"/>
            <a:ext cx="378584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vitamin K and other coagulation factor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6715140" y="4917056"/>
            <a:ext cx="20785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Bleeding tendencies</a:t>
            </a:r>
            <a:endParaRPr lang="ar-SA" dirty="0"/>
          </a:p>
        </p:txBody>
      </p:sp>
      <p:cxnSp>
        <p:nvCxnSpPr>
          <p:cNvPr id="15" name="رابط كسهم مستقيم 14"/>
          <p:cNvCxnSpPr/>
          <p:nvPr/>
        </p:nvCxnSpPr>
        <p:spPr>
          <a:xfrm>
            <a:off x="2143108" y="2498718"/>
            <a:ext cx="300039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4644008" y="5143512"/>
            <a:ext cx="1856818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2843808" y="4141792"/>
            <a:ext cx="1368152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4139952" y="3286124"/>
            <a:ext cx="157505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2357422" y="1571612"/>
            <a:ext cx="4214842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Depend on the deficient nutrient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There is no specific test for </a:t>
            </a:r>
            <a:r>
              <a:rPr lang="en-US" dirty="0" err="1" smtClean="0"/>
              <a:t>malabsorption</a:t>
            </a:r>
            <a:r>
              <a:rPr lang="en-US" dirty="0" smtClean="0"/>
              <a:t>. </a:t>
            </a:r>
          </a:p>
          <a:p>
            <a:pPr algn="l">
              <a:buNone/>
            </a:pPr>
            <a:r>
              <a:rPr lang="en-US" dirty="0" smtClean="0"/>
              <a:t>Investigation  is guided by symptoms and signs.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Fecal fat study to diagnose </a:t>
            </a:r>
            <a:r>
              <a:rPr lang="en-US" dirty="0" err="1" smtClean="0"/>
              <a:t>steatorrhoea</a:t>
            </a:r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Blood tests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Stool studies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467544" y="4581128"/>
            <a:ext cx="257256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/>
              <a:t>4.   Endoscopy</a:t>
            </a:r>
            <a:endParaRPr lang="ar-SA" sz="3200" dirty="0"/>
          </a:p>
        </p:txBody>
      </p:sp>
      <p:sp>
        <p:nvSpPr>
          <p:cNvPr id="5" name="مستطيل 4"/>
          <p:cNvSpPr/>
          <p:nvPr/>
        </p:nvSpPr>
        <p:spPr>
          <a:xfrm>
            <a:off x="3472823" y="4581128"/>
            <a:ext cx="333142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/>
              <a:t>Biopsy of small bowel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u="sng" dirty="0" err="1"/>
              <a:t>Malabsorption</a:t>
            </a:r>
            <a:r>
              <a:rPr lang="en-US" sz="3600" b="1" u="sng" dirty="0"/>
              <a:t> Syndrome</a:t>
            </a:r>
            <a:r>
              <a:rPr lang="en-US" sz="4000" b="1" i="1" u="sng" dirty="0"/>
              <a:t> </a:t>
            </a:r>
            <a:br>
              <a:rPr lang="en-US" sz="4000" b="1" i="1" u="sng" dirty="0"/>
            </a:br>
            <a:r>
              <a:rPr lang="en-US" sz="3600" b="1" i="1" u="sng" dirty="0">
                <a:solidFill>
                  <a:srgbClr val="FFFF00"/>
                </a:solidFill>
              </a:rPr>
              <a:t>Celiac disease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44824"/>
            <a:ext cx="8712968" cy="4824536"/>
          </a:xfrm>
        </p:spPr>
        <p:txBody>
          <a:bodyPr>
            <a:normAutofit fontScale="77500" lnSpcReduction="20000"/>
          </a:bodyPr>
          <a:lstStyle/>
          <a:p>
            <a:pPr lvl="1" algn="l">
              <a:buNone/>
            </a:pPr>
            <a:r>
              <a:rPr lang="en-US" sz="3600" dirty="0" smtClean="0"/>
              <a:t>An  </a:t>
            </a:r>
            <a:r>
              <a:rPr lang="en-US" sz="3600" dirty="0"/>
              <a:t>immune reaction to </a:t>
            </a:r>
            <a:r>
              <a:rPr lang="en-US" sz="3600" dirty="0" err="1" smtClean="0">
                <a:solidFill>
                  <a:srgbClr val="FFFF00"/>
                </a:solidFill>
              </a:rPr>
              <a:t>gliadin</a:t>
            </a:r>
            <a:r>
              <a:rPr lang="en-US" sz="3600" dirty="0" smtClean="0"/>
              <a:t> fraction of the </a:t>
            </a:r>
            <a:r>
              <a:rPr lang="en-US" sz="3600" dirty="0" smtClean="0">
                <a:solidFill>
                  <a:srgbClr val="FFFF00"/>
                </a:solidFill>
              </a:rPr>
              <a:t>wheat</a:t>
            </a:r>
            <a:r>
              <a:rPr lang="en-US" sz="3600" dirty="0" smtClean="0"/>
              <a:t> protein </a:t>
            </a:r>
            <a:r>
              <a:rPr lang="en-US" sz="3600" dirty="0" smtClean="0">
                <a:solidFill>
                  <a:srgbClr val="FFFF00"/>
                </a:solidFill>
              </a:rPr>
              <a:t>gluten </a:t>
            </a:r>
          </a:p>
          <a:p>
            <a:pPr lvl="1" algn="l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lvl="1" algn="l">
              <a:buNone/>
            </a:pPr>
            <a:r>
              <a:rPr lang="en-US" sz="3600" dirty="0" smtClean="0"/>
              <a:t>Usually </a:t>
            </a:r>
            <a:r>
              <a:rPr lang="en-US" sz="3600" dirty="0"/>
              <a:t>diagnosed in childhood </a:t>
            </a:r>
            <a:r>
              <a:rPr lang="en-US" sz="3600" dirty="0">
                <a:latin typeface="Times New Roman"/>
              </a:rPr>
              <a:t>–</a:t>
            </a:r>
            <a:r>
              <a:rPr lang="en-US" sz="3600" dirty="0"/>
              <a:t> mid adult</a:t>
            </a:r>
            <a:r>
              <a:rPr lang="en-US" sz="3600" dirty="0" smtClean="0"/>
              <a:t>.</a:t>
            </a:r>
          </a:p>
          <a:p>
            <a:pPr lvl="1" algn="l">
              <a:buNone/>
            </a:pPr>
            <a:endParaRPr lang="en-US" sz="3600" dirty="0" smtClean="0"/>
          </a:p>
          <a:p>
            <a:pPr lvl="1" algn="l">
              <a:buNone/>
            </a:pPr>
            <a:r>
              <a:rPr lang="en-US" sz="3600" dirty="0" smtClean="0"/>
              <a:t>Patients </a:t>
            </a:r>
            <a:r>
              <a:rPr lang="en-US" sz="3600" dirty="0"/>
              <a:t>have raised antibodies to </a:t>
            </a:r>
            <a:r>
              <a:rPr lang="en-US" sz="3600" dirty="0" smtClean="0"/>
              <a:t>gluten</a:t>
            </a:r>
          </a:p>
          <a:p>
            <a:pPr lvl="1" algn="l">
              <a:buNone/>
            </a:pPr>
            <a:endParaRPr lang="en-US" sz="3600" dirty="0" smtClean="0"/>
          </a:p>
          <a:p>
            <a:pPr lvl="1">
              <a:buNone/>
            </a:pPr>
            <a:r>
              <a:rPr lang="en-US" sz="3600" dirty="0" smtClean="0"/>
              <a:t>Highly  specific association with class II HLA </a:t>
            </a:r>
            <a:r>
              <a:rPr lang="en-US" dirty="0" smtClean="0"/>
              <a:t>(DQ2 or DQ8) </a:t>
            </a:r>
            <a:r>
              <a:rPr lang="en-US" sz="3600" dirty="0" smtClean="0"/>
              <a:t>and, to a lesser extent, DQ8 (</a:t>
            </a:r>
            <a:r>
              <a:rPr lang="en-US" sz="3600" dirty="0" err="1" smtClean="0"/>
              <a:t>haplotype</a:t>
            </a:r>
            <a:r>
              <a:rPr lang="en-US" sz="3600" dirty="0" smtClean="0"/>
              <a:t> DR-4).</a:t>
            </a:r>
          </a:p>
          <a:p>
            <a:pPr lvl="1" algn="l">
              <a:buNone/>
            </a:pPr>
            <a:r>
              <a:rPr lang="en-US" sz="3600" dirty="0" smtClean="0"/>
              <a:t>  </a:t>
            </a:r>
          </a:p>
          <a:p>
            <a:pPr lvl="1" algn="l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lvl="1" algn="l">
              <a:buNone/>
            </a:pP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FFFF00"/>
                </a:solidFill>
              </a:rPr>
              <a:t>Clinical features</a:t>
            </a:r>
            <a:br>
              <a:rPr lang="en-US" b="1" i="1" u="sng" dirty="0" smtClean="0">
                <a:solidFill>
                  <a:srgbClr val="FFFF00"/>
                </a:solidFill>
              </a:rPr>
            </a:br>
            <a:r>
              <a:rPr lang="en-US" b="1" i="1" u="sng" dirty="0" smtClean="0">
                <a:solidFill>
                  <a:srgbClr val="FFFF00"/>
                </a:solidFill>
              </a:rPr>
              <a:t> </a:t>
            </a:r>
            <a:r>
              <a:rPr lang="en-US" sz="3100" b="1" i="1" u="sng" dirty="0" smtClean="0">
                <a:solidFill>
                  <a:srgbClr val="FFFF00"/>
                </a:solidFill>
              </a:rPr>
              <a:t>Celiac disease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642910" y="1857364"/>
            <a:ext cx="8072494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dirty="0" smtClean="0"/>
              <a:t>Typical presentation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GI symptoms that characteristically appear at age 9-24 months.</a:t>
            </a:r>
          </a:p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Symptoms begin at various times after the introduction of foods that contain gluten.</a:t>
            </a:r>
          </a:p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b="1" u="sng" dirty="0" smtClean="0"/>
              <a:t>A relationship between the age of onset and the type of presentation;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Infants and toddlers</a:t>
            </a:r>
            <a:r>
              <a:rPr lang="en-US" dirty="0" smtClean="0"/>
              <a:t>….GI symptoms and failure to thrive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Childhood</a:t>
            </a:r>
            <a:r>
              <a:rPr lang="en-US" dirty="0" smtClean="0"/>
              <a:t>…………………minor GI symptoms, inadequate rate of weight gain,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Young  adults</a:t>
            </a:r>
            <a:r>
              <a:rPr lang="en-US" dirty="0" smtClean="0"/>
              <a:t>……………anemia is the most common form of presentation.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Adults  and elderly</a:t>
            </a:r>
            <a:r>
              <a:rPr lang="en-US" dirty="0" smtClean="0"/>
              <a:t>…...GI symptoms are more prevalent</a:t>
            </a:r>
          </a:p>
          <a:p>
            <a:pPr algn="l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Endoscopy </a:t>
            </a:r>
            <a:endParaRPr lang="en-US" dirty="0"/>
          </a:p>
        </p:txBody>
      </p:sp>
      <p:pic>
        <p:nvPicPr>
          <p:cNvPr id="4" name="Content Placeholder 3" descr="celiac dise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0066" y="933738"/>
            <a:ext cx="4299322" cy="5924262"/>
          </a:xfrm>
        </p:spPr>
      </p:pic>
      <p:sp>
        <p:nvSpPr>
          <p:cNvPr id="5" name="TextBox 4"/>
          <p:cNvSpPr txBox="1"/>
          <p:nvPr/>
        </p:nvSpPr>
        <p:spPr>
          <a:xfrm>
            <a:off x="3759863" y="100010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4324" y="3857628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Celiac disease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42984"/>
            <a:ext cx="8429684" cy="33239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Upon completion of this lecture the students should  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Understand the physiology of fluid in small intestine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Describe the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pathophysiology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 and causes of various types of diarrhea (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Secretory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, osmotic,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Exudative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, Motility-related 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Define acute diarrhea and enumerate its common causes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Define chronic diarrhea and enumerate its common causes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786182" y="214290"/>
            <a:ext cx="169142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Objectives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Cotran\Images\CH18\F018030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929190" y="3864371"/>
            <a:ext cx="4038600" cy="2850777"/>
          </a:xfrm>
          <a:noFill/>
          <a:ln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1000" y="2514600"/>
            <a:ext cx="7334272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SzPct val="80000"/>
            </a:pPr>
            <a:r>
              <a:rPr lang="en-US" sz="2800" b="1" i="1" u="sng" dirty="0" smtClean="0">
                <a:latin typeface="Arial" charset="0"/>
              </a:rPr>
              <a:t>Histology </a:t>
            </a:r>
            <a:endParaRPr lang="en-US" sz="2800" b="1" i="1" u="sng" dirty="0">
              <a:latin typeface="Arial" charset="0"/>
            </a:endParaRPr>
          </a:p>
          <a:p>
            <a:pPr algn="l">
              <a:spcBef>
                <a:spcPct val="50000"/>
              </a:spcBef>
              <a:buSzPct val="80000"/>
              <a:buFontTx/>
              <a:buChar char="•"/>
            </a:pPr>
            <a:r>
              <a:rPr lang="en-US" dirty="0">
                <a:latin typeface="Arial" charset="0"/>
              </a:rPr>
              <a:t>Mucosa is flattened with marked villous atrophy</a:t>
            </a:r>
            <a:r>
              <a:rPr lang="en-US" dirty="0" smtClean="0">
                <a:latin typeface="Arial" charset="0"/>
              </a:rPr>
              <a:t>.</a:t>
            </a:r>
          </a:p>
          <a:p>
            <a:pPr algn="l">
              <a:spcBef>
                <a:spcPct val="50000"/>
              </a:spcBef>
              <a:buSzPct val="80000"/>
              <a:buFontTx/>
              <a:buChar char="•"/>
            </a:pPr>
            <a:r>
              <a:rPr lang="en-US" dirty="0" smtClean="0">
                <a:latin typeface="Arial" charset="0"/>
              </a:rPr>
              <a:t>Crypt hyperplasia </a:t>
            </a:r>
            <a:endParaRPr lang="en-US" dirty="0">
              <a:latin typeface="Arial" charset="0"/>
            </a:endParaRPr>
          </a:p>
          <a:p>
            <a:pPr algn="l">
              <a:spcBef>
                <a:spcPct val="50000"/>
              </a:spcBef>
              <a:buSzPct val="80000"/>
              <a:buFontTx/>
              <a:buChar char="•"/>
            </a:pPr>
            <a:r>
              <a:rPr lang="en-US" dirty="0" smtClean="0">
                <a:latin typeface="Arial" charset="0"/>
              </a:rPr>
              <a:t>Increased intraepithelial </a:t>
            </a:r>
            <a:r>
              <a:rPr lang="en-US" dirty="0" err="1" smtClean="0">
                <a:latin typeface="Arial" charset="0"/>
              </a:rPr>
              <a:t>lymphocytosis</a:t>
            </a:r>
            <a:endParaRPr lang="en-US" dirty="0">
              <a:latin typeface="Arial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071670" y="0"/>
            <a:ext cx="34163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sz="3600" b="1" u="sng" dirty="0">
                <a:solidFill>
                  <a:srgbClr val="FFFF00"/>
                </a:solidFill>
                <a:latin typeface="Arial" charset="0"/>
              </a:rPr>
            </a:br>
            <a:r>
              <a:rPr lang="en-US" sz="3600" b="1" u="sng" dirty="0">
                <a:solidFill>
                  <a:srgbClr val="FFFF00"/>
                </a:solidFill>
                <a:latin typeface="Arial" charset="0"/>
              </a:rPr>
              <a:t>Celiac Disease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656"/>
            <a:ext cx="3059832" cy="219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6588224" y="2060848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rgbClr val="FFFF00"/>
                </a:solidFill>
              </a:rPr>
              <a:t/>
            </a:r>
            <a:br>
              <a:rPr lang="en-US" sz="2800" b="1" u="sng" dirty="0">
                <a:solidFill>
                  <a:srgbClr val="FFFF00"/>
                </a:solidFill>
              </a:rPr>
            </a:br>
            <a:r>
              <a:rPr lang="en-US" sz="2800" b="1" u="sng" dirty="0">
                <a:solidFill>
                  <a:srgbClr val="FFFF00"/>
                </a:solidFill>
              </a:rPr>
              <a:t>Celiac Disease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l"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Diagnosis</a:t>
            </a:r>
          </a:p>
          <a:p>
            <a:pPr marL="609600" indent="-609600" algn="l">
              <a:buNone/>
            </a:pPr>
            <a:r>
              <a:rPr lang="en-US" sz="2400" dirty="0"/>
              <a:t>Clinical documentations of </a:t>
            </a:r>
            <a:r>
              <a:rPr lang="en-US" sz="2400" dirty="0" err="1"/>
              <a:t>malabsorption</a:t>
            </a:r>
            <a:r>
              <a:rPr lang="en-US" sz="2400" dirty="0" smtClean="0"/>
              <a:t>.</a:t>
            </a:r>
          </a:p>
          <a:p>
            <a:pPr marL="609600" indent="-609600" algn="l">
              <a:buNone/>
            </a:pPr>
            <a:r>
              <a:rPr lang="en-US" sz="2400" dirty="0" smtClean="0"/>
              <a:t>Stool ……….  Fat</a:t>
            </a:r>
          </a:p>
          <a:p>
            <a:pPr marL="609600" indent="-609600">
              <a:buNone/>
            </a:pPr>
            <a:r>
              <a:rPr lang="en-US" sz="2400" dirty="0" smtClean="0"/>
              <a:t>Serologic tests for celiac disease (namely the anti-TTG-</a:t>
            </a:r>
            <a:r>
              <a:rPr lang="en-US" sz="2400" dirty="0" err="1" smtClean="0"/>
              <a:t>IgA</a:t>
            </a:r>
            <a:r>
              <a:rPr lang="en-US" sz="2400" dirty="0" smtClean="0"/>
              <a:t>)</a:t>
            </a:r>
            <a:endParaRPr lang="en-US" sz="2400" dirty="0"/>
          </a:p>
          <a:p>
            <a:pPr marL="609600" indent="-609600" algn="l">
              <a:buNone/>
            </a:pPr>
            <a:r>
              <a:rPr lang="en-US" sz="2400" dirty="0"/>
              <a:t>Small intestine biopsy demonstrate </a:t>
            </a:r>
            <a:r>
              <a:rPr lang="en-US" sz="2400" dirty="0" smtClean="0"/>
              <a:t>villous atrophy.</a:t>
            </a:r>
            <a:endParaRPr lang="en-US" sz="2400" dirty="0"/>
          </a:p>
          <a:p>
            <a:pPr marL="609600" indent="-609600" algn="l">
              <a:buNone/>
            </a:pPr>
            <a:r>
              <a:rPr lang="en-US" sz="2400" dirty="0"/>
              <a:t>Improvement of symptom and mucosal histology on gluten withdrawal from diet.</a:t>
            </a:r>
          </a:p>
          <a:p>
            <a:pPr marL="609600" indent="-609600">
              <a:buNone/>
            </a:pPr>
            <a:endParaRPr lang="en-US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051720" y="5085184"/>
            <a:ext cx="60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wheat, barley, </a:t>
            </a:r>
            <a:r>
              <a:rPr lang="en-US" sz="16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rye 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Other grains, such as rice and corn flour, do not have such an effect. 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rot="10800000" flipV="1">
            <a:off x="2555776" y="4572008"/>
            <a:ext cx="730340" cy="513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5400000">
            <a:off x="2957805" y="4686005"/>
            <a:ext cx="585184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5400000">
            <a:off x="3314995" y="4900319"/>
            <a:ext cx="51374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5400000" flipH="1" flipV="1">
            <a:off x="1872494" y="2672916"/>
            <a:ext cx="216024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8558583" y="6488668"/>
            <a:ext cx="58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err="1" smtClean="0"/>
              <a:t>الشليم</a:t>
            </a:r>
            <a:endParaRPr lang="en-US" dirty="0"/>
          </a:p>
        </p:txBody>
      </p:sp>
      <p:sp>
        <p:nvSpPr>
          <p:cNvPr id="11" name="مستطيل 10"/>
          <p:cNvSpPr/>
          <p:nvPr/>
        </p:nvSpPr>
        <p:spPr>
          <a:xfrm>
            <a:off x="8001024" y="6488668"/>
            <a:ext cx="535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rye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b="1" u="sng" dirty="0" smtClean="0">
                <a:solidFill>
                  <a:srgbClr val="FFFF00"/>
                </a:solidFill>
                <a:latin typeface="Arial" charset="0"/>
              </a:rPr>
            </a:br>
            <a:r>
              <a:rPr lang="en-US" b="1" u="sng" dirty="0" smtClean="0">
                <a:solidFill>
                  <a:srgbClr val="FFFF00"/>
                </a:solidFill>
                <a:latin typeface="Arial" charset="0"/>
              </a:rPr>
              <a:t>Celiac Disease</a:t>
            </a:r>
            <a:br>
              <a:rPr lang="en-US" b="1" u="sng" dirty="0" smtClean="0">
                <a:solidFill>
                  <a:srgbClr val="FFFF00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Complications</a:t>
            </a:r>
          </a:p>
          <a:p>
            <a:pPr algn="l">
              <a:buNone/>
            </a:pPr>
            <a:r>
              <a:rPr lang="en-US" dirty="0" err="1" smtClean="0"/>
              <a:t>Osteopenia</a:t>
            </a:r>
            <a:r>
              <a:rPr lang="en-US" dirty="0" smtClean="0"/>
              <a:t> , osteoporosis</a:t>
            </a:r>
          </a:p>
          <a:p>
            <a:pPr algn="l">
              <a:buNone/>
            </a:pPr>
            <a:r>
              <a:rPr lang="en-US" dirty="0" smtClean="0"/>
              <a:t>Infertility in women </a:t>
            </a:r>
          </a:p>
          <a:p>
            <a:pPr algn="l">
              <a:buNone/>
            </a:pPr>
            <a:r>
              <a:rPr lang="en-US" dirty="0" smtClean="0"/>
              <a:t>Short stature, delayed puberty, anemia, </a:t>
            </a:r>
          </a:p>
          <a:p>
            <a:pPr algn="l">
              <a:buNone/>
            </a:pPr>
            <a:r>
              <a:rPr lang="en-US" dirty="0" smtClean="0"/>
              <a:t>Malignancies,[ intestinal T-cell </a:t>
            </a:r>
            <a:r>
              <a:rPr lang="en-US" u="sng" dirty="0" smtClean="0">
                <a:solidFill>
                  <a:srgbClr val="FFFF00"/>
                </a:solidFill>
              </a:rPr>
              <a:t>lymphoma</a:t>
            </a:r>
            <a:r>
              <a:rPr lang="en-US" dirty="0" smtClean="0"/>
              <a:t>]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10 to 15% risk of developing GI lymphoma.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Lactose Intolerance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3857628"/>
            <a:ext cx="8229600" cy="4525963"/>
          </a:xfrm>
        </p:spPr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Lactose Intolerance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Pathophysiology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95536" y="2276872"/>
            <a:ext cx="89255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Lactose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6372200" y="2339588"/>
            <a:ext cx="204370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glucose + </a:t>
            </a:r>
            <a:r>
              <a:rPr lang="en-US" dirty="0" err="1" smtClean="0"/>
              <a:t>galactose</a:t>
            </a:r>
            <a:r>
              <a:rPr lang="en-US" dirty="0" smtClean="0"/>
              <a:t> </a:t>
            </a:r>
            <a:endParaRPr lang="ar-SA" dirty="0"/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1619672" y="2491308"/>
            <a:ext cx="4392488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1926813" y="2555612"/>
            <a:ext cx="3473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 the brush border of </a:t>
            </a:r>
            <a:r>
              <a:rPr lang="en-US" dirty="0" err="1" smtClean="0"/>
              <a:t>enterocytes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3323192" y="1772816"/>
            <a:ext cx="88876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lactase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4286248" y="4000504"/>
            <a:ext cx="44444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Low  or absent activity of the enzyme lactase</a:t>
            </a:r>
            <a:endParaRPr lang="ar-SA" dirty="0"/>
          </a:p>
        </p:txBody>
      </p:sp>
      <p:sp>
        <p:nvSpPr>
          <p:cNvPr id="10" name="شكل بيضاوي 9"/>
          <p:cNvSpPr/>
          <p:nvPr/>
        </p:nvSpPr>
        <p:spPr>
          <a:xfrm>
            <a:off x="1142976" y="3714752"/>
            <a:ext cx="3286148" cy="92869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Lactose Intolerance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Lactose Intolerance</a:t>
            </a:r>
            <a:br>
              <a:rPr lang="en-US" b="1" dirty="0" smtClean="0"/>
            </a:br>
            <a:r>
              <a:rPr lang="en-US" b="1" dirty="0" smtClean="0"/>
              <a:t>causes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57158" y="2780928"/>
            <a:ext cx="295510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i="1" dirty="0" smtClean="0"/>
              <a:t>Congenital lactase deficiency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4026048" y="2786058"/>
            <a:ext cx="504654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Childhood-onset and adult-onset lactase deficiency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4071934" y="3711363"/>
            <a:ext cx="464347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Genetically programmed progressive loss of the activity of the small intestinal enzyme lactase.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857488" y="5786454"/>
            <a:ext cx="55007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Secondary lactase deficiency due to intestinal mucosal injury by an </a:t>
            </a:r>
            <a:r>
              <a:rPr lang="en-US" dirty="0" smtClean="0">
                <a:solidFill>
                  <a:srgbClr val="FF0000"/>
                </a:solidFill>
              </a:rPr>
              <a:t>infectious, allergic, or inflammatory process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928926" y="4845618"/>
            <a:ext cx="273196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Acquired lactase deficiency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857488" y="1714488"/>
            <a:ext cx="274267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Inherited lactase deficiency</a:t>
            </a:r>
            <a:endParaRPr lang="ar-SA" dirty="0"/>
          </a:p>
        </p:txBody>
      </p:sp>
      <p:cxnSp>
        <p:nvCxnSpPr>
          <p:cNvPr id="11" name="رابط كسهم مستقيم 10"/>
          <p:cNvCxnSpPr/>
          <p:nvPr/>
        </p:nvCxnSpPr>
        <p:spPr>
          <a:xfrm rot="10800000" flipV="1">
            <a:off x="2500298" y="2143116"/>
            <a:ext cx="1285884" cy="57150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4500562" y="2143116"/>
            <a:ext cx="1071570" cy="64294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357158" y="3214686"/>
            <a:ext cx="16074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extremely rare </a:t>
            </a:r>
            <a:endParaRPr lang="ar-SA" dirty="0"/>
          </a:p>
        </p:txBody>
      </p:sp>
      <p:sp>
        <p:nvSpPr>
          <p:cNvPr id="21" name="مستطيل 20"/>
          <p:cNvSpPr/>
          <p:nvPr/>
        </p:nvSpPr>
        <p:spPr>
          <a:xfrm>
            <a:off x="4064650" y="3244334"/>
            <a:ext cx="10147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common</a:t>
            </a:r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2902439" y="5357826"/>
            <a:ext cx="10980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Transient </a:t>
            </a:r>
            <a:endParaRPr lang="ar-SA" dirty="0"/>
          </a:p>
        </p:txBody>
      </p:sp>
      <p:sp>
        <p:nvSpPr>
          <p:cNvPr id="15" name="مستطيل 14"/>
          <p:cNvSpPr/>
          <p:nvPr/>
        </p:nvSpPr>
        <p:spPr>
          <a:xfrm>
            <a:off x="0" y="4429132"/>
            <a:ext cx="27860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Gastroenteritis: Infectious diarrhea, particularly viral gastroenteritis in younger children, may damage the intestinal mucosa enough to reduce the quantity of the lactase enzyme. </a:t>
            </a:r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20" grpId="0" build="allAtOnce" animBg="1"/>
      <p:bldP spid="21" grpId="0" build="allAtOnce" animBg="1"/>
      <p:bldP spid="22" grpId="0" build="allAtOnce" animBg="1"/>
      <p:bldP spid="15" grpId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Clinical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Bloating, abdominal discomfort, and flatulence </a:t>
            </a: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……………1 hour to a few hours after ingestion of milk products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800" dirty="0" smtClean="0"/>
              <a:t> 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Lactose Intolerance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FF00"/>
                </a:solidFill>
              </a:rPr>
              <a:t>Diagnosis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Empirical treatment with a lactose-free diet, which results in resolution of symptoms; 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Hydrogen  breath test </a:t>
            </a:r>
          </a:p>
          <a:p>
            <a:pPr algn="l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Hydrogen breath test 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An oral dose of lactose is administered 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The sole source of H</a:t>
            </a:r>
            <a:r>
              <a:rPr lang="en-US" baseline="-25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is bacterial fermentation; 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Unabsorbed lactose makes its way to colonic bacteria, resulting in excess breath H</a:t>
            </a:r>
            <a:r>
              <a:rPr lang="en-US" baseline="-25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 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Increased exhaled H</a:t>
            </a:r>
            <a:r>
              <a:rPr lang="en-US" baseline="-25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after lactose ingestion suggests lactose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malabsorption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Physiology of Fluid and small intestine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62" y="2636913"/>
            <a:ext cx="9043538" cy="39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A 3-week trial of a diet that is free of milk and milk products is a satisfactory trial to diagnose lactose intolerance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Lactose Intolerance</a:t>
            </a:r>
            <a:br>
              <a:rPr lang="en-US" dirty="0" smtClean="0"/>
            </a:br>
            <a:r>
              <a:rPr lang="en-US" dirty="0" smtClean="0"/>
              <a:t>summary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Deficiency/absence of the enzyme lactase in the brush border of the intestinal mucosa →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maldigestion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and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malabsorption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of lactose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Unabsorbed lactose draws water in the intestinal lumen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In the colon, lactose is metabolized by bacteria to organic acid, CO2 and H2; acid is an irritant and exerts an osmotic effect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Causes diarrhea, gaseousness, bloating and abdominal cramps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8229600" cy="6143668"/>
          </a:xfrm>
        </p:spPr>
        <p:txBody>
          <a:bodyPr>
            <a:normAutofit/>
          </a:bodyPr>
          <a:lstStyle/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00"/>
                </a:solidFill>
                <a:latin typeface="FreesiaUPC" pitchFamily="34" charset="-34"/>
                <a:ea typeface="Calibri" pitchFamily="34" charset="0"/>
                <a:cs typeface="FreesiaUPC" pitchFamily="34" charset="-34"/>
              </a:rPr>
              <a:t>malabsorption</a:t>
            </a:r>
            <a:r>
              <a:rPr lang="en-US" dirty="0" smtClean="0">
                <a:latin typeface="FreesiaUPC" pitchFamily="34" charset="-34"/>
                <a:ea typeface="Calibri" pitchFamily="34" charset="0"/>
                <a:cs typeface="FreesiaUPC" pitchFamily="34" charset="-34"/>
              </a:rPr>
              <a:t> = abnormal digestion or small intestinal mucosa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FreesiaUPC" pitchFamily="34" charset="-34"/>
              <a:ea typeface="Calibri" pitchFamily="34" charset="0"/>
              <a:cs typeface="FreesiaUPC" pitchFamily="34" charset="-34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FreesiaUPC" pitchFamily="34" charset="-34"/>
                <a:ea typeface="Calibri" pitchFamily="34" charset="0"/>
                <a:cs typeface="FreesiaUPC" pitchFamily="34" charset="-34"/>
              </a:rPr>
              <a:t>Know </a:t>
            </a:r>
            <a:r>
              <a:rPr lang="en-US" dirty="0" smtClean="0">
                <a:latin typeface="FreesiaUPC" pitchFamily="34" charset="-34"/>
                <a:ea typeface="Calibri" pitchFamily="34" charset="0"/>
                <a:cs typeface="FreesiaUPC" pitchFamily="34" charset="-34"/>
              </a:rPr>
              <a:t>that </a:t>
            </a:r>
            <a:r>
              <a:rPr lang="en-US" dirty="0" err="1" smtClean="0">
                <a:latin typeface="FreesiaUPC" pitchFamily="34" charset="-34"/>
                <a:ea typeface="Calibri" pitchFamily="34" charset="0"/>
                <a:cs typeface="FreesiaUPC" pitchFamily="34" charset="-34"/>
              </a:rPr>
              <a:t>malabsorption</a:t>
            </a:r>
            <a:r>
              <a:rPr lang="en-US" dirty="0" smtClean="0">
                <a:latin typeface="FreesiaUPC" pitchFamily="34" charset="-34"/>
                <a:ea typeface="Calibri" pitchFamily="34" charset="0"/>
                <a:cs typeface="FreesiaUPC" pitchFamily="34" charset="-34"/>
              </a:rPr>
              <a:t> can affect </a:t>
            </a:r>
            <a:r>
              <a:rPr lang="en-US" dirty="0" smtClean="0">
                <a:solidFill>
                  <a:srgbClr val="FFFF00"/>
                </a:solidFill>
                <a:latin typeface="FreesiaUPC" pitchFamily="34" charset="-34"/>
                <a:ea typeface="Calibri" pitchFamily="34" charset="0"/>
                <a:cs typeface="FreesiaUPC" pitchFamily="34" charset="-34"/>
              </a:rPr>
              <a:t>many organ systems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latin typeface="FreesiaUPC" pitchFamily="34" charset="-34"/>
                <a:ea typeface="Calibri" pitchFamily="34" charset="0"/>
                <a:cs typeface="FreesiaUPC" pitchFamily="34" charset="-34"/>
              </a:rPr>
              <a:t>alimentary tract, 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latin typeface="FreesiaUPC" pitchFamily="34" charset="-34"/>
                <a:ea typeface="Calibri" pitchFamily="34" charset="0"/>
                <a:cs typeface="FreesiaUPC" pitchFamily="34" charset="-34"/>
              </a:rPr>
              <a:t>hematopoietic system, 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latin typeface="FreesiaUPC" pitchFamily="34" charset="-34"/>
                <a:ea typeface="Calibri" pitchFamily="34" charset="0"/>
                <a:cs typeface="FreesiaUPC" pitchFamily="34" charset="-34"/>
              </a:rPr>
              <a:t>musculoskeletal system, 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latin typeface="FreesiaUPC" pitchFamily="34" charset="-34"/>
                <a:ea typeface="Calibri" pitchFamily="34" charset="0"/>
                <a:cs typeface="FreesiaUPC" pitchFamily="34" charset="-34"/>
              </a:rPr>
              <a:t>endocrine system, </a:t>
            </a:r>
            <a:endParaRPr lang="en-US" dirty="0" smtClean="0">
              <a:latin typeface="FreesiaUPC" pitchFamily="34" charset="-34"/>
              <a:ea typeface="Calibri" pitchFamily="34" charset="0"/>
              <a:cs typeface="FreesiaUPC" pitchFamily="34" charset="-34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1800" i="1" dirty="0" smtClean="0"/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1800" i="1" dirty="0" smtClean="0"/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800" i="1" dirty="0" smtClean="0">
                <a:solidFill>
                  <a:srgbClr val="FFFF00"/>
                </a:solidFill>
              </a:rPr>
              <a:t>Celiac </a:t>
            </a:r>
            <a:r>
              <a:rPr lang="en-US" sz="1800" i="1" dirty="0" smtClean="0">
                <a:solidFill>
                  <a:srgbClr val="FFFF00"/>
                </a:solidFill>
              </a:rPr>
              <a:t>disease </a:t>
            </a:r>
          </a:p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11634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286116" y="2000240"/>
            <a:ext cx="471489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 startAt="5"/>
            </a:pPr>
            <a:r>
              <a:rPr lang="en-US" dirty="0" smtClean="0">
                <a:latin typeface="FreesiaUPC" pitchFamily="34" charset="-34"/>
                <a:ea typeface="Calibri" pitchFamily="34" charset="0"/>
                <a:cs typeface="FreesiaUPC" pitchFamily="34" charset="-34"/>
              </a:rPr>
              <a:t>skin</a:t>
            </a:r>
            <a:r>
              <a:rPr lang="en-US" dirty="0" smtClean="0">
                <a:latin typeface="FreesiaUPC" pitchFamily="34" charset="-34"/>
                <a:ea typeface="Calibri" pitchFamily="34" charset="0"/>
                <a:cs typeface="FreesiaUPC" pitchFamily="34" charset="-34"/>
              </a:rPr>
              <a:t>,  </a:t>
            </a:r>
            <a:endParaRPr lang="en-US" dirty="0" smtClean="0">
              <a:latin typeface="FreesiaUPC" pitchFamily="34" charset="-34"/>
              <a:ea typeface="Calibri" pitchFamily="34" charset="0"/>
              <a:cs typeface="FreesiaUPC" pitchFamily="34" charset="-34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 startAt="5"/>
            </a:pPr>
            <a:r>
              <a:rPr lang="en-US" dirty="0" smtClean="0">
                <a:latin typeface="FreesiaUPC" pitchFamily="34" charset="-34"/>
                <a:ea typeface="Calibri" pitchFamily="34" charset="0"/>
                <a:cs typeface="FreesiaUPC" pitchFamily="34" charset="-34"/>
              </a:rPr>
              <a:t>nervous system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 startAt="5"/>
            </a:pPr>
            <a:r>
              <a:rPr lang="en-US" sz="1100" dirty="0" err="1" smtClean="0"/>
              <a:t>Anaemia</a:t>
            </a:r>
            <a:r>
              <a:rPr lang="en-US" sz="1100" dirty="0" smtClean="0"/>
              <a:t>, </a:t>
            </a:r>
            <a:r>
              <a:rPr lang="en-US" sz="1100" dirty="0" err="1" smtClean="0"/>
              <a:t>Osteomalacia</a:t>
            </a:r>
            <a:r>
              <a:rPr lang="en-US" sz="1100" dirty="0" smtClean="0"/>
              <a:t> and osteoporosis Bleeding failure to thrive</a:t>
            </a:r>
            <a:endParaRPr lang="en-US" sz="1100" dirty="0"/>
          </a:p>
        </p:txBody>
      </p:sp>
      <p:sp>
        <p:nvSpPr>
          <p:cNvPr id="6" name="مستطيل 5"/>
          <p:cNvSpPr/>
          <p:nvPr/>
        </p:nvSpPr>
        <p:spPr>
          <a:xfrm>
            <a:off x="6072198" y="3571876"/>
            <a:ext cx="2528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Lactose Intolerance</a:t>
            </a:r>
            <a:endParaRPr lang="en-US" dirty="0" smtClean="0">
              <a:solidFill>
                <a:srgbClr val="FFFF0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85720" y="4000504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immune reaction to </a:t>
            </a:r>
            <a:r>
              <a:rPr lang="en-US" sz="1200" dirty="0" err="1" smtClean="0">
                <a:solidFill>
                  <a:srgbClr val="FFFF00"/>
                </a:solidFill>
              </a:rPr>
              <a:t>gliadin</a:t>
            </a:r>
            <a:r>
              <a:rPr lang="en-US" sz="1200" dirty="0" smtClean="0"/>
              <a:t> fraction of the </a:t>
            </a:r>
            <a:r>
              <a:rPr lang="en-US" sz="1200" dirty="0" smtClean="0">
                <a:solidFill>
                  <a:srgbClr val="FFFF00"/>
                </a:solidFill>
              </a:rPr>
              <a:t>wheat</a:t>
            </a:r>
            <a:r>
              <a:rPr lang="en-US" sz="1200" dirty="0" smtClean="0"/>
              <a:t> protein </a:t>
            </a:r>
            <a:r>
              <a:rPr lang="en-US" sz="1200" dirty="0" smtClean="0">
                <a:solidFill>
                  <a:srgbClr val="FFFF00"/>
                </a:solidFill>
              </a:rPr>
              <a:t>gluten </a:t>
            </a:r>
            <a:endParaRPr lang="en-US" sz="1200" dirty="0"/>
          </a:p>
        </p:txBody>
      </p:sp>
      <p:sp>
        <p:nvSpPr>
          <p:cNvPr id="8" name="مستطيل 7"/>
          <p:cNvSpPr/>
          <p:nvPr/>
        </p:nvSpPr>
        <p:spPr>
          <a:xfrm>
            <a:off x="357158" y="4643447"/>
            <a:ext cx="272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latin typeface="Arial" charset="0"/>
              </a:rPr>
              <a:t>villous atrophy</a:t>
            </a:r>
            <a:r>
              <a:rPr lang="en-US" sz="1050" dirty="0" smtClean="0">
                <a:latin typeface="Arial" charset="0"/>
              </a:rPr>
              <a:t>.</a:t>
            </a:r>
          </a:p>
          <a:p>
            <a:pPr marL="228600" indent="-228600">
              <a:spcBef>
                <a:spcPct val="50000"/>
              </a:spcBef>
              <a:buSzPct val="80000"/>
              <a:buFont typeface="+mj-lt"/>
              <a:buAutoNum type="arabicPeriod"/>
            </a:pPr>
            <a:r>
              <a:rPr lang="en-US" sz="1050" dirty="0" smtClean="0">
                <a:latin typeface="Arial" charset="0"/>
              </a:rPr>
              <a:t>Crypt hyperplasia </a:t>
            </a:r>
          </a:p>
          <a:p>
            <a:pPr marL="228600" indent="-228600">
              <a:spcBef>
                <a:spcPct val="50000"/>
              </a:spcBef>
              <a:buSzPct val="80000"/>
              <a:buFont typeface="+mj-lt"/>
              <a:buAutoNum type="arabicPeriod"/>
            </a:pPr>
            <a:r>
              <a:rPr lang="en-US" sz="1050" dirty="0" smtClean="0">
                <a:latin typeface="Arial" charset="0"/>
              </a:rPr>
              <a:t>Increased intraepithelial </a:t>
            </a:r>
            <a:r>
              <a:rPr lang="en-US" sz="1050" dirty="0" err="1" smtClean="0">
                <a:latin typeface="Arial" charset="0"/>
              </a:rPr>
              <a:t>lymphocytosis</a:t>
            </a:r>
            <a:endParaRPr lang="en-US" sz="1050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6143636" y="4071942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Low  or absent activity of the enzyme lactase</a:t>
            </a:r>
            <a:endParaRPr lang="ar-SA" sz="1200" dirty="0"/>
          </a:p>
        </p:txBody>
      </p:sp>
      <p:sp>
        <p:nvSpPr>
          <p:cNvPr id="10" name="مستطيل 9"/>
          <p:cNvSpPr/>
          <p:nvPr/>
        </p:nvSpPr>
        <p:spPr>
          <a:xfrm>
            <a:off x="6215074" y="4643446"/>
            <a:ext cx="1516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Lactose  not </a:t>
            </a:r>
            <a:r>
              <a:rPr lang="en-US" sz="1200" dirty="0" err="1" smtClean="0"/>
              <a:t>absrbed</a:t>
            </a:r>
            <a:r>
              <a:rPr lang="en-US" sz="1200" dirty="0" smtClean="0"/>
              <a:t> </a:t>
            </a:r>
            <a:endParaRPr lang="en-US" dirty="0"/>
          </a:p>
        </p:txBody>
      </p:sp>
      <p:sp>
        <p:nvSpPr>
          <p:cNvPr id="11" name="مستطيل 10"/>
          <p:cNvSpPr/>
          <p:nvPr/>
        </p:nvSpPr>
        <p:spPr>
          <a:xfrm>
            <a:off x="6286512" y="5143512"/>
            <a:ext cx="12863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Lactose…….colon </a:t>
            </a:r>
            <a:endParaRPr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6286512" y="5715016"/>
            <a:ext cx="1750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In colon  ….fermentation 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8072462" y="5715016"/>
            <a:ext cx="590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Gases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DIARREAHA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DEFINITION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Health Organization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 or more loose or liquid stools per day</a:t>
            </a:r>
          </a:p>
          <a:p>
            <a:endParaRPr lang="en-US" dirty="0" smtClean="0"/>
          </a:p>
          <a:p>
            <a:r>
              <a:rPr lang="en-US" dirty="0" smtClean="0"/>
              <a:t>Abnormally  high fluid content of stool </a:t>
            </a:r>
            <a:r>
              <a:rPr lang="en-US" dirty="0"/>
              <a:t>	</a:t>
            </a:r>
          </a:p>
          <a:p>
            <a:pPr lvl="1" algn="just">
              <a:buNone/>
            </a:pPr>
            <a:r>
              <a:rPr lang="en-US" dirty="0"/>
              <a:t>&gt; 200-300 </a:t>
            </a:r>
            <a:r>
              <a:rPr lang="en-US" dirty="0" smtClean="0"/>
              <a:t>gm/day</a:t>
            </a:r>
          </a:p>
          <a:p>
            <a:pPr lvl="1" algn="just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Fecal </a:t>
            </a:r>
            <a:r>
              <a:rPr lang="en-US" b="1" dirty="0" err="1" smtClean="0">
                <a:solidFill>
                  <a:srgbClr val="FFFF00"/>
                </a:solidFill>
              </a:rPr>
              <a:t>osmolarity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 stool leaves the colon, fecal </a:t>
            </a:r>
            <a:r>
              <a:rPr lang="en-US" dirty="0" err="1" smtClean="0"/>
              <a:t>osmolality</a:t>
            </a:r>
            <a:r>
              <a:rPr lang="en-US" dirty="0" smtClean="0"/>
              <a:t> is equal to the serum </a:t>
            </a:r>
            <a:r>
              <a:rPr lang="en-US" dirty="0" err="1" smtClean="0"/>
              <a:t>osmolality</a:t>
            </a:r>
            <a:r>
              <a:rPr lang="en-US" dirty="0" smtClean="0"/>
              <a:t> i.e. 290 </a:t>
            </a:r>
            <a:r>
              <a:rPr lang="en-US" dirty="0" err="1" smtClean="0"/>
              <a:t>mosm</a:t>
            </a:r>
            <a:r>
              <a:rPr lang="en-US" dirty="0" smtClean="0"/>
              <a:t>/kg.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Under normal circumstances, the major </a:t>
            </a:r>
            <a:r>
              <a:rPr lang="en-US" dirty="0" err="1" smtClean="0"/>
              <a:t>osmoles</a:t>
            </a:r>
            <a:r>
              <a:rPr lang="en-US" dirty="0" smtClean="0"/>
              <a:t> are Na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, </a:t>
            </a:r>
            <a:r>
              <a:rPr lang="en-US" dirty="0" err="1" smtClean="0"/>
              <a:t>Cl</a:t>
            </a:r>
            <a:r>
              <a:rPr lang="en-US" baseline="30000" dirty="0" smtClean="0"/>
              <a:t>–</a:t>
            </a:r>
            <a:r>
              <a:rPr lang="en-US" dirty="0" smtClean="0"/>
              <a:t>, and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–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293096"/>
            <a:ext cx="4536504" cy="240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611560" y="1582340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Acute</a:t>
            </a:r>
            <a:r>
              <a:rPr lang="en-US" sz="3200" i="1" dirty="0" smtClean="0"/>
              <a:t> …………….if </a:t>
            </a:r>
            <a:r>
              <a:rPr lang="en-US" sz="3200" dirty="0" smtClean="0"/>
              <a:t>2 weeks, </a:t>
            </a:r>
          </a:p>
          <a:p>
            <a:pPr marL="342900" indent="-342900">
              <a:buFont typeface="+mj-lt"/>
              <a:buAutoNum type="arabicPeriod"/>
            </a:pPr>
            <a:endParaRPr lang="en-US" sz="32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Persistent</a:t>
            </a:r>
            <a:r>
              <a:rPr lang="en-US" sz="3200" i="1" dirty="0" smtClean="0"/>
              <a:t> ……. if 2 to 4 weeks, </a:t>
            </a:r>
          </a:p>
          <a:p>
            <a:pPr marL="342900" indent="-342900">
              <a:buFont typeface="+mj-lt"/>
              <a:buAutoNum type="arabicPeriod"/>
            </a:pPr>
            <a:endParaRPr lang="en-US" sz="32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Chronic</a:t>
            </a:r>
            <a:r>
              <a:rPr lang="en-US" sz="3200" i="1" dirty="0" smtClean="0"/>
              <a:t>  ………..if 4 weeks in </a:t>
            </a:r>
            <a:r>
              <a:rPr lang="en-US" sz="3200" dirty="0" smtClean="0"/>
              <a:t>duration.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important?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loss of fluids through diarrhea can cause dehydration and electrolyte imbalances</a:t>
            </a:r>
          </a:p>
          <a:p>
            <a:r>
              <a:rPr lang="en-US" dirty="0" smtClean="0"/>
              <a:t>Easy to treat but if untreated, may lead to death especially in children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1713</Words>
  <Application>Microsoft Office PowerPoint</Application>
  <PresentationFormat>عرض على الشاشة (3:4)‏</PresentationFormat>
  <Paragraphs>387</Paragraphs>
  <Slides>52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52</vt:i4>
      </vt:variant>
    </vt:vector>
  </HeadingPairs>
  <TitlesOfParts>
    <vt:vector size="53" baseType="lpstr">
      <vt:lpstr>سمة Office</vt:lpstr>
      <vt:lpstr>الشريحة 1</vt:lpstr>
      <vt:lpstr>الشريحة 2</vt:lpstr>
      <vt:lpstr>DIARREAHA</vt:lpstr>
      <vt:lpstr>الشريحة 4</vt:lpstr>
      <vt:lpstr>Physiology of Fluid and small intestine </vt:lpstr>
      <vt:lpstr>DIARREAHA  DEFINITION</vt:lpstr>
      <vt:lpstr>Fecal osmolarity </vt:lpstr>
      <vt:lpstr>CLASSIFICATION</vt:lpstr>
      <vt:lpstr>Why important?</vt:lpstr>
      <vt:lpstr>Why important?</vt:lpstr>
      <vt:lpstr>Pathophysiology  Categories of diarrhea </vt:lpstr>
      <vt:lpstr>Secretory</vt:lpstr>
      <vt:lpstr>Osmotic</vt:lpstr>
      <vt:lpstr>Exudative (inflammatory )</vt:lpstr>
      <vt:lpstr>Motility-related </vt:lpstr>
      <vt:lpstr>Pathophysiology  Categories of diarrhea </vt:lpstr>
      <vt:lpstr>Aetiology Acute diarrhea?  </vt:lpstr>
      <vt:lpstr>Antibiotic-Associated Diarrheas </vt:lpstr>
      <vt:lpstr>Aetiology</vt:lpstr>
      <vt:lpstr>Complications</vt:lpstr>
      <vt:lpstr>Tests useful in the evaluation of diarrhea</vt:lpstr>
      <vt:lpstr>الشريحة 22</vt:lpstr>
      <vt:lpstr>الشريحة 23</vt:lpstr>
      <vt:lpstr>الشريحة 24</vt:lpstr>
      <vt:lpstr>Objectives</vt:lpstr>
      <vt:lpstr>الشريحة 26</vt:lpstr>
      <vt:lpstr>Physiology </vt:lpstr>
      <vt:lpstr>Mechanisms and Causes of Malabsorption Syndrome</vt:lpstr>
      <vt:lpstr>Pathophysiology</vt:lpstr>
      <vt:lpstr>Pathophysiology</vt:lpstr>
      <vt:lpstr>Pathophysiology</vt:lpstr>
      <vt:lpstr>Pathophysiology</vt:lpstr>
      <vt:lpstr>Malabsorption Syndrome  Clinical features</vt:lpstr>
      <vt:lpstr>الشريحة 34</vt:lpstr>
      <vt:lpstr>Malabsorption Syndrome  Clinical features</vt:lpstr>
      <vt:lpstr>Diagnosis</vt:lpstr>
      <vt:lpstr>Malabsorption Syndrome  Celiac disease</vt:lpstr>
      <vt:lpstr>Clinical features  Celiac disease</vt:lpstr>
      <vt:lpstr>Endoscopy </vt:lpstr>
      <vt:lpstr>الشريحة 40</vt:lpstr>
      <vt:lpstr> Celiac Disease</vt:lpstr>
      <vt:lpstr> Celiac Disease </vt:lpstr>
      <vt:lpstr>Lactose Intolerance</vt:lpstr>
      <vt:lpstr>Lactose Intolerance  Pathophysiology </vt:lpstr>
      <vt:lpstr>Lactose Intolerance causes  </vt:lpstr>
      <vt:lpstr>Clinical </vt:lpstr>
      <vt:lpstr>الشريحة 47</vt:lpstr>
      <vt:lpstr>Lactose Intolerance  Diagnosis </vt:lpstr>
      <vt:lpstr>Hydrogen breath test . </vt:lpstr>
      <vt:lpstr>الشريحة 50</vt:lpstr>
      <vt:lpstr>Lactose Intolerance summary  </vt:lpstr>
      <vt:lpstr>الشريحة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DIARREAHA</dc:title>
  <dc:creator>Admin</dc:creator>
  <cp:lastModifiedBy>ACER</cp:lastModifiedBy>
  <cp:revision>170</cp:revision>
  <dcterms:created xsi:type="dcterms:W3CDTF">2010-09-04T18:10:50Z</dcterms:created>
  <dcterms:modified xsi:type="dcterms:W3CDTF">2015-11-21T18:34:03Z</dcterms:modified>
</cp:coreProperties>
</file>