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427" r:id="rId2"/>
    <p:sldId id="428" r:id="rId3"/>
    <p:sldId id="433" r:id="rId4"/>
    <p:sldId id="337" r:id="rId5"/>
    <p:sldId id="394" r:id="rId6"/>
    <p:sldId id="430" r:id="rId7"/>
    <p:sldId id="396" r:id="rId8"/>
    <p:sldId id="393" r:id="rId9"/>
    <p:sldId id="395" r:id="rId10"/>
    <p:sldId id="338" r:id="rId11"/>
    <p:sldId id="340" r:id="rId12"/>
    <p:sldId id="341" r:id="rId13"/>
    <p:sldId id="342" r:id="rId14"/>
    <p:sldId id="353" r:id="rId15"/>
    <p:sldId id="343" r:id="rId16"/>
    <p:sldId id="354" r:id="rId17"/>
    <p:sldId id="344" r:id="rId18"/>
    <p:sldId id="322" r:id="rId19"/>
    <p:sldId id="345" r:id="rId20"/>
    <p:sldId id="346" r:id="rId21"/>
    <p:sldId id="347" r:id="rId22"/>
    <p:sldId id="348" r:id="rId23"/>
    <p:sldId id="349" r:id="rId24"/>
    <p:sldId id="356" r:id="rId25"/>
    <p:sldId id="350" r:id="rId26"/>
    <p:sldId id="357" r:id="rId27"/>
    <p:sldId id="351" r:id="rId28"/>
    <p:sldId id="358" r:id="rId29"/>
    <p:sldId id="435" r:id="rId30"/>
    <p:sldId id="359" r:id="rId31"/>
    <p:sldId id="392" r:id="rId32"/>
    <p:sldId id="429" r:id="rId33"/>
    <p:sldId id="434" r:id="rId34"/>
    <p:sldId id="397" r:id="rId35"/>
    <p:sldId id="398" r:id="rId36"/>
    <p:sldId id="399" r:id="rId37"/>
    <p:sldId id="431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408" r:id="rId47"/>
    <p:sldId id="409" r:id="rId48"/>
    <p:sldId id="410" r:id="rId49"/>
    <p:sldId id="411" r:id="rId50"/>
    <p:sldId id="412" r:id="rId51"/>
    <p:sldId id="416" r:id="rId52"/>
    <p:sldId id="417" r:id="rId53"/>
    <p:sldId id="418" r:id="rId54"/>
    <p:sldId id="419" r:id="rId55"/>
    <p:sldId id="420" r:id="rId56"/>
    <p:sldId id="421" r:id="rId57"/>
    <p:sldId id="432" r:id="rId58"/>
    <p:sldId id="422" r:id="rId59"/>
    <p:sldId id="423" r:id="rId60"/>
    <p:sldId id="424" r:id="rId61"/>
    <p:sldId id="425" r:id="rId62"/>
    <p:sldId id="426" r:id="rId63"/>
    <p:sldId id="43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B8058-2893-48CC-80E5-58CE7AB669B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9CDD-E498-4CA3-AF89-53950CEDD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16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5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8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10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0AC77-CE6C-46AE-99BB-C9EC2973B93F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49750"/>
            <a:ext cx="5011737" cy="4132263"/>
          </a:xfrm>
          <a:noFill/>
        </p:spPr>
        <p:txBody>
          <a:bodyPr wrap="none" anchor="ctr"/>
          <a:lstStyle/>
          <a:p>
            <a:r>
              <a:rPr lang="en-US" smtClean="0"/>
              <a:t>Polyp removal leads to CRC prevention</a:t>
            </a:r>
          </a:p>
          <a:p>
            <a:r>
              <a:rPr lang="en-US" smtClean="0"/>
              <a:t>Polyp is surrogate marker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FBAC-D218-40F5-9FBF-62A864B9B54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1066800"/>
            <a:ext cx="5681663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Gastro-esophageal reflux disease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752600"/>
            <a:ext cx="3581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Peptic Ulcer Disease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38100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disease-1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  <p:sp>
        <p:nvSpPr>
          <p:cNvPr id="9" name="مستطيل 8"/>
          <p:cNvSpPr/>
          <p:nvPr/>
        </p:nvSpPr>
        <p:spPr>
          <a:xfrm>
            <a:off x="66675" y="5159375"/>
            <a:ext cx="5475288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carcinoma-1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6200" y="44958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disease-2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7313" y="5867400"/>
            <a:ext cx="54752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chronic inflammatory disorder that most commonly affects the </a:t>
            </a:r>
            <a:r>
              <a:rPr lang="en-US" u="sng" dirty="0" smtClean="0">
                <a:solidFill>
                  <a:srgbClr val="FFFF00"/>
                </a:solidFill>
              </a:rPr>
              <a:t>ileum</a:t>
            </a:r>
            <a:r>
              <a:rPr lang="en-US" dirty="0" smtClean="0"/>
              <a:t> and colon but has the potential to involve </a:t>
            </a:r>
            <a:r>
              <a:rPr lang="en-US" u="sng" dirty="0" smtClean="0">
                <a:solidFill>
                  <a:srgbClr val="FFFF00"/>
                </a:solidFill>
              </a:rPr>
              <a:t>any part </a:t>
            </a:r>
            <a:r>
              <a:rPr lang="en-US" dirty="0" smtClean="0"/>
              <a:t>of the gastrointestinal tract from the mouth to the anus.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Clinical Features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Any  age but has its highest incidence in young adults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Extremely  variable clinical feature.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Acute  phase</a:t>
            </a:r>
            <a:r>
              <a:rPr lang="en-US" dirty="0" smtClean="0"/>
              <a:t>:  fever, diarrhea, and right lower quadrant pain may mimic acute appendicitis.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Chronic disease </a:t>
            </a:r>
            <a:r>
              <a:rPr lang="en-US" dirty="0" smtClean="0"/>
              <a:t>: remissions and relapses over a long period of time.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Thickening of the intestine may produce an ill-defined mass in the abdomen.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Sites of Involvement: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Any  part of the GIT from the mouth to the anus.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ileum (30%) colon (20%).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most commonly terminal ileum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Commonly  (75%) have </a:t>
            </a:r>
            <a:r>
              <a:rPr lang="en-US" sz="2800" dirty="0" err="1" smtClean="0"/>
              <a:t>perianal</a:t>
            </a:r>
            <a:r>
              <a:rPr lang="en-US" sz="2800" dirty="0" smtClean="0"/>
              <a:t> lesions such as abscesses, fistulas, and skin tags.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Appearance:</a:t>
            </a:r>
          </a:p>
          <a:p>
            <a:r>
              <a:rPr lang="en-US" dirty="0" smtClean="0"/>
              <a:t>Involvement is typically </a:t>
            </a:r>
            <a:r>
              <a:rPr lang="en-US" dirty="0" smtClean="0">
                <a:solidFill>
                  <a:srgbClr val="FFFF00"/>
                </a:solidFill>
              </a:rPr>
              <a:t>segmental</a:t>
            </a:r>
            <a:r>
              <a:rPr lang="en-US" dirty="0" smtClean="0"/>
              <a:t>, with skip areas of normal intestine between areas of involved bowel.</a:t>
            </a:r>
          </a:p>
          <a:p>
            <a:endParaRPr lang="en-US" dirty="0" smtClean="0"/>
          </a:p>
          <a:p>
            <a:r>
              <a:rPr lang="en-US" dirty="0" smtClean="0"/>
              <a:t>Marked fibrosis causing </a:t>
            </a:r>
            <a:r>
              <a:rPr lang="en-US" dirty="0" smtClean="0">
                <a:solidFill>
                  <a:srgbClr val="FFFF00"/>
                </a:solidFill>
              </a:rPr>
              <a:t>luminal narrowing </a:t>
            </a:r>
            <a:r>
              <a:rPr lang="en-US" dirty="0" smtClean="0"/>
              <a:t>with intestinal </a:t>
            </a:r>
            <a:r>
              <a:rPr lang="en-US" dirty="0" smtClean="0">
                <a:solidFill>
                  <a:srgbClr val="FFFF00"/>
                </a:solidFill>
              </a:rPr>
              <a:t>obstruction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Fissures</a:t>
            </a:r>
            <a:r>
              <a:rPr lang="en-US" dirty="0" smtClean="0"/>
              <a:t> (deep and narrow ulcers that look like stabs with a knife that penetrate deeply into the wall of the affected intestine)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fistulas</a:t>
            </a:r>
            <a:r>
              <a:rPr lang="en-US" dirty="0" smtClean="0"/>
              <a:t> (communications with other viscera).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ohn's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4786" y="571480"/>
            <a:ext cx="5257808" cy="6309360"/>
          </a:xfrm>
        </p:spPr>
      </p:pic>
      <p:sp>
        <p:nvSpPr>
          <p:cNvPr id="5" name="مستطيل 4"/>
          <p:cNvSpPr/>
          <p:nvPr/>
        </p:nvSpPr>
        <p:spPr>
          <a:xfrm>
            <a:off x="142876" y="1428736"/>
            <a:ext cx="3571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Mucosa: </a:t>
            </a:r>
            <a:r>
              <a:rPr lang="en-US" dirty="0" smtClean="0"/>
              <a:t>longitudinal </a:t>
            </a:r>
            <a:r>
              <a:rPr lang="en-US" dirty="0" err="1" smtClean="0"/>
              <a:t>serpiginous</a:t>
            </a:r>
            <a:r>
              <a:rPr lang="en-US" dirty="0" smtClean="0"/>
              <a:t> ulcers separated by irregular islands of edematous mucosa. This results in the typical </a:t>
            </a:r>
            <a:r>
              <a:rPr lang="en-US" dirty="0" smtClean="0">
                <a:solidFill>
                  <a:srgbClr val="FFFF00"/>
                </a:solidFill>
              </a:rPr>
              <a:t>cobblestone effect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0" y="4586125"/>
            <a:ext cx="371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FAT</a:t>
            </a:r>
            <a:r>
              <a:rPr lang="en-US" dirty="0" smtClean="0"/>
              <a:t> : In involved </a:t>
            </a:r>
            <a:r>
              <a:rPr lang="en-US" dirty="0" err="1" smtClean="0"/>
              <a:t>ileal</a:t>
            </a:r>
            <a:r>
              <a:rPr lang="en-US" dirty="0" smtClean="0"/>
              <a:t> segments, the mesenteric fat creeps from the mesentery to surround the bowel wall (</a:t>
            </a:r>
            <a:r>
              <a:rPr lang="en-US" dirty="0" smtClean="0">
                <a:solidFill>
                  <a:srgbClr val="FFFF00"/>
                </a:solidFill>
              </a:rPr>
              <a:t>creeping fat</a:t>
            </a:r>
            <a:r>
              <a:rPr lang="en-US" dirty="0" smtClean="0"/>
              <a:t>)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117762" name="Picture 2" descr="http://www.pangea3d.com/thumb/Cobblestone1_1024_0129o07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18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Distortion  of mucosal crypt architecture,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Epithelioid</a:t>
            </a:r>
            <a:r>
              <a:rPr lang="en-US" dirty="0" smtClean="0"/>
              <a:t>  </a:t>
            </a:r>
            <a:r>
              <a:rPr lang="en-US" dirty="0" err="1" smtClean="0"/>
              <a:t>granulomas</a:t>
            </a:r>
            <a:r>
              <a:rPr lang="en-US" dirty="0" smtClean="0"/>
              <a:t> [60%]. </a:t>
            </a:r>
          </a:p>
          <a:p>
            <a:endParaRPr lang="en-US" dirty="0" smtClean="0"/>
          </a:p>
          <a:p>
            <a:r>
              <a:rPr lang="en-US" dirty="0" smtClean="0"/>
              <a:t>Fissure-ulcers and fistulas can be seen microscopically. </a:t>
            </a:r>
          </a:p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214951"/>
            <a:ext cx="3071802" cy="16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357950" y="5286388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Cotran\Images\CH18\F01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733425"/>
            <a:ext cx="4651375" cy="61245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438400"/>
            <a:ext cx="3826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Crohn</a:t>
            </a:r>
            <a:r>
              <a:rPr lang="en-US" sz="3600" b="1" u="sng" dirty="0" err="1">
                <a:solidFill>
                  <a:schemeClr val="tx2"/>
                </a:solidFill>
                <a:latin typeface="Times New Roman"/>
              </a:rPr>
              <a:t>’</a:t>
            </a:r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3600" b="1" u="sng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600" b="1" u="sng" dirty="0" smtClean="0">
                <a:solidFill>
                  <a:schemeClr val="tx2"/>
                </a:solidFill>
                <a:latin typeface="Arial" charset="0"/>
              </a:rPr>
              <a:t>Disease</a:t>
            </a:r>
            <a:endParaRPr lang="en-US" sz="3600" b="1" u="sng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Content Placeholder 3" descr="Crohn's diseas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648200" cy="3810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929322" y="535782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FISSURE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607220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GRANULOMA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Intestinal obstruction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Fistula  formation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between the ileum and the colon result in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Enterovesical</a:t>
            </a:r>
            <a:r>
              <a:rPr lang="en-US" dirty="0" smtClean="0"/>
              <a:t> fistulas lead to urinary infections and passage of gas and feces with urine.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Enterovaginal</a:t>
            </a:r>
            <a:r>
              <a:rPr lang="en-US" dirty="0" smtClean="0"/>
              <a:t> fistulas produce a fecal vaginal discharge.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err="1" smtClean="0">
                <a:solidFill>
                  <a:srgbClr val="FF0000"/>
                </a:solidFill>
              </a:rPr>
              <a:t>Extraintestinal</a:t>
            </a:r>
            <a:r>
              <a:rPr lang="en-US" dirty="0" smtClean="0">
                <a:solidFill>
                  <a:srgbClr val="FF0000"/>
                </a:solidFill>
              </a:rPr>
              <a:t> manifestations </a:t>
            </a:r>
            <a:r>
              <a:rPr lang="en-US" dirty="0" smtClean="0"/>
              <a:t>(arthritis and </a:t>
            </a:r>
            <a:r>
              <a:rPr lang="en-US" dirty="0" err="1" smtClean="0"/>
              <a:t>uveitis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FF0000"/>
                </a:solidFill>
              </a:rPr>
              <a:t>Slight</a:t>
            </a:r>
            <a:r>
              <a:rPr lang="en-US" dirty="0" smtClean="0"/>
              <a:t>  increased risk of development of </a:t>
            </a:r>
            <a:r>
              <a:rPr lang="en-US" dirty="0" smtClean="0">
                <a:solidFill>
                  <a:srgbClr val="FF0000"/>
                </a:solidFill>
              </a:rPr>
              <a:t>carcinoma</a:t>
            </a:r>
            <a:r>
              <a:rPr lang="en-US" dirty="0" smtClean="0"/>
              <a:t> of the colon—much less than in ulcerative colitis.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Crohn's</a:t>
            </a:r>
            <a:r>
              <a:rPr lang="en-US" sz="2800" dirty="0" smtClean="0">
                <a:solidFill>
                  <a:srgbClr val="FFFF00"/>
                </a:solidFill>
              </a:rPr>
              <a:t> disease</a:t>
            </a: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 </a:t>
            </a:r>
          </a:p>
          <a:p>
            <a:r>
              <a:rPr lang="en-US" sz="2800" dirty="0" smtClean="0"/>
              <a:t>Involvement  of discontinuous segments of intestine (skip areas</a:t>
            </a:r>
          </a:p>
          <a:p>
            <a:endParaRPr lang="en-US" sz="2800" dirty="0" smtClean="0"/>
          </a:p>
          <a:p>
            <a:r>
              <a:rPr lang="en-US" sz="2800" dirty="0" smtClean="0"/>
              <a:t>Can involve any part of GIT.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Noncaseating</a:t>
            </a:r>
            <a:r>
              <a:rPr lang="en-US" sz="2800" dirty="0" smtClean="0"/>
              <a:t>  </a:t>
            </a:r>
            <a:r>
              <a:rPr lang="en-US" sz="2800" dirty="0" err="1" smtClean="0"/>
              <a:t>epithelioid</a:t>
            </a:r>
            <a:r>
              <a:rPr lang="en-US" sz="2800" dirty="0" smtClean="0"/>
              <a:t> cell </a:t>
            </a:r>
            <a:r>
              <a:rPr lang="en-US" sz="2800" dirty="0" err="1" smtClean="0"/>
              <a:t>granulomas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Transmural</a:t>
            </a:r>
            <a:r>
              <a:rPr lang="en-US" sz="2800" dirty="0" smtClean="0"/>
              <a:t>  (full-thickness) inflammation of the affected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inflammatory disease of uncertain cause. </a:t>
            </a:r>
          </a:p>
          <a:p>
            <a:r>
              <a:rPr lang="en-US" dirty="0" smtClean="0"/>
              <a:t>It has a chronic course characterized by remissions and relapses.</a:t>
            </a:r>
          </a:p>
          <a:p>
            <a:r>
              <a:rPr lang="en-US" dirty="0" smtClean="0"/>
              <a:t>20- to 30-year age group but may occur at any 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6200" y="38100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disease-1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6200" y="44958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Etiology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cause is unknown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Antibodies</a:t>
            </a:r>
            <a:r>
              <a:rPr lang="en-US" dirty="0" smtClean="0"/>
              <a:t> that cross-react with intestinal epithelial cells and certain serotypes of </a:t>
            </a:r>
            <a:r>
              <a:rPr lang="en-US" i="1" dirty="0" smtClean="0"/>
              <a:t>Escherichia coli</a:t>
            </a:r>
            <a:r>
              <a:rPr lang="en-US" dirty="0" smtClean="0"/>
              <a:t> have been demonstrated in the </a:t>
            </a:r>
            <a:r>
              <a:rPr lang="en-US" dirty="0" smtClean="0">
                <a:solidFill>
                  <a:srgbClr val="FF0000"/>
                </a:solidFill>
              </a:rPr>
              <a:t>serum</a:t>
            </a:r>
            <a:r>
              <a:rPr lang="en-US" dirty="0" smtClean="0"/>
              <a:t> of some patients with ulcerative colitis.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Clinical Features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 the acute phase and during relapse, the patient has fever, </a:t>
            </a:r>
            <a:r>
              <a:rPr lang="en-US" dirty="0" err="1" smtClean="0"/>
              <a:t>leukocytosis</a:t>
            </a:r>
            <a:r>
              <a:rPr lang="en-US" dirty="0" smtClean="0"/>
              <a:t>, lower abdominal pain, bloody diarrhea and mucus in the stool. </a:t>
            </a:r>
          </a:p>
          <a:p>
            <a:pPr lvl="0"/>
            <a:r>
              <a:rPr lang="en-US" dirty="0" smtClean="0"/>
              <a:t>The disease usually has a chronic course, with remissions and exacerbations.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Sites of Involvement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sz="2400" dirty="0" smtClean="0"/>
              <a:t>Ulcerative colitis is a disease of the </a:t>
            </a:r>
            <a:r>
              <a:rPr lang="en-US" sz="2400" u="sng" dirty="0" smtClean="0"/>
              <a:t>rectum</a:t>
            </a:r>
            <a:r>
              <a:rPr lang="en-US" sz="2400" dirty="0" smtClean="0"/>
              <a:t>, and the colon.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u="sng" dirty="0" smtClean="0"/>
              <a:t>Rectum </a:t>
            </a:r>
            <a:r>
              <a:rPr lang="en-US" sz="2400" dirty="0" smtClean="0"/>
              <a:t>is involved in almost all cases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disease extends proximally from the rectum in a </a:t>
            </a:r>
            <a:r>
              <a:rPr lang="en-US" sz="2400" u="sng" dirty="0" smtClean="0"/>
              <a:t>continuous</a:t>
            </a:r>
            <a:r>
              <a:rPr lang="en-US" sz="2400" dirty="0" smtClean="0"/>
              <a:t> manner </a:t>
            </a:r>
            <a:r>
              <a:rPr lang="en-US" sz="2400" u="sng" dirty="0" smtClean="0"/>
              <a:t>without skip</a:t>
            </a:r>
            <a:r>
              <a:rPr lang="en-US" sz="2400" dirty="0" smtClean="0"/>
              <a:t> areas.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u="sng" dirty="0" smtClean="0"/>
              <a:t>ileum is not involved</a:t>
            </a:r>
            <a:r>
              <a:rPr lang="en-US" sz="2400" dirty="0" smtClean="0"/>
              <a:t> as a rule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Involves  mainly the </a:t>
            </a:r>
            <a:r>
              <a:rPr lang="en-US" u="sng" dirty="0" smtClean="0"/>
              <a:t>mucosa</a:t>
            </a:r>
            <a:r>
              <a:rPr lang="en-US" dirty="0" smtClean="0"/>
              <a:t> (</a:t>
            </a:r>
            <a:r>
              <a:rPr lang="en-US" u="sng" dirty="0" smtClean="0"/>
              <a:t>diffuse</a:t>
            </a:r>
            <a:r>
              <a:rPr lang="en-US" dirty="0" smtClean="0"/>
              <a:t> hyperemia with numerous </a:t>
            </a:r>
            <a:r>
              <a:rPr lang="en-US" u="sng" dirty="0" smtClean="0"/>
              <a:t>superficial</a:t>
            </a:r>
            <a:r>
              <a:rPr lang="en-US" dirty="0" smtClean="0"/>
              <a:t> ulcerations in the acute phase. </a:t>
            </a:r>
          </a:p>
          <a:p>
            <a:pPr lvl="0"/>
            <a:r>
              <a:rPr lang="en-US" dirty="0" smtClean="0"/>
              <a:t>The regenerated or </a:t>
            </a:r>
            <a:r>
              <a:rPr lang="en-US" dirty="0" err="1" smtClean="0"/>
              <a:t>nonulcerated</a:t>
            </a:r>
            <a:r>
              <a:rPr lang="en-US" dirty="0" smtClean="0"/>
              <a:t> mucosa may appear </a:t>
            </a:r>
            <a:r>
              <a:rPr lang="en-US" dirty="0" err="1" smtClean="0"/>
              <a:t>polypoid</a:t>
            </a:r>
            <a:r>
              <a:rPr lang="en-US" dirty="0" smtClean="0"/>
              <a:t> (inflammatory </a:t>
            </a:r>
            <a:r>
              <a:rPr lang="en-US" dirty="0" err="1" smtClean="0"/>
              <a:t>pseudopolyps</a:t>
            </a:r>
            <a:r>
              <a:rPr lang="en-US" dirty="0" smtClean="0"/>
              <a:t>) in contrast with the atrophic areas or ulcers.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Cotran\Images\CH18\F018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75"/>
            <a:ext cx="9144000" cy="72898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428860" y="5214950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diffuse</a:t>
            </a:r>
            <a:r>
              <a:rPr lang="en-US" dirty="0" smtClean="0">
                <a:solidFill>
                  <a:srgbClr val="FFFF00"/>
                </a:solidFill>
              </a:rPr>
              <a:t> hyperemia with numerous </a:t>
            </a:r>
            <a:r>
              <a:rPr lang="en-US" u="sng" dirty="0" smtClean="0">
                <a:solidFill>
                  <a:srgbClr val="FFFF00"/>
                </a:solidFill>
              </a:rPr>
              <a:t>superficial</a:t>
            </a:r>
            <a:r>
              <a:rPr lang="en-US" dirty="0" smtClean="0">
                <a:solidFill>
                  <a:srgbClr val="FFFF00"/>
                </a:solidFill>
              </a:rPr>
              <a:t> ulcerations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skip lesion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Appearance</a:t>
            </a:r>
            <a:endParaRPr lang="en-US" b="1" dirty="0" smtClean="0"/>
          </a:p>
          <a:p>
            <a:pPr lvl="0"/>
            <a:r>
              <a:rPr lang="en-US" sz="2800" dirty="0" smtClean="0"/>
              <a:t>The inflammation is usually restricted to the mucosa.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active phase</a:t>
            </a:r>
            <a:r>
              <a:rPr lang="en-US" sz="2800" dirty="0" smtClean="0"/>
              <a:t>….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(</a:t>
            </a:r>
            <a:r>
              <a:rPr lang="en-US" sz="2800" dirty="0" err="1" smtClean="0"/>
              <a:t>Cryptits</a:t>
            </a:r>
            <a:r>
              <a:rPr lang="en-US" sz="2800" dirty="0" smtClean="0"/>
              <a:t>, crypt abscess)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chronic phase</a:t>
            </a:r>
            <a:r>
              <a:rPr lang="en-US" sz="2800" dirty="0" smtClean="0"/>
              <a:t>…..crypt atrophy and distortion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Active inflammation correlates well with the severity of symptoms.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Cotran\Images\CH18\F018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83" y="285728"/>
            <a:ext cx="9239283" cy="622237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643042" y="100010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The inflammation is usually restricted only to the mucosa.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14810" y="5000636"/>
            <a:ext cx="1805174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inflammation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143240" y="2059536"/>
            <a:ext cx="147655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inflammation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286412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 smtClean="0">
                <a:solidFill>
                  <a:srgbClr val="FFFF00"/>
                </a:solidFill>
              </a:rPr>
              <a:t>Complications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Acute phase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Severe bleeding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Toxic </a:t>
            </a:r>
            <a:r>
              <a:rPr lang="en-US" dirty="0" err="1" smtClean="0"/>
              <a:t>megacolon</a:t>
            </a:r>
            <a:r>
              <a:rPr lang="en-US" dirty="0" smtClean="0"/>
              <a:t> ( dilation of the colon, with functional obstruction)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Chronic ulcerative colitis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Increase risk of developing colon carcinoma.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The presence of high-grade dysplasia in a mucosal biopsy imposes a high risk of cancer and is an indication for </a:t>
            </a:r>
            <a:r>
              <a:rPr lang="en-US" dirty="0" err="1" smtClean="0"/>
              <a:t>colectomy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>
                <a:solidFill>
                  <a:srgbClr val="FF0000"/>
                </a:solidFill>
              </a:rPr>
              <a:t>Extraintestinal</a:t>
            </a:r>
            <a:r>
              <a:rPr lang="en-US" dirty="0" smtClean="0">
                <a:solidFill>
                  <a:srgbClr val="FF0000"/>
                </a:solidFill>
              </a:rPr>
              <a:t> manifestations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occur more commonly in ulcerative colitis than in </a:t>
            </a:r>
            <a:r>
              <a:rPr lang="en-US" dirty="0" err="1" smtClean="0"/>
              <a:t>Crohn's</a:t>
            </a:r>
            <a:r>
              <a:rPr lang="en-US" dirty="0" smtClean="0"/>
              <a:t> disease.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Arthritis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Uveitis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skin lesions (</a:t>
            </a:r>
            <a:r>
              <a:rPr lang="en-US" dirty="0" err="1" smtClean="0"/>
              <a:t>pyoderma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),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pericholangitis</a:t>
            </a:r>
            <a:r>
              <a:rPr lang="en-US" dirty="0" smtClean="0"/>
              <a:t> (fibrosis around bile ducts), leading to obstructive jaundice.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Cotran\Images\CH18\F01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85" y="285728"/>
            <a:ext cx="9861550" cy="657227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071934" y="5559998"/>
            <a:ext cx="108985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dysplasia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5400000" flipH="1" flipV="1">
            <a:off x="4321967" y="5036355"/>
            <a:ext cx="100013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4572000" y="3857628"/>
            <a:ext cx="1928826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V="1">
            <a:off x="3464711" y="4179099"/>
            <a:ext cx="1285884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282" y="785794"/>
            <a:ext cx="8929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Know the two forms of idiopathic inflammatory bowel disease (IBD</a:t>
            </a:r>
            <a:r>
              <a:rPr lang="en-US" sz="2800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).</a:t>
            </a:r>
          </a:p>
          <a:p>
            <a:pPr marL="514350" lvl="0" indent="-514350"/>
            <a:r>
              <a:rPr lang="en-US" sz="2800" dirty="0" err="1" smtClean="0">
                <a:latin typeface="FreesiaUPC" pitchFamily="34" charset="-34"/>
                <a:cs typeface="FreesiaUPC" pitchFamily="34" charset="-34"/>
              </a:rPr>
              <a:t>Crhon</a:t>
            </a:r>
            <a:r>
              <a:rPr lang="en-US" sz="2800" dirty="0" smtClean="0">
                <a:latin typeface="FreesiaUPC" pitchFamily="34" charset="-34"/>
                <a:cs typeface="FreesiaUPC" pitchFamily="34" charset="-34"/>
              </a:rPr>
              <a:t> disease and ulcerative colitis</a:t>
            </a:r>
            <a:endParaRPr lang="en-US" sz="2800" dirty="0" smtClean="0">
              <a:latin typeface="FreesiaUPC" pitchFamily="34" charset="-34"/>
              <a:cs typeface="FreesiaUPC" pitchFamily="34" charset="-34"/>
            </a:endParaRPr>
          </a:p>
          <a:p>
            <a:pPr marL="514350" lvl="0" indent="-514350"/>
            <a:r>
              <a:rPr lang="en-US" sz="2800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2.      Describe </a:t>
            </a:r>
            <a:r>
              <a:rPr lang="en-US" sz="2800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the pathogenesis of IBD</a:t>
            </a:r>
            <a:r>
              <a:rPr lang="en-US" sz="2800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.</a:t>
            </a:r>
          </a:p>
          <a:p>
            <a:pPr marL="514350" lvl="0" indent="-514350"/>
            <a:r>
              <a:rPr lang="en-US" sz="2800" dirty="0" smtClean="0">
                <a:latin typeface="FreesiaUPC" pitchFamily="34" charset="-34"/>
                <a:cs typeface="FreesiaUPC" pitchFamily="34" charset="-34"/>
              </a:rPr>
              <a:t>Theories </a:t>
            </a:r>
          </a:p>
          <a:p>
            <a:pPr marL="514350" lvl="0" indent="-514350"/>
            <a:r>
              <a:rPr lang="en-US" sz="2800" dirty="0" smtClean="0">
                <a:latin typeface="FreesiaUPC" pitchFamily="34" charset="-34"/>
                <a:cs typeface="FreesiaUPC" pitchFamily="34" charset="-34"/>
              </a:rPr>
              <a:t>Autoimmunity </a:t>
            </a:r>
          </a:p>
          <a:p>
            <a:pPr marL="514350" lvl="0" indent="-514350"/>
            <a:r>
              <a:rPr lang="en-US" sz="2800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3.       Compare </a:t>
            </a:r>
            <a:r>
              <a:rPr lang="en-US" sz="2800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and contrast </a:t>
            </a:r>
            <a:r>
              <a:rPr lang="en-US" sz="2800" dirty="0" err="1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Crohn</a:t>
            </a:r>
            <a:r>
              <a:rPr lang="en-US" sz="2800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 disease and ulcerative colitis with respect to: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FreesiaUPC" pitchFamily="34" charset="-34"/>
                <a:cs typeface="FreesiaUPC" pitchFamily="34" charset="-34"/>
              </a:rPr>
              <a:t>clinical features and </a:t>
            </a:r>
            <a:r>
              <a:rPr lang="en-US" sz="2800" dirty="0" err="1" smtClean="0">
                <a:latin typeface="FreesiaUPC" pitchFamily="34" charset="-34"/>
                <a:cs typeface="FreesiaUPC" pitchFamily="34" charset="-34"/>
              </a:rPr>
              <a:t>extraintestinal</a:t>
            </a:r>
            <a:r>
              <a:rPr lang="en-US" sz="2800" dirty="0" smtClean="0">
                <a:latin typeface="FreesiaUPC" pitchFamily="34" charset="-34"/>
                <a:cs typeface="FreesiaUPC" pitchFamily="34" charset="-34"/>
              </a:rPr>
              <a:t> manifestations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FreesiaUPC" pitchFamily="34" charset="-34"/>
                <a:cs typeface="FreesiaUPC" pitchFamily="34" charset="-34"/>
              </a:rPr>
              <a:t>pathology (gross and microscopic features) of IBD.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>
                <a:latin typeface="FreesiaUPC" pitchFamily="34" charset="-34"/>
                <a:cs typeface="FreesiaUPC" pitchFamily="34" charset="-34"/>
              </a:rPr>
              <a:t>complications of IBD.(especially </a:t>
            </a:r>
            <a:r>
              <a:rPr lang="en-US" sz="2800" dirty="0" err="1" smtClean="0">
                <a:latin typeface="FreesiaUPC" pitchFamily="34" charset="-34"/>
                <a:cs typeface="FreesiaUPC" pitchFamily="34" charset="-34"/>
              </a:rPr>
              <a:t>adenocarcinoma</a:t>
            </a:r>
            <a:r>
              <a:rPr lang="en-US" sz="2800" dirty="0" smtClean="0">
                <a:latin typeface="FreesiaUPC" pitchFamily="34" charset="-34"/>
                <a:cs typeface="FreesiaUPC" pitchFamily="34" charset="-34"/>
              </a:rPr>
              <a:t> preceded by dysplasia)</a:t>
            </a:r>
            <a:endParaRPr lang="ar-SA" sz="2800" dirty="0">
              <a:latin typeface="FreesiaUPC" pitchFamily="34" charset="-34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57224" y="285728"/>
            <a:ext cx="9156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FreesiaUPC" pitchFamily="34" charset="-34"/>
                <a:cs typeface="FreesiaUPC" pitchFamily="34" charset="-34"/>
              </a:rPr>
              <a:t>Objectives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FreesiaUPC" pitchFamily="34" charset="-34"/>
                <a:cs typeface="FreesiaUPC" pitchFamily="34" charset="-34"/>
              </a:rPr>
              <a:t>Upon completion of this lecture the students will 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Know the two forms of idiopathic inflammatory bowel disease (IBD).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Describe the pathogenesis of IBD.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Compare and contrast </a:t>
            </a: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Crohn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disease and ulcerative colitis with respect to: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clinical features and </a:t>
            </a: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extraintestinal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manifestations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pathology (gross and microscopic features) of IBD.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complications of IBD.(especially </a:t>
            </a: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adenocarcinoma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preceded by dysplasia)</a:t>
            </a:r>
            <a:endParaRPr lang="ar-SA" dirty="0">
              <a:latin typeface="FreesiaUPC" pitchFamily="34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Inflammatory bowel diseases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17498" y="1428736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071966" cy="3951288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 part of the GIT</a:t>
            </a:r>
          </a:p>
          <a:p>
            <a:r>
              <a:rPr lang="en-US" dirty="0" smtClean="0"/>
              <a:t>Skip  areas of normal mucosa</a:t>
            </a:r>
          </a:p>
          <a:p>
            <a:r>
              <a:rPr lang="en-US" dirty="0" smtClean="0"/>
              <a:t>Deep ulcers ( fissure )</a:t>
            </a:r>
          </a:p>
          <a:p>
            <a:r>
              <a:rPr lang="en-US" dirty="0" err="1" smtClean="0"/>
              <a:t>Transmural</a:t>
            </a:r>
            <a:r>
              <a:rPr lang="en-US" dirty="0" smtClean="0"/>
              <a:t>  inflammation</a:t>
            </a:r>
          </a:p>
          <a:p>
            <a:r>
              <a:rPr lang="en-US" dirty="0" smtClean="0"/>
              <a:t>Fistula  formation </a:t>
            </a:r>
          </a:p>
          <a:p>
            <a:r>
              <a:rPr lang="en-US" dirty="0" smtClean="0"/>
              <a:t>Creeping mesenteric fat</a:t>
            </a:r>
          </a:p>
          <a:p>
            <a:r>
              <a:rPr lang="en-US" dirty="0" smtClean="0"/>
              <a:t>Fibrous thickening of wall</a:t>
            </a:r>
          </a:p>
          <a:p>
            <a:r>
              <a:rPr lang="en-US" dirty="0" err="1" smtClean="0"/>
              <a:t>Granulomas</a:t>
            </a:r>
            <a:endParaRPr lang="en-US" dirty="0" smtClean="0"/>
          </a:p>
          <a:p>
            <a:r>
              <a:rPr lang="en-US" dirty="0" smtClean="0"/>
              <a:t>Dysplasia is rare</a:t>
            </a:r>
          </a:p>
          <a:p>
            <a:r>
              <a:rPr lang="en-US" dirty="0" smtClean="0"/>
              <a:t>Carcinoma is rare</a:t>
            </a:r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29124" y="1428736"/>
            <a:ext cx="4429156" cy="6397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429124" y="2174875"/>
            <a:ext cx="4429156" cy="3951288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Colon only </a:t>
            </a:r>
          </a:p>
          <a:p>
            <a:r>
              <a:rPr lang="en-US" dirty="0" smtClean="0"/>
              <a:t>Diffuse involvement of mucosa</a:t>
            </a:r>
          </a:p>
          <a:p>
            <a:r>
              <a:rPr lang="en-US" dirty="0" smtClean="0"/>
              <a:t>Superficial ulcers </a:t>
            </a:r>
          </a:p>
          <a:p>
            <a:r>
              <a:rPr lang="en-US" dirty="0" smtClean="0"/>
              <a:t>Mucosal inflammation only</a:t>
            </a:r>
          </a:p>
          <a:p>
            <a:r>
              <a:rPr lang="en-US" dirty="0" smtClean="0"/>
              <a:t>Not seen</a:t>
            </a:r>
          </a:p>
          <a:p>
            <a:r>
              <a:rPr lang="en-US" dirty="0" smtClean="0"/>
              <a:t>Not seen</a:t>
            </a:r>
          </a:p>
          <a:p>
            <a:r>
              <a:rPr lang="en-US" dirty="0" smtClean="0"/>
              <a:t>Not seen</a:t>
            </a:r>
          </a:p>
          <a:p>
            <a:r>
              <a:rPr lang="en-US" dirty="0" smtClean="0"/>
              <a:t>Not seen</a:t>
            </a:r>
          </a:p>
          <a:p>
            <a:r>
              <a:rPr lang="en-US" dirty="0" smtClean="0"/>
              <a:t>Dysplasia is common</a:t>
            </a:r>
          </a:p>
          <a:p>
            <a:r>
              <a:rPr lang="en-US" dirty="0" smtClean="0"/>
              <a:t>Carcinoma is more common (10%)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Inflammatory bowel diseases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17498" y="1428736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071966" cy="3951288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Colon only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Diffuse involvement of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Superficial ulcers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  part of the GIT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Skip  areas of normal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Mucosal inflammation only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Fistula  formation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Granulomas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Deep ulcers ( fissure 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Dysplasia is common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Carcinoma is more common (10%)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29124" y="1428736"/>
            <a:ext cx="4429156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429124" y="2174875"/>
            <a:ext cx="4429156" cy="395128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6675" y="5159375"/>
            <a:ext cx="5475288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carcinoma-1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7313" y="5867400"/>
            <a:ext cx="54752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FreesiaUPC" pitchFamily="34" charset="-34"/>
                <a:cs typeface="FreesiaUPC" pitchFamily="34" charset="-34"/>
              </a:rPr>
              <a:t>Upon completion of this lecture the students will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Know common  types of intestinal polyps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Differentiate between the </a:t>
            </a: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neoplastic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and non-</a:t>
            </a: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neoplastic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polyps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Know the clinical presentation of left and right sided colon cancer, and the environmental factors that increase its risk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FreesiaUPC" pitchFamily="34" charset="-34"/>
                <a:cs typeface="FreesiaUPC" pitchFamily="34" charset="-34"/>
              </a:rPr>
              <a:t>Understand the pathogenesis of colon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FreesiaUPC" pitchFamily="34" charset="-34"/>
                <a:cs typeface="FreesiaUPC" pitchFamily="34" charset="-34"/>
              </a:rPr>
              <a:t>Discribe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the Pathological features of colon cancer 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1688"/>
            <a:ext cx="6400800" cy="1752600"/>
          </a:xfrm>
        </p:spPr>
        <p:txBody>
          <a:bodyPr rtlCol="0">
            <a:norm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FF66"/>
                </a:solidFill>
                <a:cs typeface="+mn-cs"/>
              </a:rPr>
              <a:t>Polyps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FF66"/>
                </a:solidFill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 err="1" smtClean="0">
                <a:solidFill>
                  <a:srgbClr val="FFFF66"/>
                </a:solidFill>
                <a:cs typeface="+mn-cs"/>
              </a:rPr>
              <a:t>Carcinoid</a:t>
            </a:r>
            <a:r>
              <a:rPr lang="en-US" sz="2400" b="1" i="1" dirty="0" smtClean="0">
                <a:solidFill>
                  <a:srgbClr val="FFFF66"/>
                </a:solidFill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FF66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FFFF66"/>
                </a:solidFill>
              </a:rPr>
              <a:t>Polyps</a:t>
            </a:r>
            <a:endParaRPr lang="en-US" smtClean="0"/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i="1" dirty="0" smtClean="0">
                <a:solidFill>
                  <a:srgbClr val="FFFF66"/>
                </a:solidFill>
              </a:rPr>
              <a:t>Non-</a:t>
            </a:r>
            <a:r>
              <a:rPr lang="en-US" sz="2400" b="1" i="1" dirty="0" err="1" smtClean="0">
                <a:solidFill>
                  <a:srgbClr val="FFFF66"/>
                </a:solidFill>
              </a:rPr>
              <a:t>neoplastic</a:t>
            </a:r>
            <a:r>
              <a:rPr lang="en-US" sz="2400" b="1" i="1" dirty="0" smtClean="0">
                <a:solidFill>
                  <a:srgbClr val="FFFF66"/>
                </a:solidFill>
              </a:rPr>
              <a:t> polyps    </a:t>
            </a:r>
            <a:r>
              <a:rPr lang="en-US" sz="2400" b="1" dirty="0" smtClean="0"/>
              <a:t>90% </a:t>
            </a:r>
            <a:endParaRPr lang="en-US" sz="2400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Hyperplastic</a:t>
            </a:r>
            <a:r>
              <a:rPr lang="en-US" sz="2000" dirty="0" smtClean="0"/>
              <a:t>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Hamartomatous</a:t>
            </a:r>
            <a:r>
              <a:rPr lang="en-US" sz="2000" dirty="0" smtClean="0"/>
              <a:t> polyps (Juvenile &amp; </a:t>
            </a:r>
            <a:r>
              <a:rPr lang="en-US" sz="2000" dirty="0" err="1" smtClean="0"/>
              <a:t>Peutz-Jeghers</a:t>
            </a:r>
            <a:r>
              <a:rPr lang="en-US" sz="2000" dirty="0" smtClean="0"/>
              <a:t> polyps)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Inflammatory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Lymphoid polyps</a:t>
            </a:r>
          </a:p>
          <a:p>
            <a:pPr eaLnBrk="1" hangingPunct="1">
              <a:lnSpc>
                <a:spcPct val="90000"/>
              </a:lnSpc>
            </a:pPr>
            <a:endParaRPr lang="en-US" sz="2400" b="1" i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b="1" i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 dirty="0" err="1" smtClean="0">
                <a:solidFill>
                  <a:srgbClr val="FFFF66"/>
                </a:solidFill>
              </a:rPr>
              <a:t>Neoplastic</a:t>
            </a:r>
            <a:r>
              <a:rPr lang="en-US" sz="2400" b="1" i="1" dirty="0" smtClean="0">
                <a:solidFill>
                  <a:srgbClr val="FFFF66"/>
                </a:solidFill>
              </a:rPr>
              <a:t>  polyps      </a:t>
            </a:r>
            <a:r>
              <a:rPr lang="en-US" sz="2400" b="1" dirty="0" smtClean="0"/>
              <a:t>10% </a:t>
            </a:r>
            <a:endParaRPr lang="en-US" sz="2400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Adenoma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914400"/>
          </a:xfrm>
        </p:spPr>
        <p:txBody>
          <a:bodyPr/>
          <a:lstStyle/>
          <a:p>
            <a:pPr eaLnBrk="1" hangingPunct="1"/>
            <a:r>
              <a:rPr lang="en-GB" sz="3600" b="1" smtClean="0"/>
              <a:t>Polyps</a:t>
            </a:r>
            <a:endParaRPr lang="en-US" sz="3600" b="1" smtClean="0"/>
          </a:p>
        </p:txBody>
      </p:sp>
      <p:sp>
        <p:nvSpPr>
          <p:cNvPr id="5123" name="Rectangle 2051"/>
          <p:cNvSpPr>
            <a:spLocks noGrp="1" noChangeArrowheads="1"/>
          </p:cNvSpPr>
          <p:nvPr>
            <p:ph idx="1"/>
          </p:nvPr>
        </p:nvSpPr>
        <p:spPr>
          <a:xfrm>
            <a:off x="142875" y="2262188"/>
            <a:ext cx="5293221" cy="40243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dirty="0" smtClean="0">
                <a:solidFill>
                  <a:srgbClr val="FFFF66"/>
                </a:solidFill>
              </a:rPr>
              <a:t> </a:t>
            </a:r>
            <a:r>
              <a:rPr lang="en-GB" sz="2400" b="1" u="sng" dirty="0" err="1" smtClean="0">
                <a:solidFill>
                  <a:srgbClr val="FFFF66"/>
                </a:solidFill>
              </a:rPr>
              <a:t>Hyperplastic</a:t>
            </a:r>
            <a:r>
              <a:rPr lang="en-GB" sz="2400" b="1" u="sng" dirty="0" smtClean="0">
                <a:solidFill>
                  <a:srgbClr val="FFFF66"/>
                </a:solidFill>
              </a:rPr>
              <a:t> Polyp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sz="2400" b="1" u="sng" dirty="0" smtClean="0">
              <a:solidFill>
                <a:srgbClr val="FFFF66"/>
              </a:solidFill>
            </a:endParaRPr>
          </a:p>
          <a:p>
            <a:pPr eaLnBrk="1" hangingPunct="1"/>
            <a:r>
              <a:rPr lang="en-GB" sz="2400" dirty="0" err="1" smtClean="0"/>
              <a:t>Asymtomatic</a:t>
            </a:r>
            <a:endParaRPr lang="en-GB" sz="2400" dirty="0" smtClean="0"/>
          </a:p>
          <a:p>
            <a:pPr eaLnBrk="1" hangingPunct="1"/>
            <a:r>
              <a:rPr lang="en-GB" sz="2400" dirty="0" smtClean="0"/>
              <a:t> &gt; 50% are located in the </a:t>
            </a:r>
            <a:r>
              <a:rPr lang="en-GB" sz="2400" dirty="0" err="1" smtClean="0"/>
              <a:t>rectosigmoid</a:t>
            </a:r>
            <a:endParaRPr lang="en-GB" sz="2400" dirty="0" smtClean="0"/>
          </a:p>
          <a:p>
            <a:pPr eaLnBrk="1" hangingPunct="1"/>
            <a:r>
              <a:rPr lang="en-GB" sz="2400" smtClean="0"/>
              <a:t>Sawtooth</a:t>
            </a:r>
            <a:r>
              <a:rPr lang="en-GB" sz="2400" dirty="0" smtClean="0"/>
              <a:t> surface</a:t>
            </a:r>
          </a:p>
          <a:p>
            <a:pPr eaLnBrk="1" hangingPunct="1"/>
            <a:r>
              <a:rPr lang="en-GB" sz="2400" dirty="0" smtClean="0"/>
              <a:t>Star shaped crypts</a:t>
            </a:r>
          </a:p>
          <a:p>
            <a:pPr eaLnBrk="1" hangingPunct="1"/>
            <a:r>
              <a:rPr lang="en-GB" sz="2400" dirty="0" smtClean="0"/>
              <a:t>Composed of well-formed glands and crypts lined by differentiated goblet or absorptive cells.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4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52293"/>
          <a:stretch>
            <a:fillRect/>
          </a:stretch>
        </p:blipFill>
        <p:spPr bwMode="auto">
          <a:xfrm>
            <a:off x="5562600" y="2057400"/>
            <a:ext cx="3581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2753" r="51376"/>
          <a:stretch>
            <a:fillRect/>
          </a:stretch>
        </p:blipFill>
        <p:spPr bwMode="auto">
          <a:xfrm>
            <a:off x="5469226" y="4365104"/>
            <a:ext cx="367477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err="1" smtClean="0">
                <a:solidFill>
                  <a:srgbClr val="FF0000"/>
                </a:solidFill>
              </a:rPr>
              <a:t>Hamartomatous</a:t>
            </a:r>
            <a:r>
              <a:rPr lang="en-US" sz="3200" dirty="0" smtClean="0">
                <a:solidFill>
                  <a:srgbClr val="FF0000"/>
                </a:solidFill>
              </a:rPr>
              <a:t> polyps 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Juvenile  polyps                                                        </a:t>
            </a:r>
            <a:r>
              <a:rPr lang="en-US" sz="2000" dirty="0" err="1" smtClean="0"/>
              <a:t>Peutz-Jeghers</a:t>
            </a:r>
            <a:r>
              <a:rPr lang="en-US" sz="2000" dirty="0" smtClean="0"/>
              <a:t> polyps</a:t>
            </a:r>
          </a:p>
          <a:p>
            <a:endParaRPr lang="en-US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339752" y="1124744"/>
            <a:ext cx="194421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499992" y="1124744"/>
            <a:ext cx="201622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610600" cy="5791200"/>
          </a:xfrm>
        </p:spPr>
        <p:txBody>
          <a:bodyPr lIns="90488" tIns="44450" rIns="90488" bIns="44450"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smtClean="0"/>
              <a:t>	 </a:t>
            </a:r>
            <a:r>
              <a:rPr lang="en-GB" sz="2800" b="1" u="sng" smtClean="0">
                <a:solidFill>
                  <a:srgbClr val="FFFF66"/>
                </a:solidFill>
              </a:rPr>
              <a:t>Hamartomatous polyp</a:t>
            </a:r>
            <a:r>
              <a:rPr lang="en-GB" sz="2400" smtClean="0"/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smtClean="0"/>
              <a:t>		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99FF66"/>
                </a:solidFill>
              </a:rPr>
              <a:t>Juvenile Polyps (retention polyp)</a:t>
            </a:r>
          </a:p>
          <a:p>
            <a:pPr marL="609600" indent="-609600" eaLnBrk="1" hangingPunct="1"/>
            <a:endParaRPr lang="en-GB" sz="2000" smtClean="0">
              <a:latin typeface="Tahoma" pitchFamily="34" charset="0"/>
            </a:endParaRPr>
          </a:p>
          <a:p>
            <a:pPr marL="609600" indent="-609600" eaLnBrk="1" hangingPunct="1"/>
            <a:r>
              <a:rPr lang="en-GB" sz="2000" smtClean="0">
                <a:latin typeface="Tahoma" pitchFamily="34" charset="0"/>
              </a:rPr>
              <a:t>Developmental malformations affecting the glands and lamina propria</a:t>
            </a:r>
          </a:p>
          <a:p>
            <a:pPr marL="609600" indent="-609600" eaLnBrk="1" hangingPunct="1"/>
            <a:r>
              <a:rPr lang="en-GB" sz="2000" smtClean="0">
                <a:latin typeface="Tahoma" pitchFamily="34" charset="0"/>
              </a:rPr>
              <a:t>Commonly  occur in children under 5 years old in the rectum.  </a:t>
            </a:r>
          </a:p>
          <a:p>
            <a:pPr marL="609600" indent="-609600" eaLnBrk="1" hangingPunct="1"/>
            <a:r>
              <a:rPr lang="en-GB" sz="2000" smtClean="0">
                <a:latin typeface="Tahoma" pitchFamily="34" charset="0"/>
              </a:rPr>
              <a:t>In adult called retention polyp.</a:t>
            </a:r>
          </a:p>
          <a:p>
            <a:pPr marL="609600" indent="-609600" eaLnBrk="1" hangingPunct="1"/>
            <a:endParaRPr lang="en-GB" sz="2000" smtClean="0"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Non-Neoplatic Polyps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4582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FFFF00"/>
                </a:solidFill>
              </a:rPr>
              <a:t> </a:t>
            </a:r>
            <a:r>
              <a:rPr lang="en-GB" sz="2800" b="1" u="sng" smtClean="0">
                <a:solidFill>
                  <a:srgbClr val="FFFF66"/>
                </a:solidFill>
              </a:rPr>
              <a:t>Hamartomatous Polyps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99FF66"/>
                </a:solidFill>
              </a:rPr>
              <a:t>Peutz-Jehgers syndrome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Rare, autosomal dominant</a:t>
            </a:r>
            <a:endParaRPr lang="en-GB" sz="2000" smtClean="0">
              <a:solidFill>
                <a:srgbClr val="99FF66"/>
              </a:solidFill>
            </a:endParaRPr>
          </a:p>
          <a:p>
            <a:pPr eaLnBrk="1" hangingPunct="1"/>
            <a:r>
              <a:rPr lang="en-GB" sz="2000" smtClean="0">
                <a:latin typeface="Tahoma" pitchFamily="34" charset="0"/>
              </a:rPr>
              <a:t>hamartomatous polyps accompanied by mucosal and cutaneous pigmentation around the lips, oral mucosa, face and genitalia.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Polyps tend to be large and pedunculated.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Increased  risk of developing carcinoma of the pancreas, breast, lung, ovary and uterus.</a:t>
            </a:r>
          </a:p>
        </p:txBody>
      </p:sp>
      <p:pic>
        <p:nvPicPr>
          <p:cNvPr id="7174" name="Picture 17" descr="white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0" y="4832350"/>
            <a:ext cx="2782888" cy="1882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Content Placeholder 9" descr="COW1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5214950"/>
            <a:ext cx="2149417" cy="1404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Inflammatory Bowel Diseases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23528" y="2143116"/>
            <a:ext cx="8320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err="1" smtClean="0"/>
              <a:t>Crohn's</a:t>
            </a:r>
            <a:r>
              <a:rPr lang="en-US" sz="2800" dirty="0" smtClean="0"/>
              <a:t> disease and ulcerative colitis.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Although their causes are still not clear, the two diseases probably have an immunologic hypersensitivity basis.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85344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b="1" u="sng" smtClean="0">
                <a:solidFill>
                  <a:srgbClr val="FFFF66"/>
                </a:solidFill>
              </a:rPr>
              <a:t>Inflammatory Polyps</a:t>
            </a:r>
          </a:p>
          <a:p>
            <a:pPr eaLnBrk="1" hangingPunct="1"/>
            <a:endParaRPr lang="en-GB" sz="2000" smtClean="0">
              <a:latin typeface="Tahoma" pitchFamily="34" charset="0"/>
            </a:endParaRPr>
          </a:p>
          <a:p>
            <a:pPr eaLnBrk="1" hangingPunct="1"/>
            <a:r>
              <a:rPr lang="en-GB" sz="2000" smtClean="0">
                <a:latin typeface="Tahoma" pitchFamily="34" charset="0"/>
              </a:rPr>
              <a:t>longstanding IBD, especially in chronic ulcerative colitis.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Represent an exuberant reparative response to longstanding mucosal injury called pseudopolyps</a:t>
            </a:r>
          </a:p>
          <a:p>
            <a:pPr eaLnBrk="1" hangingPunct="1"/>
            <a:endParaRPr lang="en-GB" sz="200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latin typeface="Tahoma" pitchFamily="34" charset="0"/>
              </a:rPr>
              <a:t>		</a:t>
            </a:r>
          </a:p>
        </p:txBody>
      </p:sp>
      <p:pic>
        <p:nvPicPr>
          <p:cNvPr id="8198" name="Picture 5" descr="a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492500"/>
            <a:ext cx="5016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>	</a:t>
            </a:r>
            <a:r>
              <a:rPr lang="en-GB" dirty="0" smtClean="0">
                <a:solidFill>
                  <a:srgbClr val="FFFF00"/>
                </a:solidFill>
                <a:cs typeface="+mj-cs"/>
              </a:rPr>
              <a:t>4]  </a:t>
            </a:r>
            <a:r>
              <a:rPr lang="en-US" b="1" u="sng" dirty="0" smtClean="0">
                <a:solidFill>
                  <a:srgbClr val="FFFF66"/>
                </a:solidFill>
                <a:cs typeface="+mj-cs"/>
              </a:rPr>
              <a:t>Lymphoid polyps</a:t>
            </a:r>
            <a:r>
              <a:rPr lang="en-GB" b="1" u="sng" dirty="0" smtClean="0">
                <a:solidFill>
                  <a:srgbClr val="FFFF66"/>
                </a:solidFill>
                <a:cs typeface="+mj-cs"/>
              </a:rPr>
              <a:t/>
            </a:r>
            <a:br>
              <a:rPr lang="en-GB" b="1" u="sng" dirty="0" smtClean="0">
                <a:solidFill>
                  <a:srgbClr val="FFFF66"/>
                </a:solidFill>
                <a:cs typeface="+mj-cs"/>
              </a:rPr>
            </a:br>
            <a:endParaRPr lang="en-US" dirty="0">
              <a:cs typeface="+mj-cs"/>
            </a:endParaRPr>
          </a:p>
        </p:txBody>
      </p:sp>
      <p:pic>
        <p:nvPicPr>
          <p:cNvPr id="9219" name="Content Placeholder 3" descr="a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049338"/>
            <a:ext cx="8215313" cy="5808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FFFF66"/>
                </a:solidFill>
              </a:rPr>
              <a:t>Adenomatous</a:t>
            </a:r>
            <a:r>
              <a:rPr lang="en-GB" b="1" i="1" dirty="0" smtClean="0">
                <a:solidFill>
                  <a:srgbClr val="FFFF66"/>
                </a:solidFill>
              </a:rPr>
              <a:t> Polyp ( adenoma )</a:t>
            </a:r>
          </a:p>
          <a:p>
            <a:pPr eaLnBrk="1" hangingPunct="1"/>
            <a:r>
              <a:rPr lang="en-GB" sz="1900" dirty="0" smtClean="0">
                <a:latin typeface="Tahoma" pitchFamily="34" charset="0"/>
              </a:rPr>
              <a:t>Occur mainly in large bowel.</a:t>
            </a:r>
          </a:p>
          <a:p>
            <a:pPr eaLnBrk="1" hangingPunct="1"/>
            <a:r>
              <a:rPr lang="en-GB" sz="1900" dirty="0" err="1" smtClean="0">
                <a:latin typeface="Tahoma" pitchFamily="34" charset="0"/>
              </a:rPr>
              <a:t>Spordic</a:t>
            </a:r>
            <a:r>
              <a:rPr lang="en-GB" sz="1900" dirty="0" smtClean="0">
                <a:latin typeface="Tahoma" pitchFamily="34" charset="0"/>
              </a:rPr>
              <a:t> and familial </a:t>
            </a:r>
          </a:p>
          <a:p>
            <a:pPr eaLnBrk="1" hangingPunct="1"/>
            <a:r>
              <a:rPr lang="en-GB" sz="1900" dirty="0" smtClean="0">
                <a:latin typeface="Tahoma" pitchFamily="34" charset="0"/>
              </a:rPr>
              <a:t>Vary from small </a:t>
            </a:r>
            <a:r>
              <a:rPr lang="en-GB" sz="1900" dirty="0" err="1" smtClean="0">
                <a:latin typeface="Tahoma" pitchFamily="34" charset="0"/>
              </a:rPr>
              <a:t>pedunculated</a:t>
            </a:r>
            <a:r>
              <a:rPr lang="en-GB" sz="1900" dirty="0" smtClean="0">
                <a:latin typeface="Tahoma" pitchFamily="34" charset="0"/>
              </a:rPr>
              <a:t> to large sessile</a:t>
            </a:r>
          </a:p>
          <a:p>
            <a:pPr eaLnBrk="1" hangingPunct="1"/>
            <a:r>
              <a:rPr lang="en-GB" sz="1900" dirty="0" smtClean="0">
                <a:latin typeface="Tahoma" pitchFamily="34" charset="0"/>
              </a:rPr>
              <a:t>Epithelium proliferation and  </a:t>
            </a:r>
            <a:r>
              <a:rPr lang="en-GB" sz="1900" b="1" u="sng" dirty="0" err="1" smtClean="0">
                <a:solidFill>
                  <a:srgbClr val="FF0000"/>
                </a:solidFill>
                <a:latin typeface="Tahoma" pitchFamily="34" charset="0"/>
              </a:rPr>
              <a:t>dysplysia</a:t>
            </a:r>
            <a:endParaRPr lang="en-GB" sz="1900" b="1" u="sng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/>
            <a:r>
              <a:rPr lang="en-GB" sz="1900" dirty="0" smtClean="0">
                <a:latin typeface="Tahoma" pitchFamily="34" charset="0"/>
              </a:rPr>
              <a:t>Divided into: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1900" dirty="0" smtClean="0">
                <a:latin typeface="Tahoma" pitchFamily="34" charset="0"/>
              </a:rPr>
              <a:t>Tubular adenoma: less than 25% villous architecture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1900" dirty="0" smtClean="0">
                <a:latin typeface="Tahoma" pitchFamily="34" charset="0"/>
              </a:rPr>
              <a:t>Villous adenoma: villous architecture over 50% 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1900" dirty="0" err="1" smtClean="0">
                <a:latin typeface="Tahoma" pitchFamily="34" charset="0"/>
              </a:rPr>
              <a:t>Tubulovillous</a:t>
            </a:r>
            <a:r>
              <a:rPr lang="en-GB" sz="1900" dirty="0" smtClean="0">
                <a:latin typeface="Tahoma" pitchFamily="34" charset="0"/>
              </a:rPr>
              <a:t> adenoma: villous architecture between 25 and 50%.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</a:t>
            </a:r>
            <a:endParaRPr lang="en-GB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458200" cy="60960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FF0000"/>
                </a:solidFill>
              </a:rPr>
              <a:t>1]  </a:t>
            </a:r>
            <a:r>
              <a:rPr lang="en-GB" sz="2800" b="1" i="1" smtClean="0">
                <a:solidFill>
                  <a:srgbClr val="FF0000"/>
                </a:solidFill>
              </a:rPr>
              <a:t>Tubular adenoma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Represents 75% of all neoplastic polyps.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75 % occur in the distal colon and rectum.</a:t>
            </a:r>
          </a:p>
        </p:txBody>
      </p:sp>
      <p:pic>
        <p:nvPicPr>
          <p:cNvPr id="11270" name="Picture 2" descr="G:\Cotran\Images\CH18\F01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00050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35814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400" b="1" i="1" u="sng" smtClean="0">
                <a:solidFill>
                  <a:srgbClr val="FF0000"/>
                </a:solidFill>
              </a:rPr>
              <a:t>Villous Adenoma</a:t>
            </a:r>
          </a:p>
          <a:p>
            <a:pPr eaLnBrk="1" hangingPunct="1"/>
            <a:r>
              <a:rPr lang="en-GB" sz="2000" smtClean="0"/>
              <a:t>The least common, largest and most ominous of epithelial polyps.</a:t>
            </a:r>
          </a:p>
          <a:p>
            <a:pPr eaLnBrk="1" hangingPunct="1"/>
            <a:r>
              <a:rPr lang="en-GB" sz="2000" smtClean="0"/>
              <a:t>Age: 60 to 65 years, </a:t>
            </a:r>
          </a:p>
          <a:p>
            <a:pPr eaLnBrk="1" hangingPunct="1"/>
            <a:r>
              <a:rPr lang="en-GB" sz="2000" smtClean="0"/>
              <a:t>Present with rectal bleeding or anemia, large ones may secrete copious amounts of mucoid material rich in protein.</a:t>
            </a:r>
          </a:p>
          <a:p>
            <a:pPr eaLnBrk="1" hangingPunct="1"/>
            <a:r>
              <a:rPr lang="en-GB" sz="2000" smtClean="0"/>
              <a:t>75% located in rectosigmoid area.</a:t>
            </a:r>
          </a:p>
        </p:txBody>
      </p:sp>
      <p:pic>
        <p:nvPicPr>
          <p:cNvPr id="12294" name="Picture 2" descr="G:\Cotran\Images\CH18\F018050.jpg"/>
          <p:cNvPicPr>
            <a:picLocks noChangeAspect="1" noChangeArrowheads="1"/>
          </p:cNvPicPr>
          <p:nvPr/>
        </p:nvPicPr>
        <p:blipFill>
          <a:blip r:embed="rId3" cstate="print"/>
          <a:srcRect r="60001"/>
          <a:stretch>
            <a:fillRect/>
          </a:stretch>
        </p:blipFill>
        <p:spPr bwMode="auto">
          <a:xfrm>
            <a:off x="4357688" y="2857500"/>
            <a:ext cx="27574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 GI11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789363"/>
            <a:ext cx="3390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>
                <a:solidFill>
                  <a:srgbClr val="FF0000"/>
                </a:solidFill>
              </a:rPr>
              <a:t>3]  </a:t>
            </a:r>
            <a:r>
              <a:rPr lang="en-GB" b="1" i="1" u="sng" smtClean="0">
                <a:solidFill>
                  <a:srgbClr val="FF0000"/>
                </a:solidFill>
              </a:rPr>
              <a:t>Tubulovillous adenoma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/>
            <a:r>
              <a:rPr lang="en-GB" smtClean="0"/>
              <a:t>Interm</a:t>
            </a:r>
            <a:r>
              <a:rPr lang="en-US" smtClean="0"/>
              <a:t>m</a:t>
            </a:r>
            <a:r>
              <a:rPr lang="en-GB" smtClean="0"/>
              <a:t>e</a:t>
            </a:r>
            <a:r>
              <a:rPr lang="en-US" smtClean="0">
                <a:ea typeface="Times New Roman (Arabic)"/>
                <a:cs typeface="Times New Roman (Arabic)"/>
              </a:rPr>
              <a:t>d</a:t>
            </a:r>
            <a:r>
              <a:rPr lang="en-GB" smtClean="0"/>
              <a:t>iate in size, degree of dysplasia and malignant potential between tubular and villous adenomas.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32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32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50292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Adenoma to carcinoma sequence is documented by several genetic alterations.</a:t>
            </a:r>
          </a:p>
          <a:p>
            <a:pPr eaLnBrk="1" hangingPunct="1"/>
            <a:r>
              <a:rPr lang="en-GB" sz="2400" smtClean="0"/>
              <a:t>The probability of carcinoma occuring in a neoplastic polyp is related to: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	1. The size of the polyp.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 	2. The relative proportion of its villous features.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	3. The presence of significant cytologic atypia (dysplasia) in the neoplastic cells.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Adenoma to Carcinoma Pathway</a:t>
            </a:r>
            <a:endParaRPr lang="en-US" b="1" dirty="0" smtClean="0"/>
          </a:p>
        </p:txBody>
      </p:sp>
      <p:sp>
        <p:nvSpPr>
          <p:cNvPr id="1030" name="AutoShape 3"/>
          <p:cNvSpPr>
            <a:spLocks noChangeArrowheads="1"/>
          </p:cNvSpPr>
          <p:nvPr/>
        </p:nvSpPr>
        <p:spPr bwMode="auto">
          <a:xfrm>
            <a:off x="57150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 sz="3600">
              <a:latin typeface="Times New Roman" pitchFamily="18" charset="0"/>
            </a:endParaRPr>
          </a:p>
        </p:txBody>
      </p:sp>
      <p:sp>
        <p:nvSpPr>
          <p:cNvPr id="1031" name="AutoShape 4"/>
          <p:cNvSpPr>
            <a:spLocks noChangeArrowheads="1"/>
          </p:cNvSpPr>
          <p:nvPr/>
        </p:nvSpPr>
        <p:spPr bwMode="auto">
          <a:xfrm>
            <a:off x="23876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77000" y="1524000"/>
          <a:ext cx="2651125" cy="2589213"/>
        </p:xfrm>
        <a:graphic>
          <a:graphicData uri="http://schemas.openxmlformats.org/presentationml/2006/ole">
            <p:oleObj spid="_x0000_s1026" name="QuickTime Picture" r:id="rId4" imgW="4925112" imgH="481018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0400" y="1524000"/>
          <a:ext cx="2559050" cy="2590800"/>
        </p:xfrm>
        <a:graphic>
          <a:graphicData uri="http://schemas.openxmlformats.org/presentationml/2006/ole">
            <p:oleObj spid="_x0000_s1027" name="QuickTime Picture" r:id="rId5" imgW="4823561" imgH="4882166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ph idx="1"/>
          </p:nvPr>
        </p:nvGraphicFramePr>
        <p:xfrm>
          <a:off x="203200" y="1662113"/>
          <a:ext cx="2155825" cy="2236787"/>
        </p:xfrm>
        <a:graphic>
          <a:graphicData uri="http://schemas.openxmlformats.org/presentationml/2006/ole">
            <p:oleObj spid="_x0000_s1028" name="QuickTime Picture" r:id="rId6" imgW="3484487" imgH="3614343" progId="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4343400"/>
            <a:ext cx="9493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APC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263" y="5486400"/>
            <a:ext cx="1422400" cy="838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Normal</a:t>
            </a:r>
          </a:p>
          <a:p>
            <a:r>
              <a:rPr lang="en-US" sz="2400">
                <a:latin typeface="Times New Roman" pitchFamily="18" charset="0"/>
              </a:rPr>
              <a:t>Epithelium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19463" y="5486400"/>
            <a:ext cx="1285875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Early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856538" y="5486400"/>
            <a:ext cx="1084262" cy="838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Cancer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25600" y="5486400"/>
            <a:ext cx="1557338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Hyper-</a:t>
            </a:r>
          </a:p>
          <a:p>
            <a:r>
              <a:rPr lang="en-US" sz="2400">
                <a:latin typeface="Times New Roman" pitchFamily="18" charset="0"/>
              </a:rPr>
              <a:t>proliferation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741863" y="5486400"/>
            <a:ext cx="16256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Intermediate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flipH="1">
            <a:off x="6502400" y="5486400"/>
            <a:ext cx="1219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132263" y="4343400"/>
            <a:ext cx="12192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K-ras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mutation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651500" y="4343400"/>
            <a:ext cx="1392238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Chrom 18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450138" y="4343400"/>
            <a:ext cx="7461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p53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5573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673600" y="5257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4341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7789863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490663" y="5943600"/>
            <a:ext cx="1349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083175" y="1447800"/>
            <a:ext cx="117157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Adenoma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641475" y="1447800"/>
            <a:ext cx="958850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Normal</a:t>
            </a: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8078788" y="1447800"/>
            <a:ext cx="903287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Cancer</a:t>
            </a: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H="1">
            <a:off x="5080000" y="1828800"/>
            <a:ext cx="338138" cy="304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4906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184525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4605338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63674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721600" y="586740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8196263" y="1828800"/>
            <a:ext cx="269875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FFFF0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FFFF0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FFFF0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372600" cy="6019800"/>
          </a:xfrm>
        </p:spPr>
        <p:txBody>
          <a:bodyPr lIns="90488" tIns="44450" rIns="90488" bIns="44450">
            <a:normAutofit fontScale="62500" lnSpcReduction="20000"/>
          </a:bodyPr>
          <a:lstStyle/>
          <a:p>
            <a:pPr eaLnBrk="1" hangingPunct="1"/>
            <a:r>
              <a:rPr lang="en-GB" sz="4000" dirty="0" smtClean="0"/>
              <a:t>Patients have genetic tendencies to develop </a:t>
            </a:r>
            <a:r>
              <a:rPr lang="en-GB" sz="4000" dirty="0" err="1" smtClean="0"/>
              <a:t>neoplastic</a:t>
            </a:r>
            <a:r>
              <a:rPr lang="en-GB" sz="4000" dirty="0" smtClean="0"/>
              <a:t> polyps.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3300"/>
                </a:solidFill>
              </a:rPr>
              <a:t>	Familial </a:t>
            </a:r>
            <a:r>
              <a:rPr lang="en-GB" sz="40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4000" b="1" i="1" dirty="0" smtClean="0">
                <a:solidFill>
                  <a:srgbClr val="FF3300"/>
                </a:solidFill>
              </a:rPr>
              <a:t> coli (FPC)</a:t>
            </a:r>
          </a:p>
          <a:p>
            <a:pPr eaLnBrk="1" hangingPunct="1"/>
            <a:r>
              <a:rPr lang="en-GB" sz="4000" dirty="0" smtClean="0"/>
              <a:t>Genetic defect of </a:t>
            </a:r>
            <a:r>
              <a:rPr lang="en-US" sz="4000" dirty="0" err="1" smtClean="0"/>
              <a:t>Adenomatous</a:t>
            </a:r>
            <a:r>
              <a:rPr lang="en-US" sz="4000" dirty="0" smtClean="0"/>
              <a:t>  </a:t>
            </a:r>
            <a:r>
              <a:rPr lang="en-US" sz="4000" dirty="0" err="1" smtClean="0"/>
              <a:t>polyposis</a:t>
            </a:r>
            <a:r>
              <a:rPr lang="en-US" sz="4000" dirty="0" smtClean="0"/>
              <a:t> coli (</a:t>
            </a:r>
            <a:r>
              <a:rPr lang="en-US" sz="4000" i="1" dirty="0" smtClean="0"/>
              <a:t>APC</a:t>
            </a:r>
            <a:r>
              <a:rPr lang="en-US" sz="4000" dirty="0" smtClean="0"/>
              <a:t>)</a:t>
            </a:r>
            <a:r>
              <a:rPr lang="en-GB" sz="4000" dirty="0" smtClean="0"/>
              <a:t>.</a:t>
            </a:r>
          </a:p>
          <a:p>
            <a:pPr eaLnBrk="1" hangingPunct="1"/>
            <a:r>
              <a:rPr lang="en-US" sz="4000" i="1" dirty="0" smtClean="0"/>
              <a:t>APC</a:t>
            </a:r>
            <a:r>
              <a:rPr lang="en-US" sz="4000" dirty="0" smtClean="0"/>
              <a:t> gene located on the long arm of chromosome 5 (5q21). </a:t>
            </a:r>
          </a:p>
          <a:p>
            <a:pPr eaLnBrk="1" hangingPunct="1"/>
            <a:r>
              <a:rPr lang="en-US" sz="4000" i="1" dirty="0" smtClean="0"/>
              <a:t>APC </a:t>
            </a:r>
            <a:r>
              <a:rPr lang="en-US" sz="4000" dirty="0" smtClean="0"/>
              <a:t>gene is a tumor suppressor gene </a:t>
            </a:r>
            <a:endParaRPr lang="en-GB" sz="4000" dirty="0" smtClean="0"/>
          </a:p>
          <a:p>
            <a:pPr eaLnBrk="1" hangingPunct="1"/>
            <a:r>
              <a:rPr lang="en-GB" sz="4000" dirty="0" smtClean="0"/>
              <a:t>Innumerable </a:t>
            </a:r>
            <a:r>
              <a:rPr lang="en-GB" sz="4000" dirty="0" err="1" smtClean="0"/>
              <a:t>neoplastic</a:t>
            </a:r>
            <a:r>
              <a:rPr lang="en-GB" sz="4000" dirty="0" smtClean="0"/>
              <a:t> polyps in the colon (500 to 2500)</a:t>
            </a:r>
          </a:p>
          <a:p>
            <a:pPr eaLnBrk="1" hangingPunct="1"/>
            <a:r>
              <a:rPr lang="en-GB" sz="4000" dirty="0" smtClean="0"/>
              <a:t>Polyps are also found elsewhere in alimentary tract</a:t>
            </a:r>
          </a:p>
          <a:p>
            <a:pPr eaLnBrk="1" hangingPunct="1"/>
            <a:r>
              <a:rPr lang="en-GB" sz="4000" dirty="0" smtClean="0"/>
              <a:t>The risk of colorectal cancer is 100% by midlife.</a:t>
            </a:r>
          </a:p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/>
            <a:r>
              <a:rPr lang="en-GB" sz="4000" dirty="0" err="1" smtClean="0"/>
              <a:t>Polyposis</a:t>
            </a:r>
            <a:r>
              <a:rPr lang="en-GB" sz="4000" dirty="0" smtClean="0"/>
              <a:t> coli, multiple </a:t>
            </a:r>
            <a:r>
              <a:rPr lang="en-GB" sz="4000" dirty="0" err="1" smtClean="0"/>
              <a:t>osteomas</a:t>
            </a:r>
            <a:r>
              <a:rPr lang="en-GB" sz="4000" dirty="0" smtClean="0"/>
              <a:t>, epidermal cysts, and </a:t>
            </a:r>
            <a:r>
              <a:rPr lang="en-GB" sz="4000" dirty="0" err="1" smtClean="0"/>
              <a:t>fibromatosis</a:t>
            </a:r>
            <a:r>
              <a:rPr lang="en-GB" sz="4000" dirty="0" smtClean="0"/>
              <a:t>.</a:t>
            </a:r>
          </a:p>
          <a:p>
            <a:pPr eaLnBrk="1" hangingPunct="1">
              <a:buFont typeface="Arial" pitchFamily="34" charset="0"/>
              <a:buNone/>
            </a:pPr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/>
            <a:r>
              <a:rPr lang="en-GB" sz="4000" i="1" dirty="0" smtClean="0">
                <a:solidFill>
                  <a:srgbClr val="FF3300"/>
                </a:solidFill>
              </a:rPr>
              <a:t> </a:t>
            </a:r>
            <a:r>
              <a:rPr lang="en-GB" sz="4000" dirty="0" err="1" smtClean="0"/>
              <a:t>Polyposis</a:t>
            </a:r>
            <a:r>
              <a:rPr lang="en-GB" sz="4000" dirty="0" smtClean="0"/>
              <a:t> coli, </a:t>
            </a:r>
            <a:r>
              <a:rPr lang="en-GB" sz="4000" dirty="0" err="1" smtClean="0"/>
              <a:t>glioma</a:t>
            </a:r>
            <a:r>
              <a:rPr lang="en-GB" sz="4000" dirty="0" smtClean="0"/>
              <a:t> and </a:t>
            </a:r>
            <a:r>
              <a:rPr lang="en-GB" sz="4000" dirty="0" err="1" smtClean="0"/>
              <a:t>fibromatosis</a:t>
            </a:r>
            <a:endParaRPr lang="en-GB" sz="4000" i="1" dirty="0" smtClean="0">
              <a:solidFill>
                <a:srgbClr val="FF3300"/>
              </a:solidFill>
            </a:endParaRP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Cotran\Images\CH18\F018051.jpg"/>
          <p:cNvPicPr>
            <a:picLocks noChangeAspect="1" noChangeArrowheads="1"/>
          </p:cNvPicPr>
          <p:nvPr/>
        </p:nvPicPr>
        <p:blipFill>
          <a:blip r:embed="rId2" cstate="print"/>
          <a:srcRect r="46571"/>
          <a:stretch>
            <a:fillRect/>
          </a:stretch>
        </p:blipFill>
        <p:spPr bwMode="auto">
          <a:xfrm>
            <a:off x="0" y="0"/>
            <a:ext cx="942975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مستطيل 2"/>
          <p:cNvSpPr>
            <a:spLocks noChangeArrowheads="1"/>
          </p:cNvSpPr>
          <p:nvPr/>
        </p:nvSpPr>
        <p:spPr bwMode="auto">
          <a:xfrm>
            <a:off x="2705100" y="3244850"/>
            <a:ext cx="373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GB" b="1" i="1">
                <a:latin typeface="Calibri" pitchFamily="34" charset="0"/>
              </a:rPr>
              <a:t>	Familial polyposis coli (FPC)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sz="3200" dirty="0"/>
          </a:p>
        </p:txBody>
      </p:sp>
      <p:sp>
        <p:nvSpPr>
          <p:cNvPr id="3" name="مستطيل 2"/>
          <p:cNvSpPr/>
          <p:nvPr/>
        </p:nvSpPr>
        <p:spPr>
          <a:xfrm>
            <a:off x="899592" y="836712"/>
            <a:ext cx="778674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/>
              <a:t>Genetics</a:t>
            </a:r>
            <a:r>
              <a:rPr lang="en-US" dirty="0" smtClean="0"/>
              <a:t>: mutation in </a:t>
            </a:r>
          </a:p>
          <a:p>
            <a:r>
              <a:rPr lang="en-US" b="1" i="1" dirty="0" smtClean="0"/>
              <a:t>NOD2…….</a:t>
            </a:r>
            <a:r>
              <a:rPr lang="en-US" dirty="0" smtClean="0"/>
              <a:t> susceptibility gene in </a:t>
            </a:r>
            <a:r>
              <a:rPr lang="en-US" dirty="0" err="1" smtClean="0"/>
              <a:t>Crohn</a:t>
            </a:r>
            <a:r>
              <a:rPr lang="en-US" dirty="0" smtClean="0"/>
              <a:t> disease. </a:t>
            </a:r>
          </a:p>
          <a:p>
            <a:r>
              <a:rPr lang="en-US" b="1" dirty="0" smtClean="0"/>
              <a:t>…………. Abnormal recognition and response to intracellular pathogens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643174" y="3714752"/>
            <a:ext cx="2946128" cy="3693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/>
              <a:t>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سهم للأسفل 6"/>
          <p:cNvSpPr/>
          <p:nvPr/>
        </p:nvSpPr>
        <p:spPr>
          <a:xfrm>
            <a:off x="3786182" y="1785926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776614">
            <a:off x="5551172" y="4426491"/>
            <a:ext cx="278606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Immunosuppression</a:t>
            </a:r>
            <a:r>
              <a:rPr lang="en-US" b="1" dirty="0" smtClean="0"/>
              <a:t>  is the mainstay of IBD therapy.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0" y="4143380"/>
            <a:ext cx="28574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Abnormal intestinal epithelial tight junction barrier function </a:t>
            </a:r>
            <a:endParaRPr lang="ar-SA" dirty="0"/>
          </a:p>
        </p:txBody>
      </p:sp>
      <p:sp>
        <p:nvSpPr>
          <p:cNvPr id="10" name="سهم للأسفل 9"/>
          <p:cNvSpPr/>
          <p:nvPr/>
        </p:nvSpPr>
        <p:spPr>
          <a:xfrm>
            <a:off x="928662" y="2000240"/>
            <a:ext cx="428628" cy="20717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143240" y="5214950"/>
            <a:ext cx="34290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Transepithelial</a:t>
            </a:r>
            <a:r>
              <a:rPr lang="en-US" b="1" dirty="0" smtClean="0"/>
              <a:t>  flux of luminal bacterial components activates immune responses</a:t>
            </a:r>
            <a:endParaRPr lang="ar-SA" dirty="0"/>
          </a:p>
        </p:txBody>
      </p:sp>
      <p:sp>
        <p:nvSpPr>
          <p:cNvPr id="13" name="سهم للأسفل 12"/>
          <p:cNvSpPr/>
          <p:nvPr/>
        </p:nvSpPr>
        <p:spPr>
          <a:xfrm rot="17423963">
            <a:off x="2110863" y="4680026"/>
            <a:ext cx="428628" cy="1601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 rot="10800000">
            <a:off x="3786182" y="4143380"/>
            <a:ext cx="42862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13"/>
          <p:cNvSpPr/>
          <p:nvPr/>
        </p:nvSpPr>
        <p:spPr>
          <a:xfrm rot="17991527">
            <a:off x="6415410" y="3481861"/>
            <a:ext cx="195043" cy="31550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358082" y="5857892"/>
            <a:ext cx="16400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Inflammation 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2357422" y="2496917"/>
            <a:ext cx="3571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Less effective at recognizing and combating luminal microbes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142844" y="6500834"/>
            <a:ext cx="600076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i="1" dirty="0" smtClean="0"/>
              <a:t>NOD2</a:t>
            </a:r>
            <a:r>
              <a:rPr lang="en-US" sz="1200" b="1" dirty="0" smtClean="0"/>
              <a:t> encodes a protein that binds to intracellular bacterial </a:t>
            </a:r>
            <a:r>
              <a:rPr lang="en-US" sz="1200" b="1" dirty="0" err="1" smtClean="0"/>
              <a:t>peptidoglycans</a:t>
            </a:r>
            <a:r>
              <a:rPr lang="en-US" sz="1200" b="1" dirty="0" smtClean="0"/>
              <a:t> </a:t>
            </a:r>
            <a:endParaRPr lang="ar-SA" sz="1200" dirty="0"/>
          </a:p>
        </p:txBody>
      </p:sp>
      <p:sp>
        <p:nvSpPr>
          <p:cNvPr id="18" name="سهم للأسفل 17"/>
          <p:cNvSpPr/>
          <p:nvPr/>
        </p:nvSpPr>
        <p:spPr>
          <a:xfrm>
            <a:off x="3786182" y="3071810"/>
            <a:ext cx="428628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 rot="19712040">
            <a:off x="1097788" y="2166834"/>
            <a:ext cx="5814412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9600" b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THEORY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41784" y="-27384"/>
            <a:ext cx="5526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Nucleotide-binding </a:t>
            </a:r>
            <a:r>
              <a:rPr lang="en-US" sz="1400" b="1" dirty="0" err="1" smtClean="0"/>
              <a:t>oligomerization</a:t>
            </a:r>
            <a:r>
              <a:rPr lang="en-US" sz="1400" b="1" dirty="0" smtClean="0"/>
              <a:t> domain-containing protein 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28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> of Large Intestine</a:t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610600" cy="4953000"/>
          </a:xfrm>
        </p:spPr>
        <p:txBody>
          <a:bodyPr lIns="90488" tIns="44450" rIns="90488" bIns="44450"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b="1" dirty="0" err="1" smtClean="0"/>
              <a:t>Adenocarcinoma</a:t>
            </a:r>
            <a:r>
              <a:rPr lang="en-GB" sz="2400" b="1" dirty="0" smtClean="0"/>
              <a:t> of the colon is the most common malignancy of the GI tract and is a major cause of morbidity and mortality worldwide.</a:t>
            </a:r>
            <a:endParaRPr lang="en-GB" sz="24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 smtClean="0">
                <a:cs typeface="+mn-cs"/>
              </a:rPr>
              <a:t>Constitutes </a:t>
            </a:r>
            <a:r>
              <a:rPr lang="en-GB" sz="2400" dirty="0">
                <a:cs typeface="+mn-cs"/>
              </a:rPr>
              <a:t>98% of all cancers in the large intestine</a:t>
            </a:r>
            <a:r>
              <a:rPr lang="en-GB" sz="2400" dirty="0" smtClean="0"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4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FFFF00"/>
                </a:solidFill>
                <a:cs typeface="+mn-cs"/>
              </a:rPr>
              <a:t>Predisposing factors: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cs typeface="+mn-cs"/>
              </a:rPr>
              <a:t>IBD, adenomas , </a:t>
            </a:r>
            <a:r>
              <a:rPr lang="en-GB" sz="2400" dirty="0" err="1" smtClean="0">
                <a:cs typeface="+mn-cs"/>
              </a:rPr>
              <a:t>polyposis</a:t>
            </a:r>
            <a:r>
              <a:rPr lang="en-GB" sz="2400" dirty="0" smtClean="0">
                <a:cs typeface="+mn-cs"/>
              </a:rPr>
              <a:t> syndrome.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cs typeface="+mn-cs"/>
              </a:rPr>
              <a:t>Diet appears to play an important role in the risk for colon cancer: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cs typeface="+mn-cs"/>
              </a:rPr>
              <a:t>-	Low </a:t>
            </a:r>
            <a:r>
              <a:rPr lang="en-GB" sz="2400" dirty="0" err="1" smtClean="0">
                <a:cs typeface="+mn-cs"/>
              </a:rPr>
              <a:t>fibr</a:t>
            </a:r>
            <a:r>
              <a:rPr lang="en-US" sz="2400" dirty="0" smtClean="0">
                <a:cs typeface="+mn-cs"/>
              </a:rPr>
              <a:t>e diet</a:t>
            </a:r>
            <a:r>
              <a:rPr lang="en-GB" sz="2400" dirty="0" smtClean="0">
                <a:cs typeface="+mn-cs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2400" dirty="0" smtClean="0">
                <a:cs typeface="+mn-cs"/>
              </a:rPr>
              <a:t>High fat content.</a:t>
            </a:r>
          </a:p>
          <a:p>
            <a:pPr marL="457200" indent="-457200">
              <a:buFontTx/>
              <a:buChar char="-"/>
              <a:defRPr/>
            </a:pPr>
            <a:r>
              <a:rPr lang="en-US" sz="2400" dirty="0" smtClean="0"/>
              <a:t>Alcohol </a:t>
            </a:r>
            <a:endParaRPr lang="en-GB" sz="2400" dirty="0" smtClean="0"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cs typeface="+mn-cs"/>
              </a:rPr>
              <a:t>-	Reduced intake of </a:t>
            </a:r>
            <a:r>
              <a:rPr lang="en-GB" sz="2400" dirty="0" err="1" smtClean="0">
                <a:cs typeface="+mn-cs"/>
              </a:rPr>
              <a:t>vit</a:t>
            </a:r>
            <a:r>
              <a:rPr lang="en-GB" sz="2400" dirty="0" smtClean="0">
                <a:cs typeface="+mn-cs"/>
              </a:rPr>
              <a:t> A, C &amp; 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400" dirty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3357563" y="1428750"/>
            <a:ext cx="179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b="1">
                <a:solidFill>
                  <a:srgbClr val="FFFF00"/>
                </a:solidFill>
                <a:latin typeface="Calibri" pitchFamily="34" charset="0"/>
              </a:rPr>
              <a:t>Adenocarcinoma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idx="1"/>
          </p:nvPr>
        </p:nvSpPr>
        <p:spPr>
          <a:xfrm>
            <a:off x="142875" y="928688"/>
            <a:ext cx="7772400" cy="4114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Two </a:t>
            </a:r>
            <a:r>
              <a:rPr lang="en-US" sz="2800" dirty="0" err="1" smtClean="0"/>
              <a:t>pathogenetically</a:t>
            </a:r>
            <a:r>
              <a:rPr lang="en-US" sz="2800" dirty="0" smtClean="0"/>
              <a:t> distinct pathways for the development of colon cancer, both seem to result from accumulation of multiple mutations: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FFFF66"/>
                </a:solidFill>
              </a:rPr>
              <a:t>1- The APC/B-</a:t>
            </a:r>
            <a:r>
              <a:rPr lang="en-US" i="1" dirty="0" err="1" smtClean="0">
                <a:solidFill>
                  <a:srgbClr val="FFFF66"/>
                </a:solidFill>
              </a:rPr>
              <a:t>catenin</a:t>
            </a:r>
            <a:r>
              <a:rPr lang="en-US" i="1" dirty="0" smtClean="0">
                <a:solidFill>
                  <a:srgbClr val="FFFF66"/>
                </a:solidFill>
              </a:rPr>
              <a:t> pathway ( 85 % )</a:t>
            </a:r>
            <a:endParaRPr lang="en-US" i="1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chromosomal  instability that results in stepwise accumulation of mutations in a series of </a:t>
            </a:r>
            <a:r>
              <a:rPr lang="en-US" dirty="0" err="1" smtClean="0"/>
              <a:t>oncogenes</a:t>
            </a:r>
            <a:r>
              <a:rPr lang="en-US" dirty="0" smtClean="0"/>
              <a:t> and tumor suppressor genes.</a:t>
            </a:r>
          </a:p>
        </p:txBody>
      </p:sp>
      <p:pic>
        <p:nvPicPr>
          <p:cNvPr id="21508" name="Picture 2" descr="G:\Cotran\Images\CH18\f01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4286250"/>
            <a:ext cx="6143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928813" y="4572000"/>
            <a:ext cx="31194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adenoma-carcinoma sequence 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/>
              <a:t>Malignant Tumors of Large Intestine</a:t>
            </a:r>
            <a:br>
              <a:rPr lang="en-GB" sz="2800" b="1" smtClean="0"/>
            </a:br>
            <a:r>
              <a:rPr lang="en-GB" sz="2800" b="1" smtClean="0"/>
              <a:t>Adenocarcinoma</a:t>
            </a:r>
            <a:endParaRPr lang="en-US" sz="2800" b="1" smtClean="0"/>
          </a:p>
        </p:txBody>
      </p:sp>
      <p:sp>
        <p:nvSpPr>
          <p:cNvPr id="95236" name="Rectangle 1028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772400" cy="41148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Carcinogenesis</a:t>
            </a: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cs typeface="+mn-cs"/>
              </a:rPr>
              <a:t>2- The </a:t>
            </a:r>
            <a:r>
              <a:rPr lang="en-US" sz="2800" i="1" dirty="0">
                <a:solidFill>
                  <a:srgbClr val="FFFF66"/>
                </a:solidFill>
                <a:cs typeface="+mn-cs"/>
              </a:rPr>
              <a:t>DNA mismatch repair genes pathway:</a:t>
            </a:r>
            <a:r>
              <a:rPr lang="en-US" sz="2800" i="1" dirty="0">
                <a:cs typeface="+mn-cs"/>
              </a:rPr>
              <a:t> 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10% to 15% of sporadic cases.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There is accumulation of mutations (as in the 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APC/B-</a:t>
            </a:r>
            <a:r>
              <a:rPr lang="en-US" sz="2800" i="1" dirty="0" err="1" smtClean="0">
                <a:cs typeface="+mn-cs"/>
              </a:rPr>
              <a:t>catenin</a:t>
            </a:r>
            <a:r>
              <a:rPr lang="en-US" sz="2800" i="1" dirty="0" smtClean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schema</a:t>
            </a:r>
            <a:r>
              <a:rPr lang="en-US" sz="2800" i="1" dirty="0" smtClean="0">
                <a:cs typeface="+mn-cs"/>
              </a:rPr>
              <a:t>)</a:t>
            </a:r>
            <a:endParaRPr lang="en-US" sz="28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Five  DNA mismatch repair genes (MSH2, MSH6, MLH1, PMS1, AND PMS2)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give rise to the </a:t>
            </a:r>
            <a:r>
              <a:rPr lang="en-US" sz="2800" i="1" u="sng" dirty="0" smtClean="0">
                <a:solidFill>
                  <a:srgbClr val="FFFF00"/>
                </a:solidFill>
                <a:cs typeface="+mn-cs"/>
              </a:rPr>
              <a:t>hereditary non </a:t>
            </a:r>
            <a:r>
              <a:rPr lang="en-US" sz="2800" i="1" u="sng" dirty="0" err="1" smtClean="0">
                <a:solidFill>
                  <a:srgbClr val="FFFF00"/>
                </a:solidFill>
                <a:cs typeface="+mn-cs"/>
              </a:rPr>
              <a:t>polyposis</a:t>
            </a:r>
            <a:r>
              <a:rPr lang="en-US" sz="2800" i="1" u="sng" dirty="0" smtClean="0">
                <a:solidFill>
                  <a:srgbClr val="FFFF00"/>
                </a:solidFill>
                <a:cs typeface="+mn-cs"/>
              </a:rPr>
              <a:t> colon carcinoma (HNPCC)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endParaRPr lang="en-US" sz="2800" dirty="0">
              <a:cs typeface="+mn-cs"/>
            </a:endParaRP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355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Hereditary mutation of the </a:t>
            </a:r>
            <a:r>
              <a:rPr lang="en-US" i="1" smtClean="0"/>
              <a:t>APC</a:t>
            </a:r>
            <a:r>
              <a:rPr lang="en-US" smtClean="0"/>
              <a:t> gene is the cause of familial adenomatous polyposis (FAP), where affected individuals carry an almost 100% risk of developing colon cancer by age 40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9144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u="sng" dirty="0">
                <a:solidFill>
                  <a:srgbClr val="FF0000"/>
                </a:solidFill>
                <a:cs typeface="+mj-cs"/>
              </a:rPr>
              <a:t>Colorectal Carcinoma </a:t>
            </a:r>
            <a:br>
              <a:rPr lang="en-GB" sz="3600" b="1" u="sng" dirty="0">
                <a:solidFill>
                  <a:srgbClr val="FF0000"/>
                </a:solidFill>
                <a:cs typeface="+mj-cs"/>
              </a:rPr>
            </a:br>
            <a:endParaRPr lang="en-GB" sz="3600" b="1" u="sng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610600" cy="6019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b="1" i="1" dirty="0" smtClean="0"/>
              <a:t>	</a:t>
            </a:r>
            <a:r>
              <a:rPr lang="en-GB" sz="2800" b="1" i="1" dirty="0" smtClean="0">
                <a:solidFill>
                  <a:srgbClr val="FFFF00"/>
                </a:solidFill>
              </a:rPr>
              <a:t>Morphology</a:t>
            </a:r>
          </a:p>
          <a:p>
            <a:pPr eaLnBrk="1" hangingPunct="1"/>
            <a:r>
              <a:rPr lang="en-GB" sz="2800" dirty="0" smtClean="0"/>
              <a:t>70% are in the rectum, </a:t>
            </a:r>
            <a:r>
              <a:rPr lang="en-GB" sz="2800" dirty="0" err="1" smtClean="0"/>
              <a:t>rectosigmoid</a:t>
            </a:r>
            <a:r>
              <a:rPr lang="en-GB" sz="2800" dirty="0" smtClean="0"/>
              <a:t> and sigmoid colon.</a:t>
            </a:r>
            <a:endParaRPr lang="en-US" sz="2800" dirty="0" smtClean="0"/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Left-sided carcinomas </a:t>
            </a:r>
            <a:r>
              <a:rPr lang="en-GB" sz="2800" dirty="0" smtClean="0"/>
              <a:t>tend to be annular, encircling lesions with early symptoms of obstruction.</a:t>
            </a:r>
            <a:endParaRPr lang="en-GB" sz="2800" b="1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Right-sided carcinomas </a:t>
            </a:r>
            <a:r>
              <a:rPr lang="en-GB" sz="2800" dirty="0" smtClean="0"/>
              <a:t>tend to grow as </a:t>
            </a:r>
            <a:r>
              <a:rPr lang="en-GB" sz="2800" dirty="0" err="1" smtClean="0"/>
              <a:t>polypoid</a:t>
            </a:r>
            <a:r>
              <a:rPr lang="en-GB" sz="2800" dirty="0" smtClean="0"/>
              <a:t>, </a:t>
            </a:r>
            <a:r>
              <a:rPr lang="en-GB" sz="2800" dirty="0" err="1" smtClean="0"/>
              <a:t>fungating</a:t>
            </a:r>
            <a:r>
              <a:rPr lang="en-GB" sz="2800" dirty="0" smtClean="0"/>
              <a:t> masses, obstruction is uncommon.</a:t>
            </a:r>
          </a:p>
          <a:p>
            <a:pPr eaLnBrk="1" hangingPunct="1"/>
            <a:r>
              <a:rPr lang="en-GB" sz="2800" dirty="0" err="1" smtClean="0"/>
              <a:t>Mucinous</a:t>
            </a:r>
            <a:r>
              <a:rPr lang="en-GB" sz="2800" dirty="0" smtClean="0"/>
              <a:t> </a:t>
            </a:r>
            <a:r>
              <a:rPr lang="en-GB" sz="2800" dirty="0" err="1" smtClean="0"/>
              <a:t>adenocarcinoma</a:t>
            </a:r>
            <a:r>
              <a:rPr lang="en-GB" sz="2800" dirty="0" smtClean="0"/>
              <a:t> secret abundant </a:t>
            </a:r>
            <a:r>
              <a:rPr lang="en-GB" sz="2800" dirty="0" err="1" smtClean="0"/>
              <a:t>mucin</a:t>
            </a:r>
            <a:r>
              <a:rPr lang="en-GB" sz="2800" dirty="0" smtClean="0"/>
              <a:t> that may dissect through cleavage planes in the wall.</a:t>
            </a:r>
          </a:p>
        </p:txBody>
      </p:sp>
      <p:pic>
        <p:nvPicPr>
          <p:cNvPr id="24582" name="Picture 2" descr="G:\Cotran\Images\CH18\F018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786313"/>
            <a:ext cx="1304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G:\Cotran\Images\CH18\F018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857750"/>
            <a:ext cx="23844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مستطيل 7"/>
          <p:cNvSpPr>
            <a:spLocks noChangeArrowheads="1"/>
          </p:cNvSpPr>
          <p:nvPr/>
        </p:nvSpPr>
        <p:spPr bwMode="auto">
          <a:xfrm>
            <a:off x="2214563" y="4929188"/>
            <a:ext cx="1116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>
                <a:solidFill>
                  <a:srgbClr val="FF0000"/>
                </a:solidFill>
                <a:latin typeface="Calibri" pitchFamily="34" charset="0"/>
              </a:rPr>
              <a:t>Left-sided</a:t>
            </a:r>
            <a:endParaRPr lang="en-US">
              <a:latin typeface="Calibri" pitchFamily="34" charset="0"/>
            </a:endParaRPr>
          </a:p>
        </p:txBody>
      </p:sp>
      <p:sp>
        <p:nvSpPr>
          <p:cNvPr id="24585" name="مستطيل 8"/>
          <p:cNvSpPr>
            <a:spLocks noChangeArrowheads="1"/>
          </p:cNvSpPr>
          <p:nvPr/>
        </p:nvSpPr>
        <p:spPr bwMode="auto">
          <a:xfrm>
            <a:off x="7643813" y="5143500"/>
            <a:ext cx="1239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>
                <a:solidFill>
                  <a:srgbClr val="FF0000"/>
                </a:solidFill>
                <a:latin typeface="Calibri" pitchFamily="34" charset="0"/>
              </a:rPr>
              <a:t>Right-sided</a:t>
            </a:r>
            <a:endParaRPr lang="en-US">
              <a:latin typeface="Calibri" pitchFamily="34" charset="0"/>
            </a:endParaRPr>
          </a:p>
        </p:txBody>
      </p:sp>
      <p:pic>
        <p:nvPicPr>
          <p:cNvPr id="24586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635375" y="4868863"/>
            <a:ext cx="25987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and symptoms</a:t>
            </a:r>
          </a:p>
        </p:txBody>
      </p:sp>
      <p:sp>
        <p:nvSpPr>
          <p:cNvPr id="2560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located closer to the anus: change in bowel habit, feeling of incomplete defecation, PR bleeding</a:t>
            </a:r>
          </a:p>
          <a:p>
            <a:r>
              <a:rPr lang="en-US" dirty="0" smtClean="0"/>
              <a:t>A tumor that is large enough to fill the entire lumen of the bowel may cause bowel </a:t>
            </a:r>
            <a:r>
              <a:rPr lang="en-US" dirty="0" smtClean="0"/>
              <a:t>obstruction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03848" y="404664"/>
            <a:ext cx="1630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Tumor marker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467544" y="1124744"/>
            <a:ext cx="7848872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tumor marker</a:t>
            </a:r>
            <a:r>
              <a:rPr lang="en-US" dirty="0" smtClean="0"/>
              <a:t> is a substance found in the blood</a:t>
            </a:r>
            <a:r>
              <a:rPr lang="en-US" dirty="0"/>
              <a:t> </a:t>
            </a:r>
            <a:r>
              <a:rPr lang="en-US" dirty="0" smtClean="0"/>
              <a:t>, urine</a:t>
            </a:r>
            <a:r>
              <a:rPr lang="en-US" dirty="0"/>
              <a:t> </a:t>
            </a:r>
            <a:r>
              <a:rPr lang="en-US" dirty="0" smtClean="0"/>
              <a:t> or body tissues that can be elevated in cancer, among other tissue types.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467544" y="2060848"/>
            <a:ext cx="328429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err="1" smtClean="0"/>
              <a:t>Carcinoembryonic</a:t>
            </a:r>
            <a:r>
              <a:rPr lang="en-US" b="1" dirty="0" smtClean="0"/>
              <a:t> antigen (CEA) </a:t>
            </a:r>
            <a:endParaRPr lang="en-US" b="1" dirty="0"/>
          </a:p>
        </p:txBody>
      </p:sp>
      <p:sp>
        <p:nvSpPr>
          <p:cNvPr id="6" name="مستطيل 5"/>
          <p:cNvSpPr/>
          <p:nvPr/>
        </p:nvSpPr>
        <p:spPr>
          <a:xfrm>
            <a:off x="467544" y="2852936"/>
            <a:ext cx="320126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Carbohydrate antigen (</a:t>
            </a:r>
            <a:r>
              <a:rPr lang="en-US" dirty="0" smtClean="0"/>
              <a:t>CA19-9 )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467544" y="5939988"/>
            <a:ext cx="487828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Tissue inhibitor of </a:t>
            </a:r>
            <a:r>
              <a:rPr lang="en-US" b="1" dirty="0" err="1" smtClean="0"/>
              <a:t>metalloproteinases</a:t>
            </a:r>
            <a:r>
              <a:rPr lang="en-US" b="1" dirty="0" smtClean="0"/>
              <a:t> 1 (TIMP1 ) </a:t>
            </a:r>
            <a:endParaRPr lang="en-US" b="1" dirty="0"/>
          </a:p>
        </p:txBody>
      </p:sp>
      <p:sp>
        <p:nvSpPr>
          <p:cNvPr id="8" name="مستطيل 7"/>
          <p:cNvSpPr/>
          <p:nvPr/>
        </p:nvSpPr>
        <p:spPr>
          <a:xfrm>
            <a:off x="4276794" y="2483604"/>
            <a:ext cx="46876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Useful  to assess disease recurrence (late stage )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5436096" y="5939988"/>
            <a:ext cx="32846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Early</a:t>
            </a:r>
            <a:r>
              <a:rPr lang="en-US" dirty="0" smtClean="0"/>
              <a:t> as well as late stage disease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467544" y="3573016"/>
            <a:ext cx="79928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CEA levels may also be raised in some non-</a:t>
            </a:r>
            <a:r>
              <a:rPr lang="en-US" dirty="0" err="1" smtClean="0"/>
              <a:t>neoplastic</a:t>
            </a:r>
            <a:r>
              <a:rPr lang="en-US" dirty="0" smtClean="0"/>
              <a:t> conditions like ulcerative colitis pancreatitis, cirrhosis COPD, </a:t>
            </a:r>
            <a:r>
              <a:rPr lang="en-US" dirty="0" err="1" smtClean="0"/>
              <a:t>Crohn's</a:t>
            </a:r>
            <a:r>
              <a:rPr lang="en-US" dirty="0" smtClean="0"/>
              <a:t> disease as well as in smokers</a:t>
            </a:r>
          </a:p>
        </p:txBody>
      </p:sp>
      <p:cxnSp>
        <p:nvCxnSpPr>
          <p:cNvPr id="12" name="رابط بشكل مرفق 11"/>
          <p:cNvCxnSpPr/>
          <p:nvPr/>
        </p:nvCxnSpPr>
        <p:spPr>
          <a:xfrm flipV="1">
            <a:off x="3779912" y="2780928"/>
            <a:ext cx="432048" cy="2880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بشكل مرفق 12"/>
          <p:cNvCxnSpPr/>
          <p:nvPr/>
        </p:nvCxnSpPr>
        <p:spPr>
          <a:xfrm>
            <a:off x="3851920" y="2276872"/>
            <a:ext cx="360040" cy="21602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467544" y="4509120"/>
            <a:ext cx="79928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CA19-9 are raised in in patients with colon cancer and pancreatic cancer, esophageal cancer and </a:t>
            </a:r>
            <a:r>
              <a:rPr lang="en-US" dirty="0" err="1" smtClean="0"/>
              <a:t>hepatocellular</a:t>
            </a:r>
            <a:r>
              <a:rPr lang="en-US" dirty="0" smtClean="0"/>
              <a:t> carcinoma. Apart from cancer, elevated levels may also occur in pancreatitis,  cirrhosis.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683568" y="2852936"/>
            <a:ext cx="7500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GB" sz="2800" dirty="0" smtClean="0">
                <a:solidFill>
                  <a:srgbClr val="FFFF00"/>
                </a:solidFill>
                <a:latin typeface="Calibri" pitchFamily="34" charset="0"/>
              </a:rPr>
              <a:t>Duke 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classification </a:t>
            </a:r>
            <a:r>
              <a:rPr lang="en-GB" sz="2800" dirty="0">
                <a:latin typeface="Calibri" pitchFamily="34" charset="0"/>
              </a:rPr>
              <a:t>is used for staging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Malignant Small Intestinal Neoplasms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214313" y="1500188"/>
            <a:ext cx="8534400" cy="2452687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endParaRPr lang="en-GB" sz="2400" b="1" i="1" smtClean="0"/>
          </a:p>
          <a:p>
            <a:pPr eaLnBrk="1" hangingPunct="1"/>
            <a:r>
              <a:rPr lang="en-GB" sz="2400" smtClean="0"/>
              <a:t>In descending order of frequency: </a:t>
            </a:r>
          </a:p>
          <a:p>
            <a:pPr eaLnBrk="1" hangingPunct="1"/>
            <a:r>
              <a:rPr lang="en-GB" sz="2400" smtClean="0"/>
              <a:t>carcinoid, adenocarcinomas, lymphomas and leiomyosarcomas.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u="sng" dirty="0" err="1">
                <a:solidFill>
                  <a:srgbClr val="FFFF00"/>
                </a:solidFill>
                <a:cs typeface="+mn-cs"/>
              </a:rPr>
              <a:t>Carcinoid</a:t>
            </a:r>
            <a:r>
              <a:rPr lang="en-GB" sz="2400" b="1" i="1" u="sng" dirty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b="1" i="1" u="sng" dirty="0" err="1">
                <a:solidFill>
                  <a:srgbClr val="FFFF00"/>
                </a:solidFill>
                <a:cs typeface="+mn-cs"/>
              </a:rPr>
              <a:t>Tumors</a:t>
            </a:r>
            <a:endParaRPr lang="en-GB" sz="2400" b="1" i="1" u="sng" dirty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err="1">
                <a:cs typeface="+mn-cs"/>
              </a:rPr>
              <a:t>Neoplasms</a:t>
            </a:r>
            <a:r>
              <a:rPr lang="en-GB" sz="2000" dirty="0">
                <a:cs typeface="+mn-cs"/>
              </a:rPr>
              <a:t> arising from endocrine cells </a:t>
            </a:r>
            <a:r>
              <a:rPr lang="en-GB" sz="2000" dirty="0" smtClean="0">
                <a:cs typeface="+mn-cs"/>
              </a:rPr>
              <a:t>found </a:t>
            </a:r>
            <a:r>
              <a:rPr lang="en-GB" sz="2000" dirty="0">
                <a:cs typeface="+mn-cs"/>
              </a:rPr>
              <a:t>along the length of GIT mucosa.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>
                <a:cs typeface="+mn-cs"/>
              </a:rPr>
              <a:t>60 to 80% appendix and terminal ileum: 10 to 20% </a:t>
            </a:r>
            <a:r>
              <a:rPr lang="en-GB" sz="2000" dirty="0" smtClean="0">
                <a:cs typeface="+mn-cs"/>
              </a:rPr>
              <a:t>rectum.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Ultrastructral</a:t>
            </a:r>
            <a:r>
              <a:rPr lang="en-GB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features: </a:t>
            </a:r>
            <a:r>
              <a:rPr lang="en-GB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neurosecretory</a:t>
            </a:r>
            <a:r>
              <a:rPr lang="en-GB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electron dense bodies in the  	cytoplasm</a:t>
            </a: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  <p:pic>
        <p:nvPicPr>
          <p:cNvPr id="28678" name="Picture 1026" descr="G:\Cotran\Images\CH18\F018057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85750" y="3929063"/>
            <a:ext cx="857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13063" cy="2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3383074" y="3609020"/>
            <a:ext cx="18002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347864" y="2564904"/>
            <a:ext cx="173194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luminal bacteria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3058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2400" b="1" i="1" dirty="0" smtClean="0">
                <a:solidFill>
                  <a:srgbClr val="FFFF00"/>
                </a:solidFill>
              </a:rPr>
              <a:t>	Clinical features</a:t>
            </a:r>
          </a:p>
          <a:p>
            <a:pPr eaLnBrk="1" hangingPunct="1"/>
            <a:r>
              <a:rPr lang="en-GB" sz="2400" dirty="0" smtClean="0"/>
              <a:t>Asymptomatic</a:t>
            </a:r>
          </a:p>
          <a:p>
            <a:pPr eaLnBrk="1" hangingPunct="1"/>
            <a:r>
              <a:rPr lang="en-GB" sz="2400" dirty="0" smtClean="0"/>
              <a:t>May cause obstruction, </a:t>
            </a:r>
            <a:r>
              <a:rPr lang="en-GB" sz="2400" dirty="0" err="1" smtClean="0"/>
              <a:t>intussusception</a:t>
            </a:r>
            <a:r>
              <a:rPr lang="en-GB" sz="2400" dirty="0" smtClean="0"/>
              <a:t> or bleeding.</a:t>
            </a:r>
          </a:p>
          <a:p>
            <a:pPr eaLnBrk="1" hangingPunct="1"/>
            <a:r>
              <a:rPr lang="en-GB" sz="2400" dirty="0" smtClean="0"/>
              <a:t>May elaborate hormones: </a:t>
            </a:r>
            <a:r>
              <a:rPr lang="en-GB" sz="2400" dirty="0" err="1" smtClean="0"/>
              <a:t>Zollinger</a:t>
            </a:r>
            <a:r>
              <a:rPr lang="en-GB" sz="2400" dirty="0" smtClean="0"/>
              <a:t>-Ellison, Cushing’s </a:t>
            </a:r>
            <a:r>
              <a:rPr lang="en-GB" sz="2400" dirty="0" err="1" smtClean="0"/>
              <a:t>carcinoid</a:t>
            </a:r>
            <a:r>
              <a:rPr lang="en-GB" sz="2400" dirty="0" smtClean="0"/>
              <a:t> or other syndromes.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8382000" cy="52578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CC3300"/>
                </a:solidFill>
              </a:rPr>
              <a:t>			          </a:t>
            </a:r>
            <a:r>
              <a:rPr lang="en-GB" b="1" i="1" dirty="0" err="1" smtClean="0">
                <a:solidFill>
                  <a:srgbClr val="CC3300"/>
                </a:solidFill>
              </a:rPr>
              <a:t>Carcinoid</a:t>
            </a:r>
            <a:r>
              <a:rPr lang="en-GB" b="1" i="1" dirty="0" smtClean="0">
                <a:solidFill>
                  <a:srgbClr val="CC3300"/>
                </a:solidFill>
              </a:rPr>
              <a:t> syndrome</a:t>
            </a:r>
          </a:p>
          <a:p>
            <a:pPr lvl="1"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1% of </a:t>
            </a:r>
            <a:r>
              <a:rPr lang="en-GB" sz="2400" dirty="0" err="1" smtClean="0"/>
              <a:t>carcinoid</a:t>
            </a:r>
            <a:r>
              <a:rPr lang="en-GB" sz="2400" dirty="0" smtClean="0"/>
              <a:t>  </a:t>
            </a:r>
            <a:r>
              <a:rPr lang="en-GB" sz="2400" dirty="0" err="1" smtClean="0"/>
              <a:t>tumor</a:t>
            </a:r>
            <a:r>
              <a:rPr lang="en-GB" sz="2400" dirty="0" smtClean="0"/>
              <a:t> &amp; in 20% of those of widespread metastasis </a:t>
            </a:r>
          </a:p>
          <a:p>
            <a:pPr eaLnBrk="1" hangingPunct="1"/>
            <a:r>
              <a:rPr lang="en-GB" sz="2400" dirty="0" err="1" smtClean="0"/>
              <a:t>Paroxymal</a:t>
            </a:r>
            <a:r>
              <a:rPr lang="en-GB" sz="2400" dirty="0" smtClean="0"/>
              <a:t> flushing, episodes of asthma-like wheezing, right-sided heart failure, attacks of watery </a:t>
            </a:r>
            <a:r>
              <a:rPr lang="en-GB" sz="2400" dirty="0" err="1" smtClean="0"/>
              <a:t>diarrhea</a:t>
            </a:r>
            <a:r>
              <a:rPr lang="en-GB" sz="2400" dirty="0" smtClean="0"/>
              <a:t>, abdominal pain, </a:t>
            </a:r>
          </a:p>
          <a:p>
            <a:pPr eaLnBrk="1" hangingPunct="1"/>
            <a:r>
              <a:rPr lang="en-GB" sz="2400" dirty="0" smtClean="0"/>
              <a:t>The principal chemical mediator is </a:t>
            </a:r>
            <a:r>
              <a:rPr lang="en-GB" sz="2400" dirty="0" smtClean="0">
                <a:solidFill>
                  <a:srgbClr val="FFFF00"/>
                </a:solidFill>
              </a:rPr>
              <a:t>serotonin</a:t>
            </a:r>
          </a:p>
          <a:p>
            <a:pPr eaLnBrk="1" hangingPunct="1"/>
            <a:r>
              <a:rPr lang="en-GB" sz="2400" dirty="0" smtClean="0"/>
              <a:t>The syndrome is classically associated with </a:t>
            </a:r>
            <a:r>
              <a:rPr lang="en-GB" sz="2400" dirty="0" err="1" smtClean="0"/>
              <a:t>ileal</a:t>
            </a:r>
            <a:r>
              <a:rPr lang="en-GB" sz="2400" dirty="0" smtClean="0"/>
              <a:t> </a:t>
            </a:r>
            <a:r>
              <a:rPr lang="en-GB" sz="2400" dirty="0" err="1" smtClean="0"/>
              <a:t>carcinoids</a:t>
            </a:r>
            <a:r>
              <a:rPr lang="en-GB" sz="2400" dirty="0" smtClean="0"/>
              <a:t> with hepatic metastases.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u="sng" smtClean="0"/>
              <a:t>Small Intestinal Neoplasms</a:t>
            </a:r>
            <a:endParaRPr lang="en-US" sz="3600" b="1" u="sng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Most  often low-grade lymphomas arising in mucosal-associated lymphoid tissue (MALT) lymphoma or high-grade non-Hodgkin's lymphomas of B cell type.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May  occur in any part of the intestine;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the </a:t>
            </a:r>
            <a:r>
              <a:rPr lang="en-US" dirty="0" err="1" smtClean="0">
                <a:cs typeface="+mn-cs"/>
              </a:rPr>
              <a:t>ileocecal</a:t>
            </a:r>
            <a:r>
              <a:rPr lang="en-US" dirty="0" smtClean="0">
                <a:cs typeface="+mn-cs"/>
              </a:rPr>
              <a:t> region is a favored site for </a:t>
            </a:r>
            <a:r>
              <a:rPr lang="en-US" dirty="0" err="1" smtClean="0">
                <a:cs typeface="+mn-cs"/>
              </a:rPr>
              <a:t>Burkitt's</a:t>
            </a:r>
            <a:r>
              <a:rPr lang="en-US" dirty="0" smtClean="0">
                <a:cs typeface="+mn-cs"/>
              </a:rPr>
              <a:t> lymphoma.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290"/>
            <a:ext cx="8329642" cy="541180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Know </a:t>
            </a: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common  types of intestinal </a:t>
            </a: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polyps</a:t>
            </a:r>
          </a:p>
          <a:p>
            <a:pPr marL="514350" indent="-514350">
              <a:buNone/>
            </a:pPr>
            <a:r>
              <a:rPr lang="en-US" sz="1800" i="1" dirty="0" smtClean="0"/>
              <a:t>A- Non-</a:t>
            </a:r>
            <a:r>
              <a:rPr lang="en-US" sz="1800" i="1" dirty="0" err="1" smtClean="0"/>
              <a:t>neoplastic</a:t>
            </a:r>
            <a:r>
              <a:rPr lang="en-US" sz="1800" i="1" dirty="0" smtClean="0"/>
              <a:t> polyps    no dysplasia </a:t>
            </a:r>
          </a:p>
          <a:p>
            <a:pPr marL="514350" indent="-514350">
              <a:buNone/>
            </a:pPr>
            <a:r>
              <a:rPr lang="en-US" sz="1800" i="1" dirty="0" smtClean="0">
                <a:cs typeface="FreesiaUPC" pitchFamily="34" charset="-34"/>
              </a:rPr>
              <a:t> </a:t>
            </a:r>
            <a:r>
              <a:rPr lang="en-US" sz="1800" i="1" dirty="0" smtClean="0">
                <a:cs typeface="FreesiaUPC" pitchFamily="34" charset="-34"/>
              </a:rPr>
              <a:t>                                            4 common types (</a:t>
            </a:r>
            <a:r>
              <a:rPr lang="en-US" sz="1800" i="1" dirty="0" err="1" smtClean="0">
                <a:cs typeface="FreesiaUPC" pitchFamily="34" charset="-34"/>
              </a:rPr>
              <a:t>hyperplastic</a:t>
            </a:r>
            <a:r>
              <a:rPr lang="en-US" sz="1800" i="1" dirty="0" smtClean="0">
                <a:cs typeface="FreesiaUPC" pitchFamily="34" charset="-34"/>
              </a:rPr>
              <a:t>, </a:t>
            </a:r>
            <a:r>
              <a:rPr lang="en-US" sz="1800" i="1" dirty="0" err="1" smtClean="0">
                <a:cs typeface="FreesiaUPC" pitchFamily="34" charset="-34"/>
              </a:rPr>
              <a:t>hamartomatous</a:t>
            </a:r>
            <a:r>
              <a:rPr lang="en-US" sz="1800" i="1" dirty="0" smtClean="0">
                <a:cs typeface="FreesiaUPC" pitchFamily="34" charset="-34"/>
              </a:rPr>
              <a:t>, inflammatory, lymphoid)</a:t>
            </a:r>
          </a:p>
          <a:p>
            <a:pPr marL="514350" indent="-514350">
              <a:buNone/>
            </a:pPr>
            <a:r>
              <a:rPr lang="en-US" sz="1800" i="1" dirty="0" smtClean="0"/>
              <a:t>B- </a:t>
            </a:r>
            <a:r>
              <a:rPr lang="en-US" sz="1800" i="1" dirty="0" err="1" smtClean="0"/>
              <a:t>Neoplastic</a:t>
            </a:r>
            <a:r>
              <a:rPr lang="en-US" sz="1800" i="1" dirty="0" smtClean="0"/>
              <a:t> polyps  there is dysplasia</a:t>
            </a:r>
          </a:p>
          <a:p>
            <a:pPr marL="514350" indent="-514350">
              <a:buNone/>
            </a:pPr>
            <a:r>
              <a:rPr lang="en-US" sz="1800" i="1" dirty="0" smtClean="0">
                <a:cs typeface="FreesiaUPC" pitchFamily="34" charset="-34"/>
              </a:rPr>
              <a:t> </a:t>
            </a:r>
            <a:r>
              <a:rPr lang="en-US" sz="1800" i="1" dirty="0" smtClean="0">
                <a:cs typeface="FreesiaUPC" pitchFamily="34" charset="-34"/>
              </a:rPr>
              <a:t>                                  3 types (tubular, </a:t>
            </a:r>
            <a:r>
              <a:rPr lang="en-US" sz="1800" i="1" dirty="0" err="1" smtClean="0">
                <a:cs typeface="FreesiaUPC" pitchFamily="34" charset="-34"/>
              </a:rPr>
              <a:t>tubulovilous</a:t>
            </a:r>
            <a:r>
              <a:rPr lang="en-US" sz="1800" i="1" dirty="0" smtClean="0">
                <a:cs typeface="FreesiaUPC" pitchFamily="34" charset="-34"/>
              </a:rPr>
              <a:t>, villous)</a:t>
            </a:r>
            <a:endParaRPr lang="en-US" sz="1800" dirty="0" smtClean="0">
              <a:cs typeface="FreesiaUPC" pitchFamily="34" charset="-34"/>
            </a:endParaRPr>
          </a:p>
          <a:p>
            <a:pPr marL="514350" lvl="0" indent="-514350">
              <a:buNone/>
            </a:pP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2.      Know </a:t>
            </a: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the clinical presentation of left and right sided colon cancer, and the environmental factors that increase its </a:t>
            </a: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risk</a:t>
            </a:r>
          </a:p>
          <a:p>
            <a:pPr marL="514350" indent="-514350"/>
            <a:r>
              <a:rPr lang="en-US" sz="1800" dirty="0" smtClean="0">
                <a:cs typeface="FreesiaUPC" pitchFamily="34" charset="-34"/>
              </a:rPr>
              <a:t>Left colon…frank bleeding, obstruction</a:t>
            </a:r>
          </a:p>
          <a:p>
            <a:pPr marL="514350" indent="-514350"/>
            <a:r>
              <a:rPr lang="en-US" sz="1800" dirty="0" smtClean="0">
                <a:cs typeface="FreesiaUPC" pitchFamily="34" charset="-34"/>
              </a:rPr>
              <a:t>Right colon…iron </a:t>
            </a:r>
            <a:r>
              <a:rPr lang="en-US" sz="1800" dirty="0" err="1" smtClean="0">
                <a:cs typeface="FreesiaUPC" pitchFamily="34" charset="-34"/>
              </a:rPr>
              <a:t>diffecieny</a:t>
            </a:r>
            <a:r>
              <a:rPr lang="en-US" sz="1800" dirty="0" smtClean="0">
                <a:cs typeface="FreesiaUPC" pitchFamily="34" charset="-34"/>
              </a:rPr>
              <a:t> </a:t>
            </a:r>
            <a:r>
              <a:rPr lang="en-US" sz="1800" dirty="0" err="1" smtClean="0">
                <a:cs typeface="FreesiaUPC" pitchFamily="34" charset="-34"/>
              </a:rPr>
              <a:t>anaemia</a:t>
            </a:r>
            <a:endParaRPr lang="en-US" sz="1800" dirty="0" smtClean="0">
              <a:cs typeface="FreesiaUPC" pitchFamily="34" charset="-34"/>
            </a:endParaRPr>
          </a:p>
          <a:p>
            <a:pPr marL="514350" indent="-514350"/>
            <a:r>
              <a:rPr lang="en-US" sz="1800" smtClean="0"/>
              <a:t>Tumor </a:t>
            </a:r>
            <a:r>
              <a:rPr lang="en-US" sz="1800" smtClean="0"/>
              <a:t>markers ………………..CEA</a:t>
            </a:r>
            <a:endParaRPr lang="en-US" sz="1800" dirty="0" smtClean="0">
              <a:cs typeface="FreesiaUPC" pitchFamily="34" charset="-34"/>
            </a:endParaRPr>
          </a:p>
          <a:p>
            <a:pPr marL="514350" lvl="0" indent="-514350">
              <a:buNone/>
            </a:pP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3.          Understand </a:t>
            </a: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the pathogenesis of colon </a:t>
            </a: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cancer</a:t>
            </a:r>
          </a:p>
          <a:p>
            <a:pPr marL="514350" indent="-514350"/>
            <a:r>
              <a:rPr lang="en-US" sz="1800" dirty="0" smtClean="0"/>
              <a:t>Adenoma to Carcinoma Pathway</a:t>
            </a:r>
            <a:endParaRPr lang="en-US" sz="1800" dirty="0" smtClean="0">
              <a:cs typeface="FreesiaUPC" pitchFamily="34" charset="-34"/>
            </a:endParaRPr>
          </a:p>
          <a:p>
            <a:pPr marL="514350" indent="-514350"/>
            <a:r>
              <a:rPr lang="en-US" sz="1800" dirty="0" smtClean="0">
                <a:cs typeface="FreesiaUPC" pitchFamily="34" charset="-34"/>
              </a:rPr>
              <a:t>Two genetic pathways </a:t>
            </a:r>
            <a:r>
              <a:rPr lang="en-US" sz="1800" dirty="0" smtClean="0"/>
              <a:t>APC/B-</a:t>
            </a:r>
            <a:r>
              <a:rPr lang="en-US" sz="1800" i="1" dirty="0" err="1" smtClean="0"/>
              <a:t>catenin</a:t>
            </a:r>
            <a:r>
              <a:rPr lang="en-US" sz="1800" i="1" dirty="0" smtClean="0"/>
              <a:t> and </a:t>
            </a:r>
            <a:r>
              <a:rPr lang="en-US" sz="1800" i="1" dirty="0" smtClean="0"/>
              <a:t>DNA mismatch repair genes</a:t>
            </a:r>
            <a:r>
              <a:rPr lang="en-US" sz="1800" i="1" dirty="0" smtClean="0"/>
              <a:t> </a:t>
            </a:r>
          </a:p>
          <a:p>
            <a:pPr marL="514350" indent="-514350"/>
            <a:r>
              <a:rPr lang="en-GB" sz="1800" dirty="0" smtClean="0"/>
              <a:t>Familial </a:t>
            </a:r>
            <a:r>
              <a:rPr lang="en-GB" sz="1800" dirty="0" err="1" smtClean="0"/>
              <a:t>Polyposis</a:t>
            </a:r>
            <a:r>
              <a:rPr lang="en-GB" sz="1800" dirty="0" smtClean="0"/>
              <a:t> </a:t>
            </a:r>
            <a:r>
              <a:rPr lang="en-GB" sz="1800" dirty="0" smtClean="0"/>
              <a:t>Syndrome</a:t>
            </a:r>
            <a:endParaRPr lang="en-US" sz="1800" dirty="0" smtClean="0">
              <a:cs typeface="FreesiaUPC" pitchFamily="34" charset="-34"/>
            </a:endParaRPr>
          </a:p>
          <a:p>
            <a:pPr marL="514350" lvl="0" indent="-514350">
              <a:buNone/>
            </a:pP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4.                   </a:t>
            </a:r>
            <a:r>
              <a:rPr lang="en-US" sz="1800" b="1" dirty="0" err="1" smtClean="0">
                <a:solidFill>
                  <a:srgbClr val="FFFF00"/>
                </a:solidFill>
                <a:cs typeface="FreesiaUPC" pitchFamily="34" charset="-34"/>
              </a:rPr>
              <a:t>Discribe</a:t>
            </a: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the Pathological features of colon </a:t>
            </a:r>
            <a:r>
              <a:rPr lang="en-US" sz="1800" b="1" dirty="0" smtClean="0">
                <a:solidFill>
                  <a:srgbClr val="FFFF00"/>
                </a:solidFill>
                <a:cs typeface="FreesiaUPC" pitchFamily="34" charset="-34"/>
              </a:rPr>
              <a:t>cancer</a:t>
            </a:r>
          </a:p>
          <a:p>
            <a:pPr marL="514350" indent="-514350"/>
            <a:r>
              <a:rPr lang="en-US" sz="1800" dirty="0" err="1" smtClean="0">
                <a:cs typeface="FreesiaUPC" pitchFamily="34" charset="-34"/>
              </a:rPr>
              <a:t>Adenocarcinoma</a:t>
            </a:r>
            <a:r>
              <a:rPr lang="en-US" sz="1800" dirty="0" smtClean="0">
                <a:cs typeface="FreesiaUPC" pitchFamily="34" charset="-34"/>
              </a:rPr>
              <a:t> most common ………………</a:t>
            </a:r>
            <a:r>
              <a:rPr lang="en-US" sz="1800" dirty="0" err="1" smtClean="0">
                <a:cs typeface="FreesiaUPC" pitchFamily="34" charset="-34"/>
              </a:rPr>
              <a:t>carcinoid</a:t>
            </a:r>
            <a:r>
              <a:rPr lang="en-US" sz="1800" dirty="0" smtClean="0">
                <a:cs typeface="FreesiaUPC" pitchFamily="34" charset="-34"/>
              </a:rPr>
              <a:t> tumor { </a:t>
            </a:r>
            <a:r>
              <a:rPr lang="en-US" sz="1800" dirty="0" err="1" smtClean="0">
                <a:cs typeface="FreesiaUPC" pitchFamily="34" charset="-34"/>
              </a:rPr>
              <a:t>neurosecretory</a:t>
            </a:r>
            <a:r>
              <a:rPr lang="en-US" sz="1800" dirty="0" smtClean="0">
                <a:cs typeface="FreesiaUPC" pitchFamily="34" charset="-34"/>
              </a:rPr>
              <a:t> granules}</a:t>
            </a:r>
          </a:p>
          <a:p>
            <a:pPr marL="514350" indent="-514350"/>
            <a:r>
              <a:rPr lang="en-GB" sz="1800" dirty="0" smtClean="0"/>
              <a:t>70% are in the </a:t>
            </a:r>
            <a:r>
              <a:rPr lang="en-GB" sz="1800" dirty="0" smtClean="0"/>
              <a:t>rectum and/or sigmoid</a:t>
            </a:r>
          </a:p>
          <a:p>
            <a:pPr marL="514350" indent="-514350"/>
            <a:r>
              <a:rPr lang="en-GB" sz="1800" dirty="0" smtClean="0"/>
              <a:t>Duke classification is used for staging</a:t>
            </a:r>
          </a:p>
          <a:p>
            <a:pPr marL="514350" indent="-514350">
              <a:buNone/>
            </a:pPr>
            <a:endParaRPr lang="en-US" sz="1800" dirty="0"/>
          </a:p>
        </p:txBody>
      </p:sp>
      <p:sp>
        <p:nvSpPr>
          <p:cNvPr id="4" name="مستطيل 3"/>
          <p:cNvSpPr/>
          <p:nvPr/>
        </p:nvSpPr>
        <p:spPr>
          <a:xfrm>
            <a:off x="5214942" y="142852"/>
            <a:ext cx="12163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Objectives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مستطيل 2"/>
          <p:cNvSpPr/>
          <p:nvPr/>
        </p:nvSpPr>
        <p:spPr>
          <a:xfrm>
            <a:off x="827584" y="1772816"/>
            <a:ext cx="7848872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Mutations in </a:t>
            </a:r>
            <a:r>
              <a:rPr lang="en-US" sz="2800" b="1" i="1" dirty="0" smtClean="0"/>
              <a:t>NOD2</a:t>
            </a:r>
            <a:r>
              <a:rPr lang="en-US" sz="2800" b="1" dirty="0" smtClean="0"/>
              <a:t> are seen in about 15% of </a:t>
            </a:r>
            <a:r>
              <a:rPr lang="en-US" sz="2800" b="1" dirty="0" err="1" smtClean="0"/>
              <a:t>Crohn's</a:t>
            </a:r>
            <a:r>
              <a:rPr lang="en-US" sz="2800" b="1" dirty="0" smtClean="0"/>
              <a:t> disease patients but are also seen in a smaller percentage of the general population,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so mutations in </a:t>
            </a:r>
            <a:r>
              <a:rPr lang="en-US" sz="2800" b="1" i="1" dirty="0" smtClean="0"/>
              <a:t>NOD2</a:t>
            </a:r>
            <a:r>
              <a:rPr lang="en-US" sz="2800" b="1" dirty="0" smtClean="0"/>
              <a:t> are neither necessary nor sufficient for the development of </a:t>
            </a:r>
            <a:r>
              <a:rPr lang="en-US" sz="2800" b="1" dirty="0" err="1" smtClean="0"/>
              <a:t>Crohn's</a:t>
            </a:r>
            <a:r>
              <a:rPr lang="en-US" sz="2800" b="1" dirty="0" smtClean="0"/>
              <a:t> disease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2071678"/>
            <a:ext cx="8429684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IBD is under active investigation.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Persons with IBD have a genetic predisposition for the disease.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2910" y="1500174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 </a:t>
            </a:r>
            <a:r>
              <a:rPr lang="en-US" b="1" i="1" dirty="0" smtClean="0"/>
              <a:t>idiopathic disorder</a:t>
            </a:r>
            <a:r>
              <a:rPr lang="en-US" b="1" dirty="0" smtClean="0"/>
              <a:t> 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571472" y="4071942"/>
            <a:ext cx="764386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/>
              <a:t>Most investigators believe that the two diseases result from a combination of </a:t>
            </a:r>
          </a:p>
          <a:p>
            <a:endParaRPr lang="en-US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Defects in host interactions with intestinal microbes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Intestinal epithelial dysfunction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Aberrant 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571472" y="5657671"/>
            <a:ext cx="764386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For unclear reasons, research suggests that smoking increases the risk of </a:t>
            </a:r>
            <a:r>
              <a:rPr lang="en-US" dirty="0" err="1" smtClean="0"/>
              <a:t>Crohn</a:t>
            </a:r>
            <a:r>
              <a:rPr lang="en-US" dirty="0" smtClean="0"/>
              <a:t> disease but reduces the likelihood of ulcerative colitis.  </a:t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366029"/>
            <a:ext cx="814393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manifestations of IBD generally depend on the area of the intestinal tract involved.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3573016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Bloody diarrhea,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Tenesmus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71800" y="3573016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Abdominal pain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Intestinal obstruction.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Steatorrhea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3568" y="2636912"/>
            <a:ext cx="8515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Colon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987824" y="2636912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Small  intestine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436096" y="2564904"/>
            <a:ext cx="3313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Extraintestinal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manifestations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5724128" y="3501008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Arthritis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Eye manifestation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Skin manifestation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10" grpId="0" build="allAtOnce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2324</Words>
  <Application>Microsoft Office PowerPoint</Application>
  <PresentationFormat>عرض على الشاشة (3:4)‏</PresentationFormat>
  <Paragraphs>478</Paragraphs>
  <Slides>63</Slides>
  <Notes>15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63</vt:i4>
      </vt:variant>
    </vt:vector>
  </HeadingPairs>
  <TitlesOfParts>
    <vt:vector size="65" baseType="lpstr">
      <vt:lpstr>سمة Office</vt:lpstr>
      <vt:lpstr>QuickTime Picture</vt:lpstr>
      <vt:lpstr>الشريحة 1</vt:lpstr>
      <vt:lpstr>الشريحة 2</vt:lpstr>
      <vt:lpstr>Objectives</vt:lpstr>
      <vt:lpstr>Inflammatory Bowel Diseases </vt:lpstr>
      <vt:lpstr>Pathophysiology</vt:lpstr>
      <vt:lpstr>الشريحة 6</vt:lpstr>
      <vt:lpstr>الشريحة 7</vt:lpstr>
      <vt:lpstr>Pathophysiology</vt:lpstr>
      <vt:lpstr>Clinical </vt:lpstr>
      <vt:lpstr>Crohn's disease</vt:lpstr>
      <vt:lpstr>Crohn's disease</vt:lpstr>
      <vt:lpstr>Crohn's disease</vt:lpstr>
      <vt:lpstr>Crohn's disease</vt:lpstr>
      <vt:lpstr>الشريحة 14</vt:lpstr>
      <vt:lpstr>Crohn's disease</vt:lpstr>
      <vt:lpstr>الشريحة 16</vt:lpstr>
      <vt:lpstr>Crohn's disease</vt:lpstr>
      <vt:lpstr>Crohn's disease</vt:lpstr>
      <vt:lpstr>Ulcerative Colitis</vt:lpstr>
      <vt:lpstr>Ulcerative Colitis </vt:lpstr>
      <vt:lpstr>Ulcerative Colitis</vt:lpstr>
      <vt:lpstr>Ulcerative Colitis</vt:lpstr>
      <vt:lpstr>Ulcerative Colitis</vt:lpstr>
      <vt:lpstr>الشريحة 24</vt:lpstr>
      <vt:lpstr>Ulcerative Colitis</vt:lpstr>
      <vt:lpstr>الشريحة 26</vt:lpstr>
      <vt:lpstr>Ulcerative Colitis</vt:lpstr>
      <vt:lpstr>الشريحة 28</vt:lpstr>
      <vt:lpstr>الشريحة 29</vt:lpstr>
      <vt:lpstr>Inflammatory bowel diseases summary</vt:lpstr>
      <vt:lpstr>Inflammatory bowel diseases </vt:lpstr>
      <vt:lpstr>الشريحة 32</vt:lpstr>
      <vt:lpstr>Objectives</vt:lpstr>
      <vt:lpstr>Tumors of the small and large intestines</vt:lpstr>
      <vt:lpstr>Polyps</vt:lpstr>
      <vt:lpstr>Polyps</vt:lpstr>
      <vt:lpstr>Hamartomatous polyps  </vt:lpstr>
      <vt:lpstr>Non-Neoplastic Polyp</vt:lpstr>
      <vt:lpstr>Non-Neoplatic Polyps</vt:lpstr>
      <vt:lpstr>Non-Neoplastic Polyps</vt:lpstr>
      <vt:lpstr> 4]  Lymphoid polyps </vt:lpstr>
      <vt:lpstr>Neoplastic Polyps (Adenomas)  </vt:lpstr>
      <vt:lpstr>Neoplastic Polyps</vt:lpstr>
      <vt:lpstr>Neoplastic Polyps</vt:lpstr>
      <vt:lpstr>الشريحة 45</vt:lpstr>
      <vt:lpstr>Relationship of Neoplastic Polyps to Carcinoma</vt:lpstr>
      <vt:lpstr>Adenoma to Carcinoma Pathway</vt:lpstr>
      <vt:lpstr>Familial Polyposis Syndrome</vt:lpstr>
      <vt:lpstr>الشريحة 49</vt:lpstr>
      <vt:lpstr>Malignant Tumors of Large Intestine </vt:lpstr>
      <vt:lpstr>Adenocarcinoma  of Large Intestine </vt:lpstr>
      <vt:lpstr>Malignant Tumors of Large Intestine Adenocarcinoma</vt:lpstr>
      <vt:lpstr>الشريحة 53</vt:lpstr>
      <vt:lpstr>Colorectal Carcinoma  </vt:lpstr>
      <vt:lpstr>Signs and symptoms</vt:lpstr>
      <vt:lpstr>الشريحة 56</vt:lpstr>
      <vt:lpstr>الشريحة 57</vt:lpstr>
      <vt:lpstr>Malignant Small Intestinal Neoplasms</vt:lpstr>
      <vt:lpstr>Small Intestinal Neoplasms </vt:lpstr>
      <vt:lpstr>Small Intestinal Neoplasms</vt:lpstr>
      <vt:lpstr>Small Intestinal Neoplasms</vt:lpstr>
      <vt:lpstr>Small Intestinal Neoplasms</vt:lpstr>
      <vt:lpstr>الشريحة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Oral Cavity</dc:title>
  <dc:creator>Admin</dc:creator>
  <cp:lastModifiedBy>ACER</cp:lastModifiedBy>
  <cp:revision>272</cp:revision>
  <dcterms:created xsi:type="dcterms:W3CDTF">2010-02-22T15:24:12Z</dcterms:created>
  <dcterms:modified xsi:type="dcterms:W3CDTF">2015-10-11T20:18:56Z</dcterms:modified>
</cp:coreProperties>
</file>