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5"/>
  </p:notesMasterIdLst>
  <p:sldIdLst>
    <p:sldId id="256" r:id="rId2"/>
    <p:sldId id="513" r:id="rId3"/>
    <p:sldId id="558" r:id="rId4"/>
    <p:sldId id="512" r:id="rId5"/>
    <p:sldId id="511" r:id="rId6"/>
    <p:sldId id="561" r:id="rId7"/>
    <p:sldId id="510" r:id="rId8"/>
    <p:sldId id="506" r:id="rId9"/>
    <p:sldId id="557" r:id="rId10"/>
    <p:sldId id="337" r:id="rId11"/>
    <p:sldId id="257" r:id="rId12"/>
    <p:sldId id="327" r:id="rId13"/>
    <p:sldId id="560" r:id="rId14"/>
    <p:sldId id="328" r:id="rId15"/>
    <p:sldId id="358" r:id="rId16"/>
    <p:sldId id="562" r:id="rId17"/>
    <p:sldId id="563" r:id="rId18"/>
    <p:sldId id="564" r:id="rId19"/>
    <p:sldId id="340" r:id="rId20"/>
    <p:sldId id="339" r:id="rId21"/>
    <p:sldId id="342" r:id="rId22"/>
    <p:sldId id="559" r:id="rId23"/>
    <p:sldId id="540" r:id="rId24"/>
    <p:sldId id="345" r:id="rId25"/>
    <p:sldId id="356" r:id="rId26"/>
    <p:sldId id="536" r:id="rId27"/>
    <p:sldId id="357" r:id="rId28"/>
    <p:sldId id="537" r:id="rId29"/>
    <p:sldId id="538" r:id="rId30"/>
    <p:sldId id="355" r:id="rId31"/>
    <p:sldId id="353" r:id="rId32"/>
    <p:sldId id="359" r:id="rId33"/>
    <p:sldId id="329" r:id="rId34"/>
    <p:sldId id="567" r:id="rId35"/>
    <p:sldId id="330" r:id="rId36"/>
    <p:sldId id="568" r:id="rId37"/>
    <p:sldId id="332" r:id="rId38"/>
    <p:sldId id="360" r:id="rId39"/>
    <p:sldId id="569" r:id="rId40"/>
    <p:sldId id="570" r:id="rId41"/>
    <p:sldId id="571" r:id="rId42"/>
    <p:sldId id="580" r:id="rId43"/>
    <p:sldId id="576" r:id="rId44"/>
    <p:sldId id="579" r:id="rId45"/>
    <p:sldId id="577" r:id="rId46"/>
    <p:sldId id="578" r:id="rId47"/>
    <p:sldId id="574" r:id="rId48"/>
    <p:sldId id="361" r:id="rId49"/>
    <p:sldId id="573" r:id="rId50"/>
    <p:sldId id="363" r:id="rId51"/>
    <p:sldId id="509" r:id="rId52"/>
    <p:sldId id="572" r:id="rId53"/>
    <p:sldId id="575" r:id="rId54"/>
    <p:sldId id="581" r:id="rId55"/>
    <p:sldId id="543" r:id="rId56"/>
    <p:sldId id="369" r:id="rId57"/>
    <p:sldId id="582" r:id="rId58"/>
    <p:sldId id="583" r:id="rId59"/>
    <p:sldId id="584" r:id="rId60"/>
    <p:sldId id="375" r:id="rId61"/>
    <p:sldId id="589" r:id="rId62"/>
    <p:sldId id="379" r:id="rId63"/>
    <p:sldId id="541" r:id="rId64"/>
    <p:sldId id="380" r:id="rId65"/>
    <p:sldId id="590" r:id="rId66"/>
    <p:sldId id="544" r:id="rId67"/>
    <p:sldId id="591" r:id="rId68"/>
    <p:sldId id="334" r:id="rId69"/>
    <p:sldId id="381" r:id="rId70"/>
    <p:sldId id="592" r:id="rId71"/>
    <p:sldId id="593" r:id="rId72"/>
    <p:sldId id="595" r:id="rId73"/>
    <p:sldId id="596" r:id="rId74"/>
    <p:sldId id="597" r:id="rId75"/>
    <p:sldId id="598" r:id="rId76"/>
    <p:sldId id="382" r:id="rId77"/>
    <p:sldId id="604" r:id="rId78"/>
    <p:sldId id="387" r:id="rId79"/>
    <p:sldId id="602" r:id="rId80"/>
    <p:sldId id="390" r:id="rId81"/>
    <p:sldId id="414" r:id="rId82"/>
    <p:sldId id="599" r:id="rId83"/>
    <p:sldId id="600" r:id="rId84"/>
    <p:sldId id="385" r:id="rId85"/>
    <p:sldId id="601" r:id="rId86"/>
    <p:sldId id="650" r:id="rId87"/>
    <p:sldId id="391" r:id="rId88"/>
    <p:sldId id="618" r:id="rId89"/>
    <p:sldId id="263" r:id="rId90"/>
    <p:sldId id="532" r:id="rId91"/>
    <p:sldId id="305" r:id="rId92"/>
    <p:sldId id="502" r:id="rId93"/>
    <p:sldId id="396" r:id="rId94"/>
    <p:sldId id="531" r:id="rId95"/>
    <p:sldId id="533" r:id="rId96"/>
    <p:sldId id="613" r:id="rId97"/>
    <p:sldId id="617" r:id="rId98"/>
    <p:sldId id="614" r:id="rId99"/>
    <p:sldId id="628" r:id="rId100"/>
    <p:sldId id="615" r:id="rId101"/>
    <p:sldId id="616" r:id="rId102"/>
    <p:sldId id="626" r:id="rId103"/>
    <p:sldId id="625" r:id="rId104"/>
    <p:sldId id="606" r:id="rId105"/>
    <p:sldId id="608" r:id="rId106"/>
    <p:sldId id="629" r:id="rId107"/>
    <p:sldId id="611" r:id="rId108"/>
    <p:sldId id="610" r:id="rId109"/>
    <p:sldId id="612" r:id="rId110"/>
    <p:sldId id="265" r:id="rId111"/>
    <p:sldId id="534" r:id="rId112"/>
    <p:sldId id="621" r:id="rId113"/>
    <p:sldId id="314" r:id="rId114"/>
    <p:sldId id="622" r:id="rId115"/>
    <p:sldId id="398" r:id="rId116"/>
    <p:sldId id="623" r:id="rId117"/>
    <p:sldId id="535" r:id="rId118"/>
    <p:sldId id="399" r:id="rId119"/>
    <p:sldId id="415" r:id="rId120"/>
    <p:sldId id="418" r:id="rId121"/>
    <p:sldId id="630" r:id="rId122"/>
    <p:sldId id="421" r:id="rId123"/>
    <p:sldId id="424" r:id="rId124"/>
    <p:sldId id="631" r:id="rId125"/>
    <p:sldId id="417" r:id="rId126"/>
    <p:sldId id="419" r:id="rId127"/>
    <p:sldId id="420" r:id="rId128"/>
    <p:sldId id="632" r:id="rId129"/>
    <p:sldId id="470" r:id="rId130"/>
    <p:sldId id="430" r:id="rId131"/>
    <p:sldId id="429" r:id="rId132"/>
    <p:sldId id="427" r:id="rId133"/>
    <p:sldId id="472" r:id="rId134"/>
    <p:sldId id="634" r:id="rId135"/>
    <p:sldId id="635" r:id="rId136"/>
    <p:sldId id="473" r:id="rId137"/>
    <p:sldId id="479" r:id="rId138"/>
    <p:sldId id="528" r:id="rId139"/>
    <p:sldId id="432" r:id="rId140"/>
    <p:sldId id="637" r:id="rId141"/>
    <p:sldId id="636" r:id="rId142"/>
    <p:sldId id="641" r:id="rId143"/>
    <p:sldId id="642" r:id="rId144"/>
    <p:sldId id="643" r:id="rId145"/>
    <p:sldId id="644" r:id="rId146"/>
    <p:sldId id="483" r:id="rId147"/>
    <p:sldId id="517" r:id="rId148"/>
    <p:sldId id="638" r:id="rId149"/>
    <p:sldId id="519" r:id="rId150"/>
    <p:sldId id="520" r:id="rId151"/>
    <p:sldId id="640" r:id="rId152"/>
    <p:sldId id="522" r:id="rId153"/>
    <p:sldId id="645" r:id="rId154"/>
    <p:sldId id="456" r:id="rId155"/>
    <p:sldId id="530" r:id="rId156"/>
    <p:sldId id="651" r:id="rId157"/>
    <p:sldId id="652" r:id="rId158"/>
    <p:sldId id="484" r:id="rId159"/>
    <p:sldId id="486" r:id="rId160"/>
    <p:sldId id="485" r:id="rId161"/>
    <p:sldId id="487" r:id="rId162"/>
    <p:sldId id="646" r:id="rId163"/>
    <p:sldId id="647" r:id="rId164"/>
    <p:sldId id="648" r:id="rId165"/>
    <p:sldId id="550" r:id="rId166"/>
    <p:sldId id="551" r:id="rId167"/>
    <p:sldId id="649" r:id="rId168"/>
    <p:sldId id="553" r:id="rId169"/>
    <p:sldId id="554" r:id="rId170"/>
    <p:sldId id="545" r:id="rId171"/>
    <p:sldId id="556" r:id="rId172"/>
    <p:sldId id="555" r:id="rId173"/>
    <p:sldId id="547" r:id="rId174"/>
    <p:sldId id="491" r:id="rId175"/>
    <p:sldId id="492" r:id="rId176"/>
    <p:sldId id="493" r:id="rId177"/>
    <p:sldId id="503" r:id="rId178"/>
    <p:sldId id="495" r:id="rId179"/>
    <p:sldId id="654" r:id="rId180"/>
    <p:sldId id="653" r:id="rId181"/>
    <p:sldId id="497" r:id="rId182"/>
    <p:sldId id="504" r:id="rId183"/>
    <p:sldId id="655" r:id="rId1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1010C6"/>
    <a:srgbClr val="660066"/>
    <a:srgbClr val="006600"/>
    <a:srgbClr val="0B0B8F"/>
    <a:srgbClr val="FF33CC"/>
    <a:srgbClr val="669900"/>
    <a:srgbClr val="FF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1825" autoAdjust="0"/>
  </p:normalViewPr>
  <p:slideViewPr>
    <p:cSldViewPr>
      <p:cViewPr varScale="1">
        <p:scale>
          <a:sx n="61" d="100"/>
          <a:sy n="61" d="100"/>
        </p:scale>
        <p:origin x="53" y="42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9/1/2015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extLst>
      <p:ext uri="{BB962C8B-B14F-4D97-AF65-F5344CB8AC3E}">
        <p14:creationId xmlns:p14="http://schemas.microsoft.com/office/powerpoint/2010/main" val="6020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4</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215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24</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83625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26</a:t>
            </a:fld>
            <a:endParaRPr lang="en-US"/>
          </a:p>
        </p:txBody>
      </p:sp>
    </p:spTree>
    <p:extLst>
      <p:ext uri="{BB962C8B-B14F-4D97-AF65-F5344CB8AC3E}">
        <p14:creationId xmlns:p14="http://schemas.microsoft.com/office/powerpoint/2010/main" val="283626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27</a:t>
            </a:fld>
            <a:endParaRPr lang="en-US" smtClean="0"/>
          </a:p>
        </p:txBody>
      </p:sp>
    </p:spTree>
    <p:extLst>
      <p:ext uri="{BB962C8B-B14F-4D97-AF65-F5344CB8AC3E}">
        <p14:creationId xmlns:p14="http://schemas.microsoft.com/office/powerpoint/2010/main" val="271063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30</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2300836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31</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a:p>
            <a:endParaRPr lang="en-US" dirty="0" smtClean="0"/>
          </a:p>
        </p:txBody>
      </p:sp>
    </p:spTree>
    <p:extLst>
      <p:ext uri="{BB962C8B-B14F-4D97-AF65-F5344CB8AC3E}">
        <p14:creationId xmlns:p14="http://schemas.microsoft.com/office/powerpoint/2010/main" val="277026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33</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val="108981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35</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val="244750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37</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val="34742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43</a:t>
            </a:fld>
            <a:endParaRPr lang="en-GB" smtClean="0"/>
          </a:p>
        </p:txBody>
      </p:sp>
    </p:spTree>
    <p:extLst>
      <p:ext uri="{BB962C8B-B14F-4D97-AF65-F5344CB8AC3E}">
        <p14:creationId xmlns:p14="http://schemas.microsoft.com/office/powerpoint/2010/main" val="324462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dirty="0" smtClean="0"/>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45</a:t>
            </a:fld>
            <a:endParaRPr lang="en-GB" smtClean="0">
              <a:cs typeface="Lucida Sans Unicode" charset="0"/>
            </a:endParaRPr>
          </a:p>
        </p:txBody>
      </p:sp>
    </p:spTree>
    <p:extLst>
      <p:ext uri="{BB962C8B-B14F-4D97-AF65-F5344CB8AC3E}">
        <p14:creationId xmlns:p14="http://schemas.microsoft.com/office/powerpoint/2010/main" val="335238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5</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347678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47</a:t>
            </a:fld>
            <a:endParaRPr lang="en-GB" smtClean="0"/>
          </a:p>
        </p:txBody>
      </p:sp>
    </p:spTree>
    <p:extLst>
      <p:ext uri="{BB962C8B-B14F-4D97-AF65-F5344CB8AC3E}">
        <p14:creationId xmlns:p14="http://schemas.microsoft.com/office/powerpoint/2010/main" val="3657591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50</a:t>
            </a:fld>
            <a:endParaRPr lang="en-US" smtClean="0"/>
          </a:p>
        </p:txBody>
      </p:sp>
    </p:spTree>
    <p:extLst>
      <p:ext uri="{BB962C8B-B14F-4D97-AF65-F5344CB8AC3E}">
        <p14:creationId xmlns:p14="http://schemas.microsoft.com/office/powerpoint/2010/main" val="53207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55</a:t>
            </a:fld>
            <a:endParaRPr lang="en-US"/>
          </a:p>
        </p:txBody>
      </p:sp>
    </p:spTree>
    <p:extLst>
      <p:ext uri="{BB962C8B-B14F-4D97-AF65-F5344CB8AC3E}">
        <p14:creationId xmlns:p14="http://schemas.microsoft.com/office/powerpoint/2010/main" val="247493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smtClean="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60</a:t>
            </a:fld>
            <a:endParaRPr lang="en-GB" smtClean="0">
              <a:cs typeface="Lucida Sans Unicode" charset="0"/>
            </a:endParaRPr>
          </a:p>
        </p:txBody>
      </p:sp>
    </p:spTree>
    <p:extLst>
      <p:ext uri="{BB962C8B-B14F-4D97-AF65-F5344CB8AC3E}">
        <p14:creationId xmlns:p14="http://schemas.microsoft.com/office/powerpoint/2010/main" val="297436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62</a:t>
            </a:fld>
            <a:endParaRPr lang="en-GB" smtClean="0">
              <a:cs typeface="Lucida Sans Unicode" charset="0"/>
            </a:endParaRPr>
          </a:p>
        </p:txBody>
      </p:sp>
    </p:spTree>
    <p:extLst>
      <p:ext uri="{BB962C8B-B14F-4D97-AF65-F5344CB8AC3E}">
        <p14:creationId xmlns:p14="http://schemas.microsoft.com/office/powerpoint/2010/main" val="420013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63</a:t>
            </a:fld>
            <a:endParaRPr lang="en-US"/>
          </a:p>
        </p:txBody>
      </p:sp>
    </p:spTree>
    <p:extLst>
      <p:ext uri="{BB962C8B-B14F-4D97-AF65-F5344CB8AC3E}">
        <p14:creationId xmlns:p14="http://schemas.microsoft.com/office/powerpoint/2010/main" val="4074703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66</a:t>
            </a:fld>
            <a:endParaRPr lang="en-US"/>
          </a:p>
        </p:txBody>
      </p:sp>
    </p:spTree>
    <p:extLst>
      <p:ext uri="{BB962C8B-B14F-4D97-AF65-F5344CB8AC3E}">
        <p14:creationId xmlns:p14="http://schemas.microsoft.com/office/powerpoint/2010/main" val="3369579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dirty="0" smtClean="0"/>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68</a:t>
            </a:fld>
            <a:endParaRPr lang="en-GB" smtClean="0"/>
          </a:p>
        </p:txBody>
      </p:sp>
    </p:spTree>
    <p:extLst>
      <p:ext uri="{BB962C8B-B14F-4D97-AF65-F5344CB8AC3E}">
        <p14:creationId xmlns:p14="http://schemas.microsoft.com/office/powerpoint/2010/main" val="1812032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84</a:t>
            </a:fld>
            <a:endParaRPr lang="en-US"/>
          </a:p>
        </p:txBody>
      </p:sp>
    </p:spTree>
    <p:extLst>
      <p:ext uri="{BB962C8B-B14F-4D97-AF65-F5344CB8AC3E}">
        <p14:creationId xmlns:p14="http://schemas.microsoft.com/office/powerpoint/2010/main" val="191943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90</a:t>
            </a:fld>
            <a:endParaRPr lang="en-US"/>
          </a:p>
        </p:txBody>
      </p:sp>
    </p:spTree>
    <p:extLst>
      <p:ext uri="{BB962C8B-B14F-4D97-AF65-F5344CB8AC3E}">
        <p14:creationId xmlns:p14="http://schemas.microsoft.com/office/powerpoint/2010/main" val="390152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7</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2093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91</a:t>
            </a:fld>
            <a:endParaRPr lang="en-US" smtClean="0"/>
          </a:p>
        </p:txBody>
      </p:sp>
    </p:spTree>
    <p:extLst>
      <p:ext uri="{BB962C8B-B14F-4D97-AF65-F5344CB8AC3E}">
        <p14:creationId xmlns:p14="http://schemas.microsoft.com/office/powerpoint/2010/main" val="3372166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93</a:t>
            </a:fld>
            <a:endParaRPr lang="en-US"/>
          </a:p>
        </p:txBody>
      </p:sp>
    </p:spTree>
    <p:extLst>
      <p:ext uri="{BB962C8B-B14F-4D97-AF65-F5344CB8AC3E}">
        <p14:creationId xmlns:p14="http://schemas.microsoft.com/office/powerpoint/2010/main" val="1275512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99</a:t>
            </a:fld>
            <a:endParaRPr lang="en-US" smtClean="0"/>
          </a:p>
        </p:txBody>
      </p:sp>
    </p:spTree>
    <p:extLst>
      <p:ext uri="{BB962C8B-B14F-4D97-AF65-F5344CB8AC3E}">
        <p14:creationId xmlns:p14="http://schemas.microsoft.com/office/powerpoint/2010/main" val="284727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102</a:t>
            </a:fld>
            <a:endParaRPr lang="en-GB" smtClean="0"/>
          </a:p>
        </p:txBody>
      </p:sp>
    </p:spTree>
    <p:extLst>
      <p:ext uri="{BB962C8B-B14F-4D97-AF65-F5344CB8AC3E}">
        <p14:creationId xmlns:p14="http://schemas.microsoft.com/office/powerpoint/2010/main" val="4130571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103</a:t>
            </a:fld>
            <a:endParaRPr lang="en-GB" smtClean="0"/>
          </a:p>
        </p:txBody>
      </p:sp>
    </p:spTree>
    <p:extLst>
      <p:ext uri="{BB962C8B-B14F-4D97-AF65-F5344CB8AC3E}">
        <p14:creationId xmlns:p14="http://schemas.microsoft.com/office/powerpoint/2010/main" val="884734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111</a:t>
            </a:fld>
            <a:endParaRPr lang="en-US"/>
          </a:p>
        </p:txBody>
      </p:sp>
    </p:spTree>
    <p:extLst>
      <p:ext uri="{BB962C8B-B14F-4D97-AF65-F5344CB8AC3E}">
        <p14:creationId xmlns:p14="http://schemas.microsoft.com/office/powerpoint/2010/main" val="681715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113</a:t>
            </a:fld>
            <a:endParaRPr lang="en-US" smtClean="0"/>
          </a:p>
        </p:txBody>
      </p:sp>
    </p:spTree>
    <p:extLst>
      <p:ext uri="{BB962C8B-B14F-4D97-AF65-F5344CB8AC3E}">
        <p14:creationId xmlns:p14="http://schemas.microsoft.com/office/powerpoint/2010/main" val="3319951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115</a:t>
            </a:fld>
            <a:endParaRPr lang="en-US"/>
          </a:p>
        </p:txBody>
      </p:sp>
    </p:spTree>
    <p:extLst>
      <p:ext uri="{BB962C8B-B14F-4D97-AF65-F5344CB8AC3E}">
        <p14:creationId xmlns:p14="http://schemas.microsoft.com/office/powerpoint/2010/main" val="1070098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117</a:t>
            </a:fld>
            <a:endParaRPr lang="en-US"/>
          </a:p>
        </p:txBody>
      </p:sp>
    </p:spTree>
    <p:extLst>
      <p:ext uri="{BB962C8B-B14F-4D97-AF65-F5344CB8AC3E}">
        <p14:creationId xmlns:p14="http://schemas.microsoft.com/office/powerpoint/2010/main" val="3733871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val="339628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12</a:t>
            </a:fld>
            <a:endParaRPr lang="en-GB" smtClean="0"/>
          </a:p>
        </p:txBody>
      </p:sp>
    </p:spTree>
    <p:extLst>
      <p:ext uri="{BB962C8B-B14F-4D97-AF65-F5344CB8AC3E}">
        <p14:creationId xmlns:p14="http://schemas.microsoft.com/office/powerpoint/2010/main" val="890035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122</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94815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123</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898142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128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65379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129</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extLst>
      <p:ext uri="{BB962C8B-B14F-4D97-AF65-F5344CB8AC3E}">
        <p14:creationId xmlns:p14="http://schemas.microsoft.com/office/powerpoint/2010/main" val="2714456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130</a:t>
            </a:fld>
            <a:endParaRPr lang="en-US"/>
          </a:p>
        </p:txBody>
      </p:sp>
    </p:spTree>
    <p:extLst>
      <p:ext uri="{BB962C8B-B14F-4D97-AF65-F5344CB8AC3E}">
        <p14:creationId xmlns:p14="http://schemas.microsoft.com/office/powerpoint/2010/main" val="880744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131</a:t>
            </a:fld>
            <a:endParaRPr lang="en-US"/>
          </a:p>
        </p:txBody>
      </p:sp>
    </p:spTree>
    <p:extLst>
      <p:ext uri="{BB962C8B-B14F-4D97-AF65-F5344CB8AC3E}">
        <p14:creationId xmlns:p14="http://schemas.microsoft.com/office/powerpoint/2010/main" val="1787956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132</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49927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136</a:t>
            </a:fld>
            <a:endParaRPr lang="en-US"/>
          </a:p>
        </p:txBody>
      </p:sp>
    </p:spTree>
    <p:extLst>
      <p:ext uri="{BB962C8B-B14F-4D97-AF65-F5344CB8AC3E}">
        <p14:creationId xmlns:p14="http://schemas.microsoft.com/office/powerpoint/2010/main" val="1079710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137</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60438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138</a:t>
            </a:fld>
            <a:endParaRPr lang="en-US"/>
          </a:p>
        </p:txBody>
      </p:sp>
    </p:spTree>
    <p:extLst>
      <p:ext uri="{BB962C8B-B14F-4D97-AF65-F5344CB8AC3E}">
        <p14:creationId xmlns:p14="http://schemas.microsoft.com/office/powerpoint/2010/main" val="209509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14</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474813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139</a:t>
            </a:fld>
            <a:endParaRPr lang="en-US"/>
          </a:p>
        </p:txBody>
      </p:sp>
    </p:spTree>
    <p:extLst>
      <p:ext uri="{BB962C8B-B14F-4D97-AF65-F5344CB8AC3E}">
        <p14:creationId xmlns:p14="http://schemas.microsoft.com/office/powerpoint/2010/main" val="496082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149</a:t>
            </a:fld>
            <a:endParaRPr lang="en-US"/>
          </a:p>
        </p:txBody>
      </p:sp>
    </p:spTree>
    <p:extLst>
      <p:ext uri="{BB962C8B-B14F-4D97-AF65-F5344CB8AC3E}">
        <p14:creationId xmlns:p14="http://schemas.microsoft.com/office/powerpoint/2010/main" val="1169371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150</a:t>
            </a:fld>
            <a:endParaRPr lang="en-US"/>
          </a:p>
        </p:txBody>
      </p:sp>
    </p:spTree>
    <p:extLst>
      <p:ext uri="{BB962C8B-B14F-4D97-AF65-F5344CB8AC3E}">
        <p14:creationId xmlns:p14="http://schemas.microsoft.com/office/powerpoint/2010/main" val="3216908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152</a:t>
            </a:fld>
            <a:endParaRPr lang="en-US"/>
          </a:p>
        </p:txBody>
      </p:sp>
    </p:spTree>
    <p:extLst>
      <p:ext uri="{BB962C8B-B14F-4D97-AF65-F5344CB8AC3E}">
        <p14:creationId xmlns:p14="http://schemas.microsoft.com/office/powerpoint/2010/main" val="3249968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154</a:t>
            </a:fld>
            <a:endParaRPr lang="en-US" smtClean="0"/>
          </a:p>
        </p:txBody>
      </p:sp>
    </p:spTree>
    <p:extLst>
      <p:ext uri="{BB962C8B-B14F-4D97-AF65-F5344CB8AC3E}">
        <p14:creationId xmlns:p14="http://schemas.microsoft.com/office/powerpoint/2010/main" val="3540155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155</a:t>
            </a:fld>
            <a:endParaRPr lang="en-US"/>
          </a:p>
        </p:txBody>
      </p:sp>
    </p:spTree>
    <p:extLst>
      <p:ext uri="{BB962C8B-B14F-4D97-AF65-F5344CB8AC3E}">
        <p14:creationId xmlns:p14="http://schemas.microsoft.com/office/powerpoint/2010/main" val="4056245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160</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75457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161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Histology concepts.</a:t>
            </a:r>
          </a:p>
        </p:txBody>
      </p:sp>
    </p:spTree>
    <p:extLst>
      <p:ext uri="{BB962C8B-B14F-4D97-AF65-F5344CB8AC3E}">
        <p14:creationId xmlns:p14="http://schemas.microsoft.com/office/powerpoint/2010/main" val="12139825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3C07425-C403-47F1-ACCC-F911E55260F4}" type="slidenum">
              <a:rPr lang="en-US" smtClean="0"/>
              <a:pPr/>
              <a:t>165</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094527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168</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8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19</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109947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169</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25541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170</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482611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171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87582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172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50174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173</a:t>
            </a:fld>
            <a:endParaRPr lang="en-US"/>
          </a:p>
        </p:txBody>
      </p:sp>
    </p:spTree>
    <p:extLst>
      <p:ext uri="{BB962C8B-B14F-4D97-AF65-F5344CB8AC3E}">
        <p14:creationId xmlns:p14="http://schemas.microsoft.com/office/powerpoint/2010/main" val="19640005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175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09202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176</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557367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177</a:t>
            </a:fld>
            <a:endParaRPr lang="en-US"/>
          </a:p>
        </p:txBody>
      </p:sp>
    </p:spTree>
    <p:extLst>
      <p:ext uri="{BB962C8B-B14F-4D97-AF65-F5344CB8AC3E}">
        <p14:creationId xmlns:p14="http://schemas.microsoft.com/office/powerpoint/2010/main" val="25299835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181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9975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20</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66975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21</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112741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23</a:t>
            </a:fld>
            <a:endParaRPr lang="en-US"/>
          </a:p>
        </p:txBody>
      </p:sp>
    </p:spTree>
    <p:extLst>
      <p:ext uri="{BB962C8B-B14F-4D97-AF65-F5344CB8AC3E}">
        <p14:creationId xmlns:p14="http://schemas.microsoft.com/office/powerpoint/2010/main" val="272204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1AEBD49D-256D-49CD-932D-340D3D5ECF92}"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9/1/2015</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9/1/2015</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pPr/>
              <a:t>9/1/2015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pPr/>
              <a:t>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pPr/>
              <a:t>9/1/2015</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google.com.sa/imgres?imgurl&amp;imgrefurl=http://www.surgicalnotes.co.uk/node/339&amp;h=0&amp;w=0&amp;sz=1&amp;tbnid=FE8qyPifB_bA7M&amp;tbnh=226&amp;tbnw=223&amp;zoom=1&amp;docid=JcB-lEMKD18WAM&amp;hl=en&amp;ei=l01PUu2oLtH30gX-_oDYCQ&amp;ved=0CAIQsCU"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upload.wikimedia.org/wikipedia/commons/9/90/Gallbladder_cholesterolosis_micro.jpg"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5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sa/url?sa=i&amp;rct=j&amp;q=gastroesophageal+reflux+disease&amp;source=images&amp;cd=&amp;cad=rja&amp;docid=oMle6snAg1O1sM&amp;tbnid=FumUG8tCQjEKgM:&amp;ved=0CAUQjRw&amp;url=http://www.gnc.com.ph/home/article/gerd-or-heartburn&amp;ei=zN2jUei4GcrgOOLcgMgH&amp;psig=AFQjCNF2lw02l-14PH9OjCEqDBu6YWkxSg&amp;ust=1369780033455564"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sa/url?sa=i&amp;rct=j&amp;q=gastroesophageal+reflux+disease+-+microscopic&amp;source=images&amp;cd=&amp;cad=rja&amp;docid=yv7bN9_99xE4JM&amp;tbnid=39YFdBKu1rIfvM:&amp;ved=0CAUQjRw&amp;url=http://www.lgmpharma.com/blog/category/therapeutic-classification-blog-category/gastrointestinal-agent/&amp;ei=IN-jUZT7JIGrPPq-gYgL&amp;psig=AFQjCNHZGBRBbpMIU6GsFdal4HKZh_pp-A&amp;ust=1369780371091370"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secure.health.utas.edu.au/intranet/cds/pathprac/Files/Cases/Gastro/Case11/Pictures11/Gross.jp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secure.health.utas.edu.au/intranet/cds/pathprac/Files/Cases/Gastro/Case11/Pictures11/M1.jp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2984"/>
            <a:ext cx="6553200" cy="3186122"/>
          </a:xfrm>
        </p:spPr>
        <p:txBody>
          <a:bodyPr>
            <a:noAutofit/>
          </a:bodyPr>
          <a:lstStyle/>
          <a:p>
            <a:pPr algn="ctr"/>
            <a:r>
              <a:rPr lang="en-US" sz="7200" b="1" i="1" dirty="0" smtClean="0">
                <a:solidFill>
                  <a:srgbClr val="002060"/>
                </a:solidFill>
                <a:effectLst>
                  <a:outerShdw blurRad="38100" dist="38100" dir="2700000" algn="tl">
                    <a:srgbClr val="000000">
                      <a:alpha val="43137"/>
                    </a:srgbClr>
                  </a:outerShdw>
                </a:effectLst>
              </a:rPr>
              <a:t>GIT</a:t>
            </a:r>
            <a:r>
              <a:rPr lang="en-US" sz="6600" b="1" i="1" dirty="0" smtClean="0">
                <a:solidFill>
                  <a:srgbClr val="002060"/>
                </a:solidFill>
                <a:effectLst>
                  <a:outerShdw blurRad="38100" dist="38100" dir="2700000" algn="tl">
                    <a:srgbClr val="000000">
                      <a:alpha val="43137"/>
                    </a:srgbClr>
                  </a:outerShdw>
                </a:effectLst>
              </a:rPr>
              <a:t> BLOCK</a:t>
            </a: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b="1" i="1" dirty="0" smtClean="0">
                <a:solidFill>
                  <a:schemeClr val="accent2">
                    <a:lumMod val="60000"/>
                    <a:lumOff val="40000"/>
                  </a:schemeClr>
                </a:solidFill>
                <a:effectLst>
                  <a:outerShdw blurRad="38100" dist="38100" dir="2700000" algn="tl">
                    <a:srgbClr val="000000">
                      <a:alpha val="43137"/>
                    </a:srgbClr>
                  </a:outerShdw>
                </a:effectLst>
              </a:rPr>
              <a:t> </a:t>
            </a:r>
            <a:r>
              <a:rPr lang="en-US" sz="4000" b="1" i="1" dirty="0" smtClean="0">
                <a:solidFill>
                  <a:schemeClr val="tx1">
                    <a:lumMod val="95000"/>
                  </a:schemeClr>
                </a:solidFill>
                <a:effectLst>
                  <a:outerShdw blurRad="38100" dist="38100" dir="2700000" algn="tl">
                    <a:srgbClr val="000000">
                      <a:alpha val="43137"/>
                    </a:srgbClr>
                  </a:outerShdw>
                </a:effectLst>
              </a:rPr>
              <a:t>PATHOLOGY  PRACTICAL</a:t>
            </a:r>
            <a:endParaRPr lang="en-US" b="1" i="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3563888" y="5954940"/>
            <a:ext cx="16939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1010C6"/>
                </a:solidFill>
              </a:rPr>
              <a:t>Prepared by:</a:t>
            </a:r>
            <a:endParaRPr lang="en-US" dirty="0">
              <a:solidFill>
                <a:srgbClr val="1010C6"/>
              </a:solidFill>
            </a:endParaRPr>
          </a:p>
        </p:txBody>
      </p:sp>
      <p:sp>
        <p:nvSpPr>
          <p:cNvPr id="9" name="TextBox 8"/>
          <p:cNvSpPr txBox="1"/>
          <p:nvPr/>
        </p:nvSpPr>
        <p:spPr>
          <a:xfrm>
            <a:off x="5164088" y="5714672"/>
            <a:ext cx="1872208"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rgbClr val="1010C6"/>
                </a:solidFill>
              </a:rPr>
              <a:t>Prof.  Ammar Al Rikabi</a:t>
            </a:r>
          </a:p>
          <a:p>
            <a:pPr marL="171450" indent="-171450">
              <a:buFont typeface="Arial" panose="020B0604020202020204" pitchFamily="34" charset="0"/>
              <a:buChar char="•"/>
            </a:pPr>
            <a:r>
              <a:rPr lang="en-US" sz="1050" b="1" i="1" dirty="0" smtClean="0">
                <a:solidFill>
                  <a:srgbClr val="1010C6"/>
                </a:solidFill>
              </a:rPr>
              <a:t>Dr. Sayed Al Esawy</a:t>
            </a:r>
          </a:p>
          <a:p>
            <a:pPr marL="171450" indent="-171450">
              <a:buFont typeface="Arial" panose="020B0604020202020204" pitchFamily="34" charset="0"/>
              <a:buChar char="•"/>
            </a:pPr>
            <a:r>
              <a:rPr lang="en-US" sz="1050" b="1" i="1" dirty="0" smtClean="0">
                <a:solidFill>
                  <a:srgbClr val="1010C6"/>
                </a:solidFill>
              </a:rPr>
              <a:t>Dr. Marie Mukhashin</a:t>
            </a:r>
          </a:p>
          <a:p>
            <a:pPr marL="171450" indent="-171450">
              <a:buFont typeface="Arial" panose="020B0604020202020204" pitchFamily="34" charset="0"/>
              <a:buChar char="•"/>
            </a:pPr>
            <a:r>
              <a:rPr lang="en-US" sz="1050" b="1" i="1" dirty="0" smtClean="0">
                <a:solidFill>
                  <a:srgbClr val="1010C6"/>
                </a:solidFill>
              </a:rPr>
              <a:t>Dr. Shaesta Zaidi</a:t>
            </a:r>
          </a:p>
        </p:txBody>
      </p:sp>
      <p:sp>
        <p:nvSpPr>
          <p:cNvPr id="10" name="Rectangle 9"/>
          <p:cNvSpPr/>
          <p:nvPr/>
        </p:nvSpPr>
        <p:spPr>
          <a:xfrm>
            <a:off x="4953000" y="6581001"/>
            <a:ext cx="3888432"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1" dirty="0">
                <a:solidFill>
                  <a:srgbClr val="0000FF"/>
                </a:solidFill>
              </a:rPr>
              <a:t>Head of Pathology Department: </a:t>
            </a:r>
            <a:r>
              <a:rPr lang="en-US" sz="1200" b="1" i="1" dirty="0">
                <a:solidFill>
                  <a:srgbClr val="0000FF"/>
                </a:solidFill>
              </a:rPr>
              <a:t>Dr. Hisham Al Khalidi</a:t>
            </a:r>
            <a:endParaRPr lang="en-US" sz="1200" b="1" i="1"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2743200"/>
            <a:ext cx="4909550" cy="1107996"/>
          </a:xfrm>
          <a:prstGeom prst="rect">
            <a:avLst/>
          </a:prstGeom>
          <a:noFill/>
        </p:spPr>
        <p:txBody>
          <a:bodyPr wrap="none" lIns="91440" tIns="45720" rIns="91440" bIns="45720">
            <a:spAutoFit/>
          </a:bodyPr>
          <a:lstStyle/>
          <a:p>
            <a:pPr algn="ctr"/>
            <a:r>
              <a:rPr lang="en-US" sz="6600" b="1" i="1" cap="all" spc="0" dirty="0" smtClean="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rPr>
              <a:t>ESOPHAGUS</a:t>
            </a:r>
            <a:endParaRPr lang="en-US" sz="6600" b="1" i="1" cap="all" spc="0" dirty="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323439"/>
          </a:xfrm>
          <a:prstGeom prst="rect">
            <a:avLst/>
          </a:prstGeom>
        </p:spPr>
        <p:txBody>
          <a:bodyPr wrap="square">
            <a:spAutoFit/>
          </a:bodyPr>
          <a:lstStyle/>
          <a:p>
            <a:pPr algn="ctr"/>
            <a:r>
              <a:rPr lang="en-US" sz="2000"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sz="2000" b="1" i="1" dirty="0"/>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683568" y="980728"/>
            <a:ext cx="7632848" cy="4464496"/>
          </a:xfrm>
          <a:prstGeom prst="rect">
            <a:avLst/>
          </a:prstGeom>
          <a:noFill/>
          <a:ln w="28575">
            <a:solidFill>
              <a:schemeClr val="tx1"/>
            </a:solidFill>
          </a:ln>
        </p:spPr>
      </p:pic>
      <p:sp>
        <p:nvSpPr>
          <p:cNvPr id="3" name="Rectangle 2"/>
          <p:cNvSpPr/>
          <p:nvPr/>
        </p:nvSpPr>
        <p:spPr>
          <a:xfrm>
            <a:off x="467544" y="5445224"/>
            <a:ext cx="7848872" cy="1323439"/>
          </a:xfrm>
          <a:prstGeom prst="rect">
            <a:avLst/>
          </a:prstGeom>
        </p:spPr>
        <p:txBody>
          <a:bodyPr wrap="square">
            <a:spAutoFit/>
          </a:bodyPr>
          <a:lstStyle/>
          <a:p>
            <a:pPr algn="ctr"/>
            <a:r>
              <a:rPr lang="en-US" sz="2000" b="1" i="1" dirty="0" smtClean="0"/>
              <a:t>A microscopic comparison of normal colonic mucosa on the left and that of an adenomatous polyp (tubular adenoma) on the right is seen here. The neoplastic glands are more irregular with darker (hyperchromatic) and more crowded nuclei</a:t>
            </a:r>
            <a:endParaRPr lang="en-US" sz="2000" b="1" i="1" dirty="0"/>
          </a:p>
        </p:txBody>
      </p:sp>
      <p:sp>
        <p:nvSpPr>
          <p:cNvPr id="4" name="Rounded Rectangle 3"/>
          <p:cNvSpPr/>
          <p:nvPr/>
        </p:nvSpPr>
        <p:spPr>
          <a:xfrm>
            <a:off x="683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Adenomatous polyp of the colon - MPF </a:t>
            </a:r>
            <a:endParaRPr lang="en-US" sz="28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499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63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96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(Villous) - MPF</a:t>
            </a:r>
            <a:endParaRPr lang="en-US" sz="2800" b="1" i="1" dirty="0"/>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smtClean="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smtClean="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(Tubular)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2010" y="2708920"/>
            <a:ext cx="7500990" cy="1894362"/>
          </a:xfrm>
        </p:spPr>
        <p:txBody>
          <a:bodyPr>
            <a:noAutofit/>
          </a:bodyPr>
          <a:lstStyle/>
          <a:p>
            <a:pPr algn="ctr"/>
            <a:r>
              <a:rPr lang="en-US" sz="5400" b="1" i="1" dirty="0" smtClean="0">
                <a:solidFill>
                  <a:srgbClr val="660066"/>
                </a:solidFill>
                <a:effectLst>
                  <a:outerShdw blurRad="38100" dist="38100" dir="2700000" algn="tl">
                    <a:srgbClr val="000000">
                      <a:alpha val="43137"/>
                    </a:srgbClr>
                  </a:outerShdw>
                </a:effectLst>
              </a:rPr>
              <a:t>Adenocarcinoma of the large intestine</a:t>
            </a:r>
            <a:endParaRPr lang="en-US" sz="5400" b="1" i="1" dirty="0">
              <a:solidFill>
                <a:srgbClr val="660066"/>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Gross</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80728"/>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Tumour consists of crowded irregular malignant acini separated by thin fibrovascular stroma.</a:t>
            </a:r>
            <a:endParaRPr lang="en-US" sz="2000" b="1" i="1" dirty="0"/>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764704"/>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The acini are lined by one or several layers of neoplastic cells with papillary projection showing pleomorphism, hyperchromatism and few mitoses.</a:t>
            </a:r>
            <a:endParaRPr lang="en-US" sz="2000"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LPF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MPF</a:t>
            </a:r>
            <a:endParaRPr lang="en-US" sz="28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971600" y="882718"/>
            <a:ext cx="7056784" cy="4634514"/>
          </a:xfrm>
          <a:prstGeom prst="rect">
            <a:avLst/>
          </a:prstGeom>
          <a:noFill/>
          <a:ln w="28575">
            <a:solidFill>
              <a:schemeClr val="tx1"/>
            </a:solidFill>
          </a:ln>
        </p:spPr>
      </p:pic>
      <p:sp>
        <p:nvSpPr>
          <p:cNvPr id="3" name="Rectangle 2"/>
          <p:cNvSpPr/>
          <p:nvPr/>
        </p:nvSpPr>
        <p:spPr>
          <a:xfrm>
            <a:off x="611560" y="5589240"/>
            <a:ext cx="7632848" cy="1015663"/>
          </a:xfrm>
          <a:prstGeom prst="rect">
            <a:avLst/>
          </a:prstGeom>
        </p:spPr>
        <p:txBody>
          <a:bodyPr wrap="square">
            <a:spAutoFit/>
          </a:bodyPr>
          <a:lstStyle/>
          <a:p>
            <a:pPr algn="ctr"/>
            <a:r>
              <a:rPr lang="en-US" sz="2000" b="1" i="1" dirty="0" smtClean="0"/>
              <a:t>At high magnification, the neoplastic glands of adenocarcinoma have crowded nuclei with hyperchromatism and pleomorphism. No normal goblet cells are seen</a:t>
            </a:r>
            <a:endParaRPr lang="en-US" sz="2000"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HPF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172200" cy="1528936"/>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 Normal anatomy </a:t>
            </a:r>
            <a:br>
              <a:rPr lang="en-US" sz="4400" b="1" i="1" dirty="0" smtClean="0">
                <a:solidFill>
                  <a:schemeClr val="accent2">
                    <a:lumMod val="75000"/>
                  </a:schemeClr>
                </a:solidFill>
                <a:effectLst>
                  <a:outerShdw blurRad="38100" dist="38100" dir="2700000" algn="tl">
                    <a:srgbClr val="000000">
                      <a:alpha val="43137"/>
                    </a:srgbClr>
                  </a:outerShdw>
                </a:effectLst>
              </a:rPr>
            </a:br>
            <a:r>
              <a:rPr lang="en-US" sz="4400" b="1" i="1" dirty="0" smtClean="0">
                <a:solidFill>
                  <a:schemeClr val="accent2">
                    <a:lumMod val="75000"/>
                  </a:schemeClr>
                </a:solidFill>
                <a:effectLst>
                  <a:outerShdw blurRad="38100" dist="38100" dir="2700000" algn="tl">
                    <a:srgbClr val="000000">
                      <a:alpha val="43137"/>
                    </a:srgbClr>
                  </a:outerShdw>
                </a:effectLst>
              </a:rPr>
              <a:t>and histology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smtClean="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smtClean="0"/>
              <a:t>Pseudopolyps</a:t>
            </a:r>
            <a:r>
              <a:rPr lang="en-US" sz="2000" dirty="0" smtClean="0"/>
              <a:t> </a:t>
            </a:r>
            <a:r>
              <a:rPr lang="en-US" sz="2000" b="1" i="1" dirty="0" smtClean="0"/>
              <a:t>are seen here in a case of severe ulcerative colitis. The remaining mucosa has been ulcerated away and is hyperemic.</a:t>
            </a:r>
            <a:endParaRPr lang="en-US" sz="2000" b="1" i="1" dirty="0"/>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2339752" y="-171400"/>
            <a:ext cx="4320480" cy="6624737"/>
          </a:xfrm>
          <a:prstGeom prst="rect">
            <a:avLst/>
          </a:prstGeom>
          <a:noFill/>
          <a:ln w="9525">
            <a:noFill/>
            <a:miter lim="800000"/>
            <a:headEnd/>
            <a:tailEnd/>
          </a:ln>
        </p:spPr>
      </p:pic>
      <p:sp>
        <p:nvSpPr>
          <p:cNvPr id="3" name="Rectangle 2"/>
          <p:cNvSpPr/>
          <p:nvPr/>
        </p:nvSpPr>
        <p:spPr>
          <a:xfrm>
            <a:off x="1259632" y="5457998"/>
            <a:ext cx="6264696" cy="1015663"/>
          </a:xfrm>
          <a:prstGeom prst="rect">
            <a:avLst/>
          </a:prstGeom>
        </p:spPr>
        <p:txBody>
          <a:bodyPr wrap="square">
            <a:spAutoFit/>
          </a:bodyPr>
          <a:lstStyle/>
          <a:p>
            <a:pPr algn="ctr">
              <a:spcBef>
                <a:spcPct val="0"/>
              </a:spcBef>
            </a:pPr>
            <a:r>
              <a:rPr lang="en-US" sz="2000" b="1" i="1" dirty="0" smtClean="0"/>
              <a:t>The picture shows pseudo polyps formation . </a:t>
            </a:r>
          </a:p>
          <a:p>
            <a:pPr algn="ctr">
              <a:spcBef>
                <a:spcPct val="0"/>
              </a:spcBef>
            </a:pPr>
            <a:r>
              <a:rPr lang="en-US" sz="2000" b="1" i="1" dirty="0" smtClean="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smtClean="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1043608" y="836712"/>
            <a:ext cx="6768752" cy="4289901"/>
          </a:xfrm>
          <a:prstGeom prst="rect">
            <a:avLst/>
          </a:prstGeom>
          <a:noFill/>
          <a:ln>
            <a:solidFill>
              <a:schemeClr val="tx1"/>
            </a:solidFill>
          </a:ln>
        </p:spPr>
      </p:pic>
      <p:sp>
        <p:nvSpPr>
          <p:cNvPr id="6" name="Rectangle 5"/>
          <p:cNvSpPr/>
          <p:nvPr/>
        </p:nvSpPr>
        <p:spPr>
          <a:xfrm>
            <a:off x="755576" y="5192032"/>
            <a:ext cx="7344816" cy="1631216"/>
          </a:xfrm>
          <a:prstGeom prst="rect">
            <a:avLst/>
          </a:prstGeom>
        </p:spPr>
        <p:txBody>
          <a:bodyPr wrap="square">
            <a:spAutoFit/>
          </a:bodyPr>
          <a:lstStyle/>
          <a:p>
            <a:pPr algn="ctr"/>
            <a:r>
              <a:rPr lang="en-US" sz="2000" b="1" i="1" dirty="0" smtClean="0"/>
              <a:t>The colonic mucosa of active ulcerative colitis shows "crypt abscesses" in which a neutrophilic exudate is found in glandular lumens. The submucosa shows intense inflammation. The glands demonstrate loss of goblet cells and hyperchromatic nuclei with inflammatory atypia.</a:t>
            </a:r>
            <a:endParaRPr lang="en-US" sz="2000" b="1" i="1" dirty="0"/>
          </a:p>
        </p:txBody>
      </p:sp>
      <p:sp>
        <p:nvSpPr>
          <p:cNvPr id="7" name="Rounded Rectangle 6"/>
          <p:cNvSpPr/>
          <p:nvPr/>
        </p:nvSpPr>
        <p:spPr>
          <a:xfrm>
            <a:off x="914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323439"/>
          </a:xfrm>
          <a:prstGeom prst="rect">
            <a:avLst/>
          </a:prstGeom>
        </p:spPr>
        <p:txBody>
          <a:bodyPr wrap="square">
            <a:spAutoFit/>
          </a:bodyPr>
          <a:lstStyle/>
          <a:p>
            <a:pPr algn="ctr"/>
            <a:r>
              <a:rPr lang="en-US" sz="2000" b="1" i="1" dirty="0" smtClean="0"/>
              <a:t>At higher magnification, the intense inflammation of the mucosa is seen. The colonic mucosal epithelium demonstrates loss of goblet cells. An exudate is present over the surface. Both acute and chronic inflammatory cells are present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HPF</a:t>
            </a:r>
            <a:endParaRPr lang="en-US" sz="2800" b="1" i="1" dirty="0"/>
          </a:p>
        </p:txBody>
      </p:sp>
      <p:sp>
        <p:nvSpPr>
          <p:cNvPr id="6" name="Rectangle 5"/>
          <p:cNvSpPr/>
          <p:nvPr/>
        </p:nvSpPr>
        <p:spPr>
          <a:xfrm>
            <a:off x="971600" y="5445224"/>
            <a:ext cx="7181800" cy="1015663"/>
          </a:xfrm>
          <a:prstGeom prst="rect">
            <a:avLst/>
          </a:prstGeom>
        </p:spPr>
        <p:txBody>
          <a:bodyPr wrap="square">
            <a:spAutoFit/>
          </a:bodyPr>
          <a:lstStyle/>
          <a:p>
            <a:pPr algn="ctr"/>
            <a:r>
              <a:rPr lang="en-US" sz="2000" b="1" i="1" dirty="0" smtClean="0"/>
              <a:t>Crypt abscesses are a histologic finding more typical with ulcerative colitis. Unfortunately, not all cases of inflammatory bowel disease can be classified completely in all patients</a:t>
            </a: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1043608" y="908720"/>
            <a:ext cx="6912768" cy="4304904"/>
          </a:xfrm>
          <a:prstGeom prst="rect">
            <a:avLst/>
          </a:prstGeom>
          <a:noFill/>
          <a:ln>
            <a:solidFill>
              <a:schemeClr val="tx1"/>
            </a:solidFill>
          </a:ln>
        </p:spPr>
      </p:pic>
      <p:sp>
        <p:nvSpPr>
          <p:cNvPr id="7" name="Rectangle 6"/>
          <p:cNvSpPr/>
          <p:nvPr/>
        </p:nvSpPr>
        <p:spPr>
          <a:xfrm>
            <a:off x="990600" y="5229200"/>
            <a:ext cx="7010400" cy="1323439"/>
          </a:xfrm>
          <a:prstGeom prst="rect">
            <a:avLst/>
          </a:prstGeom>
        </p:spPr>
        <p:txBody>
          <a:bodyPr wrap="square">
            <a:spAutoFit/>
          </a:bodyPr>
          <a:lstStyle/>
          <a:p>
            <a:pPr algn="ctr"/>
            <a:r>
              <a:rPr lang="en-US" sz="2000" b="1" i="1" dirty="0" smtClean="0"/>
              <a:t>Over time, there is a risk for adenocarcinoma with ulcerative colitis. Here, more normal glands are seen at the left, but the glands at the right demonstrate dysplasia, the first indication that there is a move towards neoplasia.</a:t>
            </a:r>
            <a:endParaRPr lang="en-US" sz="2000" b="1" i="1" dirty="0"/>
          </a:p>
        </p:txBody>
      </p:sp>
      <p:sp>
        <p:nvSpPr>
          <p:cNvPr id="8" name="Rounded Rectangle 7"/>
          <p:cNvSpPr/>
          <p:nvPr/>
        </p:nvSpPr>
        <p:spPr>
          <a:xfrm>
            <a:off x="838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with Dysplasia-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534472" cy="1219200"/>
          </a:xfrm>
        </p:spPr>
        <p:txBody>
          <a:bodyPr>
            <a:noAutofit/>
          </a:bodyPr>
          <a:lstStyle/>
          <a:p>
            <a:pPr algn="ctr"/>
            <a:r>
              <a:rPr lang="en-US" sz="5400" b="1" i="1" dirty="0" smtClean="0">
                <a:solidFill>
                  <a:schemeClr val="bg2">
                    <a:lumMod val="25000"/>
                  </a:schemeClr>
                </a:solidFill>
                <a:effectLst>
                  <a:outerShdw blurRad="38100" dist="38100" dir="2700000" algn="tl">
                    <a:srgbClr val="000000">
                      <a:alpha val="43137"/>
                    </a:srgbClr>
                  </a:outerShdw>
                </a:effectLst>
              </a:rPr>
              <a:t>Hepatobiliary system</a:t>
            </a:r>
            <a:endParaRPr lang="en-US" sz="5400" b="1" i="1" dirty="0">
              <a:solidFill>
                <a:schemeClr val="bg2">
                  <a:lumMod val="25000"/>
                </a:schemeClr>
              </a:solidFill>
              <a:effectLst>
                <a:outerShdw blurRad="38100" dist="38100" dir="2700000" algn="tl">
                  <a:srgbClr val="000000">
                    <a:alpha val="43137"/>
                  </a:srgbClr>
                </a:outerShdw>
              </a:effectLst>
            </a:endParaRPr>
          </a:p>
        </p:txBody>
      </p:sp>
      <p:pic>
        <p:nvPicPr>
          <p:cNvPr id="108548" name="Picture 4" descr="https://encrypted-tbn0.gstatic.com/images?q=tbn:ANd9GcR-5L-2rw0Lcsl37mxvI4MJRpLT5Ly0C8fTtlUd3hhgJKYbMcHqrSNcYokI">
            <a:hlinkClick r:id="rId2"/>
          </p:cNvPr>
          <p:cNvPicPr>
            <a:picLocks noChangeAspect="1" noChangeArrowheads="1"/>
          </p:cNvPicPr>
          <p:nvPr/>
        </p:nvPicPr>
        <p:blipFill>
          <a:blip r:embed="rId3" cstate="print"/>
          <a:srcRect/>
          <a:stretch>
            <a:fillRect/>
          </a:stretch>
        </p:blipFill>
        <p:spPr bwMode="auto">
          <a:xfrm>
            <a:off x="2906688" y="217436"/>
            <a:ext cx="3240360" cy="3283952"/>
          </a:xfrm>
          <a:prstGeom prst="rect">
            <a:avLst/>
          </a:prstGeom>
          <a:noFill/>
        </p:spPr>
      </p:pic>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62" name="Picture 2" descr="http://www.christinas-home-remedies.com/image-files/esophagus-anatomy.jpg"/>
          <p:cNvPicPr>
            <a:picLocks noChangeAspect="1" noChangeArrowheads="1"/>
          </p:cNvPicPr>
          <p:nvPr/>
        </p:nvPicPr>
        <p:blipFill>
          <a:blip r:embed="rId3" cstate="print"/>
          <a:srcRect/>
          <a:stretch>
            <a:fillRect/>
          </a:stretch>
        </p:blipFill>
        <p:spPr bwMode="auto">
          <a:xfrm>
            <a:off x="2483768" y="1052736"/>
            <a:ext cx="3888432" cy="5573242"/>
          </a:xfrm>
          <a:prstGeom prst="rect">
            <a:avLst/>
          </a:prstGeom>
          <a:noFill/>
          <a:ln>
            <a:solidFill>
              <a:schemeClr val="accent1"/>
            </a:solidFill>
          </a:ln>
        </p:spPr>
      </p:pic>
      <p:sp>
        <p:nvSpPr>
          <p:cNvPr id="13" name="Rounded Rectangle 12"/>
          <p:cNvSpPr/>
          <p:nvPr/>
        </p:nvSpPr>
        <p:spPr>
          <a:xfrm>
            <a:off x="1907704" y="188640"/>
            <a:ext cx="4824536" cy="648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Esophagus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4419600"/>
            <a:ext cx="6172200" cy="1614264"/>
          </a:xfrm>
        </p:spPr>
        <p:txBody>
          <a:bodyPr>
            <a:normAutofit fontScale="90000"/>
          </a:bodyPr>
          <a:lstStyle/>
          <a:p>
            <a:pPr algn="ctr"/>
            <a:r>
              <a:rPr lang="en-US" b="1" i="1" dirty="0" smtClean="0">
                <a:solidFill>
                  <a:srgbClr val="669900"/>
                </a:solidFill>
                <a:effectLst>
                  <a:outerShdw blurRad="38100" dist="38100" dir="2700000" algn="tl">
                    <a:srgbClr val="000000">
                      <a:alpha val="43137"/>
                    </a:srgbClr>
                  </a:outerShdw>
                </a:effectLst>
              </a:rPr>
              <a:t>Normal anatomy and histology</a:t>
            </a:r>
            <a:endParaRPr lang="en-US"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3828" name="Picture 4" descr="http://library.med.utah.edu/WebPath/jpeg4/LIVER002.jpg"/>
          <p:cNvPicPr>
            <a:picLocks noChangeAspect="1" noChangeArrowheads="1"/>
          </p:cNvPicPr>
          <p:nvPr/>
        </p:nvPicPr>
        <p:blipFill>
          <a:blip r:embed="rId2" cstate="print"/>
          <a:srcRect/>
          <a:stretch>
            <a:fillRect/>
          </a:stretch>
        </p:blipFill>
        <p:spPr bwMode="auto">
          <a:xfrm>
            <a:off x="107504" y="1484784"/>
            <a:ext cx="4464496" cy="3312368"/>
          </a:xfrm>
          <a:prstGeom prst="rect">
            <a:avLst/>
          </a:prstGeom>
          <a:noFill/>
        </p:spPr>
      </p:pic>
      <p:sp>
        <p:nvSpPr>
          <p:cNvPr id="6" name="Rectangle 5"/>
          <p:cNvSpPr/>
          <p:nvPr/>
        </p:nvSpPr>
        <p:spPr>
          <a:xfrm>
            <a:off x="179512" y="4869160"/>
            <a:ext cx="4104456" cy="1477328"/>
          </a:xfrm>
          <a:prstGeom prst="rect">
            <a:avLst/>
          </a:prstGeom>
        </p:spPr>
        <p:txBody>
          <a:bodyPr wrap="square">
            <a:spAutoFit/>
          </a:bodyPr>
          <a:lstStyle/>
          <a:p>
            <a:pPr algn="ctr"/>
            <a:r>
              <a:rPr lang="en-US" b="1" i="1" dirty="0" smtClean="0"/>
              <a:t>This is the external surface of a normal liver. The color is brown and the surface is smooth. A normal liver is about 1200 to 1600 grams.</a:t>
            </a:r>
            <a:endParaRPr lang="en-US" b="1" i="1" dirty="0"/>
          </a:p>
        </p:txBody>
      </p:sp>
      <p:sp>
        <p:nvSpPr>
          <p:cNvPr id="7" name="Rounded Rectangle 6"/>
          <p:cNvSpPr/>
          <p:nvPr/>
        </p:nvSpPr>
        <p:spPr>
          <a:xfrm>
            <a:off x="755576" y="332656"/>
            <a:ext cx="7416824"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anatomy  - Gross &amp; Cut surface</a:t>
            </a:r>
            <a:endParaRPr lang="en-US" sz="2800" b="1" i="1" dirty="0">
              <a:effectLst>
                <a:outerShdw blurRad="38100" dist="38100" dir="2700000" algn="tl">
                  <a:srgbClr val="000000">
                    <a:alpha val="43137"/>
                  </a:srgbClr>
                </a:outerShdw>
              </a:effectLst>
            </a:endParaRPr>
          </a:p>
        </p:txBody>
      </p:sp>
      <p:pic>
        <p:nvPicPr>
          <p:cNvPr id="333830" name="Picture 6" descr="http://library.med.utah.edu/WebPath/jpeg4/LIVER083.jpg"/>
          <p:cNvPicPr>
            <a:picLocks noChangeAspect="1" noChangeArrowheads="1"/>
          </p:cNvPicPr>
          <p:nvPr/>
        </p:nvPicPr>
        <p:blipFill>
          <a:blip r:embed="rId3" cstate="print"/>
          <a:srcRect/>
          <a:stretch>
            <a:fillRect/>
          </a:stretch>
        </p:blipFill>
        <p:spPr bwMode="auto">
          <a:xfrm>
            <a:off x="4644008" y="1484784"/>
            <a:ext cx="4080520" cy="3296791"/>
          </a:xfrm>
          <a:prstGeom prst="rect">
            <a:avLst/>
          </a:prstGeom>
          <a:noFill/>
        </p:spPr>
      </p:pic>
      <p:sp>
        <p:nvSpPr>
          <p:cNvPr id="9" name="TextBox 8"/>
          <p:cNvSpPr txBox="1"/>
          <p:nvPr/>
        </p:nvSpPr>
        <p:spPr>
          <a:xfrm>
            <a:off x="1115616" y="980728"/>
            <a:ext cx="2448272" cy="400110"/>
          </a:xfrm>
          <a:prstGeom prst="rect">
            <a:avLst/>
          </a:prstGeom>
          <a:noFill/>
        </p:spPr>
        <p:txBody>
          <a:bodyPr wrap="square" rtlCol="0">
            <a:spAutoFit/>
          </a:bodyPr>
          <a:lstStyle/>
          <a:p>
            <a:pPr algn="ctr"/>
            <a:r>
              <a:rPr lang="en-US" sz="2000" b="1" i="1" dirty="0" smtClean="0"/>
              <a:t>External surface</a:t>
            </a:r>
            <a:endParaRPr lang="en-US" sz="2000" b="1" i="1" dirty="0"/>
          </a:p>
        </p:txBody>
      </p:sp>
      <p:sp>
        <p:nvSpPr>
          <p:cNvPr id="10" name="TextBox 9"/>
          <p:cNvSpPr txBox="1"/>
          <p:nvPr/>
        </p:nvSpPr>
        <p:spPr>
          <a:xfrm>
            <a:off x="5508104" y="980728"/>
            <a:ext cx="2448272" cy="400110"/>
          </a:xfrm>
          <a:prstGeom prst="rect">
            <a:avLst/>
          </a:prstGeom>
          <a:noFill/>
        </p:spPr>
        <p:txBody>
          <a:bodyPr wrap="square" rtlCol="0">
            <a:spAutoFit/>
          </a:bodyPr>
          <a:lstStyle/>
          <a:p>
            <a:pPr algn="ctr"/>
            <a:r>
              <a:rPr lang="en-US" sz="2000" b="1" i="1" dirty="0" smtClean="0"/>
              <a:t>Cut surface</a:t>
            </a:r>
            <a:endParaRPr lang="en-US" sz="2000" b="1" i="1" dirty="0"/>
          </a:p>
        </p:txBody>
      </p:sp>
      <p:sp>
        <p:nvSpPr>
          <p:cNvPr id="11" name="Rectangle 10"/>
          <p:cNvSpPr/>
          <p:nvPr/>
        </p:nvSpPr>
        <p:spPr>
          <a:xfrm>
            <a:off x="4499992" y="4915034"/>
            <a:ext cx="4415408" cy="1477328"/>
          </a:xfrm>
          <a:prstGeom prst="rect">
            <a:avLst/>
          </a:prstGeom>
        </p:spPr>
        <p:txBody>
          <a:bodyPr wrap="square">
            <a:spAutoFit/>
          </a:bodyPr>
          <a:lstStyle/>
          <a:p>
            <a:pPr algn="ctr"/>
            <a:r>
              <a:rPr lang="en-US" b="1" i="1" dirty="0" smtClean="0"/>
              <a:t>Near the hilum, note the portal vein, which branches at center left, with accompanying hepatic artery and bile ducts. </a:t>
            </a:r>
          </a:p>
          <a:p>
            <a:pPr algn="ctr"/>
            <a:r>
              <a:rPr lang="en-US" b="1" i="1" dirty="0" smtClean="0"/>
              <a:t>At the lower right is a branch</a:t>
            </a:r>
          </a:p>
          <a:p>
            <a:pPr algn="ctr"/>
            <a:r>
              <a:rPr lang="en-US" b="1" i="1" dirty="0" smtClean="0"/>
              <a:t> of hepatic vein</a:t>
            </a:r>
            <a:endParaRPr lang="en-US" b="1" i="1" dirty="0"/>
          </a:p>
        </p:txBody>
      </p:sp>
      <p:sp>
        <p:nvSpPr>
          <p:cNvPr id="12" name="TextBox 11"/>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827584" y="908719"/>
            <a:ext cx="7200800" cy="5040561"/>
          </a:xfrm>
          <a:prstGeom prst="rect">
            <a:avLst/>
          </a:prstGeom>
          <a:noFill/>
          <a:ln w="9525">
            <a:solidFill>
              <a:schemeClr val="tx1"/>
            </a:solidFill>
            <a:miter lim="800000"/>
            <a:headEnd/>
            <a:tailEnd/>
          </a:ln>
        </p:spPr>
      </p:pic>
      <p:sp>
        <p:nvSpPr>
          <p:cNvPr id="5" name="Rectangle 4"/>
          <p:cNvSpPr/>
          <p:nvPr/>
        </p:nvSpPr>
        <p:spPr>
          <a:xfrm>
            <a:off x="899592" y="5949280"/>
            <a:ext cx="7056784" cy="646331"/>
          </a:xfrm>
          <a:prstGeom prst="rect">
            <a:avLst/>
          </a:prstGeom>
        </p:spPr>
        <p:txBody>
          <a:bodyPr wrap="square">
            <a:spAutoFit/>
          </a:bodyPr>
          <a:lstStyle/>
          <a:p>
            <a:pPr algn="ctr"/>
            <a:r>
              <a:rPr lang="en-US" b="1" i="1" dirty="0" smtClean="0"/>
              <a:t>The classical view of liver tissue from a liver biopsy, H&amp;E stained</a:t>
            </a:r>
            <a:endParaRPr lang="en-US" b="1" i="1" dirty="0"/>
          </a:p>
        </p:txBody>
      </p:sp>
      <p:sp>
        <p:nvSpPr>
          <p:cNvPr id="6" name="Rounded Rectangle 5"/>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2018" name="Picture 2" descr="http://library.med.utah.edu/WebPath/jpeg4/LIVER003.jpg"/>
          <p:cNvPicPr>
            <a:picLocks noChangeAspect="1" noChangeArrowheads="1"/>
          </p:cNvPicPr>
          <p:nvPr/>
        </p:nvPicPr>
        <p:blipFill>
          <a:blip r:embed="rId2" cstate="print"/>
          <a:srcRect/>
          <a:stretch>
            <a:fillRect/>
          </a:stretch>
        </p:blipFill>
        <p:spPr bwMode="auto">
          <a:xfrm>
            <a:off x="1043608" y="908720"/>
            <a:ext cx="6984776" cy="4501070"/>
          </a:xfrm>
          <a:prstGeom prst="rect">
            <a:avLst/>
          </a:prstGeom>
          <a:noFill/>
        </p:spPr>
      </p:pic>
      <p:sp>
        <p:nvSpPr>
          <p:cNvPr id="3" name="Rectangle 2"/>
          <p:cNvSpPr/>
          <p:nvPr/>
        </p:nvSpPr>
        <p:spPr>
          <a:xfrm>
            <a:off x="1066800" y="5445224"/>
            <a:ext cx="7041976" cy="1200329"/>
          </a:xfrm>
          <a:prstGeom prst="rect">
            <a:avLst/>
          </a:prstGeom>
        </p:spPr>
        <p:txBody>
          <a:bodyPr wrap="square">
            <a:spAutoFit/>
          </a:bodyPr>
          <a:lstStyle/>
          <a:p>
            <a:pPr algn="ctr"/>
            <a:r>
              <a:rPr lang="en-US" b="1" i="1" dirty="0" smtClean="0"/>
              <a:t>Liver is divided histologically into lobules. The center of the lobule is the central vein. At the periphery of the lobule are portal triads. Functionally, the liver can be divided into three zones, based upon oxygen supply.</a:t>
            </a:r>
            <a:endParaRPr lang="en-US" b="1" i="1" dirty="0"/>
          </a:p>
        </p:txBody>
      </p:sp>
      <p:sp>
        <p:nvSpPr>
          <p:cNvPr id="4" name="Rounded Rectangle 3"/>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539552" y="4077072"/>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004048" y="4214818"/>
            <a:ext cx="3238258" cy="2166510"/>
          </a:xfrm>
          <a:prstGeom prst="rect">
            <a:avLst/>
          </a:prstGeom>
          <a:noFill/>
        </p:spPr>
      </p:pic>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4509120"/>
            <a:ext cx="4968552" cy="1224136"/>
          </a:xfrm>
        </p:spPr>
        <p:txBody>
          <a:bodyPr>
            <a:noAutofit/>
          </a:bodyPr>
          <a:lstStyle/>
          <a:p>
            <a:pPr algn="ctr"/>
            <a:r>
              <a:rPr lang="en-US" sz="4400" b="1" i="1" dirty="0" smtClean="0">
                <a:solidFill>
                  <a:srgbClr val="669900"/>
                </a:solidFill>
                <a:effectLst>
                  <a:outerShdw blurRad="38100" dist="38100" dir="2700000" algn="tl">
                    <a:srgbClr val="000000">
                      <a:alpha val="43137"/>
                    </a:srgbClr>
                  </a:outerShdw>
                </a:effectLst>
              </a:rPr>
              <a:t>Gross and histopathology</a:t>
            </a:r>
            <a:endParaRPr lang="en-US" sz="4400"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590800"/>
            <a:ext cx="7152456" cy="1723256"/>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rPr>
              <a:t>Chronic VIRAL hepatitis </a:t>
            </a:r>
            <a:br>
              <a:rPr lang="en-US" sz="4800" b="1" i="1" dirty="0" smtClean="0">
                <a:solidFill>
                  <a:srgbClr val="660066"/>
                </a:solidFill>
                <a:effectLst>
                  <a:outerShdw blurRad="38100" dist="38100" dir="2700000" algn="tl">
                    <a:srgbClr val="000000">
                      <a:alpha val="43137"/>
                    </a:srgbClr>
                  </a:outerShdw>
                </a:effectLst>
              </a:rPr>
            </a:br>
            <a:r>
              <a:rPr lang="en-US" sz="4800" b="1" i="1" dirty="0" smtClean="0">
                <a:solidFill>
                  <a:srgbClr val="660066"/>
                </a:solidFill>
                <a:effectLst>
                  <a:outerShdw blurRad="38100" dist="38100" dir="2700000" algn="tl">
                    <a:srgbClr val="000000">
                      <a:alpha val="43137"/>
                    </a:srgbClr>
                  </a:outerShdw>
                </a:effectLst>
              </a:rPr>
              <a:t>(HBV &amp; HCV)</a:t>
            </a:r>
            <a:endParaRPr lang="en-US" sz="4800" b="1" i="1" dirty="0">
              <a:solidFill>
                <a:srgbClr val="660066"/>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4535249"/>
            <a:ext cx="4248472" cy="2062103"/>
          </a:xfrm>
          <a:prstGeom prst="rect">
            <a:avLst/>
          </a:prstGeom>
        </p:spPr>
        <p:txBody>
          <a:bodyPr wrap="square">
            <a:spAutoFit/>
          </a:bodyPr>
          <a:lstStyle/>
          <a:p>
            <a:pPr algn="ctr"/>
            <a:r>
              <a:rPr lang="en-US" sz="1600" b="1" i="1" dirty="0" smtClean="0"/>
              <a:t> </a:t>
            </a:r>
            <a:r>
              <a:rPr lang="en-US" sz="1600" b="1" i="1" dirty="0" smtClean="0">
                <a:solidFill>
                  <a:srgbClr val="FF0000"/>
                </a:solidFill>
              </a:rPr>
              <a:t>Normal Liver</a:t>
            </a:r>
            <a:r>
              <a:rPr lang="en-US" sz="1600" b="1" i="1" dirty="0" smtClean="0"/>
              <a:t>: has a brown color. Near the hilum here, note the portal vein carrying blood to the liver, which branches at center left, with accompanying hepatic artery and bile ducts. At the lower right is a branch of hepatic vein draining blood from the liver to the inferior vena cava.</a:t>
            </a:r>
            <a:endParaRPr lang="en-US" sz="1600" b="1" i="1" dirty="0"/>
          </a:p>
        </p:txBody>
      </p:sp>
      <p:sp>
        <p:nvSpPr>
          <p:cNvPr id="7" name="Rectangle 6"/>
          <p:cNvSpPr/>
          <p:nvPr/>
        </p:nvSpPr>
        <p:spPr>
          <a:xfrm>
            <a:off x="4572000" y="4643446"/>
            <a:ext cx="4214810" cy="1354217"/>
          </a:xfrm>
          <a:prstGeom prst="rect">
            <a:avLst/>
          </a:prstGeom>
        </p:spPr>
        <p:txBody>
          <a:bodyPr wrap="square">
            <a:spAutoFit/>
          </a:bodyPr>
          <a:lstStyle/>
          <a:p>
            <a:pPr algn="ctr"/>
            <a:r>
              <a:rPr lang="en-US" sz="1600" b="1" i="1" dirty="0" smtClean="0">
                <a:solidFill>
                  <a:srgbClr val="FF0000"/>
                </a:solidFill>
              </a:rPr>
              <a:t>Chronic Hepatitis</a:t>
            </a:r>
            <a:r>
              <a:rPr lang="en-US" sz="1600" b="1" i="1" dirty="0" smtClean="0"/>
              <a:t>: The necrosis and lobular collapse is seen here as areas of hemorrhage and irregular furrows and granularity on the </a:t>
            </a:r>
          </a:p>
          <a:p>
            <a:pPr algn="ctr"/>
            <a:r>
              <a:rPr lang="en-US" sz="1600" b="1" i="1" dirty="0" smtClean="0"/>
              <a:t>cut surface of the liver.</a:t>
            </a:r>
            <a:endParaRPr lang="en-US" sz="1600" b="1" i="1" dirty="0"/>
          </a:p>
        </p:txBody>
      </p:sp>
      <p:sp>
        <p:nvSpPr>
          <p:cNvPr id="9" name="Rounded Rectangle 8"/>
          <p:cNvSpPr/>
          <p:nvPr/>
        </p:nvSpPr>
        <p:spPr>
          <a:xfrm>
            <a:off x="928662" y="285728"/>
            <a:ext cx="7215238"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Cut Section of Normal Liver &amp; Ch. Hepatitis</a:t>
            </a:r>
            <a:endParaRPr lang="en-US" sz="2800" b="1" i="1" dirty="0">
              <a:effectLst>
                <a:outerShdw blurRad="38100" dist="38100" dir="2700000" algn="tl">
                  <a:srgbClr val="000000">
                    <a:alpha val="43137"/>
                  </a:srgbClr>
                </a:outerShdw>
              </a:effectLst>
            </a:endParaRPr>
          </a:p>
        </p:txBody>
      </p:sp>
      <p:pic>
        <p:nvPicPr>
          <p:cNvPr id="11" name="Picture 4"/>
          <p:cNvPicPr>
            <a:picLocks noChangeAspect="1" noChangeArrowheads="1"/>
          </p:cNvPicPr>
          <p:nvPr/>
        </p:nvPicPr>
        <p:blipFill>
          <a:blip r:embed="rId3" cstate="print"/>
          <a:srcRect/>
          <a:stretch>
            <a:fillRect/>
          </a:stretch>
        </p:blipFill>
        <p:spPr bwMode="auto">
          <a:xfrm>
            <a:off x="4499991" y="1196752"/>
            <a:ext cx="4128459" cy="324036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0354" name="Picture 2" descr="http://library.med.utah.edu/WebPath/jpeg4/LIVER083.jpg"/>
          <p:cNvPicPr>
            <a:picLocks noChangeAspect="1" noChangeArrowheads="1"/>
          </p:cNvPicPr>
          <p:nvPr/>
        </p:nvPicPr>
        <p:blipFill>
          <a:blip r:embed="rId4" cstate="print"/>
          <a:srcRect/>
          <a:stretch>
            <a:fillRect/>
          </a:stretch>
        </p:blipFill>
        <p:spPr bwMode="auto">
          <a:xfrm>
            <a:off x="179512" y="1196753"/>
            <a:ext cx="4176464" cy="3240360"/>
          </a:xfrm>
          <a:prstGeom prst="rect">
            <a:avLst/>
          </a:prstGeom>
          <a:noFill/>
        </p:spPr>
      </p:pic>
      <p:sp>
        <p:nvSpPr>
          <p:cNvPr id="13" name="TextBox 1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4" name="TextBox 1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07504" y="5013176"/>
            <a:ext cx="8280920" cy="1477328"/>
          </a:xfrm>
          <a:prstGeom prst="rect">
            <a:avLst/>
          </a:prstGeom>
        </p:spPr>
        <p:txBody>
          <a:bodyPr wrap="square">
            <a:spAutoFit/>
          </a:bodyPr>
          <a:lstStyle/>
          <a:p>
            <a:pPr algn="ctr"/>
            <a:r>
              <a:rPr lang="en-US" b="1" i="1" dirty="0" smtClean="0"/>
              <a:t>Viral hepatitis leads to liver cell destruction. A mononuclear inflammatory cell infiltrate extends from portal areas and disrupts the limiting plate of hepatocytes which are undergoing necrosis, the so-called "piecemeal" necrosis of chronic active hepatitis. In this case, the hepatitis B surface antigen (HBsAg) and hepatitis B core antibody (HBcAb) were positive.</a:t>
            </a:r>
            <a:endParaRPr lang="en-US" b="1" i="1" dirty="0"/>
          </a:p>
        </p:txBody>
      </p:sp>
      <p:pic>
        <p:nvPicPr>
          <p:cNvPr id="98306" name="Picture 2" descr="http://library.med.utah.edu/WebPath/jpeg4/LIVER038.jpg"/>
          <p:cNvPicPr>
            <a:picLocks noChangeAspect="1" noChangeArrowheads="1"/>
          </p:cNvPicPr>
          <p:nvPr/>
        </p:nvPicPr>
        <p:blipFill>
          <a:blip r:embed="rId3" cstate="print"/>
          <a:srcRect/>
          <a:stretch>
            <a:fillRect/>
          </a:stretch>
        </p:blipFill>
        <p:spPr bwMode="auto">
          <a:xfrm>
            <a:off x="899592" y="980728"/>
            <a:ext cx="7200800" cy="4016871"/>
          </a:xfrm>
          <a:prstGeom prst="rect">
            <a:avLst/>
          </a:prstGeom>
          <a:noFill/>
          <a:ln>
            <a:solidFill>
              <a:schemeClr val="accent1"/>
            </a:solidFill>
          </a:ln>
        </p:spPr>
      </p:pic>
      <p:sp>
        <p:nvSpPr>
          <p:cNvPr id="5" name="Rounded Rectangle 4"/>
          <p:cNvSpPr/>
          <p:nvPr/>
        </p:nvSpPr>
        <p:spPr>
          <a:xfrm>
            <a:off x="899592" y="260648"/>
            <a:ext cx="7344816"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Microscopic view</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5458" name="Picture 2" descr="http://library.med.utah.edu/WebPath/jpeg4/GI209.jpg"/>
          <p:cNvPicPr>
            <a:picLocks noChangeAspect="1" noChangeArrowheads="1"/>
          </p:cNvPicPr>
          <p:nvPr/>
        </p:nvPicPr>
        <p:blipFill>
          <a:blip r:embed="rId2" cstate="print"/>
          <a:srcRect/>
          <a:stretch>
            <a:fillRect/>
          </a:stretch>
        </p:blipFill>
        <p:spPr bwMode="auto">
          <a:xfrm rot="5400000">
            <a:off x="1969043" y="980039"/>
            <a:ext cx="5112569" cy="4681897"/>
          </a:xfrm>
          <a:prstGeom prst="rect">
            <a:avLst/>
          </a:prstGeom>
          <a:noFill/>
          <a:ln>
            <a:solidFill>
              <a:schemeClr val="accent1"/>
            </a:solidFill>
          </a:ln>
        </p:spPr>
      </p:pic>
      <p:sp>
        <p:nvSpPr>
          <p:cNvPr id="3" name="Rectangle 2"/>
          <p:cNvSpPr/>
          <p:nvPr/>
        </p:nvSpPr>
        <p:spPr>
          <a:xfrm>
            <a:off x="1115616" y="5613047"/>
            <a:ext cx="6768752" cy="1200329"/>
          </a:xfrm>
          <a:prstGeom prst="rect">
            <a:avLst/>
          </a:prstGeom>
        </p:spPr>
        <p:txBody>
          <a:bodyPr wrap="square">
            <a:spAutoFit/>
          </a:bodyPr>
          <a:lstStyle/>
          <a:p>
            <a:pPr algn="ctr"/>
            <a:endParaRPr lang="en-US" b="1" i="1" dirty="0" smtClean="0"/>
          </a:p>
          <a:p>
            <a:pPr algn="ctr"/>
            <a:r>
              <a:rPr lang="en-US" b="1" i="1" dirty="0" smtClean="0"/>
              <a:t>This is normal esophageal squamous mucosa at the left, with underlying submucosa containing mucus glands and a duct surrounded by lymphoid tissue. The muscularis is at the right.</a:t>
            </a:r>
            <a:endParaRPr lang="en-US" b="1" i="1" dirty="0"/>
          </a:p>
        </p:txBody>
      </p:sp>
      <p:sp>
        <p:nvSpPr>
          <p:cNvPr id="4" name="Rounded Rectangle 3"/>
          <p:cNvSpPr/>
          <p:nvPr/>
        </p:nvSpPr>
        <p:spPr>
          <a:xfrm>
            <a:off x="1619672" y="188640"/>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7" name="TextBox 2"/>
          <p:cNvSpPr txBox="1">
            <a:spLocks noChangeArrowheads="1"/>
          </p:cNvSpPr>
          <p:nvPr/>
        </p:nvSpPr>
        <p:spPr bwMode="auto">
          <a:xfrm>
            <a:off x="533400" y="5351383"/>
            <a:ext cx="8001000" cy="1354217"/>
          </a:xfrm>
          <a:prstGeom prst="rect">
            <a:avLst/>
          </a:prstGeom>
          <a:noFill/>
          <a:ln w="9525">
            <a:noFill/>
            <a:miter lim="800000"/>
            <a:headEnd/>
            <a:tailEnd/>
          </a:ln>
        </p:spPr>
        <p:txBody>
          <a:bodyPr wrap="square">
            <a:spAutoFit/>
          </a:bodyPr>
          <a:lstStyle/>
          <a:p>
            <a:pPr marL="91440" indent="-533400" algn="ctr"/>
            <a:r>
              <a:rPr lang="en-US" b="1" i="1" dirty="0"/>
              <a:t>Moderate chronic inflammatory cells infiltration consisting of lymphocytes and histiocytes in both portal tracts and liver parenchyma. Piecemeal necrosis, hepatocytes swelling and “spotty” hepatocytes necrosis are also noticed. </a:t>
            </a:r>
            <a:endParaRPr lang="en-US" b="1" i="1" dirty="0" smtClean="0"/>
          </a:p>
          <a:p>
            <a:pPr marL="91440" indent="-533400" algn="ctr"/>
            <a:r>
              <a:rPr lang="en-US" b="1" i="1" dirty="0" smtClean="0"/>
              <a:t>No </a:t>
            </a:r>
            <a:r>
              <a:rPr lang="en-US" b="1" i="1" dirty="0"/>
              <a:t>evidence </a:t>
            </a:r>
            <a:r>
              <a:rPr lang="en-US" b="1" i="1" dirty="0" smtClean="0"/>
              <a:t>of cirrhosis </a:t>
            </a:r>
            <a:r>
              <a:rPr lang="en-US" b="1" i="1" dirty="0"/>
              <a:t>or malignancy </a:t>
            </a:r>
            <a:r>
              <a:rPr lang="en-US" b="1" i="1" dirty="0" smtClean="0"/>
              <a:t>noted</a:t>
            </a:r>
            <a:r>
              <a:rPr lang="en-US" sz="2800" dirty="0" smtClean="0">
                <a:latin typeface="Franklin Gothic Demi" pitchFamily="34" charset="0"/>
              </a:rPr>
              <a:t> </a:t>
            </a:r>
            <a:endParaRPr lang="en-US" sz="2800" dirty="0">
              <a:latin typeface="Franklin Gothic Demi" pitchFamily="34" charset="0"/>
            </a:endParaRPr>
          </a:p>
        </p:txBody>
      </p:sp>
      <p:pic>
        <p:nvPicPr>
          <p:cNvPr id="5" name="Picture 6"/>
          <p:cNvPicPr>
            <a:picLocks noChangeAspect="1" noChangeArrowheads="1"/>
          </p:cNvPicPr>
          <p:nvPr/>
        </p:nvPicPr>
        <p:blipFill>
          <a:blip r:embed="rId3" cstate="print">
            <a:lum bright="20000" contrast="20000"/>
          </a:blip>
          <a:srcRect/>
          <a:stretch>
            <a:fillRect/>
          </a:stretch>
        </p:blipFill>
        <p:spPr bwMode="auto">
          <a:xfrm>
            <a:off x="1259632" y="980729"/>
            <a:ext cx="6552728"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475656" y="260648"/>
            <a:ext cx="619268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67544" y="5192032"/>
            <a:ext cx="7776864" cy="1477328"/>
          </a:xfrm>
          <a:prstGeom prst="rect">
            <a:avLst/>
          </a:prstGeom>
        </p:spPr>
        <p:txBody>
          <a:bodyPr wrap="square">
            <a:spAutoFit/>
          </a:bodyPr>
          <a:lstStyle/>
          <a:p>
            <a:pPr algn="ctr"/>
            <a:r>
              <a:rPr lang="en-US" b="1" i="1" dirty="0" smtClean="0"/>
              <a:t>This is a case of viral hepatitis C, which in half of cases leads to chronic liver disease. The extent of chronic hepatitis can be graded by the degree of activity (necrosis and inflammation) and staged by the degree of fibrosis. In this case, necrosis and inflammation are prominent, and there is some steatosis as well.</a:t>
            </a:r>
            <a:endParaRPr lang="en-US" b="1" i="1" dirty="0"/>
          </a:p>
        </p:txBody>
      </p:sp>
      <p:sp>
        <p:nvSpPr>
          <p:cNvPr id="6" name="Rounded Rectangle 5"/>
          <p:cNvSpPr/>
          <p:nvPr/>
        </p:nvSpPr>
        <p:spPr>
          <a:xfrm>
            <a:off x="1475656" y="260648"/>
            <a:ext cx="648072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C – HPF</a:t>
            </a:r>
            <a:endParaRPr lang="en-US" sz="2800" b="1" i="1" dirty="0">
              <a:effectLst>
                <a:outerShdw blurRad="38100" dist="38100" dir="2700000" algn="tl">
                  <a:srgbClr val="000000">
                    <a:alpha val="43137"/>
                  </a:srgbClr>
                </a:outerShdw>
              </a:effectLst>
            </a:endParaRPr>
          </a:p>
        </p:txBody>
      </p:sp>
      <p:pic>
        <p:nvPicPr>
          <p:cNvPr id="92162" name="Picture 2" descr="http://library.med.utah.edu/WebPath/jpeg4/LIVER082.jpg"/>
          <p:cNvPicPr>
            <a:picLocks noChangeAspect="1" noChangeArrowheads="1"/>
          </p:cNvPicPr>
          <p:nvPr/>
        </p:nvPicPr>
        <p:blipFill>
          <a:blip r:embed="rId3" cstate="print"/>
          <a:srcRect/>
          <a:stretch>
            <a:fillRect/>
          </a:stretch>
        </p:blipFill>
        <p:spPr bwMode="auto">
          <a:xfrm>
            <a:off x="1115616" y="980728"/>
            <a:ext cx="7038510" cy="4176464"/>
          </a:xfrm>
          <a:prstGeom prst="rect">
            <a:avLst/>
          </a:prstGeom>
          <a:noFill/>
          <a:ln>
            <a:solidFill>
              <a:schemeClr val="accent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467544" y="764704"/>
            <a:ext cx="7809318" cy="5040560"/>
          </a:xfrm>
          <a:prstGeom prst="rect">
            <a:avLst/>
          </a:prstGeom>
          <a:noFill/>
          <a:ln w="9525">
            <a:noFill/>
            <a:miter lim="800000"/>
            <a:headEnd/>
            <a:tailEnd/>
          </a:ln>
        </p:spPr>
      </p:pic>
      <p:sp>
        <p:nvSpPr>
          <p:cNvPr id="26627" name="Text Box 5"/>
          <p:cNvSpPr txBox="1">
            <a:spLocks noChangeArrowheads="1"/>
          </p:cNvSpPr>
          <p:nvPr/>
        </p:nvSpPr>
        <p:spPr bwMode="auto">
          <a:xfrm>
            <a:off x="504056" y="5877272"/>
            <a:ext cx="7380312" cy="707886"/>
          </a:xfrm>
          <a:prstGeom prst="rect">
            <a:avLst/>
          </a:prstGeom>
          <a:noFill/>
          <a:ln w="9525">
            <a:noFill/>
            <a:miter lim="800000"/>
            <a:headEnd/>
            <a:tailEnd/>
          </a:ln>
        </p:spPr>
        <p:txBody>
          <a:bodyPr wrap="square">
            <a:spAutoFit/>
          </a:bodyPr>
          <a:lstStyle/>
          <a:p>
            <a:pPr algn="ctr">
              <a:spcBef>
                <a:spcPct val="50000"/>
              </a:spcBef>
            </a:pPr>
            <a:r>
              <a:rPr lang="en-US" sz="2000" b="1" i="1" dirty="0"/>
              <a:t>More severe portal infiltrates with sinusoidal infiltrates also</a:t>
            </a:r>
          </a:p>
        </p:txBody>
      </p:sp>
      <p:sp>
        <p:nvSpPr>
          <p:cNvPr id="4" name="Rounded Rectangle 3"/>
          <p:cNvSpPr/>
          <p:nvPr/>
        </p:nvSpPr>
        <p:spPr>
          <a:xfrm>
            <a:off x="762000" y="260648"/>
            <a:ext cx="754380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Portal Inflammation in Chronic Hepatitis - HPF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971800"/>
            <a:ext cx="6912768" cy="1152128"/>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rPr>
              <a:t>Hepatic cirrhosis</a:t>
            </a:r>
            <a:endParaRPr lang="en-US" sz="6000" b="1" i="1" dirty="0">
              <a:solidFill>
                <a:srgbClr val="1010C6"/>
              </a:solidFill>
              <a:effectLst>
                <a:outerShdw blurRad="38100" dist="38100" dir="2700000" algn="tl">
                  <a:srgbClr val="000000">
                    <a:alpha val="43137"/>
                  </a:srgbClr>
                </a:outerShdw>
              </a:effectLst>
            </a:endParaRP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11.jpg"/>
          <p:cNvPicPr>
            <a:picLocks noChangeAspect="1" noChangeArrowheads="1"/>
          </p:cNvPicPr>
          <p:nvPr/>
        </p:nvPicPr>
        <p:blipFill>
          <a:blip r:embed="rId2" cstate="print"/>
          <a:srcRect/>
          <a:stretch>
            <a:fillRect/>
          </a:stretch>
        </p:blipFill>
        <p:spPr bwMode="auto">
          <a:xfrm>
            <a:off x="971600" y="908720"/>
            <a:ext cx="6984776" cy="4194752"/>
          </a:xfrm>
          <a:prstGeom prst="rect">
            <a:avLst/>
          </a:prstGeom>
          <a:noFill/>
        </p:spPr>
      </p:pic>
      <p:sp>
        <p:nvSpPr>
          <p:cNvPr id="4" name="Rounded Rectangle 3"/>
          <p:cNvSpPr/>
          <p:nvPr/>
        </p:nvSpPr>
        <p:spPr>
          <a:xfrm>
            <a:off x="1043608" y="260648"/>
            <a:ext cx="6768752"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Hepatic Cirrhosis - MRI</a:t>
            </a:r>
            <a:endParaRPr lang="en-US" sz="2800" b="1" i="1" dirty="0"/>
          </a:p>
        </p:txBody>
      </p:sp>
      <p:sp>
        <p:nvSpPr>
          <p:cNvPr id="5" name="Rectangle 4"/>
          <p:cNvSpPr/>
          <p:nvPr/>
        </p:nvSpPr>
        <p:spPr>
          <a:xfrm>
            <a:off x="611560" y="5301208"/>
            <a:ext cx="7344816" cy="1477328"/>
          </a:xfrm>
          <a:prstGeom prst="rect">
            <a:avLst/>
          </a:prstGeom>
        </p:spPr>
        <p:txBody>
          <a:bodyPr wrap="square">
            <a:spAutoFit/>
          </a:bodyPr>
          <a:lstStyle/>
          <a:p>
            <a:pPr algn="ctr"/>
            <a:r>
              <a:rPr lang="en-US" b="1" i="1" dirty="0" smtClean="0"/>
              <a:t>This is an example of a micronodular cirrhosis. </a:t>
            </a:r>
          </a:p>
          <a:p>
            <a:pPr algn="ctr"/>
            <a:r>
              <a:rPr lang="en-US" b="1" i="1" dirty="0" smtClean="0"/>
              <a:t>The regenerative nodules are quite small, averaging less than 3 mm in size. The most common cause for this is chronic alcoholism. The process of cirrhosis develops over many years.</a:t>
            </a:r>
            <a:endParaRPr lang="en-US"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LIVER013.jpg"/>
          <p:cNvPicPr>
            <a:picLocks noChangeAspect="1" noChangeArrowheads="1"/>
          </p:cNvPicPr>
          <p:nvPr/>
        </p:nvPicPr>
        <p:blipFill>
          <a:blip r:embed="rId2" cstate="print"/>
          <a:srcRect/>
          <a:stretch>
            <a:fillRect/>
          </a:stretch>
        </p:blipFill>
        <p:spPr bwMode="auto">
          <a:xfrm>
            <a:off x="1043608" y="836712"/>
            <a:ext cx="6984776" cy="4392488"/>
          </a:xfrm>
          <a:prstGeom prst="rect">
            <a:avLst/>
          </a:prstGeom>
          <a:noFill/>
          <a:ln>
            <a:solidFill>
              <a:srgbClr val="1010C6"/>
            </a:solidFill>
          </a:ln>
        </p:spPr>
      </p:pic>
      <p:sp>
        <p:nvSpPr>
          <p:cNvPr id="4" name="Rounded Rectangle 3"/>
          <p:cNvSpPr/>
          <p:nvPr/>
        </p:nvSpPr>
        <p:spPr>
          <a:xfrm>
            <a:off x="971600" y="260648"/>
            <a:ext cx="7128792" cy="501352"/>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Gross</a:t>
            </a:r>
            <a:endParaRPr lang="en-US" sz="2800" b="1" i="1" dirty="0"/>
          </a:p>
        </p:txBody>
      </p:sp>
      <p:sp>
        <p:nvSpPr>
          <p:cNvPr id="5" name="Rectangle 4"/>
          <p:cNvSpPr/>
          <p:nvPr/>
        </p:nvSpPr>
        <p:spPr>
          <a:xfrm>
            <a:off x="971600" y="5301208"/>
            <a:ext cx="6840760" cy="1477328"/>
          </a:xfrm>
          <a:prstGeom prst="rect">
            <a:avLst/>
          </a:prstGeom>
        </p:spPr>
        <p:txBody>
          <a:bodyPr wrap="square">
            <a:spAutoFit/>
          </a:bodyPr>
          <a:lstStyle/>
          <a:p>
            <a:pPr algn="ctr"/>
            <a:r>
              <a:rPr lang="en-US" b="1" i="1" dirty="0" smtClean="0"/>
              <a:t>A close-up view of a micronodular cirrhosis in a liver with fatty change demonstrates the small, yellow nodules. Micronodular cirrhosis may also be seen with Wilson's disease, primary biliary cirrhosis, and hemochromatosis.</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602014"/>
            <a:ext cx="7488832" cy="923330"/>
          </a:xfrm>
          <a:prstGeom prst="rect">
            <a:avLst/>
          </a:prstGeom>
        </p:spPr>
        <p:txBody>
          <a:bodyPr wrap="square">
            <a:spAutoFit/>
          </a:bodyPr>
          <a:lstStyle/>
          <a:p>
            <a:pPr algn="ctr"/>
            <a:r>
              <a:rPr lang="en-US" b="1" i="1" dirty="0" smtClean="0"/>
              <a:t>Gross picture shows multiple nodules of variable sizes with fibrosis. The major complications are  portal hypertension ,hepatic failure and  hepatocellular carcinoma.</a:t>
            </a:r>
            <a:endParaRPr lang="en-US" b="1" i="1" dirty="0"/>
          </a:p>
        </p:txBody>
      </p:sp>
      <p:sp>
        <p:nvSpPr>
          <p:cNvPr id="6" name="Rounded Rectangle 5"/>
          <p:cNvSpPr/>
          <p:nvPr/>
        </p:nvSpPr>
        <p:spPr>
          <a:xfrm>
            <a:off x="971600" y="188640"/>
            <a:ext cx="705678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Macronodular Cirrhosis – Gross</a:t>
            </a:r>
            <a:endParaRPr lang="en-US" sz="2800" b="1" i="1" dirty="0"/>
          </a:p>
        </p:txBody>
      </p:sp>
      <p:pic>
        <p:nvPicPr>
          <p:cNvPr id="84993" name="Picture 1"/>
          <p:cNvPicPr>
            <a:picLocks noChangeAspect="1" noChangeArrowheads="1"/>
          </p:cNvPicPr>
          <p:nvPr/>
        </p:nvPicPr>
        <p:blipFill>
          <a:blip r:embed="rId3" cstate="print"/>
          <a:srcRect/>
          <a:stretch>
            <a:fillRect/>
          </a:stretch>
        </p:blipFill>
        <p:spPr bwMode="auto">
          <a:xfrm>
            <a:off x="971600" y="908720"/>
            <a:ext cx="7056783" cy="462054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971600" y="908720"/>
            <a:ext cx="6912768" cy="5040560"/>
          </a:xfrm>
          <a:prstGeom prst="rect">
            <a:avLst/>
          </a:prstGeom>
          <a:noFill/>
          <a:ln w="9525">
            <a:solidFill>
              <a:srgbClr val="1010C6"/>
            </a:solidFill>
            <a:miter lim="800000"/>
            <a:headEnd/>
            <a:tailEnd/>
          </a:ln>
        </p:spPr>
      </p:pic>
      <p:sp>
        <p:nvSpPr>
          <p:cNvPr id="36867" name="Text Box 5"/>
          <p:cNvSpPr txBox="1">
            <a:spLocks noChangeArrowheads="1"/>
          </p:cNvSpPr>
          <p:nvPr/>
        </p:nvSpPr>
        <p:spPr bwMode="auto">
          <a:xfrm>
            <a:off x="539552" y="6156012"/>
            <a:ext cx="7560840" cy="400110"/>
          </a:xfrm>
          <a:prstGeom prst="rect">
            <a:avLst/>
          </a:prstGeom>
          <a:noFill/>
          <a:ln w="9525">
            <a:noFill/>
            <a:miter lim="800000"/>
            <a:headEnd/>
            <a:tailEnd/>
          </a:ln>
        </p:spPr>
        <p:txBody>
          <a:bodyPr wrap="square">
            <a:spAutoFit/>
          </a:bodyPr>
          <a:lstStyle/>
          <a:p>
            <a:pPr algn="ctr">
              <a:spcBef>
                <a:spcPct val="50000"/>
              </a:spcBef>
            </a:pPr>
            <a:r>
              <a:rPr lang="en-US" sz="2000" b="1" i="1" dirty="0" smtClean="0"/>
              <a:t>Irregular nodules separated by Portal to Portal fibrous bands  </a:t>
            </a:r>
            <a:endParaRPr lang="en-US" sz="2000" b="1" i="1" dirty="0"/>
          </a:p>
        </p:txBody>
      </p:sp>
      <p:sp>
        <p:nvSpPr>
          <p:cNvPr id="6" name="Rounded Rectangle 5"/>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980728"/>
            <a:ext cx="6552728" cy="4320480"/>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395536" y="5541039"/>
            <a:ext cx="7525344" cy="1323439"/>
          </a:xfrm>
          <a:prstGeom prst="rect">
            <a:avLst/>
          </a:prstGeom>
        </p:spPr>
        <p:txBody>
          <a:bodyPr wrap="square">
            <a:spAutoFit/>
          </a:bodyPr>
          <a:lstStyle/>
          <a:p>
            <a:pPr algn="ctr"/>
            <a:r>
              <a:rPr lang="en-US" sz="2000" b="1" i="1" dirty="0" smtClean="0"/>
              <a:t>Hepatic Cirrhosis - LPF</a:t>
            </a:r>
          </a:p>
          <a:p>
            <a:pPr algn="ctr"/>
            <a:r>
              <a:rPr lang="en-US" b="1" i="1" dirty="0" smtClean="0"/>
              <a:t>• </a:t>
            </a:r>
            <a:r>
              <a:rPr lang="en-US" sz="2000" b="1" i="1" dirty="0" smtClean="0"/>
              <a:t>The parenchyma shows darker tan nodules of varying sizes.</a:t>
            </a:r>
          </a:p>
          <a:p>
            <a:pPr algn="ctr"/>
            <a:r>
              <a:rPr lang="en-US" sz="2000" b="1" i="1" dirty="0" smtClean="0"/>
              <a:t>• These nodules are composed of hepatocytes. </a:t>
            </a:r>
          </a:p>
          <a:p>
            <a:pPr algn="ctr"/>
            <a:r>
              <a:rPr lang="en-US" sz="2000" b="1" i="1" dirty="0" smtClean="0"/>
              <a:t>• The paler areas in between are collagen. </a:t>
            </a:r>
          </a:p>
        </p:txBody>
      </p:sp>
      <p:sp>
        <p:nvSpPr>
          <p:cNvPr id="4" name="Rounded Rectangle 3"/>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4275" name="TextBox 2"/>
          <p:cNvSpPr txBox="1">
            <a:spLocks noChangeArrowheads="1"/>
          </p:cNvSpPr>
          <p:nvPr/>
        </p:nvSpPr>
        <p:spPr bwMode="auto">
          <a:xfrm>
            <a:off x="179512" y="5181600"/>
            <a:ext cx="8136904" cy="1631216"/>
          </a:xfrm>
          <a:prstGeom prst="rect">
            <a:avLst/>
          </a:prstGeom>
          <a:noFill/>
          <a:ln w="9525">
            <a:noFill/>
            <a:miter lim="800000"/>
            <a:headEnd/>
            <a:tailEnd/>
          </a:ln>
        </p:spPr>
        <p:txBody>
          <a:bodyPr wrap="square">
            <a:spAutoFit/>
          </a:bodyPr>
          <a:lstStyle/>
          <a:p>
            <a:pPr marL="533400" indent="-533400" algn="ctr"/>
            <a:r>
              <a:rPr lang="en-US" sz="2000" b="1" i="1" dirty="0"/>
              <a:t>Loss of lobular architecture and formation of regenerative nodules of variable size and shape, surrounded by fibrous tissue.</a:t>
            </a:r>
          </a:p>
          <a:p>
            <a:pPr marL="533400" indent="-533400" algn="ctr"/>
            <a:r>
              <a:rPr lang="en-US" sz="2000" b="1" i="1" dirty="0" smtClean="0"/>
              <a:t>Each </a:t>
            </a:r>
            <a:r>
              <a:rPr lang="en-US" sz="2000" b="1" i="1" dirty="0"/>
              <a:t>nodules consists of liver cells without any arrangement and with no central vein</a:t>
            </a:r>
            <a:r>
              <a:rPr lang="en-US" sz="2000" b="1" i="1" dirty="0" smtClean="0"/>
              <a:t>. Large </a:t>
            </a:r>
            <a:r>
              <a:rPr lang="en-US" sz="2000" b="1" i="1" dirty="0"/>
              <a:t>number of proliferated bile ducts and chronic inflammatory cells are present in fibrous tissue.</a:t>
            </a:r>
          </a:p>
        </p:txBody>
      </p:sp>
      <p:pic>
        <p:nvPicPr>
          <p:cNvPr id="5" name="Picture 2"/>
          <p:cNvPicPr>
            <a:picLocks noChangeAspect="1" noChangeArrowheads="1"/>
          </p:cNvPicPr>
          <p:nvPr/>
        </p:nvPicPr>
        <p:blipFill>
          <a:blip r:embed="rId3" cstate="print"/>
          <a:srcRect/>
          <a:stretch>
            <a:fillRect/>
          </a:stretch>
        </p:blipFill>
        <p:spPr bwMode="auto">
          <a:xfrm>
            <a:off x="899592" y="764704"/>
            <a:ext cx="7200800" cy="4340696"/>
          </a:xfrm>
          <a:prstGeom prst="rect">
            <a:avLst/>
          </a:prstGeom>
          <a:noFill/>
          <a:ln w="9525">
            <a:solidFill>
              <a:srgbClr val="1010C6"/>
            </a:solidFill>
            <a:miter lim="800000"/>
            <a:headEnd/>
            <a:tailEnd/>
          </a:ln>
        </p:spPr>
      </p:pic>
      <p:sp>
        <p:nvSpPr>
          <p:cNvPr id="6" name="Rounded Rectangle 5"/>
          <p:cNvSpPr/>
          <p:nvPr/>
        </p:nvSpPr>
        <p:spPr>
          <a:xfrm>
            <a:off x="1187624" y="188640"/>
            <a:ext cx="6696744" cy="432048"/>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Trichrome stain</a:t>
            </a:r>
            <a:endParaRPr lang="en-US" sz="28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755576" y="908720"/>
            <a:ext cx="7272808" cy="4608512"/>
          </a:xfrm>
          <a:prstGeom prst="rect">
            <a:avLst/>
          </a:prstGeom>
          <a:noFill/>
          <a:ln w="9525">
            <a:solidFill>
              <a:schemeClr val="accent1"/>
            </a:solidFill>
            <a:round/>
            <a:headEnd/>
            <a:tailEnd/>
          </a:ln>
        </p:spPr>
      </p:pic>
      <p:sp>
        <p:nvSpPr>
          <p:cNvPr id="4" name="Rounded Rectangle 3"/>
          <p:cNvSpPr/>
          <p:nvPr/>
        </p:nvSpPr>
        <p:spPr>
          <a:xfrm>
            <a:off x="1619672" y="260648"/>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609600" y="5541039"/>
            <a:ext cx="7696200" cy="1015663"/>
          </a:xfrm>
          <a:prstGeom prst="rect">
            <a:avLst/>
          </a:prstGeom>
        </p:spPr>
        <p:txBody>
          <a:bodyPr wrap="square">
            <a:spAutoFit/>
          </a:bodyPr>
          <a:lstStyle/>
          <a:p>
            <a:pPr algn="ctr"/>
            <a:r>
              <a:rPr lang="en-US" sz="2000" b="1" i="1" dirty="0" smtClean="0"/>
              <a:t>This section shows normal esophageal squamous mucosa at the upper, with underlying submucosa containing mucus glands and a duct surrounded by lymphoid tissue. The muscularis is at the lower.</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39552" y="5733256"/>
            <a:ext cx="7632848" cy="1015663"/>
          </a:xfrm>
          <a:prstGeom prst="rect">
            <a:avLst/>
          </a:prstGeom>
        </p:spPr>
        <p:txBody>
          <a:bodyPr wrap="square">
            <a:spAutoFit/>
          </a:bodyPr>
          <a:lstStyle/>
          <a:p>
            <a:pPr algn="ctr"/>
            <a:r>
              <a:rPr lang="en-US" sz="2000" b="1" i="1" dirty="0" smtClean="0"/>
              <a:t>Micronodular cirrhosis is seen along with moderate fatty change. Note the regenerative nodule surrounded by fibrous connective tissue extending between portal regions.</a:t>
            </a:r>
            <a:endParaRPr lang="en-US" sz="2000" b="1" i="1" dirty="0"/>
          </a:p>
        </p:txBody>
      </p:sp>
      <p:pic>
        <p:nvPicPr>
          <p:cNvPr id="310274" name="Picture 2" descr="http://library.med.utah.edu/WebPath/jpeg4/LIVER063.jpg"/>
          <p:cNvPicPr>
            <a:picLocks noChangeAspect="1" noChangeArrowheads="1"/>
          </p:cNvPicPr>
          <p:nvPr/>
        </p:nvPicPr>
        <p:blipFill>
          <a:blip r:embed="rId2" cstate="print"/>
          <a:srcRect/>
          <a:stretch>
            <a:fillRect/>
          </a:stretch>
        </p:blipFill>
        <p:spPr bwMode="auto">
          <a:xfrm>
            <a:off x="930701" y="836712"/>
            <a:ext cx="7103118" cy="4808960"/>
          </a:xfrm>
          <a:prstGeom prst="rect">
            <a:avLst/>
          </a:prstGeom>
          <a:noFill/>
          <a:ln>
            <a:solidFill>
              <a:srgbClr val="1010C6"/>
            </a:solidFill>
          </a:ln>
        </p:spPr>
      </p:pic>
      <p:sp>
        <p:nvSpPr>
          <p:cNvPr id="5" name="Rounded Rectangle 4"/>
          <p:cNvSpPr/>
          <p:nvPr/>
        </p:nvSpPr>
        <p:spPr>
          <a:xfrm>
            <a:off x="930700" y="152400"/>
            <a:ext cx="7103119" cy="54029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LIVER014.jpg"/>
          <p:cNvPicPr>
            <a:picLocks noChangeAspect="1" noChangeArrowheads="1"/>
          </p:cNvPicPr>
          <p:nvPr/>
        </p:nvPicPr>
        <p:blipFill>
          <a:blip r:embed="rId2" cstate="print"/>
          <a:srcRect/>
          <a:stretch>
            <a:fillRect/>
          </a:stretch>
        </p:blipFill>
        <p:spPr bwMode="auto">
          <a:xfrm>
            <a:off x="971600" y="908720"/>
            <a:ext cx="6984776" cy="4304904"/>
          </a:xfrm>
          <a:prstGeom prst="rect">
            <a:avLst/>
          </a:prstGeom>
          <a:noFill/>
          <a:ln>
            <a:solidFill>
              <a:srgbClr val="1010C6"/>
            </a:solidFill>
          </a:ln>
        </p:spPr>
      </p:pic>
      <p:sp>
        <p:nvSpPr>
          <p:cNvPr id="4" name="Rectangle 3"/>
          <p:cNvSpPr/>
          <p:nvPr/>
        </p:nvSpPr>
        <p:spPr>
          <a:xfrm>
            <a:off x="755576" y="5264040"/>
            <a:ext cx="7128792" cy="1323439"/>
          </a:xfrm>
          <a:prstGeom prst="rect">
            <a:avLst/>
          </a:prstGeom>
        </p:spPr>
        <p:txBody>
          <a:bodyPr wrap="square">
            <a:spAutoFit/>
          </a:bodyPr>
          <a:lstStyle/>
          <a:p>
            <a:pPr algn="ctr"/>
            <a:r>
              <a:rPr lang="en-US" sz="2000" b="1" i="1" dirty="0" smtClean="0"/>
              <a:t>Microscopically with cirrhosis, the regenerative nodules of hepatocytes are surrounded by fibrous connective tissue that bridges between portal tracts. Within this collagenous tissue are scattered lymphocytes as well as a proliferation of bile ducts</a:t>
            </a:r>
            <a:endParaRPr lang="en-US" sz="2000" b="1" i="1" dirty="0"/>
          </a:p>
        </p:txBody>
      </p:sp>
      <p:sp>
        <p:nvSpPr>
          <p:cNvPr id="5" name="Rounded Rectangle 4"/>
          <p:cNvSpPr/>
          <p:nvPr/>
        </p:nvSpPr>
        <p:spPr>
          <a:xfrm>
            <a:off x="1187624" y="228600"/>
            <a:ext cx="6696744" cy="533400"/>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3200400"/>
            <a:ext cx="6172200" cy="880864"/>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rPr>
              <a:t>HEPATIC ADENOMA</a:t>
            </a:r>
            <a:endParaRPr lang="en-US" sz="4800" b="1" i="1" dirty="0">
              <a:solidFill>
                <a:srgbClr val="006600"/>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4/LIVER023.jpg"/>
          <p:cNvPicPr>
            <a:picLocks noChangeAspect="1" noChangeArrowheads="1"/>
          </p:cNvPicPr>
          <p:nvPr/>
        </p:nvPicPr>
        <p:blipFill>
          <a:blip r:embed="rId2" cstate="print"/>
          <a:srcRect/>
          <a:stretch>
            <a:fillRect/>
          </a:stretch>
        </p:blipFill>
        <p:spPr bwMode="auto">
          <a:xfrm>
            <a:off x="1115616" y="1052736"/>
            <a:ext cx="6696744" cy="4608512"/>
          </a:xfrm>
          <a:prstGeom prst="rect">
            <a:avLst/>
          </a:prstGeom>
          <a:noFill/>
        </p:spPr>
      </p:pic>
      <p:sp>
        <p:nvSpPr>
          <p:cNvPr id="4" name="Rounded Rectangle 3"/>
          <p:cNvSpPr/>
          <p:nvPr/>
        </p:nvSpPr>
        <p:spPr>
          <a:xfrm>
            <a:off x="1259632" y="332656"/>
            <a:ext cx="6336704"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Gross</a:t>
            </a:r>
            <a:endParaRPr lang="en-US" sz="2800" b="1" i="1" dirty="0"/>
          </a:p>
        </p:txBody>
      </p:sp>
      <p:sp>
        <p:nvSpPr>
          <p:cNvPr id="5" name="Rectangle 4"/>
          <p:cNvSpPr/>
          <p:nvPr/>
        </p:nvSpPr>
        <p:spPr>
          <a:xfrm>
            <a:off x="971600" y="5805264"/>
            <a:ext cx="6840760" cy="707886"/>
          </a:xfrm>
          <a:prstGeom prst="rect">
            <a:avLst/>
          </a:prstGeom>
        </p:spPr>
        <p:txBody>
          <a:bodyPr wrap="square">
            <a:spAutoFit/>
          </a:bodyPr>
          <a:lstStyle/>
          <a:p>
            <a:pPr algn="ctr"/>
            <a:r>
              <a:rPr lang="en-US" sz="2000" b="1" i="1" dirty="0" smtClean="0"/>
              <a:t>At the upper right is a well-circumscribed neoplasm that is arising in liver. This is an hepatic adenoma.</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187624" y="332656"/>
            <a:ext cx="6552728"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Cut Section Gross</a:t>
            </a:r>
            <a:endParaRPr lang="en-US" sz="2800" b="1" i="1" dirty="0"/>
          </a:p>
        </p:txBody>
      </p:sp>
      <p:pic>
        <p:nvPicPr>
          <p:cNvPr id="316418" name="Picture 2" descr="http://library.med.utah.edu/WebPath/jpeg4/LIVER058.jpg"/>
          <p:cNvPicPr>
            <a:picLocks noChangeAspect="1" noChangeArrowheads="1"/>
          </p:cNvPicPr>
          <p:nvPr/>
        </p:nvPicPr>
        <p:blipFill>
          <a:blip r:embed="rId2" cstate="print"/>
          <a:srcRect/>
          <a:stretch>
            <a:fillRect/>
          </a:stretch>
        </p:blipFill>
        <p:spPr bwMode="auto">
          <a:xfrm>
            <a:off x="1043609" y="980728"/>
            <a:ext cx="6969764" cy="4577365"/>
          </a:xfrm>
          <a:prstGeom prst="rect">
            <a:avLst/>
          </a:prstGeom>
          <a:noFill/>
        </p:spPr>
      </p:pic>
      <p:sp>
        <p:nvSpPr>
          <p:cNvPr id="5" name="Rectangle 4"/>
          <p:cNvSpPr/>
          <p:nvPr/>
        </p:nvSpPr>
        <p:spPr>
          <a:xfrm>
            <a:off x="971600" y="5613047"/>
            <a:ext cx="7128792" cy="1015663"/>
          </a:xfrm>
          <a:prstGeom prst="rect">
            <a:avLst/>
          </a:prstGeom>
        </p:spPr>
        <p:txBody>
          <a:bodyPr wrap="square">
            <a:spAutoFit/>
          </a:bodyPr>
          <a:lstStyle/>
          <a:p>
            <a:pPr algn="ctr"/>
            <a:r>
              <a:rPr lang="en-US" sz="2000" b="1" i="1" dirty="0" smtClean="0"/>
              <a:t>The cut surface of the liver reveals the hepatic adenoma. Note how well circumscribed it is. The remaining liver is a pale yellow brown because of fatty change from chronic alcoholism.</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187624" y="188640"/>
            <a:ext cx="6480720" cy="576064"/>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Microscopic view</a:t>
            </a:r>
            <a:endParaRPr lang="en-US" sz="2800" b="1" i="1" dirty="0"/>
          </a:p>
        </p:txBody>
      </p:sp>
      <p:pic>
        <p:nvPicPr>
          <p:cNvPr id="315394" name="Picture 2" descr="http://library.med.utah.edu/WebPath/jpeg4/LIVER025.jpg"/>
          <p:cNvPicPr>
            <a:picLocks noChangeAspect="1" noChangeArrowheads="1"/>
          </p:cNvPicPr>
          <p:nvPr/>
        </p:nvPicPr>
        <p:blipFill>
          <a:blip r:embed="rId2" cstate="print"/>
          <a:srcRect/>
          <a:stretch>
            <a:fillRect/>
          </a:stretch>
        </p:blipFill>
        <p:spPr bwMode="auto">
          <a:xfrm>
            <a:off x="1043608" y="914400"/>
            <a:ext cx="6768752" cy="4248472"/>
          </a:xfrm>
          <a:prstGeom prst="rect">
            <a:avLst/>
          </a:prstGeom>
          <a:noFill/>
          <a:ln>
            <a:solidFill>
              <a:schemeClr val="accent4">
                <a:lumMod val="50000"/>
              </a:schemeClr>
            </a:solidFill>
          </a:ln>
        </p:spPr>
      </p:pic>
      <p:sp>
        <p:nvSpPr>
          <p:cNvPr id="5" name="Rectangle 4"/>
          <p:cNvSpPr/>
          <p:nvPr/>
        </p:nvSpPr>
        <p:spPr>
          <a:xfrm>
            <a:off x="827584" y="5181600"/>
            <a:ext cx="7128792" cy="1631216"/>
          </a:xfrm>
          <a:prstGeom prst="rect">
            <a:avLst/>
          </a:prstGeom>
        </p:spPr>
        <p:txBody>
          <a:bodyPr wrap="square">
            <a:spAutoFit/>
          </a:bodyPr>
          <a:lstStyle/>
          <a:p>
            <a:pPr algn="ctr"/>
            <a:r>
              <a:rPr lang="en-US" sz="2000" b="1" i="1" dirty="0" smtClean="0"/>
              <a:t>Normal liver tissue with a portal tract is seen on the left. The hepatic adenoma is on the right and is composed of cells that closely resemble normal hepatocytes, but the neoplastic liver tissue is disorganized hepatocyte cords and does not contain a normal lobular architecture.</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2743200"/>
            <a:ext cx="6172200" cy="1584176"/>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rPr>
              <a:t>HEPATOCELLULAR CARCINOMA</a:t>
            </a:r>
            <a:endParaRPr lang="en-US" sz="4800" b="1" i="1" dirty="0">
              <a:solidFill>
                <a:srgbClr val="0B0B8F"/>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2" descr="http://library.med.utah.edu/WebPath/jpeg4/LIVER026.jpg"/>
          <p:cNvPicPr>
            <a:picLocks noChangeAspect="1" noChangeArrowheads="1"/>
          </p:cNvPicPr>
          <p:nvPr/>
        </p:nvPicPr>
        <p:blipFill>
          <a:blip r:embed="rId2" cstate="print"/>
          <a:srcRect/>
          <a:stretch>
            <a:fillRect/>
          </a:stretch>
        </p:blipFill>
        <p:spPr bwMode="auto">
          <a:xfrm>
            <a:off x="971600" y="836712"/>
            <a:ext cx="6984776" cy="4032448"/>
          </a:xfrm>
          <a:prstGeom prst="rect">
            <a:avLst/>
          </a:prstGeom>
          <a:noFill/>
        </p:spPr>
      </p:pic>
      <p:sp>
        <p:nvSpPr>
          <p:cNvPr id="4" name="Rectangle 3"/>
          <p:cNvSpPr/>
          <p:nvPr/>
        </p:nvSpPr>
        <p:spPr>
          <a:xfrm>
            <a:off x="683568" y="4876800"/>
            <a:ext cx="7344816" cy="1938992"/>
          </a:xfrm>
          <a:prstGeom prst="rect">
            <a:avLst/>
          </a:prstGeom>
        </p:spPr>
        <p:txBody>
          <a:bodyPr wrap="square">
            <a:spAutoFit/>
          </a:bodyPr>
          <a:lstStyle/>
          <a:p>
            <a:pPr algn="ctr"/>
            <a:r>
              <a:rPr lang="en-US" sz="2000" b="1" i="1" dirty="0" smtClean="0"/>
              <a:t>Here is an hepatocellular carcinoma. Such liver cancers arise in the setting of cirrhosis. Worldwide, viral hepatitis is the most common cause, but in the U.S., chronic alcoholism is the most common cause. The neoplasm is large and bulky and has a greenish cast because it contains bile. To the right of the main mass are smaller satellite nodules.</a:t>
            </a:r>
            <a:endParaRPr lang="en-US" sz="2000" b="1" i="1" dirty="0"/>
          </a:p>
        </p:txBody>
      </p:sp>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LIVER028.jpg"/>
          <p:cNvPicPr>
            <a:picLocks noChangeAspect="1" noChangeArrowheads="1"/>
          </p:cNvPicPr>
          <p:nvPr/>
        </p:nvPicPr>
        <p:blipFill>
          <a:blip r:embed="rId2" cstate="print"/>
          <a:srcRect/>
          <a:stretch>
            <a:fillRect/>
          </a:stretch>
        </p:blipFill>
        <p:spPr bwMode="auto">
          <a:xfrm>
            <a:off x="1043608" y="908720"/>
            <a:ext cx="6912768" cy="4248472"/>
          </a:xfrm>
          <a:prstGeom prst="rect">
            <a:avLst/>
          </a:prstGeom>
          <a:noFill/>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Rectangle 5"/>
          <p:cNvSpPr/>
          <p:nvPr/>
        </p:nvSpPr>
        <p:spPr>
          <a:xfrm>
            <a:off x="971600" y="5229200"/>
            <a:ext cx="7128792" cy="1323439"/>
          </a:xfrm>
          <a:prstGeom prst="rect">
            <a:avLst/>
          </a:prstGeom>
        </p:spPr>
        <p:txBody>
          <a:bodyPr wrap="square">
            <a:spAutoFit/>
          </a:bodyPr>
          <a:lstStyle/>
          <a:p>
            <a:pPr algn="ctr"/>
            <a:r>
              <a:rPr lang="en-US" sz="2000" b="1" i="1" dirty="0" smtClean="0"/>
              <a:t>Here is another hepatocellular carcinoma with a greenish yellow hue. One clue to the presence of such a neoplasm is an elevated serum alpha-fetoprotein. Such masses may also focally obstruct the biliary tract and lead to an elevated alkaline phosphatase</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27584" y="6021288"/>
            <a:ext cx="7056784" cy="707886"/>
          </a:xfrm>
          <a:prstGeom prst="rect">
            <a:avLst/>
          </a:prstGeom>
        </p:spPr>
        <p:txBody>
          <a:bodyPr wrap="square">
            <a:spAutoFit/>
          </a:bodyPr>
          <a:lstStyle/>
          <a:p>
            <a:pPr algn="ctr"/>
            <a:r>
              <a:rPr lang="en-US" sz="2000" b="1" i="1" dirty="0" smtClean="0"/>
              <a:t>This example of well-differentiated HCC shows </a:t>
            </a:r>
          </a:p>
          <a:p>
            <a:pPr algn="ctr"/>
            <a:r>
              <a:rPr lang="en-US" sz="2000" b="1" i="1" dirty="0" smtClean="0"/>
              <a:t>a trabecular pattern with intervening sinusoids.</a:t>
            </a:r>
            <a:endParaRPr lang="en-US" sz="2000" b="1" i="1" dirty="0"/>
          </a:p>
        </p:txBody>
      </p:sp>
      <p:pic>
        <p:nvPicPr>
          <p:cNvPr id="66561" name="Picture 1"/>
          <p:cNvPicPr>
            <a:picLocks noChangeAspect="1" noChangeArrowheads="1"/>
          </p:cNvPicPr>
          <p:nvPr/>
        </p:nvPicPr>
        <p:blipFill>
          <a:blip r:embed="rId3" cstate="print"/>
          <a:srcRect/>
          <a:stretch>
            <a:fillRect/>
          </a:stretch>
        </p:blipFill>
        <p:spPr bwMode="auto">
          <a:xfrm>
            <a:off x="899592" y="908720"/>
            <a:ext cx="7056784" cy="5040560"/>
          </a:xfrm>
          <a:prstGeom prst="rect">
            <a:avLst/>
          </a:prstGeom>
          <a:noFill/>
          <a:ln w="9525">
            <a:solidFill>
              <a:srgbClr val="1010C6"/>
            </a:solidFill>
            <a:miter lim="800000"/>
            <a:headEnd/>
            <a:tailEnd/>
          </a:ln>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LPF</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124200"/>
            <a:ext cx="6553200" cy="838200"/>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Gross and histopathology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971600" y="836712"/>
            <a:ext cx="7056784" cy="4320480"/>
          </a:xfrm>
          <a:prstGeom prst="rect">
            <a:avLst/>
          </a:prstGeom>
          <a:noFill/>
          <a:ln>
            <a:solidFill>
              <a:srgbClr val="1010C6"/>
            </a:solidFill>
          </a:ln>
        </p:spPr>
      </p:pic>
      <p:sp>
        <p:nvSpPr>
          <p:cNvPr id="3" name="Rectangle 2"/>
          <p:cNvSpPr/>
          <p:nvPr/>
        </p:nvSpPr>
        <p:spPr>
          <a:xfrm>
            <a:off x="539552" y="5229200"/>
            <a:ext cx="7560840" cy="1323439"/>
          </a:xfrm>
          <a:prstGeom prst="rect">
            <a:avLst/>
          </a:prstGeom>
        </p:spPr>
        <p:txBody>
          <a:bodyPr wrap="square">
            <a:spAutoFit/>
          </a:bodyPr>
          <a:lstStyle/>
          <a:p>
            <a:pPr algn="ctr"/>
            <a:r>
              <a:rPr lang="en-US" sz="2000" b="1" i="1" dirty="0" smtClean="0"/>
              <a:t>The key to the identification of HCC is its resemblance to hepatocytes, the presence of more than 2-3 cell-thick hepatocellular plates/cords, nuclear atypia, and absence of portal tracts. Note the hepatic plates are separated from each other by sinusoids. </a:t>
            </a:r>
            <a:endParaRPr lang="en-US" sz="2000" b="1" i="1" dirty="0"/>
          </a:p>
        </p:txBody>
      </p:sp>
      <p:sp>
        <p:nvSpPr>
          <p:cNvPr id="4" name="Rounded Rectangle 3"/>
          <p:cNvSpPr/>
          <p:nvPr/>
        </p:nvSpPr>
        <p:spPr>
          <a:xfrm>
            <a:off x="1187624" y="260648"/>
            <a:ext cx="6624736" cy="4320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486400"/>
            <a:ext cx="7560840" cy="1323439"/>
          </a:xfrm>
          <a:prstGeom prst="rect">
            <a:avLst/>
          </a:prstGeom>
        </p:spPr>
        <p:txBody>
          <a:bodyPr wrap="square">
            <a:spAutoFit/>
          </a:bodyPr>
          <a:lstStyle/>
          <a:p>
            <a:pPr algn="ctr"/>
            <a:r>
              <a:rPr lang="en-US" sz="2000" b="1" i="1" dirty="0" smtClean="0"/>
              <a:t>Note that this hepatocellular carcinoma is composed of liver cords that are much wider than the normal liver plate that is two cells thick. There is no discernable normal lobular architecture, though vascular structures are present.</a:t>
            </a:r>
            <a:endParaRPr lang="en-US" sz="2000" b="1" i="1" dirty="0"/>
          </a:p>
        </p:txBody>
      </p:sp>
      <p:pic>
        <p:nvPicPr>
          <p:cNvPr id="313346" name="Picture 2" descr="http://library.med.utah.edu/WebPath/jpeg4/LIVER030.jpg"/>
          <p:cNvPicPr>
            <a:picLocks noChangeAspect="1" noChangeArrowheads="1"/>
          </p:cNvPicPr>
          <p:nvPr/>
        </p:nvPicPr>
        <p:blipFill>
          <a:blip r:embed="rId2" cstate="print"/>
          <a:srcRect/>
          <a:stretch>
            <a:fillRect/>
          </a:stretch>
        </p:blipFill>
        <p:spPr bwMode="auto">
          <a:xfrm>
            <a:off x="827584" y="937156"/>
            <a:ext cx="7193180" cy="4473044"/>
          </a:xfrm>
          <a:prstGeom prst="rect">
            <a:avLst/>
          </a:prstGeom>
          <a:noFill/>
          <a:ln>
            <a:solidFill>
              <a:srgbClr val="1010C6"/>
            </a:solidFill>
          </a:ln>
        </p:spPr>
      </p:pic>
      <p:sp>
        <p:nvSpPr>
          <p:cNvPr id="4" name="Rounded Rectangle 3"/>
          <p:cNvSpPr/>
          <p:nvPr/>
        </p:nvSpPr>
        <p:spPr>
          <a:xfrm>
            <a:off x="1403648" y="260648"/>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27584" y="5410200"/>
            <a:ext cx="7344816" cy="1323439"/>
          </a:xfrm>
          <a:prstGeom prst="rect">
            <a:avLst/>
          </a:prstGeom>
        </p:spPr>
        <p:txBody>
          <a:bodyPr wrap="square">
            <a:spAutoFit/>
          </a:bodyPr>
          <a:lstStyle/>
          <a:p>
            <a:pPr algn="ctr"/>
            <a:r>
              <a:rPr lang="en-US" sz="2000" b="1" i="1" dirty="0" smtClean="0"/>
              <a:t>Anaplastic tumor giant cells can be seen in poorly differentiated HCC (arrow). Mitoses are numerous.</a:t>
            </a:r>
          </a:p>
          <a:p>
            <a:pPr algn="ctr"/>
            <a:r>
              <a:rPr lang="en-US" sz="2000" b="1" i="1" dirty="0" smtClean="0"/>
              <a:t>Malignant liver cells are  pleomorphic, binucleated or forming giant cells with hyperchromatic nuclei.</a:t>
            </a:r>
            <a:endParaRPr lang="en-US" sz="2000" b="1" i="1" dirty="0"/>
          </a:p>
        </p:txBody>
      </p:sp>
      <p:sp>
        <p:nvSpPr>
          <p:cNvPr id="4" name="Rounded Rectangle 3"/>
          <p:cNvSpPr/>
          <p:nvPr/>
        </p:nvSpPr>
        <p:spPr>
          <a:xfrm>
            <a:off x="1187624" y="260648"/>
            <a:ext cx="662473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Microscopic</a:t>
            </a:r>
            <a:endParaRPr lang="en-US" sz="2800" b="1" i="1" dirty="0"/>
          </a:p>
        </p:txBody>
      </p:sp>
      <p:pic>
        <p:nvPicPr>
          <p:cNvPr id="61441" name="Picture 1"/>
          <p:cNvPicPr>
            <a:picLocks noChangeAspect="1" noChangeArrowheads="1"/>
          </p:cNvPicPr>
          <p:nvPr/>
        </p:nvPicPr>
        <p:blipFill>
          <a:blip r:embed="rId3" cstate="print"/>
          <a:srcRect/>
          <a:stretch>
            <a:fillRect/>
          </a:stretch>
        </p:blipFill>
        <p:spPr bwMode="auto">
          <a:xfrm>
            <a:off x="971600" y="1052737"/>
            <a:ext cx="6984776" cy="420506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57400" y="1828800"/>
            <a:ext cx="6172200" cy="3048000"/>
          </a:xfrm>
        </p:spPr>
        <p:txBody>
          <a:bodyPr>
            <a:noAutofit/>
          </a:bodyPr>
          <a:lstStyle/>
          <a:p>
            <a:pPr algn="ctr"/>
            <a:r>
              <a:rPr lang="en-US" b="1" i="1" dirty="0">
                <a:solidFill>
                  <a:srgbClr val="FF9900"/>
                </a:solidFill>
                <a:effectLst>
                  <a:outerShdw blurRad="38100" dist="38100" dir="2700000" algn="tl">
                    <a:srgbClr val="000000">
                      <a:alpha val="43137"/>
                    </a:srgbClr>
                  </a:outerShdw>
                </a:effectLst>
              </a:rPr>
              <a:t>CHRONIC CHOLECYSTITIS WITH STONES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611560" y="5445224"/>
            <a:ext cx="7488832" cy="1015663"/>
          </a:xfrm>
          <a:prstGeom prst="rect">
            <a:avLst/>
          </a:prstGeom>
        </p:spPr>
        <p:txBody>
          <a:bodyPr wrap="square">
            <a:spAutoFit/>
          </a:bodyPr>
          <a:lstStyle/>
          <a:p>
            <a:pPr algn="ctr"/>
            <a:r>
              <a:rPr lang="en-US" sz="2000" b="1" i="1" dirty="0" smtClean="0"/>
              <a:t>Gross appearance of gallbladder after sectioning longitudinally. Notice thickness of gallbladder wall, abundant polyhedric stones and small papillary tumor in the cystic duct. </a:t>
            </a:r>
            <a:endParaRPr lang="en-US" sz="2000" b="1" i="1" dirty="0"/>
          </a:p>
        </p:txBody>
      </p:sp>
      <p:pic>
        <p:nvPicPr>
          <p:cNvPr id="55298" name="Picture 2" descr="Gallbladder with Papillary Adenocarcinoma (gross)"/>
          <p:cNvPicPr>
            <a:picLocks noChangeAspect="1" noChangeArrowheads="1"/>
          </p:cNvPicPr>
          <p:nvPr/>
        </p:nvPicPr>
        <p:blipFill>
          <a:blip r:embed="rId3" cstate="print"/>
          <a:srcRect/>
          <a:stretch>
            <a:fillRect/>
          </a:stretch>
        </p:blipFill>
        <p:spPr bwMode="auto">
          <a:xfrm>
            <a:off x="1043608" y="980728"/>
            <a:ext cx="6840760" cy="4338812"/>
          </a:xfrm>
          <a:prstGeom prst="rect">
            <a:avLst/>
          </a:prstGeom>
          <a:noFill/>
        </p:spPr>
      </p:pic>
      <p:sp>
        <p:nvSpPr>
          <p:cNvPr id="5" name="Rounded Rectangle 4"/>
          <p:cNvSpPr/>
          <p:nvPr/>
        </p:nvSpPr>
        <p:spPr>
          <a:xfrm>
            <a:off x="838200" y="260648"/>
            <a:ext cx="7239000"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with Gall stones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2" descr="File:Gallbladder cholesterolosis micro.jpg">
            <a:hlinkClick r:id="rId3"/>
          </p:cNvPr>
          <p:cNvPicPr>
            <a:picLocks noChangeAspect="1" noChangeArrowheads="1"/>
          </p:cNvPicPr>
          <p:nvPr/>
        </p:nvPicPr>
        <p:blipFill>
          <a:blip r:embed="rId4" cstate="print"/>
          <a:srcRect/>
          <a:stretch>
            <a:fillRect/>
          </a:stretch>
        </p:blipFill>
        <p:spPr bwMode="auto">
          <a:xfrm>
            <a:off x="827584" y="836712"/>
            <a:ext cx="7344816" cy="4268688"/>
          </a:xfrm>
          <a:prstGeom prst="rect">
            <a:avLst/>
          </a:prstGeom>
          <a:noFill/>
          <a:ln>
            <a:solidFill>
              <a:srgbClr val="1010C6"/>
            </a:solidFill>
          </a:ln>
        </p:spPr>
      </p:pic>
      <p:sp>
        <p:nvSpPr>
          <p:cNvPr id="4" name="Rectangle 3"/>
          <p:cNvSpPr/>
          <p:nvPr/>
        </p:nvSpPr>
        <p:spPr>
          <a:xfrm>
            <a:off x="323528" y="5181600"/>
            <a:ext cx="7848872" cy="1631216"/>
          </a:xfrm>
          <a:prstGeom prst="rect">
            <a:avLst/>
          </a:prstGeom>
        </p:spPr>
        <p:txBody>
          <a:bodyPr wrap="square">
            <a:spAutoFit/>
          </a:bodyPr>
          <a:lstStyle/>
          <a:p>
            <a:pPr algn="ctr"/>
            <a:r>
              <a:rPr lang="en-US" sz="2000" b="1" i="1" dirty="0" smtClean="0"/>
              <a:t> Dead lipid laden macrophages (foam cells) are seen in the finger-like projections into the gallbladder lumen. It should be apparent that this is gallbladder, as no muscularis mucosae is present (as elsewhere in the gastrointestinal tract). The blood vessels are congested and the subserosa edematous.</a:t>
            </a:r>
          </a:p>
        </p:txBody>
      </p:sp>
      <p:sp>
        <p:nvSpPr>
          <p:cNvPr id="5" name="Rounded Rectangle 4"/>
          <p:cNvSpPr/>
          <p:nvPr/>
        </p:nvSpPr>
        <p:spPr>
          <a:xfrm>
            <a:off x="971600" y="188640"/>
            <a:ext cx="7128792"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s://secure.health.utas.edu.au/intranet/cds/pathprac/Files/Cases/Liver/Case22/Pictures22/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08720"/>
            <a:ext cx="6858000" cy="43924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373216"/>
            <a:ext cx="8280920" cy="1323439"/>
          </a:xfrm>
          <a:prstGeom prst="rect">
            <a:avLst/>
          </a:prstGeom>
          <a:noFill/>
          <a:ln w="9525">
            <a:noFill/>
            <a:miter lim="800000"/>
            <a:headEnd/>
            <a:tailEnd/>
          </a:ln>
        </p:spPr>
        <p:txBody>
          <a:bodyPr wrap="square">
            <a:spAutoFit/>
          </a:bodyPr>
          <a:lstStyle/>
          <a:p>
            <a:pPr marL="533400" indent="-533400" algn="ctr"/>
            <a:r>
              <a:rPr lang="en-US" sz="2000" b="1" i="1" dirty="0"/>
              <a:t>Irregular mucosal folds and foci of ulceration in mucosa.</a:t>
            </a:r>
          </a:p>
          <a:p>
            <a:pPr marL="533400" indent="-533400" algn="ctr"/>
            <a:r>
              <a:rPr lang="en-US" sz="2000" b="1" i="1" dirty="0" smtClean="0"/>
              <a:t>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5762415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http://www.path.utah.edu/casepath/gi%20cases/gicase3/G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888251"/>
            <a:ext cx="7162800" cy="46743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715000"/>
            <a:ext cx="8280920" cy="1015663"/>
          </a:xfrm>
          <a:prstGeom prst="rect">
            <a:avLst/>
          </a:prstGeom>
          <a:noFill/>
          <a:ln w="9525">
            <a:noFill/>
            <a:miter lim="800000"/>
            <a:headEnd/>
            <a:tailEnd/>
          </a:ln>
        </p:spPr>
        <p:txBody>
          <a:bodyPr wrap="square">
            <a:spAutoFit/>
          </a:bodyPr>
          <a:lstStyle/>
          <a:p>
            <a:pPr marL="533400" indent="-533400" algn="ctr"/>
            <a:r>
              <a:rPr lang="en-US" sz="2000" b="1" i="1" dirty="0" smtClean="0"/>
              <a:t>Mucosa 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0387773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2" name="Rectangle 1"/>
          <p:cNvSpPr/>
          <p:nvPr/>
        </p:nvSpPr>
        <p:spPr>
          <a:xfrm>
            <a:off x="2971800" y="2743200"/>
            <a:ext cx="4122026" cy="1200329"/>
          </a:xfrm>
          <a:prstGeom prst="rect">
            <a:avLst/>
          </a:prstGeom>
          <a:noFill/>
        </p:spPr>
        <p:txBody>
          <a:bodyPr wrap="none" lIns="91440" tIns="45720" rIns="91440" bIns="45720">
            <a:spAutoFit/>
          </a:bodyPr>
          <a:lstStyle/>
          <a:p>
            <a:pPr algn="ctr"/>
            <a:r>
              <a:rPr lang="en-US" sz="7200" b="1" i="1" cap="none" spc="0" dirty="0" smtClean="0">
                <a:ln w="12700">
                  <a:solidFill>
                    <a:schemeClr val="accent5"/>
                  </a:solidFill>
                  <a:prstDash val="solid"/>
                </a:ln>
                <a:solidFill>
                  <a:srgbClr val="FF9900"/>
                </a:solidFill>
                <a:effectLst/>
              </a:rPr>
              <a:t>PANCREAS</a:t>
            </a:r>
            <a:endParaRPr lang="en-US" sz="7200" b="1" i="1" cap="none" spc="0" dirty="0">
              <a:ln w="12700">
                <a:solidFill>
                  <a:schemeClr val="accent5"/>
                </a:solidFill>
                <a:prstDash val="solid"/>
              </a:ln>
              <a:solidFill>
                <a:srgbClr val="FF9900"/>
              </a:solidFill>
              <a:effectLst/>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1384920"/>
          </a:xfrm>
        </p:spPr>
        <p:txBody>
          <a:bodyPr>
            <a:noAutofit/>
          </a:bodyPr>
          <a:lstStyle/>
          <a:p>
            <a:pPr algn="ctr"/>
            <a:r>
              <a:rPr lang="en-US" sz="4400" b="1" i="1" dirty="0" smtClean="0">
                <a:solidFill>
                  <a:schemeClr val="accent4">
                    <a:lumMod val="75000"/>
                  </a:schemeClr>
                </a:solidFill>
                <a:effectLst>
                  <a:outerShdw blurRad="38100" dist="38100" dir="2700000" algn="tl">
                    <a:srgbClr val="000000">
                      <a:alpha val="43137"/>
                    </a:srgbClr>
                  </a:outerShdw>
                </a:effectLst>
              </a:rPr>
              <a:t>Normal anatomy &amp; histology</a:t>
            </a:r>
            <a:endParaRPr lang="en-US" sz="4400" b="1" i="1" dirty="0">
              <a:solidFill>
                <a:schemeClr val="accent4">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7506" name="Picture 2" descr="http://www.gnc.com.ph/gnc/uploads/image/Gerd-2.jpg">
            <a:hlinkClick r:id="rId2"/>
          </p:cNvPr>
          <p:cNvPicPr>
            <a:picLocks noChangeAspect="1" noChangeArrowheads="1"/>
          </p:cNvPicPr>
          <p:nvPr/>
        </p:nvPicPr>
        <p:blipFill>
          <a:blip r:embed="rId3" cstate="print"/>
          <a:srcRect/>
          <a:stretch>
            <a:fillRect/>
          </a:stretch>
        </p:blipFill>
        <p:spPr bwMode="auto">
          <a:xfrm>
            <a:off x="683568" y="1124743"/>
            <a:ext cx="7488832" cy="5269919"/>
          </a:xfrm>
          <a:prstGeom prst="rect">
            <a:avLst/>
          </a:prstGeom>
          <a:noFill/>
        </p:spPr>
      </p:pic>
      <p:sp>
        <p:nvSpPr>
          <p:cNvPr id="5" name="Rounded Rectangle 4"/>
          <p:cNvSpPr/>
          <p:nvPr/>
        </p:nvSpPr>
        <p:spPr>
          <a:xfrm>
            <a:off x="9906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539552" y="1412776"/>
            <a:ext cx="7590893" cy="4752528"/>
          </a:xfrm>
          <a:prstGeom prst="rect">
            <a:avLst/>
          </a:prstGeom>
          <a:noFill/>
          <a:ln w="9525">
            <a:noFill/>
            <a:miter lim="800000"/>
            <a:headEnd/>
            <a:tailEnd/>
          </a:ln>
        </p:spPr>
      </p:pic>
      <p:sp>
        <p:nvSpPr>
          <p:cNvPr id="4" name="Rounded Rectangle 3"/>
          <p:cNvSpPr/>
          <p:nvPr/>
        </p:nvSpPr>
        <p:spPr>
          <a:xfrm>
            <a:off x="971600" y="404664"/>
            <a:ext cx="640871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Anatomy</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0" y="1052737"/>
            <a:ext cx="8748464" cy="5544616"/>
          </a:xfrm>
          <a:prstGeom prst="rect">
            <a:avLst/>
          </a:prstGeom>
          <a:noFill/>
          <a:ln w="9525">
            <a:noFill/>
            <a:miter lim="800000"/>
            <a:headEnd/>
            <a:tailEnd/>
          </a:ln>
        </p:spPr>
      </p:pic>
      <p:sp>
        <p:nvSpPr>
          <p:cNvPr id="3" name="Rounded Rectangle 2"/>
          <p:cNvSpPr/>
          <p:nvPr/>
        </p:nvSpPr>
        <p:spPr>
          <a:xfrm>
            <a:off x="971600" y="404664"/>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(Diagram)</a:t>
            </a:r>
            <a:endParaRPr lang="en-US" sz="2800" b="1" i="1" dirty="0"/>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1538" name="Picture 2" descr="http://library.med.utah.edu/WebPath/jpeg4/ENDO032.jpg"/>
          <p:cNvPicPr>
            <a:picLocks noChangeAspect="1" noChangeArrowheads="1"/>
          </p:cNvPicPr>
          <p:nvPr/>
        </p:nvPicPr>
        <p:blipFill>
          <a:blip r:embed="rId2" cstate="print"/>
          <a:srcRect/>
          <a:stretch>
            <a:fillRect/>
          </a:stretch>
        </p:blipFill>
        <p:spPr bwMode="auto">
          <a:xfrm>
            <a:off x="1115616" y="980728"/>
            <a:ext cx="6696744" cy="4248472"/>
          </a:xfrm>
          <a:prstGeom prst="rect">
            <a:avLst/>
          </a:prstGeom>
          <a:noFill/>
          <a:ln>
            <a:solidFill>
              <a:srgbClr val="003300"/>
            </a:solidFill>
          </a:ln>
        </p:spPr>
      </p:pic>
      <p:sp>
        <p:nvSpPr>
          <p:cNvPr id="3" name="Rounded Rectangle 2"/>
          <p:cNvSpPr/>
          <p:nvPr/>
        </p:nvSpPr>
        <p:spPr>
          <a:xfrm>
            <a:off x="1043608" y="188640"/>
            <a:ext cx="676875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-LPF</a:t>
            </a:r>
            <a:endParaRPr lang="en-US" sz="2800" b="1" i="1" dirty="0"/>
          </a:p>
        </p:txBody>
      </p:sp>
      <p:sp>
        <p:nvSpPr>
          <p:cNvPr id="4" name="Rectangle 3"/>
          <p:cNvSpPr/>
          <p:nvPr/>
        </p:nvSpPr>
        <p:spPr>
          <a:xfrm>
            <a:off x="827584" y="5373216"/>
            <a:ext cx="7200800" cy="1323439"/>
          </a:xfrm>
          <a:prstGeom prst="rect">
            <a:avLst/>
          </a:prstGeom>
        </p:spPr>
        <p:txBody>
          <a:bodyPr wrap="square">
            <a:spAutoFit/>
          </a:bodyPr>
          <a:lstStyle/>
          <a:p>
            <a:pPr algn="ctr"/>
            <a:r>
              <a:rPr lang="en-US" sz="2000" b="1" i="1" dirty="0" smtClean="0"/>
              <a:t>Here is a normal pancreatic islet of Langerhans surrounded by normal exocrine pancreatic acinar tissue. The islets contain alpha cells secreting glucagon, beta cells secreting insulin, and delta cells secreting somatostatin.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229200"/>
            <a:ext cx="8130480" cy="1631216"/>
          </a:xfrm>
          <a:prstGeom prst="rect">
            <a:avLst/>
          </a:prstGeom>
        </p:spPr>
        <p:txBody>
          <a:bodyPr wrap="square">
            <a:spAutoFit/>
          </a:bodyPr>
          <a:lstStyle/>
          <a:p>
            <a:pPr algn="ctr"/>
            <a:r>
              <a:rPr lang="en-US" sz="2000" b="1" i="1" dirty="0" smtClean="0"/>
              <a:t>This section of pancreas shows a small duct in the center of the field. The wall of the duct is made of simple cuboidal epithelium. Exocrine gland ducts of this type are made of cuboidal cells arranged like bricks in a wall. As the duct enlarges there may be a transition from cuboidal to a columnar shape</a:t>
            </a:r>
            <a:endParaRPr lang="en-US" sz="2000" i="1" dirty="0"/>
          </a:p>
        </p:txBody>
      </p:sp>
      <p:pic>
        <p:nvPicPr>
          <p:cNvPr id="322562" name="Picture 2" descr="http://www.vetmed.vt.edu/education/curriculum/vm8054/Labs/Lab4/IMAGES/SIMP%20CUB%20PANCREAS%20B.JPG"/>
          <p:cNvPicPr>
            <a:picLocks noChangeAspect="1" noChangeArrowheads="1"/>
          </p:cNvPicPr>
          <p:nvPr/>
        </p:nvPicPr>
        <p:blipFill>
          <a:blip r:embed="rId2" cstate="print"/>
          <a:srcRect/>
          <a:stretch>
            <a:fillRect/>
          </a:stretch>
        </p:blipFill>
        <p:spPr bwMode="auto">
          <a:xfrm>
            <a:off x="1043608" y="980728"/>
            <a:ext cx="6840760" cy="4202435"/>
          </a:xfrm>
          <a:prstGeom prst="rect">
            <a:avLst/>
          </a:prstGeom>
          <a:noFill/>
        </p:spPr>
      </p:pic>
      <p:sp>
        <p:nvSpPr>
          <p:cNvPr id="4" name="Rounded Rectangle 3"/>
          <p:cNvSpPr/>
          <p:nvPr/>
        </p:nvSpPr>
        <p:spPr>
          <a:xfrm>
            <a:off x="971600" y="188640"/>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-HPF</a:t>
            </a:r>
            <a:endParaRPr lang="en-US" sz="2800" b="1" i="1" dirty="0"/>
          </a:p>
        </p:txBody>
      </p:sp>
      <p:pic>
        <p:nvPicPr>
          <p:cNvPr id="5" name="Picture 5" descr="image004"/>
          <p:cNvPicPr>
            <a:picLocks noChangeAspect="1" noChangeArrowheads="1"/>
          </p:cNvPicPr>
          <p:nvPr/>
        </p:nvPicPr>
        <p:blipFill>
          <a:blip r:embed="rId3" cstate="print"/>
          <a:srcRect/>
          <a:stretch>
            <a:fillRect/>
          </a:stretch>
        </p:blipFill>
        <p:spPr bwMode="auto">
          <a:xfrm>
            <a:off x="6876256" y="980728"/>
            <a:ext cx="1656184" cy="2078751"/>
          </a:xfrm>
          <a:prstGeom prst="rect">
            <a:avLst/>
          </a:prstGeom>
          <a:noFill/>
          <a:ln w="9525">
            <a:solidFill>
              <a:srgbClr val="003300"/>
            </a:solidFill>
            <a:miter lim="800000"/>
            <a:headEnd/>
            <a:tailEnd/>
          </a:ln>
        </p:spPr>
      </p:pic>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952872"/>
          </a:xfrm>
        </p:spPr>
        <p:txBody>
          <a:bodyPr>
            <a:normAutofit fontScale="90000"/>
          </a:bodyPr>
          <a:lstStyle/>
          <a:p>
            <a:pPr algn="ctr"/>
            <a:r>
              <a:rPr lang="en-US" sz="4000" b="1" i="1" dirty="0" smtClean="0">
                <a:solidFill>
                  <a:schemeClr val="accent4">
                    <a:lumMod val="75000"/>
                  </a:schemeClr>
                </a:solidFill>
                <a:effectLst>
                  <a:outerShdw blurRad="38100" dist="38100" dir="2700000" algn="tl">
                    <a:srgbClr val="000000">
                      <a:alpha val="43137"/>
                    </a:srgbClr>
                  </a:outerShdw>
                </a:effectLst>
              </a:rPr>
              <a:t>GROSS &amp; HISTOPATHOLOGY</a:t>
            </a:r>
            <a:endParaRPr lang="en-US" sz="4000" b="1" i="1" dirty="0">
              <a:solidFill>
                <a:schemeClr val="accent4">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395536" y="1219200"/>
            <a:ext cx="8136904" cy="1108720"/>
          </a:xfrm>
        </p:spPr>
        <p:txBody>
          <a:bodyPr>
            <a:normAutofit/>
          </a:bodyPr>
          <a:lstStyle/>
          <a:p>
            <a:pPr eaLnBrk="1" hangingPunct="1"/>
            <a:r>
              <a:rPr lang="en-US" sz="2800" b="1" i="1" dirty="0" smtClean="0">
                <a:solidFill>
                  <a:srgbClr val="CC0099"/>
                </a:solidFill>
              </a:rPr>
              <a:t>ACUTE   </a:t>
            </a:r>
            <a:r>
              <a:rPr lang="en-US" sz="2800" b="1" i="1" dirty="0" smtClean="0">
                <a:solidFill>
                  <a:srgbClr val="1010C6"/>
                </a:solidFill>
              </a:rPr>
              <a:t>(Very serious)</a:t>
            </a:r>
          </a:p>
          <a:p>
            <a:pPr eaLnBrk="1" hangingPunct="1"/>
            <a:r>
              <a:rPr lang="en-US" sz="2800" b="1" i="1" dirty="0" smtClean="0">
                <a:solidFill>
                  <a:srgbClr val="CC0099"/>
                </a:solidFill>
              </a:rPr>
              <a:t>CHRONIC </a:t>
            </a:r>
            <a:r>
              <a:rPr lang="en-US" sz="2800" b="1" i="1" dirty="0" smtClean="0">
                <a:solidFill>
                  <a:srgbClr val="1010C6"/>
                </a:solidFill>
              </a:rPr>
              <a:t>(Calcifications, Pseudocyst)</a:t>
            </a:r>
          </a:p>
        </p:txBody>
      </p:sp>
      <p:pic>
        <p:nvPicPr>
          <p:cNvPr id="4" name="Picture 4" descr="image012"/>
          <p:cNvPicPr>
            <a:picLocks noChangeAspect="1" noChangeArrowheads="1"/>
          </p:cNvPicPr>
          <p:nvPr/>
        </p:nvPicPr>
        <p:blipFill>
          <a:blip r:embed="rId3" cstate="print"/>
          <a:srcRect/>
          <a:stretch>
            <a:fillRect/>
          </a:stretch>
        </p:blipFill>
        <p:spPr bwMode="auto">
          <a:xfrm>
            <a:off x="971600" y="2438400"/>
            <a:ext cx="7056784" cy="4032448"/>
          </a:xfrm>
          <a:prstGeom prst="rect">
            <a:avLst/>
          </a:prstGeom>
          <a:noFill/>
          <a:ln w="9525">
            <a:noFill/>
            <a:miter lim="800000"/>
            <a:headEnd/>
            <a:tailEnd/>
          </a:ln>
        </p:spPr>
      </p:pic>
      <p:sp>
        <p:nvSpPr>
          <p:cNvPr id="5" name="Rounded Rectangle 4"/>
          <p:cNvSpPr/>
          <p:nvPr/>
        </p:nvSpPr>
        <p:spPr>
          <a:xfrm>
            <a:off x="1043608" y="260648"/>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PANCREATITIS - Types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7" name="Picture 6" descr="64"/>
          <p:cNvPicPr>
            <a:picLocks noGrp="1" noChangeAspect="1" noChangeArrowheads="1"/>
          </p:cNvPicPr>
          <p:nvPr>
            <p:ph idx="1"/>
          </p:nvPr>
        </p:nvPicPr>
        <p:blipFill>
          <a:blip r:embed="rId2" cstate="print">
            <a:lum contrast="20000"/>
          </a:blip>
          <a:srcRect/>
          <a:stretch>
            <a:fillRect/>
          </a:stretch>
        </p:blipFill>
        <p:spPr>
          <a:xfrm>
            <a:off x="683568" y="908720"/>
            <a:ext cx="7522730" cy="5454427"/>
          </a:xfrm>
          <a:noFill/>
          <a:ln>
            <a:noFill/>
          </a:ln>
        </p:spPr>
      </p:pic>
      <p:sp>
        <p:nvSpPr>
          <p:cNvPr id="4" name="Rounded Rectangle 3"/>
          <p:cNvSpPr/>
          <p:nvPr/>
        </p:nvSpPr>
        <p:spPr>
          <a:xfrm>
            <a:off x="755576" y="260648"/>
            <a:ext cx="741682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PANCREATITIS – Common causes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2819400"/>
            <a:ext cx="6172200" cy="1240904"/>
          </a:xfrm>
        </p:spPr>
        <p:txBody>
          <a:bodyPr>
            <a:noAutofit/>
          </a:bodyPr>
          <a:lstStyle/>
          <a:p>
            <a:pPr algn="ctr"/>
            <a:r>
              <a:rPr lang="en-US" sz="4800" b="1" i="1" dirty="0" smtClean="0">
                <a:solidFill>
                  <a:srgbClr val="FF33CC"/>
                </a:solidFill>
                <a:effectLst>
                  <a:outerShdw blurRad="38100" dist="38100" dir="2700000" algn="tl">
                    <a:srgbClr val="000000">
                      <a:alpha val="43137"/>
                    </a:srgbClr>
                  </a:outerShdw>
                </a:effectLst>
              </a:rPr>
              <a:t>Acute pancreatitis</a:t>
            </a:r>
            <a:endParaRPr lang="en-US" sz="4800" b="1" i="1" dirty="0">
              <a:solidFill>
                <a:srgbClr val="FF33CC"/>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611560" y="1628800"/>
            <a:ext cx="7560840" cy="4896544"/>
          </a:xfrm>
        </p:spPr>
        <p:txBody>
          <a:bodyPr>
            <a:normAutofit/>
          </a:bodyPr>
          <a:lstStyle/>
          <a:p>
            <a:pPr eaLnBrk="1" hangingPunct="1">
              <a:buFont typeface="Wingdings" pitchFamily="2" charset="2"/>
              <a:buChar char="Ø"/>
            </a:pPr>
            <a:r>
              <a:rPr lang="en-US" sz="3200" b="1" i="1" dirty="0" smtClean="0">
                <a:solidFill>
                  <a:srgbClr val="1010C6"/>
                </a:solidFill>
              </a:rPr>
              <a:t> </a:t>
            </a:r>
            <a:r>
              <a:rPr lang="en-US" sz="2800" b="1" i="1" dirty="0" smtClean="0">
                <a:solidFill>
                  <a:srgbClr val="1010C6"/>
                </a:solidFill>
              </a:rPr>
              <a:t>Alcoholism</a:t>
            </a:r>
          </a:p>
          <a:p>
            <a:pPr eaLnBrk="1" hangingPunct="1">
              <a:buFont typeface="Wingdings" pitchFamily="2" charset="2"/>
              <a:buChar char="Ø"/>
            </a:pPr>
            <a:r>
              <a:rPr lang="en-US" sz="2800" b="1" i="1" dirty="0" smtClean="0">
                <a:solidFill>
                  <a:srgbClr val="1010C6"/>
                </a:solidFill>
              </a:rPr>
              <a:t> Bile reflux  </a:t>
            </a:r>
          </a:p>
          <a:p>
            <a:pPr eaLnBrk="1" hangingPunct="1">
              <a:buFont typeface="Wingdings" pitchFamily="2" charset="2"/>
              <a:buChar char="Ø"/>
            </a:pPr>
            <a:r>
              <a:rPr lang="en-US" sz="2800" b="1" i="1" dirty="0" smtClean="0">
                <a:solidFill>
                  <a:srgbClr val="1010C6"/>
                </a:solidFill>
              </a:rPr>
              <a:t> Medications (thiazides)</a:t>
            </a:r>
          </a:p>
          <a:p>
            <a:pPr eaLnBrk="1" hangingPunct="1">
              <a:buFont typeface="Wingdings" pitchFamily="2" charset="2"/>
              <a:buChar char="Ø"/>
            </a:pPr>
            <a:r>
              <a:rPr lang="en-US" sz="2800" b="1" i="1" dirty="0" smtClean="0">
                <a:solidFill>
                  <a:srgbClr val="1010C6"/>
                </a:solidFill>
              </a:rPr>
              <a:t> Hypertriglyceridemia, hypercalcemia</a:t>
            </a:r>
          </a:p>
          <a:p>
            <a:pPr eaLnBrk="1" hangingPunct="1">
              <a:buFont typeface="Wingdings" pitchFamily="2" charset="2"/>
              <a:buChar char="Ø"/>
            </a:pPr>
            <a:r>
              <a:rPr lang="en-US" sz="2800" b="1" i="1" dirty="0" smtClean="0">
                <a:solidFill>
                  <a:srgbClr val="1010C6"/>
                </a:solidFill>
              </a:rPr>
              <a:t> Acute ischemia</a:t>
            </a:r>
          </a:p>
          <a:p>
            <a:pPr eaLnBrk="1" hangingPunct="1">
              <a:buFont typeface="Wingdings" pitchFamily="2" charset="2"/>
              <a:buChar char="Ø"/>
            </a:pPr>
            <a:r>
              <a:rPr lang="en-US" sz="2800" b="1" i="1" dirty="0" smtClean="0">
                <a:solidFill>
                  <a:srgbClr val="1010C6"/>
                </a:solidFill>
              </a:rPr>
              <a:t> Trauma, blunt, iatrogenic</a:t>
            </a:r>
          </a:p>
          <a:p>
            <a:pPr eaLnBrk="1" hangingPunct="1">
              <a:buFont typeface="Wingdings" pitchFamily="2" charset="2"/>
              <a:buChar char="Ø"/>
            </a:pPr>
            <a:r>
              <a:rPr lang="en-US" sz="2800" b="1" i="1" dirty="0" smtClean="0">
                <a:solidFill>
                  <a:srgbClr val="1010C6"/>
                </a:solidFill>
              </a:rPr>
              <a:t> Genes: PRSS1, SPINK1</a:t>
            </a:r>
          </a:p>
          <a:p>
            <a:pPr eaLnBrk="1" hangingPunct="1">
              <a:buFont typeface="Wingdings" pitchFamily="2" charset="2"/>
              <a:buChar char="Ø"/>
            </a:pPr>
            <a:r>
              <a:rPr lang="en-US" sz="2800" b="1" i="1" dirty="0" smtClean="0">
                <a:solidFill>
                  <a:srgbClr val="1010C6"/>
                </a:solidFill>
              </a:rPr>
              <a:t> Idiopathic, 10-20%</a:t>
            </a:r>
          </a:p>
        </p:txBody>
      </p:sp>
      <p:sp>
        <p:nvSpPr>
          <p:cNvPr id="5" name="Rounded Rectangle 4"/>
          <p:cNvSpPr/>
          <p:nvPr/>
        </p:nvSpPr>
        <p:spPr>
          <a:xfrm>
            <a:off x="1043608" y="404664"/>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Causes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457200" y="1600200"/>
            <a:ext cx="7467600" cy="4205064"/>
          </a:xfrm>
        </p:spPr>
        <p:txBody>
          <a:bodyPr>
            <a:normAutofit/>
          </a:bodyPr>
          <a:lstStyle/>
          <a:p>
            <a:pPr eaLnBrk="1" hangingPunct="1">
              <a:buNone/>
            </a:pPr>
            <a:r>
              <a:rPr lang="en-US" sz="2800" b="1" i="1" dirty="0" smtClean="0">
                <a:solidFill>
                  <a:srgbClr val="1010C6"/>
                </a:solidFill>
              </a:rPr>
              <a:t> </a:t>
            </a:r>
          </a:p>
          <a:p>
            <a:pPr eaLnBrk="1" hangingPunct="1">
              <a:buFont typeface="Wingdings" pitchFamily="2" charset="2"/>
              <a:buChar char="Ø"/>
            </a:pPr>
            <a:r>
              <a:rPr lang="en-US" sz="2800" b="1" i="1" dirty="0" smtClean="0">
                <a:solidFill>
                  <a:srgbClr val="1010C6"/>
                </a:solidFill>
              </a:rPr>
              <a:t>SEVERE ABDOMINAL PAIN</a:t>
            </a:r>
          </a:p>
          <a:p>
            <a:pPr eaLnBrk="1" hangingPunct="1">
              <a:buFont typeface="Wingdings" pitchFamily="2" charset="2"/>
              <a:buChar char="Ø"/>
            </a:pPr>
            <a:r>
              <a:rPr lang="en-US" sz="2800" b="1" i="1" dirty="0" smtClean="0">
                <a:solidFill>
                  <a:srgbClr val="1010C6"/>
                </a:solidFill>
              </a:rPr>
              <a:t> Extreme Emergency Situation</a:t>
            </a:r>
          </a:p>
          <a:p>
            <a:pPr eaLnBrk="1" hangingPunct="1">
              <a:buFont typeface="Wingdings" pitchFamily="2" charset="2"/>
              <a:buChar char="Ø"/>
            </a:pPr>
            <a:r>
              <a:rPr lang="en-US" sz="2800" b="1" i="1" dirty="0" smtClean="0">
                <a:solidFill>
                  <a:srgbClr val="1010C6"/>
                </a:solidFill>
              </a:rPr>
              <a:t> High Mortality</a:t>
            </a:r>
          </a:p>
          <a:p>
            <a:pPr eaLnBrk="1" hangingPunct="1">
              <a:buFont typeface="Wingdings" pitchFamily="2" charset="2"/>
              <a:buChar char="Ø"/>
            </a:pPr>
            <a:endParaRPr lang="en-US" sz="2800" b="1" i="1" dirty="0" smtClean="0">
              <a:solidFill>
                <a:srgbClr val="1010C6"/>
              </a:solidFill>
            </a:endParaRPr>
          </a:p>
          <a:p>
            <a:pPr>
              <a:spcBef>
                <a:spcPct val="50000"/>
              </a:spcBef>
              <a:buFont typeface="Wingdings" pitchFamily="2" charset="2"/>
              <a:buChar char="Ø"/>
            </a:pPr>
            <a:r>
              <a:rPr lang="en-US" sz="2800" b="1" i="1" dirty="0" smtClean="0">
                <a:solidFill>
                  <a:srgbClr val="1010C6"/>
                </a:solidFill>
              </a:rPr>
              <a:t>The MOST important lab test is……….?????  </a:t>
            </a:r>
            <a:r>
              <a:rPr lang="en-US" sz="2800" b="1" i="1" dirty="0" smtClean="0">
                <a:solidFill>
                  <a:srgbClr val="1010C6"/>
                </a:solidFill>
                <a:sym typeface="Wingdings" pitchFamily="2" charset="2"/>
              </a:rPr>
              <a:t>  </a:t>
            </a:r>
            <a:r>
              <a:rPr lang="el-GR" sz="2800" b="1" i="1" dirty="0">
                <a:solidFill>
                  <a:srgbClr val="CC0000"/>
                </a:solidFill>
                <a:sym typeface="Wingdings" pitchFamily="2" charset="2"/>
              </a:rPr>
              <a:t>α</a:t>
            </a:r>
            <a:r>
              <a:rPr lang="en-US" sz="2800" b="1" i="1" dirty="0" smtClean="0">
                <a:solidFill>
                  <a:srgbClr val="1010C6"/>
                </a:solidFill>
                <a:sym typeface="Wingdings" pitchFamily="2" charset="2"/>
              </a:rPr>
              <a:t> </a:t>
            </a:r>
            <a:r>
              <a:rPr lang="en-US" sz="2800" b="1" i="1" dirty="0" smtClean="0">
                <a:solidFill>
                  <a:srgbClr val="FF0000"/>
                </a:solidFill>
                <a:sym typeface="Wingdings" pitchFamily="2" charset="2"/>
              </a:rPr>
              <a:t>–</a:t>
            </a:r>
            <a:r>
              <a:rPr lang="en-US" sz="2800" b="1" i="1" dirty="0" smtClean="0">
                <a:solidFill>
                  <a:srgbClr val="1010C6"/>
                </a:solidFill>
                <a:sym typeface="Wingdings" pitchFamily="2" charset="2"/>
              </a:rPr>
              <a:t> </a:t>
            </a:r>
            <a:r>
              <a:rPr lang="en-US" sz="2800" b="1" i="1" dirty="0" smtClean="0">
                <a:solidFill>
                  <a:srgbClr val="CC0000"/>
                </a:solidFill>
              </a:rPr>
              <a:t>AMYLASE estimation</a:t>
            </a:r>
            <a:endParaRPr lang="en-US" sz="2800" b="1" dirty="0" smtClean="0">
              <a:solidFill>
                <a:srgbClr val="3333FF"/>
              </a:solidFill>
            </a:endParaRPr>
          </a:p>
          <a:p>
            <a:pPr eaLnBrk="1" hangingPunct="1"/>
            <a:endParaRPr lang="en-US" sz="2800" b="1" i="1" dirty="0" smtClean="0">
              <a:solidFill>
                <a:srgbClr val="1010C6"/>
              </a:solidFill>
            </a:endParaRPr>
          </a:p>
        </p:txBody>
      </p:sp>
      <p:sp>
        <p:nvSpPr>
          <p:cNvPr id="6" name="Rounded Rectangle 5"/>
          <p:cNvSpPr/>
          <p:nvPr/>
        </p:nvSpPr>
        <p:spPr>
          <a:xfrm>
            <a:off x="1143000" y="404664"/>
            <a:ext cx="69342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Clinical Features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8530" name="Picture 2" descr="http://www.lgmpharma.com/blog/wp-content/uploads/2012/06/erosive-esophagitis.jpg">
            <a:hlinkClick r:id="rId2"/>
          </p:cNvPr>
          <p:cNvPicPr>
            <a:picLocks noChangeAspect="1" noChangeArrowheads="1"/>
          </p:cNvPicPr>
          <p:nvPr/>
        </p:nvPicPr>
        <p:blipFill>
          <a:blip r:embed="rId3" cstate="print"/>
          <a:srcRect/>
          <a:stretch>
            <a:fillRect/>
          </a:stretch>
        </p:blipFill>
        <p:spPr bwMode="auto">
          <a:xfrm>
            <a:off x="672402" y="1268760"/>
            <a:ext cx="7788029" cy="4141440"/>
          </a:xfrm>
          <a:prstGeom prst="rect">
            <a:avLst/>
          </a:prstGeom>
          <a:noFill/>
          <a:ln>
            <a:solidFill>
              <a:schemeClr val="accent1"/>
            </a:solidFill>
          </a:ln>
        </p:spPr>
      </p:pic>
      <p:sp>
        <p:nvSpPr>
          <p:cNvPr id="5" name="Rounded Rectangle 4"/>
          <p:cNvSpPr/>
          <p:nvPr/>
        </p:nvSpPr>
        <p:spPr>
          <a:xfrm>
            <a:off x="10668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755576" y="1844824"/>
            <a:ext cx="7200800" cy="2921496"/>
          </a:xfrm>
        </p:spPr>
        <p:txBody>
          <a:bodyPr>
            <a:normAutofit lnSpcReduction="10000"/>
          </a:bodyPr>
          <a:lstStyle/>
          <a:p>
            <a:pPr eaLnBrk="1" hangingPunct="1"/>
            <a:r>
              <a:rPr lang="en-US" b="1" i="1" dirty="0" smtClean="0">
                <a:solidFill>
                  <a:srgbClr val="1010C6"/>
                </a:solidFill>
              </a:rPr>
              <a:t> EDEMA</a:t>
            </a:r>
          </a:p>
          <a:p>
            <a:pPr eaLnBrk="1" hangingPunct="1"/>
            <a:r>
              <a:rPr lang="en-US" b="1" i="1" dirty="0" smtClean="0">
                <a:solidFill>
                  <a:srgbClr val="1010C6"/>
                </a:solidFill>
              </a:rPr>
              <a:t> FAT NECROSIS</a:t>
            </a:r>
          </a:p>
          <a:p>
            <a:pPr eaLnBrk="1" hangingPunct="1"/>
            <a:r>
              <a:rPr lang="en-US" b="1" i="1" dirty="0" smtClean="0">
                <a:solidFill>
                  <a:srgbClr val="1010C6"/>
                </a:solidFill>
              </a:rPr>
              <a:t> ACUTE INFLAMMATORY INFILTRATE</a:t>
            </a:r>
          </a:p>
          <a:p>
            <a:pPr eaLnBrk="1" hangingPunct="1"/>
            <a:r>
              <a:rPr lang="en-US" b="1" i="1" dirty="0" smtClean="0">
                <a:solidFill>
                  <a:srgbClr val="1010C6"/>
                </a:solidFill>
              </a:rPr>
              <a:t> PANCREAS AUTODIGESTION</a:t>
            </a:r>
          </a:p>
          <a:p>
            <a:pPr eaLnBrk="1" hangingPunct="1"/>
            <a:r>
              <a:rPr lang="en-US" b="1" i="1" dirty="0" smtClean="0">
                <a:solidFill>
                  <a:srgbClr val="1010C6"/>
                </a:solidFill>
              </a:rPr>
              <a:t> BLOOD VESSEL DESTRUCTION</a:t>
            </a:r>
          </a:p>
          <a:p>
            <a:pPr eaLnBrk="1" hangingPunct="1"/>
            <a:r>
              <a:rPr lang="en-US" b="1" i="1" dirty="0" smtClean="0">
                <a:solidFill>
                  <a:srgbClr val="1010C6"/>
                </a:solidFill>
              </a:rPr>
              <a:t> “SAPONIFICATION”</a:t>
            </a:r>
          </a:p>
          <a:p>
            <a:pPr eaLnBrk="1" hangingPunct="1">
              <a:buFontTx/>
              <a:buNone/>
            </a:pPr>
            <a:endParaRPr lang="en-US" b="1" dirty="0" smtClean="0">
              <a:solidFill>
                <a:srgbClr val="CC0099"/>
              </a:solidFill>
            </a:endParaRPr>
          </a:p>
        </p:txBody>
      </p:sp>
      <p:sp>
        <p:nvSpPr>
          <p:cNvPr id="6" name="Rounded Rectangle 5"/>
          <p:cNvSpPr/>
          <p:nvPr/>
        </p:nvSpPr>
        <p:spPr>
          <a:xfrm>
            <a:off x="1219200" y="332656"/>
            <a:ext cx="67818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Consequences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1070457" y="1196752"/>
            <a:ext cx="6957927" cy="4104694"/>
          </a:xfrm>
          <a:prstGeom prst="rect">
            <a:avLst/>
          </a:prstGeom>
          <a:noFill/>
          <a:ln w="9525">
            <a:noFill/>
            <a:miter lim="800000"/>
            <a:headEnd/>
            <a:tailEnd/>
          </a:ln>
        </p:spPr>
      </p:pic>
      <p:sp>
        <p:nvSpPr>
          <p:cNvPr id="3" name="Rounded Rectangle 2"/>
          <p:cNvSpPr/>
          <p:nvPr/>
        </p:nvSpPr>
        <p:spPr>
          <a:xfrm>
            <a:off x="1187624" y="332656"/>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661248"/>
            <a:ext cx="6696744" cy="707886"/>
          </a:xfrm>
          <a:prstGeom prst="rect">
            <a:avLst/>
          </a:prstGeom>
        </p:spPr>
        <p:txBody>
          <a:bodyPr wrap="square">
            <a:spAutoFit/>
          </a:bodyPr>
          <a:lstStyle/>
          <a:p>
            <a:pPr algn="ctr"/>
            <a:r>
              <a:rPr lang="en-US" sz="2000" b="1" i="1" dirty="0" smtClean="0"/>
              <a:t>Acute Pancreatitis : Fat necrosis appears as chalky white calcium soaps. </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ubtitle 3"/>
          <p:cNvSpPr txBox="1">
            <a:spLocks/>
          </p:cNvSpPr>
          <p:nvPr/>
        </p:nvSpPr>
        <p:spPr>
          <a:xfrm>
            <a:off x="827584" y="5373216"/>
            <a:ext cx="7121599" cy="1295623"/>
          </a:xfrm>
          <a:prstGeom prst="rect">
            <a:avLst/>
          </a:prstGeom>
        </p:spPr>
        <p:txBody>
          <a:bodyPr>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In severe acute pancreatitis, black areas of hemorrhage are present within the pancreas as well as chalky, yellow-white areas of fat necrosis. Pancreatic parenchyma is soft and gray-white due to necrosis</a:t>
            </a:r>
            <a:endParaRPr kumimoji="0" lang="en-US" sz="2000" b="1" i="1"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187624" y="980728"/>
            <a:ext cx="6624736" cy="4293295"/>
          </a:xfrm>
          <a:prstGeom prst="rect">
            <a:avLst/>
          </a:prstGeom>
          <a:noFill/>
          <a:ln w="9525">
            <a:noFill/>
            <a:miter lim="800000"/>
            <a:headEnd/>
            <a:tailEnd/>
          </a:ln>
        </p:spPr>
      </p:pic>
      <p:sp>
        <p:nvSpPr>
          <p:cNvPr id="5" name="Rounded Rectangle 4"/>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899592" y="980728"/>
            <a:ext cx="7132637" cy="4320480"/>
          </a:xfrm>
          <a:prstGeom prst="rect">
            <a:avLst/>
          </a:prstGeom>
          <a:noFill/>
          <a:ln w="9525">
            <a:solidFill>
              <a:srgbClr val="003300"/>
            </a:solidFill>
            <a:miter lim="800000"/>
            <a:headEnd/>
            <a:tailEnd/>
          </a:ln>
        </p:spPr>
      </p:pic>
      <p:sp>
        <p:nvSpPr>
          <p:cNvPr id="3" name="Rectangle 2"/>
          <p:cNvSpPr/>
          <p:nvPr/>
        </p:nvSpPr>
        <p:spPr>
          <a:xfrm>
            <a:off x="533400" y="5380672"/>
            <a:ext cx="7772400" cy="1477328"/>
          </a:xfrm>
          <a:prstGeom prst="rect">
            <a:avLst/>
          </a:prstGeom>
          <a:noFill/>
        </p:spPr>
        <p:txBody>
          <a:bodyPr>
            <a:spAutoFit/>
          </a:bodyPr>
          <a:lstStyle/>
          <a:p>
            <a:pPr algn="ctr">
              <a:defRPr/>
            </a:pPr>
            <a:r>
              <a:rPr lang="en-US" b="1" i="1" dirty="0" smtClean="0"/>
              <a:t>Severe </a:t>
            </a:r>
            <a:r>
              <a:rPr lang="en-US" b="1" i="1" dirty="0"/>
              <a:t>acute pancreatitis shows an area of acute inflammation with necrosis. Within the necrotic area is a blood vessel showing fibrinoid necrosis of the vessel </a:t>
            </a:r>
            <a:r>
              <a:rPr lang="en-US" b="1" i="1" dirty="0" smtClean="0"/>
              <a:t>wall leads </a:t>
            </a:r>
            <a:r>
              <a:rPr lang="en-US" b="1" i="1" dirty="0"/>
              <a:t>to severe, hemorrhagic, acute pancreatitis. </a:t>
            </a:r>
            <a:r>
              <a:rPr lang="en-US" b="1" i="1" dirty="0" smtClean="0"/>
              <a:t>Common causes of acute pancreatitis are alcoholism , gall stones impaction , traumatic , hereditary and idiopathic .</a:t>
            </a:r>
            <a:endParaRPr lang="en-US" b="1" i="1" dirty="0"/>
          </a:p>
        </p:txBody>
      </p:sp>
      <p:sp>
        <p:nvSpPr>
          <p:cNvPr id="4" name="Rounded Rectangle 3"/>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2743200"/>
            <a:ext cx="6172200" cy="1240904"/>
          </a:xfrm>
        </p:spPr>
        <p:txBody>
          <a:bodyPr>
            <a:noAutofit/>
          </a:bodyPr>
          <a:lstStyle/>
          <a:p>
            <a:pPr algn="ctr"/>
            <a:r>
              <a:rPr lang="en-US" b="1" i="1" dirty="0" smtClean="0">
                <a:solidFill>
                  <a:srgbClr val="7030A0"/>
                </a:solidFill>
                <a:effectLst>
                  <a:outerShdw blurRad="38100" dist="38100" dir="2700000" algn="tl">
                    <a:srgbClr val="000000">
                      <a:alpha val="43137"/>
                    </a:srgbClr>
                  </a:outerShdw>
                </a:effectLst>
              </a:rPr>
              <a:t>Chronic pancreatitis</a:t>
            </a:r>
            <a:endParaRPr lang="en-US" b="1" i="1" dirty="0">
              <a:solidFill>
                <a:srgbClr val="7030A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762000" y="5517232"/>
            <a:ext cx="7315200" cy="1323439"/>
          </a:xfrm>
          <a:prstGeom prst="rect">
            <a:avLst/>
          </a:prstGeom>
        </p:spPr>
        <p:txBody>
          <a:bodyPr wrap="square">
            <a:spAutoFit/>
          </a:bodyPr>
          <a:lstStyle/>
          <a:p>
            <a:pPr algn="ctr"/>
            <a:r>
              <a:rPr lang="en-US" sz="2000" b="1" i="1" dirty="0" smtClean="0"/>
              <a:t>Find the “soap”, find the calcium. Calcium deposition is secondary to fat necrosis and dystrophic calcification . Possible causes of chronic pacreatitis are gall stones , alcoholism, tropical , hereditary and idiopathic .</a:t>
            </a:r>
          </a:p>
        </p:txBody>
      </p:sp>
      <p:pic>
        <p:nvPicPr>
          <p:cNvPr id="15361" name="Picture 1"/>
          <p:cNvPicPr>
            <a:picLocks noChangeAspect="1" noChangeArrowheads="1"/>
          </p:cNvPicPr>
          <p:nvPr/>
        </p:nvPicPr>
        <p:blipFill>
          <a:blip r:embed="rId3" cstate="print"/>
          <a:srcRect/>
          <a:stretch>
            <a:fillRect/>
          </a:stretch>
        </p:blipFill>
        <p:spPr bwMode="auto">
          <a:xfrm>
            <a:off x="899592" y="980729"/>
            <a:ext cx="7128792" cy="4464496"/>
          </a:xfrm>
          <a:prstGeom prst="rect">
            <a:avLst/>
          </a:prstGeom>
          <a:noFill/>
          <a:ln w="9525">
            <a:solidFill>
              <a:schemeClr val="tx2">
                <a:lumMod val="75000"/>
              </a:schemeClr>
            </a:solidFill>
            <a:miter lim="800000"/>
            <a:headEnd/>
            <a:tailEnd/>
          </a:ln>
        </p:spPr>
      </p:pic>
      <p:sp>
        <p:nvSpPr>
          <p:cNvPr id="5" name="Rounded Rectangle 4"/>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187624" y="908720"/>
            <a:ext cx="6696744" cy="4608512"/>
          </a:xfrm>
          <a:prstGeom prst="rect">
            <a:avLst/>
          </a:prstGeom>
          <a:noFill/>
          <a:ln w="9525">
            <a:solidFill>
              <a:schemeClr val="tx2">
                <a:lumMod val="75000"/>
              </a:schemeClr>
            </a:solidFill>
            <a:miter lim="800000"/>
            <a:headEnd/>
            <a:tailEnd/>
          </a:ln>
        </p:spPr>
      </p:pic>
      <p:sp>
        <p:nvSpPr>
          <p:cNvPr id="3" name="Rounded Rectangle 2"/>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807005"/>
            <a:ext cx="6624736" cy="707886"/>
          </a:xfrm>
          <a:prstGeom prst="rect">
            <a:avLst/>
          </a:prstGeom>
        </p:spPr>
        <p:txBody>
          <a:bodyPr wrap="square">
            <a:spAutoFit/>
          </a:bodyPr>
          <a:lstStyle/>
          <a:p>
            <a:pPr algn="ctr"/>
            <a:r>
              <a:rPr lang="en-US" sz="2000" b="1" i="1" dirty="0" smtClean="0"/>
              <a:t>Unfortunately dense fibrosis is a feature BOTH of chronic pancreatitis as well as adenocarcinoma.</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827584" y="908720"/>
            <a:ext cx="7291536" cy="4320480"/>
          </a:xfrm>
          <a:noFill/>
          <a:ln>
            <a:solidFill>
              <a:schemeClr val="tx2">
                <a:lumMod val="75000"/>
              </a:schemeClr>
            </a:solidFill>
          </a:ln>
        </p:spPr>
      </p:pic>
      <p:sp>
        <p:nvSpPr>
          <p:cNvPr id="5" name="Rectangle 4"/>
          <p:cNvSpPr/>
          <p:nvPr/>
        </p:nvSpPr>
        <p:spPr>
          <a:xfrm>
            <a:off x="827584" y="5397023"/>
            <a:ext cx="7272808" cy="1323439"/>
          </a:xfrm>
          <a:prstGeom prst="rect">
            <a:avLst/>
          </a:prstGeom>
        </p:spPr>
        <p:txBody>
          <a:bodyPr wrap="square">
            <a:spAutoFit/>
          </a:bodyPr>
          <a:lstStyle/>
          <a:p>
            <a:pPr algn="ctr"/>
            <a:r>
              <a:rPr lang="en-US" sz="2000" b="1" i="1" dirty="0" smtClean="0"/>
              <a:t>Chronic Pancreatitis: parenchymal fibrosis, chronic inflammatory infiltrate and reduced number and size of acini with variable dilatation of pancreatic ducts and relative sparing of islets of langerhans ( arrow )</a:t>
            </a:r>
            <a:endParaRPr lang="en-US" sz="2000" b="1" i="1" dirty="0"/>
          </a:p>
        </p:txBody>
      </p:sp>
      <p:sp>
        <p:nvSpPr>
          <p:cNvPr id="6" name="Rounded Rectangle 5"/>
          <p:cNvSpPr/>
          <p:nvPr/>
        </p:nvSpPr>
        <p:spPr>
          <a:xfrm>
            <a:off x="1187624" y="188640"/>
            <a:ext cx="6696744"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172200" cy="1524000"/>
          </a:xfrm>
        </p:spPr>
        <p:txBody>
          <a:bodyPr>
            <a:noAutofit/>
          </a:bodyPr>
          <a:lstStyle/>
          <a:p>
            <a:pPr algn="ctr"/>
            <a:r>
              <a:rPr lang="en-US" sz="4800" b="1" i="1" dirty="0" smtClean="0">
                <a:solidFill>
                  <a:srgbClr val="C00000"/>
                </a:solidFill>
                <a:effectLst>
                  <a:outerShdw blurRad="38100" dist="38100" dir="2700000" algn="tl">
                    <a:srgbClr val="000000">
                      <a:alpha val="43137"/>
                    </a:srgbClr>
                  </a:outerShdw>
                </a:effectLst>
              </a:rPr>
              <a:t>Pancreatic adenocarcinoma</a:t>
            </a:r>
            <a:endParaRPr lang="en-US" sz="4800" b="1" i="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pathologyoutlines.com/caseofweek/case154imag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39" y="1052736"/>
            <a:ext cx="6463649" cy="429478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66800" y="188640"/>
            <a:ext cx="693420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899592" y="5410200"/>
            <a:ext cx="7128792" cy="1323439"/>
          </a:xfrm>
          <a:prstGeom prst="rect">
            <a:avLst/>
          </a:prstGeom>
        </p:spPr>
        <p:txBody>
          <a:bodyPr wrap="square">
            <a:spAutoFit/>
          </a:bodyPr>
          <a:lstStyle/>
          <a:p>
            <a:pPr algn="ctr"/>
            <a:r>
              <a:rPr lang="en-US" sz="2000" b="1" i="1" dirty="0" smtClean="0"/>
              <a:t>  Horizontal section of pancreas showing a well circumscribed tumor nodule at the head of pancreas. Note the presence of a dilated main pancreatic duct. Part of the duodenum is seen on the left and the spleen on the right side.</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957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1835696" y="1268760"/>
            <a:ext cx="5040560" cy="4390827"/>
          </a:xfrm>
          <a:prstGeom prst="rect">
            <a:avLst/>
          </a:prstGeom>
          <a:noFill/>
          <a:ln>
            <a:solidFill>
              <a:schemeClr val="accent1"/>
            </a:solidFill>
          </a:ln>
        </p:spPr>
      </p:pic>
      <p:sp>
        <p:nvSpPr>
          <p:cNvPr id="5" name="Rounded Rectangle 4"/>
          <p:cNvSpPr/>
          <p:nvPr/>
        </p:nvSpPr>
        <p:spPr>
          <a:xfrm>
            <a:off x="1979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Endoscopy view</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6" name="Rectangle 5"/>
          <p:cNvSpPr/>
          <p:nvPr/>
        </p:nvSpPr>
        <p:spPr>
          <a:xfrm>
            <a:off x="1475656" y="5733256"/>
            <a:ext cx="5832648" cy="1015663"/>
          </a:xfrm>
          <a:prstGeom prst="rect">
            <a:avLst/>
          </a:prstGeom>
        </p:spPr>
        <p:txBody>
          <a:bodyPr wrap="square">
            <a:spAutoFit/>
          </a:bodyPr>
          <a:lstStyle/>
          <a:p>
            <a:pPr algn="ctr"/>
            <a:r>
              <a:rPr lang="en-US" sz="2000" b="1" i="1" dirty="0" smtClean="0"/>
              <a:t>Reflux esophagitis – necrosis of esophageal epithelium causing ulcers near the junction of the stomach and esophagus</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20870"/>
            <a:ext cx="6552728" cy="4468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5734997"/>
            <a:ext cx="7696200" cy="707886"/>
          </a:xfrm>
          <a:prstGeom prst="rect">
            <a:avLst/>
          </a:prstGeom>
        </p:spPr>
        <p:txBody>
          <a:bodyPr wrap="square">
            <a:spAutoFit/>
          </a:bodyPr>
          <a:lstStyle/>
          <a:p>
            <a:pPr algn="ctr"/>
            <a:r>
              <a:rPr lang="en-US" sz="2000" b="1" i="1" dirty="0">
                <a:solidFill>
                  <a:srgbClr val="000000"/>
                </a:solidFill>
                <a:latin typeface="+mj-lt"/>
              </a:rPr>
              <a:t>Gross appearance of large duct type ductal adenocarcinoma. A </a:t>
            </a:r>
            <a:r>
              <a:rPr lang="en-US" sz="2000" b="1" i="1" dirty="0" err="1">
                <a:solidFill>
                  <a:srgbClr val="000000"/>
                </a:solidFill>
                <a:latin typeface="+mj-lt"/>
              </a:rPr>
              <a:t>microcystic</a:t>
            </a:r>
            <a:r>
              <a:rPr lang="en-US" sz="2000" b="1" i="1" dirty="0">
                <a:solidFill>
                  <a:srgbClr val="000000"/>
                </a:solidFill>
                <a:latin typeface="+mj-lt"/>
              </a:rPr>
              <a:t> pattern with cysts measuring from millimeters up to 1</a:t>
            </a:r>
            <a:r>
              <a:rPr lang="en-US" sz="2000" b="1" i="1" dirty="0">
                <a:solidFill>
                  <a:srgbClr val="000000"/>
                </a:solidFill>
                <a:latin typeface="+mj-lt"/>
                <a:ea typeface="arial unicode ms" panose="020B0604020202020204" pitchFamily="34" charset="-128"/>
              </a:rPr>
              <a:t> </a:t>
            </a:r>
            <a:r>
              <a:rPr lang="en-US" sz="2000" b="1" i="1" dirty="0">
                <a:solidFill>
                  <a:srgbClr val="000000"/>
                </a:solidFill>
                <a:latin typeface="+mj-lt"/>
              </a:rPr>
              <a:t>cm.</a:t>
            </a:r>
            <a:endParaRPr lang="en-US" sz="2000" b="1" i="1" dirty="0">
              <a:latin typeface="+mj-lt"/>
            </a:endParaRPr>
          </a:p>
        </p:txBody>
      </p:sp>
      <p:sp>
        <p:nvSpPr>
          <p:cNvPr id="6" name="Rounded Rectangle 5"/>
          <p:cNvSpPr/>
          <p:nvPr/>
        </p:nvSpPr>
        <p:spPr>
          <a:xfrm>
            <a:off x="755576" y="188640"/>
            <a:ext cx="7488832"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Cut surface</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608197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179512" y="980728"/>
            <a:ext cx="8424936" cy="4608512"/>
          </a:xfrm>
          <a:prstGeom prst="rect">
            <a:avLst/>
          </a:prstGeom>
          <a:noFill/>
          <a:ln w="9525">
            <a:solidFill>
              <a:schemeClr val="tx2">
                <a:lumMod val="75000"/>
              </a:schemeClr>
            </a:solidFill>
            <a:miter lim="800000"/>
            <a:headEnd/>
            <a:tailEnd/>
          </a:ln>
        </p:spPr>
      </p:pic>
      <p:sp>
        <p:nvSpPr>
          <p:cNvPr id="4" name="Rounded Rectangle 3"/>
          <p:cNvSpPr/>
          <p:nvPr/>
        </p:nvSpPr>
        <p:spPr>
          <a:xfrm>
            <a:off x="323528" y="188640"/>
            <a:ext cx="828092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 &amp;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323528" y="5746030"/>
            <a:ext cx="8177562" cy="1015663"/>
          </a:xfrm>
          <a:prstGeom prst="rect">
            <a:avLst/>
          </a:prstGeom>
        </p:spPr>
        <p:txBody>
          <a:bodyPr wrap="square">
            <a:spAutoFit/>
          </a:bodyPr>
          <a:lstStyle/>
          <a:p>
            <a:pPr algn="ctr"/>
            <a:r>
              <a:rPr lang="en-US" sz="2000" b="1" i="1" dirty="0" smtClean="0"/>
              <a:t>Gross picture shows ill defined pale and firm pancreatic mass ( left ).  Microscopic picture shows malignant glands or acini surrounded by desmoplastic fibrous stroma ( right)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153400" y="6643710"/>
            <a:ext cx="9906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971600" y="980728"/>
            <a:ext cx="6984085" cy="4392488"/>
          </a:xfrm>
          <a:noFill/>
          <a:ln w="19050">
            <a:solidFill>
              <a:schemeClr val="tx2">
                <a:lumMod val="75000"/>
              </a:schemeClr>
            </a:solidFill>
          </a:ln>
        </p:spPr>
      </p:pic>
      <p:sp>
        <p:nvSpPr>
          <p:cNvPr id="4" name="Rounded Rectangle 3"/>
          <p:cNvSpPr/>
          <p:nvPr/>
        </p:nvSpPr>
        <p:spPr>
          <a:xfrm>
            <a:off x="971600" y="188640"/>
            <a:ext cx="6984085"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55576" y="5541039"/>
            <a:ext cx="7128792" cy="1015663"/>
          </a:xfrm>
          <a:prstGeom prst="rect">
            <a:avLst/>
          </a:prstGeom>
        </p:spPr>
        <p:txBody>
          <a:bodyPr wrap="square">
            <a:spAutoFit/>
          </a:bodyPr>
          <a:lstStyle/>
          <a:p>
            <a:pPr algn="ctr"/>
            <a:r>
              <a:rPr lang="en-US" sz="2000" b="1" i="1" dirty="0" smtClean="0"/>
              <a:t>Deeply infiltrative growth pattern with irregular shape and distribution , Desmoplasia , Marked nuclear pleomorphism with nucleoli, Loss of polarity and  Mitotic figures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2780928"/>
            <a:ext cx="6048672" cy="1152128"/>
          </a:xfrm>
        </p:spPr>
        <p:txBody>
          <a:bodyPr>
            <a:normAutofit/>
          </a:bodyPr>
          <a:lstStyle/>
          <a:p>
            <a:pPr marL="0" indent="0" algn="ctr">
              <a:buNone/>
            </a:pPr>
            <a:r>
              <a:rPr lang="en-US" sz="6600" b="1" i="1" dirty="0" smtClean="0"/>
              <a:t>THE END</a:t>
            </a:r>
            <a:endParaRPr lang="en-US" sz="6600" b="1" i="1" dirty="0"/>
          </a:p>
        </p:txBody>
      </p:sp>
    </p:spTree>
    <p:extLst>
      <p:ext uri="{BB962C8B-B14F-4D97-AF65-F5344CB8AC3E}">
        <p14:creationId xmlns:p14="http://schemas.microsoft.com/office/powerpoint/2010/main" val="324695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691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Microscopically  HPF</a:t>
            </a:r>
            <a:endParaRPr lang="en-GB" sz="2800" b="1" i="1" dirty="0">
              <a:solidFill>
                <a:schemeClr val="bg1"/>
              </a:solidFill>
              <a:effectLst>
                <a:outerShdw blurRad="38100" dist="38100" dir="2700000" algn="tl">
                  <a:srgbClr val="000000">
                    <a:alpha val="43137"/>
                  </a:srgbClr>
                </a:outerShdw>
              </a:effectLst>
              <a:latin typeface="+mj-lt"/>
            </a:endParaRP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1115616" y="1052736"/>
            <a:ext cx="6768752" cy="4886119"/>
          </a:xfrm>
          <a:prstGeom prst="rect">
            <a:avLst/>
          </a:prstGeom>
          <a:noFill/>
          <a:ln>
            <a:solidFill>
              <a:schemeClr val="accent1"/>
            </a:solidFill>
          </a:ln>
        </p:spPr>
      </p:pic>
      <p:sp>
        <p:nvSpPr>
          <p:cNvPr id="8" name="Rectangle 7"/>
          <p:cNvSpPr/>
          <p:nvPr/>
        </p:nvSpPr>
        <p:spPr>
          <a:xfrm>
            <a:off x="1043608" y="6023029"/>
            <a:ext cx="6984776" cy="707886"/>
          </a:xfrm>
          <a:prstGeom prst="rect">
            <a:avLst/>
          </a:prstGeom>
        </p:spPr>
        <p:txBody>
          <a:bodyPr wrap="square">
            <a:spAutoFit/>
          </a:bodyPr>
          <a:lstStyle/>
          <a:p>
            <a:pPr algn="ctr"/>
            <a:r>
              <a:rPr lang="en-US" sz="2000" b="1" i="1" dirty="0" smtClean="0"/>
              <a:t>Intraepithelial eosinophils (arrow) and basal cell hyperplasia (high power, H/E stain).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824" y="980728"/>
            <a:ext cx="3888432" cy="707886"/>
          </a:xfrm>
          <a:prstGeom prst="rect">
            <a:avLst/>
          </a:prstGeom>
          <a:noFill/>
        </p:spPr>
        <p:txBody>
          <a:bodyPr wrap="square" rtlCol="0">
            <a:spAutoFit/>
          </a:bodyPr>
          <a:lstStyle/>
          <a:p>
            <a:pPr algn="ctr"/>
            <a:r>
              <a:rPr lang="en-US" sz="4000" b="1" i="1" dirty="0" smtClean="0">
                <a:effectLst>
                  <a:outerShdw blurRad="38100" dist="38100" dir="2700000" algn="tl">
                    <a:srgbClr val="000000">
                      <a:alpha val="43137"/>
                    </a:srgbClr>
                  </a:outerShdw>
                </a:effectLst>
                <a:latin typeface="+mj-lt"/>
              </a:rPr>
              <a:t>FIRST PRACTICAL</a:t>
            </a:r>
            <a:endParaRPr lang="en-US" sz="4000" b="1" i="1" dirty="0">
              <a:effectLst>
                <a:outerShdw blurRad="38100" dist="38100" dir="2700000" algn="tl">
                  <a:srgbClr val="000000">
                    <a:alpha val="43137"/>
                  </a:srgbClr>
                </a:outerShdw>
              </a:effectLst>
              <a:latin typeface="+mj-lt"/>
            </a:endParaRPr>
          </a:p>
        </p:txBody>
      </p:sp>
      <p:sp>
        <p:nvSpPr>
          <p:cNvPr id="5" name="Rectangle 4"/>
          <p:cNvSpPr/>
          <p:nvPr/>
        </p:nvSpPr>
        <p:spPr>
          <a:xfrm>
            <a:off x="2000232" y="3071810"/>
            <a:ext cx="6056466" cy="923330"/>
          </a:xfrm>
          <a:prstGeom prst="rect">
            <a:avLst/>
          </a:prstGeom>
          <a:noFill/>
        </p:spPr>
        <p:txBody>
          <a:bodyPr wrap="none" lIns="91440" tIns="45720" rIns="91440" bIns="45720">
            <a:spAutoFit/>
          </a:bodyPr>
          <a:lstStyle/>
          <a:p>
            <a:pPr algn="ctr"/>
            <a:r>
              <a:rPr lang="en-US" sz="5400" b="1" i="1" cap="none" spc="0"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rPr>
              <a:t>SALIVARY GLAND</a:t>
            </a:r>
            <a:endParaRPr lang="en-US" sz="5400" b="1" i="1" cap="none" spc="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990600" y="1524000"/>
            <a:ext cx="7488832" cy="4310608"/>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a:t>
            </a:r>
            <a:r>
              <a:rPr lang="en-GB" sz="3200" b="1" dirty="0" smtClean="0">
                <a:solidFill>
                  <a:srgbClr val="CC0066"/>
                </a:solidFill>
                <a:latin typeface="Calibri" pitchFamily="32" charset="0"/>
              </a:rPr>
              <a:t>Cells:</a:t>
            </a:r>
            <a:endParaRPr lang="en-GB" sz="3200" b="1" dirty="0">
              <a:solidFill>
                <a:srgbClr val="CC0066"/>
              </a:solidFill>
              <a:latin typeface="Calibri" pitchFamily="32" charset="0"/>
            </a:endParaRP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1071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67543"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p>
          </p:txBody>
        </p:sp>
      </p:grpSp>
      <p:sp>
        <p:nvSpPr>
          <p:cNvPr id="6" name="Rounded Rectangle 5"/>
          <p:cNvSpPr/>
          <p:nvPr/>
        </p:nvSpPr>
        <p:spPr>
          <a:xfrm>
            <a:off x="2051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BARRETT’S  ESOPHAGUS</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7" name="Text Box 2"/>
          <p:cNvSpPr txBox="1">
            <a:spLocks noChangeArrowheads="1"/>
          </p:cNvSpPr>
          <p:nvPr/>
        </p:nvSpPr>
        <p:spPr bwMode="auto">
          <a:xfrm>
            <a:off x="251520" y="4869160"/>
            <a:ext cx="8136904" cy="1872208"/>
          </a:xfrm>
          <a:prstGeom prst="rect">
            <a:avLst/>
          </a:prstGeom>
          <a:noFill/>
          <a:ln w="9525">
            <a:noFill/>
            <a:round/>
            <a:headEnd/>
            <a:tailEnd/>
          </a:ln>
        </p:spPr>
        <p:txBody>
          <a:bodyPr/>
          <a:lstStyle/>
          <a:p>
            <a:pPr marL="341313" indent="-341313" algn="ctr">
              <a:lnSpc>
                <a:spcPct val="100000"/>
              </a:lnSpc>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latin typeface="+mj-lt"/>
              </a:rPr>
              <a:t>Intestinalized metaplastic </a:t>
            </a:r>
            <a:r>
              <a:rPr lang="en-GB" sz="2000" b="1" i="1" dirty="0">
                <a:latin typeface="+mj-lt"/>
              </a:rPr>
              <a:t>mucosa is </a:t>
            </a:r>
            <a:r>
              <a:rPr lang="en-GB" sz="2000" b="1" i="1" dirty="0" smtClean="0">
                <a:latin typeface="+mj-lt"/>
              </a:rPr>
              <a:t>at risk for </a:t>
            </a:r>
            <a:r>
              <a:rPr lang="en-GB" sz="2000" b="1" i="1" dirty="0">
                <a:latin typeface="+mj-lt"/>
              </a:rPr>
              <a:t>glandular dysplasia</a:t>
            </a:r>
            <a:r>
              <a:rPr lang="en-GB" sz="2000" b="1" i="1" dirty="0" smtClean="0">
                <a:latin typeface="+mj-lt"/>
              </a:rPr>
              <a:t>. Searching </a:t>
            </a:r>
            <a:r>
              <a:rPr lang="en-GB" sz="2000" b="1" i="1" dirty="0">
                <a:latin typeface="+mj-lt"/>
              </a:rPr>
              <a:t>for dysplasia when BARRETT’s is present is of utmost </a:t>
            </a:r>
            <a:r>
              <a:rPr lang="en-GB" sz="2000" b="1" i="1" dirty="0" smtClean="0">
                <a:latin typeface="+mj-lt"/>
              </a:rPr>
              <a:t>importance. Most/All </a:t>
            </a:r>
            <a:r>
              <a:rPr lang="en-GB" sz="2000" b="1" i="1" dirty="0">
                <a:latin typeface="+mj-lt"/>
              </a:rPr>
              <a:t>adenocarcinomas </a:t>
            </a:r>
            <a:r>
              <a:rPr lang="en-GB" sz="2000" b="1" i="1" dirty="0" smtClean="0">
                <a:latin typeface="+mj-lt"/>
              </a:rPr>
              <a:t> arising </a:t>
            </a:r>
            <a:r>
              <a:rPr lang="en-GB" sz="2000" b="1" i="1" dirty="0">
                <a:latin typeface="+mj-lt"/>
              </a:rPr>
              <a:t>in the esophagus arise from previously existing </a:t>
            </a:r>
            <a:r>
              <a:rPr lang="en-GB" sz="2000" b="1" i="1" dirty="0" smtClean="0">
                <a:latin typeface="+mj-lt"/>
              </a:rPr>
              <a:t>BARRETT’s . Newly named Columnar lined esophagus</a:t>
            </a:r>
            <a:endParaRPr lang="en-GB" sz="2000" b="1" i="1" dirty="0">
              <a:latin typeface="+mj-l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5576" y="5357826"/>
            <a:ext cx="7344816" cy="1015663"/>
          </a:xfrm>
          <a:prstGeom prst="rect">
            <a:avLst/>
          </a:prstGeom>
        </p:spPr>
        <p:txBody>
          <a:bodyPr wrap="square">
            <a:spAutoFit/>
          </a:bodyPr>
          <a:lstStyle/>
          <a:p>
            <a:pPr algn="ctr"/>
            <a:r>
              <a:rPr lang="en-US" sz="2000" b="1" i="1" dirty="0" smtClean="0">
                <a:latin typeface="+mj-lt"/>
              </a:rPr>
              <a:t>These two endoscopic views demonstrate Barrett esophagus areas of mucosal erythema of the lower esophagus, with islands of normal pale esophageal squamous mucosa. </a:t>
            </a:r>
            <a:endParaRPr lang="en-US" sz="2000" b="1" i="1" dirty="0">
              <a:latin typeface="+mj-lt"/>
            </a:endParaRP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827585" y="1038597"/>
            <a:ext cx="7218462" cy="4190603"/>
          </a:xfrm>
          <a:prstGeom prst="rect">
            <a:avLst/>
          </a:prstGeom>
          <a:noFill/>
          <a:ln>
            <a:solidFill>
              <a:schemeClr val="accent1"/>
            </a:solidFill>
          </a:ln>
        </p:spPr>
      </p:pic>
      <p:sp>
        <p:nvSpPr>
          <p:cNvPr id="4" name="Rounded Rectangle 3"/>
          <p:cNvSpPr/>
          <p:nvPr/>
        </p:nvSpPr>
        <p:spPr>
          <a:xfrm>
            <a:off x="1259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Barrett’s Esophagus – Endoscopic view</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1115616" y="908719"/>
            <a:ext cx="6885384" cy="4320481"/>
          </a:xfrm>
          <a:prstGeom prst="rect">
            <a:avLst/>
          </a:prstGeom>
          <a:noFill/>
          <a:ln>
            <a:solidFill>
              <a:schemeClr val="accent1"/>
            </a:solidFill>
          </a:ln>
        </p:spPr>
      </p:pic>
      <p:sp>
        <p:nvSpPr>
          <p:cNvPr id="3" name="Rectangle 2"/>
          <p:cNvSpPr/>
          <p:nvPr/>
        </p:nvSpPr>
        <p:spPr>
          <a:xfrm>
            <a:off x="304800" y="5301208"/>
            <a:ext cx="8077200" cy="1323439"/>
          </a:xfrm>
          <a:prstGeom prst="rect">
            <a:avLst/>
          </a:prstGeom>
        </p:spPr>
        <p:txBody>
          <a:bodyPr wrap="square">
            <a:spAutoFit/>
          </a:bodyPr>
          <a:lstStyle/>
          <a:p>
            <a:pPr algn="ctr"/>
            <a:r>
              <a:rPr lang="en-US" sz="2000" b="1" i="1" dirty="0" smtClean="0">
                <a:latin typeface="+mj-lt"/>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endParaRPr lang="en-US" sz="2000" b="1" i="1" dirty="0">
              <a:latin typeface="+mj-lt"/>
            </a:endParaRPr>
          </a:p>
        </p:txBody>
      </p:sp>
      <p:sp>
        <p:nvSpPr>
          <p:cNvPr id="4" name="Rounded Rectangle 3"/>
          <p:cNvSpPr/>
          <p:nvPr/>
        </p:nvSpPr>
        <p:spPr>
          <a:xfrm>
            <a:off x="1475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Barrett's esophagus – Microscopic view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187624" y="1052736"/>
            <a:ext cx="6768752" cy="4929023"/>
          </a:xfrm>
          <a:prstGeom prst="rect">
            <a:avLst/>
          </a:prstGeom>
          <a:noFill/>
          <a:ln w="9525">
            <a:solidFill>
              <a:schemeClr val="accent1"/>
            </a:solidFill>
            <a:round/>
            <a:headEnd/>
            <a:tailEnd/>
          </a:ln>
        </p:spPr>
      </p:pic>
      <p:sp>
        <p:nvSpPr>
          <p:cNvPr id="3" name="Rounded Rectangle 2"/>
          <p:cNvSpPr/>
          <p:nvPr/>
        </p:nvSpPr>
        <p:spPr>
          <a:xfrm>
            <a:off x="1981200" y="228600"/>
            <a:ext cx="519566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Glandular “ Dysplasia” - HPF</a:t>
            </a: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600944"/>
          </a:xfrm>
        </p:spPr>
        <p:txBody>
          <a:bodyPr>
            <a:normAutofit/>
          </a:bodyPr>
          <a:lstStyle/>
          <a:p>
            <a:pPr algn="ctr"/>
            <a:r>
              <a:rPr lang="en-US" sz="48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 Carcinoma of the esophagus</a:t>
            </a:r>
            <a:endParaRPr lang="en-US" sz="48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971600" y="980728"/>
            <a:ext cx="7056784" cy="4248472"/>
          </a:xfrm>
          <a:prstGeom prst="rect">
            <a:avLst/>
          </a:prstGeom>
          <a:noFill/>
        </p:spPr>
      </p:pic>
      <p:sp>
        <p:nvSpPr>
          <p:cNvPr id="3" name="Rectangle 2"/>
          <p:cNvSpPr/>
          <p:nvPr/>
        </p:nvSpPr>
        <p:spPr>
          <a:xfrm>
            <a:off x="685800" y="5264040"/>
            <a:ext cx="7543800" cy="1323439"/>
          </a:xfrm>
          <a:prstGeom prst="rect">
            <a:avLst/>
          </a:prstGeom>
        </p:spPr>
        <p:txBody>
          <a:bodyPr wrap="square">
            <a:spAutoFit/>
          </a:bodyPr>
          <a:lstStyle/>
          <a:p>
            <a:pPr algn="ctr"/>
            <a:r>
              <a:rPr lang="en-US" sz="2000" b="1" i="1" dirty="0" smtClean="0"/>
              <a:t>This gross photograph illustrates a squamous cell carcinoma of the esophagus in a patient who presented with progressive dysphagia. The oval structure adjacent to the esophagus represents metatastic squamous cell carcinoma within a lymph node. </a:t>
            </a:r>
            <a:endParaRPr lang="en-US" sz="2000" b="1" i="1" dirty="0"/>
          </a:p>
        </p:txBody>
      </p:sp>
      <p:sp>
        <p:nvSpPr>
          <p:cNvPr id="4" name="Rounded Rectangle 3"/>
          <p:cNvSpPr/>
          <p:nvPr/>
        </p:nvSpPr>
        <p:spPr>
          <a:xfrm>
            <a:off x="1547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1115616" y="980727"/>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4127401" y="1569343"/>
            <a:ext cx="4320480" cy="3143250"/>
          </a:xfrm>
          <a:prstGeom prst="rect">
            <a:avLst/>
          </a:prstGeom>
          <a:noFill/>
        </p:spPr>
      </p:pic>
      <p:sp>
        <p:nvSpPr>
          <p:cNvPr id="4" name="Rectangle 3"/>
          <p:cNvSpPr/>
          <p:nvPr/>
        </p:nvSpPr>
        <p:spPr>
          <a:xfrm>
            <a:off x="1043608" y="5373216"/>
            <a:ext cx="6768752" cy="1323439"/>
          </a:xfrm>
          <a:prstGeom prst="rect">
            <a:avLst/>
          </a:prstGeom>
        </p:spPr>
        <p:txBody>
          <a:bodyPr wrap="square">
            <a:spAutoFit/>
          </a:bodyPr>
          <a:lstStyle/>
          <a:p>
            <a:pPr algn="ctr"/>
            <a:r>
              <a:rPr lang="en-US" sz="2000" b="1" i="1" dirty="0" smtClean="0"/>
              <a:t>This irregular reddish, ulcerated exophytic mid-esophageal mass as seen on the mucosal surface is a squamous cell carcinoma. Endoscopic views of an ulcerated mid-esophageal squamous cell carcinoma causing luminal stenosis .</a:t>
            </a:r>
            <a:endParaRPr lang="en-US" sz="2000" b="1" i="1" dirty="0"/>
          </a:p>
        </p:txBody>
      </p:sp>
      <p:sp>
        <p:nvSpPr>
          <p:cNvPr id="5" name="Rounded Rectangle 4"/>
          <p:cNvSpPr/>
          <p:nvPr/>
        </p:nvSpPr>
        <p:spPr>
          <a:xfrm>
            <a:off x="1403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1000100" y="1124744"/>
            <a:ext cx="7215238" cy="4752528"/>
          </a:xfrm>
          <a:prstGeom prst="rect">
            <a:avLst/>
          </a:prstGeom>
          <a:noFill/>
          <a:ln>
            <a:solidFill>
              <a:schemeClr val="accent1"/>
            </a:solidFill>
          </a:ln>
        </p:spPr>
      </p:pic>
      <p:sp>
        <p:nvSpPr>
          <p:cNvPr id="3" name="Rounded Rectangle 2"/>
          <p:cNvSpPr/>
          <p:nvPr/>
        </p:nvSpPr>
        <p:spPr>
          <a:xfrm>
            <a:off x="1000100" y="304800"/>
            <a:ext cx="7215238" cy="531912"/>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LPF</a:t>
            </a:r>
            <a:endParaRPr lang="en-US" sz="2400" b="1" i="1" dirty="0"/>
          </a:p>
        </p:txBody>
      </p:sp>
      <p:sp>
        <p:nvSpPr>
          <p:cNvPr id="4" name="Rectangle 3"/>
          <p:cNvSpPr/>
          <p:nvPr/>
        </p:nvSpPr>
        <p:spPr>
          <a:xfrm>
            <a:off x="2778308" y="6021288"/>
            <a:ext cx="3508204" cy="400110"/>
          </a:xfrm>
          <a:prstGeom prst="rect">
            <a:avLst/>
          </a:prstGeom>
        </p:spPr>
        <p:txBody>
          <a:bodyPr wrap="none">
            <a:spAutoFit/>
          </a:bodyPr>
          <a:lstStyle/>
          <a:p>
            <a:r>
              <a:rPr lang="en-US" sz="2000" b="1" i="1" dirty="0" smtClean="0"/>
              <a:t>Infiltrating nests of neoplastic cells</a:t>
            </a:r>
            <a:endParaRPr lang="en-US" sz="2000"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1232842" y="1071546"/>
            <a:ext cx="6696744" cy="4896544"/>
          </a:xfrm>
          <a:prstGeom prst="rect">
            <a:avLst/>
          </a:prstGeom>
          <a:noFill/>
          <a:ln>
            <a:solidFill>
              <a:schemeClr val="accent1"/>
            </a:solidFill>
          </a:ln>
        </p:spPr>
      </p:pic>
      <p:sp>
        <p:nvSpPr>
          <p:cNvPr id="3" name="Rounded Rectangle 2"/>
          <p:cNvSpPr/>
          <p:nvPr/>
        </p:nvSpPr>
        <p:spPr>
          <a:xfrm>
            <a:off x="1115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HPF</a:t>
            </a:r>
          </a:p>
        </p:txBody>
      </p:sp>
      <p:sp>
        <p:nvSpPr>
          <p:cNvPr id="4" name="Rectangle 3"/>
          <p:cNvSpPr/>
          <p:nvPr/>
        </p:nvSpPr>
        <p:spPr>
          <a:xfrm>
            <a:off x="1115616" y="6072206"/>
            <a:ext cx="6768752" cy="707886"/>
          </a:xfrm>
          <a:prstGeom prst="rect">
            <a:avLst/>
          </a:prstGeom>
        </p:spPr>
        <p:txBody>
          <a:bodyPr wrap="square">
            <a:spAutoFit/>
          </a:bodyPr>
          <a:lstStyle/>
          <a:p>
            <a:pPr algn="ctr"/>
            <a:r>
              <a:rPr lang="en-US" sz="2000" b="1" i="1" dirty="0" smtClean="0"/>
              <a:t>Solid nests of neoplastic cells having abundant pink cytoplasm and distinct cell borders </a:t>
            </a:r>
            <a:endParaRPr lang="en-US" sz="2000"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pathology.mc.duke.edu/research/histo_course/parotid.jpg"/>
          <p:cNvPicPr>
            <a:picLocks noChangeAspect="1" noChangeArrowheads="1"/>
          </p:cNvPicPr>
          <p:nvPr/>
        </p:nvPicPr>
        <p:blipFill>
          <a:blip r:embed="rId2" cstate="print"/>
          <a:srcRect/>
          <a:stretch>
            <a:fillRect/>
          </a:stretch>
        </p:blipFill>
        <p:spPr bwMode="auto">
          <a:xfrm>
            <a:off x="971600" y="908720"/>
            <a:ext cx="7053436" cy="4248473"/>
          </a:xfrm>
          <a:prstGeom prst="rect">
            <a:avLst/>
          </a:prstGeom>
          <a:noFill/>
          <a:ln>
            <a:solidFill>
              <a:srgbClr val="7030A0"/>
            </a:solidFill>
          </a:ln>
        </p:spPr>
      </p:pic>
      <p:sp>
        <p:nvSpPr>
          <p:cNvPr id="3" name="Rounded Rectangle 2"/>
          <p:cNvSpPr/>
          <p:nvPr/>
        </p:nvSpPr>
        <p:spPr>
          <a:xfrm>
            <a:off x="1357290" y="188640"/>
            <a:ext cx="628654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Parotid Gland – Normal Histology</a:t>
            </a:r>
            <a:endParaRPr lang="en-US" sz="2400" b="1" i="1" dirty="0"/>
          </a:p>
        </p:txBody>
      </p:sp>
      <p:sp>
        <p:nvSpPr>
          <p:cNvPr id="4" name="Rectangle 3"/>
          <p:cNvSpPr/>
          <p:nvPr/>
        </p:nvSpPr>
        <p:spPr>
          <a:xfrm>
            <a:off x="755576" y="5264040"/>
            <a:ext cx="7416824" cy="1477328"/>
          </a:xfrm>
          <a:prstGeom prst="rect">
            <a:avLst/>
          </a:prstGeom>
        </p:spPr>
        <p:txBody>
          <a:bodyPr wrap="square">
            <a:spAutoFit/>
          </a:bodyPr>
          <a:lstStyle/>
          <a:p>
            <a:pPr algn="ctr"/>
            <a:r>
              <a:rPr lang="en-US" b="1" i="1" dirty="0" smtClean="0"/>
              <a:t>Clusters of large, pale-staining mucous cells occasionally are present in the parotid gland, but the acini are overwhelmingly of serous type. Each serous acinus is composed of several pyramidal-shaped cells with basal nuclei and basophilic cytoplasmic granules.</a:t>
            </a:r>
            <a:endParaRPr lang="en-US"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1115616" y="1052736"/>
            <a:ext cx="6840760" cy="4104456"/>
          </a:xfrm>
          <a:prstGeom prst="rect">
            <a:avLst/>
          </a:prstGeom>
          <a:noFill/>
          <a:ln w="9525">
            <a:solidFill>
              <a:schemeClr val="accent1"/>
            </a:solidFill>
            <a:round/>
            <a:headEnd/>
            <a:tailEnd/>
          </a:ln>
        </p:spPr>
      </p:pic>
      <p:sp>
        <p:nvSpPr>
          <p:cNvPr id="3" name="Rounded Rectangle 2"/>
          <p:cNvSpPr/>
          <p:nvPr/>
        </p:nvSpPr>
        <p:spPr>
          <a:xfrm>
            <a:off x="1115616" y="332656"/>
            <a:ext cx="684076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LPF</a:t>
            </a:r>
            <a:endParaRPr lang="en-US" sz="2400" b="1" i="1" dirty="0"/>
          </a:p>
        </p:txBody>
      </p:sp>
      <p:sp>
        <p:nvSpPr>
          <p:cNvPr id="4" name="Rectangle 3"/>
          <p:cNvSpPr/>
          <p:nvPr/>
        </p:nvSpPr>
        <p:spPr>
          <a:xfrm>
            <a:off x="899592" y="5157192"/>
            <a:ext cx="7128792" cy="1323439"/>
          </a:xfrm>
          <a:prstGeom prst="rect">
            <a:avLst/>
          </a:prstGeom>
        </p:spPr>
        <p:txBody>
          <a:bodyPr wrap="square">
            <a:spAutoFit/>
          </a:bodyPr>
          <a:lstStyle/>
          <a:p>
            <a:pPr algn="ctr"/>
            <a:r>
              <a:rPr lang="en-US" sz="2000" b="1" i="1" dirty="0" smtClean="0"/>
              <a:t>There are atypical squamous cells with disorganized architecture and abnormal differentiation within the epithelium. These features are obvious in high grade dysplasia. The nuclei are larger and more hyperchromatic than normal, and there is increased mitotic activity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827584" y="1052736"/>
            <a:ext cx="7344816" cy="4824536"/>
          </a:xfrm>
          <a:prstGeom prst="rect">
            <a:avLst/>
          </a:prstGeom>
          <a:noFill/>
          <a:ln w="9525">
            <a:solidFill>
              <a:schemeClr val="accent1"/>
            </a:solidFill>
            <a:round/>
            <a:headEnd/>
            <a:tailEnd/>
          </a:ln>
        </p:spPr>
      </p:pic>
      <p:sp>
        <p:nvSpPr>
          <p:cNvPr id="3" name="Rounded Rectangle 2"/>
          <p:cNvSpPr/>
          <p:nvPr/>
        </p:nvSpPr>
        <p:spPr>
          <a:xfrm>
            <a:off x="899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HPF</a:t>
            </a:r>
            <a:endParaRPr lang="en-US" sz="2400" b="1" i="1" dirty="0"/>
          </a:p>
        </p:txBody>
      </p:sp>
      <p:sp>
        <p:nvSpPr>
          <p:cNvPr id="4" name="Rectangle 3"/>
          <p:cNvSpPr/>
          <p:nvPr/>
        </p:nvSpPr>
        <p:spPr>
          <a:xfrm>
            <a:off x="827584" y="6011996"/>
            <a:ext cx="7344816" cy="707886"/>
          </a:xfrm>
          <a:prstGeom prst="rect">
            <a:avLst/>
          </a:prstGeom>
        </p:spPr>
        <p:txBody>
          <a:bodyPr wrap="square">
            <a:spAutoFit/>
          </a:bodyPr>
          <a:lstStyle/>
          <a:p>
            <a:pPr algn="ctr"/>
            <a:r>
              <a:rPr lang="en-US" sz="2000" b="1" i="1" dirty="0" smtClean="0"/>
              <a:t>Squamous dysplasia of the esophagus may develop with time into squamous cell carcinoma</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895600"/>
            <a:ext cx="6172200" cy="1168896"/>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STOMACH</a:t>
            </a:r>
            <a:endParaRPr lang="en-US" sz="60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Subtitle 2"/>
          <p:cNvSpPr>
            <a:spLocks noGrp="1"/>
          </p:cNvSpPr>
          <p:nvPr>
            <p:ph type="subTitle" idx="1"/>
          </p:nvPr>
        </p:nvSpPr>
        <p:spPr>
          <a:xfrm>
            <a:off x="2428828" y="4953000"/>
            <a:ext cx="6105572" cy="1233990"/>
          </a:xfrm>
        </p:spPr>
        <p:txBody>
          <a:bodyPr>
            <a:noAutofit/>
          </a:bodyPr>
          <a:lstStyle/>
          <a:p>
            <a:pPr algn="ctr"/>
            <a:r>
              <a:rPr lang="en-US" sz="4000" b="1" i="1" dirty="0" smtClean="0">
                <a:solidFill>
                  <a:schemeClr val="tx1"/>
                </a:solidFill>
                <a:effectLst>
                  <a:outerShdw blurRad="38100" dist="38100" dir="2700000" algn="tl">
                    <a:srgbClr val="000000">
                      <a:alpha val="43137"/>
                    </a:srgbClr>
                  </a:outerShdw>
                </a:effectLst>
              </a:rPr>
              <a:t>Normal anatomy and histology</a:t>
            </a:r>
            <a:endParaRPr lang="en-US" sz="4000" b="1" i="1" dirty="0">
              <a:solidFill>
                <a:schemeClr val="tx1"/>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827584" y="908720"/>
            <a:ext cx="7272808" cy="5038480"/>
          </a:xfrm>
          <a:prstGeom prst="rect">
            <a:avLst/>
          </a:prstGeom>
          <a:noFill/>
          <a:ln w="9525">
            <a:noFill/>
            <a:round/>
            <a:headEnd/>
            <a:tailEnd/>
          </a:ln>
        </p:spPr>
      </p:pic>
      <p:sp>
        <p:nvSpPr>
          <p:cNvPr id="3" name="Rectangle 2"/>
          <p:cNvSpPr/>
          <p:nvPr/>
        </p:nvSpPr>
        <p:spPr>
          <a:xfrm>
            <a:off x="683568" y="6000768"/>
            <a:ext cx="7344816" cy="707886"/>
          </a:xfrm>
          <a:prstGeom prst="rect">
            <a:avLst/>
          </a:prstGeom>
        </p:spPr>
        <p:txBody>
          <a:bodyPr wrap="square">
            <a:spAutoFit/>
          </a:bodyPr>
          <a:lstStyle/>
          <a:p>
            <a:pPr algn="ctr"/>
            <a:r>
              <a:rPr lang="en-US" sz="2000" b="1" i="1" dirty="0" smtClean="0"/>
              <a:t>ALL 3 classic branches of the celiac axis supply the stomach: Common hepatic, left gastric, and splenic</a:t>
            </a:r>
          </a:p>
        </p:txBody>
      </p:sp>
      <p:sp>
        <p:nvSpPr>
          <p:cNvPr id="4" name="Rounded Rectangle 3"/>
          <p:cNvSpPr/>
          <p:nvPr/>
        </p:nvSpPr>
        <p:spPr>
          <a:xfrm>
            <a:off x="1979712" y="260648"/>
            <a:ext cx="489654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Vasculature of the Stomach</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194.jpg"/>
          <p:cNvPicPr>
            <a:picLocks noChangeAspect="1" noChangeArrowheads="1"/>
          </p:cNvPicPr>
          <p:nvPr/>
        </p:nvPicPr>
        <p:blipFill>
          <a:blip r:embed="rId2" cstate="print"/>
          <a:srcRect/>
          <a:stretch>
            <a:fillRect/>
          </a:stretch>
        </p:blipFill>
        <p:spPr bwMode="auto">
          <a:xfrm>
            <a:off x="1043608" y="1052736"/>
            <a:ext cx="6912768" cy="3960440"/>
          </a:xfrm>
          <a:prstGeom prst="rect">
            <a:avLst/>
          </a:prstGeom>
          <a:noFill/>
        </p:spPr>
      </p:pic>
      <p:sp>
        <p:nvSpPr>
          <p:cNvPr id="3" name="Rectangle 2"/>
          <p:cNvSpPr/>
          <p:nvPr/>
        </p:nvSpPr>
        <p:spPr>
          <a:xfrm>
            <a:off x="899592" y="5120024"/>
            <a:ext cx="7128792" cy="1323439"/>
          </a:xfrm>
          <a:prstGeom prst="rect">
            <a:avLst/>
          </a:prstGeom>
        </p:spPr>
        <p:txBody>
          <a:bodyPr wrap="square">
            <a:spAutoFit/>
          </a:bodyPr>
          <a:lstStyle/>
          <a:p>
            <a:pPr algn="ctr"/>
            <a:r>
              <a:rPr lang="en-US" sz="2000" b="1" i="1" dirty="0" smtClean="0"/>
              <a:t>This is the normal appearance of the stomach, which has been opened along the greater curvature. The esophagus is at the left. In the fundus can be seen the lesser curvature. Just beyond the antrum is the pylorus emptying into the first portion of duodenum is at the lower right.</a:t>
            </a:r>
            <a:endParaRPr lang="en-US" sz="2000" b="1" i="1" dirty="0"/>
          </a:p>
        </p:txBody>
      </p:sp>
      <p:sp>
        <p:nvSpPr>
          <p:cNvPr id="4" name="Rounded Rectangle 3"/>
          <p:cNvSpPr/>
          <p:nvPr/>
        </p:nvSpPr>
        <p:spPr>
          <a:xfrm>
            <a:off x="971600" y="260648"/>
            <a:ext cx="7056784"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 Normal Endoscopic View</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683568" y="785794"/>
            <a:ext cx="7560840" cy="4680520"/>
          </a:xfrm>
          <a:prstGeom prst="rect">
            <a:avLst/>
          </a:prstGeom>
          <a:noFill/>
          <a:ln w="9525">
            <a:solidFill>
              <a:schemeClr val="accent1"/>
            </a:solidFill>
            <a:round/>
            <a:headEnd/>
            <a:tailEnd/>
          </a:ln>
        </p:spPr>
      </p:pic>
      <p:sp>
        <p:nvSpPr>
          <p:cNvPr id="5" name="Rectangle 4"/>
          <p:cNvSpPr/>
          <p:nvPr/>
        </p:nvSpPr>
        <p:spPr>
          <a:xfrm>
            <a:off x="928662" y="5429264"/>
            <a:ext cx="7143800" cy="1323439"/>
          </a:xfrm>
          <a:prstGeom prst="rect">
            <a:avLst/>
          </a:prstGeom>
        </p:spPr>
        <p:txBody>
          <a:bodyPr wrap="square">
            <a:spAutoFit/>
          </a:bodyPr>
          <a:lstStyle/>
          <a:p>
            <a:pPr algn="ctr"/>
            <a:r>
              <a:rPr lang="en-US" sz="2000" b="1" i="1" dirty="0" smtClean="0"/>
              <a:t>If you think of the acid production in the stomach to be ONLY in the mid-BODY, and the proximal and distal ends as chiefly mucous to protect the esophagus and duodenum from the harsh acid, then you will understand the histology.</a:t>
            </a:r>
          </a:p>
        </p:txBody>
      </p:sp>
      <p:sp>
        <p:nvSpPr>
          <p:cNvPr id="6" name="Rounded Rectangle 5"/>
          <p:cNvSpPr/>
          <p:nvPr/>
        </p:nvSpPr>
        <p:spPr>
          <a:xfrm>
            <a:off x="1475656" y="142852"/>
            <a:ext cx="6048672"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Histology of the Stomach - Diagram</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9554" name="Picture 2" descr="http://library.med.utah.edu/WebPath/jpeg4/GI186.jpg"/>
          <p:cNvPicPr>
            <a:picLocks noChangeAspect="1" noChangeArrowheads="1"/>
          </p:cNvPicPr>
          <p:nvPr/>
        </p:nvPicPr>
        <p:blipFill>
          <a:blip r:embed="rId2" cstate="print"/>
          <a:srcRect/>
          <a:stretch>
            <a:fillRect/>
          </a:stretch>
        </p:blipFill>
        <p:spPr bwMode="auto">
          <a:xfrm rot="16200000">
            <a:off x="2029750" y="1072002"/>
            <a:ext cx="4940483" cy="4320480"/>
          </a:xfrm>
          <a:prstGeom prst="rect">
            <a:avLst/>
          </a:prstGeom>
          <a:noFill/>
          <a:ln>
            <a:solidFill>
              <a:srgbClr val="7030A0"/>
            </a:solidFill>
          </a:ln>
        </p:spPr>
      </p:pic>
      <p:sp>
        <p:nvSpPr>
          <p:cNvPr id="3" name="Rectangle 2"/>
          <p:cNvSpPr/>
          <p:nvPr/>
        </p:nvSpPr>
        <p:spPr>
          <a:xfrm>
            <a:off x="609600" y="5715000"/>
            <a:ext cx="7696200" cy="1015663"/>
          </a:xfrm>
          <a:prstGeom prst="rect">
            <a:avLst/>
          </a:prstGeom>
        </p:spPr>
        <p:txBody>
          <a:bodyPr wrap="square">
            <a:spAutoFit/>
          </a:bodyPr>
          <a:lstStyle/>
          <a:p>
            <a:pPr algn="ctr"/>
            <a:r>
              <a:rPr lang="en-US" sz="2000" b="1" i="1" dirty="0" smtClean="0"/>
              <a:t>This is the normal appearance of the gastric </a:t>
            </a:r>
            <a:r>
              <a:rPr lang="en-US" sz="2000" b="1" i="1" dirty="0" err="1" smtClean="0"/>
              <a:t>fundal</a:t>
            </a:r>
            <a:r>
              <a:rPr lang="en-US" sz="2000" b="1" i="1" dirty="0" smtClean="0"/>
              <a:t> mucosa, with short pits lined by pale columnar mucus cells leading into long glands which contain bright pink parietal cells that secrete hydrochloric acid.</a:t>
            </a:r>
            <a:endParaRPr lang="en-US" sz="2000" b="1" i="1" dirty="0"/>
          </a:p>
        </p:txBody>
      </p:sp>
      <p:sp>
        <p:nvSpPr>
          <p:cNvPr id="4" name="Rounded Rectangle 3"/>
          <p:cNvSpPr/>
          <p:nvPr/>
        </p:nvSpPr>
        <p:spPr>
          <a:xfrm>
            <a:off x="1643042" y="188640"/>
            <a:ext cx="592935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Fundus -  Normal MPF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1043608" y="1071546"/>
            <a:ext cx="7056784" cy="4896544"/>
          </a:xfrm>
          <a:prstGeom prst="rect">
            <a:avLst/>
          </a:prstGeom>
          <a:noFill/>
          <a:ln w="9525">
            <a:solidFill>
              <a:schemeClr val="accent1"/>
            </a:solidFill>
            <a:miter lim="800000"/>
            <a:headEnd/>
            <a:tailEnd/>
          </a:ln>
        </p:spPr>
      </p:pic>
      <p:sp>
        <p:nvSpPr>
          <p:cNvPr id="3" name="Rectangle 2"/>
          <p:cNvSpPr/>
          <p:nvPr/>
        </p:nvSpPr>
        <p:spPr>
          <a:xfrm>
            <a:off x="611560" y="6072206"/>
            <a:ext cx="7704856" cy="400110"/>
          </a:xfrm>
          <a:prstGeom prst="rect">
            <a:avLst/>
          </a:prstGeom>
        </p:spPr>
        <p:txBody>
          <a:bodyPr wrap="square">
            <a:spAutoFit/>
          </a:bodyPr>
          <a:lstStyle/>
          <a:p>
            <a:pPr algn="ctr"/>
            <a:r>
              <a:rPr lang="en-US" sz="2000" b="1" i="1" dirty="0" smtClean="0"/>
              <a:t>Body with numerous chief and parietal (acid producing) cells.</a:t>
            </a:r>
          </a:p>
        </p:txBody>
      </p:sp>
      <p:sp>
        <p:nvSpPr>
          <p:cNvPr id="4" name="Rounded Rectangle 3"/>
          <p:cNvSpPr/>
          <p:nvPr/>
        </p:nvSpPr>
        <p:spPr>
          <a:xfrm>
            <a:off x="914400" y="260648"/>
            <a:ext cx="731520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Histology of acid-producing cells in the Stomach</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886200"/>
            <a:ext cx="6172200" cy="1828816"/>
          </a:xfrm>
        </p:spPr>
        <p:txBody>
          <a:bodyPr>
            <a:noAutofit/>
          </a:bodyPr>
          <a:lstStyle/>
          <a:p>
            <a:pPr algn="ctr"/>
            <a:r>
              <a:rPr lang="en-US" sz="3600" b="1" i="1" dirty="0" smtClean="0">
                <a:solidFill>
                  <a:schemeClr val="bg2">
                    <a:lumMod val="25000"/>
                  </a:schemeClr>
                </a:solidFill>
                <a:effectLst>
                  <a:outerShdw blurRad="38100" dist="38100" dir="2700000" algn="tl">
                    <a:srgbClr val="000000">
                      <a:alpha val="43137"/>
                    </a:srgbClr>
                  </a:outerShdw>
                </a:effectLst>
                <a:latin typeface="Arial Black" pitchFamily="34" charset="0"/>
              </a:rPr>
              <a:t>Gross and histopathology</a:t>
            </a:r>
            <a:endParaRPr lang="en-US" sz="3600" b="1" i="1" dirty="0">
              <a:solidFill>
                <a:schemeClr val="bg2">
                  <a:lumMod val="25000"/>
                </a:schemeClr>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3200400"/>
            <a:ext cx="67818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rPr>
              <a:t>ACUTE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928662" y="1123604"/>
            <a:ext cx="7063210" cy="4877164"/>
          </a:xfrm>
          <a:prstGeom prst="rect">
            <a:avLst/>
          </a:prstGeom>
          <a:noFill/>
          <a:ln w="9525">
            <a:solidFill>
              <a:srgbClr val="7030A0"/>
            </a:solidFill>
            <a:miter lim="800000"/>
            <a:headEnd/>
            <a:tailEnd/>
          </a:ln>
        </p:spPr>
      </p:pic>
      <p:sp>
        <p:nvSpPr>
          <p:cNvPr id="4" name="Rounded Rectangle 3"/>
          <p:cNvSpPr/>
          <p:nvPr/>
        </p:nvSpPr>
        <p:spPr>
          <a:xfrm>
            <a:off x="1643042" y="188640"/>
            <a:ext cx="578647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Salivary Gland – Normal Histology</a:t>
            </a:r>
            <a:endParaRPr lang="en-US" sz="24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1259632" y="1069882"/>
            <a:ext cx="6528792" cy="4519358"/>
          </a:xfrm>
          <a:prstGeom prst="rect">
            <a:avLst/>
          </a:prstGeom>
          <a:noFill/>
          <a:ln>
            <a:solidFill>
              <a:srgbClr val="7030A0"/>
            </a:solidFill>
          </a:ln>
        </p:spPr>
      </p:pic>
      <p:sp>
        <p:nvSpPr>
          <p:cNvPr id="5" name="Rectangle 4"/>
          <p:cNvSpPr/>
          <p:nvPr/>
        </p:nvSpPr>
        <p:spPr>
          <a:xfrm>
            <a:off x="1115616" y="5746030"/>
            <a:ext cx="6840760" cy="1015663"/>
          </a:xfrm>
          <a:prstGeom prst="rect">
            <a:avLst/>
          </a:prstGeom>
        </p:spPr>
        <p:txBody>
          <a:bodyPr wrap="square">
            <a:spAutoFit/>
          </a:bodyPr>
          <a:lstStyle/>
          <a:p>
            <a:pPr algn="ctr"/>
            <a:r>
              <a:rPr lang="en-US" sz="2000" b="1" i="1" dirty="0" smtClean="0"/>
              <a:t>This is a more typical acute gastritis with a diffusely hyperemic gastric mucosa. There are many causes for acute gastritis: alcoholism, drugs, infections, etc.</a:t>
            </a:r>
            <a:endParaRPr lang="en-US" sz="2000" b="1" i="1" dirty="0"/>
          </a:p>
        </p:txBody>
      </p:sp>
      <p:sp>
        <p:nvSpPr>
          <p:cNvPr id="6" name="Rounded Rectangle 5"/>
          <p:cNvSpPr/>
          <p:nvPr/>
        </p:nvSpPr>
        <p:spPr>
          <a:xfrm>
            <a:off x="1187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Gross endoscopic view</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1115616" y="1254187"/>
            <a:ext cx="6840760" cy="4479069"/>
          </a:xfrm>
          <a:prstGeom prst="rect">
            <a:avLst/>
          </a:prstGeom>
          <a:noFill/>
          <a:ln>
            <a:solidFill>
              <a:srgbClr val="7030A0"/>
            </a:solidFill>
          </a:ln>
        </p:spPr>
      </p:pic>
      <p:sp>
        <p:nvSpPr>
          <p:cNvPr id="5" name="Rectangle 4"/>
          <p:cNvSpPr/>
          <p:nvPr/>
        </p:nvSpPr>
        <p:spPr>
          <a:xfrm>
            <a:off x="1187624" y="5879013"/>
            <a:ext cx="6840760" cy="707886"/>
          </a:xfrm>
          <a:prstGeom prst="rect">
            <a:avLst/>
          </a:prstGeom>
        </p:spPr>
        <p:txBody>
          <a:bodyPr wrap="square">
            <a:spAutoFit/>
          </a:bodyPr>
          <a:lstStyle/>
          <a:p>
            <a:pPr algn="ctr"/>
            <a:r>
              <a:rPr lang="en-US" sz="2000" b="1" i="1" dirty="0" smtClean="0"/>
              <a:t>Acute gastritis: At high power, gastric mucosa demonstrates infiltration by neutrophils..</a:t>
            </a:r>
            <a:endParaRPr lang="en-US" sz="2000" b="1" i="1" dirty="0"/>
          </a:p>
        </p:txBody>
      </p:sp>
      <p:sp>
        <p:nvSpPr>
          <p:cNvPr id="6" name="Rounded Rectangle 5"/>
          <p:cNvSpPr/>
          <p:nvPr/>
        </p:nvSpPr>
        <p:spPr>
          <a:xfrm>
            <a:off x="1403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3276600"/>
            <a:ext cx="74676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rPr>
              <a:t>CHRONIC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609600" y="762000"/>
            <a:ext cx="7704856" cy="3200400"/>
          </a:xfrm>
        </p:spPr>
        <p:txBody>
          <a:bodyPr>
            <a:noAutofit/>
          </a:bodyPr>
          <a:lstStyle/>
          <a:p>
            <a:r>
              <a:rPr lang="en-US" sz="2000" b="1" i="1" u="sng" dirty="0" smtClean="0">
                <a:solidFill>
                  <a:srgbClr val="FF0000"/>
                </a:solidFill>
              </a:rPr>
              <a:t>CHRONIC</a:t>
            </a:r>
            <a:r>
              <a:rPr lang="en-US" sz="2000" b="1" i="1" dirty="0" smtClean="0">
                <a:solidFill>
                  <a:srgbClr val="FF0000"/>
                </a:solidFill>
              </a:rPr>
              <a:t>,  NO EROSIONS, NO HEMORRHAGE</a:t>
            </a:r>
          </a:p>
          <a:p>
            <a:r>
              <a:rPr lang="en-US" sz="2000" b="1" i="1" dirty="0" smtClean="0">
                <a:solidFill>
                  <a:srgbClr val="1010C6"/>
                </a:solidFill>
              </a:rPr>
              <a:t>PERHAPS SOME NEUTROPHILS</a:t>
            </a:r>
          </a:p>
          <a:p>
            <a:r>
              <a:rPr lang="en-US" sz="2000" b="1" i="1" dirty="0" smtClean="0">
                <a:solidFill>
                  <a:srgbClr val="1010C6"/>
                </a:solidFill>
              </a:rPr>
              <a:t>LYMPHOCYTES, LYMPHOID FOLLICLES</a:t>
            </a:r>
          </a:p>
          <a:p>
            <a:r>
              <a:rPr lang="en-US" sz="2000" b="1" i="1" dirty="0" smtClean="0">
                <a:solidFill>
                  <a:srgbClr val="1010C6"/>
                </a:solidFill>
              </a:rPr>
              <a:t>REGENERATIVE CHANGES</a:t>
            </a:r>
          </a:p>
          <a:p>
            <a:pPr lvl="1"/>
            <a:r>
              <a:rPr lang="en-US" sz="2000" b="1" i="1" dirty="0" smtClean="0">
                <a:solidFill>
                  <a:srgbClr val="1010C6"/>
                </a:solidFill>
              </a:rPr>
              <a:t>METAPLASIA</a:t>
            </a:r>
            <a:r>
              <a:rPr lang="en-US" sz="2000" b="1" dirty="0" smtClean="0">
                <a:solidFill>
                  <a:srgbClr val="1010C6"/>
                </a:solidFill>
              </a:rPr>
              <a:t> (Intestinal)</a:t>
            </a:r>
          </a:p>
          <a:p>
            <a:pPr lvl="1"/>
            <a:r>
              <a:rPr lang="en-US" sz="2000" b="1" i="1" dirty="0" smtClean="0">
                <a:solidFill>
                  <a:srgbClr val="1010C6"/>
                </a:solidFill>
              </a:rPr>
              <a:t>ATROPHY</a:t>
            </a:r>
            <a:r>
              <a:rPr lang="en-US" sz="2000" b="1" dirty="0" smtClean="0">
                <a:solidFill>
                  <a:srgbClr val="1010C6"/>
                </a:solidFill>
              </a:rPr>
              <a:t> : Mucosal </a:t>
            </a:r>
            <a:r>
              <a:rPr lang="en-US" sz="2000" b="1" dirty="0" err="1" smtClean="0">
                <a:solidFill>
                  <a:srgbClr val="1010C6"/>
                </a:solidFill>
              </a:rPr>
              <a:t>Hypoplasia</a:t>
            </a:r>
            <a:r>
              <a:rPr lang="en-US" sz="2000" b="1" dirty="0" smtClean="0">
                <a:solidFill>
                  <a:srgbClr val="1010C6"/>
                </a:solidFill>
              </a:rPr>
              <a:t>, “thinning”</a:t>
            </a:r>
          </a:p>
          <a:p>
            <a:pPr lvl="1"/>
            <a:r>
              <a:rPr lang="en-US" sz="2000" b="1" i="1" dirty="0" smtClean="0">
                <a:solidFill>
                  <a:srgbClr val="1010C6"/>
                </a:solidFill>
              </a:rPr>
              <a:t>DYSPLASIA</a:t>
            </a:r>
            <a:endParaRPr lang="en-US" sz="2000" b="1" dirty="0"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1907704" y="3969296"/>
            <a:ext cx="5400600" cy="2736304"/>
          </a:xfrm>
          <a:prstGeom prst="rect">
            <a:avLst/>
          </a:prstGeom>
          <a:noFill/>
          <a:ln w="28575">
            <a:solidFill>
              <a:srgbClr val="7030A0"/>
            </a:solidFill>
            <a:miter lim="800000"/>
            <a:headEnd/>
            <a:tailEnd/>
          </a:ln>
        </p:spPr>
      </p:pic>
      <p:sp>
        <p:nvSpPr>
          <p:cNvPr id="5" name="Rounded Rectangle 4"/>
          <p:cNvSpPr/>
          <p:nvPr/>
        </p:nvSpPr>
        <p:spPr>
          <a:xfrm>
            <a:off x="2362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Gastritis</a:t>
            </a:r>
            <a:endParaRPr lang="en-US" sz="2800"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514600"/>
            <a:ext cx="7215237" cy="166199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cap="none" spc="50" dirty="0" smtClean="0">
                <a:ln w="11430"/>
                <a:solidFill>
                  <a:srgbClr val="660066"/>
                </a:solidFill>
                <a:effectLst>
                  <a:outerShdw blurRad="76200" dist="50800" dir="5400000" algn="tl" rotWithShape="0">
                    <a:srgbClr val="000000">
                      <a:alpha val="65000"/>
                    </a:srgbClr>
                  </a:outerShdw>
                </a:effectLst>
              </a:rPr>
              <a:t>GASTRITIS :</a:t>
            </a:r>
          </a:p>
          <a:p>
            <a:pPr algn="ctr"/>
            <a:r>
              <a:rPr lang="en-US" sz="4800" b="1" i="1" cap="none" spc="50" dirty="0" smtClean="0">
                <a:ln w="11430"/>
                <a:solidFill>
                  <a:srgbClr val="660066"/>
                </a:solidFill>
                <a:effectLst>
                  <a:outerShdw blurRad="76200" dist="50800" dir="5400000" algn="tl" rotWithShape="0">
                    <a:srgbClr val="000000">
                      <a:alpha val="65000"/>
                    </a:srgbClr>
                  </a:outerShdw>
                </a:effectLst>
              </a:rPr>
              <a:t>Helicobacter-induced</a:t>
            </a:r>
            <a:endParaRPr lang="en-US" sz="4800" b="1" cap="none" spc="50" dirty="0">
              <a:ln w="11430"/>
              <a:solidFill>
                <a:srgbClr val="660066"/>
              </a:solidFill>
              <a:effectLst>
                <a:outerShdw blurRad="76200" dist="50800" dir="5400000" algn="tl" rotWithShape="0">
                  <a:srgbClr val="000000">
                    <a:alpha val="65000"/>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611560" y="980727"/>
            <a:ext cx="3716111" cy="4680520"/>
          </a:xfrm>
          <a:prstGeom prst="rect">
            <a:avLst/>
          </a:prstGeom>
          <a:noFill/>
          <a:ln w="9525">
            <a:solidFill>
              <a:srgbClr val="C00000"/>
            </a:solid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615704" y="908720"/>
            <a:ext cx="3888432" cy="4680520"/>
          </a:xfrm>
          <a:prstGeom prst="rect">
            <a:avLst/>
          </a:prstGeom>
          <a:noFill/>
          <a:ln w="9525">
            <a:solidFill>
              <a:srgbClr val="0070C0"/>
            </a:solidFill>
            <a:miter lim="800000"/>
            <a:headEnd/>
            <a:tailEnd/>
          </a:ln>
        </p:spPr>
      </p:pic>
      <p:sp>
        <p:nvSpPr>
          <p:cNvPr id="4" name="Rectangle 3"/>
          <p:cNvSpPr/>
          <p:nvPr/>
        </p:nvSpPr>
        <p:spPr>
          <a:xfrm>
            <a:off x="1043608" y="5877272"/>
            <a:ext cx="6984776" cy="707886"/>
          </a:xfrm>
          <a:prstGeom prst="rect">
            <a:avLst/>
          </a:prstGeom>
        </p:spPr>
        <p:txBody>
          <a:bodyPr wrap="square">
            <a:spAutoFit/>
          </a:bodyPr>
          <a:lstStyle/>
          <a:p>
            <a:pPr algn="ctr"/>
            <a:r>
              <a:rPr lang="en-US" sz="2000" b="1" i="1" dirty="0" smtClean="0"/>
              <a:t>Helicobacter pylori, gastric biopsy:</a:t>
            </a:r>
          </a:p>
          <a:p>
            <a:pPr algn="ctr"/>
            <a:r>
              <a:rPr lang="en-US" sz="2000" b="1" i="1" dirty="0" smtClean="0"/>
              <a:t> Silver stain on left, Giemsa stain on right.</a:t>
            </a:r>
          </a:p>
        </p:txBody>
      </p:sp>
      <p:sp>
        <p:nvSpPr>
          <p:cNvPr id="5" name="Rounded Rectangle 4"/>
          <p:cNvSpPr/>
          <p:nvPr/>
        </p:nvSpPr>
        <p:spPr>
          <a:xfrm>
            <a:off x="1547664" y="188640"/>
            <a:ext cx="619268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Helicobacter pylori</a:t>
            </a:r>
            <a:endParaRPr lang="en-US" sz="2800"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1259632" y="1000108"/>
            <a:ext cx="6741392" cy="4085075"/>
          </a:xfrm>
          <a:prstGeom prst="rect">
            <a:avLst/>
          </a:prstGeom>
          <a:noFill/>
        </p:spPr>
      </p:pic>
      <p:sp>
        <p:nvSpPr>
          <p:cNvPr id="3" name="Rectangle 2"/>
          <p:cNvSpPr/>
          <p:nvPr/>
        </p:nvSpPr>
        <p:spPr>
          <a:xfrm>
            <a:off x="928662" y="5192032"/>
            <a:ext cx="7148538" cy="1323439"/>
          </a:xfrm>
          <a:prstGeom prst="rect">
            <a:avLst/>
          </a:prstGeom>
        </p:spPr>
        <p:txBody>
          <a:bodyPr wrap="square">
            <a:spAutoFit/>
          </a:bodyPr>
          <a:lstStyle/>
          <a:p>
            <a:pPr algn="ctr"/>
            <a:r>
              <a:rPr lang="en-US" sz="2000" b="1" i="1" dirty="0" smtClean="0"/>
              <a:t>Gastritis is often accompanied by infection with Helicobacter pylori. This small curved to spiral rod-shaped bacterium is found in the surface epithelial mucus of most patients with active gastritis. The rods are seen here with a methylene blue stain</a:t>
            </a:r>
            <a:endParaRPr lang="en-US" sz="2000" b="1" i="1" dirty="0"/>
          </a:p>
        </p:txBody>
      </p:sp>
      <p:sp>
        <p:nvSpPr>
          <p:cNvPr id="4" name="Rounded Rectangle 3"/>
          <p:cNvSpPr/>
          <p:nvPr/>
        </p:nvSpPr>
        <p:spPr>
          <a:xfrm>
            <a:off x="928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Helicobacter pylori in stomach – Microscopic view</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1835696" y="188640"/>
            <a:ext cx="5256585" cy="729952"/>
          </a:xfrm>
        </p:spPr>
        <p:txBody>
          <a:bodyPr>
            <a:normAutofit/>
          </a:bodyPr>
          <a:lstStyle/>
          <a:p>
            <a:pPr algn="ctr"/>
            <a:r>
              <a:rPr lang="en-US" sz="3200" b="1" dirty="0" smtClean="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288032" y="914400"/>
            <a:ext cx="8244408" cy="4648200"/>
          </a:xfrm>
        </p:spPr>
        <p:txBody>
          <a:bodyPr>
            <a:normAutofit/>
          </a:bodyPr>
          <a:lstStyle/>
          <a:p>
            <a:r>
              <a:rPr lang="en-US" b="1" dirty="0" smtClean="0">
                <a:solidFill>
                  <a:srgbClr val="1010C6"/>
                </a:solidFill>
              </a:rPr>
              <a:t>“PEPTIC” implies acid cause/aggravation</a:t>
            </a:r>
          </a:p>
          <a:p>
            <a:r>
              <a:rPr lang="en-US" b="1" dirty="0" smtClean="0">
                <a:solidFill>
                  <a:srgbClr val="1010C6"/>
                </a:solidFill>
              </a:rPr>
              <a:t>Ulcer vs. Erosion (muscularis mucosa intact)</a:t>
            </a:r>
          </a:p>
          <a:p>
            <a:r>
              <a:rPr lang="en-US" b="1" dirty="0" smtClean="0">
                <a:solidFill>
                  <a:srgbClr val="1010C6"/>
                </a:solidFill>
              </a:rPr>
              <a:t>Mucosa </a:t>
            </a:r>
            <a:r>
              <a:rPr lang="en-US" b="1" dirty="0" smtClean="0">
                <a:solidFill>
                  <a:srgbClr val="1010C6"/>
                </a:solidFill>
                <a:sym typeface="Wingdings" charset="2"/>
              </a:rPr>
              <a:t> Submucosa Muscularis  </a:t>
            </a:r>
            <a:r>
              <a:rPr lang="en-US" b="1" dirty="0" err="1" smtClean="0">
                <a:solidFill>
                  <a:srgbClr val="1010C6"/>
                </a:solidFill>
                <a:sym typeface="Wingdings" charset="2"/>
              </a:rPr>
              <a:t>Serosa</a:t>
            </a:r>
            <a:endParaRPr lang="en-US" b="1" dirty="0" smtClean="0">
              <a:solidFill>
                <a:srgbClr val="1010C6"/>
              </a:solidFill>
              <a:sym typeface="Wingdings" charset="2"/>
            </a:endParaRPr>
          </a:p>
          <a:p>
            <a:r>
              <a:rPr lang="en-US" b="1" dirty="0" smtClean="0">
                <a:solidFill>
                  <a:srgbClr val="1010C6"/>
                </a:solidFill>
                <a:sym typeface="Wingdings" charset="2"/>
              </a:rPr>
              <a:t>Chronic, solitary (usually), adults</a:t>
            </a:r>
          </a:p>
          <a:p>
            <a:r>
              <a:rPr lang="en-US" b="1" dirty="0" smtClean="0">
                <a:solidFill>
                  <a:srgbClr val="1010C6"/>
                </a:solidFill>
                <a:sym typeface="Wingdings" charset="2"/>
              </a:rPr>
              <a:t>80% caused by H. pylori</a:t>
            </a:r>
          </a:p>
          <a:p>
            <a:r>
              <a:rPr lang="en-US" b="1" dirty="0" smtClean="0">
                <a:solidFill>
                  <a:srgbClr val="1010C6"/>
                </a:solidFill>
                <a:sym typeface="Wingdings" charset="2"/>
              </a:rPr>
              <a:t>NSAIDs</a:t>
            </a:r>
          </a:p>
          <a:p>
            <a:r>
              <a:rPr lang="en-US" b="1" dirty="0" smtClean="0">
                <a:solidFill>
                  <a:srgbClr val="1010C6"/>
                </a:solidFill>
                <a:sym typeface="Wingdings" charset="2"/>
              </a:rPr>
              <a:t>Stress</a:t>
            </a:r>
          </a:p>
          <a:p>
            <a:endParaRPr lang="en-US" dirty="0" smtClean="0"/>
          </a:p>
        </p:txBody>
      </p:sp>
      <p:pic>
        <p:nvPicPr>
          <p:cNvPr id="67588" name="Picture 2"/>
          <p:cNvPicPr>
            <a:picLocks noChangeAspect="1" noChangeArrowheads="1"/>
          </p:cNvPicPr>
          <p:nvPr/>
        </p:nvPicPr>
        <p:blipFill>
          <a:blip r:embed="rId3" cstate="print"/>
          <a:srcRect/>
          <a:stretch>
            <a:fillRect/>
          </a:stretch>
        </p:blipFill>
        <p:spPr bwMode="auto">
          <a:xfrm>
            <a:off x="5076056" y="3933056"/>
            <a:ext cx="3024337" cy="2448272"/>
          </a:xfrm>
          <a:prstGeom prst="rect">
            <a:avLst/>
          </a:prstGeom>
          <a:noFill/>
          <a:ln w="9525">
            <a:noFill/>
            <a:miter lim="800000"/>
            <a:headEnd/>
            <a:tailEnd/>
          </a:ln>
        </p:spPr>
      </p:pic>
      <p:sp>
        <p:nvSpPr>
          <p:cNvPr id="6" name="Rounded Rectangle 5"/>
          <p:cNvSpPr/>
          <p:nvPr/>
        </p:nvSpPr>
        <p:spPr>
          <a:xfrm>
            <a:off x="2555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Peptic Ulcers</a:t>
            </a:r>
            <a:endParaRPr lang="en-US" sz="2800" i="1" dirty="0">
              <a:solidFill>
                <a:schemeClr val="bg1"/>
              </a:solidFill>
            </a:endParaRPr>
          </a:p>
        </p:txBody>
      </p:sp>
      <p:pic>
        <p:nvPicPr>
          <p:cNvPr id="203778" name="Picture 2" descr="http://library.med.utah.edu/WebPath/jpeg4/GI422.jpg"/>
          <p:cNvPicPr>
            <a:picLocks noChangeAspect="1" noChangeArrowheads="1"/>
          </p:cNvPicPr>
          <p:nvPr/>
        </p:nvPicPr>
        <p:blipFill>
          <a:blip r:embed="rId4" cstate="print"/>
          <a:srcRect/>
          <a:stretch>
            <a:fillRect/>
          </a:stretch>
        </p:blipFill>
        <p:spPr bwMode="auto">
          <a:xfrm>
            <a:off x="1763688" y="3955282"/>
            <a:ext cx="3159447" cy="2426046"/>
          </a:xfrm>
          <a:prstGeom prst="rect">
            <a:avLst/>
          </a:prstGeom>
          <a:noFill/>
          <a:ln>
            <a:solidFill>
              <a:srgbClr val="7030A0"/>
            </a:solidFill>
          </a:ln>
        </p:spPr>
      </p:pic>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857496"/>
            <a:ext cx="7391728" cy="952872"/>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latin typeface="Arial Black" pitchFamily="34" charset="0"/>
              </a:rPr>
              <a:t> Acute gastric ulcer</a:t>
            </a:r>
            <a:endParaRPr lang="en-US" sz="4800" b="1" i="1" dirty="0">
              <a:solidFill>
                <a:srgbClr val="660066"/>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descr="http://library.med.utah.edu/WebPath/jpeg4/GI018.jpg"/>
          <p:cNvPicPr>
            <a:picLocks noChangeAspect="1" noChangeArrowheads="1"/>
          </p:cNvPicPr>
          <p:nvPr/>
        </p:nvPicPr>
        <p:blipFill>
          <a:blip r:embed="rId2" cstate="print"/>
          <a:srcRect/>
          <a:stretch>
            <a:fillRect/>
          </a:stretch>
        </p:blipFill>
        <p:spPr bwMode="auto">
          <a:xfrm>
            <a:off x="1259632" y="1064495"/>
            <a:ext cx="6408712" cy="3818996"/>
          </a:xfrm>
          <a:prstGeom prst="rect">
            <a:avLst/>
          </a:prstGeom>
          <a:noFill/>
        </p:spPr>
      </p:pic>
      <p:sp>
        <p:nvSpPr>
          <p:cNvPr id="3" name="Rounded Rectangle 2"/>
          <p:cNvSpPr/>
          <p:nvPr/>
        </p:nvSpPr>
        <p:spPr>
          <a:xfrm>
            <a:off x="1403648" y="332656"/>
            <a:ext cx="5976664"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Benign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66800" y="5000636"/>
            <a:ext cx="7010400" cy="1323439"/>
          </a:xfrm>
          <a:prstGeom prst="rect">
            <a:avLst/>
          </a:prstGeom>
        </p:spPr>
        <p:txBody>
          <a:bodyPr wrap="square">
            <a:spAutoFit/>
          </a:bodyPr>
          <a:lstStyle/>
          <a:p>
            <a:pPr algn="ctr"/>
            <a:r>
              <a:rPr lang="en-US" sz="2000" b="1" i="1" dirty="0" smtClean="0"/>
              <a:t>A 1 cm acute gastric ulcer is shown here in the upper fundus. The ulcer is shallow and sharply demarcated, with surrounding hyperemia. It is probably benign. However, all gastric ulcers should be biopsied to rule out a malignancy.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1142976" y="908720"/>
            <a:ext cx="6813400" cy="4824536"/>
          </a:xfrm>
          <a:prstGeom prst="rect">
            <a:avLst/>
          </a:prstGeom>
          <a:noFill/>
          <a:ln w="9525">
            <a:solidFill>
              <a:srgbClr val="7030A0"/>
            </a:solidFill>
            <a:miter lim="800000"/>
            <a:headEnd/>
            <a:tailEnd/>
          </a:ln>
        </p:spPr>
      </p:pic>
      <p:sp>
        <p:nvSpPr>
          <p:cNvPr id="4" name="Rounded Rectangle 3"/>
          <p:cNvSpPr/>
          <p:nvPr/>
        </p:nvSpPr>
        <p:spPr>
          <a:xfrm>
            <a:off x="1451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PAROTID GLAND SWELLING – Clinical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71600" y="5877272"/>
            <a:ext cx="7272808" cy="646331"/>
          </a:xfrm>
          <a:prstGeom prst="rect">
            <a:avLst/>
          </a:prstGeom>
        </p:spPr>
        <p:txBody>
          <a:bodyPr wrap="square">
            <a:spAutoFit/>
          </a:bodyPr>
          <a:lstStyle/>
          <a:p>
            <a:pPr algn="ctr"/>
            <a:r>
              <a:rPr lang="en-US" b="1" i="1" dirty="0" smtClean="0"/>
              <a:t>The classic place for any visible parotid swelling or tumor is present  between the tip of the ear and the tip (angle) of the mandible</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1730" name="Picture 2" descr="http://library.med.utah.edu/WebPath/jpeg4/GI019.jpg"/>
          <p:cNvPicPr>
            <a:picLocks noChangeAspect="1" noChangeArrowheads="1"/>
          </p:cNvPicPr>
          <p:nvPr/>
        </p:nvPicPr>
        <p:blipFill>
          <a:blip r:embed="rId3" cstate="print"/>
          <a:srcRect/>
          <a:stretch>
            <a:fillRect/>
          </a:stretch>
        </p:blipFill>
        <p:spPr bwMode="auto">
          <a:xfrm>
            <a:off x="1043608" y="980728"/>
            <a:ext cx="6888832" cy="4320480"/>
          </a:xfrm>
          <a:prstGeom prst="rect">
            <a:avLst/>
          </a:prstGeom>
          <a:noFill/>
        </p:spPr>
      </p:pic>
      <p:sp>
        <p:nvSpPr>
          <p:cNvPr id="4" name="Rectangle 3"/>
          <p:cNvSpPr/>
          <p:nvPr/>
        </p:nvSpPr>
        <p:spPr>
          <a:xfrm>
            <a:off x="683568" y="5336048"/>
            <a:ext cx="7488832" cy="1323439"/>
          </a:xfrm>
          <a:prstGeom prst="rect">
            <a:avLst/>
          </a:prstGeom>
        </p:spPr>
        <p:txBody>
          <a:bodyPr wrap="square">
            <a:spAutoFit/>
          </a:bodyPr>
          <a:lstStyle/>
          <a:p>
            <a:pPr algn="ctr"/>
            <a:r>
              <a:rPr lang="en-US" sz="2000" b="1" i="1" dirty="0" smtClean="0"/>
              <a:t>Here is a much larger 3 x 4 cm gastric ulcer that led to the resection of the stomach shown here. This ulcer is much deeper with more irregular margins. Complications of gastric ulcers (either benign or malignant) include pain, bleeding, perforation, and obstruction.</a:t>
            </a:r>
            <a:endParaRPr lang="en-US" sz="2000" b="1" i="1" dirty="0"/>
          </a:p>
        </p:txBody>
      </p:sp>
      <p:sp>
        <p:nvSpPr>
          <p:cNvPr id="5" name="Rounded Rectangle 4"/>
          <p:cNvSpPr/>
          <p:nvPr/>
        </p:nvSpPr>
        <p:spPr>
          <a:xfrm>
            <a:off x="971600" y="188640"/>
            <a:ext cx="69847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Acute Gastric Ulcer : Malignant , Gross</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9682" name="Picture 2" descr="http://library.med.utah.edu/WebPath/jpeg4/GI020.jpg"/>
          <p:cNvPicPr>
            <a:picLocks noChangeAspect="1" noChangeArrowheads="1"/>
          </p:cNvPicPr>
          <p:nvPr/>
        </p:nvPicPr>
        <p:blipFill>
          <a:blip r:embed="rId2" cstate="print"/>
          <a:srcRect/>
          <a:stretch>
            <a:fillRect/>
          </a:stretch>
        </p:blipFill>
        <p:spPr bwMode="auto">
          <a:xfrm>
            <a:off x="899592" y="1052736"/>
            <a:ext cx="7017191" cy="4392488"/>
          </a:xfrm>
          <a:prstGeom prst="rect">
            <a:avLst/>
          </a:prstGeom>
          <a:noFill/>
          <a:ln w="28575">
            <a:solidFill>
              <a:srgbClr val="7030A0"/>
            </a:solidFill>
          </a:ln>
        </p:spPr>
      </p:pic>
      <p:sp>
        <p:nvSpPr>
          <p:cNvPr id="6" name="Rectangle 5"/>
          <p:cNvSpPr/>
          <p:nvPr/>
        </p:nvSpPr>
        <p:spPr>
          <a:xfrm>
            <a:off x="683568" y="5469031"/>
            <a:ext cx="7416824" cy="1323439"/>
          </a:xfrm>
          <a:prstGeom prst="rect">
            <a:avLst/>
          </a:prstGeom>
        </p:spPr>
        <p:txBody>
          <a:bodyPr wrap="square">
            <a:spAutoFit/>
          </a:bodyPr>
          <a:lstStyle/>
          <a:p>
            <a:pPr algn="ctr"/>
            <a:r>
              <a:rPr lang="en-US" sz="2000" b="1" i="1" dirty="0" smtClean="0"/>
              <a:t>Microscopically, the ulcer here is sharply demarcated, with normal gastric mucosa on the left falling away into a deep ulcer whose base contains inflamed, necrotic debris. An arterial branch at the ulcer base is eroded and bleeding.</a:t>
            </a:r>
            <a:endParaRPr lang="en-US" sz="2000" b="1" i="1" dirty="0"/>
          </a:p>
        </p:txBody>
      </p:sp>
      <p:sp>
        <p:nvSpPr>
          <p:cNvPr id="7" name="Rounded Rectangle 6"/>
          <p:cNvSpPr/>
          <p:nvPr/>
        </p:nvSpPr>
        <p:spPr>
          <a:xfrm>
            <a:off x="1763688" y="332656"/>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library.med.utah.edu/WebPath/jpeg4/GI021.jpg"/>
          <p:cNvPicPr>
            <a:picLocks noChangeAspect="1" noChangeArrowheads="1"/>
          </p:cNvPicPr>
          <p:nvPr/>
        </p:nvPicPr>
        <p:blipFill>
          <a:blip r:embed="rId2" cstate="print"/>
          <a:srcRect/>
          <a:stretch>
            <a:fillRect/>
          </a:stretch>
        </p:blipFill>
        <p:spPr bwMode="auto">
          <a:xfrm>
            <a:off x="1014538" y="836712"/>
            <a:ext cx="7200800" cy="4104457"/>
          </a:xfrm>
          <a:prstGeom prst="rect">
            <a:avLst/>
          </a:prstGeom>
          <a:noFill/>
          <a:ln>
            <a:solidFill>
              <a:srgbClr val="7030A0"/>
            </a:solidFill>
          </a:ln>
        </p:spPr>
      </p:pic>
      <p:sp>
        <p:nvSpPr>
          <p:cNvPr id="5" name="Rounded Rectangle 4"/>
          <p:cNvSpPr/>
          <p:nvPr/>
        </p:nvSpPr>
        <p:spPr>
          <a:xfrm>
            <a:off x="1887184" y="188640"/>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HPF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97374" y="4987042"/>
            <a:ext cx="7560840" cy="1631216"/>
          </a:xfrm>
          <a:prstGeom prst="rect">
            <a:avLst/>
          </a:prstGeom>
        </p:spPr>
        <p:txBody>
          <a:bodyPr wrap="square">
            <a:spAutoFit/>
          </a:bodyPr>
          <a:lstStyle/>
          <a:p>
            <a:pPr algn="ctr"/>
            <a:r>
              <a:rPr lang="en-US" sz="2000" b="1" i="1" dirty="0" smtClean="0"/>
              <a:t>The mucosa at the upper right merges into the ulcer at the left which is eroding through the mucosa. Ulcers will penetrate over time if they do not heal. Penetration leads to pain. If the ulcer penetrates through the muscularis and through adventitia, then the ulcer is said to "perforate" and leads to an acute abdomen. </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95600"/>
            <a:ext cx="8072494" cy="952872"/>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latin typeface="Arial Black" pitchFamily="34" charset="0"/>
              </a:rPr>
              <a:t> Chronic gastric ulcer</a:t>
            </a:r>
            <a:endParaRPr lang="en-US" sz="4800" b="1" i="1" dirty="0">
              <a:solidFill>
                <a:srgbClr val="006600"/>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ecure.health.utas.edu.au/intranet/cds/pathprac/Files/Cases/Gastro/Case11/Pictures11/Gross.jpg">
            <a:hlinkClick r:id="rId2"/>
          </p:cNvPr>
          <p:cNvPicPr>
            <a:picLocks noChangeAspect="1" noChangeArrowheads="1"/>
          </p:cNvPicPr>
          <p:nvPr/>
        </p:nvPicPr>
        <p:blipFill>
          <a:blip r:embed="rId3" cstate="print"/>
          <a:srcRect/>
          <a:stretch>
            <a:fillRect/>
          </a:stretch>
        </p:blipFill>
        <p:spPr bwMode="auto">
          <a:xfrm>
            <a:off x="1377998" y="980729"/>
            <a:ext cx="6408712" cy="4176464"/>
          </a:xfrm>
          <a:prstGeom prst="rect">
            <a:avLst/>
          </a:prstGeom>
          <a:noFill/>
        </p:spPr>
      </p:pic>
      <p:sp>
        <p:nvSpPr>
          <p:cNvPr id="3" name="Rounded Rectangle 2"/>
          <p:cNvSpPr/>
          <p:nvPr/>
        </p:nvSpPr>
        <p:spPr>
          <a:xfrm>
            <a:off x="1596872" y="260648"/>
            <a:ext cx="583264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15108" y="5192032"/>
            <a:ext cx="7128792" cy="1323439"/>
          </a:xfrm>
          <a:prstGeom prst="rect">
            <a:avLst/>
          </a:prstGeom>
        </p:spPr>
        <p:txBody>
          <a:bodyPr wrap="square">
            <a:spAutoFit/>
          </a:bodyPr>
          <a:lstStyle/>
          <a:p>
            <a:pPr algn="ctr"/>
            <a:r>
              <a:rPr lang="en-US" sz="2000" b="1" i="1" dirty="0" smtClean="0"/>
              <a:t>The specimen consists of an irregular portion of gastric wall. The ulcer is oval in shape and deeply penetrating. Necrotic debris covers the base. The specimen has been cut to show the submucosa, muscle coat and adventitial connective tissues in the region of the ulcer</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260648"/>
            <a:ext cx="5832648" cy="64807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Microscopic</a:t>
            </a:r>
            <a:endParaRPr lang="en-US" sz="2800" b="1" i="1" dirty="0">
              <a:effectLst>
                <a:outerShdw blurRad="38100" dist="38100" dir="2700000" algn="tl">
                  <a:srgbClr val="000000">
                    <a:alpha val="43137"/>
                  </a:srgbClr>
                </a:outerShdw>
              </a:effectLst>
            </a:endParaRPr>
          </a:p>
        </p:txBody>
      </p:sp>
      <p:pic>
        <p:nvPicPr>
          <p:cNvPr id="198659" name="Picture 3"/>
          <p:cNvPicPr>
            <a:picLocks noChangeAspect="1" noChangeArrowheads="1"/>
          </p:cNvPicPr>
          <p:nvPr/>
        </p:nvPicPr>
        <p:blipFill>
          <a:blip r:embed="rId3" cstate="print"/>
          <a:srcRect/>
          <a:stretch>
            <a:fillRect/>
          </a:stretch>
        </p:blipFill>
        <p:spPr bwMode="auto">
          <a:xfrm>
            <a:off x="2679378" y="1124744"/>
            <a:ext cx="5493022" cy="4752528"/>
          </a:xfrm>
          <a:prstGeom prst="rect">
            <a:avLst/>
          </a:prstGeom>
          <a:noFill/>
          <a:ln w="9525">
            <a:solidFill>
              <a:srgbClr val="7030A0"/>
            </a:solidFill>
            <a:miter lim="800000"/>
            <a:headEnd/>
            <a:tailEnd/>
          </a:ln>
        </p:spPr>
      </p:pic>
      <p:sp>
        <p:nvSpPr>
          <p:cNvPr id="6" name="Rectangle 5"/>
          <p:cNvSpPr/>
          <p:nvPr/>
        </p:nvSpPr>
        <p:spPr>
          <a:xfrm>
            <a:off x="179512" y="1322759"/>
            <a:ext cx="2520280" cy="4801314"/>
          </a:xfrm>
          <a:prstGeom prst="rect">
            <a:avLst/>
          </a:prstGeom>
        </p:spPr>
        <p:txBody>
          <a:bodyPr wrap="square">
            <a:spAutoFit/>
          </a:bodyPr>
          <a:lstStyle/>
          <a:p>
            <a:r>
              <a:rPr lang="en-US" b="1" i="1" dirty="0" smtClean="0">
                <a:solidFill>
                  <a:schemeClr val="accent2">
                    <a:lumMod val="50000"/>
                  </a:schemeClr>
                </a:solidFill>
              </a:rPr>
              <a:t>Cellular Debris:</a:t>
            </a:r>
          </a:p>
          <a:p>
            <a:r>
              <a:rPr lang="en-US" dirty="0" smtClean="0"/>
              <a:t>Numerous viable and degenerate polymorphs. </a:t>
            </a:r>
          </a:p>
          <a:p>
            <a:endParaRPr lang="en-US" i="1" dirty="0" smtClean="0">
              <a:hlinkClick r:id="rId4"/>
            </a:endParaRPr>
          </a:p>
          <a:p>
            <a:r>
              <a:rPr lang="en-US" b="1" i="1" dirty="0" smtClean="0">
                <a:solidFill>
                  <a:srgbClr val="1010C6"/>
                </a:solidFill>
              </a:rPr>
              <a:t>Fibrinoid Necrosis:</a:t>
            </a:r>
          </a:p>
          <a:p>
            <a:r>
              <a:rPr lang="en-US" dirty="0" smtClean="0"/>
              <a:t>Inflammatory cells and granulation tissue. </a:t>
            </a:r>
          </a:p>
          <a:p>
            <a:endParaRPr lang="en-US" dirty="0" smtClean="0"/>
          </a:p>
          <a:p>
            <a:endParaRPr lang="en-US" dirty="0" smtClean="0"/>
          </a:p>
          <a:p>
            <a:r>
              <a:rPr lang="en-US" b="1" i="1" dirty="0" smtClean="0">
                <a:solidFill>
                  <a:schemeClr val="accent2">
                    <a:lumMod val="50000"/>
                  </a:schemeClr>
                </a:solidFill>
              </a:rPr>
              <a:t>Granulation Tissue:</a:t>
            </a:r>
          </a:p>
          <a:p>
            <a:r>
              <a:rPr lang="en-US" dirty="0" smtClean="0"/>
              <a:t>Variable sized capillary channels are separated by fibroblastic connective tissue heavily infiltrated with lymphocytes, neutrophils, and eosinophils.</a:t>
            </a:r>
            <a:endParaRPr lang="en-US" dirty="0"/>
          </a:p>
        </p:txBody>
      </p:sp>
      <p:sp>
        <p:nvSpPr>
          <p:cNvPr id="7" name="Rectangle 6"/>
          <p:cNvSpPr/>
          <p:nvPr/>
        </p:nvSpPr>
        <p:spPr>
          <a:xfrm>
            <a:off x="2226134" y="5929330"/>
            <a:ext cx="6417832" cy="707886"/>
          </a:xfrm>
          <a:prstGeom prst="rect">
            <a:avLst/>
          </a:prstGeom>
        </p:spPr>
        <p:txBody>
          <a:bodyPr wrap="square">
            <a:spAutoFit/>
          </a:bodyPr>
          <a:lstStyle/>
          <a:p>
            <a:pPr algn="ctr"/>
            <a:r>
              <a:rPr lang="en-US" sz="2000" b="1" i="1" dirty="0" smtClean="0">
                <a:solidFill>
                  <a:prstClr val="black"/>
                </a:solidFill>
              </a:rPr>
              <a:t>Microscopic examination shows the typical features of </a:t>
            </a:r>
          </a:p>
          <a:p>
            <a:pPr algn="ctr"/>
            <a:r>
              <a:rPr lang="en-US" sz="2000" b="1" i="1" dirty="0" smtClean="0">
                <a:solidFill>
                  <a:prstClr val="black"/>
                </a:solidFill>
              </a:rPr>
              <a:t>a chronic peptic ulcer. The ulcer is located in the antrum</a:t>
            </a:r>
            <a:endParaRPr lang="en-US" sz="2000" b="1" i="1" dirty="0"/>
          </a:p>
        </p:txBody>
      </p:sp>
      <p:cxnSp>
        <p:nvCxnSpPr>
          <p:cNvPr id="9" name="Straight Arrow Connector 8"/>
          <p:cNvCxnSpPr/>
          <p:nvPr/>
        </p:nvCxnSpPr>
        <p:spPr>
          <a:xfrm>
            <a:off x="2267744" y="1556792"/>
            <a:ext cx="1584176"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38400" y="2667000"/>
            <a:ext cx="1524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83768" y="4005064"/>
            <a:ext cx="1584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2514600"/>
            <a:ext cx="5824993" cy="1446550"/>
          </a:xfrm>
          <a:prstGeom prst="rect">
            <a:avLst/>
          </a:prstGeom>
          <a:noFill/>
        </p:spPr>
        <p:txBody>
          <a:bodyPr wrap="none" lIns="91440" tIns="45720" rIns="91440" bIns="45720">
            <a:spAutoFit/>
          </a:bodyPr>
          <a:lstStyle/>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endParaRPr lang="en-US" sz="4400" b="1" i="1" cap="none" spc="0"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024.jpg"/>
          <p:cNvPicPr>
            <a:picLocks noChangeAspect="1" noChangeArrowheads="1"/>
          </p:cNvPicPr>
          <p:nvPr/>
        </p:nvPicPr>
        <p:blipFill>
          <a:blip r:embed="rId2" cstate="print"/>
          <a:srcRect/>
          <a:stretch>
            <a:fillRect/>
          </a:stretch>
        </p:blipFill>
        <p:spPr bwMode="auto">
          <a:xfrm>
            <a:off x="1115616" y="980728"/>
            <a:ext cx="6552728" cy="4067024"/>
          </a:xfrm>
          <a:prstGeom prst="rect">
            <a:avLst/>
          </a:prstGeom>
          <a:noFill/>
          <a:ln>
            <a:solidFill>
              <a:schemeClr val="accent1"/>
            </a:solidFill>
          </a:ln>
        </p:spPr>
      </p:pic>
      <p:sp>
        <p:nvSpPr>
          <p:cNvPr id="3" name="Rounded Rectangle 2"/>
          <p:cNvSpPr/>
          <p:nvPr/>
        </p:nvSpPr>
        <p:spPr>
          <a:xfrm>
            <a:off x="1403648" y="332656"/>
            <a:ext cx="6048672" cy="504056"/>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latin typeface="Century Gothic" pitchFamily="34" charset="0"/>
              </a:rPr>
              <a:t>Gastric Adenocarcinoma - Gross</a:t>
            </a:r>
            <a:endParaRPr lang="en-US" sz="24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755576" y="5192032"/>
            <a:ext cx="7272808" cy="1323439"/>
          </a:xfrm>
          <a:prstGeom prst="rect">
            <a:avLst/>
          </a:prstGeom>
        </p:spPr>
        <p:txBody>
          <a:bodyPr wrap="square">
            <a:spAutoFit/>
          </a:bodyPr>
          <a:lstStyle/>
          <a:p>
            <a:pPr algn="ctr"/>
            <a:r>
              <a:rPr lang="en-US" sz="2000" b="1" i="1" dirty="0" smtClean="0"/>
              <a:t>Gastric Neoplasia is not uncommon. Here is a gastric adenocarcinoma. ALL gastric ulcers and ALL gastric masses must be biopsied, because it is not possible to tell from gross appearance alone which are benign and which are malignant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1187624" y="996400"/>
            <a:ext cx="6884838" cy="4160792"/>
          </a:xfrm>
          <a:prstGeom prst="rect">
            <a:avLst/>
          </a:prstGeom>
          <a:noFill/>
        </p:spPr>
      </p:pic>
      <p:sp>
        <p:nvSpPr>
          <p:cNvPr id="3" name="Rounded Rectangle 2"/>
          <p:cNvSpPr/>
          <p:nvPr/>
        </p:nvSpPr>
        <p:spPr>
          <a:xfrm>
            <a:off x="827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with ulcer -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259632" y="5253007"/>
            <a:ext cx="6336704" cy="1015663"/>
          </a:xfrm>
          <a:prstGeom prst="rect">
            <a:avLst/>
          </a:prstGeom>
        </p:spPr>
        <p:txBody>
          <a:bodyPr wrap="square">
            <a:spAutoFit/>
          </a:bodyPr>
          <a:lstStyle/>
          <a:p>
            <a:pPr algn="ctr"/>
            <a:r>
              <a:rPr lang="en-US" sz="2000" b="1" i="1" dirty="0" smtClean="0"/>
              <a:t>Here is a gastric ulcer in the center of the picture. It is shallow and is about 2 to 4 cm in size. This ulcer on biopsy proved to be malignant, so the stomach was </a:t>
            </a:r>
            <a:r>
              <a:rPr lang="en-US" sz="2000" b="1" i="1" dirty="0" err="1" smtClean="0"/>
              <a:t>resected</a:t>
            </a:r>
            <a:r>
              <a:rPr lang="en-US" sz="2000" b="1" i="1" dirty="0" smtClean="0"/>
              <a:t> as shown here</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1043608" y="1124744"/>
            <a:ext cx="7109792" cy="3816424"/>
          </a:xfrm>
          <a:prstGeom prst="rect">
            <a:avLst/>
          </a:prstGeom>
          <a:noFill/>
          <a:ln>
            <a:solidFill>
              <a:schemeClr val="accent1"/>
            </a:solidFill>
          </a:ln>
        </p:spPr>
      </p:pic>
      <p:sp>
        <p:nvSpPr>
          <p:cNvPr id="3" name="Rounded Rectangle 2"/>
          <p:cNvSpPr/>
          <p:nvPr/>
        </p:nvSpPr>
        <p:spPr>
          <a:xfrm>
            <a:off x="971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 Lentis Plastica- Gross</a:t>
            </a:r>
            <a:endParaRPr lang="en-US" sz="2400" b="1" i="1" dirty="0">
              <a:latin typeface="Century Gothic" pitchFamily="34" charset="0"/>
            </a:endParaRPr>
          </a:p>
        </p:txBody>
      </p:sp>
      <p:sp>
        <p:nvSpPr>
          <p:cNvPr id="4" name="Rectangle 3"/>
          <p:cNvSpPr/>
          <p:nvPr/>
        </p:nvSpPr>
        <p:spPr>
          <a:xfrm>
            <a:off x="971600" y="4987042"/>
            <a:ext cx="7181800" cy="1631216"/>
          </a:xfrm>
          <a:prstGeom prst="rect">
            <a:avLst/>
          </a:prstGeom>
        </p:spPr>
        <p:txBody>
          <a:bodyPr wrap="square">
            <a:spAutoFit/>
          </a:bodyPr>
          <a:lstStyle/>
          <a:p>
            <a:pPr algn="ctr"/>
            <a:r>
              <a:rPr lang="en-US" sz="2000" b="1" i="1" dirty="0" smtClean="0"/>
              <a:t>An example of </a:t>
            </a:r>
            <a:r>
              <a:rPr lang="en-US" sz="2000" b="1" i="1" dirty="0" err="1" smtClean="0"/>
              <a:t>Linitis</a:t>
            </a:r>
            <a:r>
              <a:rPr lang="en-US" sz="2000" b="1" i="1" dirty="0" smtClean="0"/>
              <a:t> Plastica, a diffuse infiltrative gastric adenocarcinoma which gives the stomach a shrunken "leather bottle" appearance with extensive mucosal erosion and a markedly thickened gastric wall. This type of carcinoma has a very poor prognosis</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57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smtClean="0">
                <a:solidFill>
                  <a:schemeClr val="bg1"/>
                </a:solidFill>
                <a:effectLst>
                  <a:outerShdw blurRad="38100" dist="38100" dir="2700000" algn="tl">
                    <a:srgbClr val="000000">
                      <a:alpha val="43137"/>
                    </a:srgbClr>
                  </a:outerShdw>
                </a:effectLst>
              </a:rPr>
              <a:t>PLEOMORPHIC ADENOMA (MIXED TUMOR) - Gross</a:t>
            </a:r>
            <a:endParaRPr lang="en-US" sz="2000" b="1" i="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3" name="Picture 2"/>
          <p:cNvPicPr>
            <a:picLocks noChangeAspect="1"/>
          </p:cNvPicPr>
          <p:nvPr/>
        </p:nvPicPr>
        <p:blipFill>
          <a:blip r:embed="rId2"/>
          <a:stretch>
            <a:fillRect/>
          </a:stretch>
        </p:blipFill>
        <p:spPr>
          <a:xfrm>
            <a:off x="1247775" y="1023937"/>
            <a:ext cx="6648450" cy="4810125"/>
          </a:xfrm>
          <a:prstGeom prst="rect">
            <a:avLst/>
          </a:prstGeom>
          <a:ln>
            <a:solidFill>
              <a:schemeClr val="accent4">
                <a:lumMod val="75000"/>
              </a:schemeClr>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1115617" y="1052736"/>
            <a:ext cx="6962812" cy="4182616"/>
          </a:xfrm>
        </p:spPr>
      </p:pic>
      <p:sp>
        <p:nvSpPr>
          <p:cNvPr id="5" name="Rectangle 4"/>
          <p:cNvSpPr/>
          <p:nvPr/>
        </p:nvSpPr>
        <p:spPr>
          <a:xfrm>
            <a:off x="685800" y="5264040"/>
            <a:ext cx="7696200" cy="1323439"/>
          </a:xfrm>
          <a:prstGeom prst="rect">
            <a:avLst/>
          </a:prstGeom>
        </p:spPr>
        <p:txBody>
          <a:bodyPr wrap="square">
            <a:spAutoFit/>
          </a:bodyPr>
          <a:lstStyle/>
          <a:p>
            <a:pPr algn="ctr"/>
            <a:r>
              <a:rPr lang="en-US" sz="2000" b="1" i="1" dirty="0" smtClean="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6660232" y="3645024"/>
            <a:ext cx="1372157" cy="1533872"/>
          </a:xfrm>
          <a:prstGeom prst="rect">
            <a:avLst/>
          </a:prstGeom>
          <a:noFill/>
          <a:ln w="9525">
            <a:noFill/>
            <a:miter lim="800000"/>
            <a:headEnd/>
            <a:tailEnd/>
          </a:ln>
        </p:spPr>
      </p:pic>
      <p:sp>
        <p:nvSpPr>
          <p:cNvPr id="8" name="Rounded Rectangle 7"/>
          <p:cNvSpPr/>
          <p:nvPr/>
        </p:nvSpPr>
        <p:spPr>
          <a:xfrm>
            <a:off x="757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Lentis Plastica-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1071538" y="1071546"/>
            <a:ext cx="6929486" cy="4176464"/>
          </a:xfrm>
          <a:prstGeom prst="rect">
            <a:avLst/>
          </a:prstGeom>
          <a:noFill/>
          <a:ln>
            <a:solidFill>
              <a:srgbClr val="1010C6"/>
            </a:solidFill>
          </a:ln>
        </p:spPr>
      </p:pic>
      <p:sp>
        <p:nvSpPr>
          <p:cNvPr id="5" name="Rounded Rectangle 4"/>
          <p:cNvSpPr/>
          <p:nvPr/>
        </p:nvSpPr>
        <p:spPr>
          <a:xfrm>
            <a:off x="785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-HPF</a:t>
            </a:r>
            <a:endParaRPr lang="en-US" sz="2400" b="1" i="1" dirty="0">
              <a:latin typeface="Century Gothic" pitchFamily="34" charset="0"/>
            </a:endParaRPr>
          </a:p>
        </p:txBody>
      </p:sp>
      <p:sp>
        <p:nvSpPr>
          <p:cNvPr id="6" name="Rectangle 5"/>
          <p:cNvSpPr/>
          <p:nvPr/>
        </p:nvSpPr>
        <p:spPr>
          <a:xfrm>
            <a:off x="1403648" y="5445224"/>
            <a:ext cx="6120680" cy="1015663"/>
          </a:xfrm>
          <a:prstGeom prst="rect">
            <a:avLst/>
          </a:prstGeom>
        </p:spPr>
        <p:txBody>
          <a:bodyPr wrap="square">
            <a:spAutoFit/>
          </a:bodyPr>
          <a:lstStyle/>
          <a:p>
            <a:pPr algn="ctr"/>
            <a:r>
              <a:rPr lang="en-US" sz="2000" b="1" i="1" dirty="0" smtClean="0"/>
              <a:t>This is a signet ring cell pattern of adenocarcinoma in which the cells are filled with mucin vacuoles that push the nucleus to one side, as shown at the arrow.</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1143000" y="1142984"/>
            <a:ext cx="6781800" cy="3888432"/>
          </a:xfrm>
          <a:ln>
            <a:solidFill>
              <a:srgbClr val="1010C6"/>
            </a:solidFill>
          </a:ln>
        </p:spPr>
      </p:pic>
      <p:sp>
        <p:nvSpPr>
          <p:cNvPr id="5" name="Rounded Rectangle 4"/>
          <p:cNvSpPr/>
          <p:nvPr/>
        </p:nvSpPr>
        <p:spPr>
          <a:xfrm>
            <a:off x="785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 HPF</a:t>
            </a:r>
            <a:endParaRPr lang="en-US" sz="2400" b="1" i="1" dirty="0">
              <a:latin typeface="Century Gothic" pitchFamily="34" charset="0"/>
            </a:endParaRPr>
          </a:p>
        </p:txBody>
      </p:sp>
      <p:sp>
        <p:nvSpPr>
          <p:cNvPr id="6" name="Rectangle 5"/>
          <p:cNvSpPr/>
          <p:nvPr/>
        </p:nvSpPr>
        <p:spPr>
          <a:xfrm>
            <a:off x="785786" y="5229200"/>
            <a:ext cx="7458052" cy="1323439"/>
          </a:xfrm>
          <a:prstGeom prst="rect">
            <a:avLst/>
          </a:prstGeom>
        </p:spPr>
        <p:txBody>
          <a:bodyPr wrap="square">
            <a:spAutoFit/>
          </a:bodyPr>
          <a:lstStyle/>
          <a:p>
            <a:pPr algn="ctr"/>
            <a:r>
              <a:rPr lang="en-US" sz="2000" b="1" i="1" dirty="0" smtClean="0"/>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3563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427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1087634" y="980728"/>
            <a:ext cx="6724726" cy="4464496"/>
          </a:xfrm>
          <a:prstGeom prst="rect">
            <a:avLst/>
          </a:prstGeom>
          <a:noFill/>
          <a:ln>
            <a:solidFill>
              <a:schemeClr val="tx1"/>
            </a:solidFill>
          </a:ln>
        </p:spPr>
      </p:pic>
      <p:sp>
        <p:nvSpPr>
          <p:cNvPr id="3" name="Rounded Rectangle 2"/>
          <p:cNvSpPr/>
          <p:nvPr/>
        </p:nvSpPr>
        <p:spPr>
          <a:xfrm>
            <a:off x="971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Intestinal type</a:t>
            </a:r>
            <a:endParaRPr lang="en-US" sz="22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115616" y="5518973"/>
            <a:ext cx="6624736" cy="707886"/>
          </a:xfrm>
          <a:prstGeom prst="rect">
            <a:avLst/>
          </a:prstGeom>
        </p:spPr>
        <p:txBody>
          <a:bodyPr wrap="square">
            <a:spAutoFit/>
          </a:bodyPr>
          <a:lstStyle/>
          <a:p>
            <a:pPr algn="ctr"/>
            <a:r>
              <a:rPr lang="en-US" sz="2000" b="1" i="1" dirty="0" smtClean="0"/>
              <a:t>Photomicrograph of a poorly differential intestinal type adenocarcinoma of the stomach</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0" y="5257800"/>
            <a:ext cx="4591080" cy="1200329"/>
          </a:xfrm>
          <a:prstGeom prst="rect">
            <a:avLst/>
          </a:prstGeom>
        </p:spPr>
        <p:txBody>
          <a:bodyPr wrap="square">
            <a:spAutoFit/>
          </a:bodyPr>
          <a:lstStyle/>
          <a:p>
            <a:pPr lvl="0" algn="ctr">
              <a:spcBef>
                <a:spcPts val="700"/>
              </a:spcBef>
              <a:buClr>
                <a:srgbClr val="CCB400"/>
              </a:buClr>
              <a:buSzPct val="60000"/>
            </a:pPr>
            <a:r>
              <a:rPr lang="en-US" sz="3600" b="1" i="1" dirty="0" smtClean="0"/>
              <a:t>Normal Anatomy and Histology</a:t>
            </a:r>
            <a:endParaRPr lang="en-US" sz="3600" b="1" i="1" dirty="0"/>
          </a:p>
        </p:txBody>
      </p:sp>
      <p:sp>
        <p:nvSpPr>
          <p:cNvPr id="8" name="Rectangle 7"/>
          <p:cNvSpPr/>
          <p:nvPr/>
        </p:nvSpPr>
        <p:spPr>
          <a:xfrm>
            <a:off x="2590800" y="2438400"/>
            <a:ext cx="6112753" cy="1754326"/>
          </a:xfrm>
          <a:prstGeom prst="rect">
            <a:avLst/>
          </a:prstGeom>
          <a:noFill/>
        </p:spPr>
        <p:txBody>
          <a:bodyPr wrap="square" lIns="91440" tIns="45720" rIns="91440" bIns="45720">
            <a:spAutoFit/>
          </a:bodyPr>
          <a:lstStyle/>
          <a:p>
            <a:pPr algn="ctr"/>
            <a:r>
              <a:rPr lang="en-US" sz="5400" b="1" i="1" cap="none" spc="0"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986" name="Picture 2" descr="http://library.med.utah.edu/WebPath/jpeg4/GI126.jpg"/>
          <p:cNvPicPr>
            <a:picLocks noChangeAspect="1" noChangeArrowheads="1"/>
          </p:cNvPicPr>
          <p:nvPr/>
        </p:nvPicPr>
        <p:blipFill>
          <a:blip r:embed="rId2" cstate="print"/>
          <a:srcRect/>
          <a:stretch>
            <a:fillRect/>
          </a:stretch>
        </p:blipFill>
        <p:spPr bwMode="auto">
          <a:xfrm>
            <a:off x="1475656" y="980728"/>
            <a:ext cx="5904656" cy="3728839"/>
          </a:xfrm>
          <a:prstGeom prst="rect">
            <a:avLst/>
          </a:prstGeom>
          <a:noFill/>
        </p:spPr>
      </p:pic>
      <p:sp>
        <p:nvSpPr>
          <p:cNvPr id="5" name="Rectangle 4"/>
          <p:cNvSpPr/>
          <p:nvPr/>
        </p:nvSpPr>
        <p:spPr>
          <a:xfrm>
            <a:off x="1043608" y="4782051"/>
            <a:ext cx="6624736" cy="1631216"/>
          </a:xfrm>
          <a:prstGeom prst="rect">
            <a:avLst/>
          </a:prstGeom>
        </p:spPr>
        <p:txBody>
          <a:bodyPr wrap="square">
            <a:spAutoFit/>
          </a:bodyPr>
          <a:lstStyle/>
          <a:p>
            <a:pPr algn="ctr"/>
            <a:r>
              <a:rPr lang="en-US" sz="2000" b="1" i="1" dirty="0" smtClean="0"/>
              <a:t>A loop of bowel attached via the mesentery. Note the extent of the veins. Arteries run in the same location. Thus, there is an extensive anastomosing arterial blood supply to the bowel, making it more difficult to infarct. Also, the extensive venous drainage is incorporated into the portal venous system heading to the liver</a:t>
            </a:r>
            <a:endParaRPr lang="en-US" sz="2000" b="1" i="1" dirty="0"/>
          </a:p>
        </p:txBody>
      </p:sp>
      <p:sp>
        <p:nvSpPr>
          <p:cNvPr id="7" name="Rounded Rectangle 6"/>
          <p:cNvSpPr/>
          <p:nvPr/>
        </p:nvSpPr>
        <p:spPr>
          <a:xfrm>
            <a:off x="1547664" y="260648"/>
            <a:ext cx="576064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 Normal Anatomy</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descr="http://library.med.utah.edu/WebPath/jpeg4/GI190.jpg"/>
          <p:cNvPicPr>
            <a:picLocks noChangeAspect="1" noChangeArrowheads="1"/>
          </p:cNvPicPr>
          <p:nvPr/>
        </p:nvPicPr>
        <p:blipFill>
          <a:blip r:embed="rId3" cstate="print"/>
          <a:srcRect/>
          <a:stretch>
            <a:fillRect/>
          </a:stretch>
        </p:blipFill>
        <p:spPr bwMode="auto">
          <a:xfrm>
            <a:off x="1331640" y="1046043"/>
            <a:ext cx="6440760" cy="3983157"/>
          </a:xfrm>
          <a:prstGeom prst="rect">
            <a:avLst/>
          </a:prstGeom>
          <a:noFill/>
          <a:ln>
            <a:solidFill>
              <a:schemeClr val="tx1"/>
            </a:solidFill>
          </a:ln>
        </p:spPr>
      </p:pic>
      <p:sp>
        <p:nvSpPr>
          <p:cNvPr id="4" name="Rectangle 3"/>
          <p:cNvSpPr/>
          <p:nvPr/>
        </p:nvSpPr>
        <p:spPr>
          <a:xfrm>
            <a:off x="609600" y="5074384"/>
            <a:ext cx="8305800" cy="1631216"/>
          </a:xfrm>
          <a:prstGeom prst="rect">
            <a:avLst/>
          </a:prstGeom>
        </p:spPr>
        <p:txBody>
          <a:bodyPr wrap="square">
            <a:spAutoFit/>
          </a:bodyPr>
          <a:lstStyle/>
          <a:p>
            <a:pPr algn="ctr"/>
            <a:r>
              <a:rPr lang="en-US" sz="2000" b="1" i="1" dirty="0" smtClean="0"/>
              <a:t>This is the normal appearance of terminal ileum. In the upper frame, note the ileocecal valve, and several darker oval Peyer's patches are present on the mucosa. In the lower frame, a Peyer's patch, which is a concentration of submucosal lymphoid tissue, is present. Note the folds are not as prominent here as in the jejunum, as evidenced by the colonoscopic view below</a:t>
            </a:r>
            <a:endParaRPr lang="en-US" sz="2000" b="1" i="1" dirty="0"/>
          </a:p>
        </p:txBody>
      </p:sp>
      <p:sp>
        <p:nvSpPr>
          <p:cNvPr id="6" name="Rounded Rectangle 5"/>
          <p:cNvSpPr/>
          <p:nvPr/>
        </p:nvSpPr>
        <p:spPr>
          <a:xfrm>
            <a:off x="1219200" y="192832"/>
            <a:ext cx="6705600" cy="645368"/>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Terminal ileum – Normal endoscopic view</a:t>
            </a:r>
            <a:endParaRPr lang="en-US" sz="2800" b="1"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9010" name="Picture 2" descr="http://library.med.utah.edu/WebPath/jpeg4/GI162.jpg"/>
          <p:cNvPicPr>
            <a:picLocks noChangeAspect="1" noChangeArrowheads="1"/>
          </p:cNvPicPr>
          <p:nvPr/>
        </p:nvPicPr>
        <p:blipFill>
          <a:blip r:embed="rId2" cstate="print"/>
          <a:srcRect/>
          <a:stretch>
            <a:fillRect/>
          </a:stretch>
        </p:blipFill>
        <p:spPr bwMode="auto">
          <a:xfrm>
            <a:off x="1171526" y="908720"/>
            <a:ext cx="6640834" cy="4361342"/>
          </a:xfrm>
          <a:prstGeom prst="rect">
            <a:avLst/>
          </a:prstGeom>
          <a:noFill/>
          <a:ln>
            <a:solidFill>
              <a:schemeClr val="tx1"/>
            </a:solidFill>
          </a:ln>
        </p:spPr>
      </p:pic>
      <p:sp>
        <p:nvSpPr>
          <p:cNvPr id="3" name="Rounded Rectangle 2"/>
          <p:cNvSpPr/>
          <p:nvPr/>
        </p:nvSpPr>
        <p:spPr>
          <a:xfrm>
            <a:off x="1331640" y="260648"/>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Intestinal Mucosa– Normal Histology</a:t>
            </a:r>
            <a:endParaRPr lang="en-US"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15616" y="5325015"/>
            <a:ext cx="6696744" cy="1015663"/>
          </a:xfrm>
          <a:prstGeom prst="rect">
            <a:avLst/>
          </a:prstGeom>
        </p:spPr>
        <p:txBody>
          <a:bodyPr wrap="square">
            <a:spAutoFit/>
          </a:bodyPr>
          <a:lstStyle/>
          <a:p>
            <a:pPr algn="ctr"/>
            <a:r>
              <a:rPr lang="en-US" sz="2000" b="1" i="1" dirty="0" smtClean="0"/>
              <a:t>This is the normal appearance of small intestinal mucosa with long villi that have occasional goblet cells. The villi provide a large area for digestion and absorption.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3" cstate="print"/>
          <a:srcRect/>
          <a:stretch>
            <a:fillRect/>
          </a:stretch>
        </p:blipFill>
        <p:spPr bwMode="auto">
          <a:xfrm>
            <a:off x="990600" y="914400"/>
            <a:ext cx="7056784" cy="4256856"/>
          </a:xfrm>
          <a:prstGeom prst="rect">
            <a:avLst/>
          </a:prstGeom>
          <a:noFill/>
          <a:ln w="9525">
            <a:solidFill>
              <a:schemeClr val="tx1"/>
            </a:solidFill>
            <a:miter lim="800000"/>
            <a:headEnd/>
            <a:tailEnd/>
          </a:ln>
        </p:spPr>
      </p:pic>
      <p:sp>
        <p:nvSpPr>
          <p:cNvPr id="6" name="Rounded Rectangle 5"/>
          <p:cNvSpPr/>
          <p:nvPr/>
        </p:nvSpPr>
        <p:spPr>
          <a:xfrm>
            <a:off x="971600" y="260648"/>
            <a:ext cx="698477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(SI)  vs Large Intestine (LI)</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914400" y="5257800"/>
            <a:ext cx="7056784" cy="1015663"/>
          </a:xfrm>
          <a:prstGeom prst="rect">
            <a:avLst/>
          </a:prstGeom>
        </p:spPr>
        <p:txBody>
          <a:bodyPr wrap="square">
            <a:spAutoFit/>
          </a:bodyPr>
          <a:lstStyle/>
          <a:p>
            <a:pPr algn="ctr"/>
            <a:r>
              <a:rPr lang="en-US" sz="2000" b="1" i="1" dirty="0" smtClean="0"/>
              <a:t>SI has a “villous” or “papillary”, i.e., hairy surface appearance, while the LI has a configuration similar to the stomach, i.e., “pits and glands”</a:t>
            </a:r>
          </a:p>
        </p:txBody>
      </p:sp>
      <p:sp>
        <p:nvSpPr>
          <p:cNvPr id="10" name="TextBox 9"/>
          <p:cNvSpPr txBox="1"/>
          <p:nvPr/>
        </p:nvSpPr>
        <p:spPr>
          <a:xfrm>
            <a:off x="1547664" y="908720"/>
            <a:ext cx="504056" cy="369332"/>
          </a:xfrm>
          <a:prstGeom prst="rect">
            <a:avLst/>
          </a:prstGeom>
          <a:noFill/>
        </p:spPr>
        <p:txBody>
          <a:bodyPr wrap="square" rtlCol="0">
            <a:spAutoFit/>
          </a:bodyPr>
          <a:lstStyle/>
          <a:p>
            <a:r>
              <a:rPr lang="en-US" b="1" dirty="0" smtClean="0"/>
              <a:t>SI</a:t>
            </a:r>
            <a:endParaRPr lang="en-US" b="1" dirty="0"/>
          </a:p>
        </p:txBody>
      </p:sp>
      <p:sp>
        <p:nvSpPr>
          <p:cNvPr id="11" name="TextBox 10"/>
          <p:cNvSpPr txBox="1"/>
          <p:nvPr/>
        </p:nvSpPr>
        <p:spPr>
          <a:xfrm>
            <a:off x="5220072" y="836712"/>
            <a:ext cx="504056" cy="369332"/>
          </a:xfrm>
          <a:prstGeom prst="rect">
            <a:avLst/>
          </a:prstGeom>
          <a:noFill/>
        </p:spPr>
        <p:txBody>
          <a:bodyPr wrap="square" rtlCol="0">
            <a:spAutoFit/>
          </a:bodyPr>
          <a:lstStyle/>
          <a:p>
            <a:r>
              <a:rPr lang="en-US" b="1" dirty="0" smtClean="0"/>
              <a:t>LI</a:t>
            </a:r>
            <a:endParaRPr lang="en-US" b="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6834" y="4637176"/>
            <a:ext cx="7211630" cy="792088"/>
          </a:xfrm>
        </p:spPr>
        <p:txBody>
          <a:bodyPr>
            <a:noAutofit/>
          </a:bodyPr>
          <a:lstStyle/>
          <a:p>
            <a:pPr algn="r"/>
            <a:r>
              <a:rPr lang="en-US" sz="4000" b="1" i="1" dirty="0" smtClean="0">
                <a:solidFill>
                  <a:schemeClr val="tx1"/>
                </a:solidFill>
                <a:effectLst>
                  <a:outerShdw blurRad="38100" dist="38100" dir="2700000" algn="tl">
                    <a:srgbClr val="000000">
                      <a:alpha val="43137"/>
                    </a:srgbClr>
                  </a:outerShdw>
                </a:effectLst>
              </a:rPr>
              <a:t>Gross and histopathology</a:t>
            </a:r>
            <a:endParaRPr lang="en-US" sz="4000" b="1" i="1"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539552" y="908720"/>
            <a:ext cx="7848872" cy="4368800"/>
          </a:xfrm>
          <a:prstGeom prst="rect">
            <a:avLst/>
          </a:prstGeom>
          <a:noFill/>
          <a:ln w="9525">
            <a:solidFill>
              <a:srgbClr val="7030A0"/>
            </a:solidFill>
            <a:miter lim="800000"/>
            <a:headEnd/>
            <a:tailEnd/>
          </a:ln>
        </p:spPr>
      </p:pic>
      <p:sp>
        <p:nvSpPr>
          <p:cNvPr id="4" name="Rounded Rectangle 3"/>
          <p:cNvSpPr/>
          <p:nvPr/>
        </p:nvSpPr>
        <p:spPr>
          <a:xfrm>
            <a:off x="1285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(MIXED TUMOR)</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611560" y="5301208"/>
            <a:ext cx="7776864" cy="1200329"/>
          </a:xfrm>
          <a:prstGeom prst="rect">
            <a:avLst/>
          </a:prstGeom>
        </p:spPr>
        <p:txBody>
          <a:bodyPr wrap="square">
            <a:spAutoFit/>
          </a:bodyPr>
          <a:lstStyle/>
          <a:p>
            <a:pPr algn="ctr"/>
            <a:r>
              <a:rPr lang="en-US" b="1" i="1" dirty="0" smtClean="0"/>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1259632" y="908720"/>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59632" y="5541039"/>
            <a:ext cx="6408712" cy="1015663"/>
          </a:xfrm>
          <a:prstGeom prst="rect">
            <a:avLst/>
          </a:prstGeom>
        </p:spPr>
        <p:txBody>
          <a:bodyPr wrap="square">
            <a:spAutoFit/>
          </a:bodyPr>
          <a:lstStyle/>
          <a:p>
            <a:pPr algn="ctr"/>
            <a:r>
              <a:rPr lang="en-US" sz="2000" b="1" i="1" dirty="0" smtClean="0"/>
              <a:t>This is an adhesion between loops of small intestine. Such adhesions are typical following abdominal surgery. More diffuse adhesions may also form following peritonitis.</a:t>
            </a:r>
            <a:endParaRPr lang="en-US" sz="2000" b="1" i="1" dirty="0"/>
          </a:p>
        </p:txBody>
      </p:sp>
      <p:sp>
        <p:nvSpPr>
          <p:cNvPr id="5" name="Rounded Rectangle 4"/>
          <p:cNvSpPr/>
          <p:nvPr/>
        </p:nvSpPr>
        <p:spPr>
          <a:xfrm>
            <a:off x="1259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Adhesions, peritoneum, small intestine - Gross </a:t>
            </a:r>
            <a:endParaRPr lang="en-US" sz="2400" b="1" i="1"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V="1">
            <a:off x="2987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1385263"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059050"/>
            <a:ext cx="6912768" cy="1631216"/>
          </a:xfrm>
          <a:prstGeom prst="rect">
            <a:avLst/>
          </a:prstGeom>
        </p:spPr>
        <p:txBody>
          <a:bodyPr wrap="square">
            <a:spAutoFit/>
          </a:bodyPr>
          <a:lstStyle/>
          <a:p>
            <a:pPr algn="ctr"/>
            <a:r>
              <a:rPr lang="en-US" sz="2000"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sz="2000" b="1" i="1" dirty="0"/>
          </a:p>
        </p:txBody>
      </p:sp>
      <p:sp>
        <p:nvSpPr>
          <p:cNvPr id="5" name="Rounded Rectangle 4"/>
          <p:cNvSpPr/>
          <p:nvPr/>
        </p:nvSpPr>
        <p:spPr>
          <a:xfrm>
            <a:off x="1475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Small intestinal infarction </a:t>
            </a:r>
            <a:r>
              <a:rPr lang="en-US" sz="2400" b="1" i="1" dirty="0" smtClean="0">
                <a:solidFill>
                  <a:schemeClr val="bg1"/>
                </a:solidFill>
                <a:effectLst>
                  <a:outerShdw blurRad="38100" dist="38100" dir="2700000" algn="tl">
                    <a:srgbClr val="000000">
                      <a:alpha val="43137"/>
                    </a:srgbClr>
                  </a:outerShdw>
                </a:effectLst>
              </a:rPr>
              <a:t>- Gross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6" name="Picture 2" descr="http://library.med.utah.edu/WebPath/jpeg4/GI034.jpg"/>
          <p:cNvPicPr>
            <a:picLocks noChangeAspect="1" noChangeArrowheads="1"/>
          </p:cNvPicPr>
          <p:nvPr/>
        </p:nvPicPr>
        <p:blipFill>
          <a:blip r:embed="rId2" cstate="print"/>
          <a:srcRect/>
          <a:stretch>
            <a:fillRect/>
          </a:stretch>
        </p:blipFill>
        <p:spPr bwMode="auto">
          <a:xfrm>
            <a:off x="1115616" y="836712"/>
            <a:ext cx="6624736" cy="37444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395536" y="4710043"/>
            <a:ext cx="7992888" cy="1938992"/>
          </a:xfrm>
          <a:prstGeom prst="rect">
            <a:avLst/>
          </a:prstGeom>
        </p:spPr>
        <p:txBody>
          <a:bodyPr wrap="square">
            <a:spAutoFit/>
          </a:bodyPr>
          <a:lstStyle/>
          <a:p>
            <a:pPr algn="ctr"/>
            <a:r>
              <a:rPr lang="en-US" sz="2000" b="1" i="1" dirty="0" smtClean="0"/>
              <a:t>The small intestinal mucosa demonstrates marked hyperemia as a result of ischemic enteritis. Such ischemia most often results from hypotension (shock) from cardiac failure, from marked blood loss, or from loss of blood supply from mechanical obstruction (as with the bowel strangulated in a hernia or with volvulus or intussusception ). If the blood supply is not quickly restored, the bowel will infarct.</a:t>
            </a:r>
            <a:endParaRPr lang="en-US" sz="2000" b="1" i="1" dirty="0"/>
          </a:p>
        </p:txBody>
      </p:sp>
      <p:sp>
        <p:nvSpPr>
          <p:cNvPr id="5" name="Rounded Rectangle 4"/>
          <p:cNvSpPr/>
          <p:nvPr/>
        </p:nvSpPr>
        <p:spPr>
          <a:xfrm>
            <a:off x="1547664"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Ischemic Enteritis </a:t>
            </a:r>
            <a:r>
              <a:rPr lang="en-US" sz="2800" b="1" i="1" dirty="0" smtClean="0">
                <a:solidFill>
                  <a:schemeClr val="bg1"/>
                </a:solidFill>
                <a:effectLst>
                  <a:outerShdw blurRad="38100" dist="38100" dir="2700000" algn="tl">
                    <a:srgbClr val="000000">
                      <a:alpha val="43137"/>
                    </a:srgbClr>
                  </a:outerShdw>
                </a:effectLst>
              </a:rPr>
              <a:t>- Gross </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033.jpg"/>
          <p:cNvPicPr>
            <a:picLocks noChangeAspect="1" noChangeArrowheads="1"/>
          </p:cNvPicPr>
          <p:nvPr/>
        </p:nvPicPr>
        <p:blipFill>
          <a:blip r:embed="rId2" cstate="print"/>
          <a:srcRect/>
          <a:stretch>
            <a:fillRect/>
          </a:stretch>
        </p:blipFill>
        <p:spPr bwMode="auto">
          <a:xfrm>
            <a:off x="1259632" y="836712"/>
            <a:ext cx="6468682" cy="38164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683568" y="4797152"/>
            <a:ext cx="7488832" cy="1631216"/>
          </a:xfrm>
          <a:prstGeom prst="rect">
            <a:avLst/>
          </a:prstGeom>
        </p:spPr>
        <p:txBody>
          <a:bodyPr wrap="square">
            <a:spAutoFit/>
          </a:bodyPr>
          <a:lstStyle/>
          <a:p>
            <a:pPr algn="ctr"/>
            <a:r>
              <a:rPr lang="en-US" sz="2000" b="1" i="1" dirty="0" smtClean="0"/>
              <a:t>On closer inspection, early ischemic enteritis involves the tips of the villi. In general, bowel is hard to infarct from atherosclerotic vascular narrowing or thromboembolization because of the widely anastomosing blood supply. Thus, most cases of bowel ischemia and infarction result from generalized hypotension and decreased cardiac output.</a:t>
            </a:r>
            <a:endParaRPr lang="en-US" sz="2000" b="1" i="1" dirty="0"/>
          </a:p>
        </p:txBody>
      </p:sp>
      <p:sp>
        <p:nvSpPr>
          <p:cNvPr id="5" name="Rounded Rectangle 4"/>
          <p:cNvSpPr/>
          <p:nvPr/>
        </p:nvSpPr>
        <p:spPr>
          <a:xfrm>
            <a:off x="1331640" y="188640"/>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Gross [ENDOSCOPY]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1264806" y="852091"/>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397023"/>
            <a:ext cx="6984776" cy="1323439"/>
          </a:xfrm>
          <a:prstGeom prst="rect">
            <a:avLst/>
          </a:prstGeom>
        </p:spPr>
        <p:txBody>
          <a:bodyPr wrap="square">
            <a:spAutoFit/>
          </a:bodyPr>
          <a:lstStyle/>
          <a:p>
            <a:pPr algn="ctr"/>
            <a:r>
              <a:rPr lang="en-US" sz="2000" b="1" i="1" dirty="0" smtClean="0"/>
              <a:t>The mucosal surface of the bowel seen here shows early necrosis with hyperemia extending all the way from mucosa to submucosal and muscular wall vessels. The submucosa and muscularis, however, are still intact.</a:t>
            </a:r>
            <a:endParaRPr lang="en-US" sz="2000" b="1" i="1" dirty="0"/>
          </a:p>
        </p:txBody>
      </p:sp>
      <p:sp>
        <p:nvSpPr>
          <p:cNvPr id="5" name="Rounded Rectangle 4"/>
          <p:cNvSpPr/>
          <p:nvPr/>
        </p:nvSpPr>
        <p:spPr>
          <a:xfrm>
            <a:off x="1907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LPF</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1403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475656" y="5325015"/>
            <a:ext cx="5976664" cy="1015663"/>
          </a:xfrm>
          <a:prstGeom prst="rect">
            <a:avLst/>
          </a:prstGeom>
        </p:spPr>
        <p:txBody>
          <a:bodyPr wrap="square">
            <a:spAutoFit/>
          </a:bodyPr>
          <a:lstStyle/>
          <a:p>
            <a:pPr algn="ctr"/>
            <a:r>
              <a:rPr lang="en-US" sz="2000" b="1" i="1" dirty="0" smtClean="0"/>
              <a:t>At higher magnification with more advanced necrosis, the small intestinal mucosa shows hemorrhage with acute inflammation in this case of ischemic enteritis.</a:t>
            </a:r>
            <a:endParaRPr lang="en-US" sz="2000" b="1" i="1" dirty="0"/>
          </a:p>
        </p:txBody>
      </p:sp>
      <p:sp>
        <p:nvSpPr>
          <p:cNvPr id="5" name="Rounded Rectangle 4"/>
          <p:cNvSpPr/>
          <p:nvPr/>
        </p:nvSpPr>
        <p:spPr>
          <a:xfrm>
            <a:off x="1835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dirty="0" smtClean="0">
                <a:solidFill>
                  <a:schemeClr val="bg1"/>
                </a:solidFill>
                <a:effectLst>
                  <a:outerShdw blurRad="38100" dist="38100" dir="2700000" algn="tl">
                    <a:srgbClr val="000000">
                      <a:alpha val="43137"/>
                    </a:srgbClr>
                  </a:outerShdw>
                </a:effectLst>
              </a:rPr>
              <a:t>– MPF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2500306"/>
            <a:ext cx="6172200" cy="1813548"/>
          </a:xfrm>
        </p:spPr>
        <p:txBody>
          <a:bodyPr>
            <a:noAutofit/>
          </a:bodyPr>
          <a:lstStyle/>
          <a:p>
            <a:pPr algn="ctr"/>
            <a:r>
              <a:rPr lang="en-US" sz="54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 Chronic duodenal ulcer</a:t>
            </a:r>
            <a:endParaRPr lang="en-US" sz="54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755576" y="404664"/>
            <a:ext cx="7344816"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Duodenal Ulcer vs </a:t>
            </a:r>
            <a:r>
              <a:rPr lang="en-US" sz="2400" b="1" i="1" dirty="0" smtClean="0">
                <a:effectLst>
                  <a:outerShdw blurRad="38100" dist="38100" dir="2700000" algn="tl">
                    <a:srgbClr val="000000">
                      <a:alpha val="43137"/>
                    </a:srgbClr>
                  </a:outerShdw>
                </a:effectLst>
              </a:rPr>
              <a:t>Gastric</a:t>
            </a:r>
            <a:r>
              <a:rPr lang="en-US" sz="2800" b="1" i="1" dirty="0" smtClean="0">
                <a:effectLst>
                  <a:outerShdw blurRad="38100" dist="38100" dir="2700000" algn="tl">
                    <a:srgbClr val="000000">
                      <a:alpha val="43137"/>
                    </a:srgbClr>
                  </a:outerShdw>
                </a:effectLst>
              </a:rPr>
              <a:t> ulcer  </a:t>
            </a:r>
            <a:r>
              <a:rPr lang="en-US" sz="2800" b="1" dirty="0" smtClean="0">
                <a:solidFill>
                  <a:schemeClr val="bg1"/>
                </a:solidFill>
                <a:effectLst>
                  <a:outerShdw blurRad="38100" dist="38100" dir="2700000" algn="tl">
                    <a:srgbClr val="000000">
                      <a:alpha val="43137"/>
                    </a:srgbClr>
                  </a:outerShdw>
                </a:effectLst>
              </a:rPr>
              <a:t>– Gross</a:t>
            </a:r>
            <a:endParaRPr lang="en-US" sz="2800" b="1" dirty="0">
              <a:solidFill>
                <a:schemeClr val="bg1"/>
              </a:solidFill>
              <a:effectLst>
                <a:outerShdw blurRad="38100" dist="38100" dir="2700000" algn="tl">
                  <a:srgbClr val="000000">
                    <a:alpha val="43137"/>
                  </a:srgbClr>
                </a:outerShdw>
              </a:effectLst>
            </a:endParaRPr>
          </a:p>
        </p:txBody>
      </p:sp>
      <p:pic>
        <p:nvPicPr>
          <p:cNvPr id="312322" name="Picture 2" descr="http://www.helico.com/sites/default/files/du_gu_1.jpg"/>
          <p:cNvPicPr>
            <a:picLocks noChangeAspect="1" noChangeArrowheads="1"/>
          </p:cNvPicPr>
          <p:nvPr/>
        </p:nvPicPr>
        <p:blipFill>
          <a:blip r:embed="rId2" cstate="print"/>
          <a:srcRect/>
          <a:stretch>
            <a:fillRect/>
          </a:stretch>
        </p:blipFill>
        <p:spPr bwMode="auto">
          <a:xfrm>
            <a:off x="755576" y="1124744"/>
            <a:ext cx="7416824" cy="4176464"/>
          </a:xfrm>
          <a:prstGeom prst="rect">
            <a:avLst/>
          </a:prstGeom>
          <a:noFill/>
        </p:spPr>
      </p:pic>
      <p:sp>
        <p:nvSpPr>
          <p:cNvPr id="4" name="Rectangle 3"/>
          <p:cNvSpPr/>
          <p:nvPr/>
        </p:nvSpPr>
        <p:spPr>
          <a:xfrm>
            <a:off x="611560" y="5301208"/>
            <a:ext cx="3600400" cy="1015663"/>
          </a:xfrm>
          <a:prstGeom prst="rect">
            <a:avLst/>
          </a:prstGeom>
        </p:spPr>
        <p:txBody>
          <a:bodyPr wrap="square">
            <a:spAutoFit/>
          </a:bodyPr>
          <a:lstStyle/>
          <a:p>
            <a:pPr algn="ctr"/>
            <a:r>
              <a:rPr lang="en-US" sz="2000" b="1" i="1" dirty="0" smtClean="0"/>
              <a:t>The white base of the ulcer is marked by a blackish area signaling a recently bleeding vessel</a:t>
            </a:r>
            <a:endParaRPr lang="en-US" sz="2000" b="1" i="1" dirty="0"/>
          </a:p>
        </p:txBody>
      </p:sp>
      <p:sp>
        <p:nvSpPr>
          <p:cNvPr id="5" name="Rectangle 4"/>
          <p:cNvSpPr/>
          <p:nvPr/>
        </p:nvSpPr>
        <p:spPr>
          <a:xfrm>
            <a:off x="4788024" y="5301208"/>
            <a:ext cx="3312368" cy="1015663"/>
          </a:xfrm>
          <a:prstGeom prst="rect">
            <a:avLst/>
          </a:prstGeom>
        </p:spPr>
        <p:txBody>
          <a:bodyPr wrap="square">
            <a:spAutoFit/>
          </a:bodyPr>
          <a:lstStyle/>
          <a:p>
            <a:pPr algn="ctr"/>
            <a:r>
              <a:rPr lang="en-US" sz="2000" b="1" i="1" dirty="0" smtClean="0"/>
              <a:t>The ulcer has a clean white base and some swelling around its edges</a:t>
            </a:r>
            <a:endParaRPr lang="en-US" sz="20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3143248"/>
            <a:ext cx="5598368" cy="936104"/>
          </a:xfrm>
        </p:spPr>
        <p:txBody>
          <a:bodyPr>
            <a:noAutofit/>
          </a:bodyPr>
          <a:lstStyle/>
          <a:p>
            <a:pPr algn="ct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endPar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827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755576" y="5380672"/>
            <a:ext cx="7128792" cy="1323439"/>
          </a:xfrm>
          <a:prstGeom prst="rect">
            <a:avLst/>
          </a:prstGeom>
        </p:spPr>
        <p:txBody>
          <a:bodyPr wrap="square">
            <a:spAutoFit/>
          </a:bodyPr>
          <a:lstStyle/>
          <a:p>
            <a:pPr algn="ctr"/>
            <a:r>
              <a:rPr lang="en-US" sz="2000" b="1" i="1" dirty="0" smtClean="0"/>
              <a:t>Normal small intestinal mucosa is seen at the left. The mucosa involved by celiac disease (sprue) at the right has blunting and flattening of villi. Celiac disease most often becomes apparent either in infancy, or in young to middle age adults.</a:t>
            </a:r>
            <a:endParaRPr lang="en-US" sz="2000" b="1" i="1" dirty="0"/>
          </a:p>
        </p:txBody>
      </p:sp>
      <p:sp>
        <p:nvSpPr>
          <p:cNvPr id="4" name="TextBox 3"/>
          <p:cNvSpPr txBox="1"/>
          <p:nvPr/>
        </p:nvSpPr>
        <p:spPr>
          <a:xfrm>
            <a:off x="899592" y="836712"/>
            <a:ext cx="1152128" cy="369332"/>
          </a:xfrm>
          <a:prstGeom prst="rect">
            <a:avLst/>
          </a:prstGeom>
          <a:noFill/>
        </p:spPr>
        <p:txBody>
          <a:bodyPr wrap="square" rtlCol="0">
            <a:spAutoFit/>
          </a:bodyPr>
          <a:lstStyle/>
          <a:p>
            <a:pPr algn="ctr"/>
            <a:r>
              <a:rPr lang="en-US" b="1" dirty="0" smtClean="0"/>
              <a:t>Normal</a:t>
            </a:r>
            <a:endParaRPr lang="en-US" b="1" dirty="0"/>
          </a:p>
        </p:txBody>
      </p:sp>
      <p:sp>
        <p:nvSpPr>
          <p:cNvPr id="5" name="TextBox 4"/>
          <p:cNvSpPr txBox="1"/>
          <p:nvPr/>
        </p:nvSpPr>
        <p:spPr>
          <a:xfrm>
            <a:off x="4283968" y="836712"/>
            <a:ext cx="936104" cy="369332"/>
          </a:xfrm>
          <a:prstGeom prst="rect">
            <a:avLst/>
          </a:prstGeom>
          <a:noFill/>
        </p:spPr>
        <p:txBody>
          <a:bodyPr wrap="square" rtlCol="0">
            <a:spAutoFit/>
          </a:bodyPr>
          <a:lstStyle/>
          <a:p>
            <a:pPr algn="ctr"/>
            <a:r>
              <a:rPr lang="en-US" b="1" dirty="0" smtClean="0"/>
              <a:t>Celiac</a:t>
            </a:r>
            <a:endParaRPr lang="en-US" b="1" dirty="0"/>
          </a:p>
        </p:txBody>
      </p:sp>
      <p:sp>
        <p:nvSpPr>
          <p:cNvPr id="6" name="Rounded Rectangle 5"/>
          <p:cNvSpPr/>
          <p:nvPr/>
        </p:nvSpPr>
        <p:spPr>
          <a:xfrm>
            <a:off x="1187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vs Celiac Disease (Sprue) </a:t>
            </a:r>
            <a:r>
              <a:rPr lang="en-US" sz="2400" b="1" dirty="0" smtClean="0">
                <a:solidFill>
                  <a:schemeClr val="bg1"/>
                </a:solidFill>
                <a:effectLst>
                  <a:outerShdw blurRad="38100" dist="38100" dir="2700000" algn="tl">
                    <a:srgbClr val="000000">
                      <a:alpha val="43137"/>
                    </a:srgbClr>
                  </a:outerShdw>
                </a:effectLst>
              </a:rPr>
              <a:t>– LPF</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755575" y="908720"/>
            <a:ext cx="7344817" cy="4896544"/>
          </a:xfrm>
          <a:prstGeom prst="rect">
            <a:avLst/>
          </a:prstGeom>
          <a:ln>
            <a:solidFill>
              <a:srgbClr val="7030A0"/>
            </a:solidFill>
          </a:ln>
        </p:spPr>
      </p:pic>
      <p:sp>
        <p:nvSpPr>
          <p:cNvPr id="9" name="Text Box 2"/>
          <p:cNvSpPr txBox="1">
            <a:spLocks noChangeArrowheads="1"/>
          </p:cNvSpPr>
          <p:nvPr/>
        </p:nvSpPr>
        <p:spPr bwMode="auto">
          <a:xfrm>
            <a:off x="539552" y="5908049"/>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smtClean="0"/>
              <a:t>Mixed </a:t>
            </a:r>
            <a:r>
              <a:rPr lang="en-US" b="1" i="1" dirty="0"/>
              <a:t>tumor of the parotid gland contains epithelial cells forming </a:t>
            </a:r>
            <a:r>
              <a:rPr lang="en-US" b="1" i="1" dirty="0" smtClean="0"/>
              <a:t>ducts, myoepithelial cells  </a:t>
            </a:r>
            <a:r>
              <a:rPr lang="en-US" b="1" i="1" dirty="0"/>
              <a:t>and </a:t>
            </a:r>
            <a:r>
              <a:rPr lang="en-US" b="1" i="1" dirty="0" smtClean="0"/>
              <a:t>chondromyxoid </a:t>
            </a:r>
            <a:r>
              <a:rPr lang="en-US" b="1" i="1" dirty="0"/>
              <a:t>stroma </a:t>
            </a:r>
            <a:r>
              <a:rPr lang="en-US" b="1" i="1" dirty="0" smtClean="0"/>
              <a:t>  </a:t>
            </a:r>
            <a:endParaRPr lang="en-US" b="1" i="1" dirty="0"/>
          </a:p>
        </p:txBody>
      </p:sp>
      <p:sp>
        <p:nvSpPr>
          <p:cNvPr id="7" name="Rounded Rectangle 6"/>
          <p:cNvSpPr/>
          <p:nvPr/>
        </p:nvSpPr>
        <p:spPr>
          <a:xfrm>
            <a:off x="1000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764704"/>
            <a:ext cx="8286840" cy="4735998"/>
          </a:xfrm>
          <a:prstGeom prst="rect">
            <a:avLst/>
          </a:prstGeom>
          <a:noFill/>
          <a:ln w="9525">
            <a:solidFill>
              <a:schemeClr val="tx1"/>
            </a:solidFill>
            <a:miter lim="800000"/>
            <a:headEnd/>
            <a:tailEnd/>
          </a:ln>
          <a:effectLst/>
        </p:spPr>
      </p:pic>
      <p:sp>
        <p:nvSpPr>
          <p:cNvPr id="3" name="Rectangle 2"/>
          <p:cNvSpPr/>
          <p:nvPr/>
        </p:nvSpPr>
        <p:spPr>
          <a:xfrm>
            <a:off x="4644008" y="5500703"/>
            <a:ext cx="3999958" cy="1015663"/>
          </a:xfrm>
          <a:prstGeom prst="rect">
            <a:avLst/>
          </a:prstGeom>
        </p:spPr>
        <p:txBody>
          <a:bodyPr wrap="square">
            <a:spAutoFit/>
          </a:bodyPr>
          <a:lstStyle/>
          <a:p>
            <a:pPr algn="ctr"/>
            <a:r>
              <a:rPr lang="en-US" sz="2000" b="1" i="1" dirty="0" smtClean="0"/>
              <a:t>High-power view showing damaged surface epithelium with large numbers of intraepithelial lymphocytes.</a:t>
            </a:r>
            <a:endParaRPr lang="en-US" sz="2000" b="1" i="1" dirty="0"/>
          </a:p>
        </p:txBody>
      </p:sp>
      <p:sp>
        <p:nvSpPr>
          <p:cNvPr id="4" name="Rectangle 3"/>
          <p:cNvSpPr/>
          <p:nvPr/>
        </p:nvSpPr>
        <p:spPr>
          <a:xfrm>
            <a:off x="251520" y="5517232"/>
            <a:ext cx="4248472" cy="1015663"/>
          </a:xfrm>
          <a:prstGeom prst="rect">
            <a:avLst/>
          </a:prstGeom>
        </p:spPr>
        <p:txBody>
          <a:bodyPr wrap="square">
            <a:spAutoFit/>
          </a:bodyPr>
          <a:lstStyle/>
          <a:p>
            <a:pPr algn="ctr"/>
            <a:r>
              <a:rPr lang="en-US" sz="2000" b="1" i="1" dirty="0" smtClean="0"/>
              <a:t>Low-power view of fully developed </a:t>
            </a:r>
            <a:r>
              <a:rPr lang="en-US" sz="2000" b="1" i="1" dirty="0" err="1" smtClean="0"/>
              <a:t>sprue</a:t>
            </a:r>
            <a:r>
              <a:rPr lang="en-US" sz="2000" b="1" i="1" dirty="0" smtClean="0"/>
              <a:t>-type changes. Note the elongated crypts with complete lack of villi. </a:t>
            </a:r>
            <a:endParaRPr lang="en-US" sz="2000" dirty="0"/>
          </a:p>
        </p:txBody>
      </p:sp>
      <p:sp>
        <p:nvSpPr>
          <p:cNvPr id="5" name="Rounded Rectangle 4"/>
          <p:cNvSpPr/>
          <p:nvPr/>
        </p:nvSpPr>
        <p:spPr>
          <a:xfrm>
            <a:off x="1187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Celiac Disease (Sprue)  </a:t>
            </a:r>
            <a:r>
              <a:rPr lang="en-US" sz="2400" b="1" dirty="0" smtClean="0">
                <a:solidFill>
                  <a:schemeClr val="bg1"/>
                </a:solidFill>
                <a:effectLst>
                  <a:outerShdw blurRad="38100" dist="38100" dir="2700000" algn="tl">
                    <a:srgbClr val="000000">
                      <a:alpha val="43137"/>
                    </a:srgbClr>
                  </a:outerShdw>
                </a:effectLst>
              </a:rPr>
              <a:t>– LPF &amp; HPF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27584" y="764704"/>
            <a:ext cx="720080" cy="369332"/>
          </a:xfrm>
          <a:prstGeom prst="rect">
            <a:avLst/>
          </a:prstGeom>
          <a:noFill/>
        </p:spPr>
        <p:txBody>
          <a:bodyPr wrap="square" rtlCol="0">
            <a:spAutoFit/>
          </a:bodyPr>
          <a:lstStyle/>
          <a:p>
            <a:pPr algn="ctr"/>
            <a:r>
              <a:rPr lang="en-US" b="1" dirty="0" smtClean="0"/>
              <a:t>LPF</a:t>
            </a:r>
            <a:endParaRPr lang="en-US" b="1" dirty="0"/>
          </a:p>
        </p:txBody>
      </p:sp>
      <p:sp>
        <p:nvSpPr>
          <p:cNvPr id="7" name="TextBox 6"/>
          <p:cNvSpPr txBox="1"/>
          <p:nvPr/>
        </p:nvSpPr>
        <p:spPr>
          <a:xfrm>
            <a:off x="4932040" y="836712"/>
            <a:ext cx="720080" cy="369332"/>
          </a:xfrm>
          <a:prstGeom prst="rect">
            <a:avLst/>
          </a:prstGeom>
          <a:noFill/>
        </p:spPr>
        <p:txBody>
          <a:bodyPr wrap="square" rtlCol="0">
            <a:spAutoFit/>
          </a:bodyPr>
          <a:lstStyle/>
          <a:p>
            <a:pPr algn="ctr"/>
            <a:r>
              <a:rPr lang="en-US" b="1" dirty="0" smtClean="0"/>
              <a:t>HPF</a:t>
            </a:r>
            <a:endParaRPr lang="en-US" b="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1259633" y="836711"/>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755576" y="4854059"/>
            <a:ext cx="7416824" cy="1631216"/>
          </a:xfrm>
          <a:prstGeom prst="rect">
            <a:avLst/>
          </a:prstGeom>
        </p:spPr>
        <p:txBody>
          <a:bodyPr wrap="square">
            <a:spAutoFit/>
          </a:bodyPr>
          <a:lstStyle/>
          <a:p>
            <a:pPr algn="ctr"/>
            <a:r>
              <a:rPr lang="en-US" sz="2000" b="1" i="1" dirty="0" smtClean="0"/>
              <a:t>Neoplasms of the small intestine are uncommon. Benign tumors can include leiomyomas, fibromas, neurofibromas, and lipomas. Seen here at the ileocecal valve is another tumor that has a faint yellowish color. This is a carcinoid tumor. Most benign tumors are incidental submucosal lesions, though rarely they can be large enough to obstruct the lumen.</a:t>
            </a:r>
            <a:endParaRPr lang="en-US" sz="2000" b="1" i="1" dirty="0"/>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2242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1431008" y="5743463"/>
            <a:ext cx="6480720" cy="1107996"/>
          </a:xfrm>
          <a:prstGeom prst="rect">
            <a:avLst/>
          </a:prstGeom>
        </p:spPr>
        <p:txBody>
          <a:bodyPr wrap="square">
            <a:spAutoFit/>
          </a:bodyPr>
          <a:lstStyle/>
          <a:p>
            <a:pPr algn="ctr"/>
            <a:endParaRPr lang="en-US" sz="500" b="1" i="1" dirty="0" smtClean="0"/>
          </a:p>
          <a:p>
            <a:pPr algn="ctr"/>
            <a:r>
              <a:rPr lang="en-US" sz="2000" b="1" i="1" dirty="0" smtClean="0"/>
              <a:t>The carcinoid tumor is seen here to be a discreet, though not encapsulated, mass of multiple nests of small blue cells in the submucosa.</a:t>
            </a:r>
            <a:endParaRPr lang="en-US" sz="2000" b="1" i="1" dirty="0"/>
          </a:p>
        </p:txBody>
      </p:sp>
      <p:sp>
        <p:nvSpPr>
          <p:cNvPr id="7" name="Rounded Rectangle 6"/>
          <p:cNvSpPr/>
          <p:nvPr/>
        </p:nvSpPr>
        <p:spPr>
          <a:xfrm>
            <a:off x="1619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LPF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smtClean="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1259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857224" y="4941056"/>
            <a:ext cx="7215238" cy="1631216"/>
          </a:xfrm>
          <a:prstGeom prst="rect">
            <a:avLst/>
          </a:prstGeom>
        </p:spPr>
        <p:txBody>
          <a:bodyPr wrap="square">
            <a:spAutoFit/>
          </a:bodyPr>
          <a:lstStyle/>
          <a:p>
            <a:pPr algn="ctr"/>
            <a:r>
              <a:rPr lang="en-US" sz="2000" b="1" i="1" dirty="0" smtClean="0"/>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endParaRPr lang="en-US" sz="2000" b="1" i="1" dirty="0"/>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 name="TextBox 3"/>
          <p:cNvSpPr txBox="1"/>
          <p:nvPr/>
        </p:nvSpPr>
        <p:spPr>
          <a:xfrm>
            <a:off x="1142976" y="5445224"/>
            <a:ext cx="6885408" cy="923330"/>
          </a:xfrm>
          <a:prstGeom prst="rect">
            <a:avLst/>
          </a:prstGeom>
          <a:noFill/>
        </p:spPr>
        <p:txBody>
          <a:bodyPr wrap="square" rtlCol="0">
            <a:spAutoFit/>
          </a:bodyPr>
          <a:lstStyle/>
          <a:p>
            <a:pPr algn="ctr"/>
            <a:r>
              <a:rPr lang="en-US" b="1" i="1" dirty="0" smtClean="0"/>
              <a:t>Carcinoid tumor showing strong positive staining with the synaptophysin immunohistochemical stain (IHC stain). This finding confirms the neuroendocrine nature of this neoplasm.</a:t>
            </a:r>
            <a:endParaRPr lang="en-US" b="1" i="1" dirty="0"/>
          </a:p>
        </p:txBody>
      </p:sp>
    </p:spTree>
    <p:extLst>
      <p:ext uri="{BB962C8B-B14F-4D97-AF65-F5344CB8AC3E}">
        <p14:creationId xmlns:p14="http://schemas.microsoft.com/office/powerpoint/2010/main" val="27796588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Rectangle 6"/>
          <p:cNvSpPr/>
          <p:nvPr/>
        </p:nvSpPr>
        <p:spPr>
          <a:xfrm>
            <a:off x="1905000" y="2667000"/>
            <a:ext cx="6427038" cy="2150978"/>
          </a:xfrm>
          <a:prstGeom prst="rect">
            <a:avLst/>
          </a:prstGeom>
          <a:noFill/>
        </p:spPr>
        <p:txBody>
          <a:bodyPr wrap="square" lIns="91440" tIns="45720" rIns="91440" bIns="45720">
            <a:spAutoFit/>
          </a:bodyPr>
          <a:lstStyle/>
          <a:p>
            <a:pPr algn="ctr"/>
            <a:r>
              <a:rPr lang="en-US" sz="66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6658" name="Picture 2" descr="http://library.med.utah.edu/WebPath/jpeg4/GI208.jpg"/>
          <p:cNvPicPr>
            <a:picLocks noChangeAspect="1" noChangeArrowheads="1"/>
          </p:cNvPicPr>
          <p:nvPr/>
        </p:nvPicPr>
        <p:blipFill>
          <a:blip r:embed="rId2" cstate="print"/>
          <a:srcRect/>
          <a:stretch>
            <a:fillRect/>
          </a:stretch>
        </p:blipFill>
        <p:spPr bwMode="auto">
          <a:xfrm>
            <a:off x="1403648" y="992963"/>
            <a:ext cx="6264696" cy="412674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ounded Rectangle 4"/>
          <p:cNvSpPr/>
          <p:nvPr/>
        </p:nvSpPr>
        <p:spPr>
          <a:xfrm>
            <a:off x="1428728" y="260648"/>
            <a:ext cx="621510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mucosa of large intestine</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1331640" y="5325015"/>
            <a:ext cx="6480720" cy="1323439"/>
          </a:xfrm>
          <a:prstGeom prst="rect">
            <a:avLst/>
          </a:prstGeom>
        </p:spPr>
        <p:txBody>
          <a:bodyPr wrap="square">
            <a:spAutoFit/>
          </a:bodyPr>
          <a:lstStyle/>
          <a:p>
            <a:pPr algn="ctr"/>
            <a:r>
              <a:rPr lang="en-US" sz="2000" b="1" i="1" dirty="0" smtClean="0"/>
              <a:t>This is normal colonic mucosa. Note the crypts that are lined by numerous goblet cells. In the submucosa is a lymphoid nodule. The gut-associated lymphoid tissue as a unit represents the largest lymphoid organ of the body</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4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323528" y="5336048"/>
            <a:ext cx="7920880" cy="1200329"/>
          </a:xfrm>
          <a:prstGeom prst="rect">
            <a:avLst/>
          </a:prstGeom>
        </p:spPr>
        <p:txBody>
          <a:bodyPr wrap="square">
            <a:spAutoFit/>
          </a:bodyPr>
          <a:lstStyle/>
          <a:p>
            <a:pPr marL="533400" indent="-533400" algn="ctr"/>
            <a:r>
              <a:rPr lang="en-US" b="1" i="1" dirty="0" smtClean="0">
                <a:latin typeface="+mj-lt"/>
              </a:rPr>
              <a:t>         Tumour shows mixed cellular components like epithelial, myoepithelial, chondriod and myxoid elements. Epithelial areas shows small ducts, acini and strands or sheets of cells. Myxoid areas are formed of loose myxomatous tissue and chondroid areas consist  of pale blue matrix.</a:t>
            </a:r>
            <a:endParaRPr lang="en-US" b="1" i="1" dirty="0">
              <a:latin typeface="+mj-l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2" name="Picture 1"/>
          <p:cNvPicPr>
            <a:picLocks noChangeAspect="1"/>
          </p:cNvPicPr>
          <p:nvPr/>
        </p:nvPicPr>
        <p:blipFill>
          <a:blip r:embed="rId2"/>
          <a:stretch>
            <a:fillRect/>
          </a:stretch>
        </p:blipFill>
        <p:spPr>
          <a:xfrm>
            <a:off x="1189833" y="1054233"/>
            <a:ext cx="6753225" cy="4191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smtClean="0"/>
              <a:t>Here the inflammation has produced large, irregularly shaped to rake-like ulcers that are separated from each other by mucosa that appears close to normal.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259632" y="5397023"/>
            <a:ext cx="6480720" cy="1323439"/>
          </a:xfrm>
          <a:prstGeom prst="rect">
            <a:avLst/>
          </a:prstGeom>
        </p:spPr>
        <p:txBody>
          <a:bodyPr wrap="square">
            <a:spAutoFit/>
          </a:bodyPr>
          <a:lstStyle/>
          <a:p>
            <a:pPr algn="ctr"/>
            <a:r>
              <a:rPr lang="en-US" sz="2000" b="1" i="1" dirty="0" smtClean="0"/>
              <a:t>This is another example of Crohn's disease involving the small intestine. Here, the mucosal surface demonstrates an irregular nodular appearance with hyperemia and focal superficial ulceration.</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143000"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1691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vs Normal Colon</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115616" y="5879013"/>
            <a:ext cx="6599656" cy="707886"/>
          </a:xfrm>
          <a:prstGeom prst="rect">
            <a:avLst/>
          </a:prstGeom>
        </p:spPr>
        <p:txBody>
          <a:bodyPr wrap="square">
            <a:spAutoFit/>
          </a:bodyPr>
          <a:lstStyle/>
          <a:p>
            <a:pPr algn="ctr"/>
            <a:r>
              <a:rPr lang="en-US" sz="2000" b="1" i="1" dirty="0" smtClean="0"/>
              <a:t>Section of large bowel shows alternating normal and ulcerating mucosa </a:t>
            </a:r>
            <a:endParaRPr lang="en-US" sz="2000" b="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smtClean="0"/>
              <a:t>Microscopically, Crohn's disease is characterized by transmural inflammation. Here, inflammatory cells (the bluish infiltrates) extend from mucosa through submucosa and muscularis and appear as nodular infiltrates on the serosal surface with pale granulomatous centers.</a:t>
            </a:r>
            <a:endParaRPr lang="en-US" sz="2000" b="1" i="1" dirty="0"/>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38200" y="5613047"/>
            <a:ext cx="7391400" cy="1015663"/>
          </a:xfrm>
          <a:prstGeom prst="rect">
            <a:avLst/>
          </a:prstGeom>
        </p:spPr>
        <p:txBody>
          <a:bodyPr wrap="square">
            <a:spAutoFit/>
          </a:bodyPr>
          <a:lstStyle/>
          <a:p>
            <a:pPr marL="533400" indent="-533400" algn="ctr"/>
            <a:r>
              <a:rPr lang="en-US" sz="2000" b="1" i="1" dirty="0" smtClean="0"/>
              <a:t>All layers of intestinal wall show transmural chronic inflammatory cell infiltrate, lymphoid aggregates and mild fibrosis. Subserosa contains few epithelioid granulomas</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971600" y="836712"/>
            <a:ext cx="6984776" cy="4752528"/>
          </a:xfrm>
          <a:prstGeom prst="rect">
            <a:avLst/>
          </a:prstGeom>
          <a:noFill/>
          <a:ln>
            <a:solidFill>
              <a:schemeClr val="tx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323439"/>
          </a:xfrm>
          <a:prstGeom prst="rect">
            <a:avLst/>
          </a:prstGeom>
        </p:spPr>
        <p:txBody>
          <a:bodyPr wrap="square">
            <a:spAutoFit/>
          </a:bodyPr>
          <a:lstStyle/>
          <a:p>
            <a:pPr algn="ctr"/>
            <a:r>
              <a:rPr lang="en-US" sz="2000" b="1" i="1" dirty="0" smtClean="0"/>
              <a:t>At high magnification the granulomatous nature of the inflammation of Crohn's disease is demonstrated here with epithelioid cells, giant cells, and many lymphocytes. Special stains for organisms are negative.</a:t>
            </a:r>
            <a:endParaRPr lang="en-US" sz="2000" b="1" i="1" dirty="0"/>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1403648" y="908720"/>
            <a:ext cx="6192688" cy="4149602"/>
          </a:xfrm>
          <a:prstGeom prst="rect">
            <a:avLst/>
          </a:prstGeom>
          <a:noFill/>
        </p:spPr>
      </p:pic>
      <p:sp>
        <p:nvSpPr>
          <p:cNvPr id="5" name="Rectangle 4"/>
          <p:cNvSpPr/>
          <p:nvPr/>
        </p:nvSpPr>
        <p:spPr>
          <a:xfrm>
            <a:off x="1115616" y="5120024"/>
            <a:ext cx="6696744" cy="1323439"/>
          </a:xfrm>
          <a:prstGeom prst="rect">
            <a:avLst/>
          </a:prstGeom>
        </p:spPr>
        <p:txBody>
          <a:bodyPr wrap="square">
            <a:spAutoFit/>
          </a:bodyPr>
          <a:lstStyle/>
          <a:p>
            <a:pPr algn="ctr"/>
            <a:r>
              <a:rPr lang="en-US" sz="2000" b="1" i="1" dirty="0" smtClean="0"/>
              <a:t>Multiple adenomatous polyps (tubulovillous adenomas) of the cecum are seen here in a case of familial adenomatous polyposis, a genetic syndrome in which an abnormal genetic mutation leads to development of multiple neoplasms in the colon</a:t>
            </a:r>
            <a:endParaRPr lang="en-US" sz="2000" b="1" i="1" dirty="0"/>
          </a:p>
        </p:txBody>
      </p:sp>
      <p:sp>
        <p:nvSpPr>
          <p:cNvPr id="6" name="Rounded Rectangle 5"/>
          <p:cNvSpPr/>
          <p:nvPr/>
        </p:nvSpPr>
        <p:spPr>
          <a:xfrm>
            <a:off x="1403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539552" y="5229200"/>
            <a:ext cx="7776864" cy="1323439"/>
          </a:xfrm>
          <a:prstGeom prst="rect">
            <a:avLst/>
          </a:prstGeom>
        </p:spPr>
        <p:txBody>
          <a:bodyPr wrap="square">
            <a:spAutoFit/>
          </a:bodyPr>
          <a:lstStyle/>
          <a:p>
            <a:pPr algn="ctr"/>
            <a:r>
              <a:rPr lang="en-US" sz="2000"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sz="2000" b="1" i="1" dirty="0"/>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smtClean="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3558</TotalTime>
  <Words>6700</Words>
  <Application>Microsoft Office PowerPoint</Application>
  <PresentationFormat>On-screen Show (4:3)</PresentationFormat>
  <Paragraphs>846</Paragraphs>
  <Slides>183</Slides>
  <Notes>68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183</vt:i4>
      </vt:variant>
    </vt:vector>
  </HeadingPairs>
  <TitlesOfParts>
    <vt:vector size="194" baseType="lpstr">
      <vt:lpstr>arial unicode ms</vt:lpstr>
      <vt:lpstr>Aharoni</vt:lpstr>
      <vt:lpstr>Arial</vt:lpstr>
      <vt:lpstr>Arial Black</vt:lpstr>
      <vt:lpstr>Calibri</vt:lpstr>
      <vt:lpstr>Century Gothic</vt:lpstr>
      <vt:lpstr>Corbel</vt:lpstr>
      <vt:lpstr>Franklin Gothic Demi</vt:lpstr>
      <vt:lpstr>Lucida Sans Unicode</vt:lpstr>
      <vt:lpstr>Wingdings</vt:lpstr>
      <vt:lpstr>Theme1</vt:lpstr>
      <vt:lpstr>GIT BLOCK   PATHOLOGY  PRACTICAL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Normal anatomy  and histology</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Carcinoma of the esophagus</vt:lpstr>
      <vt:lpstr>PowerPoint Presentation</vt:lpstr>
      <vt:lpstr>PowerPoint Presentation</vt:lpstr>
      <vt:lpstr>PowerPoint Presentation</vt:lpstr>
      <vt:lpstr>PowerPoint Presentation</vt:lpstr>
      <vt:lpstr>PowerPoint Presentation</vt:lpstr>
      <vt:lpstr>PowerPoint Presentation</vt:lpstr>
      <vt:lpstr>STOMACH</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Acute gastric ulcer</vt:lpstr>
      <vt:lpstr>PowerPoint Presentation</vt:lpstr>
      <vt:lpstr>PowerPoint Presentation</vt:lpstr>
      <vt:lpstr>PowerPoint Presentation</vt:lpstr>
      <vt:lpstr>PowerPoint Presentation</vt:lpstr>
      <vt:lpstr> Chronic gastric ulcer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 Chronic duodenal ulcer</vt:lpstr>
      <vt:lpstr>PowerPoint Presentation</vt:lpstr>
      <vt:lpstr> Celiac disease</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Hepatobiliary system</vt:lpstr>
      <vt:lpstr>Normal anatomy and histology</vt:lpstr>
      <vt:lpstr>PowerPoint Presentation</vt:lpstr>
      <vt:lpstr>PowerPoint Presentation</vt:lpstr>
      <vt:lpstr>PowerPoint Presentation</vt:lpstr>
      <vt:lpstr>PowerPoint Presentation</vt:lpstr>
      <vt:lpstr>PowerPoint Presentation</vt:lpstr>
      <vt:lpstr>Gross and histopathology</vt:lpstr>
      <vt:lpstr>Chronic VIRAL hepatitis  (HBV &amp; HCV)</vt:lpstr>
      <vt:lpstr>PowerPoint Presentation</vt:lpstr>
      <vt:lpstr>PowerPoint Presentation</vt:lpstr>
      <vt:lpstr>PowerPoint Presentation</vt:lpstr>
      <vt:lpstr>PowerPoint Presentation</vt:lpstr>
      <vt:lpstr>PowerPoint Presentation</vt:lpstr>
      <vt:lpstr>Hepatic cirrhosis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ADENOMA</vt:lpstr>
      <vt:lpstr>PowerPoint Presentation</vt:lpstr>
      <vt:lpstr>PowerPoint Presentation</vt:lpstr>
      <vt:lpstr>PowerPoint Presentation</vt:lpstr>
      <vt:lpstr>HEPATOCELLULAR CARCINOMA</vt:lpstr>
      <vt:lpstr>PowerPoint Presentation</vt:lpstr>
      <vt:lpstr>PowerPoint Presentation</vt:lpstr>
      <vt:lpstr>PowerPoint Presentation</vt:lpstr>
      <vt:lpstr>PowerPoint Presentation</vt:lpstr>
      <vt:lpstr>PowerPoint Presentation</vt:lpstr>
      <vt:lpstr>PowerPoint Presentation</vt:lpstr>
      <vt:lpstr>CHRONIC CHOLECYSTITIS WITH STONES</vt:lpstr>
      <vt:lpstr>PowerPoint Presentation</vt:lpstr>
      <vt:lpstr>PowerPoint Presentation</vt:lpstr>
      <vt:lpstr>PowerPoint Presentation</vt:lpstr>
      <vt:lpstr>PowerPoint Presentation</vt:lpstr>
      <vt:lpstr>PowerPoint Presentation</vt:lpstr>
      <vt:lpstr>Normal anatomy &amp; histology</vt:lpstr>
      <vt:lpstr>PowerPoint Presentation</vt:lpstr>
      <vt:lpstr>PowerPoint Presentation</vt:lpstr>
      <vt:lpstr>PowerPoint Presentation</vt:lpstr>
      <vt:lpstr>PowerPoint Presentation</vt:lpstr>
      <vt:lpstr>GROSS &amp; HISTOPATHOLOGY</vt:lpstr>
      <vt:lpstr>PowerPoint Presentation</vt:lpstr>
      <vt:lpstr>PowerPoint Presentation</vt:lpstr>
      <vt:lpstr>Acute pancreatitis</vt:lpstr>
      <vt:lpstr>PowerPoint Presentation</vt:lpstr>
      <vt:lpstr>PowerPoint Presentation</vt:lpstr>
      <vt:lpstr>PowerPoint Presentation</vt:lpstr>
      <vt:lpstr>PowerPoint Presentation</vt:lpstr>
      <vt:lpstr>PowerPoint Presentation</vt:lpstr>
      <vt:lpstr>PowerPoint Presentation</vt:lpstr>
      <vt:lpstr>Chronic pancreatitis</vt:lpstr>
      <vt:lpstr>PowerPoint Presentation</vt:lpstr>
      <vt:lpstr>PowerPoint Presentation</vt:lpstr>
      <vt:lpstr>PowerPoint Presentation</vt:lpstr>
      <vt:lpstr>Pancreatic adenocarcinoma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Dr. Sayed Esawy</dc:creator>
  <cp:lastModifiedBy>Dr.Syed</cp:lastModifiedBy>
  <cp:revision>288</cp:revision>
  <dcterms:created xsi:type="dcterms:W3CDTF">2010-07-19T08:53:06Z</dcterms:created>
  <dcterms:modified xsi:type="dcterms:W3CDTF">2015-09-01T07:07:43Z</dcterms:modified>
</cp:coreProperties>
</file>