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6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74" r:id="rId12"/>
    <p:sldId id="275" r:id="rId13"/>
    <p:sldId id="276" r:id="rId14"/>
    <p:sldId id="261" r:id="rId15"/>
    <p:sldId id="277" r:id="rId16"/>
    <p:sldId id="278" r:id="rId17"/>
    <p:sldId id="262" r:id="rId18"/>
    <p:sldId id="263" r:id="rId19"/>
    <p:sldId id="264" r:id="rId20"/>
    <p:sldId id="265" r:id="rId21"/>
    <p:sldId id="266" r:id="rId22"/>
    <p:sldId id="267" r:id="rId23"/>
    <p:sldId id="290" r:id="rId24"/>
    <p:sldId id="268" r:id="rId25"/>
    <p:sldId id="269" r:id="rId26"/>
    <p:sldId id="270" r:id="rId27"/>
    <p:sldId id="273" r:id="rId28"/>
    <p:sldId id="271" r:id="rId29"/>
    <p:sldId id="272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2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.eg/url?sa=i&amp;rct=j&amp;q=&amp;esrc=s&amp;source=images&amp;cd=&amp;cad=rja&amp;uact=8&amp;ved=0ahUKEwi28OathMzJAhUKWxQKHXQDBh8QjRwIBw&amp;url=http://lookfordiagnosis.com/mesh_info.php?term=malaria,+vivax&amp;lang=1&amp;psig=AFQjCNH81IsPHaw359RmnvFcb4_l9xeYwg&amp;ust=144965526497349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6/Cinchona.pubescens01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google.com.eg/url?sa=i&amp;rct=j&amp;q=&amp;esrc=s&amp;source=images&amp;cd=&amp;cad=rja&amp;uact=8&amp;ved=0ahUKEwjP0f_sgMzJAhUEaxQKHYkACkYQjRwIBw&amp;url=https://en.wikipedia.org/wiki/Plasmodium&amp;bvm=bv.109332125,d.ZWU&amp;psig=AFQjCNH81IsPHaw359RmnvFcb4_l9xeYwg&amp;ust=144965526497349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&amp;url=http://home.comcast.net/~dbeattymd/kenyakidsmalariamissionwebsite/malariacellpage.html&amp;psig=AFQjCNH81IsPHaw359RmnvFcb4_l9xeYwg&amp;ust=1449655264973498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nature.com/nrmicro/journal/v4/n11/fig_tab/nrmicro1529_F1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ars.usda.gov/is/graphics/photos/apr98/k8027-2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slideshare.net/nasertadvi/antimalarial-drugs-1555578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36" y="2078391"/>
            <a:ext cx="6825684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Classify the main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drugs depending on their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goal of therapy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03" y="3280097"/>
            <a:ext cx="6831898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Detail the pharmacokinetics &amp; dynamics of main drugs used to treat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attack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prevent relapses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195" y="5055513"/>
            <a:ext cx="6834606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Hint on the CDC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recomendations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for prophylaxis in travelers to endemic areas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876" y="4350215"/>
            <a:ext cx="688664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State the WHO therapeutic strategy for treatment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69794" y="1191663"/>
            <a:ext cx="168311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400px-Anopheles_albimanus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18120" y="2133600"/>
            <a:ext cx="4191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68" y="145243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31" y="2321754"/>
            <a:ext cx="703346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Artemisin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-based combination therapies (ACTs):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56" y="3119794"/>
            <a:ext cx="4514537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lumefantrine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20" y="391223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amodiaquine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19377" y="45900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33" y="5647752"/>
            <a:ext cx="665606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sulfadoxine-pyrimethamine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6" name="Picture 8" descr="Photograph of a mosquito on human s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99644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4680" y="473519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856" y="154704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08" y="2425724"/>
            <a:ext cx="579977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28" y="3158629"/>
            <a:ext cx="686657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Active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all forms of the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(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exception is chloroquine-resistant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P.f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 &amp;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P.v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.)</a:t>
            </a:r>
            <a:endParaRPr lang="en-US" sz="2800" i="1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321" y="5418765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Gametoside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28" y="6144183"/>
            <a:ext cx="547973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Against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all species except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falciparum</a:t>
            </a:r>
            <a:endParaRPr lang="en-US" sz="2800" b="1" i="1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1" y="4422301"/>
            <a:ext cx="585312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 activity against tissue </a:t>
            </a:r>
            <a:r>
              <a:rPr lang="en-US" sz="2800" dirty="0" err="1" smtClean="0">
                <a:solidFill>
                  <a:srgbClr val="FFFF00"/>
                </a:solidFill>
              </a:rPr>
              <a:t>shizonts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6" name="Picture 7" descr="anopheles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37855" y="1950720"/>
            <a:ext cx="3756025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9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602" y="117751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09" y="1938041"/>
            <a:ext cx="63230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156" y="2668302"/>
            <a:ext cx="670352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Has high volume of distribution(100-1000l/kg</a:t>
            </a:r>
            <a:r>
              <a:rPr lang="en-US" sz="2400" b="1" dirty="0">
                <a:latin typeface="Arial Narrow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155" y="3329842"/>
            <a:ext cx="624632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Concentrated into parasitized RBCs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0" y="4036034"/>
            <a:ext cx="594564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Released slowly from tissues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37176" y="30480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41" y="4726299"/>
            <a:ext cx="567132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Metabolized in the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liver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040" y="5396613"/>
            <a:ext cx="561073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Excreted in the urine 70% unchanged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279" y="6127375"/>
            <a:ext cx="743916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Initial 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=2-3days &amp; terminal t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=1-2months</a:t>
            </a:r>
          </a:p>
        </p:txBody>
      </p:sp>
      <p:pic>
        <p:nvPicPr>
          <p:cNvPr id="16" name="Picture 10" descr="feeding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840" y="2042160"/>
            <a:ext cx="3762375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2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37" y="24564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343" y="1887383"/>
            <a:ext cx="333102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Malaria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digest  host cell’s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Hb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to obtain amino acids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61" y="3510599"/>
            <a:ext cx="3347019" cy="3108543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Heme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is released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spc="-15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Toxic</a:t>
            </a:r>
          </a:p>
          <a:p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So parasite detoxifies it by </a:t>
            </a:r>
            <a:r>
              <a:rPr lang="en-US" sz="2800" i="1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heme</a:t>
            </a:r>
            <a:r>
              <a:rPr lang="en-US" sz="2800" i="1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polymerase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Hemozoin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(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NonToxic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)    &amp; traps it in food vacuole</a:t>
            </a:r>
            <a:endParaRPr lang="en-US" sz="2800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3343" y="1100357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 of action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8" descr="http://player.slideplayer.com/18/5702626/data/images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320" y="1889760"/>
            <a:ext cx="7543800" cy="477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8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151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37" y="1837875"/>
            <a:ext cx="562067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headache and visual disturbances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76" y="2509144"/>
            <a:ext cx="6513824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 Narrow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 Gastro-intestinal upsets; Nausea, vomiting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743" y="3096561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 Narrow" pitchFamily="34" charset="0"/>
              </a:rPr>
              <a:t>3.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Pruritus,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urticaria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601" y="3824971"/>
            <a:ext cx="3431040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</a:rPr>
              <a:t>Prolonged </a:t>
            </a:r>
            <a:r>
              <a:rPr lang="en-US" sz="2800" b="1" i="1" dirty="0">
                <a:solidFill>
                  <a:srgbClr val="FF0000"/>
                </a:solidFill>
                <a:latin typeface="Arial Narrow" pitchFamily="34" charset="0"/>
              </a:rPr>
              <a:t>therapy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5223" y="1060917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894" y="4588296"/>
            <a:ext cx="934734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Ocular toxicity: Loss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of accommodation,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</a:rPr>
              <a:t>lenticular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 opacity,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retinopathy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8103" y="5506268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Weight loss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491" y="5461745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Ototoxicity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134" y="6208474"/>
            <a:ext cx="6314586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Bolus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injection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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dysrrhythmias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8081" y="612862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Safe in pregnancy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    </a:t>
            </a:r>
          </a:p>
        </p:txBody>
      </p:sp>
      <p:pic>
        <p:nvPicPr>
          <p:cNvPr id="20" name="Picture 13" descr="Malaria 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7720" y="1950720"/>
            <a:ext cx="35052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2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964" y="5307192"/>
            <a:ext cx="465729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enhances 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efflux of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from the food vacuole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0859" y="2270781"/>
            <a:ext cx="441803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resistance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76" y="3252840"/>
            <a:ext cx="4422596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Resistance against the drug develops as a result of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mutation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of the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resistance transporter (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240" y="2006918"/>
            <a:ext cx="6553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17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chloroquin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042" y="2784772"/>
            <a:ext cx="626838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Used to eradicate blood </a:t>
            </a:r>
            <a:r>
              <a:rPr lang="en-US" sz="2800" dirty="0" err="1">
                <a:solidFill>
                  <a:srgbClr val="FFFF00"/>
                </a:solidFill>
              </a:rPr>
              <a:t>schizonts</a:t>
            </a:r>
            <a:r>
              <a:rPr lang="en-US" sz="2800" dirty="0">
                <a:solidFill>
                  <a:srgbClr val="FFFF00"/>
                </a:solidFill>
              </a:rPr>
              <a:t>  of</a:t>
            </a:r>
            <a:r>
              <a:rPr lang="en-US" sz="2800" i="1" dirty="0">
                <a:solidFill>
                  <a:srgbClr val="FFFF00"/>
                </a:solidFill>
              </a:rPr>
              <a:t>. Plasmodium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898" y="4123456"/>
            <a:ext cx="380899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Hepatic </a:t>
            </a:r>
            <a:r>
              <a:rPr lang="en-US" sz="2800" dirty="0" err="1" smtClean="0">
                <a:solidFill>
                  <a:srgbClr val="FFFF00"/>
                </a:solidFill>
              </a:rPr>
              <a:t>amoebiasis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898" y="4926623"/>
            <a:ext cx="388646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Rheumatoid arthritis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38899" y="185447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falciparum_tro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12480" y="2118360"/>
            <a:ext cx="3581400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5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589" y="540037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84" y="2081347"/>
            <a:ext cx="593223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main alkaloid in cinchona 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04" y="30448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Schizontocide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of all malarial parasites &amp;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weak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gametoside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vivax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ovale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2" descr="Chloroqu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3239" y="2327078"/>
            <a:ext cx="3408992" cy="40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8564" y="558992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Mild analgesic, antipyretic, stimulation of uterine smooth muscle,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curaremimetic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effect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844" y="43402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Depresses the myocardium, reduce excitability &amp; conductivity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3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" y="2302710"/>
            <a:ext cx="672403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43908"/>
            <a:ext cx="5082376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Peaks after 1-3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hrs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" y="3572377"/>
            <a:ext cx="6222912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5% excreted in the urine unchanged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51407" y="173036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" y="1143794"/>
            <a:ext cx="415507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1" y="5808881"/>
            <a:ext cx="6461760" cy="72295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Administered: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orally in a 7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day course </a:t>
            </a:r>
            <a:endParaRPr lang="en-US" sz="2800" dirty="0">
              <a:solidFill>
                <a:srgbClr val="FFFF00"/>
              </a:solidFill>
              <a:latin typeface="Arial Narrow" pitchFamily="34" charset="0"/>
              <a:sym typeface="Symbol" pitchFamily="18" charset="2"/>
            </a:endParaRPr>
          </a:p>
          <a:p>
            <a:pPr marL="0" lvl="1" indent="-285750">
              <a:lnSpc>
                <a:spcPts val="24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by slow IV for severe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P. 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infection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" y="4174953"/>
            <a:ext cx="6222912" cy="72244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 10 hrs but longer in sever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infection(18hrs)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4338" name="Picture 2" descr="http://www.polconsultant.com/conteduc/malaria/Aslide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040" y="2026920"/>
            <a:ext cx="4449444" cy="4489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6720" y="5120639"/>
            <a:ext cx="6222912" cy="40244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Metabolized in the liver &amp; excreted in urine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1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645" y="3183327"/>
            <a:ext cx="382168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Same as chloroquine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7721" y="2040556"/>
            <a:ext cx="275017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452" y="4232117"/>
            <a:ext cx="572012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 of resistance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885" y="5331335"/>
            <a:ext cx="570303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Like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 by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mutation of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resistance transporter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8" name="Picture 4" descr="Image:Cinchona.pubescens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220060"/>
            <a:ext cx="45490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0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240" y="721994"/>
            <a:ext cx="8412479" cy="5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31218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Supressive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625" y="27165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Radical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0173"/>
            <a:ext cx="2013005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Gametocides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9875"/>
            <a:ext cx="2189348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Sporozoitocides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" y="25565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Causal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865" y="28689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Clinical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1618"/>
            <a:ext cx="220114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Cycle &amp; Drugs site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of action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17 0.00648 C 0.07356 0.02592 0.09804 0.03842 0.12252 0.04421 C 0.13046 0.04606 0.13945 0.04815 0.14752 0.05092 C 0.15169 0.05231 0.16002 0.05532 0.16002 0.05532 C 0.16367 0.06528 0.16979 0.07014 0.17617 0.07315 C 0.1819 0.07986 0.18854 0.08009 0.19492 0.08426 C 0.20455 0.10139 0.22122 0.11134 0.23372 0.11991 C 0.24544 0.12801 0.25703 0.13611 0.26875 0.14421 C 0.28802 0.15741 0.26536 0.14444 0.28242 0.15764 C 0.28685 0.16111 0.29179 0.16134 0.29622 0.16435 C 0.30195 0.16805 0.30507 0.17662 0.31002 0.18194 C 0.31432 0.18657 0.32239 0.19537 0.32747 0.19768 C 0.33203 0.20555 0.33645 0.21204 0.34244 0.21528 C 0.34687 0.22338 0.35195 0.2243 0.35742 0.2287 C 0.37226 0.24074 0.36263 0.23449 0.37122 0.23981 C 0.37773 0.24861 0.38463 0.25625 0.39127 0.26412 C 0.3944 0.26829 0.40013 0.26875 0.40377 0.2706 C 0.40989 0.27847 0.41705 0.28194 0.42369 0.28842 C 0.4375 0.30231 0.45052 0.31504 0.46627 0.31967 C 0.4802 0.32963 0.49518 0.33102 0.51002 0.3331 C 0.52044 0.33981 0.5306 0.34491 0.54127 0.35092 C 0.54935 0.35486 0.55677 0.36273 0.56497 0.3662 C 0.58554 0.375 0.5638 0.36366 0.57994 0.3706 C 0.58489 0.37268 0.58867 0.37824 0.59375 0.37963 C 0.61211 0.38565 0.6302 0.3912 0.64869 0.39537 C 0.65664 0.40231 0.66458 0.40833 0.67252 0.41528 C 0.67591 0.41829 0.68033 0.42731 0.68242 0.43102 C 0.69036 0.44514 0.69987 0.45139 0.71002 0.45764 C 0.71523 0.46736 0.72135 0.47083 0.72877 0.47315 C 0.73203 0.47546 0.73541 0.47754 0.73867 0.47986 C 0.74349 0.4831 0.73958 0.49467 0.74244 0.49977 C 0.74375 0.50208 0.74583 0.50278 0.74752 0.50417 C 0.75117 0.51111 0.7513 0.51504 0.74622 0.51991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0.02246 C 0.07774 0.02315 0.08073 0.02338 0.0836 0.02454 C 0.0862 0.0257 0.09115 0.02917 0.09115 0.0294 C 0.09792 0.0382 0.1056 0.0463 0.11354 0.05139 C 0.12409 0.06459 0.11888 0.06134 0.12865 0.06459 C 0.14037 0.07871 0.12175 0.05741 0.13854 0.0713 C 0.14388 0.0757 0.14883 0.08102 0.15365 0.08681 C 0.1625 0.09746 0.16927 0.10718 0.17982 0.11343 C 0.1888 0.12477 0.19453 0.12871 0.20482 0.13357 C 0.20612 0.13496 0.20729 0.13681 0.2086 0.13797 C 0.21055 0.13982 0.21289 0.14028 0.21485 0.14236 C 0.22175 0.15 0.22409 0.15972 0.22982 0.16898 C 0.23412 0.1757 0.23946 0.18009 0.24362 0.18681 C 0.2461 0.19074 0.2474 0.1963 0.24987 0.20023 C 0.25755 0.21273 0.26654 0.22269 0.27487 0.23357 C 0.27839 0.2382 0.28125 0.24445 0.2849 0.24908 C 0.29545 0.26227 0.30782 0.27222 0.31862 0.28472 C 0.32253 0.28935 0.32591 0.2956 0.32982 0.30023 C 0.34584 0.31968 0.3638 0.3338 0.38112 0.34908 C 0.40052 0.36621 0.41875 0.38773 0.43737 0.40695 C 0.44948 0.41945 0.46289 0.42917 0.47487 0.44236 C 0.48529 0.45371 0.50391 0.47408 0.51354 0.49121 C 0.52005 0.50278 0.5267 0.51528 0.5349 0.52246 C 0.53659 0.52547 0.53789 0.52894 0.53985 0.53125 C 0.54128 0.5331 0.5474 0.53496 0.54857 0.53565 C 0.55547 0.53982 0.56029 0.54514 0.56732 0.54908 C 0.57565 0.55347 0.58321 0.56181 0.59115 0.5669 C 0.60782 0.57778 0.6263 0.57847 0.64362 0.58241 C 0.65039 0.58634 0.65729 0.59144 0.66354 0.59792 C 0.67644 0.61134 0.66914 0.60695 0.67865 0.61134 C 0.68867 0.62338 0.67422 0.60718 0.68854 0.61806 C 0.68959 0.61898 0.68998 0.62199 0.69115 0.62246 C 0.69479 0.62408 0.69857 0.62384 0.70235 0.62454 C 0.71341 0.63125 0.70729 0.62871 0.7211 0.63125 C 0.72331 0.6375 0.72487 0.64167 0.72487 0.64908 " pathEditMode="relative" rAng="0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C 0.01849 0.00231 0.03685 0.00579 0.05547 0.00833 C 0.06407 0.00949 0.08112 0.0118 0.08112 0.0118 C 0.09519 0.01713 0.1099 0.01875 0.12448 0.02014 C 0.13125 0.02199 0.13803 0.02708 0.1448 0.0287 C 0.14974 0.02963 0.15469 0.02963 0.15964 0.03009 C 0.16615 0.03194 0.17201 0.03403 0.17865 0.03542 C 0.18659 0.04028 0.19584 0.04583 0.2043 0.04884 C 0.21159 0.05139 0.2198 0.05162 0.22722 0.05393 C 0.23321 0.05579 0.2375 0.06273 0.24349 0.06412 C 0.25339 0.0662 0.26329 0.0662 0.27331 0.06759 C 0.28646 0.07592 0.30704 0.07523 0.32071 0.07616 C 0.41459 0.07384 0.50717 0.08171 0.60079 0.08611 C 0.60964 0.08912 0.60717 0.08935 0.6129 0.0963 C 0.61615 0.10046 0.62136 0.10162 0.62514 0.10486 C 0.6306 0.10231 0.63451 0.10417 0.63998 0.10648 C 0.63698 0.10092 0.63724 0.10347 0.63724 0.09977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2014 C 0.0211 -0.01851 0.03776 -0.01551 0.05495 -0.01134 C 0.06302 -0.00648 0.07149 -0.00601 0.07995 -0.00463 C 0.09089 -0.00069 0.10156 0.00348 0.11237 0.0088 C 0.11498 0.00996 0.11745 0.01158 0.11992 0.0132 C 0.12162 0.01436 0.12318 0.01644 0.12487 0.0176 C 0.13099 0.0213 0.13854 0.02269 0.14492 0.02431 C 0.15052 0.0294 0.15664 0.03102 0.16237 0.03542 C 0.19063 0.05718 0.22227 0.05926 0.25248 0.06644 C 0.25794 0.07153 0.26302 0.07176 0.26862 0.07547 C 0.28255 0.08473 0.29675 0.09561 0.3112 0.10209 C 0.32357 0.10764 0.33607 0.10949 0.3487 0.11088 C 0.36419 0.11667 0.3793 0.12524 0.39492 0.12871 C 0.40143 0.13172 0.40703 0.13565 0.41367 0.13774 C 0.42318 0.1463 0.4138 0.13889 0.42487 0.14422 C 0.43112 0.14723 0.4362 0.15278 0.44245 0.15533 C 0.4556 0.17871 0.48334 0.18959 0.50117 0.19329 C 0.5125 0.19954 0.52448 0.19861 0.5362 0.19977 C 0.54388 0.20186 0.55169 0.2044 0.55873 0.21088 C 0.56745 0.21875 0.55677 0.2132 0.56745 0.2176 C 0.56992 0.22431 0.57331 0.2301 0.57487 0.23774 C 0.57526 0.23982 0.57526 0.2426 0.57617 0.24422 C 0.57995 0.25093 0.59558 0.24954 0.60365 0.25324 C 0.6125 0.24306 0.62383 0.24144 0.63373 0.23542 C 0.64323 0.23797 0.64544 0.23774 0.63998 0.23774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73 0.00718 C 0.08737 0.01134 0.09011 0.01644 0.09375 0.0206 C 0.1013 0.04074 0.1099 0.05833 0.11745 0.07824 C 0.12266 0.0919 0.12709 0.1088 0.13373 0.1206 C 0.14011 0.14931 0.13203 0.11713 0.13998 0.13843 C 0.14063 0.14028 0.14063 0.14283 0.14115 0.14491 C 0.1418 0.14722 0.14284 0.14931 0.14375 0.15162 C 0.14531 0.16088 0.14922 0.16458 0.15117 0.17384 C 0.15391 0.18704 0.15821 0.20602 0.16367 0.2162 C 0.16732 0.23426 0.17422 0.24977 0.17865 0.26713 C 0.18229 0.28125 0.1849 0.29352 0.19115 0.30509 C 0.19479 0.32361 0.20078 0.34236 0.20873 0.35602 C 0.21107 0.37408 0.20781 0.35671 0.21367 0.37176 C 0.22097 0.39074 0.20886 0.3669 0.21745 0.38287 C 0.21979 0.39329 0.22344 0.39977 0.22617 0.40949 C 0.23229 0.43125 0.23646 0.4544 0.24245 0.47616 C 0.24492 0.49769 0.24154 0.47847 0.2474 0.49398 C 0.25117 0.50394 0.25196 0.51713 0.25495 0.52732 C 0.25586 0.53056 0.25755 0.5331 0.25873 0.53611 C 0.26003 0.53958 0.26146 0.54329 0.2625 0.54722 C 0.26472 0.55579 0.26459 0.56806 0.26745 0.57616 C 0.27097 0.58634 0.27526 0.59653 0.27995 0.60509 C 0.28034 0.6081 0.28034 0.61134 0.28125 0.61389 C 0.28294 0.61829 0.2875 0.625 0.2875 0.625 C 0.28841 0.63009 0.29219 0.64722 0.29492 0.64954 C 0.29675 0.65116 0.3086 0.65394 0.30873 0.65394 C 0.31081 0.66551 0.31081 0.67755 0.3125 0.68935 C 0.31146 0.7169 0.30977 0.74074 0.30625 0.76713 C 0.30456 0.80139 0.30495 0.78495 0.30495 0.8162 " pathEditMode="relative" ptsTypes="ff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0.00169 0.01759 0.00547 0.03518 0.01003 0.05092 C 0.01432 0.06597 0.01419 0.08148 0.02005 0.09537 C 0.02253 0.11203 0.02917 0.13009 0.0388 0.13541 C 0.04258 0.13981 0.04453 0.14421 0.04883 0.14653 C 0.05013 0.14791 0.0513 0.14977 0.0526 0.15092 C 0.05378 0.15185 0.05521 0.15208 0.05625 0.15324 C 0.06471 0.16227 0.05234 0.15347 0.0625 0.15995 C 0.07565 0.18217 0.05365 0.14606 0.06875 0.16666 C 0.07109 0.1699 0.08268 0.18842 0.08503 0.19328 C 0.0875 0.19861 0.08698 0.20069 0.0901 0.2044 C 0.09401 0.20903 0.09844 0.2118 0.1026 0.21551 C 0.10456 0.21736 0.11198 0.22615 0.1138 0.22662 C 0.12044 0.22847 0.12721 0.22801 0.13385 0.2287 C 0.14102 0.22662 0.14674 0.2287 0.15378 0.2287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297" y="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49" y="1673577"/>
            <a:ext cx="7706631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With therapeutic dose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poor compliance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 bitter taste.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622" y="2240057"/>
            <a:ext cx="1102289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Higher doses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inchonism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(tinnitus, deafness, headaches, nausea &amp;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visual disturbances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07" y="3125576"/>
            <a:ext cx="567525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Abdominal pain &amp; diarrhea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87" y="3669605"/>
            <a:ext cx="596109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Rashes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fever,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3987" y="84531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840" y="3122669"/>
            <a:ext cx="4775641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arrhythmias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960" y="4331217"/>
            <a:ext cx="11523479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Blood 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dyscarasis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anaemia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thrombocytopenic purpura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hypoprothrombinaemia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960" y="4843745"/>
            <a:ext cx="1114247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Blackwater fever, a fatal condition in which acute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haemolytic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b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</a:b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is associated with renal failure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2178" y="595703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Safe in pregnancy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29" y="5803865"/>
            <a:ext cx="6593998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IV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neurotoxicity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tremor of the lips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and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limbs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delirium, fits, stimulation followed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depression of respiration &amp; coma</a:t>
            </a:r>
          </a:p>
        </p:txBody>
      </p:sp>
    </p:spTree>
    <p:extLst>
      <p:ext uri="{BB962C8B-B14F-4D97-AF65-F5344CB8AC3E}">
        <p14:creationId xmlns:p14="http://schemas.microsoft.com/office/powerpoint/2010/main" xmlns="" val="33867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63" y="227539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Prolonged QT Interval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02" y="3010031"/>
            <a:ext cx="693137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Glucose-6-Phosphate Dehydrogenase Deficiency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119" y="3690760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Myasthenia Gravis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83" y="445692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Hypersensitivity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6623" y="122681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98" y="5193836"/>
            <a:ext cx="596332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Optic Neuritis, auditory problems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268" y="6012313"/>
            <a:ext cx="70513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Dose should be reduced in renal insufficiency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0520" y="20574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31480" y="39319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0520" y="23622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25603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5760" y="27127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85760" y="30784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31480" y="31546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34290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16240" y="37642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16240" y="41605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46720" y="45110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16240" y="48615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31480" y="52120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31480" y="55473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31480" y="59131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31480" y="62636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 descr="https://upload.wikimedia.org/wikipedia/commons/f/fa/Plasmodium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7681" y="2133600"/>
            <a:ext cx="3794760" cy="451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03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23" y="2391022"/>
            <a:ext cx="841792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Parenteral</a:t>
            </a:r>
            <a:r>
              <a:rPr lang="en-US" sz="2800" b="1" i="1" dirty="0" smtClean="0"/>
              <a:t> treatment of severe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64" y="3599897"/>
            <a:ext cx="718241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Oral treatment of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42" name="Picture 2" descr="https://encrypted-tbn1.gstatic.com/images?q=tbn:ANd9GcQ8KsUDNGsbJAxLCVXwobZerbjieFo-bpHwB8udc80SSkwSJX_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0560" y="3474720"/>
            <a:ext cx="3642360" cy="315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63" y="2604382"/>
            <a:ext cx="751769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Antacids: Antacids containing aluminum &amp;/or 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magnesium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may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delay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decrease absorption of quinine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144" y="392658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Drug interactions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994" y="4767831"/>
            <a:ext cx="742264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Quinine can raise plasma levels of warfarin and digoxin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760" y="2118361"/>
            <a:ext cx="4001453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913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628" y="1244178"/>
            <a:ext cx="78218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Hypnozoitocides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 liver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gametocytocides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88" y="2329091"/>
            <a:ext cx="631161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Radical cure of P. </a:t>
            </a:r>
            <a:r>
              <a:rPr lang="en-US" sz="2800" i="1" dirty="0" err="1">
                <a:solidFill>
                  <a:srgbClr val="FFFF00"/>
                </a:solidFill>
              </a:rPr>
              <a:t>ovale</a:t>
            </a:r>
            <a:r>
              <a:rPr lang="en-US" sz="2800" i="1" dirty="0">
                <a:solidFill>
                  <a:srgbClr val="FFFF00"/>
                </a:solidFill>
              </a:rPr>
              <a:t> &amp; P. vivax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388" y="3032409"/>
            <a:ext cx="533625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Prevent spread of all 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056" y="4642418"/>
            <a:ext cx="4478904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Well absorbed orally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4457" y="5398075"/>
            <a:ext cx="6061634" cy="10926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metabolized to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etaquine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tafenoquine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more active 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t½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3-6h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653" y="377825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9218" name="Picture 2" descr="http://www.nature.com/scitable/content/ne0000/ne0000/ne0000/ne0000/14465535/su_nrg2126-f1_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515234"/>
            <a:ext cx="4749800" cy="4037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97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6088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52" y="2080038"/>
            <a:ext cx="5785647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Not well understood. It may be acting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by:-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27" y="2725157"/>
            <a:ext cx="889349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Generating ROS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can damage lipids, proteins &amp; nucleic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480" y="3324556"/>
            <a:ext cx="651716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Interfering with the electron transport in the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53" y="4500232"/>
            <a:ext cx="643910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formation of transport vesicles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7668" y="1265494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440" y="5660053"/>
            <a:ext cx="634618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Resistance;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Rare when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are combined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8194" name="Picture 2" descr="http://www.nature.com/nrmicro/journal/v4/n11/images/nrmicro1529-f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9521" y="3276600"/>
            <a:ext cx="436372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7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560" y="1811654"/>
            <a:ext cx="4809173" cy="42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30922" y="22591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9" y="1844551"/>
            <a:ext cx="59542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regular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patients with G-6-PD deficiency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hemolytic anemia.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81" y="2970457"/>
            <a:ext cx="661975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larger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Epigastric distress  &amp; abdominal cramps.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20" y="4086944"/>
            <a:ext cx="66807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anemia, cyanosis 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13" y="4900794"/>
            <a:ext cx="682294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Severe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rarely in patients with deficiency of NADH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methemoglobin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reductase</a:t>
            </a:r>
            <a:r>
              <a:rPr lang="en-US" b="1" dirty="0">
                <a:latin typeface="Arial Narrow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1024" y="1095676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41" y="6053324"/>
            <a:ext cx="679327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Granulocytopenia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agranulocytosis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2441" y="4955624"/>
            <a:ext cx="402896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Maintains integrity of 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2440" y="4391744"/>
            <a:ext cx="131623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GSH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4561" y="2273384"/>
            <a:ext cx="1224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G6PD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20" name="Picture 2" descr="Primaquine and glucose-6-phosphate dehydrogenase deficienc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560" y="3581400"/>
            <a:ext cx="5966460" cy="297561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202920" y="5458544"/>
            <a:ext cx="498908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Oxidized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attacks 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8520" y="6144344"/>
            <a:ext cx="230683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→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Hemolysis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6320" y="2103121"/>
            <a:ext cx="59740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98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56" y="2430630"/>
            <a:ext cx="682940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 of relapsing malaria, 15mg/day for 14 days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00" y="3728953"/>
            <a:ext cx="562878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In falciparum malaria: a single dose (45mg) to kill gametes &amp; cut down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63282" y="43927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236" y="1547359"/>
            <a:ext cx="38408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15" y="2641220"/>
            <a:ext cx="2529129" cy="3562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960" y="5435833"/>
            <a:ext cx="562878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Should be avoided in pregnancy &amp; G6PD deficiency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3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2361" y="2992748"/>
            <a:ext cx="6784796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Chloroquine for 3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days 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3251" y="4197167"/>
            <a:ext cx="5862962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>
              <a:lnSpc>
                <a:spcPts val="2500"/>
              </a:lnSpc>
              <a:buSzPct val="80000"/>
              <a:defRPr/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ACT / 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days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2908" y="196901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All show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3341" y="304794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2661" y="1933726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vivax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657" y="733325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1021" y="1940794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sensitive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431" y="4194957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resistant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191" y="1920240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711" y="2979777"/>
            <a:ext cx="337066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uncomplicated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19" y="4198857"/>
            <a:ext cx="285698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6869" y="4227082"/>
            <a:ext cx="6363651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IV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24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hrs followed by 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	ACT </a:t>
            </a:r>
            <a:endParaRPr lang="en-US" sz="2800" spc="-4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] 	         Or Quinine        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0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735" y="242330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Special risk groups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95" y="344415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1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st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8522" y="3530701"/>
            <a:ext cx="457435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Quinine +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(7 days)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214" y="4563820"/>
            <a:ext cx="418422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2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nd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&amp; 3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rd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Lactating women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Infants &amp; young children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762" y="462567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0766" y="1547077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084" y="439082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282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61" y="2509479"/>
            <a:ext cx="22118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Causal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582" y="2551287"/>
            <a:ext cx="437501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parasite in liver cells &amp; prevent invasion of erythrocytes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502" y="2543531"/>
            <a:ext cx="225033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21" y="4509500"/>
            <a:ext cx="2303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Supressive</a:t>
            </a:r>
            <a:r>
              <a:rPr lang="en-US" sz="2800" dirty="0" smtClean="0">
                <a:solidFill>
                  <a:srgbClr val="FFFF00"/>
                </a:solidFill>
              </a:rPr>
              <a:t>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08108" y="4585700"/>
            <a:ext cx="44586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Suppresses the 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phase &amp; thus attack of malaria fever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737" y="4606067"/>
            <a:ext cx="249922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doxycycline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991" y="1243821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4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015" y="222495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322" y="2174341"/>
            <a:ext cx="457435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without 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454" y="4548580"/>
            <a:ext cx="615018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 multidrug-resistant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842" y="3421713"/>
            <a:ext cx="500107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Areas with </a:t>
            </a:r>
            <a:r>
              <a:rPr lang="en-US" sz="2800" dirty="0" err="1" smtClean="0"/>
              <a:t>chloroquine</a:t>
            </a:r>
            <a:r>
              <a:rPr lang="en-US" sz="2800" dirty="0" smtClean="0"/>
              <a:t>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9806" y="1257517"/>
            <a:ext cx="537615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Cdc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recomendations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1844" y="347642"/>
            <a:ext cx="681167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Prophylaxis 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travellers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255" y="452619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015" y="341367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655" y="5669196"/>
            <a:ext cx="1093554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Begin 1-2 weeks before departure (except for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2 days) &amp; continue for 4 weeks after leaving the endemic area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199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91" y="1859933"/>
            <a:ext cx="263356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Clinical cure (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schizonicide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466" y="1912020"/>
            <a:ext cx="333102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Used to terminate  an episode of malarial fever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00" y="3476492"/>
            <a:ext cx="26151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Fast acting high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5229" y="3346142"/>
            <a:ext cx="248709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artemisinin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57239" y="1033509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547" y="5396458"/>
            <a:ext cx="2589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Slow acting low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2112" y="5473005"/>
            <a:ext cx="276500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sulfonamides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51" y="1855708"/>
            <a:ext cx="260308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706" y="1924723"/>
            <a:ext cx="272343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Eradicate all forms of vivax from the body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3172" y="1894243"/>
            <a:ext cx="331970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Suppressive drug + </a:t>
            </a:r>
            <a:r>
              <a:rPr lang="en-US" sz="2800" dirty="0" err="1" smtClean="0">
                <a:solidFill>
                  <a:srgbClr val="FFFF00"/>
                </a:solidFill>
              </a:rPr>
              <a:t>hypnozoitocidal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978" y="3503309"/>
            <a:ext cx="260270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Gametocidal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4226" y="3476492"/>
            <a:ext cx="2569489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gametocytes &amp; prevent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0360" y="4884064"/>
            <a:ext cx="301330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</a:rPr>
              <a:t>, all species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70360" y="5903893"/>
            <a:ext cx="317216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47822" y="3389279"/>
            <a:ext cx="301330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 against vivax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267" y="6208950"/>
            <a:ext cx="27351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Sprozoitocides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9466" y="5656143"/>
            <a:ext cx="221042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</a:t>
            </a:r>
            <a:r>
              <a:rPr lang="en-US" sz="2800" dirty="0" err="1" smtClean="0">
                <a:solidFill>
                  <a:srgbClr val="FFFF00"/>
                </a:solidFill>
              </a:rPr>
              <a:t>sporozoites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761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54" y="2360391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</a:rPr>
              <a:t>Fast acting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22" y="3127830"/>
            <a:ext cx="5673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Affect all forms including multi-drug resistant </a:t>
            </a:r>
            <a:r>
              <a:rPr lang="en-US" sz="2800" i="1" dirty="0">
                <a:solidFill>
                  <a:srgbClr val="FFFF00"/>
                </a:solidFill>
              </a:rPr>
              <a:t>P. 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0" descr="Annual wormwood for antimalarial drug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840" y="2096780"/>
            <a:ext cx="4238391" cy="37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894" y="5207223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High recrudescence rate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318" y="4436079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Short duration of action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134" y="1214343"/>
            <a:ext cx="716198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</a:rPr>
              <a:t> is the active principle of the plant </a:t>
            </a:r>
            <a:r>
              <a:rPr lang="en-US" sz="2800" i="1" dirty="0" smtClean="0">
                <a:solidFill>
                  <a:srgbClr val="FFFF00"/>
                </a:solidFill>
              </a:rPr>
              <a:t>Artemisia </a:t>
            </a:r>
            <a:r>
              <a:rPr lang="en-US" sz="2800" i="1" dirty="0" err="1" smtClean="0">
                <a:solidFill>
                  <a:srgbClr val="FFFF00"/>
                </a:solidFill>
              </a:rPr>
              <a:t>annua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qinghaosu</a:t>
            </a:r>
            <a:r>
              <a:rPr lang="en-US" sz="2800" b="1" dirty="0" smtClean="0"/>
              <a:t>)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" y="6035040"/>
            <a:ext cx="1024128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Poorly soluble in water &amp; oil, can only be used </a:t>
            </a:r>
            <a:r>
              <a:rPr lang="en-US" sz="2800" dirty="0" smtClean="0">
                <a:solidFill>
                  <a:srgbClr val="FFFF00"/>
                </a:solidFill>
              </a:rPr>
              <a:t>orally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1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306" y="20711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pharmaokinetics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98" y="2217600"/>
            <a:ext cx="5870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Derivatives are rapidly absorbed orally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678" y="1037628"/>
            <a:ext cx="10061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biotransformed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in liver into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dihydroartesiminin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active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350" y="2966616"/>
            <a:ext cx="3331028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Widely distributed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77080" y="3617012"/>
            <a:ext cx="91003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t½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4hrs 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45min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4-11hrs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840" y="4280426"/>
            <a:ext cx="1051764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/>
              <a:t>(water-soluble; oral, IV, IM,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120" y="1605332"/>
            <a:ext cx="73477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are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prodrugs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840" y="5880626"/>
            <a:ext cx="992328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/>
              <a:t>Dihydroartemisinin</a:t>
            </a:r>
            <a:r>
              <a:rPr lang="en-US" sz="2800" dirty="0" smtClean="0"/>
              <a:t> (water-soluble; oral administration)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080" y="4935746"/>
            <a:ext cx="1103580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/>
              <a:t>Artemether</a:t>
            </a:r>
            <a:r>
              <a:rPr lang="en-US" sz="2800" dirty="0" smtClean="0"/>
              <a:t> (lipid-soluble; oral, IM, and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441" y="145979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236" y="2349399"/>
            <a:ext cx="6650982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They have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endoperoxide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bridges that are cleaved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haem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to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yield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carbon- centered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free radicals, that will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75" y="4565860"/>
            <a:ext cx="6614406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Irreversibly bind &amp; inhibit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sarco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-endoplasmic reticulum Ca</a:t>
            </a:r>
            <a:r>
              <a:rPr lang="en-US" sz="2800" baseline="30000" dirty="0" smtClean="0">
                <a:solidFill>
                  <a:srgbClr val="FFFF00"/>
                </a:solidFill>
                <a:latin typeface="Arial Narrow" pitchFamily="34" charset="0"/>
              </a:rPr>
              <a:t>2+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ATPase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of the </a:t>
            </a:r>
            <a:b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parasite, thereby inhibiting its growth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13" y="3601238"/>
            <a:ext cx="6660647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lkylate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membranes of parasite’s food vacuole and mitochondria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52" y="5820109"/>
            <a:ext cx="663890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formation of transport vesicles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5173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Picture 2" descr="Thank U…!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760" y="2113813"/>
            <a:ext cx="4389120" cy="43761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1415" y="2286000"/>
            <a:ext cx="4391025" cy="39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4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401" y="1842506"/>
            <a:ext cx="25042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056" y="292707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Transient heart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58" y="392048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Neutrophil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36" y="484300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Brief episodes of fever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44" y="5743717"/>
            <a:ext cx="92616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was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reported recently in Cambodia- Thailand border</a:t>
            </a:r>
            <a:endParaRPr lang="en-US" sz="2800" u="heavy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5" name="Picture 2" descr="http://image.slidesharecdn.com/antimalarialdrugs-121209052634-phpapp02/95/antimalarial-drugs-1-638.jpg?cb=13550308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3120" y="2179320"/>
            <a:ext cx="4815840" cy="310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78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568" y="148291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0601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24" y="5315795"/>
            <a:ext cx="1028999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IV or IM  preparations for severe complicated cases as cerebral </a:t>
            </a:r>
            <a:b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malaria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(24h) followed by complete course of ACT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" y="2420195"/>
            <a:ext cx="8603188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Because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derivatives have short t½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(1)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monotherapy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should be extended beyond disappearance  of parasite to prevent recrudescence or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(2)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by combining the drug with long- acting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drug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808" y="448519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4822</TotalTime>
  <Words>1226</Words>
  <Application>Microsoft Office PowerPoint</Application>
  <PresentationFormat>Custom</PresentationFormat>
  <Paragraphs>241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155</cp:revision>
  <dcterms:created xsi:type="dcterms:W3CDTF">2015-12-03T14:01:37Z</dcterms:created>
  <dcterms:modified xsi:type="dcterms:W3CDTF">2015-12-14T09:08:50Z</dcterms:modified>
</cp:coreProperties>
</file>