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16" r:id="rId3"/>
    <p:sldId id="285" r:id="rId4"/>
    <p:sldId id="286" r:id="rId5"/>
    <p:sldId id="259" r:id="rId6"/>
    <p:sldId id="303" r:id="rId7"/>
    <p:sldId id="264" r:id="rId8"/>
    <p:sldId id="313" r:id="rId9"/>
    <p:sldId id="304" r:id="rId10"/>
    <p:sldId id="265" r:id="rId11"/>
    <p:sldId id="283" r:id="rId12"/>
    <p:sldId id="318" r:id="rId13"/>
    <p:sldId id="320" r:id="rId14"/>
    <p:sldId id="310" r:id="rId15"/>
    <p:sldId id="312" r:id="rId16"/>
    <p:sldId id="315" r:id="rId17"/>
    <p:sldId id="30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FF"/>
    <a:srgbClr val="CC0066"/>
    <a:srgbClr val="CCFFFF"/>
    <a:srgbClr val="C6FE9C"/>
    <a:srgbClr val="96FE48"/>
    <a:srgbClr val="FF00FF"/>
    <a:srgbClr val="E60073"/>
    <a:srgbClr val="C8FF2D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FAE5B4-DBA6-4555-8421-984BD52181C3}" type="datetimeFigureOut">
              <a:rPr lang="en-US" smtClean="0"/>
              <a:pPr/>
              <a:t>11/26/2013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 &amp; excretion 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isoforms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-Point Star 7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914400"/>
            <a:ext cx="9144000" cy="5059487"/>
            <a:chOff x="0" y="914400"/>
            <a:chExt cx="9144000" cy="5059487"/>
          </a:xfrm>
        </p:grpSpPr>
        <p:sp>
          <p:nvSpPr>
            <p:cNvPr id="2" name="TextBox 1"/>
            <p:cNvSpPr txBox="1"/>
            <p:nvPr/>
          </p:nvSpPr>
          <p:spPr>
            <a:xfrm>
              <a:off x="238540" y="1046897"/>
              <a:ext cx="3886200" cy="4926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Substrates</a:t>
              </a: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Immunosuppressants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Cyclosporine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Azole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Antifungals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Fluconazole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Antibiotics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Erythromycin,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Clarithromycin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 channel blockers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Amlodepine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Verapamil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Statins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Atorvastatin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Antiarrhythmic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;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Amidarone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Cancer Chemotherapy: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Cyclophosphamide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Tamoxifen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Non-Sedating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Antihistaminics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Astamizole</a:t>
              </a:r>
              <a:endParaRPr lang="en-US" sz="16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Benzodiazipines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lvl="0">
                <a:lnSpc>
                  <a:spcPts val="20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 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Midazolam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, </a:t>
              </a: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Clonazepam</a:t>
              </a: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 </a:t>
              </a:r>
            </a:p>
            <a:p>
              <a:pPr lvl="0"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91000" y="1046897"/>
              <a:ext cx="2590800" cy="449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Inhibitors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Protease Inhibitors</a:t>
              </a: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Ritonavir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Cimetidine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Chloramphenicol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Nefazadone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Grape Fruits</a:t>
              </a:r>
            </a:p>
            <a:p>
              <a:pPr>
                <a:lnSpc>
                  <a:spcPts val="20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1046897"/>
              <a:ext cx="228600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 smtClean="0">
                  <a:solidFill>
                    <a:schemeClr val="bg1"/>
                  </a:solidFill>
                  <a:latin typeface="Bernard MT Condensed" pitchFamily="18" charset="0"/>
                </a:rPr>
                <a:t>Inducers</a:t>
              </a:r>
            </a:p>
            <a:p>
              <a:pPr>
                <a:lnSpc>
                  <a:spcPts val="2500"/>
                </a:lnSpc>
              </a:pPr>
              <a:endParaRPr lang="en-US" sz="2800" dirty="0" smtClean="0">
                <a:solidFill>
                  <a:schemeClr val="bg1"/>
                </a:solidFill>
                <a:latin typeface="Bernard MT Condensed" pitchFamily="18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200"/>
                </a:spcBef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  <a:spcBef>
                  <a:spcPts val="1800"/>
                </a:spcBef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Rifampicin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Phenytoin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Carbamazepine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smtClean="0">
                  <a:solidFill>
                    <a:srgbClr val="FFFF66"/>
                  </a:solidFill>
                  <a:latin typeface="Arial Narrow" pitchFamily="34" charset="0"/>
                </a:rPr>
                <a:t>Barbiturates</a:t>
              </a:r>
            </a:p>
            <a:p>
              <a:pPr>
                <a:lnSpc>
                  <a:spcPts val="2000"/>
                </a:lnSpc>
              </a:pP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Dexamethazone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sz="2200" b="1" dirty="0" err="1" smtClean="0">
                  <a:solidFill>
                    <a:srgbClr val="FFFF66"/>
                  </a:solidFill>
                  <a:latin typeface="Arial Narrow" pitchFamily="34" charset="0"/>
                </a:rPr>
                <a:t>Progestins</a:t>
              </a:r>
              <a:endParaRPr lang="en-US" sz="2200" b="1" dirty="0" smtClean="0">
                <a:solidFill>
                  <a:srgbClr val="FFFF66"/>
                </a:solidFill>
                <a:latin typeface="Arial Narrow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43786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713412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914400"/>
              <a:ext cx="91440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and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and his lab results last week, proved that he has become diabetic, for which he was prescribed </a:t>
            </a:r>
            <a:r>
              <a:rPr lang="en-US" sz="2400" b="1" i="1" u="sng" spc="-40" dirty="0" err="1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rhabdo-myositis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and was verified by the lab finding of severe elevation in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creatinine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phosphokinase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3808115"/>
            <a:ext cx="8991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292624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759224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739884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545919"/>
            <a:ext cx="89916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65760">
              <a:lnSpc>
                <a:spcPts val="28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Severe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arrhythmias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heart block on 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Arial Narrow" pitchFamily="34" charset="0"/>
              </a:rPr>
              <a:t>therapeutic dose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metoprolol</a:t>
            </a:r>
            <a:endParaRPr lang="en-US" sz="24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and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53008" y="6178824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1" grpId="0"/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694128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showes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increased &amp; prolonged action of its substrates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omeprazole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217818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228600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6091535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50" y="1153637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</a:rPr>
              <a:t>pro-drugs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codeine &amp; </a:t>
            </a:r>
            <a:r>
              <a:rPr lang="en-US" sz="2400" b="1" dirty="0" err="1" smtClean="0">
                <a:solidFill>
                  <a:srgbClr val="FFFF66"/>
                </a:solidFill>
                <a:latin typeface="Arial Narrow" pitchFamily="34" charset="0"/>
              </a:rPr>
              <a:t>tramadole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609600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2284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05400" y="609600"/>
            <a:ext cx="685800" cy="3810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5-Point Star 12"/>
          <p:cNvSpPr/>
          <p:nvPr/>
        </p:nvSpPr>
        <p:spPr>
          <a:xfrm>
            <a:off x="5486400" y="2286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2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2400" y="2128128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intent of drug metabolism and its different phases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in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isoforms,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671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ILOs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26504" y="6192076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2" grpId="0"/>
      <p:bldP spid="23" grpId="0"/>
      <p:bldP spid="24" grpId="0"/>
      <p:bldP spid="15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CONGUGATION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556657"/>
            <a:ext cx="3810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516256"/>
            <a:ext cx="4495800" cy="1905000"/>
          </a:xfrm>
          <a:prstGeom prst="rect">
            <a:avLst/>
          </a:prstGeom>
          <a:noFill/>
        </p:spPr>
      </p:pic>
      <p:sp>
        <p:nvSpPr>
          <p:cNvPr id="15" name="Up Arrow 14"/>
          <p:cNvSpPr/>
          <p:nvPr/>
        </p:nvSpPr>
        <p:spPr>
          <a:xfrm>
            <a:off x="8686800" y="3200400"/>
            <a:ext cx="304800" cy="2209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8001000" y="4495800"/>
            <a:ext cx="304800" cy="9144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00600" y="47244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024268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shuttles 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16348" y="1560444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94584" y="3210340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6" grpId="0" animBg="1"/>
      <p:bldP spid="18" grpId="0"/>
      <p:bldP spid="15" grpId="0" animBg="1"/>
      <p:bldP spid="17" grpId="0" animBg="1"/>
      <p:bldP spid="19" grpId="0"/>
      <p:bldP spid="20" grpId="0" animBg="1"/>
      <p:bldP spid="21" grpId="0"/>
      <p:bldP spid="23" grpId="0"/>
      <p:bldP spid="24" grpId="0"/>
      <p:bldP spid="26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 attached to the smooth endoplasmic reticulum  (SER)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rgbClr val="66FFFF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876800"/>
            <a:ext cx="2057400" cy="179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1524000"/>
            <a:ext cx="6400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578431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39348" y="34625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4928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98268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diet( 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7825408" y="405888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43800" y="437362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/>
      <p:bldP spid="21" grpId="0" animBg="1"/>
      <p:bldP spid="22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/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 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0" y="6205328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56592" y="2307875"/>
            <a:ext cx="6705600" cy="42738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</a:t>
            </a:r>
            <a:r>
              <a:rPr lang="en-US" altLang="ko-KR" sz="2800" dirty="0" smtClean="0">
                <a:solidFill>
                  <a:schemeClr val="bg1"/>
                </a:solidFill>
                <a:latin typeface="Bernard MT Condensed" pitchFamily="18" charset="0"/>
                <a:ea typeface="굴림" charset="-127"/>
              </a:rPr>
              <a:t>drugs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spcBef>
                <a:spcPts val="600"/>
              </a:spcBef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0" y="6172200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0" y="6165572"/>
            <a:ext cx="838200" cy="685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3643</TotalTime>
  <Words>990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dr.abdullatif</cp:lastModifiedBy>
  <cp:revision>146</cp:revision>
  <dcterms:created xsi:type="dcterms:W3CDTF">2010-12-24T04:54:57Z</dcterms:created>
  <dcterms:modified xsi:type="dcterms:W3CDTF">2013-11-26T08:12:25Z</dcterms:modified>
</cp:coreProperties>
</file>