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60" r:id="rId2"/>
    <p:sldId id="291" r:id="rId3"/>
    <p:sldId id="312" r:id="rId4"/>
    <p:sldId id="311" r:id="rId5"/>
    <p:sldId id="320" r:id="rId6"/>
    <p:sldId id="322" r:id="rId7"/>
    <p:sldId id="309" r:id="rId8"/>
    <p:sldId id="294" r:id="rId9"/>
    <p:sldId id="310" r:id="rId10"/>
    <p:sldId id="313" r:id="rId11"/>
    <p:sldId id="308" r:id="rId12"/>
    <p:sldId id="296" r:id="rId13"/>
    <p:sldId id="298" r:id="rId14"/>
    <p:sldId id="297" r:id="rId15"/>
    <p:sldId id="319" r:id="rId16"/>
    <p:sldId id="293" r:id="rId17"/>
    <p:sldId id="299" r:id="rId18"/>
    <p:sldId id="315" r:id="rId19"/>
    <p:sldId id="314" r:id="rId20"/>
    <p:sldId id="300" r:id="rId21"/>
    <p:sldId id="301" r:id="rId22"/>
    <p:sldId id="303" r:id="rId23"/>
    <p:sldId id="302" r:id="rId24"/>
    <p:sldId id="304" r:id="rId25"/>
    <p:sldId id="305" r:id="rId26"/>
    <p:sldId id="323" r:id="rId27"/>
    <p:sldId id="316" r:id="rId28"/>
    <p:sldId id="317" r:id="rId29"/>
    <p:sldId id="30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FFCC"/>
    <a:srgbClr val="FCE224"/>
    <a:srgbClr val="000000"/>
    <a:srgbClr val="FCD324"/>
    <a:srgbClr val="FEDA02"/>
    <a:srgbClr val="0000C8"/>
    <a:srgbClr val="0000FF"/>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60474-7986-43D0-861C-BDC096E2B335}" type="datetimeFigureOut">
              <a:rPr lang="en-US" smtClean="0"/>
              <a:pPr/>
              <a:t>12/13/2015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1BF74-6D6D-4D75-BA4C-613380B451CB}" type="slidenum">
              <a:rPr lang="en-US" smtClean="0"/>
              <a:pPr/>
              <a:t>‹#›</a:t>
            </a:fld>
            <a:endParaRPr lang="en-US"/>
          </a:p>
        </p:txBody>
      </p:sp>
    </p:spTree>
    <p:extLst>
      <p:ext uri="{BB962C8B-B14F-4D97-AF65-F5344CB8AC3E}">
        <p14:creationId xmlns:p14="http://schemas.microsoft.com/office/powerpoint/2010/main" val="97957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71BF74-6D6D-4D75-BA4C-613380B451C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AFAE5B4-DBA6-4555-8421-984BD52181C3}" type="datetimeFigureOut">
              <a:rPr lang="en-US" smtClean="0"/>
              <a:pPr/>
              <a:t>12/13/2015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AFAE5B4-DBA6-4555-8421-984BD52181C3}" type="datetimeFigureOut">
              <a:rPr lang="en-US" smtClean="0"/>
              <a:pPr/>
              <a:t>12/13/2015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4654327-5CCF-4670-AC53-20C7CB44DAC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AFAE5B4-DBA6-4555-8421-984BD52181C3}"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AFAE5B4-DBA6-4555-8421-984BD52181C3}" type="datetimeFigureOut">
              <a:rPr lang="en-US" smtClean="0"/>
              <a:pPr/>
              <a:t>12/13/2015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AFAE5B4-DBA6-4555-8421-984BD52181C3}" type="datetimeFigureOut">
              <a:rPr lang="en-US" smtClean="0"/>
              <a:pPr/>
              <a:t>12/13/2015</a:t>
            </a:fld>
            <a:endParaRPr lang="en-US"/>
          </a:p>
        </p:txBody>
      </p:sp>
      <p:sp>
        <p:nvSpPr>
          <p:cNvPr id="10" name="Slide Number Placeholder 9"/>
          <p:cNvSpPr>
            <a:spLocks noGrp="1"/>
          </p:cNvSpPr>
          <p:nvPr>
            <p:ph type="sldNum" sz="quarter" idx="16"/>
          </p:nvPr>
        </p:nvSpPr>
        <p:spPr/>
        <p:txBody>
          <a:bodyPr rtlCol="0"/>
          <a:lstStyle/>
          <a:p>
            <a:fld id="{84654327-5CCF-4670-AC53-20C7CB44DAC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AFAE5B4-DBA6-4555-8421-984BD52181C3}" type="datetimeFigureOut">
              <a:rPr lang="en-US" smtClean="0"/>
              <a:pPr/>
              <a:t>12/13/2015</a:t>
            </a:fld>
            <a:endParaRPr lang="en-US"/>
          </a:p>
        </p:txBody>
      </p:sp>
      <p:sp>
        <p:nvSpPr>
          <p:cNvPr id="12" name="Slide Number Placeholder 11"/>
          <p:cNvSpPr>
            <a:spLocks noGrp="1"/>
          </p:cNvSpPr>
          <p:nvPr>
            <p:ph type="sldNum" sz="quarter" idx="16"/>
          </p:nvPr>
        </p:nvSpPr>
        <p:spPr/>
        <p:txBody>
          <a:bodyPr rtlCol="0"/>
          <a:lstStyle/>
          <a:p>
            <a:fld id="{84654327-5CCF-4670-AC53-20C7CB44DAC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FAE5B4-DBA6-4555-8421-984BD52181C3}" type="datetimeFigureOut">
              <a:rPr lang="en-US" smtClean="0"/>
              <a:pPr/>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AE5B4-DBA6-4555-8421-984BD52181C3}" type="datetimeFigureOut">
              <a:rPr lang="en-US" smtClean="0"/>
              <a:pPr/>
              <a:t>12/13/2015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4654327-5CCF-4670-AC53-20C7CB44DACF}" type="slidenum">
              <a:rPr lang="en-US" smtClean="0"/>
              <a:pPr/>
              <a:t>‹#›</a:t>
            </a:fld>
            <a:endParaRPr lang="en-US"/>
          </a:p>
        </p:txBody>
      </p:sp>
    </p:spTree>
  </p:cSld>
  <p:clrMapOvr>
    <a:masterClrMapping/>
  </p:clrMapOvr>
  <p:transition spd="med">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FAE5B4-DBA6-4555-8421-984BD52181C3}" type="datetimeFigureOut">
              <a:rPr lang="en-US" smtClean="0"/>
              <a:pPr/>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4654327-5CCF-4670-AC53-20C7CB44DAC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AFAE5B4-DBA6-4555-8421-984BD52181C3}" type="datetimeFigureOut">
              <a:rPr lang="en-US" smtClean="0"/>
              <a:pPr/>
              <a:t>12/13/2015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4654327-5CCF-4670-AC53-20C7CB44DAC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AFAE5B4-DBA6-4555-8421-984BD52181C3}" type="datetimeFigureOut">
              <a:rPr lang="en-US" smtClean="0"/>
              <a:pPr/>
              <a:t>12/13/2015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4654327-5CCF-4670-AC53-20C7CB44D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blinds dir="vert"/>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imgres?imgurl=http://www.nlm.nih.gov/medlineplus/ency/images/ency/fullsize/2549.jpg&amp;imgrefurl=http://www.nlm.nih.gov/medlineplus/ency/imagepages/2549.htm&amp;usg=__Csm-_x0sI0qsnwLwq6G0yY7dNZU=&amp;h=226&amp;w=306&amp;sz=10&amp;hl=en&amp;start=8&amp;zoom=1&amp;itbs=1&amp;tbnid=6iDMZk8u2hiycM:&amp;tbnh=86&amp;tbnw=117&amp;prev=/images?q=thrombosis&amp;hl=en&amp;safe=active&amp;sa=G&amp;gbv=2&amp;tbs=isch:1"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www.psmicrographs.co.uk/_assets/uploads/blood-clot-80018955-l.jpg"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mtClean="0"/>
              <a:t>Heparin mechanism of action</a:t>
            </a:r>
            <a:endParaRPr lang="en-GB" smtClean="0"/>
          </a:p>
        </p:txBody>
      </p:sp>
      <p:sp>
        <p:nvSpPr>
          <p:cNvPr id="94211" name="Rectangle 3"/>
          <p:cNvSpPr>
            <a:spLocks noGrp="1" noChangeArrowheads="1"/>
          </p:cNvSpPr>
          <p:nvPr>
            <p:ph sz="quarter" idx="1"/>
          </p:nvPr>
        </p:nvSpPr>
        <p:spPr/>
        <p:txBody>
          <a:bodyPr/>
          <a:lstStyle/>
          <a:p>
            <a:pPr eaLnBrk="1" hangingPunct="1">
              <a:lnSpc>
                <a:spcPct val="90000"/>
              </a:lnSpc>
              <a:defRPr/>
            </a:pPr>
            <a:r>
              <a:rPr lang="en-US" dirty="0" smtClean="0"/>
              <a:t>The anti-coagulant effect of </a:t>
            </a:r>
            <a:r>
              <a:rPr lang="en-US" dirty="0" smtClean="0">
                <a:solidFill>
                  <a:srgbClr val="7030A0"/>
                </a:solidFill>
              </a:rPr>
              <a:t>heparin</a:t>
            </a:r>
            <a:r>
              <a:rPr lang="en-US" dirty="0" smtClean="0"/>
              <a:t> is mediated via </a:t>
            </a:r>
            <a:r>
              <a:rPr lang="en-US" dirty="0" smtClean="0">
                <a:solidFill>
                  <a:srgbClr val="7030A0"/>
                </a:solidFill>
              </a:rPr>
              <a:t>anti-thrombin III</a:t>
            </a:r>
            <a:r>
              <a:rPr lang="en-US" dirty="0" smtClean="0"/>
              <a:t>.</a:t>
            </a:r>
          </a:p>
          <a:p>
            <a:pPr eaLnBrk="1" hangingPunct="1">
              <a:lnSpc>
                <a:spcPct val="90000"/>
              </a:lnSpc>
              <a:defRPr/>
            </a:pPr>
            <a:r>
              <a:rPr lang="en-US" dirty="0" smtClean="0"/>
              <a:t>Anti-thrombin III inactivate thrombin (essential for clot formation) and other serine proteases (clotting factors) </a:t>
            </a:r>
            <a:r>
              <a:rPr lang="en-US" dirty="0" err="1" smtClean="0"/>
              <a:t>e.g</a:t>
            </a:r>
            <a:r>
              <a:rPr lang="en-US" dirty="0" smtClean="0"/>
              <a:t> </a:t>
            </a:r>
            <a:r>
              <a:rPr lang="en-US" dirty="0" err="1" smtClean="0">
                <a:solidFill>
                  <a:srgbClr val="7030A0"/>
                </a:solidFill>
              </a:rPr>
              <a:t>VIIa</a:t>
            </a:r>
            <a:r>
              <a:rPr lang="en-US" dirty="0" smtClean="0">
                <a:solidFill>
                  <a:srgbClr val="7030A0"/>
                </a:solidFill>
              </a:rPr>
              <a:t>, </a:t>
            </a:r>
            <a:r>
              <a:rPr lang="en-US" dirty="0" err="1" smtClean="0">
                <a:solidFill>
                  <a:srgbClr val="7030A0"/>
                </a:solidFill>
              </a:rPr>
              <a:t>IXa</a:t>
            </a:r>
            <a:r>
              <a:rPr lang="en-US" dirty="0" smtClean="0">
                <a:solidFill>
                  <a:srgbClr val="7030A0"/>
                </a:solidFill>
              </a:rPr>
              <a:t> and particularly </a:t>
            </a:r>
            <a:r>
              <a:rPr lang="en-US" dirty="0" err="1" smtClean="0">
                <a:solidFill>
                  <a:srgbClr val="7030A0"/>
                </a:solidFill>
              </a:rPr>
              <a:t>Xa</a:t>
            </a:r>
            <a:r>
              <a:rPr lang="en-US" dirty="0" smtClean="0"/>
              <a:t>.</a:t>
            </a:r>
          </a:p>
          <a:p>
            <a:pPr eaLnBrk="1" hangingPunct="1">
              <a:lnSpc>
                <a:spcPct val="90000"/>
              </a:lnSpc>
              <a:defRPr/>
            </a:pPr>
            <a:r>
              <a:rPr lang="en-US" dirty="0" smtClean="0"/>
              <a:t>In the absence of heparin this </a:t>
            </a:r>
            <a:r>
              <a:rPr lang="en-US" dirty="0" err="1" smtClean="0"/>
              <a:t>incativation</a:t>
            </a:r>
            <a:r>
              <a:rPr lang="en-US" dirty="0" smtClean="0"/>
              <a:t> is slow, </a:t>
            </a:r>
            <a:r>
              <a:rPr lang="en-US" dirty="0" smtClean="0">
                <a:solidFill>
                  <a:srgbClr val="7030A0"/>
                </a:solidFill>
              </a:rPr>
              <a:t>heparin</a:t>
            </a:r>
            <a:r>
              <a:rPr lang="en-US" dirty="0" smtClean="0"/>
              <a:t> acting is a co-factor accelerate the reaction by </a:t>
            </a:r>
            <a:r>
              <a:rPr lang="en-US" dirty="0" smtClean="0">
                <a:solidFill>
                  <a:srgbClr val="7030A0"/>
                </a:solidFill>
              </a:rPr>
              <a:t>1000-fold</a:t>
            </a:r>
            <a:r>
              <a:rPr lang="en-US" dirty="0" smtClean="0"/>
              <a:t>.</a:t>
            </a:r>
            <a:endParaRPr lang="en-GB" dirty="0" smtClean="0"/>
          </a:p>
        </p:txBody>
      </p:sp>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 y="0"/>
            <a:ext cx="8458200" cy="6877050"/>
          </a:xfrm>
          <a:prstGeom prst="rect">
            <a:avLst/>
          </a:prstGeom>
          <a:noFill/>
          <a:ln w="9525">
            <a:noFill/>
            <a:miter lim="800000"/>
            <a:headEnd/>
            <a:tailEnd/>
          </a:ln>
          <a:effectLst/>
        </p:spPr>
      </p:pic>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152400" y="178904"/>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4" name="Text Box 58"/>
          <p:cNvSpPr txBox="1">
            <a:spLocks noChangeArrowheads="1"/>
          </p:cNvSpPr>
          <p:nvPr/>
        </p:nvSpPr>
        <p:spPr bwMode="auto">
          <a:xfrm>
            <a:off x="3962400" y="228600"/>
            <a:ext cx="4495800" cy="861774"/>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3200" dirty="0" err="1" smtClean="0"/>
              <a:t>unfractionated</a:t>
            </a:r>
            <a:r>
              <a:rPr lang="en-US" sz="3200" dirty="0" smtClean="0"/>
              <a:t> heparin </a:t>
            </a:r>
            <a:r>
              <a:rPr lang="en-US" dirty="0" smtClean="0"/>
              <a:t>(</a:t>
            </a:r>
            <a:r>
              <a:rPr lang="en-US" dirty="0" smtClean="0">
                <a:solidFill>
                  <a:srgbClr val="B00000"/>
                </a:solidFill>
                <a:latin typeface="Bernard MT Condensed" pitchFamily="18" charset="0"/>
              </a:rPr>
              <a:t>UFH LIMITATIONS</a:t>
            </a:r>
          </a:p>
        </p:txBody>
      </p:sp>
      <p:sp>
        <p:nvSpPr>
          <p:cNvPr id="17" name="TextBox 16"/>
          <p:cNvSpPr txBox="1"/>
          <p:nvPr/>
        </p:nvSpPr>
        <p:spPr>
          <a:xfrm>
            <a:off x="228600" y="990600"/>
            <a:ext cx="8686800" cy="800219"/>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No predictable anticoagulant effects; </a:t>
            </a:r>
            <a:r>
              <a:rPr lang="en-US" sz="2200" b="1" dirty="0" smtClean="0">
                <a:solidFill>
                  <a:srgbClr val="FFFFCC"/>
                </a:solidFill>
                <a:latin typeface="Arial Narrow" pitchFamily="34" charset="0"/>
              </a:rPr>
              <a:t>inter-patient &amp; intra-patient variability </a:t>
            </a:r>
            <a:r>
              <a:rPr lang="en-US" sz="2200" b="1" spc="-30" dirty="0" smtClean="0">
                <a:solidFill>
                  <a:srgbClr val="FFFFCC"/>
                </a:solidFill>
                <a:latin typeface="Arial Narrow" pitchFamily="34" charset="0"/>
              </a:rPr>
              <a:t>in response to a given dosage </a:t>
            </a:r>
            <a:r>
              <a:rPr lang="en-US" sz="2400" b="1" i="1" spc="-30" dirty="0" smtClean="0">
                <a:solidFill>
                  <a:srgbClr val="FFFFCC"/>
                </a:solidFill>
                <a:latin typeface="Arial Narrow" pitchFamily="34" charset="0"/>
                <a:sym typeface="Wingdings 3"/>
              </a:rPr>
              <a:t> in hospital setting, repeated monitoring</a:t>
            </a:r>
            <a:endParaRPr lang="en-US" sz="2200" b="1" spc="-30" dirty="0">
              <a:latin typeface="Arial Narrow" pitchFamily="34" charset="0"/>
            </a:endParaRPr>
          </a:p>
        </p:txBody>
      </p:sp>
      <p:sp>
        <p:nvSpPr>
          <p:cNvPr id="18" name="TextBox 17"/>
          <p:cNvSpPr txBox="1"/>
          <p:nvPr/>
        </p:nvSpPr>
        <p:spPr>
          <a:xfrm>
            <a:off x="251792" y="1828800"/>
            <a:ext cx="8686800" cy="430887"/>
          </a:xfrm>
          <a:prstGeom prst="rect">
            <a:avLst/>
          </a:prstGeom>
          <a:noFill/>
        </p:spPr>
        <p:txBody>
          <a:bodyPr wrap="square" rtlCol="0">
            <a:spAutoFit/>
          </a:bodyPr>
          <a:lstStyle/>
          <a:p>
            <a:pPr>
              <a:buBlip>
                <a:blip r:embed="rId2"/>
              </a:buBlip>
            </a:pPr>
            <a:r>
              <a:rPr lang="en-US" sz="2200" b="1" spc="-40" dirty="0" smtClean="0">
                <a:solidFill>
                  <a:srgbClr val="FFFFCC"/>
                </a:solidFill>
                <a:latin typeface="Arial Narrow" pitchFamily="34" charset="0"/>
              </a:rPr>
              <a:t> </a:t>
            </a:r>
            <a:r>
              <a:rPr lang="en-US" sz="2200" b="1" u="heavy" spc="-40" dirty="0" smtClean="0">
                <a:solidFill>
                  <a:srgbClr val="FFFFCC"/>
                </a:solidFill>
                <a:uFill>
                  <a:solidFill>
                    <a:srgbClr val="FCE224"/>
                  </a:solidFill>
                </a:uFill>
                <a:latin typeface="Arial Narrow" pitchFamily="34" charset="0"/>
              </a:rPr>
              <a:t>Low bioavailability </a:t>
            </a:r>
            <a:r>
              <a:rPr lang="en-US" sz="2000" b="1" i="1" spc="-40" dirty="0" smtClean="0">
                <a:solidFill>
                  <a:srgbClr val="FFFFCC"/>
                </a:solidFill>
                <a:latin typeface="Arial Narrow" pitchFamily="34" charset="0"/>
                <a:sym typeface="Wingdings 3"/>
              </a:rPr>
              <a:t>  </a:t>
            </a:r>
            <a:r>
              <a:rPr lang="en-US" sz="2200" b="1" i="1" spc="-40" dirty="0" smtClean="0">
                <a:solidFill>
                  <a:srgbClr val="FFFFCC"/>
                </a:solidFill>
                <a:latin typeface="Arial Narrow" pitchFamily="34" charset="0"/>
                <a:sym typeface="Wingdings 3"/>
              </a:rPr>
              <a:t>binds to </a:t>
            </a:r>
            <a:r>
              <a:rPr lang="en-US" sz="2200" b="1" spc="-40" dirty="0" smtClean="0">
                <a:solidFill>
                  <a:srgbClr val="FFFFCC"/>
                </a:solidFill>
                <a:latin typeface="Arial Narrow" pitchFamily="34" charset="0"/>
              </a:rPr>
              <a:t>plasma proteins, endothelium &amp; macrophages</a:t>
            </a:r>
            <a:endParaRPr lang="en-US" sz="2200" b="1" spc="-40" dirty="0">
              <a:latin typeface="Arial Narrow" pitchFamily="34" charset="0"/>
            </a:endParaRPr>
          </a:p>
        </p:txBody>
      </p:sp>
      <p:sp>
        <p:nvSpPr>
          <p:cNvPr id="19" name="TextBox 18"/>
          <p:cNvSpPr txBox="1"/>
          <p:nvPr/>
        </p:nvSpPr>
        <p:spPr>
          <a:xfrm>
            <a:off x="228600" y="2286000"/>
            <a:ext cx="8686800" cy="430887"/>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FFFFCC"/>
                </a:solidFill>
                <a:uFill>
                  <a:solidFill>
                    <a:srgbClr val="FCE224"/>
                  </a:solidFill>
                </a:uFill>
                <a:latin typeface="Arial Narrow" pitchFamily="34" charset="0"/>
              </a:rPr>
              <a:t>Re-thrombosis</a:t>
            </a:r>
            <a:r>
              <a:rPr lang="en-US" sz="2200" b="1" dirty="0" smtClean="0">
                <a:solidFill>
                  <a:srgbClr val="FFFFCC"/>
                </a:solidFill>
                <a:latin typeface="Arial Narrow" pitchFamily="34" charset="0"/>
              </a:rPr>
              <a:t> </a:t>
            </a:r>
            <a:r>
              <a:rPr lang="en-US" sz="2000" b="1" i="1" spc="-30" dirty="0" smtClean="0">
                <a:solidFill>
                  <a:srgbClr val="FFFFCC"/>
                </a:solidFill>
                <a:latin typeface="Arial Narrow" pitchFamily="34" charset="0"/>
                <a:sym typeface="Wingdings 3"/>
              </a:rPr>
              <a:t>  activates platelets  as it does not </a:t>
            </a:r>
            <a:r>
              <a:rPr lang="en-US" sz="2200" b="1" i="1" spc="-30" dirty="0" smtClean="0">
                <a:solidFill>
                  <a:srgbClr val="FFFFCC"/>
                </a:solidFill>
                <a:latin typeface="Arial Narrow" pitchFamily="34" charset="0"/>
                <a:sym typeface="Wingdings 3"/>
              </a:rPr>
              <a:t>neutralize  </a:t>
            </a:r>
            <a:r>
              <a:rPr lang="en-US" sz="2200" b="1" i="1" spc="-30" smtClean="0">
                <a:solidFill>
                  <a:srgbClr val="FFFFCC"/>
                </a:solidFill>
                <a:latin typeface="Arial Narrow" pitchFamily="34" charset="0"/>
                <a:sym typeface="Wingdings 3"/>
              </a:rPr>
              <a:t>fibrin-bound  II a </a:t>
            </a:r>
            <a:endParaRPr lang="en-US" sz="2200" b="1" spc="-30" dirty="0">
              <a:latin typeface="Arial Narrow" pitchFamily="34" charset="0"/>
            </a:endParaRPr>
          </a:p>
        </p:txBody>
      </p:sp>
      <p:pic>
        <p:nvPicPr>
          <p:cNvPr id="21" name="Picture 20" descr="Heparin�s limitations03"/>
          <p:cNvPicPr>
            <a:picLocks noChangeAspect="1" noChangeArrowheads="1"/>
          </p:cNvPicPr>
          <p:nvPr/>
        </p:nvPicPr>
        <p:blipFill>
          <a:blip r:embed="rId3" cstate="print">
            <a:lum bright="-30000" contrast="30000"/>
            <a:clrChange>
              <a:clrFrom>
                <a:srgbClr val="FEFEFE"/>
              </a:clrFrom>
              <a:clrTo>
                <a:srgbClr val="FEFEFE">
                  <a:alpha val="0"/>
                </a:srgbClr>
              </a:clrTo>
            </a:clrChange>
          </a:blip>
          <a:srcRect l="64557" t="36709" b="12658"/>
          <a:stretch>
            <a:fillRect/>
          </a:stretch>
        </p:blipFill>
        <p:spPr bwMode="auto">
          <a:xfrm>
            <a:off x="5605668" y="2819400"/>
            <a:ext cx="3342638" cy="3697356"/>
          </a:xfrm>
          <a:prstGeom prst="rect">
            <a:avLst/>
          </a:prstGeom>
          <a:gradFill flip="none" rotWithShape="1">
            <a:gsLst>
              <a:gs pos="40000">
                <a:schemeClr val="bg1"/>
              </a:gs>
              <a:gs pos="24000">
                <a:srgbClr val="FFFF99"/>
              </a:gs>
              <a:gs pos="87000">
                <a:srgbClr val="EC925A"/>
              </a:gs>
            </a:gsLst>
            <a:lin ang="13500000" scaled="1"/>
            <a:tileRect/>
          </a:grad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eparin�s limitations03"/>
          <p:cNvPicPr>
            <a:picLocks noChangeAspect="1" noChangeArrowheads="1"/>
          </p:cNvPicPr>
          <p:nvPr/>
        </p:nvPicPr>
        <p:blipFill>
          <a:blip r:embed="rId3" cstate="print">
            <a:clrChange>
              <a:clrFrom>
                <a:srgbClr val="FEFEFE"/>
              </a:clrFrom>
              <a:clrTo>
                <a:srgbClr val="FEFEFE">
                  <a:alpha val="0"/>
                </a:srgbClr>
              </a:clrTo>
            </a:clrChange>
            <a:lum bright="-10000" contrast="30000"/>
          </a:blip>
          <a:srcRect l="11392" t="36709" r="38291" b="37975"/>
          <a:stretch>
            <a:fillRect/>
          </a:stretch>
        </p:blipFill>
        <p:spPr bwMode="auto">
          <a:xfrm>
            <a:off x="228600" y="2819400"/>
            <a:ext cx="4038600" cy="1524000"/>
          </a:xfrm>
          <a:prstGeom prst="rect">
            <a:avLst/>
          </a:prstGeom>
          <a:gradFill flip="none" rotWithShape="1">
            <a:gsLst>
              <a:gs pos="40000">
                <a:schemeClr val="bg1"/>
              </a:gs>
              <a:gs pos="24000">
                <a:srgbClr val="FFFF99"/>
              </a:gs>
              <a:gs pos="87000">
                <a:srgbClr val="EC925A"/>
              </a:gs>
            </a:gsLst>
            <a:lin ang="13500000" scaled="1"/>
            <a:tileRect/>
          </a:gradFill>
        </p:spPr>
      </p:pic>
      <p:grpSp>
        <p:nvGrpSpPr>
          <p:cNvPr id="10" name="Group 9"/>
          <p:cNvGrpSpPr/>
          <p:nvPr/>
        </p:nvGrpSpPr>
        <p:grpSpPr>
          <a:xfrm>
            <a:off x="192156" y="4490904"/>
            <a:ext cx="5218044" cy="2062296"/>
            <a:chOff x="192156" y="4490904"/>
            <a:chExt cx="5218044" cy="2062296"/>
          </a:xfrm>
        </p:grpSpPr>
        <p:pic>
          <p:nvPicPr>
            <p:cNvPr id="11" name="Picture 2" descr="Heparin�s limitations 202"/>
            <p:cNvPicPr>
              <a:picLocks noChangeAspect="1" noChangeArrowheads="1"/>
            </p:cNvPicPr>
            <p:nvPr/>
          </p:nvPicPr>
          <p:blipFill>
            <a:blip r:embed="rId4" cstate="print">
              <a:clrChange>
                <a:clrFrom>
                  <a:srgbClr val="FEFEFE"/>
                </a:clrFrom>
                <a:clrTo>
                  <a:srgbClr val="FEFEFE">
                    <a:alpha val="0"/>
                  </a:srgbClr>
                </a:clrTo>
              </a:clrChange>
              <a:lum bright="-20000" contrast="30000"/>
            </a:blip>
            <a:srcRect l="10708" t="36508" r="4820" b="19048"/>
            <a:stretch>
              <a:fillRect/>
            </a:stretch>
          </p:blipFill>
          <p:spPr bwMode="auto">
            <a:xfrm>
              <a:off x="227070" y="4495626"/>
              <a:ext cx="5183130" cy="2057574"/>
            </a:xfrm>
            <a:prstGeom prst="rect">
              <a:avLst/>
            </a:prstGeom>
            <a:gradFill flip="none" rotWithShape="1">
              <a:gsLst>
                <a:gs pos="40000">
                  <a:schemeClr val="bg1"/>
                </a:gs>
                <a:gs pos="24000">
                  <a:srgbClr val="FFFF99"/>
                </a:gs>
                <a:gs pos="87000">
                  <a:srgbClr val="EC925A"/>
                </a:gs>
              </a:gsLst>
              <a:lin ang="13500000" scaled="1"/>
              <a:tileRect/>
            </a:gradFill>
          </p:spPr>
        </p:pic>
        <p:sp>
          <p:nvSpPr>
            <p:cNvPr id="15" name="Rectangle 14"/>
            <p:cNvSpPr/>
            <p:nvPr/>
          </p:nvSpPr>
          <p:spPr>
            <a:xfrm>
              <a:off x="192156" y="4490904"/>
              <a:ext cx="3139078" cy="369332"/>
            </a:xfrm>
            <a:prstGeom prst="rect">
              <a:avLst/>
            </a:prstGeom>
            <a:ln>
              <a:noFill/>
            </a:ln>
          </p:spPr>
          <p:txBody>
            <a:bodyPr wrap="square">
              <a:spAutoFit/>
            </a:bodyPr>
            <a:lstStyle/>
            <a:p>
              <a:r>
                <a:rPr lang="en-US" b="1" spc="-30" dirty="0" smtClean="0">
                  <a:solidFill>
                    <a:srgbClr val="0000FF"/>
                  </a:solidFill>
                  <a:latin typeface="Calibri" pitchFamily="34" charset="0"/>
                  <a:sym typeface="Wingdings 3"/>
                </a:rPr>
                <a:t>No effect on Fibrin-bound  </a:t>
              </a:r>
              <a:r>
                <a:rPr lang="en-US" b="1" spc="-30" dirty="0" err="1" smtClean="0">
                  <a:solidFill>
                    <a:srgbClr val="0000FF"/>
                  </a:solidFill>
                  <a:latin typeface="Calibri" pitchFamily="34" charset="0"/>
                  <a:sym typeface="Wingdings 3"/>
                </a:rPr>
                <a:t>IIa</a:t>
              </a:r>
              <a:endParaRPr lang="en-US" b="1" spc="-30" dirty="0">
                <a:solidFill>
                  <a:srgbClr val="0000FF"/>
                </a:solidFill>
                <a:latin typeface="Calibri" pitchFamily="34" charset="0"/>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trips(down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304800" y="22860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2" name="Text Box 58"/>
          <p:cNvSpPr txBox="1">
            <a:spLocks noChangeArrowheads="1"/>
          </p:cNvSpPr>
          <p:nvPr/>
        </p:nvSpPr>
        <p:spPr bwMode="auto">
          <a:xfrm>
            <a:off x="6324600" y="228600"/>
            <a:ext cx="2133600" cy="461665"/>
          </a:xfrm>
          <a:prstGeom prst="rect">
            <a:avLst/>
          </a:prstGeom>
          <a:solidFill>
            <a:srgbClr val="FFFFCC"/>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UFH LIMITATIONS</a:t>
            </a:r>
          </a:p>
        </p:txBody>
      </p:sp>
      <p:sp>
        <p:nvSpPr>
          <p:cNvPr id="39" name="TextBox 38"/>
          <p:cNvSpPr txBox="1"/>
          <p:nvPr/>
        </p:nvSpPr>
        <p:spPr>
          <a:xfrm>
            <a:off x="76200" y="914400"/>
            <a:ext cx="8915400" cy="769441"/>
          </a:xfrm>
          <a:prstGeom prst="rect">
            <a:avLst/>
          </a:prstGeom>
          <a:noFill/>
        </p:spPr>
        <p:txBody>
          <a:bodyPr wrap="square" rtlCol="0">
            <a:spAutoFit/>
          </a:bodyPr>
          <a:lstStyle/>
          <a:p>
            <a:pPr>
              <a:buBlip>
                <a:blip r:embed="rId2"/>
              </a:buBlip>
            </a:pPr>
            <a:r>
              <a:rPr lang="en-US" sz="2200" b="1" dirty="0" smtClean="0">
                <a:solidFill>
                  <a:srgbClr val="FFFFCC"/>
                </a:solidFill>
                <a:latin typeface="Arial Narrow" pitchFamily="34" charset="0"/>
              </a:rPr>
              <a:t> </a:t>
            </a:r>
            <a:r>
              <a:rPr lang="en-US" sz="2200" b="1" u="heavy" dirty="0" smtClean="0">
                <a:solidFill>
                  <a:srgbClr val="CCFF66"/>
                </a:solidFill>
                <a:uFill>
                  <a:solidFill>
                    <a:srgbClr val="FCE224"/>
                  </a:solidFill>
                </a:uFill>
                <a:latin typeface="Arial Narrow" pitchFamily="34" charset="0"/>
              </a:rPr>
              <a:t>Heparin Induced Thrombocytopenia (HIT);  </a:t>
            </a:r>
            <a:r>
              <a:rPr lang="en-US" sz="2200" b="1" dirty="0" smtClean="0">
                <a:solidFill>
                  <a:srgbClr val="FFFF99"/>
                </a:solidFill>
                <a:latin typeface="Arial Narrow" pitchFamily="34" charset="0"/>
              </a:rPr>
              <a:t>in 4% pts. on heparin, latency 5-10    </a:t>
            </a:r>
            <a:br>
              <a:rPr lang="en-US" sz="2200" b="1" dirty="0" smtClean="0">
                <a:solidFill>
                  <a:srgbClr val="FFFF99"/>
                </a:solidFill>
                <a:latin typeface="Arial Narrow" pitchFamily="34" charset="0"/>
              </a:rPr>
            </a:br>
            <a:r>
              <a:rPr lang="en-US" sz="2200" b="1" spc="-50" dirty="0" smtClean="0">
                <a:solidFill>
                  <a:srgbClr val="FFFF99"/>
                </a:solidFill>
                <a:latin typeface="Arial Narrow" pitchFamily="34" charset="0"/>
              </a:rPr>
              <a:t>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1</a:t>
            </a:r>
            <a:r>
              <a:rPr lang="en-US" sz="2200" b="1" spc="-50" baseline="30000" dirty="0" smtClean="0">
                <a:solidFill>
                  <a:srgbClr val="FFFF99"/>
                </a:solidFill>
                <a:latin typeface="Arial Narrow" pitchFamily="34" charset="0"/>
              </a:rPr>
              <a:t>st</a:t>
            </a:r>
            <a:r>
              <a:rPr lang="en-US" sz="2200" b="1" spc="-50" dirty="0" smtClean="0">
                <a:solidFill>
                  <a:srgbClr val="FFFF99"/>
                </a:solidFill>
                <a:latin typeface="Arial Narrow" pitchFamily="34" charset="0"/>
              </a:rPr>
              <a:t> exposure or 2-3 </a:t>
            </a:r>
            <a:r>
              <a:rPr lang="en-US" sz="2200" b="1" spc="-50" dirty="0" err="1" smtClean="0">
                <a:solidFill>
                  <a:srgbClr val="FFFF99"/>
                </a:solidFill>
                <a:latin typeface="Arial Narrow" pitchFamily="34" charset="0"/>
              </a:rPr>
              <a:t>dys</a:t>
            </a:r>
            <a:r>
              <a:rPr lang="en-US" sz="2200" b="1" spc="-50" dirty="0" smtClean="0">
                <a:solidFill>
                  <a:srgbClr val="FFFF99"/>
                </a:solidFill>
                <a:latin typeface="Arial Narrow" pitchFamily="34" charset="0"/>
              </a:rPr>
              <a:t>. after re-exposures </a:t>
            </a:r>
            <a:r>
              <a:rPr lang="en-US" sz="2200" b="1" spc="-50" dirty="0" smtClean="0">
                <a:solidFill>
                  <a:srgbClr val="FFFF99"/>
                </a:solidFill>
                <a:latin typeface="Arial Narrow" pitchFamily="34" charset="0"/>
                <a:sym typeface="Wingdings 3"/>
              </a:rPr>
              <a:t></a:t>
            </a:r>
            <a:r>
              <a:rPr lang="en-US" sz="2200" b="1" spc="-50" dirty="0" smtClean="0">
                <a:solidFill>
                  <a:srgbClr val="FFFF99"/>
                </a:solidFill>
                <a:latin typeface="Arial Narrow" pitchFamily="34" charset="0"/>
              </a:rPr>
              <a:t>V </a:t>
            </a:r>
            <a:r>
              <a:rPr lang="en-US" sz="2200" b="1" spc="-50" dirty="0" err="1" smtClean="0">
                <a:solidFill>
                  <a:srgbClr val="FFFF99"/>
                </a:solidFill>
                <a:latin typeface="Arial Narrow" pitchFamily="34" charset="0"/>
              </a:rPr>
              <a:t>enous</a:t>
            </a:r>
            <a:r>
              <a:rPr lang="en-US" sz="2200" b="1" spc="-50" dirty="0" smtClean="0">
                <a:solidFill>
                  <a:srgbClr val="FFFF99"/>
                </a:solidFill>
                <a:latin typeface="Arial Narrow" pitchFamily="34" charset="0"/>
              </a:rPr>
              <a:t> &gt; Arterial </a:t>
            </a:r>
            <a:r>
              <a:rPr lang="en-US" sz="2200" b="1" spc="-50" dirty="0" err="1" smtClean="0">
                <a:solidFill>
                  <a:srgbClr val="FFFF99"/>
                </a:solidFill>
                <a:latin typeface="Arial Narrow" pitchFamily="34" charset="0"/>
              </a:rPr>
              <a:t>thombosis</a:t>
            </a:r>
            <a:endParaRPr lang="en-US" sz="2200" b="1" spc="-50" dirty="0">
              <a:solidFill>
                <a:srgbClr val="FFFF99"/>
              </a:solidFill>
              <a:latin typeface="Arial Narrow" pitchFamily="34" charset="0"/>
            </a:endParaRPr>
          </a:p>
        </p:txBody>
      </p:sp>
      <p:grpSp>
        <p:nvGrpSpPr>
          <p:cNvPr id="43" name="Group 42"/>
          <p:cNvGrpSpPr/>
          <p:nvPr/>
        </p:nvGrpSpPr>
        <p:grpSpPr>
          <a:xfrm>
            <a:off x="152400" y="1832112"/>
            <a:ext cx="6172200" cy="4876800"/>
            <a:chOff x="0" y="1752600"/>
            <a:chExt cx="5943600" cy="4495800"/>
          </a:xfrm>
        </p:grpSpPr>
        <p:sp>
          <p:nvSpPr>
            <p:cNvPr id="42" name="Snip and Round Single Corner Rectangle 41"/>
            <p:cNvSpPr/>
            <p:nvPr/>
          </p:nvSpPr>
          <p:spPr>
            <a:xfrm>
              <a:off x="0" y="1752600"/>
              <a:ext cx="5943600" cy="4495800"/>
            </a:xfrm>
            <a:prstGeom prst="snipRoundRect">
              <a:avLst>
                <a:gd name="adj1" fmla="val 16667"/>
                <a:gd name="adj2" fmla="val 50000"/>
              </a:avLst>
            </a:prstGeom>
            <a:gradFill flip="none" rotWithShape="1">
              <a:gsLst>
                <a:gs pos="40000">
                  <a:schemeClr val="bg1"/>
                </a:gs>
                <a:gs pos="24000">
                  <a:srgbClr val="FFFF99"/>
                </a:gs>
                <a:gs pos="87000">
                  <a:srgbClr val="EC925A"/>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http://www.ohsu.edu/academic/picu/common%20conditions_files/image001.jpg"/>
            <p:cNvPicPr>
              <a:picLocks noChangeAspect="1" noChangeArrowheads="1"/>
            </p:cNvPicPr>
            <p:nvPr/>
          </p:nvPicPr>
          <p:blipFill>
            <a:blip r:embed="rId3" cstate="print">
              <a:clrChange>
                <a:clrFrom>
                  <a:srgbClr val="FEFEFE"/>
                </a:clrFrom>
                <a:clrTo>
                  <a:srgbClr val="FEFEFE">
                    <a:alpha val="0"/>
                  </a:srgbClr>
                </a:clrTo>
              </a:clrChange>
              <a:lum bright="-20000" contrast="30000"/>
            </a:blip>
            <a:stretch>
              <a:fillRect/>
            </a:stretch>
          </p:blipFill>
          <p:spPr bwMode="auto">
            <a:xfrm>
              <a:off x="124645" y="1828800"/>
              <a:ext cx="5715000" cy="4314825"/>
            </a:xfrm>
            <a:prstGeom prst="rect">
              <a:avLst/>
            </a:prstGeom>
            <a:noFill/>
            <a:ln>
              <a:noFill/>
            </a:ln>
          </p:spPr>
        </p:pic>
      </p:grpSp>
      <p:sp>
        <p:nvSpPr>
          <p:cNvPr id="45" name="TextBox 44"/>
          <p:cNvSpPr txBox="1"/>
          <p:nvPr/>
        </p:nvSpPr>
        <p:spPr>
          <a:xfrm>
            <a:off x="4419600" y="1752600"/>
            <a:ext cx="4724400" cy="1446550"/>
          </a:xfrm>
          <a:prstGeom prst="rect">
            <a:avLst/>
          </a:prstGeom>
          <a:noFill/>
        </p:spPr>
        <p:txBody>
          <a:bodyPr wrap="square" rtlCol="0">
            <a:spAutoFit/>
          </a:bodyPr>
          <a:lstStyle/>
          <a:p>
            <a:pPr indent="-609600">
              <a:defRPr/>
            </a:pPr>
            <a:r>
              <a:rPr lang="en-US" sz="2200" b="1" dirty="0" smtClean="0">
                <a:solidFill>
                  <a:schemeClr val="bg1"/>
                </a:solidFill>
                <a:latin typeface="Arial Narrow" pitchFamily="34" charset="0"/>
                <a:cs typeface="Times New Roman" pitchFamily="18" charset="0"/>
              </a:rPr>
              <a:t>Heparin discontinuation</a:t>
            </a:r>
          </a:p>
          <a:p>
            <a:pPr indent="-609600">
              <a:defRPr/>
            </a:pPr>
            <a:r>
              <a:rPr lang="en-US" sz="2200" b="1" dirty="0" smtClean="0">
                <a:solidFill>
                  <a:schemeClr val="bg1"/>
                </a:solidFill>
                <a:latin typeface="Arial Narrow" pitchFamily="34" charset="0"/>
                <a:cs typeface="Times New Roman" pitchFamily="18" charset="0"/>
              </a:rPr>
              <a:t>No packed platelets </a:t>
            </a:r>
            <a:r>
              <a:rPr lang="en-US" sz="2200" b="1" spc="-50" dirty="0" smtClean="0">
                <a:solidFill>
                  <a:schemeClr val="bg1"/>
                </a:solidFill>
                <a:latin typeface="Arial Narrow" pitchFamily="34" charset="0"/>
                <a:sym typeface="Wingdings 3"/>
              </a:rPr>
              <a:t> More thrombosis</a:t>
            </a:r>
            <a:r>
              <a:rPr lang="en-US" sz="2200" b="1" dirty="0" smtClean="0">
                <a:solidFill>
                  <a:schemeClr val="bg1"/>
                </a:solidFill>
                <a:latin typeface="Arial Narrow" pitchFamily="34" charset="0"/>
                <a:cs typeface="Times New Roman" pitchFamily="18" charset="0"/>
              </a:rPr>
              <a:t> </a:t>
            </a:r>
          </a:p>
          <a:p>
            <a:pPr indent="-609600">
              <a:defRPr/>
            </a:pPr>
            <a:r>
              <a:rPr lang="en-US" sz="2200" b="1" dirty="0" smtClean="0">
                <a:solidFill>
                  <a:schemeClr val="bg1"/>
                </a:solidFill>
                <a:latin typeface="Arial Narrow" pitchFamily="34" charset="0"/>
                <a:cs typeface="Times New Roman" pitchFamily="18" charset="0"/>
              </a:rPr>
              <a:t>     No warfarin </a:t>
            </a:r>
            <a:r>
              <a:rPr lang="en-US" sz="2200" b="1" spc="-50" dirty="0" smtClean="0">
                <a:solidFill>
                  <a:schemeClr val="bg1"/>
                </a:solidFill>
                <a:latin typeface="Arial Narrow" pitchFamily="34" charset="0"/>
                <a:sym typeface="Wingdings 3"/>
              </a:rPr>
              <a:t> </a:t>
            </a:r>
          </a:p>
          <a:p>
            <a:pPr indent="-609600">
              <a:defRPr/>
            </a:pPr>
            <a:r>
              <a:rPr lang="en-US" sz="2200" b="1" spc="-50" dirty="0">
                <a:solidFill>
                  <a:schemeClr val="bg1"/>
                </a:solidFill>
                <a:latin typeface="Arial Narrow" pitchFamily="34" charset="0"/>
                <a:cs typeface="Times New Roman" pitchFamily="18" charset="0"/>
                <a:sym typeface="Wingdings 3"/>
              </a:rPr>
              <a:t> </a:t>
            </a:r>
            <a:r>
              <a:rPr lang="en-US" sz="2200" b="1" spc="-50" dirty="0" smtClean="0">
                <a:solidFill>
                  <a:schemeClr val="bg1"/>
                </a:solidFill>
                <a:latin typeface="Arial Narrow" pitchFamily="34" charset="0"/>
                <a:cs typeface="Times New Roman" pitchFamily="18" charset="0"/>
                <a:sym typeface="Wingdings 3"/>
              </a:rPr>
              <a:t>           Give </a:t>
            </a:r>
            <a:r>
              <a:rPr lang="en-US" sz="2200" b="1" spc="-50" dirty="0" smtClean="0">
                <a:solidFill>
                  <a:schemeClr val="bg1"/>
                </a:solidFill>
                <a:latin typeface="Arial Narrow" pitchFamily="34" charset="0"/>
                <a:sym typeface="Wingdings 3"/>
              </a:rPr>
              <a:t> </a:t>
            </a:r>
            <a:r>
              <a:rPr lang="en-US" sz="2200" dirty="0" smtClean="0">
                <a:solidFill>
                  <a:srgbClr val="FFFF99"/>
                </a:solidFill>
                <a:latin typeface="Bernard MT Condensed" pitchFamily="18" charset="0"/>
                <a:cs typeface="Times New Roman" pitchFamily="18" charset="0"/>
              </a:rPr>
              <a:t>DTIs</a:t>
            </a:r>
            <a:endParaRPr lang="en-US" sz="2200" dirty="0">
              <a:solidFill>
                <a:srgbClr val="FFFF99"/>
              </a:solidFill>
              <a:latin typeface="Bernard MT Condensed" pitchFamily="18" charset="0"/>
            </a:endParaRPr>
          </a:p>
        </p:txBody>
      </p:sp>
      <p:sp>
        <p:nvSpPr>
          <p:cNvPr id="10" name="Rectangle 9"/>
          <p:cNvSpPr/>
          <p:nvPr/>
        </p:nvSpPr>
        <p:spPr>
          <a:xfrm>
            <a:off x="4038600" y="1524000"/>
            <a:ext cx="5164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descr="Stuck: A clot of red blood cells held together by a protein mesh"/>
          <p:cNvPicPr>
            <a:picLocks noChangeAspect="1" noChangeArrowheads="1"/>
          </p:cNvPicPr>
          <p:nvPr/>
        </p:nvPicPr>
        <p:blipFill>
          <a:blip r:embed="rId4" cstate="print"/>
          <a:srcRect/>
          <a:stretch>
            <a:fillRect/>
          </a:stretch>
        </p:blipFill>
        <p:spPr bwMode="auto">
          <a:xfrm>
            <a:off x="6443868" y="4452732"/>
            <a:ext cx="2552700" cy="2080625"/>
          </a:xfrm>
          <a:prstGeom prst="rect">
            <a:avLst/>
          </a:prstGeom>
          <a:noFill/>
        </p:spPr>
      </p:pic>
      <p:sp>
        <p:nvSpPr>
          <p:cNvPr id="12" name="5-Point Star 11"/>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3810000"/>
            <a:ext cx="1447800" cy="646331"/>
          </a:xfrm>
          <a:prstGeom prst="rect">
            <a:avLst/>
          </a:prstGeom>
          <a:noFill/>
        </p:spPr>
        <p:txBody>
          <a:bodyPr wrap="square" rtlCol="0">
            <a:spAutoFit/>
          </a:bodyPr>
          <a:lstStyle/>
          <a:p>
            <a:r>
              <a:rPr lang="en-US" dirty="0" smtClean="0">
                <a:solidFill>
                  <a:srgbClr val="FF0000"/>
                </a:solidFill>
              </a:rPr>
              <a:t>PF4= platelet factor 4</a:t>
            </a:r>
            <a:endParaRPr lang="en-US" dirty="0">
              <a:solidFill>
                <a:srgbClr val="FF0000"/>
              </a:solidFill>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strips(downRight)">
                                      <p:cBhvr>
                                        <p:cTn id="2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grpSp>
        <p:nvGrpSpPr>
          <p:cNvPr id="46" name="Group 45"/>
          <p:cNvGrpSpPr/>
          <p:nvPr/>
        </p:nvGrpSpPr>
        <p:grpSpPr>
          <a:xfrm>
            <a:off x="152400" y="228600"/>
            <a:ext cx="7162800" cy="6096000"/>
            <a:chOff x="-381000" y="228600"/>
            <a:chExt cx="6019800" cy="4555436"/>
          </a:xfrm>
        </p:grpSpPr>
        <p:grpSp>
          <p:nvGrpSpPr>
            <p:cNvPr id="43" name="Group 42"/>
            <p:cNvGrpSpPr/>
            <p:nvPr/>
          </p:nvGrpSpPr>
          <p:grpSpPr>
            <a:xfrm>
              <a:off x="-381000" y="228600"/>
              <a:ext cx="6019800" cy="4555436"/>
              <a:chOff x="228600" y="168964"/>
              <a:chExt cx="6023112" cy="4479236"/>
            </a:xfrm>
          </p:grpSpPr>
          <p:pic>
            <p:nvPicPr>
              <p:cNvPr id="39" name="Picture 2" descr="http://www.bmj.com/content/325/7367/762/F6.large.jpg"/>
              <p:cNvPicPr>
                <a:picLocks noChangeAspect="1" noChangeArrowheads="1"/>
              </p:cNvPicPr>
              <p:nvPr/>
            </p:nvPicPr>
            <p:blipFill>
              <a:blip r:embed="rId2" cstate="print">
                <a:lum bright="-30000" contrast="30000"/>
              </a:blip>
              <a:srcRect t="21204" b="22668"/>
              <a:stretch>
                <a:fillRect/>
              </a:stretch>
            </p:blipFill>
            <p:spPr bwMode="auto">
              <a:xfrm>
                <a:off x="228600" y="168964"/>
                <a:ext cx="6019800" cy="3429000"/>
              </a:xfrm>
              <a:prstGeom prst="rect">
                <a:avLst/>
              </a:prstGeom>
              <a:noFill/>
            </p:spPr>
          </p:pic>
          <p:pic>
            <p:nvPicPr>
              <p:cNvPr id="41" name="Picture 2" descr="http://www.bmj.com/content/325/7367/762/F6.large.jpg"/>
              <p:cNvPicPr>
                <a:picLocks noChangeAspect="1" noChangeArrowheads="1"/>
              </p:cNvPicPr>
              <p:nvPr/>
            </p:nvPicPr>
            <p:blipFill>
              <a:blip r:embed="rId2" cstate="print">
                <a:lum bright="-30000" contrast="30000"/>
              </a:blip>
              <a:srcRect t="79827" b="2711"/>
              <a:stretch>
                <a:fillRect/>
              </a:stretch>
            </p:blipFill>
            <p:spPr bwMode="auto">
              <a:xfrm>
                <a:off x="231912" y="3581400"/>
                <a:ext cx="6019800" cy="1066800"/>
              </a:xfrm>
              <a:prstGeom prst="rect">
                <a:avLst/>
              </a:prstGeom>
              <a:noFill/>
            </p:spPr>
          </p:pic>
        </p:grpSp>
        <p:pic>
          <p:nvPicPr>
            <p:cNvPr id="40" name="Picture 39" descr="http://www.bmj.com/content/325/7367/762/F6.large.jpg"/>
            <p:cNvPicPr>
              <a:picLocks noChangeAspect="1" noChangeArrowheads="1"/>
            </p:cNvPicPr>
            <p:nvPr/>
          </p:nvPicPr>
          <p:blipFill>
            <a:blip r:embed="rId2" cstate="print"/>
            <a:srcRect l="40506" t="2495" r="15190" b="90021"/>
            <a:stretch>
              <a:fillRect/>
            </a:stretch>
          </p:blipFill>
          <p:spPr bwMode="auto">
            <a:xfrm>
              <a:off x="2971800" y="1997764"/>
              <a:ext cx="2514600" cy="457200"/>
            </a:xfrm>
            <a:prstGeom prst="rect">
              <a:avLst/>
            </a:prstGeom>
            <a:noFill/>
          </p:spPr>
        </p:pic>
      </p:grpSp>
      <p:sp>
        <p:nvSpPr>
          <p:cNvPr id="32" name="Text Box 58"/>
          <p:cNvSpPr txBox="1">
            <a:spLocks noChangeArrowheads="1"/>
          </p:cNvSpPr>
          <p:nvPr/>
        </p:nvSpPr>
        <p:spPr bwMode="auto">
          <a:xfrm>
            <a:off x="6324600" y="376535"/>
            <a:ext cx="2438400" cy="461665"/>
          </a:xfrm>
          <a:prstGeom prst="rect">
            <a:avLst/>
          </a:prstGeom>
          <a:solidFill>
            <a:srgbClr val="66FFFF"/>
          </a:solidFill>
          <a:ln w="9525">
            <a:solidFill>
              <a:schemeClr val="bg2"/>
            </a:solidFill>
            <a:miter lim="800000"/>
            <a:headEnd/>
            <a:tailEnd/>
          </a:ln>
        </p:spPr>
        <p:txBody>
          <a:bodyPr wrap="square">
            <a:spAutoFit/>
          </a:bodyPr>
          <a:lstStyle/>
          <a:p>
            <a:pPr eaLnBrk="0" hangingPunct="0"/>
            <a:r>
              <a:rPr lang="en-US" sz="2400" dirty="0" smtClean="0">
                <a:solidFill>
                  <a:srgbClr val="B00000"/>
                </a:solidFill>
                <a:latin typeface="Bernard MT Condensed" pitchFamily="18" charset="0"/>
              </a:rPr>
              <a:t>LMWH versus UFH </a:t>
            </a:r>
          </a:p>
        </p:txBody>
      </p:sp>
      <p:sp>
        <p:nvSpPr>
          <p:cNvPr id="10" name="Rectangle 9"/>
          <p:cNvSpPr/>
          <p:nvPr/>
        </p:nvSpPr>
        <p:spPr>
          <a:xfrm>
            <a:off x="2514600" y="4724400"/>
            <a:ext cx="761747" cy="369332"/>
          </a:xfrm>
          <a:prstGeom prst="rect">
            <a:avLst/>
          </a:prstGeom>
        </p:spPr>
        <p:txBody>
          <a:bodyPr wrap="none">
            <a:spAutoFit/>
          </a:bodyPr>
          <a:lstStyle/>
          <a:p>
            <a:r>
              <a:rPr lang="en-US" dirty="0" smtClean="0">
                <a:solidFill>
                  <a:srgbClr val="B00000"/>
                </a:solidFill>
                <a:latin typeface="Bernard MT Condensed" pitchFamily="18" charset="0"/>
              </a:rPr>
              <a:t>LMWH </a:t>
            </a:r>
            <a:endParaRPr lang="en-US" dirty="0"/>
          </a:p>
        </p:txBody>
      </p:sp>
      <p:sp>
        <p:nvSpPr>
          <p:cNvPr id="11" name="Rectangle 10"/>
          <p:cNvSpPr/>
          <p:nvPr/>
        </p:nvSpPr>
        <p:spPr>
          <a:xfrm>
            <a:off x="3379534" y="4724400"/>
            <a:ext cx="564578" cy="369332"/>
          </a:xfrm>
          <a:prstGeom prst="rect">
            <a:avLst/>
          </a:prstGeom>
        </p:spPr>
        <p:txBody>
          <a:bodyPr wrap="none">
            <a:spAutoFit/>
          </a:bodyPr>
          <a:lstStyle/>
          <a:p>
            <a:pPr eaLnBrk="0" hangingPunct="0"/>
            <a:r>
              <a:rPr lang="en-US" dirty="0" smtClean="0">
                <a:solidFill>
                  <a:srgbClr val="B00000"/>
                </a:solidFill>
                <a:latin typeface="Bernard MT Condensed" pitchFamily="18" charset="0"/>
              </a:rPr>
              <a:t>UFH </a:t>
            </a:r>
          </a:p>
        </p:txBody>
      </p:sp>
      <p:sp>
        <p:nvSpPr>
          <p:cNvPr id="12" name="5-Point Star 11"/>
          <p:cNvSpPr/>
          <p:nvPr/>
        </p:nvSpPr>
        <p:spPr>
          <a:xfrm>
            <a:off x="8305800" y="60198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6934200" cy="5391219"/>
          </a:xfrm>
          <a:prstGeom prst="rect">
            <a:avLst/>
          </a:prstGeom>
        </p:spPr>
        <p:txBody>
          <a:bodyPr wrap="square">
            <a:spAutoFit/>
          </a:bodyPr>
          <a:lstStyle/>
          <a:p>
            <a:r>
              <a:rPr lang="en-US" sz="2800" dirty="0" smtClean="0">
                <a:solidFill>
                  <a:srgbClr val="FF0000"/>
                </a:solidFill>
              </a:rPr>
              <a:t>The theoretical pharmacologic advantages of LMWH over UFH arise from the preferential binding ratio to factor </a:t>
            </a:r>
            <a:r>
              <a:rPr lang="en-US" sz="2800" dirty="0" err="1" smtClean="0">
                <a:solidFill>
                  <a:srgbClr val="FF0000"/>
                </a:solidFill>
              </a:rPr>
              <a:t>Xa</a:t>
            </a:r>
            <a:r>
              <a:rPr lang="en-US" sz="2800" dirty="0" smtClean="0">
                <a:solidFill>
                  <a:srgbClr val="FF0000"/>
                </a:solidFill>
              </a:rPr>
              <a:t> over thrombin.</a:t>
            </a:r>
          </a:p>
          <a:p>
            <a:pPr fontAlgn="base">
              <a:lnSpc>
                <a:spcPts val="2000"/>
              </a:lnSpc>
              <a:spcBef>
                <a:spcPts val="300"/>
              </a:spcBef>
              <a:spcAft>
                <a:spcPct val="0"/>
              </a:spcAft>
              <a:buClr>
                <a:schemeClr val="hlink"/>
              </a:buClr>
            </a:pPr>
            <a:endParaRPr lang="en-US" sz="2800" dirty="0" smtClean="0">
              <a:solidFill>
                <a:srgbClr val="FF0000"/>
              </a:solidFill>
            </a:endParaRPr>
          </a:p>
          <a:p>
            <a:pPr fontAlgn="base">
              <a:lnSpc>
                <a:spcPts val="2000"/>
              </a:lnSpc>
              <a:spcBef>
                <a:spcPts val="300"/>
              </a:spcBef>
              <a:spcAft>
                <a:spcPct val="0"/>
              </a:spcAft>
              <a:buClr>
                <a:schemeClr val="hlink"/>
              </a:buClr>
            </a:pPr>
            <a:r>
              <a:rPr lang="en-US" sz="2800" dirty="0" smtClean="0">
                <a:solidFill>
                  <a:srgbClr val="FF0000"/>
                </a:solidFill>
              </a:rPr>
              <a:t>LMWH (</a:t>
            </a:r>
            <a:r>
              <a:rPr lang="en-US" sz="2800" b="1" spc="-40" dirty="0" err="1" smtClean="0">
                <a:solidFill>
                  <a:srgbClr val="FF0000"/>
                </a:solidFill>
                <a:latin typeface="Arial Narrow" pitchFamily="34" charset="0"/>
              </a:rPr>
              <a:t>Enoxaparin</a:t>
            </a:r>
            <a:r>
              <a:rPr lang="en-US" sz="2800" b="1" spc="-40" dirty="0" smtClean="0">
                <a:solidFill>
                  <a:srgbClr val="FF0000"/>
                </a:solidFill>
                <a:latin typeface="Arial Narrow" pitchFamily="34" charset="0"/>
              </a:rPr>
              <a:t> , </a:t>
            </a:r>
            <a:r>
              <a:rPr lang="en-US" sz="2800" b="1" spc="-40" dirty="0" err="1" smtClean="0">
                <a:solidFill>
                  <a:srgbClr val="FF0000"/>
                </a:solidFill>
                <a:latin typeface="Arial Narrow" pitchFamily="34" charset="0"/>
              </a:rPr>
              <a:t>Dalteparin</a:t>
            </a:r>
            <a:r>
              <a:rPr lang="en-US" sz="2800" b="1" spc="-40" dirty="0" smtClean="0">
                <a:solidFill>
                  <a:srgbClr val="FF0000"/>
                </a:solidFill>
                <a:latin typeface="Arial Narrow" pitchFamily="34" charset="0"/>
              </a:rPr>
              <a:t>) have</a:t>
            </a:r>
            <a:r>
              <a:rPr lang="en-US" sz="2800" b="1" spc="-40" dirty="0" smtClean="0">
                <a:solidFill>
                  <a:srgbClr val="CCCCFF"/>
                </a:solidFill>
                <a:latin typeface="Arial Narrow" pitchFamily="34" charset="0"/>
              </a:rPr>
              <a:t>:</a:t>
            </a:r>
          </a:p>
          <a:p>
            <a:endParaRPr lang="en-US" sz="2800" dirty="0" smtClean="0">
              <a:solidFill>
                <a:srgbClr val="FF0000"/>
              </a:solidFill>
            </a:endParaRPr>
          </a:p>
          <a:p>
            <a:r>
              <a:rPr lang="en-US" sz="2800" dirty="0" smtClean="0">
                <a:solidFill>
                  <a:srgbClr val="FF0000"/>
                </a:solidFill>
              </a:rPr>
              <a:t> less plasma protein binding, </a:t>
            </a:r>
          </a:p>
          <a:p>
            <a:r>
              <a:rPr lang="en-US" sz="2800" dirty="0" smtClean="0">
                <a:solidFill>
                  <a:srgbClr val="FF0000"/>
                </a:solidFill>
              </a:rPr>
              <a:t>less platelet activation and lower risk of re-thrombosis and thrombocytopenia.,</a:t>
            </a:r>
          </a:p>
          <a:p>
            <a:r>
              <a:rPr lang="en-US" sz="2800" dirty="0" smtClean="0">
                <a:solidFill>
                  <a:srgbClr val="FF0000"/>
                </a:solidFill>
              </a:rPr>
              <a:t>Good </a:t>
            </a:r>
            <a:r>
              <a:rPr lang="en-US" sz="2800" dirty="0" err="1" smtClean="0">
                <a:solidFill>
                  <a:srgbClr val="FF0000"/>
                </a:solidFill>
              </a:rPr>
              <a:t>bioavaialibility</a:t>
            </a:r>
            <a:endParaRPr lang="en-US" sz="2800" dirty="0" smtClean="0">
              <a:solidFill>
                <a:srgbClr val="FF0000"/>
              </a:solidFill>
            </a:endParaRPr>
          </a:p>
          <a:p>
            <a:r>
              <a:rPr lang="en-US" sz="2800" dirty="0" smtClean="0">
                <a:solidFill>
                  <a:srgbClr val="FF0000"/>
                </a:solidFill>
              </a:rPr>
              <a:t>More predictable response</a:t>
            </a:r>
          </a:p>
          <a:p>
            <a:endParaRPr lang="en-US" dirty="0" smtClean="0"/>
          </a:p>
          <a:p>
            <a:endParaRPr lang="en-US" dirty="0" smtClean="0"/>
          </a:p>
          <a:p>
            <a:endParaRPr lang="en-US" dirty="0"/>
          </a:p>
        </p:txBody>
      </p:sp>
      <p:sp>
        <p:nvSpPr>
          <p:cNvPr id="3" name="TextBox 2"/>
          <p:cNvSpPr txBox="1"/>
          <p:nvPr/>
        </p:nvSpPr>
        <p:spPr>
          <a:xfrm>
            <a:off x="914400" y="228600"/>
            <a:ext cx="6629400" cy="584775"/>
          </a:xfrm>
          <a:prstGeom prst="rect">
            <a:avLst/>
          </a:prstGeom>
          <a:noFill/>
        </p:spPr>
        <p:txBody>
          <a:bodyPr wrap="square" rtlCol="0">
            <a:spAutoFit/>
          </a:bodyPr>
          <a:lstStyle/>
          <a:p>
            <a:pPr algn="ctr"/>
            <a:r>
              <a:rPr lang="en-US" sz="3200" b="1" dirty="0" smtClean="0"/>
              <a:t>UF heparin and LMW Heparin</a:t>
            </a:r>
            <a:endParaRPr lang="en-US" sz="3200" b="1" dirty="0"/>
          </a:p>
        </p:txBody>
      </p:sp>
    </p:spTree>
  </p:cSld>
  <p:clrMapOvr>
    <a:masterClrMapping/>
  </p:clrMapOvr>
  <p:transition spd="med">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6477000" y="228600"/>
            <a:ext cx="1981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LMWH BENIFITS</a:t>
            </a:r>
          </a:p>
        </p:txBody>
      </p:sp>
      <p:pic>
        <p:nvPicPr>
          <p:cNvPr id="12290" name="Picture 2" descr="http://www.scienceahead.com/images/blood_clot_fiber_study_may_aid_treatment.jpg"/>
          <p:cNvPicPr>
            <a:picLocks noChangeAspect="1" noChangeArrowheads="1"/>
          </p:cNvPicPr>
          <p:nvPr/>
        </p:nvPicPr>
        <p:blipFill>
          <a:blip r:embed="rId2" cstate="print"/>
          <a:srcRect/>
          <a:stretch>
            <a:fillRect/>
          </a:stretch>
        </p:blipFill>
        <p:spPr bwMode="auto">
          <a:xfrm>
            <a:off x="6324600" y="4191000"/>
            <a:ext cx="2435691" cy="2422525"/>
          </a:xfrm>
          <a:prstGeom prst="rect">
            <a:avLst/>
          </a:prstGeom>
          <a:noFill/>
        </p:spPr>
      </p:pic>
      <p:sp>
        <p:nvSpPr>
          <p:cNvPr id="4" name="TextBox 3"/>
          <p:cNvSpPr txBox="1"/>
          <p:nvPr/>
        </p:nvSpPr>
        <p:spPr>
          <a:xfrm>
            <a:off x="228600" y="982166"/>
            <a:ext cx="8686800" cy="4401205"/>
          </a:xfrm>
          <a:prstGeom prst="rect">
            <a:avLst/>
          </a:prstGeom>
          <a:noFill/>
        </p:spPr>
        <p:txBody>
          <a:bodyPr wrap="square" rtlCol="0">
            <a:spAutoFit/>
          </a:bodyPr>
          <a:lstStyle/>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Predictability of anticoagulant response </a:t>
            </a:r>
            <a:r>
              <a:rPr lang="en-US" sz="2200" b="1" dirty="0" smtClean="0">
                <a:solidFill>
                  <a:schemeClr val="bg1"/>
                </a:solidFill>
                <a:latin typeface="Arial Narrow" pitchFamily="34" charset="0"/>
                <a:sym typeface="Wingdings 3"/>
              </a:rPr>
              <a:t>i.e. </a:t>
            </a:r>
            <a:r>
              <a:rPr lang="en-US" sz="2200" b="1" dirty="0" smtClean="0">
                <a:solidFill>
                  <a:schemeClr val="bg1"/>
                </a:solidFill>
                <a:latin typeface="Arial Narrow" pitchFamily="34" charset="0"/>
              </a:rPr>
              <a:t>little inter-patient and intra-patient variability in response to a given dosage. without the need for laboratory monitoring</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 Bioavailability; </a:t>
            </a:r>
            <a:r>
              <a:rPr lang="en-US" sz="2200" b="1" dirty="0" smtClean="0">
                <a:solidFill>
                  <a:schemeClr val="bg1"/>
                </a:solidFill>
                <a:latin typeface="Arial Narrow" pitchFamily="34" charset="0"/>
                <a:sym typeface="Wingdings 3"/>
              </a:rPr>
              <a:t>as it hardly binds to </a:t>
            </a:r>
            <a:r>
              <a:rPr lang="en-US" sz="2200" b="1" dirty="0" smtClean="0">
                <a:solidFill>
                  <a:schemeClr val="bg1"/>
                </a:solidFill>
                <a:latin typeface="Arial Narrow" pitchFamily="34" charset="0"/>
              </a:rPr>
              <a:t>plasma proteins, endothelium &amp; </a:t>
            </a:r>
            <a:br>
              <a:rPr lang="en-US" sz="2200" b="1" dirty="0" smtClean="0">
                <a:solidFill>
                  <a:schemeClr val="bg1"/>
                </a:solidFill>
                <a:latin typeface="Arial Narrow" pitchFamily="34" charset="0"/>
              </a:rPr>
            </a:br>
            <a:r>
              <a:rPr lang="en-US" sz="2200" b="1" dirty="0" smtClean="0">
                <a:solidFill>
                  <a:schemeClr val="bg1"/>
                </a:solidFill>
                <a:latin typeface="Arial Narrow" pitchFamily="34" charset="0"/>
              </a:rPr>
              <a:t>macrophages</a:t>
            </a:r>
            <a:r>
              <a:rPr lang="en-US" sz="2200" b="1" dirty="0" smtClean="0">
                <a:solidFill>
                  <a:schemeClr val="bg1"/>
                </a:solidFill>
                <a:latin typeface="Arial Narrow" pitchFamily="34" charset="0"/>
                <a:sym typeface="Wingdings 3"/>
              </a:rPr>
              <a:t>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thrombocytopenia</a:t>
            </a:r>
            <a:r>
              <a:rPr lang="en-US" sz="2200" b="1" dirty="0" smtClean="0">
                <a:solidFill>
                  <a:schemeClr val="bg1"/>
                </a:solidFill>
                <a:latin typeface="Arial Narrow" pitchFamily="34" charset="0"/>
                <a:sym typeface="Wingdings 3"/>
              </a:rPr>
              <a:t>; as it seldom sensitive to PF4  </a:t>
            </a:r>
          </a:p>
          <a:p>
            <a:pPr>
              <a:lnSpc>
                <a:spcPts val="2800"/>
              </a:lnSpc>
              <a:buBlip>
                <a:blip r:embed="rId3"/>
              </a:buBlip>
            </a:pPr>
            <a:r>
              <a:rPr lang="en-US" sz="2200" b="1" u="heavy" dirty="0" smtClean="0">
                <a:solidFill>
                  <a:schemeClr val="bg1"/>
                </a:solidFill>
                <a:uFill>
                  <a:solidFill>
                    <a:srgbClr val="FCE224"/>
                  </a:solidFill>
                </a:uFill>
                <a:latin typeface="Arial Narrow" pitchFamily="34" charset="0"/>
                <a:sym typeface="Wingdings 3"/>
              </a:rPr>
              <a:t>Incidence of bleeding tendency</a:t>
            </a: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effect AT III &amp;  </a:t>
            </a:r>
            <a:r>
              <a:rPr lang="en-US" sz="2200" b="1" dirty="0" smtClean="0">
                <a:solidFill>
                  <a:schemeClr val="bg1"/>
                </a:solidFill>
                <a:latin typeface="Arial Narrow" pitchFamily="34" charset="0"/>
              </a:rPr>
              <a:t>platelet interactions </a:t>
            </a:r>
          </a:p>
          <a:p>
            <a:pPr>
              <a:lnSpc>
                <a:spcPts val="2800"/>
              </a:lnSpc>
              <a:buBlip>
                <a:blip r:embed="rId3"/>
              </a:buBlip>
            </a:pPr>
            <a:r>
              <a:rPr lang="en-US" sz="2200" b="1" dirty="0" smtClean="0">
                <a:solidFill>
                  <a:schemeClr val="bg1"/>
                </a:solidFill>
                <a:latin typeface="Arial Narrow" pitchFamily="34" charset="0"/>
              </a:rPr>
              <a:t> </a:t>
            </a:r>
            <a:r>
              <a:rPr lang="en-US" sz="2200" b="1" u="heavy" dirty="0" smtClean="0">
                <a:solidFill>
                  <a:schemeClr val="bg1"/>
                </a:solidFill>
                <a:uFill>
                  <a:solidFill>
                    <a:srgbClr val="FCE224"/>
                  </a:solidFill>
                </a:uFill>
                <a:latin typeface="Arial Narrow" pitchFamily="34" charset="0"/>
                <a:sym typeface="Wingdings 3"/>
              </a:rPr>
              <a:t>Much better tolerability; </a:t>
            </a:r>
          </a:p>
          <a:p>
            <a:pPr>
              <a:lnSpc>
                <a:spcPts val="2800"/>
              </a:lnSpc>
            </a:pPr>
            <a:r>
              <a:rPr lang="en-US" sz="2200" b="1" dirty="0" smtClean="0">
                <a:solidFill>
                  <a:schemeClr val="bg1"/>
                </a:solidFill>
                <a:latin typeface="Arial Narrow" pitchFamily="34" charset="0"/>
              </a:rPr>
              <a:t>                    given sub. cut.</a:t>
            </a:r>
          </a:p>
          <a:p>
            <a:pPr>
              <a:lnSpc>
                <a:spcPts val="2800"/>
              </a:lnSpc>
            </a:pPr>
            <a:r>
              <a:rPr lang="en-US" sz="2200" b="1" dirty="0" smtClean="0">
                <a:solidFill>
                  <a:schemeClr val="bg1"/>
                </a:solidFill>
                <a:latin typeface="Arial Narrow" pitchFamily="34" charset="0"/>
              </a:rPr>
              <a:t>                   </a:t>
            </a:r>
            <a:r>
              <a:rPr lang="en-US" sz="2200" b="1" dirty="0" smtClean="0">
                <a:solidFill>
                  <a:schemeClr val="bg1"/>
                </a:solidFill>
                <a:latin typeface="Arial Narrow" pitchFamily="34" charset="0"/>
                <a:sym typeface="Wingdings 3"/>
              </a:rPr>
              <a:t> frequency of administration  due to  longer  duration of action</a:t>
            </a:r>
          </a:p>
          <a:p>
            <a:pPr>
              <a:lnSpc>
                <a:spcPts val="2800"/>
              </a:lnSpc>
            </a:pPr>
            <a:r>
              <a:rPr lang="en-US" sz="2200" b="1" dirty="0" smtClean="0">
                <a:solidFill>
                  <a:schemeClr val="bg1"/>
                </a:solidFill>
                <a:latin typeface="Arial Narrow" pitchFamily="34" charset="0"/>
                <a:sym typeface="Wingdings 3"/>
              </a:rPr>
              <a:t>                    need for regular monitoring</a:t>
            </a:r>
          </a:p>
          <a:p>
            <a:pPr>
              <a:lnSpc>
                <a:spcPts val="2800"/>
              </a:lnSpc>
            </a:pPr>
            <a:r>
              <a:rPr lang="en-US" sz="2200" b="1" dirty="0" smtClean="0">
                <a:solidFill>
                  <a:schemeClr val="bg1"/>
                </a:solidFill>
                <a:latin typeface="Arial Narrow" pitchFamily="34" charset="0"/>
                <a:sym typeface="Wingdings 3"/>
              </a:rPr>
              <a:t>                    Outside hospital settings</a:t>
            </a:r>
            <a:endParaRPr lang="en-US" sz="2200" b="1" dirty="0">
              <a:solidFill>
                <a:schemeClr val="bg1"/>
              </a:solidFill>
              <a:latin typeface="Arial Narrow" pitchFamily="34" charset="0"/>
            </a:endParaRPr>
          </a:p>
        </p:txBody>
      </p:sp>
      <p:sp>
        <p:nvSpPr>
          <p:cNvPr id="6" name="5-Point Star 5"/>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Right)">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Righ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trips(downRigh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trips(downRight)">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trips(downRight)">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trips(downRight)">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strips(downRight)">
                                      <p:cBhvr>
                                        <p:cTn id="42" dur="1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strips(downRight)">
                                      <p:cBhvr>
                                        <p:cTn id="4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0" name="Trapezoid 9"/>
          <p:cNvSpPr/>
          <p:nvPr/>
        </p:nvSpPr>
        <p:spPr>
          <a:xfrm flipV="1">
            <a:off x="457200" y="762000"/>
            <a:ext cx="8001000" cy="3276600"/>
          </a:xfrm>
          <a:prstGeom prst="trapezoid">
            <a:avLst>
              <a:gd name="adj" fmla="val 56269"/>
            </a:avLst>
          </a:prstGeom>
          <a:gradFill flip="none" rotWithShape="1">
            <a:gsLst>
              <a:gs pos="40000">
                <a:schemeClr val="bg1"/>
              </a:gs>
              <a:gs pos="24000">
                <a:srgbClr val="FFFF99"/>
              </a:gs>
              <a:gs pos="87000">
                <a:srgbClr val="FFC000"/>
              </a:gs>
            </a:gsLst>
            <a:lin ang="13500000" scaled="1"/>
            <a:tileRect/>
          </a:gradFill>
        </p:spPr>
        <p:txBody>
          <a:bodyPr wrap="none" lIns="91440" tIns="45720" rIns="91440" bIns="45720" numCol="1">
            <a:prstTxWarp prst="textTriangleInverted">
              <a:avLst/>
            </a:prstTxWarp>
            <a:spAutoFit/>
          </a:bodyPr>
          <a:lstStyle/>
          <a:p>
            <a:pPr algn="ctr"/>
            <a:endPar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Text Box 58"/>
          <p:cNvSpPr txBox="1">
            <a:spLocks noChangeArrowheads="1"/>
          </p:cNvSpPr>
          <p:nvPr/>
        </p:nvSpPr>
        <p:spPr bwMode="auto">
          <a:xfrm>
            <a:off x="7620000" y="228600"/>
            <a:ext cx="8382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a:t>
            </a:r>
          </a:p>
        </p:txBody>
      </p:sp>
      <p:sp>
        <p:nvSpPr>
          <p:cNvPr id="5" name="Rectangle 4"/>
          <p:cNvSpPr/>
          <p:nvPr/>
        </p:nvSpPr>
        <p:spPr>
          <a:xfrm>
            <a:off x="152400" y="4800600"/>
            <a:ext cx="8839200" cy="1815882"/>
          </a:xfrm>
          <a:prstGeom prst="rect">
            <a:avLst/>
          </a:prstGeom>
        </p:spPr>
        <p:txBody>
          <a:bodyPr wrap="square">
            <a:spAutoFit/>
          </a:bodyPr>
          <a:lstStyle/>
          <a:p>
            <a:pPr algn="just"/>
            <a:r>
              <a:rPr lang="en-US" sz="2200" b="1" spc="-40" dirty="0" smtClean="0">
                <a:solidFill>
                  <a:schemeClr val="bg1"/>
                </a:solidFill>
                <a:latin typeface="Arial Narrow" pitchFamily="34" charset="0"/>
              </a:rPr>
              <a:t>Precursors of factors </a:t>
            </a:r>
            <a:r>
              <a:rPr lang="en-US" sz="2400" spc="-40" dirty="0" smtClean="0">
                <a:solidFill>
                  <a:srgbClr val="66FF33"/>
                </a:solidFill>
                <a:latin typeface="Bernard MT Condensed" pitchFamily="18" charset="0"/>
              </a:rPr>
              <a:t>II, VII, IX &amp; X </a:t>
            </a:r>
            <a:r>
              <a:rPr lang="en-US" sz="2200" b="1" spc="-40" dirty="0" smtClean="0">
                <a:solidFill>
                  <a:schemeClr val="bg1"/>
                </a:solidFill>
                <a:latin typeface="Arial Narrow" pitchFamily="34" charset="0"/>
              </a:rPr>
              <a:t>require </a:t>
            </a:r>
            <a:r>
              <a:rPr lang="en-US" sz="2200" b="1" spc="-40" dirty="0" err="1" smtClean="0">
                <a:solidFill>
                  <a:schemeClr val="bg1"/>
                </a:solidFill>
                <a:latin typeface="Arial Narrow" pitchFamily="34" charset="0"/>
              </a:rPr>
              <a:t>carboxylation</a:t>
            </a:r>
            <a:r>
              <a:rPr lang="en-US" sz="2200" b="1" spc="-40" dirty="0" smtClean="0">
                <a:solidFill>
                  <a:schemeClr val="bg1"/>
                </a:solidFill>
                <a:latin typeface="Arial Narrow" pitchFamily="34" charset="0"/>
              </a:rPr>
              <a:t> of their </a:t>
            </a:r>
            <a:r>
              <a:rPr lang="en-US" sz="2200" b="1" spc="-40" dirty="0" err="1" smtClean="0">
                <a:solidFill>
                  <a:schemeClr val="bg1"/>
                </a:solidFill>
                <a:latin typeface="Arial Narrow" pitchFamily="34" charset="0"/>
              </a:rPr>
              <a:t>glutamic</a:t>
            </a:r>
            <a:r>
              <a:rPr lang="en-US" sz="2200" b="1" spc="-40" dirty="0" smtClean="0">
                <a:solidFill>
                  <a:schemeClr val="bg1"/>
                </a:solidFill>
                <a:latin typeface="Arial Narrow" pitchFamily="34" charset="0"/>
              </a:rPr>
              <a:t> a. residues to allow them to bind to </a:t>
            </a:r>
            <a:r>
              <a:rPr lang="en-US" sz="2200" b="1" spc="-40" dirty="0" err="1" smtClean="0">
                <a:solidFill>
                  <a:schemeClr val="bg1"/>
                </a:solidFill>
                <a:latin typeface="Arial Narrow" pitchFamily="34" charset="0"/>
              </a:rPr>
              <a:t>phospholipid</a:t>
            </a:r>
            <a:r>
              <a:rPr lang="en-US" sz="2200" b="1" spc="-40" dirty="0" smtClean="0">
                <a:solidFill>
                  <a:schemeClr val="bg1"/>
                </a:solidFill>
                <a:latin typeface="Arial Narrow" pitchFamily="34" charset="0"/>
              </a:rPr>
              <a:t> surfaces. This is provided by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as it changes from its oxidized to its reduced form. Instantaneously , the reduced </a:t>
            </a:r>
            <a:r>
              <a:rPr lang="en-US" sz="2200" b="1" spc="-40" dirty="0" err="1" smtClean="0">
                <a:solidFill>
                  <a:schemeClr val="bg1"/>
                </a:solidFill>
                <a:latin typeface="Arial Narrow" pitchFamily="34" charset="0"/>
              </a:rPr>
              <a:t>Vit</a:t>
            </a:r>
            <a:r>
              <a:rPr lang="en-US" sz="2200" b="1" spc="-40" dirty="0" smtClean="0">
                <a:solidFill>
                  <a:schemeClr val="bg1"/>
                </a:solidFill>
                <a:latin typeface="Arial Narrow" pitchFamily="34" charset="0"/>
              </a:rPr>
              <a:t> K has to recycle back to oxidized form by </a:t>
            </a:r>
            <a:r>
              <a:rPr lang="en-US" sz="2200" b="1" spc="-40" dirty="0" err="1" smtClean="0">
                <a:solidFill>
                  <a:srgbClr val="FFFF99"/>
                </a:solidFill>
                <a:latin typeface="Arial Narrow" pitchFamily="34" charset="0"/>
              </a:rPr>
              <a:t>Vit</a:t>
            </a:r>
            <a:r>
              <a:rPr lang="en-US" sz="2200" b="1" spc="-40" dirty="0" smtClean="0">
                <a:solidFill>
                  <a:srgbClr val="FFFF99"/>
                </a:solidFill>
                <a:latin typeface="Arial Narrow" pitchFamily="34" charset="0"/>
              </a:rPr>
              <a:t> K </a:t>
            </a:r>
            <a:r>
              <a:rPr lang="en-US" sz="2200" b="1" spc="-40" dirty="0" err="1" smtClean="0">
                <a:solidFill>
                  <a:srgbClr val="FFFF99"/>
                </a:solidFill>
                <a:latin typeface="Arial Narrow" pitchFamily="34" charset="0"/>
              </a:rPr>
              <a:t>epoxide</a:t>
            </a:r>
            <a:r>
              <a:rPr lang="en-US" sz="2200" b="1" spc="-40" dirty="0" smtClean="0">
                <a:solidFill>
                  <a:srgbClr val="FFFF99"/>
                </a:solidFill>
                <a:latin typeface="Arial Narrow" pitchFamily="34" charset="0"/>
              </a:rPr>
              <a:t> </a:t>
            </a:r>
            <a:r>
              <a:rPr lang="en-US" sz="2200" b="1" spc="-40" dirty="0" err="1" smtClean="0">
                <a:solidFill>
                  <a:srgbClr val="FFFF99"/>
                </a:solidFill>
                <a:latin typeface="Arial Narrow" pitchFamily="34" charset="0"/>
              </a:rPr>
              <a:t>reductase</a:t>
            </a:r>
            <a:r>
              <a:rPr lang="en-US" sz="2200" b="1" spc="-40" dirty="0" smtClean="0">
                <a:solidFill>
                  <a:schemeClr val="bg1"/>
                </a:solidFill>
                <a:latin typeface="Arial Narrow" pitchFamily="34" charset="0"/>
              </a:rPr>
              <a:t>. This enzyme is blocked by </a:t>
            </a:r>
            <a:r>
              <a:rPr lang="en-US" sz="2200" b="1" spc="-40" dirty="0" smtClean="0">
                <a:solidFill>
                  <a:srgbClr val="66FFFF"/>
                </a:solidFill>
                <a:latin typeface="Arial Narrow" pitchFamily="34" charset="0"/>
              </a:rPr>
              <a:t>VKAs</a:t>
            </a:r>
            <a:r>
              <a:rPr lang="en-US" sz="2200" b="1" spc="-40" dirty="0" smtClean="0">
                <a:solidFill>
                  <a:schemeClr val="bg1"/>
                </a:solidFill>
                <a:latin typeface="Arial Narrow" pitchFamily="34" charset="0"/>
              </a:rPr>
              <a:t> </a:t>
            </a:r>
            <a:r>
              <a:rPr lang="en-US" sz="2200" b="1" spc="-40" dirty="0" smtClean="0">
                <a:solidFill>
                  <a:schemeClr val="bg1"/>
                </a:solidFill>
                <a:latin typeface="Arial Narrow" pitchFamily="34" charset="0"/>
                <a:sym typeface="Wingdings 3"/>
              </a:rPr>
              <a:t> losing the </a:t>
            </a:r>
            <a:r>
              <a:rPr lang="en-US" sz="2200" b="1" spc="-40" dirty="0" smtClean="0">
                <a:solidFill>
                  <a:schemeClr val="bg1"/>
                </a:solidFill>
                <a:latin typeface="Arial Narrow" pitchFamily="34" charset="0"/>
              </a:rPr>
              <a:t>coagulation factors the ability to  function.</a:t>
            </a: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lum contrast="20000"/>
          </a:blip>
          <a:srcRect b="16968"/>
          <a:stretch>
            <a:fillRect/>
          </a:stretch>
        </p:blipFill>
        <p:spPr bwMode="auto">
          <a:xfrm>
            <a:off x="914400" y="1055503"/>
            <a:ext cx="7110720" cy="2983097"/>
          </a:xfrm>
          <a:prstGeom prst="rect">
            <a:avLst/>
          </a:prstGeom>
          <a:noFill/>
          <a:ln w="9525">
            <a:noFill/>
            <a:round/>
            <a:headEnd/>
            <a:tailEnd/>
          </a:ln>
          <a:effectLst/>
        </p:spPr>
      </p:pic>
      <p:sp>
        <p:nvSpPr>
          <p:cNvPr id="7" name="TextBox 6"/>
          <p:cNvSpPr txBox="1"/>
          <p:nvPr/>
        </p:nvSpPr>
        <p:spPr>
          <a:xfrm>
            <a:off x="685800" y="896431"/>
            <a:ext cx="3124200" cy="295337"/>
          </a:xfrm>
          <a:prstGeom prst="rect">
            <a:avLst/>
          </a:prstGeom>
          <a:noFill/>
        </p:spPr>
        <p:txBody>
          <a:bodyPr wrap="square" rtlCol="0">
            <a:spAutoFit/>
          </a:bodyPr>
          <a:lstStyle/>
          <a:p>
            <a:pPr>
              <a:lnSpc>
                <a:spcPts val="1700"/>
              </a:lnSpc>
            </a:pPr>
            <a:r>
              <a:rPr lang="en-US" sz="1400" dirty="0" smtClean="0">
                <a:latin typeface="Bernard MT Condensed" pitchFamily="18" charset="0"/>
              </a:rPr>
              <a:t>Non-Functioning Coagulation Factors</a:t>
            </a:r>
            <a:endParaRPr lang="en-US" sz="1400" dirty="0">
              <a:latin typeface="Bernard MT Condensed" pitchFamily="18" charset="0"/>
            </a:endParaRPr>
          </a:p>
        </p:txBody>
      </p:sp>
      <p:sp>
        <p:nvSpPr>
          <p:cNvPr id="11" name="TextBox 10"/>
          <p:cNvSpPr txBox="1"/>
          <p:nvPr/>
        </p:nvSpPr>
        <p:spPr>
          <a:xfrm>
            <a:off x="5105400" y="838200"/>
            <a:ext cx="3505200" cy="310341"/>
          </a:xfrm>
          <a:prstGeom prst="rect">
            <a:avLst/>
          </a:prstGeom>
          <a:noFill/>
        </p:spPr>
        <p:txBody>
          <a:bodyPr wrap="square" rtlCol="0">
            <a:spAutoFit/>
          </a:bodyPr>
          <a:lstStyle/>
          <a:p>
            <a:pPr>
              <a:lnSpc>
                <a:spcPts val="1700"/>
              </a:lnSpc>
            </a:pPr>
            <a:r>
              <a:rPr lang="en-US" sz="1400" dirty="0" smtClean="0">
                <a:latin typeface="Bernard MT Condensed" pitchFamily="18" charset="0"/>
              </a:rPr>
              <a:t>Biologically Functioning Coagulation Factors</a:t>
            </a:r>
            <a:endParaRPr lang="en-US" sz="1400" dirty="0">
              <a:latin typeface="Bernard MT Condensed" pitchFamily="18" charset="0"/>
            </a:endParaRPr>
          </a:p>
        </p:txBody>
      </p:sp>
      <p:grpSp>
        <p:nvGrpSpPr>
          <p:cNvPr id="18" name="Group 17"/>
          <p:cNvGrpSpPr/>
          <p:nvPr/>
        </p:nvGrpSpPr>
        <p:grpSpPr>
          <a:xfrm>
            <a:off x="3733800" y="4038600"/>
            <a:ext cx="990600" cy="750332"/>
            <a:chOff x="3733800" y="3886200"/>
            <a:chExt cx="990600" cy="750332"/>
          </a:xfrm>
        </p:grpSpPr>
        <p:sp>
          <p:nvSpPr>
            <p:cNvPr id="9" name="TextBox 8"/>
            <p:cNvSpPr txBox="1"/>
            <p:nvPr/>
          </p:nvSpPr>
          <p:spPr>
            <a:xfrm>
              <a:off x="3733800" y="4267200"/>
              <a:ext cx="990600" cy="369332"/>
            </a:xfrm>
            <a:prstGeom prst="rect">
              <a:avLst/>
            </a:prstGeom>
            <a:solidFill>
              <a:srgbClr val="66FFFF"/>
            </a:solidFill>
          </p:spPr>
          <p:txBody>
            <a:bodyPr wrap="square" rtlCol="0">
              <a:spAutoFit/>
            </a:bodyPr>
            <a:lstStyle/>
            <a:p>
              <a:r>
                <a:rPr lang="en-US" dirty="0" err="1" smtClean="0">
                  <a:latin typeface="Bernard MT Condensed" pitchFamily="18" charset="0"/>
                </a:rPr>
                <a:t>Warfarin</a:t>
              </a:r>
              <a:endParaRPr lang="en-US" dirty="0">
                <a:latin typeface="Bernard MT Condensed" pitchFamily="18" charset="0"/>
              </a:endParaRPr>
            </a:p>
          </p:txBody>
        </p:sp>
        <p:cxnSp>
          <p:nvCxnSpPr>
            <p:cNvPr id="16" name="Straight Arrow Connector 15"/>
            <p:cNvCxnSpPr/>
            <p:nvPr/>
          </p:nvCxnSpPr>
          <p:spPr>
            <a:xfrm rot="5400000" flipH="1" flipV="1">
              <a:off x="4031774" y="4075906"/>
              <a:ext cx="380206" cy="794"/>
            </a:xfrm>
            <a:prstGeom prst="straightConnector1">
              <a:avLst/>
            </a:prstGeom>
            <a:ln w="76200">
              <a:solidFill>
                <a:srgbClr val="66FFFF"/>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944112" y="1085088"/>
            <a:ext cx="1371600" cy="338554"/>
          </a:xfrm>
          <a:prstGeom prst="rect">
            <a:avLst/>
          </a:prstGeom>
          <a:noFill/>
        </p:spPr>
        <p:txBody>
          <a:bodyPr wrap="square" rtlCol="0">
            <a:spAutoFit/>
          </a:bodyPr>
          <a:lstStyle/>
          <a:p>
            <a:r>
              <a:rPr lang="en-US" sz="1600" b="1" dirty="0" err="1" smtClean="0"/>
              <a:t>Carboxylase</a:t>
            </a:r>
            <a:endParaRPr lang="en-US" sz="1600" b="1" dirty="0"/>
          </a:p>
        </p:txBody>
      </p:sp>
      <p:sp>
        <p:nvSpPr>
          <p:cNvPr id="14" name="5-Point Star 13"/>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457200" y="274638"/>
            <a:ext cx="8229600" cy="639762"/>
          </a:xfrm>
        </p:spPr>
        <p:txBody>
          <a:bodyPr>
            <a:normAutofit fontScale="90000"/>
          </a:bodyPr>
          <a:lstStyle/>
          <a:p>
            <a:pPr algn="ctr" eaLnBrk="1" hangingPunct="1">
              <a:defRPr/>
            </a:pPr>
            <a:r>
              <a:rPr lang="en-US" sz="4000" b="1" dirty="0" smtClean="0"/>
              <a:t>Mechanism of Action of </a:t>
            </a:r>
            <a:r>
              <a:rPr lang="en-US" sz="4000" b="1" dirty="0" err="1" smtClean="0"/>
              <a:t>Warfarin</a:t>
            </a:r>
            <a:endParaRPr lang="en-US" sz="4000" b="1" dirty="0" smtClean="0"/>
          </a:p>
        </p:txBody>
      </p:sp>
      <p:sp>
        <p:nvSpPr>
          <p:cNvPr id="41987" name="Rectangle 3"/>
          <p:cNvSpPr>
            <a:spLocks noGrp="1" noChangeArrowheads="1"/>
          </p:cNvSpPr>
          <p:nvPr>
            <p:ph sz="quarter" idx="1"/>
          </p:nvPr>
        </p:nvSpPr>
        <p:spPr>
          <a:xfrm>
            <a:off x="457200" y="1371600"/>
            <a:ext cx="8458200" cy="5105400"/>
          </a:xfrm>
        </p:spPr>
        <p:txBody>
          <a:bodyPr>
            <a:normAutofit lnSpcReduction="10000"/>
          </a:bodyPr>
          <a:lstStyle/>
          <a:p>
            <a:pPr eaLnBrk="1" hangingPunct="1">
              <a:defRPr/>
            </a:pPr>
            <a:r>
              <a:rPr lang="en-US" sz="3600" b="1" dirty="0" smtClean="0"/>
              <a:t>Inhibits synthesis of Vitamin K-dependent coagulation factors II, VII, IX, &amp; X as well as anticoagulant proteins C &amp; S</a:t>
            </a:r>
          </a:p>
          <a:p>
            <a:pPr eaLnBrk="1" hangingPunct="1">
              <a:defRPr/>
            </a:pPr>
            <a:r>
              <a:rPr lang="en-US" sz="3600" b="1" dirty="0" smtClean="0"/>
              <a:t>Does not have an effect on already-synthesized coagulation factors; therefore, the therapeutic effects are not seen until these factors are depleted</a:t>
            </a:r>
          </a:p>
          <a:p>
            <a:pPr eaLnBrk="1" hangingPunct="1">
              <a:defRPr/>
            </a:pPr>
            <a:r>
              <a:rPr lang="en-US" sz="3600" b="1" dirty="0" smtClean="0"/>
              <a:t>3-4 days until effect is seen</a:t>
            </a:r>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r>
              <a:rPr lang="en-GB" dirty="0" smtClean="0"/>
              <a:t>Heparin and </a:t>
            </a:r>
            <a:r>
              <a:rPr lang="en-GB" dirty="0" err="1" smtClean="0"/>
              <a:t>warfarin</a:t>
            </a:r>
            <a:r>
              <a:rPr lang="en-GB" dirty="0" smtClean="0"/>
              <a:t> actions</a:t>
            </a:r>
          </a:p>
        </p:txBody>
      </p:sp>
      <p:pic>
        <p:nvPicPr>
          <p:cNvPr id="36867" name="Picture 3"/>
          <p:cNvPicPr>
            <a:picLocks noGrp="1" noChangeAspect="1" noChangeArrowheads="1"/>
          </p:cNvPicPr>
          <p:nvPr>
            <p:ph sz="quarter" idx="1"/>
          </p:nvPr>
        </p:nvPicPr>
        <p:blipFill>
          <a:blip r:embed="rId2" cstate="print"/>
          <a:stretch>
            <a:fillRect/>
          </a:stretch>
        </p:blipFill>
        <p:spPr>
          <a:xfrm>
            <a:off x="609600" y="1143000"/>
            <a:ext cx="8153400" cy="5334000"/>
          </a:xfrm>
        </p:spPr>
      </p:pic>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6388378" y="139978"/>
            <a:ext cx="2450822" cy="2450822"/>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6" name="TextBox 5"/>
          <p:cNvSpPr txBox="1"/>
          <p:nvPr/>
        </p:nvSpPr>
        <p:spPr>
          <a:xfrm>
            <a:off x="228600" y="2755880"/>
            <a:ext cx="990600" cy="461665"/>
          </a:xfrm>
          <a:prstGeom prst="rect">
            <a:avLst/>
          </a:prstGeom>
          <a:noFill/>
        </p:spPr>
        <p:txBody>
          <a:bodyPr wrap="square" rtlCol="0">
            <a:spAutoFit/>
          </a:bodyPr>
          <a:lstStyle/>
          <a:p>
            <a:r>
              <a:rPr lang="en-US" sz="2400" dirty="0" smtClean="0">
                <a:solidFill>
                  <a:schemeClr val="bg1"/>
                </a:solidFill>
                <a:latin typeface="Bernard MT Condensed" pitchFamily="18" charset="0"/>
              </a:rPr>
              <a:t>ILOs</a:t>
            </a:r>
            <a:endParaRPr lang="en-US" sz="2400" dirty="0">
              <a:solidFill>
                <a:schemeClr val="bg1"/>
              </a:solidFill>
              <a:latin typeface="Bernard MT Condensed" pitchFamily="18" charset="0"/>
            </a:endParaRPr>
          </a:p>
        </p:txBody>
      </p:sp>
      <p:sp>
        <p:nvSpPr>
          <p:cNvPr id="7" name="TextBox 6"/>
          <p:cNvSpPr txBox="1"/>
          <p:nvPr/>
        </p:nvSpPr>
        <p:spPr>
          <a:xfrm>
            <a:off x="304800" y="3289280"/>
            <a:ext cx="8686800" cy="3416320"/>
          </a:xfrm>
          <a:prstGeom prst="rect">
            <a:avLst/>
          </a:prstGeom>
          <a:noFill/>
        </p:spPr>
        <p:txBody>
          <a:bodyPr wrap="square" rtlCol="0">
            <a:spAutoFit/>
          </a:bodyPr>
          <a:lstStyle/>
          <a:p>
            <a:pPr>
              <a:buBlip>
                <a:blip r:embed="rId3"/>
              </a:buBlip>
            </a:pPr>
            <a:r>
              <a:rPr lang="en-US" sz="2400" b="1" dirty="0" smtClean="0">
                <a:solidFill>
                  <a:schemeClr val="bg1"/>
                </a:solidFill>
                <a:latin typeface="Arial Narrow" pitchFamily="34" charset="0"/>
              </a:rPr>
              <a:t> Re-visit the coagulation cascade</a:t>
            </a:r>
          </a:p>
          <a:p>
            <a:pPr>
              <a:buBlip>
                <a:blip r:embed="rId3"/>
              </a:buBlip>
            </a:pPr>
            <a:r>
              <a:rPr lang="en-US" sz="2400" b="1" dirty="0" smtClean="0">
                <a:solidFill>
                  <a:schemeClr val="bg1"/>
                </a:solidFill>
                <a:latin typeface="Arial Narrow" pitchFamily="34" charset="0"/>
              </a:rPr>
              <a:t> Classify drugs acting as anticoagulants</a:t>
            </a:r>
          </a:p>
          <a:p>
            <a:pPr>
              <a:buBlip>
                <a:blip r:embed="rId3"/>
              </a:buBlip>
            </a:pPr>
            <a:r>
              <a:rPr lang="en-US" sz="2400" b="1" dirty="0" smtClean="0">
                <a:solidFill>
                  <a:schemeClr val="bg1"/>
                </a:solidFill>
                <a:latin typeface="Arial Narrow" pitchFamily="34" charset="0"/>
              </a:rPr>
              <a:t> </a:t>
            </a:r>
            <a:r>
              <a:rPr lang="en-US" sz="2400" b="1" spc="-30" dirty="0" smtClean="0">
                <a:solidFill>
                  <a:schemeClr val="bg1"/>
                </a:solidFill>
                <a:latin typeface="Arial Narrow" pitchFamily="34" charset="0"/>
              </a:rPr>
              <a:t>Elaborate on their mechanism of action, correlating that with methods </a:t>
            </a:r>
            <a:br>
              <a:rPr lang="en-US" sz="2400" b="1" spc="-30" dirty="0" smtClean="0">
                <a:solidFill>
                  <a:schemeClr val="bg1"/>
                </a:solidFill>
                <a:latin typeface="Arial Narrow" pitchFamily="34" charset="0"/>
              </a:rPr>
            </a:br>
            <a:r>
              <a:rPr lang="en-US" sz="2400" b="1" spc="-30" dirty="0" smtClean="0">
                <a:solidFill>
                  <a:schemeClr val="bg1"/>
                </a:solidFill>
                <a:latin typeface="Arial Narrow" pitchFamily="34" charset="0"/>
              </a:rPr>
              <a:t>    of monitoring</a:t>
            </a:r>
          </a:p>
          <a:p>
            <a:pPr>
              <a:buBlip>
                <a:blip r:embed="rId3"/>
              </a:buBlip>
            </a:pPr>
            <a:r>
              <a:rPr lang="en-US" sz="2400" b="1" dirty="0" smtClean="0">
                <a:solidFill>
                  <a:schemeClr val="bg1"/>
                </a:solidFill>
                <a:latin typeface="Arial Narrow" pitchFamily="34" charset="0"/>
              </a:rPr>
              <a:t> Contrast the limitations &amp; benefits of </a:t>
            </a:r>
            <a:r>
              <a:rPr lang="en-US" sz="2400" b="1" dirty="0" err="1" smtClean="0">
                <a:solidFill>
                  <a:schemeClr val="bg1"/>
                </a:solidFill>
                <a:latin typeface="Arial Narrow" pitchFamily="34" charset="0"/>
              </a:rPr>
              <a:t>injectable</a:t>
            </a:r>
            <a:r>
              <a:rPr lang="en-US" sz="2400" b="1" dirty="0" smtClean="0">
                <a:solidFill>
                  <a:schemeClr val="bg1"/>
                </a:solidFill>
                <a:latin typeface="Arial Narrow" pitchFamily="34" charset="0"/>
              </a:rPr>
              <a:t>  anticoagulants in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clinical settings</a:t>
            </a:r>
          </a:p>
          <a:p>
            <a:pPr>
              <a:buBlip>
                <a:blip r:embed="rId3"/>
              </a:buBlip>
            </a:pPr>
            <a:r>
              <a:rPr lang="en-US" sz="2400" b="1" dirty="0" smtClean="0">
                <a:solidFill>
                  <a:schemeClr val="bg1"/>
                </a:solidFill>
                <a:latin typeface="Arial Narrow" pitchFamily="34" charset="0"/>
              </a:rPr>
              <a:t> Emphasis on the limitations of VKAs &amp; on variables altering </a:t>
            </a:r>
            <a:br>
              <a:rPr lang="en-US" sz="2400" b="1" dirty="0" smtClean="0">
                <a:solidFill>
                  <a:schemeClr val="bg1"/>
                </a:solidFill>
                <a:latin typeface="Arial Narrow" pitchFamily="34" charset="0"/>
              </a:rPr>
            </a:br>
            <a:r>
              <a:rPr lang="en-US" sz="2400" b="1" dirty="0" smtClean="0">
                <a:solidFill>
                  <a:schemeClr val="bg1"/>
                </a:solidFill>
                <a:latin typeface="Arial Narrow" pitchFamily="34" charset="0"/>
              </a:rPr>
              <a:t>    or modifying their response.</a:t>
            </a:r>
          </a:p>
          <a:p>
            <a:pPr>
              <a:buBlip>
                <a:blip r:embed="rId3"/>
              </a:buBlip>
            </a:pPr>
            <a:r>
              <a:rPr lang="en-US" sz="2400" b="1" dirty="0" smtClean="0">
                <a:solidFill>
                  <a:schemeClr val="bg1"/>
                </a:solidFill>
                <a:latin typeface="Arial Narrow" pitchFamily="34" charset="0"/>
              </a:rPr>
              <a:t> Apply such variability in a clinical scenario.</a:t>
            </a:r>
            <a:endParaRPr lang="en-US" sz="2400" b="1" dirty="0">
              <a:solidFill>
                <a:schemeClr val="bg1"/>
              </a:solidFill>
              <a:latin typeface="Arial Narrow"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28600" y="173736"/>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5" name="Rectangle 4"/>
          <p:cNvSpPr/>
          <p:nvPr/>
        </p:nvSpPr>
        <p:spPr>
          <a:xfrm>
            <a:off x="152400" y="1524000"/>
            <a:ext cx="8839200" cy="430887"/>
          </a:xfrm>
          <a:prstGeom prst="rect">
            <a:avLst/>
          </a:prstGeom>
        </p:spPr>
        <p:txBody>
          <a:bodyPr wrap="square">
            <a:spAutoFit/>
          </a:bodyPr>
          <a:lstStyle/>
          <a:p>
            <a:pPr algn="just"/>
            <a:r>
              <a:rPr lang="en-US" sz="2200" b="1" spc="-40" dirty="0" smtClean="0">
                <a:solidFill>
                  <a:schemeClr val="bg1"/>
                </a:solidFill>
                <a:latin typeface="Arial Narrow" pitchFamily="34" charset="0"/>
              </a:rPr>
              <a:t>.</a:t>
            </a:r>
          </a:p>
        </p:txBody>
      </p:sp>
      <p:sp>
        <p:nvSpPr>
          <p:cNvPr id="12" name="TextBox 11"/>
          <p:cNvSpPr txBox="1"/>
          <p:nvPr/>
        </p:nvSpPr>
        <p:spPr>
          <a:xfrm>
            <a:off x="0" y="914400"/>
            <a:ext cx="9144000" cy="4426853"/>
          </a:xfrm>
          <a:prstGeom prst="rect">
            <a:avLst/>
          </a:prstGeom>
          <a:noFill/>
        </p:spPr>
        <p:txBody>
          <a:bodyPr wrap="square" rtlCol="0">
            <a:spAutoFit/>
          </a:bodyPr>
          <a:lstStyle/>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Wide variation in drug response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Has narrow therapeutic window, So any change in that level can be hazardous. </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Slow onset of action, so not in given in emergency conditions</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Polymorphisms in CYT P450 </a:t>
            </a:r>
            <a:r>
              <a:rPr lang="en-US" sz="2200" b="1" dirty="0" err="1" smtClean="0">
                <a:solidFill>
                  <a:schemeClr val="bg1"/>
                </a:solidFill>
                <a:uFill>
                  <a:solidFill>
                    <a:srgbClr val="0000FF"/>
                  </a:solidFill>
                </a:uFill>
                <a:latin typeface="Arial Narrow" pitchFamily="34" charset="0"/>
                <a:sym typeface="Wingdings 3"/>
              </a:rPr>
              <a:t>isoforms</a:t>
            </a:r>
            <a:r>
              <a:rPr lang="en-US" sz="2200" b="1" dirty="0" smtClean="0">
                <a:solidFill>
                  <a:schemeClr val="bg1"/>
                </a:solidFill>
                <a:uFill>
                  <a:solidFill>
                    <a:srgbClr val="0000FF"/>
                  </a:solidFill>
                </a:uFill>
                <a:latin typeface="Arial Narrow" pitchFamily="34" charset="0"/>
                <a:sym typeface="Wingdings 3"/>
              </a:rPr>
              <a:t>  that metabolizes  </a:t>
            </a:r>
            <a:r>
              <a:rPr lang="en-US" sz="2200" b="1" dirty="0" err="1" smtClean="0">
                <a:solidFill>
                  <a:schemeClr val="bg1"/>
                </a:solidFill>
                <a:uFill>
                  <a:solidFill>
                    <a:srgbClr val="0000FF"/>
                  </a:solidFill>
                </a:uFill>
                <a:latin typeface="Arial Narrow" pitchFamily="34" charset="0"/>
                <a:sym typeface="Wingdings 3"/>
              </a:rPr>
              <a:t>warfarin</a:t>
            </a:r>
            <a:r>
              <a:rPr lang="en-US" sz="2200" b="1" dirty="0" smtClean="0">
                <a:solidFill>
                  <a:schemeClr val="bg1"/>
                </a:solidFill>
                <a:uFill>
                  <a:solidFill>
                    <a:srgbClr val="0000FF"/>
                  </a:solidFill>
                </a:uFill>
                <a:latin typeface="Arial Narrow" pitchFamily="34" charset="0"/>
                <a:sym typeface="Wingdings 3"/>
              </a:rPr>
              <a:t>  adds to its non predictable response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Numerous  food- &amp; drug-drug interactions  liability to  toxicities or under use.</a:t>
            </a: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endParaRPr lang="en-US" sz="2200" b="1" dirty="0" smtClean="0">
              <a:solidFill>
                <a:schemeClr val="bg1"/>
              </a:solidFill>
              <a:uFill>
                <a:solidFill>
                  <a:srgbClr val="0000FF"/>
                </a:solidFill>
              </a:uFill>
              <a:latin typeface="Arial Narrow" pitchFamily="34" charset="0"/>
              <a:sym typeface="Wingdings 3"/>
            </a:endParaRPr>
          </a:p>
          <a:p>
            <a:pPr>
              <a:lnSpc>
                <a:spcPts val="2600"/>
              </a:lnSpc>
              <a:buBlip>
                <a:blip r:embed="rId2"/>
              </a:buBlip>
            </a:pPr>
            <a:r>
              <a:rPr lang="en-US" sz="2200" b="1" dirty="0" smtClean="0">
                <a:solidFill>
                  <a:schemeClr val="bg1"/>
                </a:solidFill>
                <a:uFill>
                  <a:solidFill>
                    <a:srgbClr val="0000FF"/>
                  </a:solidFill>
                </a:uFill>
                <a:latin typeface="Arial Narrow" pitchFamily="34" charset="0"/>
                <a:sym typeface="Wingdings 3"/>
              </a:rPr>
              <a:t> Contraindicated in   pregnancy  give heparin or LMWH instead</a:t>
            </a:r>
          </a:p>
        </p:txBody>
      </p:sp>
      <p:sp>
        <p:nvSpPr>
          <p:cNvPr id="14" name="Rectangle 13"/>
          <p:cNvSpPr/>
          <p:nvPr/>
        </p:nvSpPr>
        <p:spPr>
          <a:xfrm>
            <a:off x="6324600" y="228600"/>
            <a:ext cx="2209800" cy="461665"/>
          </a:xfrm>
          <a:prstGeom prst="rect">
            <a:avLst/>
          </a:prstGeom>
          <a:solidFill>
            <a:srgbClr val="FFFFCC"/>
          </a:solidFill>
          <a:ln w="28575">
            <a:solidFill>
              <a:srgbClr val="FCE224"/>
            </a:solidFill>
            <a:miter lim="800000"/>
            <a:headEnd/>
            <a:tailEnd/>
          </a:ln>
        </p:spPr>
        <p:txBody>
          <a:bodyPr wrap="square">
            <a:spAutoFit/>
          </a:bodyPr>
          <a:lstStyle/>
          <a:p>
            <a:pPr eaLnBrk="0" hangingPunct="0"/>
            <a:r>
              <a:rPr lang="en-US" sz="2400" dirty="0" smtClean="0">
                <a:solidFill>
                  <a:srgbClr val="C00000"/>
                </a:solidFill>
                <a:latin typeface="Bernard MT Condensed" pitchFamily="18" charset="0"/>
              </a:rPr>
              <a:t>VKAs LIMITATIONS</a:t>
            </a:r>
          </a:p>
        </p:txBody>
      </p:sp>
      <p:grpSp>
        <p:nvGrpSpPr>
          <p:cNvPr id="16" name="Group 15"/>
          <p:cNvGrpSpPr/>
          <p:nvPr/>
        </p:nvGrpSpPr>
        <p:grpSpPr>
          <a:xfrm>
            <a:off x="0" y="5334000"/>
            <a:ext cx="9144000" cy="1524000"/>
            <a:chOff x="0" y="4724399"/>
            <a:chExt cx="13056430" cy="2133601"/>
          </a:xfrm>
        </p:grpSpPr>
        <p:pic>
          <p:nvPicPr>
            <p:cNvPr id="10"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0" y="4724399"/>
              <a:ext cx="4349750" cy="2133601"/>
            </a:xfrm>
            <a:prstGeom prst="rect">
              <a:avLst/>
            </a:prstGeom>
            <a:noFill/>
          </p:spPr>
        </p:pic>
        <p:pic>
          <p:nvPicPr>
            <p:cNvPr id="11"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435334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3" cstate="print"/>
            <a:srcRect l="13836" t="29268" b="12197"/>
            <a:stretch>
              <a:fillRect/>
            </a:stretch>
          </p:blipFill>
          <p:spPr bwMode="auto">
            <a:xfrm>
              <a:off x="8706680" y="4724399"/>
              <a:ext cx="4349750" cy="2133601"/>
            </a:xfrm>
            <a:prstGeom prst="rect">
              <a:avLst/>
            </a:prstGeom>
            <a:noFill/>
          </p:spPr>
        </p:pic>
      </p:grpSp>
      <p:sp>
        <p:nvSpPr>
          <p:cNvPr id="17" name="5-Point Star 16"/>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left)">
                                      <p:cBhvr>
                                        <p:cTn id="12" dur="1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left)">
                                      <p:cBhvr>
                                        <p:cTn id="17" dur="10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wipe(left)">
                                      <p:cBhvr>
                                        <p:cTn id="22" dur="10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Effect transition="in" filter="wipe(left)">
                                      <p:cBhvr>
                                        <p:cTn id="27" dur="1000"/>
                                        <p:tgtEl>
                                          <p:spTgt spid="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animEffect transition="in" filter="wipe(left)">
                                      <p:cBhvr>
                                        <p:cTn id="32" dur="10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14998" y="1066800"/>
            <a:ext cx="44958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2672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FACTORS ALTERING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685800"/>
            <a:ext cx="8534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Vitamin K deficiency;</a:t>
            </a:r>
          </a:p>
          <a:p>
            <a:pPr marL="274320"/>
            <a:r>
              <a:rPr lang="en-US" sz="2400" b="1" dirty="0" smtClean="0">
                <a:solidFill>
                  <a:srgbClr val="FCE224"/>
                </a:solidFill>
                <a:latin typeface="Arial Narrow" pitchFamily="34" charset="0"/>
              </a:rPr>
              <a:t>a- Inadequate diet; </a:t>
            </a:r>
            <a:r>
              <a:rPr lang="en-US" sz="2400" b="1" dirty="0" smtClean="0">
                <a:solidFill>
                  <a:srgbClr val="FFFFCC"/>
                </a:solidFill>
                <a:latin typeface="Arial Narrow" pitchFamily="34" charset="0"/>
              </a:rPr>
              <a:t>malnutrition, dieting, decreased GI absorption….</a:t>
            </a:r>
          </a:p>
        </p:txBody>
      </p:sp>
      <p:sp>
        <p:nvSpPr>
          <p:cNvPr id="23" name="TextBox 22"/>
          <p:cNvSpPr txBox="1"/>
          <p:nvPr/>
        </p:nvSpPr>
        <p:spPr>
          <a:xfrm>
            <a:off x="152400" y="2250280"/>
            <a:ext cx="8534400" cy="156966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2. Impaired synthesis of clotting factors; </a:t>
            </a:r>
          </a:p>
          <a:p>
            <a:pPr lvl="0"/>
            <a:r>
              <a:rPr lang="en-US" sz="2400" b="1" dirty="0" smtClean="0">
                <a:solidFill>
                  <a:srgbClr val="FCE224"/>
                </a:solidFill>
                <a:latin typeface="Arial Narrow" pitchFamily="34" charset="0"/>
              </a:rPr>
              <a:t>     a. In </a:t>
            </a:r>
            <a:r>
              <a:rPr lang="en-US" sz="2400" b="1" dirty="0" err="1" smtClean="0">
                <a:solidFill>
                  <a:srgbClr val="FCE224"/>
                </a:solidFill>
                <a:latin typeface="Arial Narrow" pitchFamily="34" charset="0"/>
              </a:rPr>
              <a:t>hepatocellular</a:t>
            </a:r>
            <a:r>
              <a:rPr lang="en-US" sz="2400" b="1" dirty="0" smtClean="0">
                <a:solidFill>
                  <a:srgbClr val="FCE224"/>
                </a:solidFill>
                <a:latin typeface="Arial Narrow" pitchFamily="34" charset="0"/>
              </a:rPr>
              <a:t> disorders; </a:t>
            </a:r>
            <a:r>
              <a:rPr lang="en-US" sz="2400" b="1" dirty="0" smtClean="0">
                <a:solidFill>
                  <a:srgbClr val="FFFFCC"/>
                </a:solidFill>
                <a:latin typeface="Arial Narrow" pitchFamily="34" charset="0"/>
              </a:rPr>
              <a:t>( </a:t>
            </a:r>
            <a:r>
              <a:rPr lang="en-US" sz="2400" b="1" dirty="0" err="1" smtClean="0">
                <a:solidFill>
                  <a:srgbClr val="FFFFCC"/>
                </a:solidFill>
                <a:latin typeface="Arial Narrow" pitchFamily="34" charset="0"/>
              </a:rPr>
              <a:t>hepatitis;infective</a:t>
            </a:r>
            <a:r>
              <a:rPr lang="en-US" sz="2400" b="1" dirty="0" smtClean="0">
                <a:solidFill>
                  <a:srgbClr val="FFFFCC"/>
                </a:solidFill>
                <a:latin typeface="Arial Narrow" pitchFamily="34" charset="0"/>
              </a:rPr>
              <a:t> or  chronic alcoholism ... etc.)</a:t>
            </a:r>
          </a:p>
          <a:p>
            <a:pPr lvl="0"/>
            <a:r>
              <a:rPr lang="en-US" sz="2400" b="1" dirty="0" smtClean="0">
                <a:solidFill>
                  <a:srgbClr val="FFFFCC"/>
                </a:solidFill>
                <a:latin typeface="Arial Narrow" pitchFamily="34" charset="0"/>
              </a:rPr>
              <a:t>      </a:t>
            </a:r>
          </a:p>
        </p:txBody>
      </p:sp>
      <p:sp>
        <p:nvSpPr>
          <p:cNvPr id="25" name="TextBox 24"/>
          <p:cNvSpPr txBox="1"/>
          <p:nvPr/>
        </p:nvSpPr>
        <p:spPr>
          <a:xfrm>
            <a:off x="139280" y="3741003"/>
            <a:ext cx="8915400" cy="830997"/>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3. Increased catabolism of clotting factors; </a:t>
            </a:r>
          </a:p>
          <a:p>
            <a:pPr lvl="0"/>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In </a:t>
            </a:r>
            <a:r>
              <a:rPr lang="en-US" sz="2400" b="1" dirty="0" err="1" smtClean="0">
                <a:solidFill>
                  <a:srgbClr val="FCE224"/>
                </a:solidFill>
                <a:latin typeface="Arial Narrow" pitchFamily="34" charset="0"/>
              </a:rPr>
              <a:t>hypermetabolic</a:t>
            </a:r>
            <a:r>
              <a:rPr lang="en-US" sz="2400" b="1" dirty="0" smtClean="0">
                <a:solidFill>
                  <a:srgbClr val="FCE224"/>
                </a:solidFill>
                <a:latin typeface="Arial Narrow" pitchFamily="34" charset="0"/>
              </a:rPr>
              <a:t> states;  </a:t>
            </a:r>
            <a:r>
              <a:rPr lang="en-US" sz="2400" b="1" dirty="0" smtClean="0">
                <a:solidFill>
                  <a:srgbClr val="FFFFCC"/>
                </a:solidFill>
                <a:latin typeface="Arial Narrow" pitchFamily="34" charset="0"/>
              </a:rPr>
              <a:t>as in fever, </a:t>
            </a:r>
            <a:r>
              <a:rPr lang="en-US" sz="2400" b="1" dirty="0" err="1" smtClean="0">
                <a:solidFill>
                  <a:srgbClr val="FFFFCC"/>
                </a:solidFill>
                <a:latin typeface="Arial Narrow" pitchFamily="34" charset="0"/>
              </a:rPr>
              <a:t>thyrotoxicosis</a:t>
            </a:r>
            <a:endParaRPr lang="en-US" sz="2400" b="1" dirty="0" smtClean="0">
              <a:solidFill>
                <a:schemeClr val="bg1"/>
              </a:solidFill>
              <a:latin typeface="Arial Narrow" pitchFamily="34" charset="0"/>
            </a:endParaRPr>
          </a:p>
        </p:txBody>
      </p:sp>
      <p:sp>
        <p:nvSpPr>
          <p:cNvPr id="27" name="Striped Right Arrow 26"/>
          <p:cNvSpPr/>
          <p:nvPr/>
        </p:nvSpPr>
        <p:spPr>
          <a:xfrm rot="5400000" flipV="1">
            <a:off x="6882383" y="4563120"/>
            <a:ext cx="21854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2340" y="4664764"/>
            <a:ext cx="8229600" cy="1938992"/>
          </a:xfrm>
          <a:prstGeom prst="rect">
            <a:avLst/>
          </a:prstGeom>
          <a:solidFill>
            <a:srgbClr val="000000">
              <a:alpha val="30196"/>
            </a:srgbClr>
          </a:solidFill>
        </p:spPr>
        <p:txBody>
          <a:bodyPr wrap="square" rtlCol="0">
            <a:spAutoFit/>
          </a:bodyPr>
          <a:lstStyle/>
          <a:p>
            <a:pPr marL="457200" lvl="0" indent="-457200"/>
            <a:r>
              <a:rPr lang="en-US" sz="2400" b="1" dirty="0" smtClean="0">
                <a:solidFill>
                  <a:schemeClr val="bg1"/>
                </a:solidFill>
                <a:latin typeface="Arial Narrow" pitchFamily="34" charset="0"/>
              </a:rPr>
              <a:t>1. Decreased plasma protein binding; </a:t>
            </a:r>
          </a:p>
          <a:p>
            <a:pPr marL="457200" lvl="0" indent="-457200"/>
            <a:r>
              <a:rPr lang="en-US" sz="2400" b="1" dirty="0" smtClean="0">
                <a:solidFill>
                  <a:schemeClr val="bg1"/>
                </a:solidFill>
                <a:latin typeface="Arial Narrow" pitchFamily="34" charset="0"/>
                <a:sym typeface="Wingdings 3"/>
              </a:rPr>
              <a:t>      </a:t>
            </a:r>
            <a:r>
              <a:rPr lang="en-US" sz="2400" b="1" dirty="0" smtClean="0">
                <a:solidFill>
                  <a:srgbClr val="FFFFCC"/>
                </a:solidFill>
                <a:latin typeface="Arial Narrow" pitchFamily="34" charset="0"/>
                <a:sym typeface="Wingdings 3"/>
              </a:rPr>
              <a:t> elimination of </a:t>
            </a:r>
            <a:r>
              <a:rPr lang="en-US" sz="2400" b="1" dirty="0" smtClean="0">
                <a:solidFill>
                  <a:srgbClr val="FFFFCC"/>
                </a:solidFill>
                <a:latin typeface="Arial Narrow" pitchFamily="34" charset="0"/>
              </a:rPr>
              <a:t>free drug &amp; shortening of its t1/2. as pts with </a:t>
            </a:r>
            <a:r>
              <a:rPr lang="en-US" sz="2400" b="1" dirty="0" err="1" smtClean="0">
                <a:solidFill>
                  <a:srgbClr val="FFFFCC"/>
                </a:solidFill>
                <a:latin typeface="Arial Narrow" pitchFamily="34" charset="0"/>
              </a:rPr>
              <a:t>nephrotic</a:t>
            </a:r>
            <a:r>
              <a:rPr lang="en-US" sz="2400" b="1" dirty="0" smtClean="0">
                <a:solidFill>
                  <a:srgbClr val="FFFFCC"/>
                </a:solidFill>
                <a:latin typeface="Arial Narrow" pitchFamily="34" charset="0"/>
              </a:rPr>
              <a:t> syndrome (</a:t>
            </a:r>
            <a:r>
              <a:rPr lang="en-US" sz="2400" b="1" dirty="0" err="1" smtClean="0">
                <a:solidFill>
                  <a:srgbClr val="FFFFCC"/>
                </a:solidFill>
                <a:latin typeface="Arial Narrow" pitchFamily="34" charset="0"/>
              </a:rPr>
              <a:t>proteinuria</a:t>
            </a:r>
            <a:r>
              <a:rPr lang="en-US" sz="2400" b="1" dirty="0" smtClean="0">
                <a:solidFill>
                  <a:srgbClr val="FFFFCC"/>
                </a:solidFill>
                <a:latin typeface="Arial Narrow" pitchFamily="34" charset="0"/>
              </a:rPr>
              <a:t>)</a:t>
            </a:r>
          </a:p>
          <a:p>
            <a:r>
              <a:rPr lang="en-US" sz="2400" b="1" dirty="0" smtClean="0">
                <a:solidFill>
                  <a:schemeClr val="bg1"/>
                </a:solidFill>
                <a:latin typeface="Arial Narrow" pitchFamily="34" charset="0"/>
              </a:rPr>
              <a:t>2. Decreased catabolism of clotting factors; </a:t>
            </a:r>
            <a:r>
              <a:rPr lang="en-US" sz="2400" b="1" dirty="0" smtClean="0">
                <a:solidFill>
                  <a:srgbClr val="FFFFCC"/>
                </a:solidFill>
                <a:latin typeface="Arial Narrow" pitchFamily="34" charset="0"/>
                <a:sym typeface="Wingdings 3"/>
              </a:rPr>
              <a:t>Hypothyroidism</a:t>
            </a:r>
          </a:p>
          <a:p>
            <a:r>
              <a:rPr lang="en-US" sz="2400" b="1" dirty="0" smtClean="0">
                <a:solidFill>
                  <a:schemeClr val="bg1"/>
                </a:solidFill>
                <a:latin typeface="Arial Narrow" pitchFamily="34" charset="0"/>
              </a:rPr>
              <a:t>3. Hereditary resistance to oral anticoagulants</a:t>
            </a:r>
          </a:p>
        </p:txBody>
      </p:sp>
      <p:cxnSp>
        <p:nvCxnSpPr>
          <p:cNvPr id="28" name="Straight Connector 27"/>
          <p:cNvCxnSpPr/>
          <p:nvPr/>
        </p:nvCxnSpPr>
        <p:spPr>
          <a:xfrm>
            <a:off x="0" y="4648200"/>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3">
                                            <p:bg/>
                                          </p:spTgt>
                                        </p:tgtEl>
                                        <p:attrNameLst>
                                          <p:attrName>style.visibility</p:attrName>
                                        </p:attrNameLst>
                                      </p:cBhvr>
                                      <p:to>
                                        <p:strVal val="visible"/>
                                      </p:to>
                                    </p:set>
                                    <p:animEffect transition="in" filter="strips(downRight)">
                                      <p:cBhvr>
                                        <p:cTn id="22" dur="1000"/>
                                        <p:tgtEl>
                                          <p:spTgt spid="23">
                                            <p:bg/>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strips(downRight)">
                                      <p:cBhvr>
                                        <p:cTn id="27" dur="10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strips(downRight)">
                                      <p:cBhvr>
                                        <p:cTn id="32" dur="10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strips(downRight)">
                                      <p:cBhvr>
                                        <p:cTn id="37" dur="10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5">
                                            <p:bg/>
                                          </p:spTgt>
                                        </p:tgtEl>
                                        <p:attrNameLst>
                                          <p:attrName>style.visibility</p:attrName>
                                        </p:attrNameLst>
                                      </p:cBhvr>
                                      <p:to>
                                        <p:strVal val="visible"/>
                                      </p:to>
                                    </p:set>
                                    <p:animEffect transition="in" filter="strips(downRight)">
                                      <p:cBhvr>
                                        <p:cTn id="42" dur="1000"/>
                                        <p:tgtEl>
                                          <p:spTgt spid="25">
                                            <p:bg/>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strips(downRight)">
                                      <p:cBhvr>
                                        <p:cTn id="47" dur="10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strips(downRight)">
                                      <p:cBhvr>
                                        <p:cTn id="52" dur="10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bg/>
                                          </p:spTgt>
                                        </p:tgtEl>
                                        <p:attrNameLst>
                                          <p:attrName>style.visibility</p:attrName>
                                        </p:attrNameLst>
                                      </p:cBhvr>
                                      <p:to>
                                        <p:strVal val="visible"/>
                                      </p:to>
                                    </p:set>
                                    <p:animEffect transition="in" filter="strips(downRight)">
                                      <p:cBhvr>
                                        <p:cTn id="57" dur="1000"/>
                                        <p:tgtEl>
                                          <p:spTgt spid="26">
                                            <p:bg/>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strips(downRight)">
                                      <p:cBhvr>
                                        <p:cTn id="62" dur="1000"/>
                                        <p:tgtEl>
                                          <p:spTgt spid="2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1" end="1"/>
                                            </p:txEl>
                                          </p:spTgt>
                                        </p:tgtEl>
                                        <p:attrNameLst>
                                          <p:attrName>style.visibility</p:attrName>
                                        </p:attrNameLst>
                                      </p:cBhvr>
                                      <p:to>
                                        <p:strVal val="visible"/>
                                      </p:to>
                                    </p:set>
                                    <p:animEffect transition="in" filter="strips(downRight)">
                                      <p:cBhvr>
                                        <p:cTn id="67" dur="1000"/>
                                        <p:tgtEl>
                                          <p:spTgt spid="2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6">
                                            <p:txEl>
                                              <p:pRg st="2" end="2"/>
                                            </p:txEl>
                                          </p:spTgt>
                                        </p:tgtEl>
                                        <p:attrNameLst>
                                          <p:attrName>style.visibility</p:attrName>
                                        </p:attrNameLst>
                                      </p:cBhvr>
                                      <p:to>
                                        <p:strVal val="visible"/>
                                      </p:to>
                                    </p:set>
                                    <p:animEffect transition="in" filter="strips(downRight)">
                                      <p:cBhvr>
                                        <p:cTn id="72" dur="1000"/>
                                        <p:tgtEl>
                                          <p:spTgt spid="2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26">
                                            <p:txEl>
                                              <p:pRg st="3" end="3"/>
                                            </p:txEl>
                                          </p:spTgt>
                                        </p:tgtEl>
                                        <p:attrNameLst>
                                          <p:attrName>style.visibility</p:attrName>
                                        </p:attrNameLst>
                                      </p:cBhvr>
                                      <p:to>
                                        <p:strVal val="visible"/>
                                      </p:to>
                                    </p:set>
                                    <p:animEffect transition="in" filter="strips(downRight)">
                                      <p:cBhvr>
                                        <p:cTn id="77" dur="10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3" grpId="0" build="p" animBg="1"/>
      <p:bldP spid="25" grpId="0" build="p" animBg="1"/>
      <p:bldP spid="2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Striped Right Arrow 21"/>
          <p:cNvSpPr/>
          <p:nvPr/>
        </p:nvSpPr>
        <p:spPr>
          <a:xfrm rot="16200000">
            <a:off x="5753098" y="1028700"/>
            <a:ext cx="4419602" cy="2362198"/>
          </a:xfrm>
          <a:prstGeom prst="stripedRightArrow">
            <a:avLst>
              <a:gd name="adj1" fmla="val 19073"/>
              <a:gd name="adj2" fmla="val 51565"/>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228600"/>
            <a:ext cx="4343400" cy="430887"/>
          </a:xfrm>
          <a:prstGeom prst="rect">
            <a:avLst/>
          </a:prstGeom>
          <a:solidFill>
            <a:srgbClr val="FFFF99"/>
          </a:solidFill>
          <a:ln>
            <a:solidFill>
              <a:schemeClr val="tx1"/>
            </a:solidFill>
          </a:ln>
          <a:effectLst>
            <a:outerShdw dist="50800" dir="3600000" algn="ctr" rotWithShape="0">
              <a:srgbClr val="0000FF"/>
            </a:outerShdw>
          </a:effectLst>
        </p:spPr>
        <p:txBody>
          <a:bodyPr wrap="square">
            <a:spAutoFit/>
          </a:bodyPr>
          <a:lstStyle/>
          <a:p>
            <a:r>
              <a:rPr lang="en-US" sz="2200" dirty="0" smtClean="0">
                <a:solidFill>
                  <a:srgbClr val="B00000"/>
                </a:solidFill>
                <a:effectLst>
                  <a:outerShdw blurRad="50800" dist="38100" dir="8100000" algn="tr" rotWithShape="0">
                    <a:schemeClr val="bg1">
                      <a:alpha val="40000"/>
                    </a:schemeClr>
                  </a:outerShdw>
                </a:effectLst>
                <a:latin typeface="Bernard MT Condensed" pitchFamily="18" charset="0"/>
              </a:rPr>
              <a:t>DRUGS MODULATING RESPONSE TO VKAs</a:t>
            </a:r>
            <a:endParaRPr lang="en-US" sz="2200" dirty="0">
              <a:solidFill>
                <a:srgbClr val="B00000"/>
              </a:solidFill>
              <a:effectLst>
                <a:outerShdw blurRad="50800" dist="38100" dir="8100000" algn="tr" rotWithShape="0">
                  <a:schemeClr val="bg1">
                    <a:alpha val="40000"/>
                  </a:schemeClr>
                </a:outerShdw>
              </a:effectLst>
              <a:latin typeface="Bernard MT Condensed" pitchFamily="18" charset="0"/>
            </a:endParaRPr>
          </a:p>
        </p:txBody>
      </p:sp>
      <p:sp>
        <p:nvSpPr>
          <p:cNvPr id="21" name="TextBox 20"/>
          <p:cNvSpPr txBox="1"/>
          <p:nvPr/>
        </p:nvSpPr>
        <p:spPr>
          <a:xfrm>
            <a:off x="152400" y="813137"/>
            <a:ext cx="8763000" cy="3416320"/>
          </a:xfrm>
          <a:prstGeom prst="rect">
            <a:avLst/>
          </a:prstGeom>
          <a:solidFill>
            <a:srgbClr val="000000">
              <a:alpha val="30196"/>
            </a:srgbClr>
          </a:solidFill>
        </p:spPr>
        <p:txBody>
          <a:bodyPr wrap="square" rtlCol="0">
            <a:spAutoFit/>
          </a:bodyPr>
          <a:lstStyle/>
          <a:p>
            <a:pPr lvl="0"/>
            <a:r>
              <a:rPr lang="en-US" sz="2400" b="1" dirty="0" smtClean="0">
                <a:solidFill>
                  <a:schemeClr val="bg1"/>
                </a:solidFill>
                <a:latin typeface="Arial Narrow" pitchFamily="34" charset="0"/>
              </a:rPr>
              <a:t>1.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synthesis by intestinal flora; </a:t>
            </a:r>
            <a:r>
              <a:rPr lang="en-US" sz="2400" b="1" dirty="0" smtClean="0">
                <a:solidFill>
                  <a:srgbClr val="FCE224"/>
                </a:solidFill>
                <a:latin typeface="Arial Narrow" pitchFamily="34" charset="0"/>
              </a:rPr>
              <a:t>oral antibiotics</a:t>
            </a:r>
            <a:r>
              <a:rPr lang="en-US" sz="2400" b="1" dirty="0" smtClean="0">
                <a:solidFill>
                  <a:schemeClr val="bg1"/>
                </a:solidFill>
                <a:latin typeface="Arial Narrow" pitchFamily="34" charset="0"/>
              </a:rPr>
              <a:t> </a:t>
            </a:r>
          </a:p>
          <a:p>
            <a:pPr lvl="0"/>
            <a:r>
              <a:rPr lang="en-US" sz="2400" b="1" dirty="0" smtClean="0">
                <a:solidFill>
                  <a:schemeClr val="bg1"/>
                </a:solidFill>
                <a:latin typeface="Arial Narrow" pitchFamily="34" charset="0"/>
              </a:rPr>
              <a:t>2. Inhibition of </a:t>
            </a:r>
            <a:r>
              <a:rPr lang="en-US" sz="2400" b="1" dirty="0" err="1" smtClean="0">
                <a:solidFill>
                  <a:schemeClr val="bg1"/>
                </a:solidFill>
                <a:latin typeface="Arial Narrow" pitchFamily="34" charset="0"/>
              </a:rPr>
              <a:t>Vit</a:t>
            </a:r>
            <a:r>
              <a:rPr lang="en-US" sz="2400" b="1" dirty="0" smtClean="0">
                <a:solidFill>
                  <a:schemeClr val="bg1"/>
                </a:solidFill>
                <a:latin typeface="Arial Narrow" pitchFamily="34" charset="0"/>
              </a:rPr>
              <a:t> K absorption; </a:t>
            </a:r>
            <a:r>
              <a:rPr lang="en-US" sz="2400" b="1" dirty="0" smtClean="0">
                <a:solidFill>
                  <a:srgbClr val="FCE224"/>
                </a:solidFill>
                <a:latin typeface="Arial Narrow" pitchFamily="34" charset="0"/>
              </a:rPr>
              <a:t>liquid paraffin</a:t>
            </a:r>
          </a:p>
          <a:p>
            <a:pPr lvl="0"/>
            <a:r>
              <a:rPr lang="en-US" sz="2400" b="1" dirty="0" smtClean="0">
                <a:solidFill>
                  <a:schemeClr val="bg1"/>
                </a:solidFill>
                <a:latin typeface="Arial Narrow" pitchFamily="34" charset="0"/>
              </a:rPr>
              <a:t>3. Decrease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inhibitors;</a:t>
            </a:r>
          </a:p>
          <a:p>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chloramphenicol</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cimetidine</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4. </a:t>
            </a:r>
            <a:r>
              <a:rPr lang="en-US" sz="2400" b="1" dirty="0" err="1" smtClean="0">
                <a:solidFill>
                  <a:schemeClr val="bg1"/>
                </a:solidFill>
                <a:latin typeface="Arial Narrow" pitchFamily="34" charset="0"/>
              </a:rPr>
              <a:t>Displacment</a:t>
            </a:r>
            <a:r>
              <a:rPr lang="en-US" sz="2400" b="1" dirty="0" smtClean="0">
                <a:solidFill>
                  <a:schemeClr val="bg1"/>
                </a:solidFill>
                <a:latin typeface="Arial Narrow" pitchFamily="34" charset="0"/>
              </a:rPr>
              <a:t> of the drug from protein binding sites; </a:t>
            </a:r>
            <a:r>
              <a:rPr lang="en-US" sz="2400" dirty="0" smtClean="0"/>
              <a:t/>
            </a:r>
            <a:br>
              <a:rPr lang="en-US" sz="2400" dirty="0" smtClean="0"/>
            </a:br>
            <a:r>
              <a:rPr lang="en-US" sz="2400" dirty="0" smtClean="0"/>
              <a:t>   </a:t>
            </a:r>
            <a:r>
              <a:rPr lang="en-US" sz="2400" b="1" dirty="0" err="1" smtClean="0">
                <a:solidFill>
                  <a:srgbClr val="FCE224"/>
                </a:solidFill>
                <a:latin typeface="Arial Narrow" pitchFamily="34" charset="0"/>
              </a:rPr>
              <a:t>phenylbutazone</a:t>
            </a:r>
            <a:r>
              <a:rPr lang="en-US" sz="2400" b="1" dirty="0" smtClean="0">
                <a:solidFill>
                  <a:srgbClr val="FCE224"/>
                </a:solidFill>
                <a:latin typeface="Arial Narrow" pitchFamily="34" charset="0"/>
              </a:rPr>
              <a:t> &amp; </a:t>
            </a:r>
            <a:r>
              <a:rPr lang="en-US" sz="2400" b="1" dirty="0" err="1" smtClean="0">
                <a:solidFill>
                  <a:srgbClr val="FCE224"/>
                </a:solidFill>
                <a:latin typeface="Arial Narrow" pitchFamily="34" charset="0"/>
              </a:rPr>
              <a:t>salicylates</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5. Co-administration of drugs that increase bleeding tendency by;</a:t>
            </a:r>
          </a:p>
          <a:p>
            <a:r>
              <a:rPr lang="en-US" sz="2400" b="1" dirty="0" smtClean="0">
                <a:solidFill>
                  <a:schemeClr val="bg1"/>
                </a:solidFill>
                <a:latin typeface="Arial Narrow" pitchFamily="34" charset="0"/>
              </a:rPr>
              <a:t>    inhibiting platelet function; </a:t>
            </a:r>
            <a:r>
              <a:rPr lang="en-US" sz="2400" b="1" dirty="0" smtClean="0">
                <a:solidFill>
                  <a:srgbClr val="FCE224"/>
                </a:solidFill>
                <a:latin typeface="Arial Narrow" pitchFamily="34" charset="0"/>
              </a:rPr>
              <a:t>NSAIDs</a:t>
            </a:r>
          </a:p>
          <a:p>
            <a:r>
              <a:rPr lang="en-US" sz="2400" b="1" dirty="0" smtClean="0">
                <a:solidFill>
                  <a:schemeClr val="bg1"/>
                </a:solidFill>
                <a:latin typeface="Arial Narrow" pitchFamily="34" charset="0"/>
              </a:rPr>
              <a:t>    inhibiting coagulation factors;  </a:t>
            </a:r>
            <a:r>
              <a:rPr lang="en-US" sz="2400" b="1" dirty="0" smtClean="0">
                <a:solidFill>
                  <a:srgbClr val="FCE224"/>
                </a:solidFill>
                <a:latin typeface="Arial Narrow" pitchFamily="34" charset="0"/>
              </a:rPr>
              <a:t>heparin</a:t>
            </a:r>
          </a:p>
        </p:txBody>
      </p:sp>
      <p:sp>
        <p:nvSpPr>
          <p:cNvPr id="27" name="Striped Right Arrow 26"/>
          <p:cNvSpPr/>
          <p:nvPr/>
        </p:nvSpPr>
        <p:spPr>
          <a:xfrm rot="5400000" flipV="1">
            <a:off x="6958583" y="4559808"/>
            <a:ext cx="2033017" cy="2209800"/>
          </a:xfrm>
          <a:prstGeom prst="stripedRightArrow">
            <a:avLst>
              <a:gd name="adj1" fmla="val 19379"/>
              <a:gd name="adj2" fmla="val 50000"/>
            </a:avLst>
          </a:prstGeom>
          <a:gradFill flip="none" rotWithShape="1">
            <a:gsLst>
              <a:gs pos="0">
                <a:srgbClr val="B00000"/>
              </a:gs>
              <a:gs pos="20000">
                <a:srgbClr val="0000C8"/>
              </a:gs>
              <a:gs pos="50000">
                <a:schemeClr val="bg2">
                  <a:lumMod val="50000"/>
                </a:schemeClr>
              </a:gs>
              <a:gs pos="75000">
                <a:srgbClr val="8F0040"/>
              </a:gs>
              <a:gs pos="89999">
                <a:srgbClr val="F27300"/>
              </a:gs>
              <a:gs pos="100000">
                <a:srgbClr val="FFB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 y="4754940"/>
            <a:ext cx="8686800" cy="1569660"/>
          </a:xfrm>
          <a:prstGeom prst="rect">
            <a:avLst/>
          </a:prstGeom>
          <a:solidFill>
            <a:srgbClr val="000000">
              <a:alpha val="43137"/>
            </a:srgbClr>
          </a:solidFill>
          <a:ln>
            <a:noFill/>
          </a:ln>
        </p:spPr>
        <p:txBody>
          <a:bodyPr wrap="square" rtlCol="0">
            <a:spAutoFit/>
          </a:bodyPr>
          <a:lstStyle/>
          <a:p>
            <a:pPr indent="-457200"/>
            <a:r>
              <a:rPr lang="en-US" sz="2400" b="1" dirty="0" smtClean="0">
                <a:solidFill>
                  <a:schemeClr val="bg1"/>
                </a:solidFill>
                <a:latin typeface="Arial Narrow" pitchFamily="34" charset="0"/>
              </a:rPr>
              <a:t>1. Inhibition of drug absorption from GIT;  </a:t>
            </a:r>
            <a:r>
              <a:rPr lang="en-US" sz="2400" b="1" dirty="0" err="1" smtClean="0">
                <a:solidFill>
                  <a:srgbClr val="FCE224"/>
                </a:solidFill>
                <a:latin typeface="Arial Narrow" pitchFamily="34" charset="0"/>
              </a:rPr>
              <a:t>cholystyramine</a:t>
            </a:r>
            <a:r>
              <a:rPr lang="en-US" sz="2400" b="1" dirty="0" smtClean="0">
                <a:solidFill>
                  <a:srgbClr val="FCE224"/>
                </a:solidFill>
                <a:latin typeface="Arial Narrow" pitchFamily="34" charset="0"/>
              </a:rPr>
              <a:t>, </a:t>
            </a:r>
            <a:r>
              <a:rPr lang="en-US" sz="2400" b="1" dirty="0" err="1" smtClean="0">
                <a:solidFill>
                  <a:srgbClr val="FCE224"/>
                </a:solidFill>
                <a:latin typeface="Arial Narrow" pitchFamily="34" charset="0"/>
              </a:rPr>
              <a:t>colestipol</a:t>
            </a:r>
            <a:endParaRPr lang="en-US" sz="2400" b="1" dirty="0" smtClean="0">
              <a:solidFill>
                <a:srgbClr val="FCE224"/>
              </a:solidFill>
              <a:latin typeface="Arial Narrow" pitchFamily="34" charset="0"/>
            </a:endParaRPr>
          </a:p>
          <a:p>
            <a:pPr lvl="0" indent="-457200"/>
            <a:r>
              <a:rPr lang="en-US" sz="2400" b="1" dirty="0" smtClean="0">
                <a:solidFill>
                  <a:schemeClr val="bg1"/>
                </a:solidFill>
                <a:latin typeface="Arial Narrow" pitchFamily="34" charset="0"/>
                <a:sym typeface="Wingdings 3"/>
              </a:rPr>
              <a:t>2. Increase in </a:t>
            </a:r>
            <a:r>
              <a:rPr lang="en-US" sz="2400" b="1" dirty="0" smtClean="0">
                <a:solidFill>
                  <a:schemeClr val="bg1"/>
                </a:solidFill>
                <a:latin typeface="Arial Narrow" pitchFamily="34" charset="0"/>
              </a:rPr>
              <a:t>synthesis of clotting factors; </a:t>
            </a:r>
            <a:r>
              <a:rPr lang="en-US" sz="2400" b="1" dirty="0" err="1" smtClean="0">
                <a:solidFill>
                  <a:srgbClr val="FCE224"/>
                </a:solidFill>
                <a:latin typeface="Arial Narrow" pitchFamily="34" charset="0"/>
              </a:rPr>
              <a:t>Vit</a:t>
            </a:r>
            <a:r>
              <a:rPr lang="en-US" sz="2400" b="1" dirty="0" smtClean="0">
                <a:solidFill>
                  <a:srgbClr val="FCE224"/>
                </a:solidFill>
                <a:latin typeface="Arial Narrow" pitchFamily="34" charset="0"/>
              </a:rPr>
              <a:t> K, oral contraceptives</a:t>
            </a:r>
            <a:r>
              <a:rPr lang="en-US" sz="2400" b="1" dirty="0" smtClean="0">
                <a:solidFill>
                  <a:srgbClr val="FCE224"/>
                </a:solidFill>
                <a:latin typeface="Arial Narrow" pitchFamily="34" charset="0"/>
                <a:sym typeface="Wingdings 3"/>
              </a:rPr>
              <a:t>   </a:t>
            </a:r>
            <a:endParaRPr lang="en-US" sz="2400" b="1" dirty="0" smtClean="0">
              <a:solidFill>
                <a:srgbClr val="FCE224"/>
              </a:solidFill>
              <a:latin typeface="Arial Narrow" pitchFamily="34" charset="0"/>
            </a:endParaRPr>
          </a:p>
          <a:p>
            <a:r>
              <a:rPr lang="en-US" sz="2400" b="1" dirty="0" smtClean="0">
                <a:solidFill>
                  <a:schemeClr val="bg1"/>
                </a:solidFill>
                <a:latin typeface="Arial Narrow" pitchFamily="34" charset="0"/>
              </a:rPr>
              <a:t>3. Increase in drug metabolism by </a:t>
            </a:r>
            <a:r>
              <a:rPr lang="en-US" sz="2400" b="1" dirty="0" err="1" smtClean="0">
                <a:solidFill>
                  <a:schemeClr val="bg1"/>
                </a:solidFill>
                <a:latin typeface="Arial Narrow" pitchFamily="34" charset="0"/>
              </a:rPr>
              <a:t>microsomal</a:t>
            </a:r>
            <a:r>
              <a:rPr lang="en-US" sz="2400" b="1" dirty="0" smtClean="0">
                <a:solidFill>
                  <a:schemeClr val="bg1"/>
                </a:solidFill>
                <a:latin typeface="Arial Narrow" pitchFamily="34" charset="0"/>
              </a:rPr>
              <a:t> enzyme inducers; </a:t>
            </a:r>
            <a:r>
              <a:rPr lang="en-US" sz="2400" b="1" dirty="0" err="1" smtClean="0">
                <a:solidFill>
                  <a:srgbClr val="FFC000"/>
                </a:solidFill>
                <a:latin typeface="Arial Narrow" pitchFamily="34" charset="0"/>
              </a:rPr>
              <a:t>Carbamazepine</a:t>
            </a:r>
            <a:r>
              <a:rPr lang="en-US" sz="2400" b="1" dirty="0" smtClean="0">
                <a:solidFill>
                  <a:schemeClr val="bg1"/>
                </a:solidFill>
                <a:latin typeface="Arial Narrow" pitchFamily="34" charset="0"/>
              </a:rPr>
              <a:t>; </a:t>
            </a:r>
            <a:r>
              <a:rPr lang="en-US" sz="2400" b="1" dirty="0" smtClean="0">
                <a:solidFill>
                  <a:srgbClr val="FCE224"/>
                </a:solidFill>
                <a:latin typeface="Arial Narrow" pitchFamily="34" charset="0"/>
              </a:rPr>
              <a:t>barbiturates, </a:t>
            </a:r>
            <a:r>
              <a:rPr lang="en-US" sz="2400" b="1" dirty="0" err="1" smtClean="0">
                <a:solidFill>
                  <a:srgbClr val="FCE224"/>
                </a:solidFill>
                <a:latin typeface="Arial Narrow" pitchFamily="34" charset="0"/>
              </a:rPr>
              <a:t>rifampicin</a:t>
            </a:r>
            <a:endParaRPr lang="en-US" sz="2400" b="1" dirty="0" smtClean="0">
              <a:solidFill>
                <a:srgbClr val="FCE224"/>
              </a:solidFill>
              <a:latin typeface="Arial Narrow" pitchFamily="34" charset="0"/>
            </a:endParaRPr>
          </a:p>
        </p:txBody>
      </p:sp>
      <p:cxnSp>
        <p:nvCxnSpPr>
          <p:cNvPr id="28" name="Straight Connector 27"/>
          <p:cNvCxnSpPr/>
          <p:nvPr/>
        </p:nvCxnSpPr>
        <p:spPr>
          <a:xfrm>
            <a:off x="0" y="4535556"/>
            <a:ext cx="9144000" cy="0"/>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5-Point Star 7"/>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strips(downRight)">
                                      <p:cBhvr>
                                        <p:cTn id="7" dur="1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strips(downRight)">
                                      <p:cBhvr>
                                        <p:cTn id="12" dur="1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strips(downRight)">
                                      <p:cBhvr>
                                        <p:cTn id="17" dur="1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strips(downRight)">
                                      <p:cBhvr>
                                        <p:cTn id="22" dur="1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strips(downRight)">
                                      <p:cBhvr>
                                        <p:cTn id="27" dur="1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strips(downRight)">
                                      <p:cBhvr>
                                        <p:cTn id="32" dur="1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strips(downRight)">
                                      <p:cBhvr>
                                        <p:cTn id="37" dur="1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strips(downRight)">
                                      <p:cBhvr>
                                        <p:cTn id="42" dur="1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strips(downRight)">
                                      <p:cBhvr>
                                        <p:cTn id="47" dur="1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
                                            <p:bg/>
                                          </p:spTgt>
                                        </p:tgtEl>
                                        <p:attrNameLst>
                                          <p:attrName>style.visibility</p:attrName>
                                        </p:attrNameLst>
                                      </p:cBhvr>
                                      <p:to>
                                        <p:strVal val="visible"/>
                                      </p:to>
                                    </p:set>
                                    <p:animEffect transition="in" filter="strips(downRight)">
                                      <p:cBhvr>
                                        <p:cTn id="52" dur="1000"/>
                                        <p:tgtEl>
                                          <p:spTgt spid="26">
                                            <p:bg/>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strips(downRight)">
                                      <p:cBhvr>
                                        <p:cTn id="57" dur="10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strips(downRight)">
                                      <p:cBhvr>
                                        <p:cTn id="62" dur="1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26">
                                            <p:txEl>
                                              <p:pRg st="2" end="2"/>
                                            </p:txEl>
                                          </p:spTgt>
                                        </p:tgtEl>
                                        <p:attrNameLst>
                                          <p:attrName>style.visibility</p:attrName>
                                        </p:attrNameLst>
                                      </p:cBhvr>
                                      <p:to>
                                        <p:strVal val="visible"/>
                                      </p:to>
                                    </p:set>
                                    <p:animEffect transition="in" filter="strips(downRight)">
                                      <p:cBhvr>
                                        <p:cTn id="67" dur="10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TextBox 12"/>
          <p:cNvSpPr txBox="1"/>
          <p:nvPr/>
        </p:nvSpPr>
        <p:spPr>
          <a:xfrm>
            <a:off x="152400" y="152400"/>
            <a:ext cx="8839200" cy="2336537"/>
          </a:xfrm>
          <a:prstGeom prst="rect">
            <a:avLst/>
          </a:prstGeom>
          <a:noFill/>
        </p:spPr>
        <p:txBody>
          <a:bodyPr wrap="square" rtlCol="0">
            <a:spAutoFit/>
          </a:bodyPr>
          <a:lstStyle/>
          <a:p>
            <a:pPr>
              <a:lnSpc>
                <a:spcPts val="2500"/>
              </a:lnSpc>
            </a:pPr>
            <a:r>
              <a:rPr lang="en-US" sz="2400" b="1" dirty="0" smtClean="0">
                <a:solidFill>
                  <a:schemeClr val="bg1"/>
                </a:solidFill>
              </a:rPr>
              <a:t>An old, peptic ulcer patient, sustained on </a:t>
            </a:r>
            <a:r>
              <a:rPr lang="en-US" sz="2400" b="1" dirty="0" err="1" smtClean="0">
                <a:solidFill>
                  <a:schemeClr val="bg1"/>
                </a:solidFill>
              </a:rPr>
              <a:t>cimetidine</a:t>
            </a:r>
            <a:r>
              <a:rPr lang="en-US" sz="2400" b="1" dirty="0" smtClean="0">
                <a:solidFill>
                  <a:schemeClr val="bg1"/>
                </a:solidFill>
              </a:rPr>
              <a:t>, has been bed ridden  since a month following a major orthopedic surgery for pelvic fracture. The last week he began to complain of pain,  tenderness, warmth &amp; swelling of his left leg. He was diagnosed as deep vein thrombosis. His treating physician put him first on heparin that was replaced after three days by VKAs.  Today he began to show bleeding of gums.  </a:t>
            </a:r>
            <a:endParaRPr lang="en-US" sz="2400" b="1" dirty="0">
              <a:solidFill>
                <a:schemeClr val="bg1"/>
              </a:solidFill>
            </a:endParaRPr>
          </a:p>
        </p:txBody>
      </p:sp>
      <p:sp>
        <p:nvSpPr>
          <p:cNvPr id="20" name="TextBox 19"/>
          <p:cNvSpPr txBox="1"/>
          <p:nvPr/>
        </p:nvSpPr>
        <p:spPr>
          <a:xfrm>
            <a:off x="1524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his finding?</a:t>
            </a:r>
            <a:endParaRPr lang="en-US" sz="2400" b="1" dirty="0">
              <a:solidFill>
                <a:srgbClr val="FFFF99"/>
              </a:solidFill>
            </a:endParaRPr>
          </a:p>
        </p:txBody>
      </p:sp>
      <p:sp>
        <p:nvSpPr>
          <p:cNvPr id="21" name="TextBox 20"/>
          <p:cNvSpPr txBox="1"/>
          <p:nvPr/>
        </p:nvSpPr>
        <p:spPr>
          <a:xfrm>
            <a:off x="152400" y="3962400"/>
            <a:ext cx="8991600" cy="830997"/>
          </a:xfrm>
          <a:prstGeom prst="rect">
            <a:avLst/>
          </a:prstGeom>
          <a:noFill/>
        </p:spPr>
        <p:txBody>
          <a:bodyPr wrap="square" rtlCol="0">
            <a:spAutoFit/>
          </a:bodyPr>
          <a:lstStyle/>
          <a:p>
            <a:r>
              <a:rPr lang="en-US" sz="2400" b="1" dirty="0" smtClean="0">
                <a:solidFill>
                  <a:srgbClr val="FFFF99"/>
                </a:solidFill>
              </a:rPr>
              <a:t>Once lab findings are there, is the physician expected  first to withdraw or to adjust the existing therapy? </a:t>
            </a:r>
            <a:endParaRPr lang="en-US" sz="2400" b="1" dirty="0">
              <a:solidFill>
                <a:srgbClr val="FFFF99"/>
              </a:solidFill>
            </a:endParaRPr>
          </a:p>
        </p:txBody>
      </p:sp>
      <p:sp>
        <p:nvSpPr>
          <p:cNvPr id="23" name="TextBox 22"/>
          <p:cNvSpPr txBox="1"/>
          <p:nvPr/>
        </p:nvSpPr>
        <p:spPr>
          <a:xfrm>
            <a:off x="152400" y="2819400"/>
            <a:ext cx="8915400" cy="1200329"/>
          </a:xfrm>
          <a:prstGeom prst="rect">
            <a:avLst/>
          </a:prstGeom>
          <a:noFill/>
        </p:spPr>
        <p:txBody>
          <a:bodyPr wrap="square" rtlCol="0">
            <a:spAutoFit/>
          </a:bodyPr>
          <a:lstStyle/>
          <a:p>
            <a:r>
              <a:rPr lang="en-US" sz="2400" b="1" dirty="0" smtClean="0">
                <a:solidFill>
                  <a:srgbClr val="FFFF99"/>
                </a:solidFill>
              </a:rPr>
              <a:t>Will the treating physician 1</a:t>
            </a:r>
            <a:r>
              <a:rPr lang="en-US" sz="2400" b="1" baseline="30000" dirty="0" smtClean="0">
                <a:solidFill>
                  <a:srgbClr val="FFFF99"/>
                </a:solidFill>
              </a:rPr>
              <a:t>st</a:t>
            </a:r>
            <a:r>
              <a:rPr lang="en-US" sz="2400" b="1" dirty="0" smtClean="0">
                <a:solidFill>
                  <a:srgbClr val="FFFF99"/>
                </a:solidFill>
              </a:rPr>
              <a:t> of all, consider giving an antidote to stop bleeding ( if so then state) or will he probably ask for lab investigation ( if so then state)? </a:t>
            </a:r>
            <a:endParaRPr lang="en-US" sz="2400" b="1" dirty="0">
              <a:solidFill>
                <a:srgbClr val="FFFF99"/>
              </a:solidFill>
            </a:endParaRPr>
          </a:p>
        </p:txBody>
      </p:sp>
      <p:grpSp>
        <p:nvGrpSpPr>
          <p:cNvPr id="24" name="Group 23"/>
          <p:cNvGrpSpPr/>
          <p:nvPr/>
        </p:nvGrpSpPr>
        <p:grpSpPr>
          <a:xfrm>
            <a:off x="0" y="5334000"/>
            <a:ext cx="9144000" cy="1524000"/>
            <a:chOff x="0" y="4724399"/>
            <a:chExt cx="13056430" cy="2133601"/>
          </a:xfrm>
        </p:grpSpPr>
        <p:pic>
          <p:nvPicPr>
            <p:cNvPr id="2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2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27"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7170" name="Picture 2" descr="http://t0.gstatic.com/images?q=tbn:6iDMZk8u2hiycM:">
            <a:hlinkClick r:id="rId3"/>
          </p:cNvPr>
          <p:cNvPicPr>
            <a:picLocks noChangeAspect="1" noChangeArrowheads="1"/>
          </p:cNvPicPr>
          <p:nvPr/>
        </p:nvPicPr>
        <p:blipFill>
          <a:blip r:embed="rId4" cstate="print"/>
          <a:srcRect l="12121"/>
          <a:stretch>
            <a:fillRect/>
          </a:stretch>
        </p:blipFill>
        <p:spPr bwMode="auto">
          <a:xfrm>
            <a:off x="6248400" y="4572000"/>
            <a:ext cx="2209800" cy="1848341"/>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ppt_x</p:attrName>
                                        </p:attrNameLst>
                                      </p:cBhvr>
                                      <p:tavLst>
                                        <p:tav tm="0">
                                          <p:val>
                                            <p:strVal val="#ppt_x-.2"/>
                                          </p:val>
                                        </p:tav>
                                        <p:tav tm="100000">
                                          <p:val>
                                            <p:strVal val="#ppt_x"/>
                                          </p:val>
                                        </p:tav>
                                      </p:tavLst>
                                    </p:anim>
                                    <p:anim calcmode="lin" valueType="num">
                                      <p:cBhvr>
                                        <p:cTn id="1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10600" cy="2308324"/>
          </a:xfrm>
          <a:prstGeom prst="rect">
            <a:avLst/>
          </a:prstGeom>
          <a:noFill/>
        </p:spPr>
        <p:txBody>
          <a:bodyPr wrap="square" rtlCol="0">
            <a:spAutoFit/>
          </a:bodyPr>
          <a:lstStyle/>
          <a:p>
            <a:r>
              <a:rPr lang="en-US" sz="2400" b="1" dirty="0" smtClean="0">
                <a:solidFill>
                  <a:schemeClr val="bg1"/>
                </a:solidFill>
              </a:rPr>
              <a:t>A young rheumatic </a:t>
            </a:r>
            <a:r>
              <a:rPr lang="en-US" sz="2400" b="1" dirty="0" err="1" smtClean="0">
                <a:solidFill>
                  <a:schemeClr val="bg1"/>
                </a:solidFill>
              </a:rPr>
              <a:t>artheritic</a:t>
            </a:r>
            <a:r>
              <a:rPr lang="en-US" sz="2400" b="1" dirty="0" smtClean="0">
                <a:solidFill>
                  <a:schemeClr val="bg1"/>
                </a:solidFill>
              </a:rPr>
              <a:t> patient has underwent valve replacement and is sustained on </a:t>
            </a:r>
            <a:r>
              <a:rPr lang="en-US" sz="2400" b="1" dirty="0" err="1" smtClean="0">
                <a:solidFill>
                  <a:schemeClr val="bg1"/>
                </a:solidFill>
              </a:rPr>
              <a:t>warfarin</a:t>
            </a:r>
            <a:r>
              <a:rPr lang="en-US" sz="2400" b="1" dirty="0" smtClean="0">
                <a:solidFill>
                  <a:schemeClr val="bg1"/>
                </a:solidFill>
              </a:rPr>
              <a:t> therapy for the last three years. When she married, last summer, she did not want to get pregnant, so she has taken since then, oral contraceptive pills.</a:t>
            </a:r>
          </a:p>
          <a:p>
            <a:r>
              <a:rPr lang="en-US" sz="2400" b="1" dirty="0" smtClean="0">
                <a:solidFill>
                  <a:schemeClr val="bg1"/>
                </a:solidFill>
              </a:rPr>
              <a:t>Her regular lab monitoring today showed a decrease in INR this time.   </a:t>
            </a:r>
            <a:endParaRPr lang="en-US" sz="2400" b="1" dirty="0">
              <a:solidFill>
                <a:schemeClr val="bg1"/>
              </a:solidFill>
            </a:endParaRPr>
          </a:p>
        </p:txBody>
      </p:sp>
      <p:sp>
        <p:nvSpPr>
          <p:cNvPr id="7" name="TextBox 6"/>
          <p:cNvSpPr txBox="1"/>
          <p:nvPr/>
        </p:nvSpPr>
        <p:spPr>
          <a:xfrm>
            <a:off x="228600" y="2438400"/>
            <a:ext cx="7239000" cy="461665"/>
          </a:xfrm>
          <a:prstGeom prst="rect">
            <a:avLst/>
          </a:prstGeom>
          <a:noFill/>
        </p:spPr>
        <p:txBody>
          <a:bodyPr wrap="square" rtlCol="0">
            <a:spAutoFit/>
          </a:bodyPr>
          <a:lstStyle/>
          <a:p>
            <a:r>
              <a:rPr lang="en-US" sz="2400" b="1" dirty="0" smtClean="0">
                <a:solidFill>
                  <a:srgbClr val="FFFF99"/>
                </a:solidFill>
              </a:rPr>
              <a:t>What is the expected explanation of her lab result?</a:t>
            </a:r>
            <a:endParaRPr lang="en-US" sz="2400" b="1" dirty="0">
              <a:solidFill>
                <a:srgbClr val="FFFF99"/>
              </a:solidFill>
            </a:endParaRPr>
          </a:p>
        </p:txBody>
      </p:sp>
      <p:sp>
        <p:nvSpPr>
          <p:cNvPr id="8" name="TextBox 7"/>
          <p:cNvSpPr txBox="1"/>
          <p:nvPr/>
        </p:nvSpPr>
        <p:spPr>
          <a:xfrm>
            <a:off x="228600" y="2895600"/>
            <a:ext cx="8915400" cy="1938992"/>
          </a:xfrm>
          <a:prstGeom prst="rect">
            <a:avLst/>
          </a:prstGeom>
          <a:noFill/>
        </p:spPr>
        <p:txBody>
          <a:bodyPr wrap="square" rtlCol="0">
            <a:spAutoFit/>
          </a:bodyPr>
          <a:lstStyle/>
          <a:p>
            <a:r>
              <a:rPr lang="en-US" sz="2400" b="1" dirty="0" smtClean="0">
                <a:solidFill>
                  <a:srgbClr val="FFFF99"/>
                </a:solidFill>
              </a:rPr>
              <a:t>What will the treating physician consider doing?</a:t>
            </a:r>
          </a:p>
          <a:p>
            <a:pPr>
              <a:buFontTx/>
              <a:buChar char="-"/>
            </a:pPr>
            <a:r>
              <a:rPr lang="en-US" sz="2400" b="1" dirty="0" smtClean="0">
                <a:solidFill>
                  <a:srgbClr val="FFFFCC"/>
                </a:solidFill>
              </a:rPr>
              <a:t>Giving heparin on top</a:t>
            </a:r>
          </a:p>
          <a:p>
            <a:pPr>
              <a:buFontTx/>
              <a:buChar char="-"/>
            </a:pPr>
            <a:r>
              <a:rPr lang="en-US" sz="2400" b="1" dirty="0" smtClean="0">
                <a:solidFill>
                  <a:srgbClr val="FFFFCC"/>
                </a:solidFill>
              </a:rPr>
              <a:t>Adjusting </a:t>
            </a:r>
            <a:r>
              <a:rPr lang="en-US" sz="2400" b="1" dirty="0" err="1" smtClean="0">
                <a:solidFill>
                  <a:srgbClr val="FFFFCC"/>
                </a:solidFill>
              </a:rPr>
              <a:t>warfarin</a:t>
            </a:r>
            <a:r>
              <a:rPr lang="en-US" sz="2400" b="1" dirty="0" smtClean="0">
                <a:solidFill>
                  <a:srgbClr val="FFFFCC"/>
                </a:solidFill>
              </a:rPr>
              <a:t> dose </a:t>
            </a:r>
          </a:p>
          <a:p>
            <a:pPr>
              <a:buFontTx/>
              <a:buChar char="-"/>
            </a:pPr>
            <a:r>
              <a:rPr lang="en-US" sz="2400" b="1" dirty="0" smtClean="0">
                <a:solidFill>
                  <a:srgbClr val="FFFFCC"/>
                </a:solidFill>
              </a:rPr>
              <a:t> Stopping the OC</a:t>
            </a:r>
          </a:p>
          <a:p>
            <a:pPr>
              <a:buFontTx/>
              <a:buChar char="-"/>
            </a:pPr>
            <a:r>
              <a:rPr lang="en-US" sz="2400" b="1" dirty="0" smtClean="0">
                <a:solidFill>
                  <a:srgbClr val="FFFFCC"/>
                </a:solidFill>
              </a:rPr>
              <a:t> Stopping </a:t>
            </a:r>
            <a:r>
              <a:rPr lang="en-US" sz="2400" b="1" dirty="0" err="1" smtClean="0">
                <a:solidFill>
                  <a:srgbClr val="FFFFCC"/>
                </a:solidFill>
              </a:rPr>
              <a:t>warfarin</a:t>
            </a:r>
            <a:r>
              <a:rPr lang="en-US" sz="2400" b="1" dirty="0" smtClean="0">
                <a:solidFill>
                  <a:srgbClr val="FFFFCC"/>
                </a:solidFill>
              </a:rPr>
              <a:t> </a:t>
            </a:r>
            <a:endParaRPr lang="en-US" sz="2400" b="1" dirty="0">
              <a:solidFill>
                <a:srgbClr val="FFFFCC"/>
              </a:solidFill>
            </a:endParaRPr>
          </a:p>
        </p:txBody>
      </p:sp>
      <p:grpSp>
        <p:nvGrpSpPr>
          <p:cNvPr id="11" name="Group 10"/>
          <p:cNvGrpSpPr/>
          <p:nvPr/>
        </p:nvGrpSpPr>
        <p:grpSpPr>
          <a:xfrm>
            <a:off x="0" y="5334000"/>
            <a:ext cx="9144000" cy="1524000"/>
            <a:chOff x="0" y="4724399"/>
            <a:chExt cx="13056430" cy="2133601"/>
          </a:xfrm>
        </p:grpSpPr>
        <p:pic>
          <p:nvPicPr>
            <p:cNvPr id="12"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0" y="4724399"/>
              <a:ext cx="4349750" cy="2133601"/>
            </a:xfrm>
            <a:prstGeom prst="rect">
              <a:avLst/>
            </a:prstGeom>
            <a:noFill/>
          </p:spPr>
        </p:pic>
        <p:pic>
          <p:nvPicPr>
            <p:cNvPr id="15"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4353340" y="4724399"/>
              <a:ext cx="4349750" cy="2133601"/>
            </a:xfrm>
            <a:prstGeom prst="rect">
              <a:avLst/>
            </a:prstGeom>
            <a:noFill/>
          </p:spPr>
        </p:pic>
        <p:pic>
          <p:nvPicPr>
            <p:cNvPr id="16" name="Picture 2" descr="http://www.sciencephoto.com/images/download_wm_image.html/F0027300-Blood_clot,_SEM-SPL.jpg?id=700027300"/>
            <p:cNvPicPr>
              <a:picLocks noChangeAspect="1" noChangeArrowheads="1"/>
            </p:cNvPicPr>
            <p:nvPr/>
          </p:nvPicPr>
          <p:blipFill>
            <a:blip r:embed="rId2" cstate="print"/>
            <a:srcRect l="13836" t="29268" b="12197"/>
            <a:stretch>
              <a:fillRect/>
            </a:stretch>
          </p:blipFill>
          <p:spPr bwMode="auto">
            <a:xfrm>
              <a:off x="8706680" y="4724399"/>
              <a:ext cx="4349750" cy="2133601"/>
            </a:xfrm>
            <a:prstGeom prst="rect">
              <a:avLst/>
            </a:prstGeom>
            <a:noFill/>
          </p:spPr>
        </p:pic>
      </p:grpSp>
      <p:pic>
        <p:nvPicPr>
          <p:cNvPr id="10" name="Picture 2" descr="Blood Clot">
            <a:hlinkClick r:id="rId3" tooltip="Blood Clot"/>
          </p:cNvPr>
          <p:cNvPicPr>
            <a:picLocks noChangeAspect="1" noChangeArrowheads="1"/>
          </p:cNvPicPr>
          <p:nvPr/>
        </p:nvPicPr>
        <p:blipFill>
          <a:blip r:embed="rId4" cstate="print"/>
          <a:srcRect/>
          <a:stretch>
            <a:fillRect/>
          </a:stretch>
        </p:blipFill>
        <p:spPr bwMode="auto">
          <a:xfrm>
            <a:off x="6475792" y="3429000"/>
            <a:ext cx="2211008" cy="2667000"/>
          </a:xfrm>
          <a:prstGeom prst="rect">
            <a:avLst/>
          </a:prstGeom>
          <a:noFill/>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22" name="TextBox 21"/>
          <p:cNvSpPr txBox="1"/>
          <p:nvPr/>
        </p:nvSpPr>
        <p:spPr>
          <a:xfrm>
            <a:off x="228600" y="228600"/>
            <a:ext cx="8686800" cy="1938992"/>
          </a:xfrm>
          <a:prstGeom prst="rect">
            <a:avLst/>
          </a:prstGeom>
          <a:noFill/>
        </p:spPr>
        <p:txBody>
          <a:bodyPr wrap="square" rtlCol="0">
            <a:spAutoFit/>
          </a:bodyPr>
          <a:lstStyle/>
          <a:p>
            <a:r>
              <a:rPr lang="en-US" sz="2400" b="1" dirty="0" smtClean="0">
                <a:solidFill>
                  <a:schemeClr val="bg1"/>
                </a:solidFill>
              </a:rPr>
              <a:t>A 53 years old patient had an aortic valve replacement since 5 years and he  is sustained on </a:t>
            </a:r>
            <a:r>
              <a:rPr lang="en-US" sz="2400" b="1" dirty="0" err="1" smtClean="0">
                <a:solidFill>
                  <a:schemeClr val="bg1"/>
                </a:solidFill>
              </a:rPr>
              <a:t>warfarin</a:t>
            </a:r>
            <a:r>
              <a:rPr lang="en-US" sz="2400" b="1" dirty="0" smtClean="0">
                <a:solidFill>
                  <a:schemeClr val="bg1"/>
                </a:solidFill>
              </a:rPr>
              <a:t>. A week ago, he developed low grade fever, diarrhea and was diagnosed as having typhoid. He was given rehydration fluid and a course of </a:t>
            </a:r>
            <a:r>
              <a:rPr lang="en-US" sz="2400" b="1" dirty="0" err="1" smtClean="0">
                <a:solidFill>
                  <a:schemeClr val="bg1"/>
                </a:solidFill>
              </a:rPr>
              <a:t>chloramphenicol</a:t>
            </a:r>
            <a:r>
              <a:rPr lang="en-US" sz="2400" b="1" dirty="0" smtClean="0">
                <a:solidFill>
                  <a:schemeClr val="bg1"/>
                </a:solidFill>
              </a:rPr>
              <a:t>. </a:t>
            </a:r>
          </a:p>
          <a:p>
            <a:r>
              <a:rPr lang="en-US" sz="2400" b="1" dirty="0" smtClean="0">
                <a:solidFill>
                  <a:schemeClr val="bg1"/>
                </a:solidFill>
              </a:rPr>
              <a:t>Today he is complaining from </a:t>
            </a:r>
            <a:r>
              <a:rPr lang="en-US" sz="2400" b="1" dirty="0" err="1" smtClean="0">
                <a:solidFill>
                  <a:schemeClr val="bg1"/>
                </a:solidFill>
              </a:rPr>
              <a:t>haematuria</a:t>
            </a:r>
            <a:r>
              <a:rPr lang="en-US" sz="2400" b="1" dirty="0" smtClean="0">
                <a:solidFill>
                  <a:schemeClr val="bg1"/>
                </a:solidFill>
              </a:rPr>
              <a:t>. </a:t>
            </a:r>
          </a:p>
        </p:txBody>
      </p:sp>
      <p:sp>
        <p:nvSpPr>
          <p:cNvPr id="7" name="TextBox 6"/>
          <p:cNvSpPr txBox="1"/>
          <p:nvPr/>
        </p:nvSpPr>
        <p:spPr>
          <a:xfrm>
            <a:off x="304800" y="2133600"/>
            <a:ext cx="8763000" cy="1938992"/>
          </a:xfrm>
          <a:prstGeom prst="rect">
            <a:avLst/>
          </a:prstGeom>
          <a:noFill/>
        </p:spPr>
        <p:txBody>
          <a:bodyPr wrap="square" rtlCol="0">
            <a:spAutoFit/>
          </a:bodyPr>
          <a:lstStyle/>
          <a:p>
            <a:r>
              <a:rPr lang="en-US" sz="2400" b="1" dirty="0" smtClean="0">
                <a:solidFill>
                  <a:srgbClr val="FFFF99"/>
                </a:solidFill>
                <a:latin typeface="Arial Narrow" pitchFamily="34" charset="0"/>
              </a:rPr>
              <a:t>Which one of the following best explains the </a:t>
            </a:r>
            <a:r>
              <a:rPr lang="en-US" sz="2400" b="1" dirty="0" err="1" smtClean="0">
                <a:solidFill>
                  <a:srgbClr val="FFFF99"/>
                </a:solidFill>
                <a:latin typeface="Arial Narrow" pitchFamily="34" charset="0"/>
              </a:rPr>
              <a:t>haematuria</a:t>
            </a:r>
            <a:r>
              <a:rPr lang="en-US" sz="2400" b="1" dirty="0" smtClean="0">
                <a:solidFill>
                  <a:srgbClr val="FFFF99"/>
                </a:solidFill>
                <a:latin typeface="Arial Narrow" pitchFamily="34" charset="0"/>
              </a:rPr>
              <a:t>?</a:t>
            </a: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synthesis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Displacement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from protein binding site by rehydration</a:t>
            </a:r>
          </a:p>
          <a:p>
            <a:pPr>
              <a:buFontTx/>
              <a:buChar char="-"/>
            </a:pPr>
            <a:r>
              <a:rPr lang="en-US" sz="2400" b="1" dirty="0" smtClean="0">
                <a:solidFill>
                  <a:srgbClr val="FFFFCC"/>
                </a:solidFill>
                <a:latin typeface="Arial Narrow" pitchFamily="34" charset="0"/>
              </a:rPr>
              <a:t> Decrease in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metabolism induced by </a:t>
            </a:r>
            <a:r>
              <a:rPr lang="en-US" sz="2400" b="1" dirty="0" err="1" smtClean="0">
                <a:solidFill>
                  <a:srgbClr val="FFFFCC"/>
                </a:solidFill>
                <a:latin typeface="Arial Narrow" pitchFamily="34" charset="0"/>
              </a:rPr>
              <a:t>chloramphenicol</a:t>
            </a:r>
            <a:endParaRPr lang="en-US" sz="2400" b="1" dirty="0" smtClean="0">
              <a:solidFill>
                <a:srgbClr val="FFFFCC"/>
              </a:solidFill>
              <a:latin typeface="Arial Narrow" pitchFamily="34" charset="0"/>
            </a:endParaRPr>
          </a:p>
          <a:p>
            <a:pPr>
              <a:buFontTx/>
              <a:buChar char="-"/>
            </a:pPr>
            <a:r>
              <a:rPr lang="en-US" sz="2400" b="1" dirty="0" smtClean="0">
                <a:solidFill>
                  <a:srgbClr val="FFFFCC"/>
                </a:solidFill>
                <a:latin typeface="Arial Narrow" pitchFamily="34" charset="0"/>
              </a:rPr>
              <a:t> Inhibition of </a:t>
            </a:r>
            <a:r>
              <a:rPr lang="en-US" sz="2400" b="1" dirty="0" err="1" smtClean="0">
                <a:solidFill>
                  <a:srgbClr val="FFFFCC"/>
                </a:solidFill>
                <a:latin typeface="Arial Narrow" pitchFamily="34" charset="0"/>
              </a:rPr>
              <a:t>Vit</a:t>
            </a:r>
            <a:r>
              <a:rPr lang="en-US" sz="2400" b="1" dirty="0" smtClean="0">
                <a:solidFill>
                  <a:srgbClr val="FFFFCC"/>
                </a:solidFill>
                <a:latin typeface="Arial Narrow" pitchFamily="34" charset="0"/>
              </a:rPr>
              <a:t> K absorption caused by the diarrhea</a:t>
            </a:r>
          </a:p>
        </p:txBody>
      </p:sp>
      <p:sp>
        <p:nvSpPr>
          <p:cNvPr id="5" name="TextBox 4"/>
          <p:cNvSpPr txBox="1"/>
          <p:nvPr/>
        </p:nvSpPr>
        <p:spPr>
          <a:xfrm>
            <a:off x="228600" y="4115812"/>
            <a:ext cx="8610600" cy="738664"/>
          </a:xfrm>
          <a:prstGeom prst="rect">
            <a:avLst/>
          </a:prstGeom>
          <a:noFill/>
        </p:spPr>
        <p:txBody>
          <a:bodyPr wrap="square" rtlCol="0">
            <a:spAutoFit/>
          </a:bodyPr>
          <a:lstStyle/>
          <a:p>
            <a:r>
              <a:rPr lang="en-US" sz="2400" b="1" dirty="0" smtClean="0">
                <a:solidFill>
                  <a:srgbClr val="FFFF99"/>
                </a:solidFill>
              </a:rPr>
              <a:t>Which is the right decision to do in such a case? </a:t>
            </a:r>
          </a:p>
          <a:p>
            <a:endParaRPr lang="en-US" dirty="0">
              <a:solidFill>
                <a:srgbClr val="FFFF99"/>
              </a:solidFill>
            </a:endParaRPr>
          </a:p>
        </p:txBody>
      </p:sp>
      <p:sp>
        <p:nvSpPr>
          <p:cNvPr id="9" name="TextBox 8"/>
          <p:cNvSpPr txBox="1"/>
          <p:nvPr/>
        </p:nvSpPr>
        <p:spPr>
          <a:xfrm>
            <a:off x="381000" y="4461808"/>
            <a:ext cx="8839200" cy="1569660"/>
          </a:xfrm>
          <a:prstGeom prst="rect">
            <a:avLst/>
          </a:prstGeom>
          <a:noFill/>
        </p:spPr>
        <p:txBody>
          <a:bodyPr wrap="square" rtlCol="0">
            <a:spAutoFit/>
          </a:bodyPr>
          <a:lstStyle/>
          <a:p>
            <a:pPr lvl="0"/>
            <a:r>
              <a:rPr lang="en-US" sz="2400" b="1" dirty="0" smtClean="0">
                <a:solidFill>
                  <a:srgbClr val="FFFFCC"/>
                </a:solidFill>
                <a:latin typeface="Arial Narrow" pitchFamily="34" charset="0"/>
              </a:rPr>
              <a:t>- Give a urinary antiseptic for fear of infection </a:t>
            </a:r>
          </a:p>
          <a:p>
            <a:pPr lvl="0"/>
            <a:r>
              <a:rPr lang="en-US" sz="2400" b="1" dirty="0" smtClean="0">
                <a:solidFill>
                  <a:srgbClr val="FFFFCC"/>
                </a:solidFill>
                <a:latin typeface="Arial Narrow" pitchFamily="34" charset="0"/>
              </a:rPr>
              <a:t>- Stop administering the regular intake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t>
            </a:r>
          </a:p>
          <a:p>
            <a:r>
              <a:rPr lang="en-US" sz="2400" b="1" dirty="0" smtClean="0">
                <a:solidFill>
                  <a:srgbClr val="FFFFCC"/>
                </a:solidFill>
                <a:latin typeface="Arial Narrow" pitchFamily="34" charset="0"/>
              </a:rPr>
              <a:t>- Adjust the dose of </a:t>
            </a:r>
            <a:r>
              <a:rPr lang="en-US" sz="2400" b="1" dirty="0" err="1" smtClean="0">
                <a:solidFill>
                  <a:srgbClr val="FFFFCC"/>
                </a:solidFill>
                <a:latin typeface="Arial Narrow" pitchFamily="34" charset="0"/>
              </a:rPr>
              <a:t>warfarin</a:t>
            </a:r>
            <a:r>
              <a:rPr lang="en-US" sz="2400" b="1" dirty="0" smtClean="0">
                <a:solidFill>
                  <a:srgbClr val="FFFFCC"/>
                </a:solidFill>
                <a:latin typeface="Arial Narrow" pitchFamily="34" charset="0"/>
              </a:rPr>
              <a:t> after monitoring the situation.</a:t>
            </a:r>
          </a:p>
          <a:p>
            <a:pPr lvl="0"/>
            <a:r>
              <a:rPr lang="en-US" sz="2400" b="1" dirty="0" smtClean="0">
                <a:solidFill>
                  <a:srgbClr val="FFFFCC"/>
                </a:solidFill>
                <a:latin typeface="Arial Narrow" pitchFamily="34" charset="0"/>
              </a:rPr>
              <a:t>- Stop the course of </a:t>
            </a:r>
            <a:r>
              <a:rPr lang="en-US" sz="2400" b="1" dirty="0" err="1" smtClean="0">
                <a:solidFill>
                  <a:srgbClr val="FFFFCC"/>
                </a:solidFill>
                <a:latin typeface="Arial Narrow" pitchFamily="34" charset="0"/>
              </a:rPr>
              <a:t>chloramphenicol</a:t>
            </a:r>
            <a:r>
              <a:rPr lang="en-US" sz="2400" b="1" dirty="0" smtClean="0">
                <a:solidFill>
                  <a:srgbClr val="FFFFCC"/>
                </a:solidFill>
                <a:latin typeface="Arial Narrow" pitchFamily="34" charset="0"/>
              </a:rPr>
              <a:t> intended for typhoid therapy</a:t>
            </a:r>
          </a:p>
        </p:txBody>
      </p:sp>
      <p:sp>
        <p:nvSpPr>
          <p:cNvPr id="6" name="5-Point Star 5"/>
          <p:cNvSpPr/>
          <p:nvPr/>
        </p:nvSpPr>
        <p:spPr>
          <a:xfrm>
            <a:off x="8305800" y="624840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6934200" cy="461665"/>
          </a:xfrm>
          <a:prstGeom prst="rect">
            <a:avLst/>
          </a:prstGeom>
          <a:noFill/>
        </p:spPr>
        <p:txBody>
          <a:bodyPr wrap="square" rtlCol="0">
            <a:spAutoFit/>
          </a:bodyPr>
          <a:lstStyle/>
          <a:p>
            <a:pPr algn="ctr"/>
            <a:r>
              <a:rPr lang="en-US" sz="2400" dirty="0" smtClean="0">
                <a:solidFill>
                  <a:srgbClr val="FF0000"/>
                </a:solidFill>
              </a:rPr>
              <a:t>Summary of Heparin and </a:t>
            </a:r>
            <a:r>
              <a:rPr lang="en-US" sz="2400" dirty="0" err="1" smtClean="0">
                <a:solidFill>
                  <a:srgbClr val="FF0000"/>
                </a:solidFill>
              </a:rPr>
              <a:t>wrafarin</a:t>
            </a:r>
            <a:endParaRPr lang="en-US" sz="2400" dirty="0">
              <a:solidFill>
                <a:srgbClr val="FF0000"/>
              </a:solidFill>
            </a:endParaRPr>
          </a:p>
        </p:txBody>
      </p:sp>
    </p:spTree>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eaLnBrk="1" hangingPunct="1">
              <a:defRPr/>
            </a:pPr>
            <a:endParaRPr lang="en-GB" smtClean="0"/>
          </a:p>
        </p:txBody>
      </p:sp>
      <p:pic>
        <p:nvPicPr>
          <p:cNvPr id="81923"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endParaRPr lang="en-GB" smtClean="0"/>
          </a:p>
        </p:txBody>
      </p:sp>
      <p:pic>
        <p:nvPicPr>
          <p:cNvPr id="82947" name="Picture 3"/>
          <p:cNvPicPr>
            <a:picLocks noGrp="1" noChangeAspect="1" noChangeArrowheads="1"/>
          </p:cNvPicPr>
          <p:nvPr>
            <p:ph sz="quarter" idx="1"/>
          </p:nvPr>
        </p:nvPicPr>
        <p:blipFill>
          <a:blip r:embed="rId2" cstate="print"/>
          <a:srcRect/>
          <a:stretch>
            <a:fillRect/>
          </a:stretch>
        </p:blipFill>
        <p:spPr>
          <a:xfrm>
            <a:off x="457200" y="304800"/>
            <a:ext cx="8229600" cy="6248400"/>
          </a:xfrm>
        </p:spPr>
      </p:pic>
    </p:spTree>
  </p:cSld>
  <p:clrMapOvr>
    <a:masterClrMapping/>
  </p:clrMapOvr>
  <p:transition spd="med">
    <p:blinds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pic>
        <p:nvPicPr>
          <p:cNvPr id="5" name="Picture 2" descr="http://cache.eb.com/eb/image?id=98328&amp;rendTypeId=4"/>
          <p:cNvPicPr>
            <a:picLocks noChangeAspect="1" noChangeArrowheads="1"/>
          </p:cNvPicPr>
          <p:nvPr/>
        </p:nvPicPr>
        <p:blipFill>
          <a:blip r:embed="rId2" cstate="print"/>
          <a:srcRect/>
          <a:stretch>
            <a:fillRect/>
          </a:stretch>
        </p:blipFill>
        <p:spPr bwMode="auto">
          <a:xfrm>
            <a:off x="854764" y="1898372"/>
            <a:ext cx="4286250" cy="4286250"/>
          </a:xfrm>
          <a:prstGeom prst="rect">
            <a:avLst/>
          </a:prstGeom>
          <a:noFill/>
        </p:spPr>
      </p:pic>
      <p:sp>
        <p:nvSpPr>
          <p:cNvPr id="13" name="Rectangle 12"/>
          <p:cNvSpPr/>
          <p:nvPr/>
        </p:nvSpPr>
        <p:spPr>
          <a:xfrm>
            <a:off x="228600" y="304800"/>
            <a:ext cx="5410200" cy="1371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4" name="Rectangle 3"/>
          <p:cNvSpPr/>
          <p:nvPr/>
        </p:nvSpPr>
        <p:spPr>
          <a:xfrm>
            <a:off x="5943600" y="290691"/>
            <a:ext cx="4800600" cy="61863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G</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O</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D</a:t>
            </a:r>
          </a:p>
          <a:p>
            <a:endParaRPr lang="en-US" sz="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L</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U</a:t>
            </a:r>
          </a:p>
          <a:p>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C</a:t>
            </a:r>
          </a:p>
          <a:p>
            <a:r>
              <a:rPr lang="en-US" sz="48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rPr>
              <a:t>              K</a:t>
            </a:r>
            <a:endParaRPr lang="en-US" sz="4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oadway" pitchFamily="82"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457200" y="274638"/>
            <a:ext cx="8229600" cy="715962"/>
          </a:xfrm>
        </p:spPr>
        <p:txBody>
          <a:bodyPr/>
          <a:lstStyle/>
          <a:p>
            <a:pPr eaLnBrk="1" hangingPunct="1">
              <a:defRPr/>
            </a:pPr>
            <a:r>
              <a:rPr lang="en-US" sz="4000" smtClean="0"/>
              <a:t>Drugs and coagulation</a:t>
            </a:r>
            <a:endParaRPr lang="en-GB" sz="4000" smtClean="0"/>
          </a:p>
        </p:txBody>
      </p:sp>
      <p:sp>
        <p:nvSpPr>
          <p:cNvPr id="56323" name="Rectangle 3"/>
          <p:cNvSpPr>
            <a:spLocks noGrp="1" noChangeArrowheads="1"/>
          </p:cNvSpPr>
          <p:nvPr>
            <p:ph sz="quarter" idx="1"/>
          </p:nvPr>
        </p:nvSpPr>
        <p:spPr>
          <a:xfrm>
            <a:off x="457200" y="1066800"/>
            <a:ext cx="8229600" cy="5486400"/>
          </a:xfrm>
        </p:spPr>
        <p:txBody>
          <a:bodyPr>
            <a:normAutofit/>
          </a:bodyPr>
          <a:lstStyle/>
          <a:p>
            <a:pPr eaLnBrk="1" hangingPunct="1">
              <a:defRPr/>
            </a:pPr>
            <a:r>
              <a:rPr lang="en-US" sz="2800" b="1" dirty="0" smtClean="0"/>
              <a:t>Anti-coagulants</a:t>
            </a:r>
            <a:r>
              <a:rPr lang="en-US" sz="2800" dirty="0" smtClean="0"/>
              <a:t> are molecules that prevent blood from clotting. They inhibit the chemical process of formation of the fibrin polymer. </a:t>
            </a:r>
          </a:p>
          <a:p>
            <a:pPr eaLnBrk="1" hangingPunct="1">
              <a:defRPr/>
            </a:pPr>
            <a:r>
              <a:rPr lang="en-US" sz="2800" dirty="0" smtClean="0"/>
              <a:t>These include heparin, low molecular weight heparin, </a:t>
            </a:r>
            <a:r>
              <a:rPr lang="en-US" sz="2800" dirty="0" err="1" smtClean="0"/>
              <a:t>coumarins</a:t>
            </a:r>
            <a:r>
              <a:rPr lang="en-US" sz="2800" dirty="0" smtClean="0"/>
              <a:t>/ </a:t>
            </a:r>
            <a:r>
              <a:rPr lang="en-US" sz="2800" dirty="0" err="1" smtClean="0"/>
              <a:t>warfarin</a:t>
            </a:r>
            <a:r>
              <a:rPr lang="en-US" sz="2800" dirty="0" smtClean="0"/>
              <a:t>.</a:t>
            </a:r>
          </a:p>
          <a:p>
            <a:pPr eaLnBrk="1" hangingPunct="1">
              <a:defRPr/>
            </a:pPr>
            <a:r>
              <a:rPr lang="en-US" sz="2800" dirty="0" smtClean="0"/>
              <a:t>Molecules that </a:t>
            </a:r>
            <a:r>
              <a:rPr lang="en-US" sz="2800" b="1" dirty="0" smtClean="0"/>
              <a:t>do not allow platelets to </a:t>
            </a:r>
            <a:r>
              <a:rPr lang="en-US" sz="2800" b="1" dirty="0" err="1" smtClean="0"/>
              <a:t>aggregrate</a:t>
            </a:r>
            <a:r>
              <a:rPr lang="en-US" sz="2800" dirty="0" smtClean="0"/>
              <a:t> and thus prevent clotting, especially in the arteries, are called anti-platelet agents </a:t>
            </a:r>
            <a:r>
              <a:rPr lang="en-US" sz="2800" dirty="0" err="1" smtClean="0"/>
              <a:t>e.g</a:t>
            </a:r>
            <a:r>
              <a:rPr lang="en-US" sz="2800" dirty="0" smtClean="0"/>
              <a:t> aspirin and </a:t>
            </a:r>
            <a:r>
              <a:rPr lang="en-US" sz="2800" dirty="0" err="1" smtClean="0"/>
              <a:t>ticlopidine</a:t>
            </a:r>
            <a:r>
              <a:rPr lang="en-US" sz="2800" dirty="0" smtClean="0"/>
              <a:t>. </a:t>
            </a:r>
          </a:p>
          <a:p>
            <a:pPr eaLnBrk="1" hangingPunct="1">
              <a:defRPr/>
            </a:pPr>
            <a:r>
              <a:rPr lang="en-US" sz="2800" dirty="0" smtClean="0"/>
              <a:t>Molecules that </a:t>
            </a:r>
            <a:r>
              <a:rPr lang="en-US" sz="2800" b="1" dirty="0" smtClean="0"/>
              <a:t>disintegrate a pre-formed clot</a:t>
            </a:r>
            <a:r>
              <a:rPr lang="en-US" sz="2800" dirty="0" smtClean="0"/>
              <a:t> are called </a:t>
            </a:r>
            <a:r>
              <a:rPr lang="en-US" sz="2800" dirty="0" err="1" smtClean="0"/>
              <a:t>fibrinolytic</a:t>
            </a:r>
            <a:r>
              <a:rPr lang="en-US" sz="2800" dirty="0" smtClean="0"/>
              <a:t> agents. A typical example in this category is the enzyme, streptokinase.</a:t>
            </a:r>
          </a:p>
          <a:p>
            <a:pPr eaLnBrk="1" hangingPunct="1">
              <a:defRPr/>
            </a:pPr>
            <a:endParaRPr lang="en-US" sz="2800" dirty="0" smtClean="0"/>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n-US" smtClean="0"/>
              <a:t>Indication of anti-coagulant</a:t>
            </a:r>
            <a:endParaRPr lang="en-GB" smtClean="0"/>
          </a:p>
        </p:txBody>
      </p:sp>
      <p:sp>
        <p:nvSpPr>
          <p:cNvPr id="57347" name="Rectangle 3"/>
          <p:cNvSpPr>
            <a:spLocks noGrp="1" noChangeArrowheads="1"/>
          </p:cNvSpPr>
          <p:nvPr>
            <p:ph sz="quarter" idx="1"/>
          </p:nvPr>
        </p:nvSpPr>
        <p:spPr/>
        <p:txBody>
          <a:bodyPr/>
          <a:lstStyle/>
          <a:p>
            <a:pPr eaLnBrk="1" hangingPunct="1">
              <a:defRPr/>
            </a:pPr>
            <a:r>
              <a:rPr lang="en-US" dirty="0" smtClean="0"/>
              <a:t>Anticoagulants are indicated</a:t>
            </a:r>
          </a:p>
          <a:p>
            <a:pPr eaLnBrk="1" hangingPunct="1">
              <a:defRPr/>
            </a:pPr>
            <a:r>
              <a:rPr lang="en-US" dirty="0" smtClean="0"/>
              <a:t> In myocardial infarction, </a:t>
            </a:r>
          </a:p>
          <a:p>
            <a:pPr eaLnBrk="1" hangingPunct="1">
              <a:defRPr/>
            </a:pPr>
            <a:r>
              <a:rPr lang="en-US" dirty="0" smtClean="0"/>
              <a:t>Deep venous thrombosis, </a:t>
            </a:r>
          </a:p>
          <a:p>
            <a:pPr eaLnBrk="1" hangingPunct="1">
              <a:defRPr/>
            </a:pPr>
            <a:r>
              <a:rPr lang="en-US" dirty="0" smtClean="0"/>
              <a:t>peripheral arterial emboli, pulmonary embolism and many other conditions. </a:t>
            </a:r>
          </a:p>
          <a:p>
            <a:pPr eaLnBrk="1" hangingPunct="1">
              <a:defRPr/>
            </a:pPr>
            <a:r>
              <a:rPr lang="en-US" dirty="0" smtClean="0"/>
              <a:t>Anticoagulants are also used in blood transfusions, and dialysis procedures. </a:t>
            </a: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buNone/>
            </a:pPr>
            <a:r>
              <a:rPr lang="en-US" sz="4000" dirty="0" smtClean="0">
                <a:solidFill>
                  <a:srgbClr val="FF0000"/>
                </a:solidFill>
              </a:rPr>
              <a:t>Coagulation pathways and anticoagulants</a:t>
            </a:r>
            <a:endParaRPr lang="en-US" sz="4000" dirty="0">
              <a:solidFill>
                <a:srgbClr val="FF0000"/>
              </a:solidFill>
            </a:endParaRPr>
          </a:p>
        </p:txBody>
      </p:sp>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9" name="Trapezoid 68"/>
          <p:cNvSpPr/>
          <p:nvPr/>
        </p:nvSpPr>
        <p:spPr>
          <a:xfrm flipV="1">
            <a:off x="4147458" y="3200400"/>
            <a:ext cx="1371600" cy="990600"/>
          </a:xfrm>
          <a:prstGeom prst="trapezoid">
            <a:avLst>
              <a:gd name="adj" fmla="val 35702"/>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39"/>
          <p:cNvSpPr txBox="1">
            <a:spLocks noChangeArrowheads="1"/>
          </p:cNvSpPr>
          <p:nvPr/>
        </p:nvSpPr>
        <p:spPr bwMode="auto">
          <a:xfrm>
            <a:off x="3581400" y="5334000"/>
            <a:ext cx="1274708" cy="412322"/>
          </a:xfrm>
          <a:prstGeom prst="rect">
            <a:avLst/>
          </a:prstGeom>
          <a:noFill/>
          <a:ln w="9525">
            <a:solidFill>
              <a:srgbClr val="FFFFCC"/>
            </a:solidFill>
            <a:miter lim="800000"/>
            <a:headEnd/>
            <a:tailEnd/>
          </a:ln>
        </p:spPr>
        <p:txBody>
          <a:bodyPr wrap="none">
            <a:spAutoFit/>
          </a:bodyPr>
          <a:lstStyle/>
          <a:p>
            <a:pPr algn="l" rtl="0" eaLnBrk="0" hangingPunct="0"/>
            <a:r>
              <a:rPr lang="en-US" sz="2200">
                <a:solidFill>
                  <a:schemeClr val="bg1"/>
                </a:solidFill>
                <a:latin typeface="Arial Narrow" pitchFamily="34" charset="0"/>
              </a:rPr>
              <a:t>Fibrinogen</a:t>
            </a:r>
          </a:p>
        </p:txBody>
      </p:sp>
      <p:sp>
        <p:nvSpPr>
          <p:cNvPr id="37" name="Text Box 40"/>
          <p:cNvSpPr txBox="1">
            <a:spLocks noChangeArrowheads="1"/>
          </p:cNvSpPr>
          <p:nvPr/>
        </p:nvSpPr>
        <p:spPr bwMode="auto">
          <a:xfrm>
            <a:off x="5716781" y="5362391"/>
            <a:ext cx="2055619" cy="430887"/>
          </a:xfrm>
          <a:prstGeom prst="rect">
            <a:avLst/>
          </a:prstGeom>
          <a:solidFill>
            <a:srgbClr val="9A0000"/>
          </a:solidFill>
          <a:ln w="38100">
            <a:solidFill>
              <a:srgbClr val="66FF33"/>
            </a:solidFill>
            <a:miter lim="800000"/>
            <a:headEnd/>
            <a:tailEnd/>
          </a:ln>
        </p:spPr>
        <p:txBody>
          <a:bodyPr wrap="square">
            <a:spAutoFit/>
          </a:bodyPr>
          <a:lstStyle/>
          <a:p>
            <a:pPr algn="l" rtl="0" eaLnBrk="0" hangingPunct="0"/>
            <a:r>
              <a:rPr lang="en-US" sz="2200" b="1" dirty="0" smtClean="0">
                <a:solidFill>
                  <a:schemeClr val="bg1"/>
                </a:solidFill>
                <a:latin typeface="Arial Narrow" pitchFamily="34" charset="0"/>
              </a:rPr>
              <a:t>Fibrin  </a:t>
            </a:r>
            <a:r>
              <a:rPr lang="en-US" sz="2200" b="1" dirty="0">
                <a:solidFill>
                  <a:schemeClr val="bg1"/>
                </a:solidFill>
                <a:latin typeface="Arial Narrow" pitchFamily="34" charset="0"/>
              </a:rPr>
              <a:t>monomer</a:t>
            </a:r>
          </a:p>
        </p:txBody>
      </p:sp>
      <p:sp>
        <p:nvSpPr>
          <p:cNvPr id="38" name="Text Box 41"/>
          <p:cNvSpPr txBox="1">
            <a:spLocks noChangeArrowheads="1"/>
          </p:cNvSpPr>
          <p:nvPr/>
        </p:nvSpPr>
        <p:spPr bwMode="auto">
          <a:xfrm>
            <a:off x="5867400" y="6172587"/>
            <a:ext cx="1787669" cy="412322"/>
          </a:xfrm>
          <a:prstGeom prst="rect">
            <a:avLst/>
          </a:prstGeom>
          <a:solidFill>
            <a:srgbClr val="9A0000"/>
          </a:solidFill>
          <a:ln w="38100">
            <a:solidFill>
              <a:srgbClr val="66FF33"/>
            </a:solidFill>
            <a:miter lim="800000"/>
            <a:headEnd/>
            <a:tailEnd/>
          </a:ln>
        </p:spPr>
        <p:txBody>
          <a:bodyPr wrap="none">
            <a:spAutoFit/>
          </a:bodyPr>
          <a:lstStyle/>
          <a:p>
            <a:pPr algn="l" rtl="0" eaLnBrk="0" hangingPunct="0"/>
            <a:r>
              <a:rPr lang="en-US" sz="2200" b="1" dirty="0">
                <a:solidFill>
                  <a:schemeClr val="bg1"/>
                </a:solidFill>
                <a:latin typeface="Arial Narrow" pitchFamily="34" charset="0"/>
              </a:rPr>
              <a:t>Fibrin polymer</a:t>
            </a:r>
          </a:p>
        </p:txBody>
      </p:sp>
      <p:sp>
        <p:nvSpPr>
          <p:cNvPr id="40" name="AutoShape 45"/>
          <p:cNvSpPr>
            <a:spLocks noChangeArrowheads="1"/>
          </p:cNvSpPr>
          <p:nvPr/>
        </p:nvSpPr>
        <p:spPr bwMode="auto">
          <a:xfrm rot="9963092">
            <a:off x="7857222" y="5852326"/>
            <a:ext cx="578237" cy="26238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w="9525">
            <a:solidFill>
              <a:schemeClr val="tx1"/>
            </a:solidFill>
            <a:miter lim="800000"/>
            <a:headEnd/>
            <a:tailEnd/>
          </a:ln>
        </p:spPr>
        <p:txBody>
          <a:bodyPr wrap="none" anchor="ctr"/>
          <a:lstStyle/>
          <a:p>
            <a:endParaRPr lang="en-US" sz="2200">
              <a:solidFill>
                <a:schemeClr val="bg1"/>
              </a:solidFill>
              <a:latin typeface="Arial Narrow" pitchFamily="34" charset="0"/>
            </a:endParaRPr>
          </a:p>
        </p:txBody>
      </p:sp>
      <p:sp>
        <p:nvSpPr>
          <p:cNvPr id="42" name="AutoShape 48"/>
          <p:cNvSpPr>
            <a:spLocks noChangeArrowheads="1"/>
          </p:cNvSpPr>
          <p:nvPr/>
        </p:nvSpPr>
        <p:spPr bwMode="auto">
          <a:xfrm>
            <a:off x="5107181" y="5468355"/>
            <a:ext cx="629861" cy="206411"/>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45" name="AutoShape 51"/>
          <p:cNvSpPr>
            <a:spLocks noChangeArrowheads="1"/>
          </p:cNvSpPr>
          <p:nvPr/>
        </p:nvSpPr>
        <p:spPr bwMode="auto">
          <a:xfrm>
            <a:off x="6629400" y="5825398"/>
            <a:ext cx="236198" cy="34401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a:solidFill>
                <a:schemeClr val="bg1"/>
              </a:solidFill>
              <a:latin typeface="Arial Narrow" pitchFamily="34" charset="0"/>
            </a:endParaRPr>
          </a:p>
        </p:txBody>
      </p:sp>
      <p:sp>
        <p:nvSpPr>
          <p:cNvPr id="60" name="Text Box 43"/>
          <p:cNvSpPr txBox="1">
            <a:spLocks noChangeArrowheads="1"/>
          </p:cNvSpPr>
          <p:nvPr/>
        </p:nvSpPr>
        <p:spPr bwMode="auto">
          <a:xfrm>
            <a:off x="8287739" y="5343953"/>
            <a:ext cx="659155" cy="412322"/>
          </a:xfrm>
          <a:prstGeom prst="rect">
            <a:avLst/>
          </a:prstGeom>
          <a:noFill/>
          <a:ln w="9525">
            <a:solidFill>
              <a:srgbClr val="FFFFCC"/>
            </a:solidFill>
            <a:miter lim="800000"/>
            <a:headEnd/>
            <a:tailEnd/>
          </a:ln>
        </p:spPr>
        <p:txBody>
          <a:bodyPr wrap="none">
            <a:spAutoFit/>
          </a:bodyPr>
          <a:lstStyle/>
          <a:p>
            <a:pPr algn="l" rtl="0" eaLnBrk="0" hangingPunct="0"/>
            <a:r>
              <a:rPr lang="en-US" sz="2200" dirty="0" err="1" smtClean="0">
                <a:solidFill>
                  <a:schemeClr val="bg1"/>
                </a:solidFill>
                <a:latin typeface="Arial Narrow" pitchFamily="34" charset="0"/>
              </a:rPr>
              <a:t>XIIIa</a:t>
            </a:r>
            <a:endParaRPr lang="en-US" sz="2200" dirty="0">
              <a:solidFill>
                <a:schemeClr val="bg1"/>
              </a:solidFill>
              <a:latin typeface="Arial Narrow" pitchFamily="34" charset="0"/>
            </a:endParaRPr>
          </a:p>
        </p:txBody>
      </p:sp>
      <p:sp>
        <p:nvSpPr>
          <p:cNvPr id="67" name="Rounded Rectangle 66"/>
          <p:cNvSpPr/>
          <p:nvPr/>
        </p:nvSpPr>
        <p:spPr>
          <a:xfrm>
            <a:off x="5486402" y="4343400"/>
            <a:ext cx="182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37"/>
          <p:cNvSpPr txBox="1">
            <a:spLocks noChangeArrowheads="1"/>
          </p:cNvSpPr>
          <p:nvPr/>
        </p:nvSpPr>
        <p:spPr bwMode="auto">
          <a:xfrm>
            <a:off x="2125926" y="4495800"/>
            <a:ext cx="1988874" cy="430887"/>
          </a:xfrm>
          <a:prstGeom prst="rect">
            <a:avLst/>
          </a:prstGeom>
          <a:solidFill>
            <a:srgbClr val="FFEA18"/>
          </a:solidFill>
          <a:ln w="9525">
            <a:noFill/>
            <a:miter lim="800000"/>
            <a:headEnd/>
            <a:tailEnd/>
          </a:ln>
        </p:spPr>
        <p:txBody>
          <a:bodyPr wrap="square">
            <a:spAutoFit/>
          </a:bodyPr>
          <a:lstStyle/>
          <a:p>
            <a:pPr algn="l" rtl="0" eaLnBrk="0" hangingPunct="0"/>
            <a:r>
              <a:rPr lang="en-US" sz="2200" b="1" dirty="0" err="1" smtClean="0">
                <a:solidFill>
                  <a:srgbClr val="C00000"/>
                </a:solidFill>
                <a:latin typeface="Arial Narrow" pitchFamily="34" charset="0"/>
              </a:rPr>
              <a:t>Prothrombin</a:t>
            </a:r>
            <a:r>
              <a:rPr lang="en-US" sz="2200" b="1" dirty="0" smtClean="0">
                <a:solidFill>
                  <a:srgbClr val="C00000"/>
                </a:solidFill>
                <a:latin typeface="Arial Narrow" pitchFamily="34" charset="0"/>
              </a:rPr>
              <a:t> II</a:t>
            </a:r>
            <a:endParaRPr lang="en-US" sz="2200" b="1" dirty="0">
              <a:solidFill>
                <a:srgbClr val="C00000"/>
              </a:solidFill>
              <a:latin typeface="Arial Narrow" pitchFamily="34" charset="0"/>
            </a:endParaRPr>
          </a:p>
        </p:txBody>
      </p:sp>
      <p:sp>
        <p:nvSpPr>
          <p:cNvPr id="35" name="Text Box 38"/>
          <p:cNvSpPr txBox="1">
            <a:spLocks noChangeArrowheads="1"/>
          </p:cNvSpPr>
          <p:nvPr/>
        </p:nvSpPr>
        <p:spPr bwMode="auto">
          <a:xfrm>
            <a:off x="5410200" y="4495801"/>
            <a:ext cx="1699504" cy="430887"/>
          </a:xfrm>
          <a:prstGeom prst="rect">
            <a:avLst/>
          </a:prstGeom>
          <a:solidFill>
            <a:schemeClr val="bg1"/>
          </a:solidFill>
          <a:ln w="38100">
            <a:solidFill>
              <a:srgbClr val="6666FF"/>
            </a:solidFill>
            <a:miter lim="800000"/>
            <a:headEnd/>
            <a:tailEnd/>
          </a:ln>
        </p:spPr>
        <p:txBody>
          <a:bodyPr wrap="square">
            <a:spAutoFit/>
          </a:bodyPr>
          <a:lstStyle/>
          <a:p>
            <a:pPr algn="l" rtl="0" eaLnBrk="0" hangingPunct="0"/>
            <a:r>
              <a:rPr lang="en-US" sz="2200" b="1" dirty="0" smtClean="0">
                <a:solidFill>
                  <a:srgbClr val="6666FF"/>
                </a:solidFill>
                <a:latin typeface="Arial Narrow" pitchFamily="34" charset="0"/>
              </a:rPr>
              <a:t>Thrombin </a:t>
            </a:r>
            <a:r>
              <a:rPr lang="en-US" sz="2200" b="1" dirty="0" err="1" smtClean="0">
                <a:solidFill>
                  <a:srgbClr val="6666FF"/>
                </a:solidFill>
                <a:latin typeface="Arial Narrow" pitchFamily="34" charset="0"/>
              </a:rPr>
              <a:t>IIa</a:t>
            </a:r>
            <a:endParaRPr lang="en-US" sz="2200" b="1" dirty="0">
              <a:solidFill>
                <a:srgbClr val="6666FF"/>
              </a:solidFill>
              <a:latin typeface="Arial Narrow" pitchFamily="34" charset="0"/>
            </a:endParaRPr>
          </a:p>
        </p:txBody>
      </p:sp>
      <p:sp>
        <p:nvSpPr>
          <p:cNvPr id="41" name="AutoShape 47"/>
          <p:cNvSpPr>
            <a:spLocks noChangeArrowheads="1"/>
          </p:cNvSpPr>
          <p:nvPr/>
        </p:nvSpPr>
        <p:spPr bwMode="auto">
          <a:xfrm>
            <a:off x="4191000" y="4626622"/>
            <a:ext cx="990599"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4" name="AutoShape 50"/>
          <p:cNvSpPr>
            <a:spLocks noChangeArrowheads="1"/>
          </p:cNvSpPr>
          <p:nvPr/>
        </p:nvSpPr>
        <p:spPr bwMode="auto">
          <a:xfrm>
            <a:off x="5334000" y="5029200"/>
            <a:ext cx="236198" cy="3595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51" name="Text Box 58"/>
          <p:cNvSpPr txBox="1">
            <a:spLocks noChangeArrowheads="1"/>
          </p:cNvSpPr>
          <p:nvPr/>
        </p:nvSpPr>
        <p:spPr bwMode="auto">
          <a:xfrm>
            <a:off x="96210" y="5502968"/>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3"/>
          <p:cNvSpPr txBox="1">
            <a:spLocks noChangeArrowheads="1"/>
          </p:cNvSpPr>
          <p:nvPr/>
        </p:nvSpPr>
        <p:spPr bwMode="auto">
          <a:xfrm>
            <a:off x="629976" y="672548"/>
            <a:ext cx="1364476" cy="461665"/>
          </a:xfrm>
          <a:prstGeom prst="rect">
            <a:avLst/>
          </a:prstGeom>
          <a:noFill/>
          <a:ln w="9525">
            <a:noFill/>
            <a:miter lim="800000"/>
            <a:headEnd/>
            <a:tailEnd/>
          </a:ln>
        </p:spPr>
        <p:txBody>
          <a:bodyPr wrap="none">
            <a:spAutoFit/>
          </a:bodyPr>
          <a:lstStyle/>
          <a:p>
            <a:pPr algn="l" rtl="0" eaLnBrk="0" hangingPunct="0"/>
            <a:r>
              <a:rPr lang="en-US" sz="2400" b="1" dirty="0" smtClean="0">
                <a:solidFill>
                  <a:schemeClr val="bg1"/>
                </a:solidFill>
                <a:latin typeface="Arial Narrow" pitchFamily="34" charset="0"/>
              </a:rPr>
              <a:t>BV  </a:t>
            </a:r>
            <a:r>
              <a:rPr lang="en-US" sz="2400" b="1" dirty="0">
                <a:solidFill>
                  <a:schemeClr val="bg1"/>
                </a:solidFill>
                <a:latin typeface="Arial Narrow" pitchFamily="34" charset="0"/>
              </a:rPr>
              <a:t>Injury</a:t>
            </a:r>
          </a:p>
        </p:txBody>
      </p:sp>
      <p:sp>
        <p:nvSpPr>
          <p:cNvPr id="24" name="Text Box 24"/>
          <p:cNvSpPr txBox="1">
            <a:spLocks noChangeArrowheads="1"/>
          </p:cNvSpPr>
          <p:nvPr/>
        </p:nvSpPr>
        <p:spPr bwMode="auto">
          <a:xfrm>
            <a:off x="6507940" y="579304"/>
            <a:ext cx="1797860" cy="411296"/>
          </a:xfrm>
          <a:prstGeom prst="rect">
            <a:avLst/>
          </a:prstGeom>
          <a:noFill/>
          <a:ln w="9525">
            <a:noFill/>
            <a:miter lim="800000"/>
            <a:headEnd/>
            <a:tailEnd/>
          </a:ln>
        </p:spPr>
        <p:txBody>
          <a:bodyPr wrap="none">
            <a:spAutoFit/>
          </a:bodyPr>
          <a:lstStyle/>
          <a:p>
            <a:pPr algn="l" rtl="0" eaLnBrk="0" hangingPunct="0"/>
            <a:r>
              <a:rPr lang="en-US" sz="2400" b="1" dirty="0">
                <a:solidFill>
                  <a:schemeClr val="bg1"/>
                </a:solidFill>
                <a:latin typeface="Arial Narrow" pitchFamily="34" charset="0"/>
              </a:rPr>
              <a:t>Tissue Injury</a:t>
            </a:r>
          </a:p>
        </p:txBody>
      </p:sp>
      <p:sp>
        <p:nvSpPr>
          <p:cNvPr id="39" name="Text Box 43"/>
          <p:cNvSpPr txBox="1">
            <a:spLocks noChangeArrowheads="1"/>
          </p:cNvSpPr>
          <p:nvPr/>
        </p:nvSpPr>
        <p:spPr bwMode="auto">
          <a:xfrm>
            <a:off x="8408258" y="4028908"/>
            <a:ext cx="530915" cy="430887"/>
          </a:xfrm>
          <a:prstGeom prst="rect">
            <a:avLst/>
          </a:prstGeom>
          <a:noFill/>
          <a:ln w="9525">
            <a:solidFill>
              <a:srgbClr val="FFFFCC"/>
            </a:solidFill>
            <a:miter lim="800000"/>
            <a:headEnd/>
            <a:tailEnd/>
          </a:ln>
        </p:spPr>
        <p:txBody>
          <a:bodyPr wrap="none">
            <a:spAutoFit/>
          </a:bodyPr>
          <a:lstStyle/>
          <a:p>
            <a:pPr algn="l" rtl="0" eaLnBrk="0" hangingPunct="0"/>
            <a:r>
              <a:rPr lang="en-US" sz="2200" dirty="0">
                <a:solidFill>
                  <a:schemeClr val="bg1"/>
                </a:solidFill>
                <a:latin typeface="Arial Narrow" pitchFamily="34" charset="0"/>
              </a:rPr>
              <a:t>XIII</a:t>
            </a:r>
          </a:p>
        </p:txBody>
      </p:sp>
      <p:sp>
        <p:nvSpPr>
          <p:cNvPr id="43" name="AutoShape 49"/>
          <p:cNvSpPr>
            <a:spLocks noChangeArrowheads="1"/>
          </p:cNvSpPr>
          <p:nvPr/>
        </p:nvSpPr>
        <p:spPr bwMode="auto">
          <a:xfrm>
            <a:off x="4525789" y="4259072"/>
            <a:ext cx="236198" cy="339432"/>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8" name="Text Box 55"/>
          <p:cNvSpPr txBox="1">
            <a:spLocks noChangeArrowheads="1"/>
          </p:cNvSpPr>
          <p:nvPr/>
        </p:nvSpPr>
        <p:spPr bwMode="auto">
          <a:xfrm>
            <a:off x="601658" y="1"/>
            <a:ext cx="2690132"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Intrinsic Pathway</a:t>
            </a:r>
          </a:p>
        </p:txBody>
      </p:sp>
      <p:sp>
        <p:nvSpPr>
          <p:cNvPr id="49" name="Text Box 56"/>
          <p:cNvSpPr txBox="1">
            <a:spLocks noChangeArrowheads="1"/>
          </p:cNvSpPr>
          <p:nvPr/>
        </p:nvSpPr>
        <p:spPr bwMode="auto">
          <a:xfrm>
            <a:off x="5709436" y="1"/>
            <a:ext cx="2792821" cy="466135"/>
          </a:xfrm>
          <a:prstGeom prst="rect">
            <a:avLst/>
          </a:prstGeom>
          <a:noFill/>
          <a:ln w="9525">
            <a:noFill/>
            <a:miter lim="800000"/>
            <a:headEnd/>
            <a:tailEnd/>
          </a:ln>
        </p:spPr>
        <p:txBody>
          <a:bodyPr wrap="none">
            <a:spAutoFit/>
          </a:bodyPr>
          <a:lstStyle/>
          <a:p>
            <a:pPr algn="l" rtl="0" eaLnBrk="0" hangingPunct="0"/>
            <a:r>
              <a:rPr lang="en-US" sz="2800" b="1" dirty="0">
                <a:solidFill>
                  <a:schemeClr val="bg1"/>
                </a:solidFill>
                <a:latin typeface="Arial Narrow" pitchFamily="34" charset="0"/>
              </a:rPr>
              <a:t>Extrinsic Pathway</a:t>
            </a:r>
          </a:p>
        </p:txBody>
      </p:sp>
      <p:sp>
        <p:nvSpPr>
          <p:cNvPr id="52" name="Rectangle 51"/>
          <p:cNvSpPr/>
          <p:nvPr/>
        </p:nvSpPr>
        <p:spPr>
          <a:xfrm>
            <a:off x="48284" y="360094"/>
            <a:ext cx="3825086" cy="369332"/>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slower / assessed by </a:t>
            </a:r>
            <a:r>
              <a:rPr lang="en-US" sz="2000" b="1" i="1" dirty="0" err="1" smtClean="0">
                <a:solidFill>
                  <a:srgbClr val="FFFFCC"/>
                </a:solidFill>
                <a:latin typeface="Arial Narrow" pitchFamily="34" charset="0"/>
              </a:rPr>
              <a:t>aPTT</a:t>
            </a:r>
            <a:r>
              <a:rPr lang="en-US" sz="2000" b="1" i="1" dirty="0" smtClean="0">
                <a:solidFill>
                  <a:srgbClr val="FFFFCC"/>
                </a:solidFill>
                <a:latin typeface="Arial Narrow" pitchFamily="34" charset="0"/>
              </a:rPr>
              <a:t> </a:t>
            </a:r>
          </a:p>
        </p:txBody>
      </p:sp>
      <p:sp>
        <p:nvSpPr>
          <p:cNvPr id="53" name="Rectangle 52"/>
          <p:cNvSpPr/>
          <p:nvPr/>
        </p:nvSpPr>
        <p:spPr>
          <a:xfrm>
            <a:off x="4781047" y="339433"/>
            <a:ext cx="4370107" cy="369332"/>
          </a:xfrm>
          <a:prstGeom prst="rect">
            <a:avLst/>
          </a:prstGeom>
        </p:spPr>
        <p:txBody>
          <a:bodyPr wrap="none">
            <a:spAutoFit/>
          </a:bodyPr>
          <a:lstStyle/>
          <a:p>
            <a:pPr>
              <a:lnSpc>
                <a:spcPct val="90000"/>
              </a:lnSpc>
            </a:pPr>
            <a:r>
              <a:rPr lang="en-US" sz="2000" b="1" i="1" dirty="0" smtClean="0">
                <a:solidFill>
                  <a:srgbClr val="FFFFCC"/>
                </a:solidFill>
                <a:latin typeface="Arial Narrow" pitchFamily="34" charset="0"/>
              </a:rPr>
              <a:t>Clotting: is rapid in sec. / assessed by PT </a:t>
            </a:r>
          </a:p>
        </p:txBody>
      </p:sp>
      <p:sp>
        <p:nvSpPr>
          <p:cNvPr id="58" name="Text Box 58"/>
          <p:cNvSpPr txBox="1">
            <a:spLocks noChangeArrowheads="1"/>
          </p:cNvSpPr>
          <p:nvPr/>
        </p:nvSpPr>
        <p:spPr bwMode="auto">
          <a:xfrm>
            <a:off x="332111" y="4419600"/>
            <a:ext cx="1039489" cy="400110"/>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6666FF"/>
                </a:solidFill>
                <a:latin typeface="Bernard MT Condensed" pitchFamily="18" charset="0"/>
              </a:rPr>
              <a:t>Heparin</a:t>
            </a:r>
          </a:p>
        </p:txBody>
      </p:sp>
      <p:sp>
        <p:nvSpPr>
          <p:cNvPr id="61" name="AutoShape 47"/>
          <p:cNvSpPr>
            <a:spLocks noChangeArrowheads="1"/>
          </p:cNvSpPr>
          <p:nvPr/>
        </p:nvSpPr>
        <p:spPr bwMode="auto">
          <a:xfrm>
            <a:off x="7315200" y="4626622"/>
            <a:ext cx="1143000" cy="228599"/>
          </a:xfrm>
          <a:prstGeom prst="rightArrow">
            <a:avLst>
              <a:gd name="adj1" fmla="val 50000"/>
              <a:gd name="adj2" fmla="val 66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62" name="AutoShape 36"/>
          <p:cNvSpPr>
            <a:spLocks noChangeArrowheads="1"/>
          </p:cNvSpPr>
          <p:nvPr/>
        </p:nvSpPr>
        <p:spPr bwMode="auto">
          <a:xfrm>
            <a:off x="8534400" y="4553734"/>
            <a:ext cx="228600" cy="511908"/>
          </a:xfrm>
          <a:prstGeom prst="downArrow">
            <a:avLst>
              <a:gd name="adj1" fmla="val 50000"/>
              <a:gd name="adj2" fmla="val 41667"/>
            </a:avLst>
          </a:prstGeom>
          <a:solidFill>
            <a:srgbClr val="66FF33"/>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7" name="Text Box 4"/>
          <p:cNvSpPr txBox="1">
            <a:spLocks noChangeArrowheads="1"/>
          </p:cNvSpPr>
          <p:nvPr/>
        </p:nvSpPr>
        <p:spPr bwMode="auto">
          <a:xfrm>
            <a:off x="1295400" y="2944250"/>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a:solidFill>
                  <a:srgbClr val="C00000"/>
                </a:solidFill>
                <a:latin typeface="Arial Narrow" pitchFamily="34" charset="0"/>
              </a:rPr>
              <a:t>IX </a:t>
            </a:r>
          </a:p>
        </p:txBody>
      </p:sp>
      <p:sp>
        <p:nvSpPr>
          <p:cNvPr id="8" name="Text Box 5"/>
          <p:cNvSpPr txBox="1">
            <a:spLocks noChangeArrowheads="1"/>
          </p:cNvSpPr>
          <p:nvPr/>
        </p:nvSpPr>
        <p:spPr bwMode="auto">
          <a:xfrm>
            <a:off x="2625997" y="2964582"/>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a:solidFill>
                  <a:srgbClr val="6666FF"/>
                </a:solidFill>
                <a:latin typeface="Arial Narrow" pitchFamily="34" charset="0"/>
              </a:rPr>
              <a:t>IXa</a:t>
            </a:r>
          </a:p>
        </p:txBody>
      </p:sp>
      <p:sp>
        <p:nvSpPr>
          <p:cNvPr id="9" name="AutoShape 6"/>
          <p:cNvSpPr>
            <a:spLocks noChangeArrowheads="1"/>
          </p:cNvSpPr>
          <p:nvPr/>
        </p:nvSpPr>
        <p:spPr bwMode="auto">
          <a:xfrm>
            <a:off x="1933806" y="3042974"/>
            <a:ext cx="629861" cy="23364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0" name="AutoShape 7"/>
          <p:cNvSpPr>
            <a:spLocks noChangeArrowheads="1"/>
          </p:cNvSpPr>
          <p:nvPr/>
        </p:nvSpPr>
        <p:spPr bwMode="auto">
          <a:xfrm>
            <a:off x="2049802" y="2653717"/>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1" name="Text Box 10"/>
          <p:cNvSpPr txBox="1">
            <a:spLocks noChangeArrowheads="1"/>
          </p:cNvSpPr>
          <p:nvPr/>
        </p:nvSpPr>
        <p:spPr bwMode="auto">
          <a:xfrm>
            <a:off x="776417" y="2106722"/>
            <a:ext cx="466794"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 </a:t>
            </a:r>
          </a:p>
        </p:txBody>
      </p:sp>
      <p:sp>
        <p:nvSpPr>
          <p:cNvPr id="12" name="Text Box 11"/>
          <p:cNvSpPr txBox="1">
            <a:spLocks noChangeArrowheads="1"/>
          </p:cNvSpPr>
          <p:nvPr/>
        </p:nvSpPr>
        <p:spPr bwMode="auto">
          <a:xfrm>
            <a:off x="2057400" y="2057400"/>
            <a:ext cx="53091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XIa</a:t>
            </a:r>
            <a:endParaRPr lang="en-US" sz="2200" b="1" dirty="0">
              <a:solidFill>
                <a:srgbClr val="6666FF"/>
              </a:solidFill>
              <a:latin typeface="Arial Narrow" pitchFamily="34" charset="0"/>
            </a:endParaRPr>
          </a:p>
        </p:txBody>
      </p:sp>
      <p:sp>
        <p:nvSpPr>
          <p:cNvPr id="14" name="AutoShape 12"/>
          <p:cNvSpPr>
            <a:spLocks noChangeArrowheads="1"/>
          </p:cNvSpPr>
          <p:nvPr/>
        </p:nvSpPr>
        <p:spPr bwMode="auto">
          <a:xfrm>
            <a:off x="1391467" y="2196220"/>
            <a:ext cx="629861" cy="255860"/>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5" name="AutoShape 13"/>
          <p:cNvSpPr>
            <a:spLocks noChangeArrowheads="1"/>
          </p:cNvSpPr>
          <p:nvPr/>
        </p:nvSpPr>
        <p:spPr bwMode="auto">
          <a:xfrm>
            <a:off x="1560444" y="1875204"/>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6" name="Text Box 15"/>
          <p:cNvSpPr txBox="1">
            <a:spLocks noChangeArrowheads="1"/>
          </p:cNvSpPr>
          <p:nvPr/>
        </p:nvSpPr>
        <p:spPr bwMode="auto">
          <a:xfrm>
            <a:off x="2100202" y="3678220"/>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17" name="Text Box 16"/>
          <p:cNvSpPr txBox="1">
            <a:spLocks noChangeArrowheads="1"/>
          </p:cNvSpPr>
          <p:nvPr/>
        </p:nvSpPr>
        <p:spPr bwMode="auto">
          <a:xfrm>
            <a:off x="4404111" y="3678220"/>
            <a:ext cx="466794" cy="430887"/>
          </a:xfrm>
          <a:prstGeom prst="rect">
            <a:avLst/>
          </a:prstGeom>
          <a:solidFill>
            <a:schemeClr val="bg1"/>
          </a:solidFill>
          <a:ln w="57150">
            <a:solidFill>
              <a:srgbClr val="6666FF"/>
            </a:solidFill>
            <a:miter lim="800000"/>
            <a:headEnd/>
            <a:tailEnd/>
          </a:ln>
        </p:spPr>
        <p:txBody>
          <a:bodyPr wrap="none">
            <a:spAutoFit/>
          </a:bodyPr>
          <a:lstStyle/>
          <a:p>
            <a:pPr algn="l" rtl="0" eaLnBrk="0" hangingPunct="0"/>
            <a:r>
              <a:rPr lang="en-US" sz="2200" b="1" dirty="0" err="1">
                <a:solidFill>
                  <a:srgbClr val="FF0000"/>
                </a:solidFill>
                <a:latin typeface="Arial Narrow" pitchFamily="34" charset="0"/>
              </a:rPr>
              <a:t>Xa</a:t>
            </a:r>
            <a:endParaRPr lang="en-US" sz="2200" b="1" dirty="0">
              <a:solidFill>
                <a:srgbClr val="FF0000"/>
              </a:solidFill>
              <a:latin typeface="Arial Narrow" pitchFamily="34" charset="0"/>
            </a:endParaRPr>
          </a:p>
        </p:txBody>
      </p:sp>
      <p:sp>
        <p:nvSpPr>
          <p:cNvPr id="18" name="AutoShape 17"/>
          <p:cNvSpPr>
            <a:spLocks noChangeArrowheads="1"/>
          </p:cNvSpPr>
          <p:nvPr/>
        </p:nvSpPr>
        <p:spPr bwMode="auto">
          <a:xfrm>
            <a:off x="2675540" y="3757905"/>
            <a:ext cx="866104" cy="275018"/>
          </a:xfrm>
          <a:prstGeom prst="rightArrow">
            <a:avLst>
              <a:gd name="adj1" fmla="val 50000"/>
              <a:gd name="adj2" fmla="val 66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19" name="AutoShape 18"/>
          <p:cNvSpPr>
            <a:spLocks noChangeArrowheads="1"/>
          </p:cNvSpPr>
          <p:nvPr/>
        </p:nvSpPr>
        <p:spPr bwMode="auto">
          <a:xfrm>
            <a:off x="2780396" y="3433230"/>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0" name="Text Box 20"/>
          <p:cNvSpPr txBox="1">
            <a:spLocks noChangeArrowheads="1"/>
          </p:cNvSpPr>
          <p:nvPr/>
        </p:nvSpPr>
        <p:spPr bwMode="auto">
          <a:xfrm>
            <a:off x="192156" y="1385198"/>
            <a:ext cx="53091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a:solidFill>
                  <a:schemeClr val="bg1"/>
                </a:solidFill>
                <a:latin typeface="Arial Narrow" pitchFamily="34" charset="0"/>
              </a:rPr>
              <a:t>XII </a:t>
            </a:r>
          </a:p>
        </p:txBody>
      </p:sp>
      <p:sp>
        <p:nvSpPr>
          <p:cNvPr id="21" name="Text Box 21"/>
          <p:cNvSpPr txBox="1">
            <a:spLocks noChangeArrowheads="1"/>
          </p:cNvSpPr>
          <p:nvPr/>
        </p:nvSpPr>
        <p:spPr bwMode="auto">
          <a:xfrm>
            <a:off x="1578909" y="1407553"/>
            <a:ext cx="595035" cy="430887"/>
          </a:xfrm>
          <a:prstGeom prst="rect">
            <a:avLst/>
          </a:prstGeom>
          <a:solidFill>
            <a:schemeClr val="bg1"/>
          </a:solidFill>
          <a:ln w="9525">
            <a:solidFill>
              <a:srgbClr val="6666FF"/>
            </a:solidFill>
            <a:miter lim="800000"/>
            <a:headEnd/>
            <a:tailEnd/>
          </a:ln>
        </p:spPr>
        <p:txBody>
          <a:bodyPr wrap="none">
            <a:spAutoFit/>
          </a:bodyPr>
          <a:lstStyle/>
          <a:p>
            <a:pPr algn="l" rtl="0" eaLnBrk="0" hangingPunct="0"/>
            <a:r>
              <a:rPr lang="en-US" sz="2200" b="1" dirty="0" err="1">
                <a:solidFill>
                  <a:srgbClr val="6666FF"/>
                </a:solidFill>
                <a:latin typeface="Arial Narrow" pitchFamily="34" charset="0"/>
              </a:rPr>
              <a:t>XIIa</a:t>
            </a:r>
            <a:endParaRPr lang="en-US" sz="2200" b="1" dirty="0">
              <a:solidFill>
                <a:srgbClr val="6666FF"/>
              </a:solidFill>
              <a:latin typeface="Arial Narrow" pitchFamily="34" charset="0"/>
            </a:endParaRPr>
          </a:p>
        </p:txBody>
      </p:sp>
      <p:sp>
        <p:nvSpPr>
          <p:cNvPr id="22" name="AutoShape 22"/>
          <p:cNvSpPr>
            <a:spLocks noChangeArrowheads="1"/>
          </p:cNvSpPr>
          <p:nvPr/>
        </p:nvSpPr>
        <p:spPr bwMode="auto">
          <a:xfrm>
            <a:off x="886718" y="1485946"/>
            <a:ext cx="629861" cy="194628"/>
          </a:xfrm>
          <a:prstGeom prst="rightArrow">
            <a:avLst>
              <a:gd name="adj1" fmla="val 50000"/>
              <a:gd name="adj2" fmla="val 66667"/>
            </a:avLst>
          </a:prstGeom>
          <a:solidFill>
            <a:srgbClr val="FFFFCC"/>
          </a:solidFill>
          <a:ln w="9525">
            <a:solidFill>
              <a:srgbClr val="FFFFCC"/>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3" name="AutoShape 23"/>
          <p:cNvSpPr>
            <a:spLocks noChangeArrowheads="1"/>
          </p:cNvSpPr>
          <p:nvPr/>
        </p:nvSpPr>
        <p:spPr bwMode="auto">
          <a:xfrm>
            <a:off x="1044183" y="1096689"/>
            <a:ext cx="236198" cy="324381"/>
          </a:xfrm>
          <a:prstGeom prst="downArrow">
            <a:avLst>
              <a:gd name="adj1" fmla="val 50000"/>
              <a:gd name="adj2" fmla="val 41667"/>
            </a:avLst>
          </a:prstGeom>
          <a:solidFill>
            <a:srgbClr val="FFFFCC"/>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25" name="Text Box 25"/>
          <p:cNvSpPr txBox="1">
            <a:spLocks noChangeArrowheads="1"/>
          </p:cNvSpPr>
          <p:nvPr/>
        </p:nvSpPr>
        <p:spPr bwMode="auto">
          <a:xfrm>
            <a:off x="6447946" y="1291317"/>
            <a:ext cx="1681101" cy="411781"/>
          </a:xfrm>
          <a:prstGeom prst="rect">
            <a:avLst/>
          </a:prstGeom>
          <a:noFill/>
          <a:ln w="9525">
            <a:solidFill>
              <a:schemeClr val="tx1"/>
            </a:solidFill>
            <a:miter lim="800000"/>
            <a:headEnd/>
            <a:tailEnd/>
          </a:ln>
        </p:spPr>
        <p:txBody>
          <a:bodyPr wrap="none">
            <a:spAutoFit/>
          </a:bodyPr>
          <a:lstStyle/>
          <a:p>
            <a:pPr algn="l" rtl="0" eaLnBrk="0" hangingPunct="0"/>
            <a:r>
              <a:rPr lang="en-US" sz="2200" b="1">
                <a:solidFill>
                  <a:schemeClr val="bg1"/>
                </a:solidFill>
                <a:latin typeface="Arial Narrow" pitchFamily="34" charset="0"/>
              </a:rPr>
              <a:t>Tissue Factor</a:t>
            </a:r>
          </a:p>
        </p:txBody>
      </p:sp>
      <p:sp>
        <p:nvSpPr>
          <p:cNvPr id="27" name="Text Box 28"/>
          <p:cNvSpPr txBox="1">
            <a:spLocks noChangeArrowheads="1"/>
          </p:cNvSpPr>
          <p:nvPr/>
        </p:nvSpPr>
        <p:spPr bwMode="auto">
          <a:xfrm>
            <a:off x="6412899" y="2954184"/>
            <a:ext cx="659155" cy="411781"/>
          </a:xfrm>
          <a:prstGeom prst="rect">
            <a:avLst/>
          </a:prstGeom>
          <a:noFill/>
          <a:ln w="9525">
            <a:solidFill>
              <a:srgbClr val="FFFFCC"/>
            </a:solidFill>
            <a:miter lim="800000"/>
            <a:headEnd/>
            <a:tailEnd/>
          </a:ln>
        </p:spPr>
        <p:txBody>
          <a:bodyPr wrap="none">
            <a:spAutoFit/>
          </a:bodyPr>
          <a:lstStyle/>
          <a:p>
            <a:pPr algn="l" rtl="0" eaLnBrk="0" hangingPunct="0"/>
            <a:r>
              <a:rPr lang="en-US" sz="2200" b="1" dirty="0" err="1">
                <a:solidFill>
                  <a:schemeClr val="bg1"/>
                </a:solidFill>
                <a:latin typeface="Arial Narrow" pitchFamily="34" charset="0"/>
              </a:rPr>
              <a:t>VIIa</a:t>
            </a:r>
            <a:r>
              <a:rPr lang="en-US" sz="2200" b="1" dirty="0">
                <a:solidFill>
                  <a:schemeClr val="bg1"/>
                </a:solidFill>
                <a:latin typeface="Arial Narrow" pitchFamily="34" charset="0"/>
              </a:rPr>
              <a:t> </a:t>
            </a:r>
          </a:p>
        </p:txBody>
      </p:sp>
      <p:sp>
        <p:nvSpPr>
          <p:cNvPr id="28" name="Text Box 29"/>
          <p:cNvSpPr txBox="1">
            <a:spLocks noChangeArrowheads="1"/>
          </p:cNvSpPr>
          <p:nvPr/>
        </p:nvSpPr>
        <p:spPr bwMode="auto">
          <a:xfrm>
            <a:off x="7786400" y="2978099"/>
            <a:ext cx="46679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VII</a:t>
            </a:r>
          </a:p>
        </p:txBody>
      </p:sp>
      <p:sp>
        <p:nvSpPr>
          <p:cNvPr id="29" name="AutoShape 30"/>
          <p:cNvSpPr>
            <a:spLocks noChangeArrowheads="1"/>
          </p:cNvSpPr>
          <p:nvPr/>
        </p:nvSpPr>
        <p:spPr bwMode="auto">
          <a:xfrm flipH="1">
            <a:off x="7094209" y="3042974"/>
            <a:ext cx="629861" cy="194628"/>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1" name="Text Box 33"/>
          <p:cNvSpPr txBox="1">
            <a:spLocks noChangeArrowheads="1"/>
          </p:cNvSpPr>
          <p:nvPr/>
        </p:nvSpPr>
        <p:spPr bwMode="auto">
          <a:xfrm>
            <a:off x="6953810" y="3703019"/>
            <a:ext cx="402674" cy="411781"/>
          </a:xfrm>
          <a:prstGeom prst="rect">
            <a:avLst/>
          </a:prstGeom>
          <a:solidFill>
            <a:srgbClr val="FFEA18"/>
          </a:solidFill>
          <a:ln w="9525">
            <a:noFill/>
            <a:miter lim="800000"/>
            <a:headEnd/>
            <a:tailEnd/>
          </a:ln>
        </p:spPr>
        <p:txBody>
          <a:bodyPr wrap="none">
            <a:spAutoFit/>
          </a:bodyPr>
          <a:lstStyle/>
          <a:p>
            <a:pPr algn="l" rtl="0" eaLnBrk="0" hangingPunct="0"/>
            <a:r>
              <a:rPr lang="en-US" sz="2200" b="1" dirty="0">
                <a:solidFill>
                  <a:srgbClr val="C00000"/>
                </a:solidFill>
                <a:latin typeface="Arial Narrow" pitchFamily="34" charset="0"/>
              </a:rPr>
              <a:t>X </a:t>
            </a:r>
          </a:p>
        </p:txBody>
      </p:sp>
      <p:sp>
        <p:nvSpPr>
          <p:cNvPr id="32" name="AutoShape 35"/>
          <p:cNvSpPr>
            <a:spLocks noChangeArrowheads="1"/>
          </p:cNvSpPr>
          <p:nvPr/>
        </p:nvSpPr>
        <p:spPr bwMode="auto">
          <a:xfrm flipH="1">
            <a:off x="5958784" y="3784058"/>
            <a:ext cx="899216" cy="224951"/>
          </a:xfrm>
          <a:prstGeom prst="rightArrow">
            <a:avLst>
              <a:gd name="adj1" fmla="val 50000"/>
              <a:gd name="adj2" fmla="val 66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33" name="AutoShape 36"/>
          <p:cNvSpPr>
            <a:spLocks noChangeArrowheads="1"/>
          </p:cNvSpPr>
          <p:nvPr/>
        </p:nvSpPr>
        <p:spPr bwMode="auto">
          <a:xfrm>
            <a:off x="6621813" y="3373584"/>
            <a:ext cx="236198" cy="324381"/>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6" name="AutoShape 52"/>
          <p:cNvSpPr>
            <a:spLocks noChangeArrowheads="1"/>
          </p:cNvSpPr>
          <p:nvPr/>
        </p:nvSpPr>
        <p:spPr bwMode="auto">
          <a:xfrm>
            <a:off x="7251674" y="1667058"/>
            <a:ext cx="215926" cy="1076142"/>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200" b="1">
              <a:solidFill>
                <a:schemeClr val="bg1"/>
              </a:solidFill>
              <a:latin typeface="Arial Narrow" pitchFamily="34" charset="0"/>
            </a:endParaRPr>
          </a:p>
        </p:txBody>
      </p:sp>
      <p:sp>
        <p:nvSpPr>
          <p:cNvPr id="47" name="AutoShape 53"/>
          <p:cNvSpPr>
            <a:spLocks noChangeArrowheads="1"/>
          </p:cNvSpPr>
          <p:nvPr/>
        </p:nvSpPr>
        <p:spPr bwMode="auto">
          <a:xfrm>
            <a:off x="7251674" y="1066800"/>
            <a:ext cx="215926" cy="275877"/>
          </a:xfrm>
          <a:prstGeom prst="downArrow">
            <a:avLst>
              <a:gd name="adj1" fmla="val 50000"/>
              <a:gd name="adj2" fmla="val 41667"/>
            </a:avLst>
          </a:prstGeom>
          <a:solidFill>
            <a:srgbClr val="FFCC99"/>
          </a:solidFill>
          <a:ln w="9525">
            <a:solidFill>
              <a:schemeClr val="tx1"/>
            </a:solidFill>
            <a:miter lim="800000"/>
            <a:headEnd/>
            <a:tailEnd/>
          </a:ln>
        </p:spPr>
        <p:txBody>
          <a:bodyPr wrap="none" anchor="ctr"/>
          <a:lstStyle/>
          <a:p>
            <a:pPr algn="l" rtl="0" eaLnBrk="0" hangingPunct="0"/>
            <a:endParaRPr lang="ar-SA" sz="2400" b="1">
              <a:solidFill>
                <a:schemeClr val="bg1"/>
              </a:solidFill>
              <a:latin typeface="Arial Narrow" pitchFamily="34" charset="0"/>
            </a:endParaRPr>
          </a:p>
        </p:txBody>
      </p:sp>
      <p:sp>
        <p:nvSpPr>
          <p:cNvPr id="55" name="Text Box 10"/>
          <p:cNvSpPr txBox="1">
            <a:spLocks noChangeArrowheads="1"/>
          </p:cNvSpPr>
          <p:nvPr/>
        </p:nvSpPr>
        <p:spPr bwMode="auto">
          <a:xfrm>
            <a:off x="2893312" y="2665321"/>
            <a:ext cx="668212" cy="400110"/>
          </a:xfrm>
          <a:prstGeom prst="rect">
            <a:avLst/>
          </a:prstGeom>
          <a:solidFill>
            <a:srgbClr val="FFFF99"/>
          </a:solidFill>
          <a:ln w="9525">
            <a:solidFill>
              <a:srgbClr val="FFFFCC"/>
            </a:solidFill>
            <a:miter lim="800000"/>
            <a:headEnd/>
            <a:tailEnd/>
          </a:ln>
        </p:spPr>
        <p:txBody>
          <a:bodyPr wrap="square">
            <a:spAutoFit/>
          </a:bodyPr>
          <a:lstStyle/>
          <a:p>
            <a:pPr algn="l" rtl="0" eaLnBrk="0" hangingPunct="0"/>
            <a:r>
              <a:rPr lang="en-US" sz="2000" b="1" dirty="0" err="1" smtClean="0">
                <a:latin typeface="Arial Narrow" pitchFamily="34" charset="0"/>
              </a:rPr>
              <a:t>VIIIa</a:t>
            </a:r>
            <a:r>
              <a:rPr lang="en-US" sz="2000" b="1" dirty="0" smtClean="0">
                <a:latin typeface="Arial Narrow" pitchFamily="34" charset="0"/>
              </a:rPr>
              <a:t> </a:t>
            </a:r>
            <a:endParaRPr lang="en-US" sz="2000" b="1" dirty="0">
              <a:latin typeface="Arial Narrow" pitchFamily="34" charset="0"/>
            </a:endParaRPr>
          </a:p>
        </p:txBody>
      </p:sp>
      <p:sp>
        <p:nvSpPr>
          <p:cNvPr id="56" name="Text Box 10"/>
          <p:cNvSpPr txBox="1">
            <a:spLocks noChangeArrowheads="1"/>
          </p:cNvSpPr>
          <p:nvPr/>
        </p:nvSpPr>
        <p:spPr bwMode="auto">
          <a:xfrm>
            <a:off x="4764968" y="3418715"/>
            <a:ext cx="488916" cy="382369"/>
          </a:xfrm>
          <a:prstGeom prst="rect">
            <a:avLst/>
          </a:prstGeom>
          <a:solidFill>
            <a:srgbClr val="FFFF99"/>
          </a:solidFill>
          <a:ln w="9525">
            <a:solidFill>
              <a:srgbClr val="FFFFCC"/>
            </a:solidFill>
            <a:miter lim="800000"/>
            <a:headEnd/>
            <a:tailEnd/>
          </a:ln>
        </p:spPr>
        <p:txBody>
          <a:bodyPr wrap="none">
            <a:spAutoFit/>
          </a:bodyPr>
          <a:lstStyle/>
          <a:p>
            <a:pPr algn="l" rtl="0" eaLnBrk="0" hangingPunct="0"/>
            <a:r>
              <a:rPr lang="en-US" sz="2000" b="1" dirty="0" err="1" smtClean="0">
                <a:latin typeface="Arial Narrow" pitchFamily="34" charset="0"/>
              </a:rPr>
              <a:t>Va</a:t>
            </a:r>
            <a:r>
              <a:rPr lang="en-US" sz="2000" b="1" dirty="0" smtClean="0">
                <a:latin typeface="Arial Narrow" pitchFamily="34" charset="0"/>
              </a:rPr>
              <a:t> </a:t>
            </a:r>
            <a:endParaRPr lang="en-US" sz="2000" b="1" dirty="0">
              <a:latin typeface="Arial Narrow" pitchFamily="34" charset="0"/>
            </a:endParaRPr>
          </a:p>
        </p:txBody>
      </p:sp>
      <p:sp>
        <p:nvSpPr>
          <p:cNvPr id="64" name="Text Box 10"/>
          <p:cNvSpPr txBox="1">
            <a:spLocks noChangeArrowheads="1"/>
          </p:cNvSpPr>
          <p:nvPr/>
        </p:nvSpPr>
        <p:spPr bwMode="auto">
          <a:xfrm>
            <a:off x="4211555" y="3300678"/>
            <a:ext cx="675185" cy="400110"/>
          </a:xfrm>
          <a:prstGeom prst="rect">
            <a:avLst/>
          </a:prstGeom>
          <a:noFill/>
          <a:ln w="9525">
            <a:noFill/>
            <a:miter lim="800000"/>
            <a:headEnd/>
            <a:tailEnd/>
          </a:ln>
        </p:spPr>
        <p:txBody>
          <a:bodyPr wrap="none">
            <a:spAutoFit/>
          </a:bodyPr>
          <a:lstStyle/>
          <a:p>
            <a:pPr algn="l" rtl="0" eaLnBrk="0" hangingPunct="0"/>
            <a:r>
              <a:rPr lang="en-US" sz="2000" b="1" dirty="0" smtClean="0">
                <a:latin typeface="Arial Narrow" pitchFamily="34" charset="0"/>
              </a:rPr>
              <a:t>Ca</a:t>
            </a:r>
            <a:r>
              <a:rPr lang="en-US" sz="2000" b="1" baseline="30000" dirty="0" smtClean="0">
                <a:latin typeface="Arial Narrow" pitchFamily="34" charset="0"/>
              </a:rPr>
              <a:t>++</a:t>
            </a:r>
            <a:r>
              <a:rPr lang="en-US" sz="2000" b="1" dirty="0" smtClean="0">
                <a:latin typeface="Arial Narrow" pitchFamily="34" charset="0"/>
              </a:rPr>
              <a:t> </a:t>
            </a:r>
            <a:endParaRPr lang="en-US" sz="2000" b="1" dirty="0">
              <a:latin typeface="Arial Narrow" pitchFamily="34" charset="0"/>
            </a:endParaRPr>
          </a:p>
        </p:txBody>
      </p:sp>
      <p:sp>
        <p:nvSpPr>
          <p:cNvPr id="70" name="Text Box 58"/>
          <p:cNvSpPr txBox="1">
            <a:spLocks noChangeArrowheads="1"/>
          </p:cNvSpPr>
          <p:nvPr/>
        </p:nvSpPr>
        <p:spPr bwMode="auto">
          <a:xfrm>
            <a:off x="81888" y="5943600"/>
            <a:ext cx="2356512" cy="400110"/>
          </a:xfrm>
          <a:prstGeom prst="rect">
            <a:avLst/>
          </a:prstGeom>
          <a:solidFill>
            <a:srgbClr val="00FFFF"/>
          </a:solidFill>
          <a:ln w="9525">
            <a:noFill/>
            <a:miter lim="800000"/>
            <a:headEnd/>
            <a:tailEnd/>
          </a:ln>
        </p:spPr>
        <p:txBody>
          <a:bodyPr wrap="square">
            <a:spAutoFit/>
          </a:bodyPr>
          <a:lstStyle/>
          <a:p>
            <a:r>
              <a:rPr lang="en-US" sz="2000" dirty="0" smtClean="0">
                <a:latin typeface="Bernard MT Condensed" pitchFamily="18" charset="0"/>
              </a:rPr>
              <a:t>Direct Thrombin Is</a:t>
            </a:r>
            <a:endParaRPr lang="en-US" sz="2000" dirty="0">
              <a:latin typeface="Bernard MT Condensed" pitchFamily="18" charset="0"/>
            </a:endParaRPr>
          </a:p>
        </p:txBody>
      </p:sp>
      <p:sp>
        <p:nvSpPr>
          <p:cNvPr id="71" name="Text Box 58"/>
          <p:cNvSpPr txBox="1">
            <a:spLocks noChangeArrowheads="1"/>
          </p:cNvSpPr>
          <p:nvPr/>
        </p:nvSpPr>
        <p:spPr bwMode="auto">
          <a:xfrm>
            <a:off x="76200" y="6381690"/>
            <a:ext cx="2362200" cy="400110"/>
          </a:xfrm>
          <a:prstGeom prst="rect">
            <a:avLst/>
          </a:prstGeom>
          <a:solidFill>
            <a:srgbClr val="66FF33"/>
          </a:solidFill>
          <a:ln w="9525">
            <a:noFill/>
            <a:miter lim="800000"/>
            <a:headEnd/>
            <a:tailEnd/>
          </a:ln>
        </p:spPr>
        <p:txBody>
          <a:bodyPr wrap="square">
            <a:spAutoFit/>
          </a:bodyPr>
          <a:lstStyle/>
          <a:p>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72" name="Trapezoid 71"/>
          <p:cNvSpPr/>
          <p:nvPr/>
        </p:nvSpPr>
        <p:spPr>
          <a:xfrm flipV="1">
            <a:off x="4071260" y="3200400"/>
            <a:ext cx="1524000" cy="990600"/>
          </a:xfrm>
          <a:prstGeom prst="trapezoid">
            <a:avLst>
              <a:gd name="adj" fmla="val 38378"/>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2514600" y="2590800"/>
            <a:ext cx="1219200" cy="838200"/>
          </a:xfrm>
          <a:prstGeom prst="trapezoid">
            <a:avLst>
              <a:gd name="adj" fmla="val 1197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47244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191000" y="403197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428460" y="3276600"/>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125896" y="3680792"/>
            <a:ext cx="304800" cy="304800"/>
          </a:xfrm>
          <a:prstGeom prst="diamond">
            <a:avLst/>
          </a:prstGeom>
          <a:solidFill>
            <a:srgbClr val="6600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8"/>
          <p:cNvSpPr txBox="1">
            <a:spLocks noChangeArrowheads="1"/>
          </p:cNvSpPr>
          <p:nvPr/>
        </p:nvSpPr>
        <p:spPr bwMode="auto">
          <a:xfrm>
            <a:off x="493644" y="3657600"/>
            <a:ext cx="761999" cy="400110"/>
          </a:xfrm>
          <a:prstGeom prst="rect">
            <a:avLst/>
          </a:prstGeom>
          <a:solidFill>
            <a:srgbClr val="6600FF"/>
          </a:solidFill>
          <a:ln w="38100">
            <a:solidFill>
              <a:srgbClr val="FF0000"/>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AT III</a:t>
            </a:r>
          </a:p>
        </p:txBody>
      </p:sp>
      <p:sp>
        <p:nvSpPr>
          <p:cNvPr id="66" name="TextBox 65"/>
          <p:cNvSpPr txBox="1"/>
          <p:nvPr/>
        </p:nvSpPr>
        <p:spPr>
          <a:xfrm>
            <a:off x="0" y="3977045"/>
            <a:ext cx="1752600" cy="461665"/>
          </a:xfrm>
          <a:prstGeom prst="rect">
            <a:avLst/>
          </a:prstGeom>
          <a:noFill/>
        </p:spPr>
        <p:txBody>
          <a:bodyPr wrap="square" rtlCol="0">
            <a:spAutoFit/>
          </a:bodyPr>
          <a:lstStyle/>
          <a:p>
            <a:r>
              <a:rPr lang="en-US" sz="2400" b="1" dirty="0" smtClean="0">
                <a:solidFill>
                  <a:srgbClr val="FFFFE7"/>
                </a:solidFill>
                <a:latin typeface="Arial Narrow" pitchFamily="34" charset="0"/>
              </a:rPr>
              <a:t> &gt; 1000 times</a:t>
            </a:r>
            <a:endParaRPr lang="en-US" sz="2400" b="1" dirty="0">
              <a:solidFill>
                <a:srgbClr val="FFFFE7"/>
              </a:solidFill>
              <a:latin typeface="Arial Narrow" pitchFamily="34" charset="0"/>
            </a:endParaRPr>
          </a:p>
        </p:txBody>
      </p:sp>
      <p:sp>
        <p:nvSpPr>
          <p:cNvPr id="68" name="Text Box 58"/>
          <p:cNvSpPr txBox="1">
            <a:spLocks noChangeArrowheads="1"/>
          </p:cNvSpPr>
          <p:nvPr/>
        </p:nvSpPr>
        <p:spPr bwMode="auto">
          <a:xfrm>
            <a:off x="416256" y="4995676"/>
            <a:ext cx="838200" cy="400876"/>
          </a:xfrm>
          <a:prstGeom prst="rect">
            <a:avLst/>
          </a:prstGeom>
          <a:solidFill>
            <a:schemeClr val="bg1"/>
          </a:solidFill>
          <a:ln w="9525">
            <a:solidFill>
              <a:schemeClr val="bg2"/>
            </a:solidFill>
            <a:miter lim="800000"/>
            <a:headEnd/>
            <a:tailEnd/>
          </a:ln>
        </p:spPr>
        <p:txBody>
          <a:bodyPr wrap="square">
            <a:spAutoFit/>
          </a:bodyPr>
          <a:lstStyle/>
          <a:p>
            <a:pPr eaLnBrk="0" hangingPunct="0"/>
            <a:r>
              <a:rPr lang="en-US" sz="2000" dirty="0" smtClean="0">
                <a:solidFill>
                  <a:srgbClr val="FF0000"/>
                </a:solidFill>
                <a:latin typeface="Bernard MT Condensed" pitchFamily="18" charset="0"/>
              </a:rPr>
              <a:t>LMWH</a:t>
            </a:r>
          </a:p>
        </p:txBody>
      </p:sp>
      <p:sp>
        <p:nvSpPr>
          <p:cNvPr id="75" name="Trapezoid 74"/>
          <p:cNvSpPr/>
          <p:nvPr/>
        </p:nvSpPr>
        <p:spPr>
          <a:xfrm flipV="1">
            <a:off x="76200" y="3505200"/>
            <a:ext cx="1676400" cy="1371600"/>
          </a:xfrm>
          <a:prstGeom prst="trapezoid">
            <a:avLst>
              <a:gd name="adj" fmla="val 0"/>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up)">
                                      <p:cBhvr>
                                        <p:cTn id="15" dur="500"/>
                                        <p:tgtEl>
                                          <p:spTgt spid="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500"/>
                                        <p:tgtEl>
                                          <p:spTgt spid="33"/>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par>
                          <p:cTn id="47" fill="hold">
                            <p:stCondLst>
                              <p:cond delay="5000"/>
                            </p:stCondLst>
                            <p:childTnLst>
                              <p:par>
                                <p:cTn id="48" presetID="22" presetClass="entr" presetSubtype="2" fill="hold" grpId="1" nodeType="afterEffect">
                                  <p:stCondLst>
                                    <p:cond delay="0"/>
                                  </p:stCondLst>
                                  <p:iterate type="lt">
                                    <p:tmPct val="0"/>
                                  </p:iterate>
                                  <p:childTnLst>
                                    <p:set>
                                      <p:cBhvr>
                                        <p:cTn id="49" dur="1" fill="hold">
                                          <p:stCondLst>
                                            <p:cond delay="0"/>
                                          </p:stCondLst>
                                        </p:cTn>
                                        <p:tgtEl>
                                          <p:spTgt spid="17"/>
                                        </p:tgtEl>
                                        <p:attrNameLst>
                                          <p:attrName>style.visibility</p:attrName>
                                        </p:attrNameLst>
                                      </p:cBhvr>
                                      <p:to>
                                        <p:strVal val="visible"/>
                                      </p:to>
                                    </p:set>
                                    <p:animEffect transition="in" filter="wipe(right)">
                                      <p:cBhvr>
                                        <p:cTn id="50" dur="1000"/>
                                        <p:tgtEl>
                                          <p:spTgt spid="17"/>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1000" fill="hold"/>
                                        <p:tgtEl>
                                          <p:spTgt spid="53"/>
                                        </p:tgtEl>
                                        <p:attrNameLst>
                                          <p:attrName>ppt_w</p:attrName>
                                        </p:attrNameLst>
                                      </p:cBhvr>
                                      <p:tavLst>
                                        <p:tav tm="0">
                                          <p:val>
                                            <p:strVal val="#ppt_w+.3"/>
                                          </p:val>
                                        </p:tav>
                                        <p:tav tm="100000">
                                          <p:val>
                                            <p:strVal val="#ppt_w"/>
                                          </p:val>
                                        </p:tav>
                                      </p:tavLst>
                                    </p:anim>
                                    <p:anim calcmode="lin" valueType="num">
                                      <p:cBhvr>
                                        <p:cTn id="71" dur="1000" fill="hold"/>
                                        <p:tgtEl>
                                          <p:spTgt spid="53"/>
                                        </p:tgtEl>
                                        <p:attrNameLst>
                                          <p:attrName>ppt_h</p:attrName>
                                        </p:attrNameLst>
                                      </p:cBhvr>
                                      <p:tavLst>
                                        <p:tav tm="0">
                                          <p:val>
                                            <p:strVal val="#ppt_h"/>
                                          </p:val>
                                        </p:tav>
                                        <p:tav tm="100000">
                                          <p:val>
                                            <p:strVal val="#ppt_h"/>
                                          </p:val>
                                        </p:tav>
                                      </p:tavLst>
                                    </p:anim>
                                    <p:animEffect transition="in" filter="fade">
                                      <p:cBhvr>
                                        <p:cTn id="72" dur="10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iterate type="lt">
                                    <p:tmPct val="0"/>
                                  </p:iterate>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2000"/>
                                        <p:tgtEl>
                                          <p:spTgt spid="43"/>
                                        </p:tgtEl>
                                      </p:cBhvr>
                                    </p:animEffect>
                                    <p:set>
                                      <p:cBhvr>
                                        <p:cTn id="80" dur="1" fill="hold">
                                          <p:stCondLst>
                                            <p:cond delay="1999"/>
                                          </p:stCondLst>
                                        </p:cTn>
                                        <p:tgtEl>
                                          <p:spTgt spid="43"/>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2000"/>
                                        <p:tgtEl>
                                          <p:spTgt spid="34"/>
                                        </p:tgtEl>
                                      </p:cBhvr>
                                    </p:animEffect>
                                    <p:set>
                                      <p:cBhvr>
                                        <p:cTn id="83" dur="1" fill="hold">
                                          <p:stCondLst>
                                            <p:cond delay="1999"/>
                                          </p:stCondLst>
                                        </p:cTn>
                                        <p:tgtEl>
                                          <p:spTgt spid="34"/>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2000"/>
                                        <p:tgtEl>
                                          <p:spTgt spid="41"/>
                                        </p:tgtEl>
                                      </p:cBhvr>
                                    </p:animEffect>
                                    <p:set>
                                      <p:cBhvr>
                                        <p:cTn id="86" dur="1" fill="hold">
                                          <p:stCondLst>
                                            <p:cond delay="1999"/>
                                          </p:stCondLst>
                                        </p:cTn>
                                        <p:tgtEl>
                                          <p:spTgt spid="41"/>
                                        </p:tgtEl>
                                        <p:attrNameLst>
                                          <p:attrName>style.visibility</p:attrName>
                                        </p:attrNameLst>
                                      </p:cBhvr>
                                      <p:to>
                                        <p:strVal val="hidden"/>
                                      </p:to>
                                    </p:set>
                                  </p:childTnLst>
                                </p:cTn>
                              </p:par>
                              <p:par>
                                <p:cTn id="87" presetID="10" presetClass="exit" presetSubtype="0" fill="hold" grpId="3" nodeType="withEffect">
                                  <p:stCondLst>
                                    <p:cond delay="0"/>
                                  </p:stCondLst>
                                  <p:childTnLst>
                                    <p:animEffect transition="out" filter="fade">
                                      <p:cBhvr>
                                        <p:cTn id="88" dur="2000"/>
                                        <p:tgtEl>
                                          <p:spTgt spid="35"/>
                                        </p:tgtEl>
                                      </p:cBhvr>
                                    </p:animEffect>
                                    <p:set>
                                      <p:cBhvr>
                                        <p:cTn id="89" dur="1" fill="hold">
                                          <p:stCondLst>
                                            <p:cond delay="1999"/>
                                          </p:stCondLst>
                                        </p:cTn>
                                        <p:tgtEl>
                                          <p:spTgt spid="35"/>
                                        </p:tgtEl>
                                        <p:attrNameLst>
                                          <p:attrName>style.visibility</p:attrName>
                                        </p:attrNameLst>
                                      </p:cBhvr>
                                      <p:to>
                                        <p:strVal val="hidden"/>
                                      </p:to>
                                    </p:set>
                                  </p:childTnLst>
                                </p:cTn>
                              </p:par>
                            </p:childTnLst>
                          </p:cTn>
                        </p:par>
                        <p:par>
                          <p:cTn id="90" fill="hold">
                            <p:stCondLst>
                              <p:cond delay="2000"/>
                            </p:stCondLst>
                            <p:childTnLst>
                              <p:par>
                                <p:cTn id="91" presetID="18" presetClass="entr" presetSubtype="6"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strips(downRight)">
                                      <p:cBhvr>
                                        <p:cTn id="93" dur="500"/>
                                        <p:tgtEl>
                                          <p:spTgt spid="48"/>
                                        </p:tgtEl>
                                      </p:cBhvr>
                                    </p:animEffect>
                                  </p:childTnLst>
                                </p:cTn>
                              </p:par>
                            </p:childTnLst>
                          </p:cTn>
                        </p:par>
                        <p:par>
                          <p:cTn id="94" fill="hold">
                            <p:stCondLst>
                              <p:cond delay="2500"/>
                            </p:stCondLst>
                            <p:childTnLst>
                              <p:par>
                                <p:cTn id="95" presetID="18" presetClass="entr" presetSubtype="6" fill="hold" grpId="0" nodeType="after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strips(downRight)">
                                      <p:cBhvr>
                                        <p:cTn id="97" dur="500"/>
                                        <p:tgtEl>
                                          <p:spTgt spid="6"/>
                                        </p:tgtEl>
                                      </p:cBhvr>
                                    </p:animEffect>
                                  </p:childTnLst>
                                </p:cTn>
                              </p:par>
                            </p:childTnLst>
                          </p:cTn>
                        </p:par>
                        <p:par>
                          <p:cTn id="98" fill="hold">
                            <p:stCondLst>
                              <p:cond delay="3000"/>
                            </p:stCondLst>
                            <p:childTnLst>
                              <p:par>
                                <p:cTn id="99" presetID="18" presetClass="entr" presetSubtype="6"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strips(downRight)">
                                      <p:cBhvr>
                                        <p:cTn id="101" dur="500"/>
                                        <p:tgtEl>
                                          <p:spTgt spid="23"/>
                                        </p:tgtEl>
                                      </p:cBhvr>
                                    </p:animEffect>
                                  </p:childTnLst>
                                </p:cTn>
                              </p:par>
                            </p:childTnLst>
                          </p:cTn>
                        </p:par>
                        <p:par>
                          <p:cTn id="102" fill="hold">
                            <p:stCondLst>
                              <p:cond delay="3500"/>
                            </p:stCondLst>
                            <p:childTnLst>
                              <p:par>
                                <p:cTn id="103" presetID="18" presetClass="entr" presetSubtype="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strips(downRight)">
                                      <p:cBhvr>
                                        <p:cTn id="105" dur="500"/>
                                        <p:tgtEl>
                                          <p:spTgt spid="20"/>
                                        </p:tgtEl>
                                      </p:cBhvr>
                                    </p:animEffect>
                                  </p:childTnLst>
                                </p:cTn>
                              </p:par>
                            </p:childTnLst>
                          </p:cTn>
                        </p:par>
                        <p:par>
                          <p:cTn id="106" fill="hold">
                            <p:stCondLst>
                              <p:cond delay="4000"/>
                            </p:stCondLst>
                            <p:childTnLst>
                              <p:par>
                                <p:cTn id="107" presetID="18" presetClass="entr" presetSubtype="6"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strips(downRight)">
                                      <p:cBhvr>
                                        <p:cTn id="109" dur="500"/>
                                        <p:tgtEl>
                                          <p:spTgt spid="22"/>
                                        </p:tgtEl>
                                      </p:cBhvr>
                                    </p:animEffect>
                                  </p:childTnLst>
                                </p:cTn>
                              </p:par>
                            </p:childTnLst>
                          </p:cTn>
                        </p:par>
                        <p:par>
                          <p:cTn id="110" fill="hold">
                            <p:stCondLst>
                              <p:cond delay="4500"/>
                            </p:stCondLst>
                            <p:childTnLst>
                              <p:par>
                                <p:cTn id="111" presetID="18" presetClass="entr" presetSubtype="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strips(downRight)">
                                      <p:cBhvr>
                                        <p:cTn id="113" dur="500"/>
                                        <p:tgtEl>
                                          <p:spTgt spid="21"/>
                                        </p:tgtEl>
                                      </p:cBhvr>
                                    </p:animEffect>
                                  </p:childTnLst>
                                </p:cTn>
                              </p:par>
                            </p:childTnLst>
                          </p:cTn>
                        </p:par>
                        <p:par>
                          <p:cTn id="114" fill="hold">
                            <p:stCondLst>
                              <p:cond delay="5000"/>
                            </p:stCondLst>
                            <p:childTnLst>
                              <p:par>
                                <p:cTn id="115" presetID="18" presetClass="entr" presetSubtype="6"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strips(downRight)">
                                      <p:cBhvr>
                                        <p:cTn id="117" dur="500"/>
                                        <p:tgtEl>
                                          <p:spTgt spid="15"/>
                                        </p:tgtEl>
                                      </p:cBhvr>
                                    </p:animEffect>
                                  </p:childTnLst>
                                </p:cTn>
                              </p:par>
                            </p:childTnLst>
                          </p:cTn>
                        </p:par>
                        <p:par>
                          <p:cTn id="118" fill="hold">
                            <p:stCondLst>
                              <p:cond delay="5500"/>
                            </p:stCondLst>
                            <p:childTnLst>
                              <p:par>
                                <p:cTn id="119" presetID="18" presetClass="entr" presetSubtype="6"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strips(downRight)">
                                      <p:cBhvr>
                                        <p:cTn id="121" dur="500"/>
                                        <p:tgtEl>
                                          <p:spTgt spid="11"/>
                                        </p:tgtEl>
                                      </p:cBhvr>
                                    </p:animEffect>
                                  </p:childTnLst>
                                </p:cTn>
                              </p:par>
                            </p:childTnLst>
                          </p:cTn>
                        </p:par>
                        <p:par>
                          <p:cTn id="122" fill="hold">
                            <p:stCondLst>
                              <p:cond delay="6000"/>
                            </p:stCondLst>
                            <p:childTnLst>
                              <p:par>
                                <p:cTn id="123" presetID="18" presetClass="entr" presetSubtype="6" fill="hold" grpId="0" nodeType="after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strips(downRight)">
                                      <p:cBhvr>
                                        <p:cTn id="125" dur="500"/>
                                        <p:tgtEl>
                                          <p:spTgt spid="14"/>
                                        </p:tgtEl>
                                      </p:cBhvr>
                                    </p:animEffect>
                                  </p:childTnLst>
                                </p:cTn>
                              </p:par>
                            </p:childTnLst>
                          </p:cTn>
                        </p:par>
                        <p:par>
                          <p:cTn id="126" fill="hold">
                            <p:stCondLst>
                              <p:cond delay="6500"/>
                            </p:stCondLst>
                            <p:childTnLst>
                              <p:par>
                                <p:cTn id="127" presetID="18" presetClass="entr" presetSubtype="6" fill="hold" grpId="0" nodeType="after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strips(downRight)">
                                      <p:cBhvr>
                                        <p:cTn id="129" dur="500"/>
                                        <p:tgtEl>
                                          <p:spTgt spid="12"/>
                                        </p:tgtEl>
                                      </p:cBhvr>
                                    </p:animEffect>
                                  </p:childTnLst>
                                </p:cTn>
                              </p:par>
                            </p:childTnLst>
                          </p:cTn>
                        </p:par>
                        <p:par>
                          <p:cTn id="130" fill="hold">
                            <p:stCondLst>
                              <p:cond delay="7000"/>
                            </p:stCondLst>
                            <p:childTnLst>
                              <p:par>
                                <p:cTn id="131" presetID="18" presetClass="entr" presetSubtype="6"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strips(downRight)">
                                      <p:cBhvr>
                                        <p:cTn id="133" dur="500"/>
                                        <p:tgtEl>
                                          <p:spTgt spid="10"/>
                                        </p:tgtEl>
                                      </p:cBhvr>
                                    </p:animEffect>
                                  </p:childTnLst>
                                </p:cTn>
                              </p:par>
                            </p:childTnLst>
                          </p:cTn>
                        </p:par>
                        <p:par>
                          <p:cTn id="134" fill="hold">
                            <p:stCondLst>
                              <p:cond delay="7500"/>
                            </p:stCondLst>
                            <p:childTnLst>
                              <p:par>
                                <p:cTn id="135" presetID="18" presetClass="entr" presetSubtype="6" fill="hold" grpId="0" nodeType="afterEffect">
                                  <p:stCondLst>
                                    <p:cond delay="0"/>
                                  </p:stCondLst>
                                  <p:childTnLst>
                                    <p:set>
                                      <p:cBhvr>
                                        <p:cTn id="136" dur="1" fill="hold">
                                          <p:stCondLst>
                                            <p:cond delay="0"/>
                                          </p:stCondLst>
                                        </p:cTn>
                                        <p:tgtEl>
                                          <p:spTgt spid="7"/>
                                        </p:tgtEl>
                                        <p:attrNameLst>
                                          <p:attrName>style.visibility</p:attrName>
                                        </p:attrNameLst>
                                      </p:cBhvr>
                                      <p:to>
                                        <p:strVal val="visible"/>
                                      </p:to>
                                    </p:set>
                                    <p:animEffect transition="in" filter="strips(downRight)">
                                      <p:cBhvr>
                                        <p:cTn id="137" dur="500"/>
                                        <p:tgtEl>
                                          <p:spTgt spid="7"/>
                                        </p:tgtEl>
                                      </p:cBhvr>
                                    </p:animEffect>
                                  </p:childTnLst>
                                </p:cTn>
                              </p:par>
                            </p:childTnLst>
                          </p:cTn>
                        </p:par>
                        <p:par>
                          <p:cTn id="138" fill="hold">
                            <p:stCondLst>
                              <p:cond delay="8000"/>
                            </p:stCondLst>
                            <p:childTnLst>
                              <p:par>
                                <p:cTn id="139" presetID="18" presetClass="entr" presetSubtype="6" fill="hold" grpId="0" nodeType="after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strips(downRight)">
                                      <p:cBhvr>
                                        <p:cTn id="141" dur="500"/>
                                        <p:tgtEl>
                                          <p:spTgt spid="9"/>
                                        </p:tgtEl>
                                      </p:cBhvr>
                                    </p:animEffect>
                                  </p:childTnLst>
                                </p:cTn>
                              </p:par>
                            </p:childTnLst>
                          </p:cTn>
                        </p:par>
                        <p:par>
                          <p:cTn id="142" fill="hold">
                            <p:stCondLst>
                              <p:cond delay="8500"/>
                            </p:stCondLst>
                            <p:childTnLst>
                              <p:par>
                                <p:cTn id="143" presetID="18" presetClass="entr" presetSubtype="6"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strips(downRight)">
                                      <p:cBhvr>
                                        <p:cTn id="145" dur="500"/>
                                        <p:tgtEl>
                                          <p:spTgt spid="8"/>
                                        </p:tgtEl>
                                      </p:cBhvr>
                                    </p:animEffect>
                                  </p:childTnLst>
                                </p:cTn>
                              </p:par>
                            </p:childTnLst>
                          </p:cTn>
                        </p:par>
                        <p:par>
                          <p:cTn id="146" fill="hold">
                            <p:stCondLst>
                              <p:cond delay="9000"/>
                            </p:stCondLst>
                            <p:childTnLst>
                              <p:par>
                                <p:cTn id="147" presetID="18" presetClass="entr" presetSubtype="12" fill="hold" grpId="0" nodeType="afterEffect">
                                  <p:stCondLst>
                                    <p:cond delay="0"/>
                                  </p:stCondLst>
                                  <p:childTnLst>
                                    <p:set>
                                      <p:cBhvr>
                                        <p:cTn id="148" dur="1" fill="hold">
                                          <p:stCondLst>
                                            <p:cond delay="0"/>
                                          </p:stCondLst>
                                        </p:cTn>
                                        <p:tgtEl>
                                          <p:spTgt spid="55"/>
                                        </p:tgtEl>
                                        <p:attrNameLst>
                                          <p:attrName>style.visibility</p:attrName>
                                        </p:attrNameLst>
                                      </p:cBhvr>
                                      <p:to>
                                        <p:strVal val="visible"/>
                                      </p:to>
                                    </p:set>
                                    <p:animEffect transition="in" filter="strips(downLeft)">
                                      <p:cBhvr>
                                        <p:cTn id="149" dur="1000"/>
                                        <p:tgtEl>
                                          <p:spTgt spid="55"/>
                                        </p:tgtEl>
                                      </p:cBhvr>
                                    </p:animEffect>
                                  </p:childTnLst>
                                </p:cTn>
                              </p:par>
                            </p:childTnLst>
                          </p:cTn>
                        </p:par>
                        <p:par>
                          <p:cTn id="150" fill="hold">
                            <p:stCondLst>
                              <p:cond delay="10000"/>
                            </p:stCondLst>
                            <p:childTnLst>
                              <p:par>
                                <p:cTn id="151" presetID="21"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heel(1)">
                                      <p:cBhvr>
                                        <p:cTn id="153" dur="1000"/>
                                        <p:tgtEl>
                                          <p:spTgt spid="73"/>
                                        </p:tgtEl>
                                      </p:cBhvr>
                                    </p:animEffect>
                                  </p:childTnLst>
                                </p:cTn>
                              </p:par>
                            </p:childTnLst>
                          </p:cTn>
                        </p:par>
                        <p:par>
                          <p:cTn id="154" fill="hold">
                            <p:stCondLst>
                              <p:cond delay="11000"/>
                            </p:stCondLst>
                            <p:childTnLst>
                              <p:par>
                                <p:cTn id="155" presetID="18" presetClass="entr" presetSubtype="6"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Right)">
                                      <p:cBhvr>
                                        <p:cTn id="157" dur="500"/>
                                        <p:tgtEl>
                                          <p:spTgt spid="19"/>
                                        </p:tgtEl>
                                      </p:cBhvr>
                                    </p:animEffect>
                                  </p:childTnLst>
                                </p:cTn>
                              </p:par>
                            </p:childTnLst>
                          </p:cTn>
                        </p:par>
                        <p:par>
                          <p:cTn id="158" fill="hold">
                            <p:stCondLst>
                              <p:cond delay="11500"/>
                            </p:stCondLst>
                            <p:childTnLst>
                              <p:par>
                                <p:cTn id="159" presetID="18" presetClass="entr" presetSubtype="6" fill="hold" grpId="0" nodeType="after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strips(downRight)">
                                      <p:cBhvr>
                                        <p:cTn id="161" dur="500"/>
                                        <p:tgtEl>
                                          <p:spTgt spid="16"/>
                                        </p:tgtEl>
                                      </p:cBhvr>
                                    </p:animEffect>
                                  </p:childTnLst>
                                </p:cTn>
                              </p:par>
                            </p:childTnLst>
                          </p:cTn>
                        </p:par>
                        <p:par>
                          <p:cTn id="162" fill="hold">
                            <p:stCondLst>
                              <p:cond delay="12000"/>
                            </p:stCondLst>
                            <p:childTnLst>
                              <p:par>
                                <p:cTn id="163" presetID="18" presetClass="entr" presetSubtype="6" fill="hold" grpId="0" nodeType="after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strips(downRight)">
                                      <p:cBhvr>
                                        <p:cTn id="165" dur="500"/>
                                        <p:tgtEl>
                                          <p:spTgt spid="18"/>
                                        </p:tgtEl>
                                      </p:cBhvr>
                                    </p:animEffect>
                                  </p:childTnLst>
                                </p:cTn>
                              </p:par>
                            </p:childTnLst>
                          </p:cTn>
                        </p:par>
                        <p:par>
                          <p:cTn id="166" fill="hold">
                            <p:stCondLst>
                              <p:cond delay="12500"/>
                            </p:stCondLst>
                            <p:childTnLst>
                              <p:par>
                                <p:cTn id="167" presetID="18" presetClass="entr" presetSubtype="6" fill="hold" grpId="0" nodeType="afterEffect">
                                  <p:stCondLst>
                                    <p:cond delay="0"/>
                                  </p:stCondLst>
                                  <p:childTnLst>
                                    <p:set>
                                      <p:cBhvr>
                                        <p:cTn id="168" dur="1" fill="hold">
                                          <p:stCondLst>
                                            <p:cond delay="0"/>
                                          </p:stCondLst>
                                        </p:cTn>
                                        <p:tgtEl>
                                          <p:spTgt spid="64"/>
                                        </p:tgtEl>
                                        <p:attrNameLst>
                                          <p:attrName>style.visibility</p:attrName>
                                        </p:attrNameLst>
                                      </p:cBhvr>
                                      <p:to>
                                        <p:strVal val="visible"/>
                                      </p:to>
                                    </p:set>
                                    <p:animEffect transition="in" filter="strips(downRight)">
                                      <p:cBhvr>
                                        <p:cTn id="169" dur="500"/>
                                        <p:tgtEl>
                                          <p:spTgt spid="64"/>
                                        </p:tgtEl>
                                      </p:cBhvr>
                                    </p:animEffect>
                                  </p:childTnLst>
                                </p:cTn>
                              </p:par>
                            </p:childTnLst>
                          </p:cTn>
                        </p:par>
                        <p:par>
                          <p:cTn id="170" fill="hold">
                            <p:stCondLst>
                              <p:cond delay="13000"/>
                            </p:stCondLst>
                            <p:childTnLst>
                              <p:par>
                                <p:cTn id="171" presetID="18" presetClass="entr" presetSubtype="6" fill="hold" grpId="0" nodeType="after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strips(downRight)">
                                      <p:cBhvr>
                                        <p:cTn id="173" dur="500"/>
                                        <p:tgtEl>
                                          <p:spTgt spid="56"/>
                                        </p:tgtEl>
                                      </p:cBhvr>
                                    </p:animEffect>
                                  </p:childTnLst>
                                </p:cTn>
                              </p:par>
                            </p:childTnLst>
                          </p:cTn>
                        </p:par>
                        <p:par>
                          <p:cTn id="174" fill="hold">
                            <p:stCondLst>
                              <p:cond delay="13500"/>
                            </p:stCondLst>
                            <p:childTnLst>
                              <p:par>
                                <p:cTn id="175" presetID="18" presetClass="entr" presetSubtype="6" fill="hold" grpId="0" nodeType="afterEffect">
                                  <p:stCondLst>
                                    <p:cond delay="0"/>
                                  </p:stCondLst>
                                  <p:iterate type="lt">
                                    <p:tmPct val="0"/>
                                  </p:iterate>
                                  <p:childTnLst>
                                    <p:set>
                                      <p:cBhvr>
                                        <p:cTn id="176" dur="1" fill="hold">
                                          <p:stCondLst>
                                            <p:cond delay="0"/>
                                          </p:stCondLst>
                                        </p:cTn>
                                        <p:tgtEl>
                                          <p:spTgt spid="17"/>
                                        </p:tgtEl>
                                        <p:attrNameLst>
                                          <p:attrName>style.visibility</p:attrName>
                                        </p:attrNameLst>
                                      </p:cBhvr>
                                      <p:to>
                                        <p:strVal val="visible"/>
                                      </p:to>
                                    </p:set>
                                    <p:animEffect transition="in" filter="strips(downRight)">
                                      <p:cBhvr>
                                        <p:cTn id="177" dur="500"/>
                                        <p:tgtEl>
                                          <p:spTgt spid="17"/>
                                        </p:tgtEl>
                                      </p:cBhvr>
                                    </p:animEffect>
                                  </p:childTnLst>
                                </p:cTn>
                              </p:par>
                            </p:childTnLst>
                          </p:cTn>
                        </p:par>
                        <p:par>
                          <p:cTn id="178" fill="hold">
                            <p:stCondLst>
                              <p:cond delay="14000"/>
                            </p:stCondLst>
                            <p:childTnLst>
                              <p:par>
                                <p:cTn id="179" presetID="21" presetClass="entr" presetSubtype="4" fill="hold" grpId="0"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wheel(4)">
                                      <p:cBhvr>
                                        <p:cTn id="181" dur="1000"/>
                                        <p:tgtEl>
                                          <p:spTgt spid="72"/>
                                        </p:tgtEl>
                                      </p:cBhvr>
                                    </p:animEffect>
                                  </p:childTnLst>
                                </p:cTn>
                              </p:par>
                            </p:childTnLst>
                          </p:cTn>
                        </p:par>
                        <p:par>
                          <p:cTn id="182" fill="hold">
                            <p:stCondLst>
                              <p:cond delay="15000"/>
                            </p:stCondLst>
                            <p:childTnLst>
                              <p:par>
                                <p:cTn id="183" presetID="22" presetClass="entr" presetSubtype="1" fill="hold" grpId="1"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wipe(up)">
                                      <p:cBhvr>
                                        <p:cTn id="185" dur="500"/>
                                        <p:tgtEl>
                                          <p:spTgt spid="43"/>
                                        </p:tgtEl>
                                      </p:cBhvr>
                                    </p:animEffect>
                                  </p:childTnLst>
                                </p:cTn>
                              </p:par>
                              <p:par>
                                <p:cTn id="186" presetID="22" presetClass="entr" presetSubtype="8" fill="hold" grpId="1" nodeType="withEffect">
                                  <p:stCondLst>
                                    <p:cond delay="0"/>
                                  </p:stCondLst>
                                  <p:childTnLst>
                                    <p:set>
                                      <p:cBhvr>
                                        <p:cTn id="187" dur="1" fill="hold">
                                          <p:stCondLst>
                                            <p:cond delay="0"/>
                                          </p:stCondLst>
                                        </p:cTn>
                                        <p:tgtEl>
                                          <p:spTgt spid="34"/>
                                        </p:tgtEl>
                                        <p:attrNameLst>
                                          <p:attrName>style.visibility</p:attrName>
                                        </p:attrNameLst>
                                      </p:cBhvr>
                                      <p:to>
                                        <p:strVal val="visible"/>
                                      </p:to>
                                    </p:set>
                                    <p:animEffect transition="in" filter="wipe(left)">
                                      <p:cBhvr>
                                        <p:cTn id="188" dur="500"/>
                                        <p:tgtEl>
                                          <p:spTgt spid="34"/>
                                        </p:tgtEl>
                                      </p:cBhvr>
                                    </p:animEffect>
                                  </p:childTnLst>
                                </p:cTn>
                              </p:par>
                              <p:par>
                                <p:cTn id="189" presetID="22" presetClass="entr" presetSubtype="8" fill="hold" grpId="1"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wipe(left)">
                                      <p:cBhvr>
                                        <p:cTn id="191" dur="500"/>
                                        <p:tgtEl>
                                          <p:spTgt spid="41"/>
                                        </p:tgtEl>
                                      </p:cBhvr>
                                    </p:animEffect>
                                  </p:childTnLst>
                                </p:cTn>
                              </p:par>
                              <p:par>
                                <p:cTn id="192" presetID="22" presetClass="entr" presetSubtype="8" fill="hold" grpId="1" nodeType="with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wipe(left)">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50" presetClass="entr" presetSubtype="0" decel="100000" fill="hold" grpId="0" nodeType="clickEffect">
                                  <p:stCondLst>
                                    <p:cond delay="0"/>
                                  </p:stCondLst>
                                  <p:childTnLst>
                                    <p:set>
                                      <p:cBhvr>
                                        <p:cTn id="198" dur="1" fill="hold">
                                          <p:stCondLst>
                                            <p:cond delay="0"/>
                                          </p:stCondLst>
                                        </p:cTn>
                                        <p:tgtEl>
                                          <p:spTgt spid="52"/>
                                        </p:tgtEl>
                                        <p:attrNameLst>
                                          <p:attrName>style.visibility</p:attrName>
                                        </p:attrNameLst>
                                      </p:cBhvr>
                                      <p:to>
                                        <p:strVal val="visible"/>
                                      </p:to>
                                    </p:set>
                                    <p:anim calcmode="lin" valueType="num">
                                      <p:cBhvr>
                                        <p:cTn id="199" dur="1000" fill="hold"/>
                                        <p:tgtEl>
                                          <p:spTgt spid="52"/>
                                        </p:tgtEl>
                                        <p:attrNameLst>
                                          <p:attrName>ppt_w</p:attrName>
                                        </p:attrNameLst>
                                      </p:cBhvr>
                                      <p:tavLst>
                                        <p:tav tm="0">
                                          <p:val>
                                            <p:strVal val="#ppt_w+.3"/>
                                          </p:val>
                                        </p:tav>
                                        <p:tav tm="100000">
                                          <p:val>
                                            <p:strVal val="#ppt_w"/>
                                          </p:val>
                                        </p:tav>
                                      </p:tavLst>
                                    </p:anim>
                                    <p:anim calcmode="lin" valueType="num">
                                      <p:cBhvr>
                                        <p:cTn id="200" dur="1000" fill="hold"/>
                                        <p:tgtEl>
                                          <p:spTgt spid="52"/>
                                        </p:tgtEl>
                                        <p:attrNameLst>
                                          <p:attrName>ppt_h</p:attrName>
                                        </p:attrNameLst>
                                      </p:cBhvr>
                                      <p:tavLst>
                                        <p:tav tm="0">
                                          <p:val>
                                            <p:strVal val="#ppt_h"/>
                                          </p:val>
                                        </p:tav>
                                        <p:tav tm="100000">
                                          <p:val>
                                            <p:strVal val="#ppt_h"/>
                                          </p:val>
                                        </p:tav>
                                      </p:tavLst>
                                    </p:anim>
                                    <p:animEffect transition="in" filter="fade">
                                      <p:cBhvr>
                                        <p:cTn id="201" dur="1000"/>
                                        <p:tgtEl>
                                          <p:spTgt spid="52"/>
                                        </p:tgtEl>
                                      </p:cBhvr>
                                    </p:animEffect>
                                  </p:childTnLst>
                                </p:cTn>
                              </p:par>
                            </p:childTnLst>
                          </p:cTn>
                        </p:par>
                      </p:childTnLst>
                    </p:cTn>
                  </p:par>
                  <p:par>
                    <p:cTn id="202" fill="hold">
                      <p:stCondLst>
                        <p:cond delay="indefinite"/>
                      </p:stCondLst>
                      <p:childTnLst>
                        <p:par>
                          <p:cTn id="203" fill="hold">
                            <p:stCondLst>
                              <p:cond delay="0"/>
                            </p:stCondLst>
                            <p:childTnLst>
                              <p:par>
                                <p:cTn id="204" presetID="33" presetClass="emph" presetSubtype="0" fill="remove" grpId="2" nodeType="clickEffect">
                                  <p:stCondLst>
                                    <p:cond delay="0"/>
                                  </p:stCondLst>
                                  <p:childTnLst>
                                    <p:animClr clrSpc="rgb" dir="cw">
                                      <p:cBhvr override="childStyle">
                                        <p:cTn id="205" dur="1500" accel="50000" autoRev="1" fill="hold" tmFilter="0, 0; .33333, 1; 1, 1">
                                          <p:stCondLst>
                                            <p:cond delay="0"/>
                                          </p:stCondLst>
                                        </p:cTn>
                                        <p:tgtEl>
                                          <p:spTgt spid="35"/>
                                        </p:tgtEl>
                                        <p:attrNameLst>
                                          <p:attrName>style.color</p:attrName>
                                        </p:attrNameLst>
                                      </p:cBhvr>
                                      <p:to>
                                        <a:schemeClr val="accent2"/>
                                      </p:to>
                                    </p:animClr>
                                    <p:animClr clrSpc="rgb" dir="cw">
                                      <p:cBhvr>
                                        <p:cTn id="206" dur="1500" accel="50000" autoRev="1" fill="hold" tmFilter="0, 0; .33333, 1; 1, 1">
                                          <p:stCondLst>
                                            <p:cond delay="0"/>
                                          </p:stCondLst>
                                        </p:cTn>
                                        <p:tgtEl>
                                          <p:spTgt spid="35"/>
                                        </p:tgtEl>
                                        <p:attrNameLst>
                                          <p:attrName>fillcolor</p:attrName>
                                        </p:attrNameLst>
                                      </p:cBhvr>
                                      <p:to>
                                        <a:schemeClr val="accent2"/>
                                      </p:to>
                                    </p:animClr>
                                    <p:set>
                                      <p:cBhvr>
                                        <p:cTn id="207" dur="3000" fill="hold"/>
                                        <p:tgtEl>
                                          <p:spTgt spid="35"/>
                                        </p:tgtEl>
                                        <p:attrNameLst>
                                          <p:attrName>fill.type</p:attrName>
                                        </p:attrNameLst>
                                      </p:cBhvr>
                                      <p:to>
                                        <p:strVal val="solid"/>
                                      </p:to>
                                    </p:set>
                                    <p:set>
                                      <p:cBhvr>
                                        <p:cTn id="208" dur="3000" fill="hold"/>
                                        <p:tgtEl>
                                          <p:spTgt spid="35"/>
                                        </p:tgtEl>
                                        <p:attrNameLst>
                                          <p:attrName>fill.on</p:attrName>
                                        </p:attrNameLst>
                                      </p:cBhvr>
                                      <p:to>
                                        <p:strVal val="true"/>
                                      </p:to>
                                    </p:set>
                                    <p:animScale>
                                      <p:cBhvr>
                                        <p:cTn id="209" dur="1500" accel="50000" autoRev="1" fill="hold" tmFilter="0, 0; .33333, 1; 1, 1">
                                          <p:stCondLst>
                                            <p:cond delay="0"/>
                                          </p:stCondLst>
                                        </p:cTn>
                                        <p:tgtEl>
                                          <p:spTgt spid="35"/>
                                        </p:tgtEl>
                                      </p:cBhvr>
                                      <p:from x="100000" y="100000"/>
                                      <p:to x="100000" y="140000"/>
                                    </p:animScale>
                                  </p:childTnLst>
                                </p:cTn>
                              </p:par>
                            </p:childTnLst>
                          </p:cTn>
                        </p:par>
                        <p:par>
                          <p:cTn id="210" fill="hold">
                            <p:stCondLst>
                              <p:cond delay="3000"/>
                            </p:stCondLst>
                            <p:childTnLst>
                              <p:par>
                                <p:cTn id="211" presetID="22" presetClass="entr" presetSubtype="1" fill="hold" grpId="0" nodeType="afterEffect">
                                  <p:stCondLst>
                                    <p:cond delay="0"/>
                                  </p:stCondLst>
                                  <p:childTnLst>
                                    <p:set>
                                      <p:cBhvr>
                                        <p:cTn id="212" dur="1" fill="hold">
                                          <p:stCondLst>
                                            <p:cond delay="0"/>
                                          </p:stCondLst>
                                        </p:cTn>
                                        <p:tgtEl>
                                          <p:spTgt spid="44"/>
                                        </p:tgtEl>
                                        <p:attrNameLst>
                                          <p:attrName>style.visibility</p:attrName>
                                        </p:attrNameLst>
                                      </p:cBhvr>
                                      <p:to>
                                        <p:strVal val="visible"/>
                                      </p:to>
                                    </p:set>
                                    <p:animEffect transition="in" filter="wipe(up)">
                                      <p:cBhvr>
                                        <p:cTn id="213" dur="1000"/>
                                        <p:tgtEl>
                                          <p:spTgt spid="44"/>
                                        </p:tgtEl>
                                      </p:cBhvr>
                                    </p:animEffect>
                                  </p:childTnLst>
                                </p:cTn>
                              </p:par>
                            </p:childTnLst>
                          </p:cTn>
                        </p:par>
                        <p:par>
                          <p:cTn id="214" fill="hold">
                            <p:stCondLst>
                              <p:cond delay="4000"/>
                            </p:stCondLst>
                            <p:childTnLst>
                              <p:par>
                                <p:cTn id="215" presetID="22" presetClass="entr" presetSubtype="1" fill="hold" grpId="0" nodeType="afterEffect">
                                  <p:stCondLst>
                                    <p:cond delay="0"/>
                                  </p:stCondLst>
                                  <p:childTnLst>
                                    <p:set>
                                      <p:cBhvr>
                                        <p:cTn id="216" dur="1" fill="hold">
                                          <p:stCondLst>
                                            <p:cond delay="0"/>
                                          </p:stCondLst>
                                        </p:cTn>
                                        <p:tgtEl>
                                          <p:spTgt spid="36"/>
                                        </p:tgtEl>
                                        <p:attrNameLst>
                                          <p:attrName>style.visibility</p:attrName>
                                        </p:attrNameLst>
                                      </p:cBhvr>
                                      <p:to>
                                        <p:strVal val="visible"/>
                                      </p:to>
                                    </p:set>
                                    <p:animEffect transition="in" filter="wipe(up)">
                                      <p:cBhvr>
                                        <p:cTn id="217" dur="500"/>
                                        <p:tgtEl>
                                          <p:spTgt spid="36"/>
                                        </p:tgtEl>
                                      </p:cBhvr>
                                    </p:animEffect>
                                  </p:childTnLst>
                                </p:cTn>
                              </p:par>
                            </p:childTnLst>
                          </p:cTn>
                        </p:par>
                        <p:par>
                          <p:cTn id="218" fill="hold">
                            <p:stCondLst>
                              <p:cond delay="4500"/>
                            </p:stCondLst>
                            <p:childTnLst>
                              <p:par>
                                <p:cTn id="219" presetID="22" presetClass="entr" presetSubtype="1" fill="hold" grpId="0" nodeType="afterEffect">
                                  <p:stCondLst>
                                    <p:cond delay="0"/>
                                  </p:stCondLst>
                                  <p:childTnLst>
                                    <p:set>
                                      <p:cBhvr>
                                        <p:cTn id="220" dur="1" fill="hold">
                                          <p:stCondLst>
                                            <p:cond delay="0"/>
                                          </p:stCondLst>
                                        </p:cTn>
                                        <p:tgtEl>
                                          <p:spTgt spid="42"/>
                                        </p:tgtEl>
                                        <p:attrNameLst>
                                          <p:attrName>style.visibility</p:attrName>
                                        </p:attrNameLst>
                                      </p:cBhvr>
                                      <p:to>
                                        <p:strVal val="visible"/>
                                      </p:to>
                                    </p:set>
                                    <p:animEffect transition="in" filter="wipe(up)">
                                      <p:cBhvr>
                                        <p:cTn id="221" dur="500"/>
                                        <p:tgtEl>
                                          <p:spTgt spid="42"/>
                                        </p:tgtEl>
                                      </p:cBhvr>
                                    </p:animEffect>
                                  </p:childTnLst>
                                </p:cTn>
                              </p:par>
                            </p:childTnLst>
                          </p:cTn>
                        </p:par>
                        <p:par>
                          <p:cTn id="222" fill="hold">
                            <p:stCondLst>
                              <p:cond delay="5000"/>
                            </p:stCondLst>
                            <p:childTnLst>
                              <p:par>
                                <p:cTn id="223" presetID="22" presetClass="entr" presetSubtype="1" fill="hold" grpId="0" nodeType="after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wipe(up)">
                                      <p:cBhvr>
                                        <p:cTn id="225" dur="500"/>
                                        <p:tgtEl>
                                          <p:spTgt spid="37"/>
                                        </p:tgtEl>
                                      </p:cBhvr>
                                    </p:animEffect>
                                  </p:childTnLst>
                                </p:cTn>
                              </p:par>
                            </p:childTnLst>
                          </p:cTn>
                        </p:par>
                        <p:par>
                          <p:cTn id="226" fill="hold">
                            <p:stCondLst>
                              <p:cond delay="5500"/>
                            </p:stCondLst>
                            <p:childTnLst>
                              <p:par>
                                <p:cTn id="227" presetID="22" presetClass="entr" presetSubtype="8" fill="hold" grpId="0" nodeType="afterEffect">
                                  <p:stCondLst>
                                    <p:cond delay="0"/>
                                  </p:stCondLst>
                                  <p:childTnLst>
                                    <p:set>
                                      <p:cBhvr>
                                        <p:cTn id="228" dur="1" fill="hold">
                                          <p:stCondLst>
                                            <p:cond delay="0"/>
                                          </p:stCondLst>
                                        </p:cTn>
                                        <p:tgtEl>
                                          <p:spTgt spid="61"/>
                                        </p:tgtEl>
                                        <p:attrNameLst>
                                          <p:attrName>style.visibility</p:attrName>
                                        </p:attrNameLst>
                                      </p:cBhvr>
                                      <p:to>
                                        <p:strVal val="visible"/>
                                      </p:to>
                                    </p:set>
                                    <p:animEffect transition="in" filter="wipe(left)">
                                      <p:cBhvr>
                                        <p:cTn id="229" dur="500"/>
                                        <p:tgtEl>
                                          <p:spTgt spid="61"/>
                                        </p:tgtEl>
                                      </p:cBhvr>
                                    </p:animEffect>
                                  </p:childTnLst>
                                </p:cTn>
                              </p:par>
                            </p:childTnLst>
                          </p:cTn>
                        </p:par>
                        <p:par>
                          <p:cTn id="230" fill="hold">
                            <p:stCondLst>
                              <p:cond delay="6000"/>
                            </p:stCondLst>
                            <p:childTnLst>
                              <p:par>
                                <p:cTn id="231" presetID="22" presetClass="entr" presetSubtype="8" fill="hold" grpId="0" nodeType="afterEffect">
                                  <p:stCondLst>
                                    <p:cond delay="0"/>
                                  </p:stCondLst>
                                  <p:childTnLst>
                                    <p:set>
                                      <p:cBhvr>
                                        <p:cTn id="232" dur="1" fill="hold">
                                          <p:stCondLst>
                                            <p:cond delay="0"/>
                                          </p:stCondLst>
                                        </p:cTn>
                                        <p:tgtEl>
                                          <p:spTgt spid="39"/>
                                        </p:tgtEl>
                                        <p:attrNameLst>
                                          <p:attrName>style.visibility</p:attrName>
                                        </p:attrNameLst>
                                      </p:cBhvr>
                                      <p:to>
                                        <p:strVal val="visible"/>
                                      </p:to>
                                    </p:set>
                                    <p:animEffect transition="in" filter="wipe(left)">
                                      <p:cBhvr>
                                        <p:cTn id="233" dur="500"/>
                                        <p:tgtEl>
                                          <p:spTgt spid="39"/>
                                        </p:tgtEl>
                                      </p:cBhvr>
                                    </p:animEffect>
                                  </p:childTnLst>
                                </p:cTn>
                              </p:par>
                            </p:childTnLst>
                          </p:cTn>
                        </p:par>
                        <p:par>
                          <p:cTn id="234" fill="hold">
                            <p:stCondLst>
                              <p:cond delay="6500"/>
                            </p:stCondLst>
                            <p:childTnLst>
                              <p:par>
                                <p:cTn id="235" presetID="22" presetClass="entr" presetSubtype="1" fill="hold" grpId="0" nodeType="afterEffect">
                                  <p:stCondLst>
                                    <p:cond delay="0"/>
                                  </p:stCondLst>
                                  <p:childTnLst>
                                    <p:set>
                                      <p:cBhvr>
                                        <p:cTn id="236" dur="1" fill="hold">
                                          <p:stCondLst>
                                            <p:cond delay="0"/>
                                          </p:stCondLst>
                                        </p:cTn>
                                        <p:tgtEl>
                                          <p:spTgt spid="62"/>
                                        </p:tgtEl>
                                        <p:attrNameLst>
                                          <p:attrName>style.visibility</p:attrName>
                                        </p:attrNameLst>
                                      </p:cBhvr>
                                      <p:to>
                                        <p:strVal val="visible"/>
                                      </p:to>
                                    </p:set>
                                    <p:animEffect transition="in" filter="wipe(up)">
                                      <p:cBhvr>
                                        <p:cTn id="237" dur="500"/>
                                        <p:tgtEl>
                                          <p:spTgt spid="62"/>
                                        </p:tgtEl>
                                      </p:cBhvr>
                                    </p:animEffect>
                                  </p:childTnLst>
                                </p:cTn>
                              </p:par>
                            </p:childTnLst>
                          </p:cTn>
                        </p:par>
                        <p:par>
                          <p:cTn id="238" fill="hold">
                            <p:stCondLst>
                              <p:cond delay="7000"/>
                            </p:stCondLst>
                            <p:childTnLst>
                              <p:par>
                                <p:cTn id="239" presetID="22" presetClass="entr" presetSubtype="1" fill="hold" grpId="0" nodeType="afterEffect">
                                  <p:stCondLst>
                                    <p:cond delay="0"/>
                                  </p:stCondLst>
                                  <p:childTnLst>
                                    <p:set>
                                      <p:cBhvr>
                                        <p:cTn id="240" dur="1" fill="hold">
                                          <p:stCondLst>
                                            <p:cond delay="0"/>
                                          </p:stCondLst>
                                        </p:cTn>
                                        <p:tgtEl>
                                          <p:spTgt spid="60"/>
                                        </p:tgtEl>
                                        <p:attrNameLst>
                                          <p:attrName>style.visibility</p:attrName>
                                        </p:attrNameLst>
                                      </p:cBhvr>
                                      <p:to>
                                        <p:strVal val="visible"/>
                                      </p:to>
                                    </p:set>
                                    <p:animEffect transition="in" filter="wipe(up)">
                                      <p:cBhvr>
                                        <p:cTn id="241" dur="500"/>
                                        <p:tgtEl>
                                          <p:spTgt spid="60"/>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1" fill="hold" grpId="0" nodeType="clickEffect">
                                  <p:stCondLst>
                                    <p:cond delay="0"/>
                                  </p:stCondLst>
                                  <p:childTnLst>
                                    <p:set>
                                      <p:cBhvr>
                                        <p:cTn id="245" dur="1" fill="hold">
                                          <p:stCondLst>
                                            <p:cond delay="0"/>
                                          </p:stCondLst>
                                        </p:cTn>
                                        <p:tgtEl>
                                          <p:spTgt spid="40"/>
                                        </p:tgtEl>
                                        <p:attrNameLst>
                                          <p:attrName>style.visibility</p:attrName>
                                        </p:attrNameLst>
                                      </p:cBhvr>
                                      <p:to>
                                        <p:strVal val="visible"/>
                                      </p:to>
                                    </p:set>
                                    <p:animEffect transition="in" filter="wipe(up)">
                                      <p:cBhvr>
                                        <p:cTn id="246" dur="1000"/>
                                        <p:tgtEl>
                                          <p:spTgt spid="40"/>
                                        </p:tgtEl>
                                      </p:cBhvr>
                                    </p:animEffect>
                                  </p:childTnLst>
                                </p:cTn>
                              </p:par>
                              <p:par>
                                <p:cTn id="247" presetID="22" presetClass="entr" presetSubtype="1" fill="hold" grpId="0" nodeType="withEffect">
                                  <p:stCondLst>
                                    <p:cond delay="0"/>
                                  </p:stCondLst>
                                  <p:childTnLst>
                                    <p:set>
                                      <p:cBhvr>
                                        <p:cTn id="248" dur="1" fill="hold">
                                          <p:stCondLst>
                                            <p:cond delay="0"/>
                                          </p:stCondLst>
                                        </p:cTn>
                                        <p:tgtEl>
                                          <p:spTgt spid="45"/>
                                        </p:tgtEl>
                                        <p:attrNameLst>
                                          <p:attrName>style.visibility</p:attrName>
                                        </p:attrNameLst>
                                      </p:cBhvr>
                                      <p:to>
                                        <p:strVal val="visible"/>
                                      </p:to>
                                    </p:set>
                                    <p:animEffect transition="in" filter="wipe(up)">
                                      <p:cBhvr>
                                        <p:cTn id="249" dur="1000"/>
                                        <p:tgtEl>
                                          <p:spTgt spid="45"/>
                                        </p:tgtEl>
                                      </p:cBhvr>
                                    </p:animEffect>
                                  </p:childTnLst>
                                </p:cTn>
                              </p:par>
                              <p:par>
                                <p:cTn id="250" presetID="22" presetClass="entr" presetSubtype="1" fill="hold" grpId="0" nodeType="withEffect">
                                  <p:stCondLst>
                                    <p:cond delay="0"/>
                                  </p:stCondLst>
                                  <p:childTnLst>
                                    <p:set>
                                      <p:cBhvr>
                                        <p:cTn id="251" dur="1" fill="hold">
                                          <p:stCondLst>
                                            <p:cond delay="0"/>
                                          </p:stCondLst>
                                        </p:cTn>
                                        <p:tgtEl>
                                          <p:spTgt spid="38"/>
                                        </p:tgtEl>
                                        <p:attrNameLst>
                                          <p:attrName>style.visibility</p:attrName>
                                        </p:attrNameLst>
                                      </p:cBhvr>
                                      <p:to>
                                        <p:strVal val="visible"/>
                                      </p:to>
                                    </p:set>
                                    <p:animEffect transition="in" filter="wipe(up)">
                                      <p:cBhvr>
                                        <p:cTn id="252" dur="1000"/>
                                        <p:tgtEl>
                                          <p:spTgt spid="38"/>
                                        </p:tgtEl>
                                      </p:cBhvr>
                                    </p:animEffect>
                                  </p:childTnLst>
                                </p:cTn>
                              </p:par>
                            </p:childTnLst>
                          </p:cTn>
                        </p:par>
                      </p:childTnLst>
                    </p:cTn>
                  </p:par>
                  <p:par>
                    <p:cTn id="253" fill="hold">
                      <p:stCondLst>
                        <p:cond delay="indefinite"/>
                      </p:stCondLst>
                      <p:childTnLst>
                        <p:par>
                          <p:cTn id="254" fill="hold">
                            <p:stCondLst>
                              <p:cond delay="0"/>
                            </p:stCondLst>
                            <p:childTnLst>
                              <p:par>
                                <p:cTn id="255" presetID="8" presetClass="entr" presetSubtype="32" fill="hold" grpId="0" nodeType="clickEffect">
                                  <p:stCondLst>
                                    <p:cond delay="0"/>
                                  </p:stCondLst>
                                  <p:childTnLst>
                                    <p:set>
                                      <p:cBhvr>
                                        <p:cTn id="256" dur="1" fill="hold">
                                          <p:stCondLst>
                                            <p:cond delay="0"/>
                                          </p:stCondLst>
                                        </p:cTn>
                                        <p:tgtEl>
                                          <p:spTgt spid="78"/>
                                        </p:tgtEl>
                                        <p:attrNameLst>
                                          <p:attrName>style.visibility</p:attrName>
                                        </p:attrNameLst>
                                      </p:cBhvr>
                                      <p:to>
                                        <p:strVal val="visible"/>
                                      </p:to>
                                    </p:set>
                                    <p:animEffect transition="in" filter="diamond(out)">
                                      <p:cBhvr>
                                        <p:cTn id="257" dur="2000"/>
                                        <p:tgtEl>
                                          <p:spTgt spid="78"/>
                                        </p:tgtEl>
                                      </p:cBhvr>
                                    </p:animEffect>
                                  </p:childTnLst>
                                </p:cTn>
                              </p:par>
                              <p:par>
                                <p:cTn id="258" presetID="8" presetClass="entr" presetSubtype="32" fill="hold" grpId="0" nodeType="withEffect">
                                  <p:stCondLst>
                                    <p:cond delay="0"/>
                                  </p:stCondLst>
                                  <p:childTnLst>
                                    <p:set>
                                      <p:cBhvr>
                                        <p:cTn id="259" dur="1" fill="hold">
                                          <p:stCondLst>
                                            <p:cond delay="0"/>
                                          </p:stCondLst>
                                        </p:cTn>
                                        <p:tgtEl>
                                          <p:spTgt spid="79"/>
                                        </p:tgtEl>
                                        <p:attrNameLst>
                                          <p:attrName>style.visibility</p:attrName>
                                        </p:attrNameLst>
                                      </p:cBhvr>
                                      <p:to>
                                        <p:strVal val="visible"/>
                                      </p:to>
                                    </p:set>
                                    <p:animEffect transition="in" filter="diamond(out)">
                                      <p:cBhvr>
                                        <p:cTn id="260" dur="2000"/>
                                        <p:tgtEl>
                                          <p:spTgt spid="79"/>
                                        </p:tgtEl>
                                      </p:cBhvr>
                                    </p:animEffect>
                                  </p:childTnLst>
                                </p:cTn>
                              </p:par>
                            </p:childTnLst>
                          </p:cTn>
                        </p:par>
                      </p:childTnLst>
                    </p:cTn>
                  </p:par>
                  <p:par>
                    <p:cTn id="261" fill="hold">
                      <p:stCondLst>
                        <p:cond delay="indefinite"/>
                      </p:stCondLst>
                      <p:childTnLst>
                        <p:par>
                          <p:cTn id="262" fill="hold">
                            <p:stCondLst>
                              <p:cond delay="0"/>
                            </p:stCondLst>
                            <p:childTnLst>
                              <p:par>
                                <p:cTn id="263" presetID="4" presetClass="entr" presetSubtype="32" fill="hold" grpId="0" nodeType="click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box(out)">
                                      <p:cBhvr>
                                        <p:cTn id="265" dur="500"/>
                                        <p:tgtEl>
                                          <p:spTgt spid="76"/>
                                        </p:tgtEl>
                                      </p:cBhvr>
                                    </p:animEffect>
                                  </p:childTnLst>
                                </p:cTn>
                              </p:par>
                              <p:par>
                                <p:cTn id="266" presetID="4" presetClass="entr" presetSubtype="32"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box(out)">
                                      <p:cBhvr>
                                        <p:cTn id="268" dur="500"/>
                                        <p:tgtEl>
                                          <p:spTgt spid="77"/>
                                        </p:tgtEl>
                                      </p:cBhvr>
                                    </p:animEffect>
                                  </p:childTnLst>
                                </p:cTn>
                              </p:par>
                              <p:par>
                                <p:cTn id="269" presetID="4" presetClass="entr" presetSubtype="32" fill="hold" grpId="0" nodeType="withEffect">
                                  <p:stCondLst>
                                    <p:cond delay="0"/>
                                  </p:stCondLst>
                                  <p:childTnLst>
                                    <p:set>
                                      <p:cBhvr>
                                        <p:cTn id="270" dur="1" fill="hold">
                                          <p:stCondLst>
                                            <p:cond delay="0"/>
                                          </p:stCondLst>
                                        </p:cTn>
                                        <p:tgtEl>
                                          <p:spTgt spid="74"/>
                                        </p:tgtEl>
                                        <p:attrNameLst>
                                          <p:attrName>style.visibility</p:attrName>
                                        </p:attrNameLst>
                                      </p:cBhvr>
                                      <p:to>
                                        <p:strVal val="visible"/>
                                      </p:to>
                                    </p:set>
                                    <p:animEffect transition="in" filter="box(out)">
                                      <p:cBhvr>
                                        <p:cTn id="271" dur="500"/>
                                        <p:tgtEl>
                                          <p:spTgt spid="74"/>
                                        </p:tgtEl>
                                      </p:cBhvr>
                                    </p:animEffect>
                                  </p:childTnLst>
                                </p:cTn>
                              </p:par>
                            </p:childTnLst>
                          </p:cTn>
                        </p:par>
                      </p:childTnLst>
                    </p:cTn>
                  </p:par>
                  <p:par>
                    <p:cTn id="272" fill="hold">
                      <p:stCondLst>
                        <p:cond delay="indefinite"/>
                      </p:stCondLst>
                      <p:childTnLst>
                        <p:par>
                          <p:cTn id="273" fill="hold">
                            <p:stCondLst>
                              <p:cond delay="0"/>
                            </p:stCondLst>
                            <p:childTnLst>
                              <p:par>
                                <p:cTn id="274" presetID="50" presetClass="entr" presetSubtype="0" decel="100000" fill="hold" grpId="0" nodeType="clickEffect">
                                  <p:stCondLst>
                                    <p:cond delay="0"/>
                                  </p:stCondLst>
                                  <p:childTnLst>
                                    <p:set>
                                      <p:cBhvr>
                                        <p:cTn id="275" dur="1" fill="hold">
                                          <p:stCondLst>
                                            <p:cond delay="0"/>
                                          </p:stCondLst>
                                        </p:cTn>
                                        <p:tgtEl>
                                          <p:spTgt spid="58"/>
                                        </p:tgtEl>
                                        <p:attrNameLst>
                                          <p:attrName>style.visibility</p:attrName>
                                        </p:attrNameLst>
                                      </p:cBhvr>
                                      <p:to>
                                        <p:strVal val="visible"/>
                                      </p:to>
                                    </p:set>
                                    <p:anim calcmode="lin" valueType="num">
                                      <p:cBhvr>
                                        <p:cTn id="276" dur="1000" fill="hold"/>
                                        <p:tgtEl>
                                          <p:spTgt spid="58"/>
                                        </p:tgtEl>
                                        <p:attrNameLst>
                                          <p:attrName>ppt_w</p:attrName>
                                        </p:attrNameLst>
                                      </p:cBhvr>
                                      <p:tavLst>
                                        <p:tav tm="0">
                                          <p:val>
                                            <p:strVal val="#ppt_w+.3"/>
                                          </p:val>
                                        </p:tav>
                                        <p:tav tm="100000">
                                          <p:val>
                                            <p:strVal val="#ppt_w"/>
                                          </p:val>
                                        </p:tav>
                                      </p:tavLst>
                                    </p:anim>
                                    <p:anim calcmode="lin" valueType="num">
                                      <p:cBhvr>
                                        <p:cTn id="277" dur="1000" fill="hold"/>
                                        <p:tgtEl>
                                          <p:spTgt spid="58"/>
                                        </p:tgtEl>
                                        <p:attrNameLst>
                                          <p:attrName>ppt_h</p:attrName>
                                        </p:attrNameLst>
                                      </p:cBhvr>
                                      <p:tavLst>
                                        <p:tav tm="0">
                                          <p:val>
                                            <p:strVal val="#ppt_h"/>
                                          </p:val>
                                        </p:tav>
                                        <p:tav tm="100000">
                                          <p:val>
                                            <p:strVal val="#ppt_h"/>
                                          </p:val>
                                        </p:tav>
                                      </p:tavLst>
                                    </p:anim>
                                    <p:animEffect transition="in" filter="fade">
                                      <p:cBhvr>
                                        <p:cTn id="278" dur="1000"/>
                                        <p:tgtEl>
                                          <p:spTgt spid="58"/>
                                        </p:tgtEl>
                                      </p:cBhvr>
                                    </p:animEffect>
                                  </p:childTnLst>
                                </p:cTn>
                              </p:par>
                            </p:childTnLst>
                          </p:cTn>
                        </p:par>
                        <p:par>
                          <p:cTn id="279" fill="hold">
                            <p:stCondLst>
                              <p:cond delay="1000"/>
                            </p:stCondLst>
                            <p:childTnLst>
                              <p:par>
                                <p:cTn id="280" presetID="42" presetClass="entr" presetSubtype="0" fill="hold" grpId="0" nodeType="afterEffect">
                                  <p:stCondLst>
                                    <p:cond delay="0"/>
                                  </p:stCondLst>
                                  <p:childTnLst>
                                    <p:set>
                                      <p:cBhvr>
                                        <p:cTn id="281" dur="1" fill="hold">
                                          <p:stCondLst>
                                            <p:cond delay="0"/>
                                          </p:stCondLst>
                                        </p:cTn>
                                        <p:tgtEl>
                                          <p:spTgt spid="66"/>
                                        </p:tgtEl>
                                        <p:attrNameLst>
                                          <p:attrName>style.visibility</p:attrName>
                                        </p:attrNameLst>
                                      </p:cBhvr>
                                      <p:to>
                                        <p:strVal val="visible"/>
                                      </p:to>
                                    </p:set>
                                    <p:animEffect transition="in" filter="fade">
                                      <p:cBhvr>
                                        <p:cTn id="282" dur="1000"/>
                                        <p:tgtEl>
                                          <p:spTgt spid="66"/>
                                        </p:tgtEl>
                                      </p:cBhvr>
                                    </p:animEffect>
                                    <p:anim calcmode="lin" valueType="num">
                                      <p:cBhvr>
                                        <p:cTn id="283" dur="1000" fill="hold"/>
                                        <p:tgtEl>
                                          <p:spTgt spid="66"/>
                                        </p:tgtEl>
                                        <p:attrNameLst>
                                          <p:attrName>ppt_x</p:attrName>
                                        </p:attrNameLst>
                                      </p:cBhvr>
                                      <p:tavLst>
                                        <p:tav tm="0">
                                          <p:val>
                                            <p:strVal val="#ppt_x"/>
                                          </p:val>
                                        </p:tav>
                                        <p:tav tm="100000">
                                          <p:val>
                                            <p:strVal val="#ppt_x"/>
                                          </p:val>
                                        </p:tav>
                                      </p:tavLst>
                                    </p:anim>
                                    <p:anim calcmode="lin" valueType="num">
                                      <p:cBhvr>
                                        <p:cTn id="28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1" presetClass="entr" presetSubtype="4" fill="hold" grpId="0" nodeType="clickEffect">
                                  <p:stCondLst>
                                    <p:cond delay="0"/>
                                  </p:stCondLst>
                                  <p:childTnLst>
                                    <p:set>
                                      <p:cBhvr>
                                        <p:cTn id="288" dur="1" fill="hold">
                                          <p:stCondLst>
                                            <p:cond delay="0"/>
                                          </p:stCondLst>
                                        </p:cTn>
                                        <p:tgtEl>
                                          <p:spTgt spid="75"/>
                                        </p:tgtEl>
                                        <p:attrNameLst>
                                          <p:attrName>style.visibility</p:attrName>
                                        </p:attrNameLst>
                                      </p:cBhvr>
                                      <p:to>
                                        <p:strVal val="visible"/>
                                      </p:to>
                                    </p:set>
                                    <p:animEffect transition="in" filter="wheel(4)">
                                      <p:cBhvr>
                                        <p:cTn id="289" dur="1000"/>
                                        <p:tgtEl>
                                          <p:spTgt spid="75"/>
                                        </p:tgtEl>
                                      </p:cBhvr>
                                    </p:animEffect>
                                  </p:childTnLst>
                                </p:cTn>
                              </p:par>
                            </p:childTnLst>
                          </p:cTn>
                        </p:par>
                      </p:childTnLst>
                    </p:cTn>
                  </p:par>
                  <p:par>
                    <p:cTn id="290" fill="hold">
                      <p:stCondLst>
                        <p:cond delay="indefinite"/>
                      </p:stCondLst>
                      <p:childTnLst>
                        <p:par>
                          <p:cTn id="291" fill="hold">
                            <p:stCondLst>
                              <p:cond delay="0"/>
                            </p:stCondLst>
                            <p:childTnLst>
                              <p:par>
                                <p:cTn id="292" presetID="47" presetClass="entr" presetSubtype="0" fill="hold" grpId="0" nodeType="clickEffect">
                                  <p:stCondLst>
                                    <p:cond delay="0"/>
                                  </p:stCondLst>
                                  <p:childTnLst>
                                    <p:set>
                                      <p:cBhvr>
                                        <p:cTn id="293" dur="1" fill="hold">
                                          <p:stCondLst>
                                            <p:cond delay="0"/>
                                          </p:stCondLst>
                                        </p:cTn>
                                        <p:tgtEl>
                                          <p:spTgt spid="68"/>
                                        </p:tgtEl>
                                        <p:attrNameLst>
                                          <p:attrName>style.visibility</p:attrName>
                                        </p:attrNameLst>
                                      </p:cBhvr>
                                      <p:to>
                                        <p:strVal val="visible"/>
                                      </p:to>
                                    </p:set>
                                    <p:animEffect transition="in" filter="fade">
                                      <p:cBhvr>
                                        <p:cTn id="294" dur="1000"/>
                                        <p:tgtEl>
                                          <p:spTgt spid="68"/>
                                        </p:tgtEl>
                                      </p:cBhvr>
                                    </p:animEffect>
                                    <p:anim calcmode="lin" valueType="num">
                                      <p:cBhvr>
                                        <p:cTn id="295" dur="1000" fill="hold"/>
                                        <p:tgtEl>
                                          <p:spTgt spid="68"/>
                                        </p:tgtEl>
                                        <p:attrNameLst>
                                          <p:attrName>ppt_x</p:attrName>
                                        </p:attrNameLst>
                                      </p:cBhvr>
                                      <p:tavLst>
                                        <p:tav tm="0">
                                          <p:val>
                                            <p:strVal val="#ppt_x"/>
                                          </p:val>
                                        </p:tav>
                                        <p:tav tm="100000">
                                          <p:val>
                                            <p:strVal val="#ppt_x"/>
                                          </p:val>
                                        </p:tav>
                                      </p:tavLst>
                                    </p:anim>
                                    <p:anim calcmode="lin" valueType="num">
                                      <p:cBhvr>
                                        <p:cTn id="29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36" presetClass="emph" presetSubtype="0" fill="hold" grpId="3" nodeType="clickEffect">
                                  <p:stCondLst>
                                    <p:cond delay="0"/>
                                  </p:stCondLst>
                                  <p:iterate type="lt">
                                    <p:tmPct val="10000"/>
                                  </p:iterate>
                                  <p:childTnLst>
                                    <p:animScale>
                                      <p:cBhvr>
                                        <p:cTn id="300" dur="250" autoRev="1" fill="hold">
                                          <p:stCondLst>
                                            <p:cond delay="0"/>
                                          </p:stCondLst>
                                        </p:cTn>
                                        <p:tgtEl>
                                          <p:spTgt spid="17"/>
                                        </p:tgtEl>
                                      </p:cBhvr>
                                      <p:to x="80000" y="100000"/>
                                    </p:animScale>
                                    <p:anim by="(#ppt_w*0.10)" calcmode="lin" valueType="num">
                                      <p:cBhvr>
                                        <p:cTn id="301" dur="250" autoRev="1" fill="hold">
                                          <p:stCondLst>
                                            <p:cond delay="0"/>
                                          </p:stCondLst>
                                        </p:cTn>
                                        <p:tgtEl>
                                          <p:spTgt spid="17"/>
                                        </p:tgtEl>
                                        <p:attrNameLst>
                                          <p:attrName>ppt_x</p:attrName>
                                        </p:attrNameLst>
                                      </p:cBhvr>
                                    </p:anim>
                                    <p:anim by="(-#ppt_w*0.10)" calcmode="lin" valueType="num">
                                      <p:cBhvr>
                                        <p:cTn id="302" dur="250" autoRev="1" fill="hold">
                                          <p:stCondLst>
                                            <p:cond delay="0"/>
                                          </p:stCondLst>
                                        </p:cTn>
                                        <p:tgtEl>
                                          <p:spTgt spid="17"/>
                                        </p:tgtEl>
                                        <p:attrNameLst>
                                          <p:attrName>ppt_y</p:attrName>
                                        </p:attrNameLst>
                                      </p:cBhvr>
                                    </p:anim>
                                    <p:animRot by="-480000">
                                      <p:cBhvr>
                                        <p:cTn id="303" dur="250" autoRev="1" fill="hold">
                                          <p:stCondLst>
                                            <p:cond delay="0"/>
                                          </p:stCondLst>
                                        </p:cTn>
                                        <p:tgtEl>
                                          <p:spTgt spid="17"/>
                                        </p:tgtEl>
                                        <p:attrNameLst>
                                          <p:attrName>r</p:attrName>
                                        </p:attrNameLst>
                                      </p:cBhvr>
                                    </p:animRot>
                                  </p:childTnLst>
                                </p:cTn>
                              </p:par>
                            </p:childTnLst>
                          </p:cTn>
                        </p:par>
                      </p:childTnLst>
                    </p:cTn>
                  </p:par>
                  <p:par>
                    <p:cTn id="304" fill="hold">
                      <p:stCondLst>
                        <p:cond delay="indefinite"/>
                      </p:stCondLst>
                      <p:childTnLst>
                        <p:par>
                          <p:cTn id="305" fill="hold">
                            <p:stCondLst>
                              <p:cond delay="0"/>
                            </p:stCondLst>
                            <p:childTnLst>
                              <p:par>
                                <p:cTn id="306" presetID="50" presetClass="entr" presetSubtype="0" decel="100000" fill="hold" grpId="0" nodeType="clickEffect">
                                  <p:stCondLst>
                                    <p:cond delay="0"/>
                                  </p:stCondLst>
                                  <p:childTnLst>
                                    <p:set>
                                      <p:cBhvr>
                                        <p:cTn id="307" dur="1" fill="hold">
                                          <p:stCondLst>
                                            <p:cond delay="0"/>
                                          </p:stCondLst>
                                        </p:cTn>
                                        <p:tgtEl>
                                          <p:spTgt spid="51"/>
                                        </p:tgtEl>
                                        <p:attrNameLst>
                                          <p:attrName>style.visibility</p:attrName>
                                        </p:attrNameLst>
                                      </p:cBhvr>
                                      <p:to>
                                        <p:strVal val="visible"/>
                                      </p:to>
                                    </p:set>
                                    <p:anim calcmode="lin" valueType="num">
                                      <p:cBhvr>
                                        <p:cTn id="308" dur="1000" fill="hold"/>
                                        <p:tgtEl>
                                          <p:spTgt spid="51"/>
                                        </p:tgtEl>
                                        <p:attrNameLst>
                                          <p:attrName>ppt_w</p:attrName>
                                        </p:attrNameLst>
                                      </p:cBhvr>
                                      <p:tavLst>
                                        <p:tav tm="0">
                                          <p:val>
                                            <p:strVal val="#ppt_w+.3"/>
                                          </p:val>
                                        </p:tav>
                                        <p:tav tm="100000">
                                          <p:val>
                                            <p:strVal val="#ppt_w"/>
                                          </p:val>
                                        </p:tav>
                                      </p:tavLst>
                                    </p:anim>
                                    <p:anim calcmode="lin" valueType="num">
                                      <p:cBhvr>
                                        <p:cTn id="309" dur="1000" fill="hold"/>
                                        <p:tgtEl>
                                          <p:spTgt spid="51"/>
                                        </p:tgtEl>
                                        <p:attrNameLst>
                                          <p:attrName>ppt_h</p:attrName>
                                        </p:attrNameLst>
                                      </p:cBhvr>
                                      <p:tavLst>
                                        <p:tav tm="0">
                                          <p:val>
                                            <p:strVal val="#ppt_h"/>
                                          </p:val>
                                        </p:tav>
                                        <p:tav tm="100000">
                                          <p:val>
                                            <p:strVal val="#ppt_h"/>
                                          </p:val>
                                        </p:tav>
                                      </p:tavLst>
                                    </p:anim>
                                    <p:animEffect transition="in" filter="fade">
                                      <p:cBhvr>
                                        <p:cTn id="310" dur="1000"/>
                                        <p:tgtEl>
                                          <p:spTgt spid="51"/>
                                        </p:tgtEl>
                                      </p:cBhvr>
                                    </p:animEffect>
                                  </p:childTnLst>
                                </p:cTn>
                              </p:par>
                            </p:childTnLst>
                          </p:cTn>
                        </p:par>
                      </p:childTnLst>
                    </p:cTn>
                  </p:par>
                  <p:par>
                    <p:cTn id="311" fill="hold">
                      <p:stCondLst>
                        <p:cond delay="indefinite"/>
                      </p:stCondLst>
                      <p:childTnLst>
                        <p:par>
                          <p:cTn id="312" fill="hold">
                            <p:stCondLst>
                              <p:cond delay="0"/>
                            </p:stCondLst>
                            <p:childTnLst>
                              <p:par>
                                <p:cTn id="313" presetID="50" presetClass="entr" presetSubtype="0" decel="100000" fill="hold" grpId="0" nodeType="clickEffect">
                                  <p:stCondLst>
                                    <p:cond delay="0"/>
                                  </p:stCondLst>
                                  <p:childTnLst>
                                    <p:set>
                                      <p:cBhvr>
                                        <p:cTn id="314" dur="1" fill="hold">
                                          <p:stCondLst>
                                            <p:cond delay="0"/>
                                          </p:stCondLst>
                                        </p:cTn>
                                        <p:tgtEl>
                                          <p:spTgt spid="70"/>
                                        </p:tgtEl>
                                        <p:attrNameLst>
                                          <p:attrName>style.visibility</p:attrName>
                                        </p:attrNameLst>
                                      </p:cBhvr>
                                      <p:to>
                                        <p:strVal val="visible"/>
                                      </p:to>
                                    </p:set>
                                    <p:anim calcmode="lin" valueType="num">
                                      <p:cBhvr>
                                        <p:cTn id="315" dur="1000" fill="hold"/>
                                        <p:tgtEl>
                                          <p:spTgt spid="70"/>
                                        </p:tgtEl>
                                        <p:attrNameLst>
                                          <p:attrName>ppt_w</p:attrName>
                                        </p:attrNameLst>
                                      </p:cBhvr>
                                      <p:tavLst>
                                        <p:tav tm="0">
                                          <p:val>
                                            <p:strVal val="#ppt_w+.3"/>
                                          </p:val>
                                        </p:tav>
                                        <p:tav tm="100000">
                                          <p:val>
                                            <p:strVal val="#ppt_w"/>
                                          </p:val>
                                        </p:tav>
                                      </p:tavLst>
                                    </p:anim>
                                    <p:anim calcmode="lin" valueType="num">
                                      <p:cBhvr>
                                        <p:cTn id="316" dur="1000" fill="hold"/>
                                        <p:tgtEl>
                                          <p:spTgt spid="70"/>
                                        </p:tgtEl>
                                        <p:attrNameLst>
                                          <p:attrName>ppt_h</p:attrName>
                                        </p:attrNameLst>
                                      </p:cBhvr>
                                      <p:tavLst>
                                        <p:tav tm="0">
                                          <p:val>
                                            <p:strVal val="#ppt_h"/>
                                          </p:val>
                                        </p:tav>
                                        <p:tav tm="100000">
                                          <p:val>
                                            <p:strVal val="#ppt_h"/>
                                          </p:val>
                                        </p:tav>
                                      </p:tavLst>
                                    </p:anim>
                                    <p:animEffect transition="in" filter="fade">
                                      <p:cBhvr>
                                        <p:cTn id="317" dur="1000"/>
                                        <p:tgtEl>
                                          <p:spTgt spid="70"/>
                                        </p:tgtEl>
                                      </p:cBhvr>
                                    </p:animEffect>
                                  </p:childTnLst>
                                </p:cTn>
                              </p:par>
                            </p:childTnLst>
                          </p:cTn>
                        </p:par>
                        <p:par>
                          <p:cTn id="318" fill="hold">
                            <p:stCondLst>
                              <p:cond delay="1000"/>
                            </p:stCondLst>
                            <p:childTnLst>
                              <p:par>
                                <p:cTn id="319" presetID="22" presetClass="entr" presetSubtype="8" fill="hold" grpId="0" nodeType="afterEffect">
                                  <p:stCondLst>
                                    <p:cond delay="0"/>
                                  </p:stCondLst>
                                  <p:childTnLst>
                                    <p:set>
                                      <p:cBhvr>
                                        <p:cTn id="320" dur="1" fill="hold">
                                          <p:stCondLst>
                                            <p:cond delay="0"/>
                                          </p:stCondLst>
                                        </p:cTn>
                                        <p:tgtEl>
                                          <p:spTgt spid="67"/>
                                        </p:tgtEl>
                                        <p:attrNameLst>
                                          <p:attrName>style.visibility</p:attrName>
                                        </p:attrNameLst>
                                      </p:cBhvr>
                                      <p:to>
                                        <p:strVal val="visible"/>
                                      </p:to>
                                    </p:set>
                                    <p:animEffect transition="in" filter="wipe(left)">
                                      <p:cBhvr>
                                        <p:cTn id="321" dur="1000"/>
                                        <p:tgtEl>
                                          <p:spTgt spid="67"/>
                                        </p:tgtEl>
                                      </p:cBhvr>
                                    </p:animEffect>
                                  </p:childTnLst>
                                </p:cTn>
                              </p:par>
                            </p:childTnLst>
                          </p:cTn>
                        </p:par>
                      </p:childTnLst>
                    </p:cTn>
                  </p:par>
                  <p:par>
                    <p:cTn id="322" fill="hold">
                      <p:stCondLst>
                        <p:cond delay="indefinite"/>
                      </p:stCondLst>
                      <p:childTnLst>
                        <p:par>
                          <p:cTn id="323" fill="hold">
                            <p:stCondLst>
                              <p:cond delay="0"/>
                            </p:stCondLst>
                            <p:childTnLst>
                              <p:par>
                                <p:cTn id="324" presetID="50" presetClass="entr" presetSubtype="0" decel="100000" fill="hold" grpId="0" nodeType="clickEffect">
                                  <p:stCondLst>
                                    <p:cond delay="0"/>
                                  </p:stCondLst>
                                  <p:childTnLst>
                                    <p:set>
                                      <p:cBhvr>
                                        <p:cTn id="325" dur="1" fill="hold">
                                          <p:stCondLst>
                                            <p:cond delay="0"/>
                                          </p:stCondLst>
                                        </p:cTn>
                                        <p:tgtEl>
                                          <p:spTgt spid="71"/>
                                        </p:tgtEl>
                                        <p:attrNameLst>
                                          <p:attrName>style.visibility</p:attrName>
                                        </p:attrNameLst>
                                      </p:cBhvr>
                                      <p:to>
                                        <p:strVal val="visible"/>
                                      </p:to>
                                    </p:set>
                                    <p:anim calcmode="lin" valueType="num">
                                      <p:cBhvr>
                                        <p:cTn id="326" dur="1000" fill="hold"/>
                                        <p:tgtEl>
                                          <p:spTgt spid="71"/>
                                        </p:tgtEl>
                                        <p:attrNameLst>
                                          <p:attrName>ppt_w</p:attrName>
                                        </p:attrNameLst>
                                      </p:cBhvr>
                                      <p:tavLst>
                                        <p:tav tm="0">
                                          <p:val>
                                            <p:strVal val="#ppt_w+.3"/>
                                          </p:val>
                                        </p:tav>
                                        <p:tav tm="100000">
                                          <p:val>
                                            <p:strVal val="#ppt_w"/>
                                          </p:val>
                                        </p:tav>
                                      </p:tavLst>
                                    </p:anim>
                                    <p:anim calcmode="lin" valueType="num">
                                      <p:cBhvr>
                                        <p:cTn id="327" dur="1000" fill="hold"/>
                                        <p:tgtEl>
                                          <p:spTgt spid="71"/>
                                        </p:tgtEl>
                                        <p:attrNameLst>
                                          <p:attrName>ppt_h</p:attrName>
                                        </p:attrNameLst>
                                      </p:cBhvr>
                                      <p:tavLst>
                                        <p:tav tm="0">
                                          <p:val>
                                            <p:strVal val="#ppt_h"/>
                                          </p:val>
                                        </p:tav>
                                        <p:tav tm="100000">
                                          <p:val>
                                            <p:strVal val="#ppt_h"/>
                                          </p:val>
                                        </p:tav>
                                      </p:tavLst>
                                    </p:anim>
                                    <p:animEffect transition="in" filter="fade">
                                      <p:cBhvr>
                                        <p:cTn id="328" dur="1000"/>
                                        <p:tgtEl>
                                          <p:spTgt spid="71"/>
                                        </p:tgtEl>
                                      </p:cBhvr>
                                    </p:animEffect>
                                  </p:childTnLst>
                                </p:cTn>
                              </p:par>
                            </p:childTnLst>
                          </p:cTn>
                        </p:par>
                        <p:par>
                          <p:cTn id="329" fill="hold">
                            <p:stCondLst>
                              <p:cond delay="1000"/>
                            </p:stCondLst>
                            <p:childTnLst>
                              <p:par>
                                <p:cTn id="330" presetID="4" presetClass="entr" presetSubtype="32" fill="hold" grpId="0" nodeType="afterEffect">
                                  <p:stCondLst>
                                    <p:cond delay="0"/>
                                  </p:stCondLst>
                                  <p:childTnLst>
                                    <p:set>
                                      <p:cBhvr>
                                        <p:cTn id="331" dur="1" fill="hold">
                                          <p:stCondLst>
                                            <p:cond delay="0"/>
                                          </p:stCondLst>
                                        </p:cTn>
                                        <p:tgtEl>
                                          <p:spTgt spid="69"/>
                                        </p:tgtEl>
                                        <p:attrNameLst>
                                          <p:attrName>style.visibility</p:attrName>
                                        </p:attrNameLst>
                                      </p:cBhvr>
                                      <p:to>
                                        <p:strVal val="visible"/>
                                      </p:to>
                                    </p:set>
                                    <p:animEffect transition="in" filter="box(out)">
                                      <p:cBhvr>
                                        <p:cTn id="332"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6" grpId="0" animBg="1"/>
      <p:bldP spid="37" grpId="0" animBg="1"/>
      <p:bldP spid="38" grpId="0" animBg="1"/>
      <p:bldP spid="40" grpId="0" animBg="1"/>
      <p:bldP spid="42" grpId="0" animBg="1"/>
      <p:bldP spid="45" grpId="0" animBg="1"/>
      <p:bldP spid="60" grpId="0" animBg="1"/>
      <p:bldP spid="67" grpId="0" animBg="1"/>
      <p:bldP spid="34" grpId="0" animBg="1"/>
      <p:bldP spid="34" grpId="1" animBg="1"/>
      <p:bldP spid="34" grpId="2" animBg="1"/>
      <p:bldP spid="35" grpId="0" animBg="1"/>
      <p:bldP spid="35" grpId="1" animBg="1"/>
      <p:bldP spid="35" grpId="2" animBg="1"/>
      <p:bldP spid="35" grpId="3" animBg="1"/>
      <p:bldP spid="41" grpId="0" animBg="1"/>
      <p:bldP spid="41" grpId="1" animBg="1"/>
      <p:bldP spid="41" grpId="2" animBg="1"/>
      <p:bldP spid="44" grpId="0" animBg="1"/>
      <p:bldP spid="51" grpId="0" animBg="1"/>
      <p:bldP spid="6" grpId="0"/>
      <p:bldP spid="24" grpId="0"/>
      <p:bldP spid="39" grpId="0" animBg="1"/>
      <p:bldP spid="43" grpId="0" animBg="1"/>
      <p:bldP spid="43" grpId="1" animBg="1"/>
      <p:bldP spid="43" grpId="2" animBg="1"/>
      <p:bldP spid="48" grpId="0"/>
      <p:bldP spid="49" grpId="0"/>
      <p:bldP spid="52" grpId="0"/>
      <p:bldP spid="53" grpId="0"/>
      <p:bldP spid="58" grpId="0" animBg="1"/>
      <p:bldP spid="61" grpId="0" animBg="1"/>
      <p:bldP spid="62"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7" grpId="1" animBg="1"/>
      <p:bldP spid="17" grpId="2" animBg="1"/>
      <p:bldP spid="17" grpId="3" animBg="1"/>
      <p:bldP spid="18" grpId="0" animBg="1"/>
      <p:bldP spid="19" grpId="0" animBg="1"/>
      <p:bldP spid="20" grpId="0" animBg="1"/>
      <p:bldP spid="21" grpId="0" animBg="1"/>
      <p:bldP spid="22" grpId="0" animBg="1"/>
      <p:bldP spid="23" grpId="0" animBg="1"/>
      <p:bldP spid="25" grpId="0" animBg="1"/>
      <p:bldP spid="27" grpId="0" animBg="1"/>
      <p:bldP spid="28" grpId="0" animBg="1"/>
      <p:bldP spid="29" grpId="0" animBg="1"/>
      <p:bldP spid="31" grpId="0" animBg="1"/>
      <p:bldP spid="32" grpId="0" animBg="1"/>
      <p:bldP spid="33" grpId="0" animBg="1"/>
      <p:bldP spid="46" grpId="0" animBg="1"/>
      <p:bldP spid="47" grpId="0" animBg="1"/>
      <p:bldP spid="55" grpId="0" animBg="1"/>
      <p:bldP spid="56" grpId="0" animBg="1"/>
      <p:bldP spid="64" grpId="0"/>
      <p:bldP spid="70" grpId="0" animBg="1"/>
      <p:bldP spid="71" grpId="0" animBg="1"/>
      <p:bldP spid="72" grpId="0" animBg="1"/>
      <p:bldP spid="73" grpId="0" animBg="1"/>
      <p:bldP spid="74" grpId="0" animBg="1"/>
      <p:bldP spid="76" grpId="0" animBg="1"/>
      <p:bldP spid="77" grpId="0" animBg="1"/>
      <p:bldP spid="78" grpId="0" animBg="1"/>
      <p:bldP spid="79" grpId="0" animBg="1"/>
      <p:bldP spid="66" grpId="0"/>
      <p:bldP spid="68"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838200"/>
            <a:ext cx="190500" cy="5448300"/>
            <a:chOff x="192" y="528"/>
            <a:chExt cx="120" cy="3432"/>
          </a:xfrm>
        </p:grpSpPr>
        <p:sp>
          <p:nvSpPr>
            <p:cNvPr id="17413" name="Line 3"/>
            <p:cNvSpPr>
              <a:spLocks noChangeShapeType="1"/>
            </p:cNvSpPr>
            <p:nvPr/>
          </p:nvSpPr>
          <p:spPr bwMode="auto">
            <a:xfrm>
              <a:off x="192" y="720"/>
              <a:ext cx="0" cy="3120"/>
            </a:xfrm>
            <a:prstGeom prst="line">
              <a:avLst/>
            </a:prstGeom>
            <a:noFill/>
            <a:ln w="38100">
              <a:solidFill>
                <a:schemeClr val="tx1"/>
              </a:solidFill>
              <a:round/>
              <a:headEnd/>
              <a:tailEnd/>
            </a:ln>
          </p:spPr>
          <p:txBody>
            <a:bodyPr/>
            <a:lstStyle/>
            <a:p>
              <a:endParaRPr lang="en-US"/>
            </a:p>
          </p:txBody>
        </p:sp>
        <p:sp>
          <p:nvSpPr>
            <p:cNvPr id="17414" name="Line 4"/>
            <p:cNvSpPr>
              <a:spLocks noChangeShapeType="1"/>
            </p:cNvSpPr>
            <p:nvPr/>
          </p:nvSpPr>
          <p:spPr bwMode="auto">
            <a:xfrm>
              <a:off x="256" y="624"/>
              <a:ext cx="0" cy="3120"/>
            </a:xfrm>
            <a:prstGeom prst="line">
              <a:avLst/>
            </a:prstGeom>
            <a:noFill/>
            <a:ln w="38100">
              <a:solidFill>
                <a:schemeClr val="tx1"/>
              </a:solidFill>
              <a:round/>
              <a:headEnd/>
              <a:tailEnd/>
            </a:ln>
          </p:spPr>
          <p:txBody>
            <a:bodyPr/>
            <a:lstStyle/>
            <a:p>
              <a:endParaRPr lang="en-US"/>
            </a:p>
          </p:txBody>
        </p:sp>
        <p:sp>
          <p:nvSpPr>
            <p:cNvPr id="17415" name="Line 5"/>
            <p:cNvSpPr>
              <a:spLocks noChangeShapeType="1"/>
            </p:cNvSpPr>
            <p:nvPr/>
          </p:nvSpPr>
          <p:spPr bwMode="auto">
            <a:xfrm>
              <a:off x="312" y="528"/>
              <a:ext cx="0" cy="3120"/>
            </a:xfrm>
            <a:prstGeom prst="line">
              <a:avLst/>
            </a:prstGeom>
            <a:noFill/>
            <a:ln w="38100">
              <a:solidFill>
                <a:schemeClr val="tx1"/>
              </a:solidFill>
              <a:round/>
              <a:headEnd/>
              <a:tailEnd/>
            </a:ln>
          </p:spPr>
          <p:txBody>
            <a:bodyPr/>
            <a:lstStyle/>
            <a:p>
              <a:endParaRPr lang="en-US"/>
            </a:p>
          </p:txBody>
        </p:sp>
        <p:sp>
          <p:nvSpPr>
            <p:cNvPr id="17416" name="Line 6"/>
            <p:cNvSpPr>
              <a:spLocks noChangeShapeType="1"/>
            </p:cNvSpPr>
            <p:nvPr/>
          </p:nvSpPr>
          <p:spPr bwMode="auto">
            <a:xfrm>
              <a:off x="192" y="3902"/>
              <a:ext cx="0" cy="58"/>
            </a:xfrm>
            <a:prstGeom prst="line">
              <a:avLst/>
            </a:prstGeom>
            <a:noFill/>
            <a:ln w="38100">
              <a:solidFill>
                <a:schemeClr val="tx1"/>
              </a:solidFill>
              <a:round/>
              <a:headEnd/>
              <a:tailEnd/>
            </a:ln>
          </p:spPr>
          <p:txBody>
            <a:bodyPr/>
            <a:lstStyle/>
            <a:p>
              <a:endParaRPr lang="en-US"/>
            </a:p>
          </p:txBody>
        </p:sp>
        <p:sp>
          <p:nvSpPr>
            <p:cNvPr id="17417" name="Line 7"/>
            <p:cNvSpPr>
              <a:spLocks noChangeShapeType="1"/>
            </p:cNvSpPr>
            <p:nvPr/>
          </p:nvSpPr>
          <p:spPr bwMode="auto">
            <a:xfrm>
              <a:off x="256" y="3806"/>
              <a:ext cx="0" cy="58"/>
            </a:xfrm>
            <a:prstGeom prst="line">
              <a:avLst/>
            </a:prstGeom>
            <a:noFill/>
            <a:ln w="38100">
              <a:solidFill>
                <a:schemeClr val="tx1"/>
              </a:solidFill>
              <a:round/>
              <a:headEnd/>
              <a:tailEnd/>
            </a:ln>
          </p:spPr>
          <p:txBody>
            <a:bodyPr/>
            <a:lstStyle/>
            <a:p>
              <a:endParaRPr lang="en-US"/>
            </a:p>
          </p:txBody>
        </p:sp>
        <p:sp>
          <p:nvSpPr>
            <p:cNvPr id="17418" name="Line 8"/>
            <p:cNvSpPr>
              <a:spLocks noChangeShapeType="1"/>
            </p:cNvSpPr>
            <p:nvPr/>
          </p:nvSpPr>
          <p:spPr bwMode="auto">
            <a:xfrm>
              <a:off x="312" y="3710"/>
              <a:ext cx="0" cy="58"/>
            </a:xfrm>
            <a:prstGeom prst="line">
              <a:avLst/>
            </a:prstGeom>
            <a:noFill/>
            <a:ln w="38100">
              <a:solidFill>
                <a:schemeClr val="tx1"/>
              </a:solidFill>
              <a:round/>
              <a:headEnd/>
              <a:tailEnd/>
            </a:ln>
          </p:spPr>
          <p:txBody>
            <a:bodyPr/>
            <a:lstStyle/>
            <a:p>
              <a:endParaRPr lang="en-US"/>
            </a:p>
          </p:txBody>
        </p:sp>
      </p:grpSp>
      <p:sp>
        <p:nvSpPr>
          <p:cNvPr id="104457" name="Text Box 9"/>
          <p:cNvSpPr txBox="1">
            <a:spLocks noChangeArrowheads="1"/>
          </p:cNvSpPr>
          <p:nvPr/>
        </p:nvSpPr>
        <p:spPr bwMode="auto">
          <a:xfrm>
            <a:off x="2324100" y="76200"/>
            <a:ext cx="4435475" cy="457200"/>
          </a:xfrm>
          <a:prstGeom prst="rect">
            <a:avLst/>
          </a:prstGeom>
          <a:noFill/>
          <a:ln w="9525">
            <a:noFill/>
            <a:miter lim="800000"/>
            <a:headEnd/>
            <a:tailEnd/>
          </a:ln>
          <a:effectLst/>
        </p:spPr>
        <p:txBody>
          <a:bodyPr wrap="none">
            <a:spAutoFit/>
          </a:bodyPr>
          <a:lstStyle/>
          <a:p>
            <a:pPr>
              <a:defRPr/>
            </a:pPr>
            <a:r>
              <a:rPr lang="en-US" sz="2400" b="1" u="sng">
                <a:effectLst>
                  <a:outerShdw blurRad="38100" dist="38100" dir="2700000" algn="tl">
                    <a:srgbClr val="000000"/>
                  </a:outerShdw>
                </a:effectLst>
                <a:latin typeface="Century Gothic" pitchFamily="34" charset="0"/>
              </a:rPr>
              <a:t>Chemical Process of Clotting</a:t>
            </a:r>
          </a:p>
        </p:txBody>
      </p:sp>
      <p:pic>
        <p:nvPicPr>
          <p:cNvPr id="17412" name="Picture 10"/>
          <p:cNvPicPr>
            <a:picLocks noChangeAspect="1" noChangeArrowheads="1"/>
          </p:cNvPicPr>
          <p:nvPr/>
        </p:nvPicPr>
        <p:blipFill>
          <a:blip r:embed="rId2" cstate="print"/>
          <a:srcRect/>
          <a:stretch>
            <a:fillRect/>
          </a:stretch>
        </p:blipFill>
        <p:spPr bwMode="auto">
          <a:xfrm>
            <a:off x="914400" y="762000"/>
            <a:ext cx="7543800" cy="48768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C00000"/>
            </a:gs>
            <a:gs pos="50000">
              <a:schemeClr val="tx1">
                <a:lumMod val="85000"/>
                <a:lumOff val="15000"/>
              </a:schemeClr>
            </a:gs>
            <a:gs pos="100000">
              <a:schemeClr val="tx1"/>
            </a:gs>
          </a:gsLst>
          <a:lin ang="0" scaled="1"/>
          <a:tileRect/>
        </a:gradFill>
        <a:effectLst/>
      </p:bgPr>
    </p:bg>
    <p:spTree>
      <p:nvGrpSpPr>
        <p:cNvPr id="1" name=""/>
        <p:cNvGrpSpPr/>
        <p:nvPr/>
      </p:nvGrpSpPr>
      <p:grpSpPr>
        <a:xfrm>
          <a:off x="0" y="0"/>
          <a:ext cx="0" cy="0"/>
          <a:chOff x="0" y="0"/>
          <a:chExt cx="0" cy="0"/>
        </a:xfrm>
      </p:grpSpPr>
      <p:sp>
        <p:nvSpPr>
          <p:cNvPr id="13" name="Rectangle 12"/>
          <p:cNvSpPr/>
          <p:nvPr/>
        </p:nvSpPr>
        <p:spPr>
          <a:xfrm>
            <a:off x="2917374" y="54430"/>
            <a:ext cx="3581400" cy="609600"/>
          </a:xfrm>
          <a:prstGeom prst="rect">
            <a:avLst/>
          </a:prstGeom>
          <a:noFill/>
        </p:spPr>
        <p:txBody>
          <a:bodyPr wrap="none" lIns="91440" tIns="45720" rIns="91440" bIns="45720">
            <a:prstTxWarp prst="textTriangleInverted">
              <a:avLst/>
            </a:prstTxWarp>
            <a:spAutoFit/>
          </a:bodyPr>
          <a:lstStyle/>
          <a:p>
            <a:pPr algn="ctr"/>
            <a:r>
              <a:rPr lang="en-US" sz="5400" b="1" dirty="0" smtClean="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rPr>
              <a:t>ANTICOAGULANTS </a:t>
            </a:r>
            <a:endParaRPr lang="en-US" sz="5400" b="1" dirty="0">
              <a:ln w="19050">
                <a:solidFill>
                  <a:srgbClr val="FF0000"/>
                </a:solidFill>
                <a:prstDash val="solid"/>
              </a:ln>
              <a:solidFill>
                <a:srgbClr val="EFEAD9"/>
              </a:solidFill>
              <a:effectLst>
                <a:outerShdw blurRad="60007" dist="310007" dir="7680000" sy="30000" kx="1300200" algn="ctr" rotWithShape="0">
                  <a:prstClr val="black">
                    <a:alpha val="32000"/>
                  </a:prstClr>
                </a:outerShdw>
                <a:reflection blurRad="6350" stA="55000" endA="50" endPos="85000" dist="60007" dir="5400000" sy="-100000" algn="bl" rotWithShape="0"/>
              </a:effectLst>
              <a:latin typeface="Broadway" pitchFamily="82" charset="0"/>
            </a:endParaRPr>
          </a:p>
        </p:txBody>
      </p:sp>
      <p:sp>
        <p:nvSpPr>
          <p:cNvPr id="3" name="Rectangle 2"/>
          <p:cNvSpPr/>
          <p:nvPr/>
        </p:nvSpPr>
        <p:spPr>
          <a:xfrm>
            <a:off x="115956" y="838200"/>
            <a:ext cx="3261086" cy="461665"/>
          </a:xfrm>
          <a:prstGeom prst="rect">
            <a:avLst/>
          </a:prstGeom>
        </p:spPr>
        <p:txBody>
          <a:bodyPr wrap="none">
            <a:spAutoFit/>
          </a:bodyPr>
          <a:lstStyle/>
          <a:p>
            <a:r>
              <a:rPr lang="en-US" sz="2400" dirty="0" err="1" smtClean="0">
                <a:solidFill>
                  <a:srgbClr val="FFFFE7"/>
                </a:solidFill>
                <a:latin typeface="Bernard MT Condensed" pitchFamily="18" charset="0"/>
              </a:rPr>
              <a:t>Parenteral</a:t>
            </a:r>
            <a:r>
              <a:rPr lang="en-US" sz="2400" dirty="0" smtClean="0">
                <a:solidFill>
                  <a:srgbClr val="FFFFE7"/>
                </a:solidFill>
                <a:latin typeface="Bernard MT Condensed" pitchFamily="18" charset="0"/>
              </a:rPr>
              <a:t> Anticoagulants</a:t>
            </a:r>
            <a:endParaRPr lang="en-US" sz="2400" dirty="0">
              <a:solidFill>
                <a:srgbClr val="FFFFE7"/>
              </a:solidFill>
              <a:latin typeface="Bernard MT Condensed" pitchFamily="18" charset="0"/>
            </a:endParaRPr>
          </a:p>
        </p:txBody>
      </p:sp>
      <p:sp>
        <p:nvSpPr>
          <p:cNvPr id="4" name="Rectangle 3"/>
          <p:cNvSpPr/>
          <p:nvPr/>
        </p:nvSpPr>
        <p:spPr>
          <a:xfrm>
            <a:off x="6566794" y="838200"/>
            <a:ext cx="2501006" cy="461665"/>
          </a:xfrm>
          <a:prstGeom prst="rect">
            <a:avLst/>
          </a:prstGeom>
        </p:spPr>
        <p:txBody>
          <a:bodyPr wrap="none">
            <a:spAutoFit/>
          </a:bodyPr>
          <a:lstStyle/>
          <a:p>
            <a:r>
              <a:rPr lang="en-US" sz="2400" dirty="0" smtClean="0">
                <a:solidFill>
                  <a:srgbClr val="FFFFE7"/>
                </a:solidFill>
                <a:latin typeface="Bernard MT Condensed" pitchFamily="18" charset="0"/>
              </a:rPr>
              <a:t>Oral Anticoagulants</a:t>
            </a:r>
            <a:endParaRPr lang="en-US" sz="2400" dirty="0">
              <a:solidFill>
                <a:srgbClr val="FFFFE7"/>
              </a:solidFill>
              <a:latin typeface="Bernard MT Condensed" pitchFamily="18" charset="0"/>
            </a:endParaRPr>
          </a:p>
        </p:txBody>
      </p:sp>
      <p:sp>
        <p:nvSpPr>
          <p:cNvPr id="5" name="Text Box 58"/>
          <p:cNvSpPr txBox="1">
            <a:spLocks noChangeArrowheads="1"/>
          </p:cNvSpPr>
          <p:nvPr/>
        </p:nvSpPr>
        <p:spPr bwMode="auto">
          <a:xfrm>
            <a:off x="6477000" y="1501961"/>
            <a:ext cx="2342190" cy="400110"/>
          </a:xfrm>
          <a:prstGeom prst="rect">
            <a:avLst/>
          </a:prstGeom>
          <a:solidFill>
            <a:srgbClr val="FFEA18"/>
          </a:solidFill>
          <a:ln w="9525">
            <a:noFill/>
            <a:miter lim="800000"/>
            <a:headEnd/>
            <a:tailEnd/>
          </a:ln>
        </p:spPr>
        <p:txBody>
          <a:bodyPr wrap="square">
            <a:spAutoFit/>
          </a:bodyPr>
          <a:lstStyle/>
          <a:p>
            <a:pPr eaLnBrk="0" hangingPunct="0"/>
            <a:r>
              <a:rPr lang="en-US" sz="2000" dirty="0" smtClean="0">
                <a:solidFill>
                  <a:srgbClr val="C00000"/>
                </a:solidFill>
                <a:latin typeface="Bernard MT Condensed" pitchFamily="18" charset="0"/>
              </a:rPr>
              <a:t>Vitamin K Antagonists</a:t>
            </a:r>
          </a:p>
        </p:txBody>
      </p:sp>
      <p:sp>
        <p:nvSpPr>
          <p:cNvPr id="6" name="Text Box 58"/>
          <p:cNvSpPr txBox="1">
            <a:spLocks noChangeArrowheads="1"/>
          </p:cNvSpPr>
          <p:nvPr/>
        </p:nvSpPr>
        <p:spPr bwMode="auto">
          <a:xfrm>
            <a:off x="152400" y="1501961"/>
            <a:ext cx="762000" cy="400110"/>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UFH</a:t>
            </a:r>
          </a:p>
        </p:txBody>
      </p:sp>
      <p:sp>
        <p:nvSpPr>
          <p:cNvPr id="7" name="Text Box 58"/>
          <p:cNvSpPr txBox="1">
            <a:spLocks noChangeArrowheads="1"/>
          </p:cNvSpPr>
          <p:nvPr/>
        </p:nvSpPr>
        <p:spPr bwMode="auto">
          <a:xfrm>
            <a:off x="1241360" y="1501961"/>
            <a:ext cx="799476" cy="400876"/>
          </a:xfrm>
          <a:prstGeom prst="rect">
            <a:avLst/>
          </a:prstGeom>
          <a:solidFill>
            <a:schemeClr val="accent2"/>
          </a:solidFill>
          <a:ln w="9525">
            <a:solidFill>
              <a:schemeClr val="bg2"/>
            </a:solidFill>
            <a:miter lim="800000"/>
            <a:headEnd/>
            <a:tailEnd/>
          </a:ln>
        </p:spPr>
        <p:txBody>
          <a:bodyPr wrap="square">
            <a:spAutoFit/>
          </a:bodyPr>
          <a:lstStyle/>
          <a:p>
            <a:pPr eaLnBrk="0" hangingPunct="0"/>
            <a:r>
              <a:rPr lang="en-US" sz="2000" dirty="0" smtClean="0">
                <a:solidFill>
                  <a:schemeClr val="bg1"/>
                </a:solidFill>
                <a:latin typeface="Bernard MT Condensed" pitchFamily="18" charset="0"/>
              </a:rPr>
              <a:t>LMWH</a:t>
            </a:r>
          </a:p>
        </p:txBody>
      </p:sp>
      <p:sp>
        <p:nvSpPr>
          <p:cNvPr id="8" name="Text Box 58"/>
          <p:cNvSpPr txBox="1">
            <a:spLocks noChangeArrowheads="1"/>
          </p:cNvSpPr>
          <p:nvPr/>
        </p:nvSpPr>
        <p:spPr bwMode="auto">
          <a:xfrm>
            <a:off x="2425148" y="1509355"/>
            <a:ext cx="1918252" cy="400110"/>
          </a:xfrm>
          <a:prstGeom prst="rect">
            <a:avLst/>
          </a:prstGeom>
          <a:solidFill>
            <a:srgbClr val="00FFFF"/>
          </a:solidFill>
          <a:ln w="9525">
            <a:noFill/>
            <a:miter lim="800000"/>
            <a:headEnd/>
            <a:tailEnd/>
          </a:ln>
        </p:spPr>
        <p:txBody>
          <a:bodyPr wrap="square">
            <a:spAutoFit/>
          </a:bodyPr>
          <a:lstStyle/>
          <a:p>
            <a:pPr algn="ctr"/>
            <a:r>
              <a:rPr lang="en-US" sz="2000" spc="-50" dirty="0" smtClean="0">
                <a:latin typeface="Bernard MT Condensed" pitchFamily="18" charset="0"/>
              </a:rPr>
              <a:t>Direct Thrombin Is </a:t>
            </a:r>
            <a:endParaRPr lang="en-US" sz="2000" spc="-50" dirty="0">
              <a:latin typeface="Bernard MT Condensed" pitchFamily="18" charset="0"/>
            </a:endParaRPr>
          </a:p>
        </p:txBody>
      </p:sp>
      <p:sp>
        <p:nvSpPr>
          <p:cNvPr id="9" name="Text Box 58"/>
          <p:cNvSpPr txBox="1">
            <a:spLocks noChangeArrowheads="1"/>
          </p:cNvSpPr>
          <p:nvPr/>
        </p:nvSpPr>
        <p:spPr bwMode="auto">
          <a:xfrm>
            <a:off x="4592010" y="1504890"/>
            <a:ext cx="1427790" cy="400110"/>
          </a:xfrm>
          <a:prstGeom prst="rect">
            <a:avLst/>
          </a:prstGeom>
          <a:solidFill>
            <a:srgbClr val="CCFF66"/>
          </a:solidFill>
          <a:ln w="9525">
            <a:noFill/>
            <a:miter lim="800000"/>
            <a:headEnd/>
            <a:tailEnd/>
          </a:ln>
        </p:spPr>
        <p:txBody>
          <a:bodyPr wrap="square">
            <a:spAutoFit/>
          </a:bodyPr>
          <a:lstStyle/>
          <a:p>
            <a:pPr algn="ctr"/>
            <a:r>
              <a:rPr lang="en-US" sz="2000" dirty="0" smtClean="0">
                <a:latin typeface="Bernard MT Condensed" pitchFamily="18" charset="0"/>
              </a:rPr>
              <a:t>Factor </a:t>
            </a:r>
            <a:r>
              <a:rPr lang="en-US" sz="2000" dirty="0" err="1" smtClean="0">
                <a:latin typeface="Bernard MT Condensed" pitchFamily="18" charset="0"/>
              </a:rPr>
              <a:t>Xa</a:t>
            </a:r>
            <a:r>
              <a:rPr lang="en-US" sz="2000" dirty="0" smtClean="0">
                <a:latin typeface="Bernard MT Condensed" pitchFamily="18" charset="0"/>
              </a:rPr>
              <a:t> Is</a:t>
            </a:r>
            <a:endParaRPr lang="en-US" sz="2000" dirty="0">
              <a:latin typeface="Bernard MT Condensed" pitchFamily="18" charset="0"/>
            </a:endParaRPr>
          </a:p>
        </p:txBody>
      </p:sp>
      <p:sp>
        <p:nvSpPr>
          <p:cNvPr id="10" name="Text Box 6"/>
          <p:cNvSpPr txBox="1">
            <a:spLocks noChangeArrowheads="1"/>
          </p:cNvSpPr>
          <p:nvPr/>
        </p:nvSpPr>
        <p:spPr bwMode="auto">
          <a:xfrm>
            <a:off x="76200" y="4648200"/>
            <a:ext cx="59436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a:solidFill>
                  <a:srgbClr val="CCFF33"/>
                </a:solidFill>
                <a:latin typeface="Bernard MT Condensed" pitchFamily="18" charset="0"/>
              </a:rPr>
              <a:t>Inactivation</a:t>
            </a:r>
            <a:r>
              <a:rPr lang="en-US" sz="2200" b="1" dirty="0">
                <a:solidFill>
                  <a:srgbClr val="FFFFE7"/>
                </a:solidFill>
                <a:latin typeface="Arial Narrow" pitchFamily="34" charset="0"/>
              </a:rPr>
              <a:t> </a:t>
            </a:r>
            <a:r>
              <a:rPr lang="en-US" sz="2200" b="1" dirty="0" smtClean="0">
                <a:solidFill>
                  <a:srgbClr val="FFFFE7"/>
                </a:solidFill>
                <a:latin typeface="Arial Narrow" pitchFamily="34" charset="0"/>
              </a:rPr>
              <a:t>Of Coagulation Factors</a:t>
            </a:r>
          </a:p>
        </p:txBody>
      </p:sp>
      <p:sp>
        <p:nvSpPr>
          <p:cNvPr id="11" name="Text Box 6"/>
          <p:cNvSpPr txBox="1">
            <a:spLocks noChangeArrowheads="1"/>
          </p:cNvSpPr>
          <p:nvPr/>
        </p:nvSpPr>
        <p:spPr bwMode="auto">
          <a:xfrm>
            <a:off x="6327912" y="4648200"/>
            <a:ext cx="2362200" cy="374461"/>
          </a:xfrm>
          <a:prstGeom prst="rect">
            <a:avLst/>
          </a:prstGeom>
          <a:gradFill flip="none" rotWithShape="1">
            <a:gsLst>
              <a:gs pos="0">
                <a:srgbClr val="C00000"/>
              </a:gs>
              <a:gs pos="50000">
                <a:schemeClr val="tx1">
                  <a:lumMod val="85000"/>
                  <a:lumOff val="15000"/>
                </a:schemeClr>
              </a:gs>
              <a:gs pos="100000">
                <a:schemeClr val="tx1"/>
              </a:gs>
            </a:gsLst>
            <a:lin ang="0" scaled="1"/>
            <a:tileRect/>
          </a:gradFill>
          <a:ln w="9525">
            <a:solidFill>
              <a:srgbClr val="FFFFE7"/>
            </a:solidFill>
            <a:miter lim="800000"/>
            <a:headEnd/>
            <a:tailEnd/>
          </a:ln>
        </p:spPr>
        <p:txBody>
          <a:bodyPr wrap="square">
            <a:spAutoFit/>
          </a:bodyPr>
          <a:lstStyle/>
          <a:p>
            <a:pPr>
              <a:lnSpc>
                <a:spcPts val="2200"/>
              </a:lnSpc>
            </a:pPr>
            <a:r>
              <a:rPr lang="en-US" sz="2200" dirty="0" smtClean="0">
                <a:solidFill>
                  <a:srgbClr val="CCFF33"/>
                </a:solidFill>
                <a:latin typeface="Bernard MT Condensed" pitchFamily="18" charset="0"/>
              </a:rPr>
              <a:t>Decrease Synthesis</a:t>
            </a:r>
            <a:endParaRPr lang="en-US" sz="2200" b="1" dirty="0" smtClean="0">
              <a:solidFill>
                <a:srgbClr val="FFFFE7"/>
              </a:solidFill>
              <a:latin typeface="Arial Narrow" pitchFamily="34" charset="0"/>
            </a:endParaRPr>
          </a:p>
        </p:txBody>
      </p:sp>
      <p:sp>
        <p:nvSpPr>
          <p:cNvPr id="12" name="Rectangle 11"/>
          <p:cNvSpPr/>
          <p:nvPr/>
        </p:nvSpPr>
        <p:spPr>
          <a:xfrm>
            <a:off x="-33175" y="1905000"/>
            <a:ext cx="1244251" cy="400110"/>
          </a:xfrm>
          <a:prstGeom prst="rect">
            <a:avLst/>
          </a:prstGeom>
        </p:spPr>
        <p:txBody>
          <a:bodyPr wrap="none">
            <a:spAutoFit/>
          </a:bodyPr>
          <a:lstStyle/>
          <a:p>
            <a:pPr eaLnBrk="0" hangingPunct="0">
              <a:spcBef>
                <a:spcPct val="20000"/>
              </a:spcBef>
              <a:buClr>
                <a:schemeClr val="hlink"/>
              </a:buClr>
            </a:pPr>
            <a:r>
              <a:rPr lang="en-US" sz="2000" b="1" spc="-50" dirty="0" smtClean="0">
                <a:solidFill>
                  <a:srgbClr val="FFFFE7"/>
                </a:solidFill>
                <a:latin typeface="Arial Narrow" pitchFamily="34" charset="0"/>
              </a:rPr>
              <a:t>3000-30000</a:t>
            </a:r>
            <a:endParaRPr lang="ar-EG" sz="2000" spc="-50" dirty="0">
              <a:solidFill>
                <a:srgbClr val="FFFFE7"/>
              </a:solidFill>
              <a:latin typeface="Arial Narrow" pitchFamily="34" charset="0"/>
            </a:endParaRPr>
          </a:p>
        </p:txBody>
      </p:sp>
      <p:sp>
        <p:nvSpPr>
          <p:cNvPr id="14" name="Rectangle 13"/>
          <p:cNvSpPr/>
          <p:nvPr/>
        </p:nvSpPr>
        <p:spPr>
          <a:xfrm>
            <a:off x="1182760" y="1905000"/>
            <a:ext cx="795411" cy="400110"/>
          </a:xfrm>
          <a:prstGeom prst="rect">
            <a:avLst/>
          </a:prstGeom>
        </p:spPr>
        <p:txBody>
          <a:bodyPr wrap="none">
            <a:spAutoFit/>
          </a:bodyPr>
          <a:lstStyle/>
          <a:p>
            <a:r>
              <a:rPr lang="en-US" sz="2000" b="1" spc="-50" dirty="0" smtClean="0">
                <a:solidFill>
                  <a:srgbClr val="FFFFE7"/>
                </a:solidFill>
                <a:latin typeface="Arial Narrow" pitchFamily="34" charset="0"/>
              </a:rPr>
              <a:t>&lt; 8000</a:t>
            </a:r>
            <a:endParaRPr lang="en-US" sz="2000" spc="-50" dirty="0">
              <a:solidFill>
                <a:srgbClr val="FFFFE7"/>
              </a:solidFill>
              <a:latin typeface="Arial Narrow" pitchFamily="34" charset="0"/>
            </a:endParaRPr>
          </a:p>
        </p:txBody>
      </p:sp>
      <p:sp>
        <p:nvSpPr>
          <p:cNvPr id="15" name="Rectangle 14"/>
          <p:cNvSpPr/>
          <p:nvPr/>
        </p:nvSpPr>
        <p:spPr>
          <a:xfrm>
            <a:off x="4343400" y="1905000"/>
            <a:ext cx="1856598" cy="400110"/>
          </a:xfrm>
          <a:prstGeom prst="rect">
            <a:avLst/>
          </a:prstGeom>
        </p:spPr>
        <p:txBody>
          <a:bodyPr wrap="none">
            <a:spAutoFit/>
          </a:bodyPr>
          <a:lstStyle/>
          <a:p>
            <a:r>
              <a:rPr lang="en-US" sz="2000" b="1" dirty="0" err="1" smtClean="0">
                <a:solidFill>
                  <a:schemeClr val="bg1"/>
                </a:solidFill>
                <a:latin typeface="Arial Narrow" pitchFamily="34" charset="0"/>
              </a:rPr>
              <a:t>Pentasaccharide</a:t>
            </a:r>
            <a:endParaRPr lang="en-US" sz="2000" b="1" dirty="0">
              <a:solidFill>
                <a:schemeClr val="bg1"/>
              </a:solidFill>
              <a:latin typeface="Arial Narrow" pitchFamily="34" charset="0"/>
            </a:endParaRPr>
          </a:p>
        </p:txBody>
      </p:sp>
      <p:sp>
        <p:nvSpPr>
          <p:cNvPr id="16" name="TextBox 15"/>
          <p:cNvSpPr txBox="1"/>
          <p:nvPr/>
        </p:nvSpPr>
        <p:spPr>
          <a:xfrm>
            <a:off x="4509052" y="2994452"/>
            <a:ext cx="1837944" cy="374461"/>
          </a:xfrm>
          <a:prstGeom prst="rect">
            <a:avLst/>
          </a:prstGeom>
          <a:noFill/>
        </p:spPr>
        <p:txBody>
          <a:bodyPr wrap="square" rtlCol="0">
            <a:spAutoFit/>
          </a:bodyPr>
          <a:lstStyle/>
          <a:p>
            <a:pPr>
              <a:lnSpc>
                <a:spcPts val="2200"/>
              </a:lnSpc>
            </a:pPr>
            <a:r>
              <a:rPr lang="en-US" sz="2200" b="1" spc="-40" dirty="0" err="1" smtClean="0">
                <a:solidFill>
                  <a:srgbClr val="CCCCFF"/>
                </a:solidFill>
                <a:latin typeface="Arial Narrow" pitchFamily="34" charset="0"/>
              </a:rPr>
              <a:t>Fondaparinux</a:t>
            </a:r>
            <a:endParaRPr lang="en-US" sz="2200" b="1" spc="-40" dirty="0" smtClean="0">
              <a:solidFill>
                <a:srgbClr val="CCCCFF"/>
              </a:solidFill>
              <a:latin typeface="Arial Narrow" pitchFamily="34" charset="0"/>
            </a:endParaRPr>
          </a:p>
        </p:txBody>
      </p:sp>
      <p:sp>
        <p:nvSpPr>
          <p:cNvPr id="17" name="Rectangle 16"/>
          <p:cNvSpPr/>
          <p:nvPr/>
        </p:nvSpPr>
        <p:spPr>
          <a:xfrm>
            <a:off x="6400801" y="1937658"/>
            <a:ext cx="2743200" cy="643766"/>
          </a:xfrm>
          <a:prstGeom prst="rect">
            <a:avLst/>
          </a:prstGeom>
        </p:spPr>
        <p:txBody>
          <a:bodyPr wrap="square">
            <a:spAutoFit/>
          </a:bodyPr>
          <a:lstStyle/>
          <a:p>
            <a:pPr fontAlgn="base">
              <a:lnSpc>
                <a:spcPts val="2000"/>
              </a:lnSpc>
              <a:spcBef>
                <a:spcPts val="300"/>
              </a:spcBef>
              <a:spcAft>
                <a:spcPct val="0"/>
              </a:spcAft>
              <a:buClr>
                <a:schemeClr val="hlink"/>
              </a:buClr>
            </a:pPr>
            <a:r>
              <a:rPr lang="en-US" sz="2200" b="1" dirty="0" err="1" smtClean="0">
                <a:solidFill>
                  <a:srgbClr val="FF99FF"/>
                </a:solidFill>
                <a:latin typeface="Arial Narrow" pitchFamily="34" charset="0"/>
              </a:rPr>
              <a:t>Coumarins</a:t>
            </a:r>
            <a:r>
              <a:rPr lang="en-US" sz="2200" b="1" dirty="0" smtClean="0">
                <a:solidFill>
                  <a:srgbClr val="FF99FF"/>
                </a:solidFill>
                <a:latin typeface="Arial Narrow" pitchFamily="34" charset="0"/>
              </a:rPr>
              <a:t>; </a:t>
            </a:r>
          </a:p>
          <a:p>
            <a:pPr fontAlgn="base">
              <a:lnSpc>
                <a:spcPts val="2000"/>
              </a:lnSpc>
              <a:spcBef>
                <a:spcPts val="300"/>
              </a:spcBef>
              <a:spcAft>
                <a:spcPct val="0"/>
              </a:spcAft>
              <a:buClr>
                <a:schemeClr val="hlink"/>
              </a:buClr>
            </a:pPr>
            <a:r>
              <a:rPr lang="en-US" sz="2200" b="1" dirty="0" smtClean="0">
                <a:solidFill>
                  <a:srgbClr val="FF99FF"/>
                </a:solidFill>
                <a:latin typeface="Arial Narrow" pitchFamily="34" charset="0"/>
              </a:rPr>
              <a:t>    Warfarin </a:t>
            </a:r>
          </a:p>
        </p:txBody>
      </p:sp>
      <p:cxnSp>
        <p:nvCxnSpPr>
          <p:cNvPr id="19" name="Straight Connector 18"/>
          <p:cNvCxnSpPr/>
          <p:nvPr/>
        </p:nvCxnSpPr>
        <p:spPr>
          <a:xfrm rot="5400000">
            <a:off x="3315494" y="3999706"/>
            <a:ext cx="5715000" cy="158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2994452"/>
            <a:ext cx="1379865" cy="1131079"/>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Bivaluridin</a:t>
            </a:r>
            <a:r>
              <a:rPr lang="en-US" sz="2200" b="1" spc="-40" dirty="0" smtClean="0">
                <a:solidFill>
                  <a:srgbClr val="CCCCFF"/>
                </a:solidFill>
                <a:latin typeface="Arial Narrow" pitchFamily="34" charset="0"/>
              </a:rPr>
              <a:t> </a:t>
            </a: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Lepirudin</a:t>
            </a:r>
            <a:endParaRPr lang="en-US" sz="2200" b="1" spc="-40" dirty="0" smtClean="0">
              <a:solidFill>
                <a:srgbClr val="CCCCFF"/>
              </a:solidFill>
              <a:latin typeface="Arial Narrow" pitchFamily="34" charset="0"/>
            </a:endParaRPr>
          </a:p>
          <a:p>
            <a:pPr fontAlgn="base">
              <a:lnSpc>
                <a:spcPts val="2000"/>
              </a:lnSpc>
              <a:spcBef>
                <a:spcPts val="1800"/>
              </a:spcBef>
              <a:spcAft>
                <a:spcPct val="0"/>
              </a:spcAft>
              <a:buClr>
                <a:schemeClr val="hlink"/>
              </a:buClr>
            </a:pPr>
            <a:r>
              <a:rPr lang="en-US" sz="2200" b="1" spc="-40" dirty="0" err="1" smtClean="0">
                <a:solidFill>
                  <a:srgbClr val="CCCCFF"/>
                </a:solidFill>
                <a:latin typeface="Arial Narrow" pitchFamily="34" charset="0"/>
              </a:rPr>
              <a:t>Argatroban</a:t>
            </a:r>
            <a:endParaRPr lang="en-US" sz="2200" b="1" spc="-40" dirty="0" smtClean="0">
              <a:solidFill>
                <a:srgbClr val="CCCCFF"/>
              </a:solidFill>
              <a:latin typeface="Arial Narrow" pitchFamily="34" charset="0"/>
            </a:endParaRPr>
          </a:p>
        </p:txBody>
      </p:sp>
      <p:sp>
        <p:nvSpPr>
          <p:cNvPr id="21" name="Rectangle 20"/>
          <p:cNvSpPr/>
          <p:nvPr/>
        </p:nvSpPr>
        <p:spPr>
          <a:xfrm>
            <a:off x="4532244" y="3565515"/>
            <a:ext cx="1569660" cy="430887"/>
          </a:xfrm>
          <a:prstGeom prst="rect">
            <a:avLst/>
          </a:prstGeom>
        </p:spPr>
        <p:txBody>
          <a:bodyPr wrap="none">
            <a:spAutoFit/>
          </a:bodyPr>
          <a:lstStyle/>
          <a:p>
            <a:r>
              <a:rPr lang="en-US" sz="2200" b="1" spc="-40" dirty="0" err="1" smtClean="0">
                <a:solidFill>
                  <a:srgbClr val="FF99FF"/>
                </a:solidFill>
                <a:latin typeface="Arial Narrow" pitchFamily="34" charset="0"/>
              </a:rPr>
              <a:t>Rivaroxaban</a:t>
            </a:r>
            <a:endParaRPr lang="en-US" sz="2200" b="1" spc="-40" dirty="0">
              <a:solidFill>
                <a:srgbClr val="FF99FF"/>
              </a:solidFill>
              <a:latin typeface="Arial Narrow" pitchFamily="34" charset="0"/>
            </a:endParaRPr>
          </a:p>
        </p:txBody>
      </p:sp>
      <p:sp>
        <p:nvSpPr>
          <p:cNvPr id="22" name="Rectangle 21"/>
          <p:cNvSpPr/>
          <p:nvPr/>
        </p:nvSpPr>
        <p:spPr>
          <a:xfrm>
            <a:off x="2445028" y="4075723"/>
            <a:ext cx="1390124" cy="348813"/>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FF99FF"/>
                </a:solidFill>
                <a:latin typeface="Arial Narrow" pitchFamily="34" charset="0"/>
              </a:rPr>
              <a:t>Dabigatran</a:t>
            </a:r>
            <a:endParaRPr lang="en-US" sz="2200" b="1" spc="-40" dirty="0" smtClean="0">
              <a:solidFill>
                <a:srgbClr val="FF99FF"/>
              </a:solidFill>
              <a:latin typeface="Arial Narrow" pitchFamily="34" charset="0"/>
            </a:endParaRPr>
          </a:p>
        </p:txBody>
      </p:sp>
      <p:sp>
        <p:nvSpPr>
          <p:cNvPr id="23" name="Rectangle 22"/>
          <p:cNvSpPr/>
          <p:nvPr/>
        </p:nvSpPr>
        <p:spPr>
          <a:xfrm>
            <a:off x="1089992" y="2994452"/>
            <a:ext cx="1390124" cy="643766"/>
          </a:xfrm>
          <a:prstGeom prst="rect">
            <a:avLst/>
          </a:prstGeom>
        </p:spPr>
        <p:txBody>
          <a:bodyPr wrap="none">
            <a:spAutoFit/>
          </a:bodyPr>
          <a:lstStyle/>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Enoxaparin</a:t>
            </a:r>
            <a:endParaRPr lang="en-US" sz="2200" b="1" spc="-40" dirty="0" smtClean="0">
              <a:solidFill>
                <a:srgbClr val="CCCCFF"/>
              </a:solidFill>
              <a:latin typeface="Arial Narrow" pitchFamily="34" charset="0"/>
            </a:endParaRPr>
          </a:p>
          <a:p>
            <a:pPr fontAlgn="base">
              <a:lnSpc>
                <a:spcPts val="2000"/>
              </a:lnSpc>
              <a:spcBef>
                <a:spcPts val="300"/>
              </a:spcBef>
              <a:spcAft>
                <a:spcPct val="0"/>
              </a:spcAft>
              <a:buClr>
                <a:schemeClr val="hlink"/>
              </a:buClr>
            </a:pPr>
            <a:r>
              <a:rPr lang="en-US" sz="2200" b="1" spc="-40" dirty="0" err="1" smtClean="0">
                <a:solidFill>
                  <a:srgbClr val="CCCCFF"/>
                </a:solidFill>
                <a:latin typeface="Arial Narrow" pitchFamily="34" charset="0"/>
              </a:rPr>
              <a:t>Dalteparin</a:t>
            </a:r>
            <a:endParaRPr lang="en-US" sz="2200" b="1" spc="-40" dirty="0" smtClean="0">
              <a:solidFill>
                <a:srgbClr val="CCCCFF"/>
              </a:solidFill>
              <a:latin typeface="Arial Narrow" pitchFamily="34" charset="0"/>
            </a:endParaRPr>
          </a:p>
        </p:txBody>
      </p:sp>
      <p:sp>
        <p:nvSpPr>
          <p:cNvPr id="24" name="TextBox 23"/>
          <p:cNvSpPr txBox="1"/>
          <p:nvPr/>
        </p:nvSpPr>
        <p:spPr>
          <a:xfrm>
            <a:off x="3733800" y="2945975"/>
            <a:ext cx="685800" cy="707886"/>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a:p>
            <a:r>
              <a:rPr lang="en-US" sz="2000" b="1" i="1" dirty="0" smtClean="0">
                <a:solidFill>
                  <a:srgbClr val="FFFFE7"/>
                </a:solidFill>
                <a:latin typeface="Arial Narrow" pitchFamily="34" charset="0"/>
              </a:rPr>
              <a:t>IR Is</a:t>
            </a:r>
            <a:endParaRPr lang="en-US" sz="2000" b="1" i="1" dirty="0">
              <a:solidFill>
                <a:srgbClr val="FFFFE7"/>
              </a:solidFill>
              <a:latin typeface="Arial Narrow" pitchFamily="34" charset="0"/>
            </a:endParaRPr>
          </a:p>
        </p:txBody>
      </p:sp>
      <p:sp>
        <p:nvSpPr>
          <p:cNvPr id="25" name="TextBox 24"/>
          <p:cNvSpPr txBox="1"/>
          <p:nvPr/>
        </p:nvSpPr>
        <p:spPr>
          <a:xfrm>
            <a:off x="3733800" y="3721227"/>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p>
        </p:txBody>
      </p:sp>
      <p:sp>
        <p:nvSpPr>
          <p:cNvPr id="26" name="TextBox 25"/>
          <p:cNvSpPr txBox="1"/>
          <p:nvPr/>
        </p:nvSpPr>
        <p:spPr>
          <a:xfrm>
            <a:off x="4585252" y="3920011"/>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Direct Is</a:t>
            </a:r>
          </a:p>
        </p:txBody>
      </p:sp>
      <p:sp>
        <p:nvSpPr>
          <p:cNvPr id="27" name="TextBox 26"/>
          <p:cNvSpPr txBox="1"/>
          <p:nvPr/>
        </p:nvSpPr>
        <p:spPr>
          <a:xfrm>
            <a:off x="4517572" y="2667000"/>
            <a:ext cx="1447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Indirect  Is</a:t>
            </a:r>
          </a:p>
        </p:txBody>
      </p:sp>
      <p:sp>
        <p:nvSpPr>
          <p:cNvPr id="30" name="Rectangle 29"/>
          <p:cNvSpPr/>
          <p:nvPr/>
        </p:nvSpPr>
        <p:spPr>
          <a:xfrm>
            <a:off x="33132" y="5943600"/>
            <a:ext cx="6443868"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dirty="0" err="1" smtClean="0">
                <a:solidFill>
                  <a:srgbClr val="CCFF33"/>
                </a:solidFill>
                <a:latin typeface="Arial Narrow" pitchFamily="34" charset="0"/>
              </a:rPr>
              <a:t>Protamine</a:t>
            </a:r>
            <a:r>
              <a:rPr lang="en-US" sz="2000" b="1" i="1" dirty="0" smtClean="0">
                <a:solidFill>
                  <a:srgbClr val="CCFF33"/>
                </a:solidFill>
                <a:latin typeface="Arial Narrow" pitchFamily="34" charset="0"/>
              </a:rPr>
              <a:t> </a:t>
            </a:r>
            <a:r>
              <a:rPr lang="en-US" sz="2000" b="1" i="1" dirty="0" err="1" smtClean="0">
                <a:solidFill>
                  <a:srgbClr val="CCFF33"/>
                </a:solidFill>
                <a:latin typeface="Arial Narrow" pitchFamily="34" charset="0"/>
              </a:rPr>
              <a:t>Sulphate</a:t>
            </a:r>
            <a:r>
              <a:rPr lang="en-US" sz="2000" b="1" i="1" dirty="0" smtClean="0">
                <a:solidFill>
                  <a:srgbClr val="CCFF33"/>
                </a:solidFill>
                <a:latin typeface="Arial Narrow" pitchFamily="34" charset="0"/>
              </a:rPr>
              <a:t> IV</a:t>
            </a:r>
            <a:r>
              <a:rPr lang="en-US" sz="2000" b="1" i="1" dirty="0" smtClean="0">
                <a:solidFill>
                  <a:srgbClr val="FFFFCC"/>
                </a:solidFill>
                <a:latin typeface="Arial Narrow" pitchFamily="34" charset="0"/>
                <a:sym typeface="Wingdings 3"/>
              </a:rPr>
              <a:t> 1mg / 100 units UFH</a:t>
            </a:r>
          </a:p>
          <a:p>
            <a:pPr>
              <a:lnSpc>
                <a:spcPts val="2000"/>
              </a:lnSpc>
            </a:pPr>
            <a:r>
              <a:rPr lang="en-US" sz="2000" b="1" i="1" dirty="0" smtClean="0">
                <a:solidFill>
                  <a:srgbClr val="CCFF66"/>
                </a:solidFill>
                <a:latin typeface="Arial Narrow" pitchFamily="34" charset="0"/>
                <a:sym typeface="Wingdings 3"/>
              </a:rPr>
              <a:t>                +/ </a:t>
            </a:r>
            <a:r>
              <a:rPr lang="en-US" sz="2000" b="1" i="1" dirty="0" smtClean="0">
                <a:solidFill>
                  <a:srgbClr val="CCFF33"/>
                </a:solidFill>
                <a:latin typeface="Arial Narrow" pitchFamily="34" charset="0"/>
                <a:sym typeface="Wingdings 3"/>
              </a:rPr>
              <a:t>Fresh blood</a:t>
            </a:r>
            <a:endParaRPr lang="en-US" sz="2000" b="1" i="1" dirty="0">
              <a:solidFill>
                <a:srgbClr val="CCFF33"/>
              </a:solidFill>
              <a:latin typeface="Arial Narrow" pitchFamily="34" charset="0"/>
            </a:endParaRPr>
          </a:p>
        </p:txBody>
      </p:sp>
      <p:sp>
        <p:nvSpPr>
          <p:cNvPr id="31" name="Rectangle 30"/>
          <p:cNvSpPr/>
          <p:nvPr/>
        </p:nvSpPr>
        <p:spPr>
          <a:xfrm>
            <a:off x="19880" y="5272158"/>
            <a:ext cx="5695120" cy="707886"/>
          </a:xfrm>
          <a:prstGeom prst="rect">
            <a:avLst/>
          </a:prstGeom>
        </p:spPr>
        <p:txBody>
          <a:bodyPr wrap="square">
            <a:spAutoFit/>
          </a:bodyPr>
          <a:lstStyle/>
          <a:p>
            <a:r>
              <a:rPr lang="en-US" sz="2000" b="1" i="1" dirty="0" smtClean="0">
                <a:solidFill>
                  <a:schemeClr val="bg1"/>
                </a:solidFill>
                <a:latin typeface="Arial Narrow" pitchFamily="34" charset="0"/>
              </a:rPr>
              <a:t>Monitor by </a:t>
            </a:r>
            <a:r>
              <a:rPr lang="en-US" sz="2000" b="1" i="1" dirty="0" err="1" smtClean="0">
                <a:solidFill>
                  <a:srgbClr val="CCFF33"/>
                </a:solidFill>
                <a:latin typeface="Arial Narrow" pitchFamily="34" charset="0"/>
              </a:rPr>
              <a:t>aPTT</a:t>
            </a:r>
            <a:r>
              <a:rPr lang="en-US" sz="2000" b="1" i="1" dirty="0" smtClean="0">
                <a:solidFill>
                  <a:srgbClr val="CCFF33"/>
                </a:solidFill>
                <a:latin typeface="Arial Narrow" pitchFamily="34" charset="0"/>
              </a:rPr>
              <a:t> </a:t>
            </a:r>
            <a:r>
              <a:rPr lang="en-US" sz="2000" b="1" i="1" dirty="0" smtClean="0">
                <a:solidFill>
                  <a:schemeClr val="bg1"/>
                </a:solidFill>
                <a:latin typeface="Arial Narrow" pitchFamily="34" charset="0"/>
                <a:cs typeface="Times New Roman" pitchFamily="18" charset="0"/>
              </a:rPr>
              <a:t>[30sec</a:t>
            </a:r>
            <a:r>
              <a:rPr lang="en-US" sz="2000" b="1" i="1" dirty="0" smtClean="0">
                <a:solidFill>
                  <a:schemeClr val="bg1"/>
                </a:solidFill>
                <a:latin typeface="Arial Narrow" pitchFamily="34" charset="0"/>
                <a:cs typeface="Times New Roman" pitchFamily="18" charset="0"/>
              </a:rPr>
              <a:t>])</a:t>
            </a:r>
          </a:p>
          <a:p>
            <a:r>
              <a:rPr lang="en-US" sz="2000" b="1" i="1" dirty="0" smtClean="0">
                <a:solidFill>
                  <a:schemeClr val="bg1"/>
                </a:solidFill>
                <a:latin typeface="Arial Narrow" pitchFamily="34" charset="0"/>
                <a:cs typeface="Times New Roman" pitchFamily="18" charset="0"/>
              </a:rPr>
              <a:t>Or  CT (2-3 times normal [5-7 min)</a:t>
            </a:r>
            <a:endParaRPr lang="en-US" sz="2000" b="1" i="1" dirty="0">
              <a:solidFill>
                <a:schemeClr val="bg1"/>
              </a:solidFill>
              <a:latin typeface="Arial Narrow" pitchFamily="34" charset="0"/>
              <a:cs typeface="Times New Roman" pitchFamily="18" charset="0"/>
            </a:endParaRPr>
          </a:p>
        </p:txBody>
      </p:sp>
      <p:sp>
        <p:nvSpPr>
          <p:cNvPr id="32" name="Rectangle 31"/>
          <p:cNvSpPr/>
          <p:nvPr/>
        </p:nvSpPr>
        <p:spPr>
          <a:xfrm>
            <a:off x="6172200" y="5352005"/>
            <a:ext cx="2971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Monitor by  </a:t>
            </a:r>
            <a:r>
              <a:rPr lang="en-US" sz="2000" b="1" i="1" dirty="0" smtClean="0">
                <a:solidFill>
                  <a:srgbClr val="CCFF33"/>
                </a:solidFill>
                <a:latin typeface="Arial Narrow" pitchFamily="34" charset="0"/>
              </a:rPr>
              <a:t>PT </a:t>
            </a:r>
            <a:r>
              <a:rPr lang="en-US" sz="2000" b="1" i="1" dirty="0" smtClean="0">
                <a:solidFill>
                  <a:schemeClr val="bg1"/>
                </a:solidFill>
                <a:latin typeface="Arial Narrow" pitchFamily="34" charset="0"/>
              </a:rPr>
              <a:t>( </a:t>
            </a:r>
            <a:r>
              <a:rPr lang="en-US" sz="2000" b="1" i="1" dirty="0" smtClean="0">
                <a:solidFill>
                  <a:schemeClr val="bg1"/>
                </a:solidFill>
                <a:latin typeface="Arial Narrow" pitchFamily="34" charset="0"/>
              </a:rPr>
              <a:t>15 sec</a:t>
            </a:r>
            <a:r>
              <a:rPr lang="en-US" sz="2000" b="1" i="1" dirty="0" smtClean="0">
                <a:solidFill>
                  <a:schemeClr val="bg1"/>
                </a:solidFill>
                <a:latin typeface="Arial Narrow" pitchFamily="34" charset="0"/>
              </a:rPr>
              <a:t>)</a:t>
            </a:r>
            <a:endParaRPr lang="en-US" sz="2000" b="1" i="1" dirty="0" smtClean="0">
              <a:solidFill>
                <a:schemeClr val="bg1"/>
              </a:solidFill>
              <a:latin typeface="Arial Narrow" pitchFamily="34" charset="0"/>
            </a:endParaRPr>
          </a:p>
          <a:p>
            <a:pPr>
              <a:lnSpc>
                <a:spcPts val="2000"/>
              </a:lnSpc>
            </a:pPr>
            <a:r>
              <a:rPr lang="en-US" sz="2000" b="1" i="1" dirty="0" smtClean="0">
                <a:solidFill>
                  <a:srgbClr val="CCFF33"/>
                </a:solidFill>
                <a:latin typeface="Arial Narrow" pitchFamily="34" charset="0"/>
              </a:rPr>
              <a:t>                    INR </a:t>
            </a:r>
            <a:r>
              <a:rPr lang="en-US" sz="2000" b="1" i="1" dirty="0" smtClean="0">
                <a:solidFill>
                  <a:schemeClr val="bg1"/>
                </a:solidFill>
                <a:latin typeface="Arial Narrow" pitchFamily="34" charset="0"/>
                <a:cs typeface="Times New Roman" pitchFamily="18" charset="0"/>
              </a:rPr>
              <a:t>(2.5)</a:t>
            </a:r>
            <a:endParaRPr lang="en-US" sz="2000" b="1" i="1" dirty="0" smtClean="0">
              <a:solidFill>
                <a:srgbClr val="CCFF33"/>
              </a:solidFill>
              <a:latin typeface="Arial Narrow" pitchFamily="34" charset="0"/>
            </a:endParaRPr>
          </a:p>
        </p:txBody>
      </p:sp>
      <p:sp>
        <p:nvSpPr>
          <p:cNvPr id="33" name="Rectangle 32"/>
          <p:cNvSpPr/>
          <p:nvPr/>
        </p:nvSpPr>
        <p:spPr>
          <a:xfrm>
            <a:off x="6172200" y="5918361"/>
            <a:ext cx="2590800" cy="605294"/>
          </a:xfrm>
          <a:prstGeom prst="rect">
            <a:avLst/>
          </a:prstGeom>
        </p:spPr>
        <p:txBody>
          <a:bodyPr wrap="square">
            <a:spAutoFit/>
          </a:bodyPr>
          <a:lstStyle/>
          <a:p>
            <a:pPr>
              <a:lnSpc>
                <a:spcPts val="2000"/>
              </a:lnSpc>
            </a:pPr>
            <a:r>
              <a:rPr lang="en-US" sz="2000" b="1" i="1" dirty="0" smtClean="0">
                <a:solidFill>
                  <a:schemeClr val="bg1"/>
                </a:solidFill>
                <a:latin typeface="Arial Narrow" pitchFamily="34" charset="0"/>
              </a:rPr>
              <a:t>Antidote; </a:t>
            </a:r>
            <a:r>
              <a:rPr lang="en-US" sz="2000" b="1" i="1" spc="-50" dirty="0" err="1" smtClean="0">
                <a:solidFill>
                  <a:srgbClr val="CCFF33"/>
                </a:solidFill>
                <a:latin typeface="Arial Narrow" pitchFamily="34" charset="0"/>
              </a:rPr>
              <a:t>Vit</a:t>
            </a:r>
            <a:r>
              <a:rPr lang="en-US" sz="2000" b="1" i="1" spc="-50" dirty="0" smtClean="0">
                <a:solidFill>
                  <a:srgbClr val="CCFF33"/>
                </a:solidFill>
                <a:latin typeface="Arial Narrow" pitchFamily="34" charset="0"/>
              </a:rPr>
              <a:t>. K</a:t>
            </a:r>
            <a:r>
              <a:rPr lang="en-US" sz="2000" b="1" i="1" spc="-50" baseline="-25000" dirty="0" smtClean="0">
                <a:solidFill>
                  <a:srgbClr val="CCFF33"/>
                </a:solidFill>
                <a:latin typeface="Arial Narrow" pitchFamily="34" charset="0"/>
              </a:rPr>
              <a:t>1</a:t>
            </a:r>
            <a:r>
              <a:rPr lang="en-US" sz="2000" b="1" i="1" spc="-50" dirty="0" smtClean="0">
                <a:solidFill>
                  <a:srgbClr val="CCFF33"/>
                </a:solidFill>
                <a:latin typeface="Arial Narrow" pitchFamily="34" charset="0"/>
              </a:rPr>
              <a:t> infusion +/  Fresh blood</a:t>
            </a:r>
          </a:p>
        </p:txBody>
      </p:sp>
      <p:sp>
        <p:nvSpPr>
          <p:cNvPr id="34" name="Rectangle 33"/>
          <p:cNvSpPr/>
          <p:nvPr/>
        </p:nvSpPr>
        <p:spPr>
          <a:xfrm>
            <a:off x="6195392" y="6432987"/>
            <a:ext cx="2895600" cy="348813"/>
          </a:xfrm>
          <a:prstGeom prst="rect">
            <a:avLst/>
          </a:prstGeom>
        </p:spPr>
        <p:txBody>
          <a:bodyPr wrap="square">
            <a:spAutoFit/>
          </a:bodyPr>
          <a:lstStyle/>
          <a:p>
            <a:pPr>
              <a:lnSpc>
                <a:spcPts val="2000"/>
              </a:lnSpc>
            </a:pPr>
            <a:r>
              <a:rPr lang="en-US" sz="2000" b="1" spc="-50" dirty="0" smtClean="0">
                <a:solidFill>
                  <a:srgbClr val="FFFFE7"/>
                </a:solidFill>
                <a:latin typeface="Arial Narrow" pitchFamily="34" charset="0"/>
              </a:rPr>
              <a:t>+ Needs  de novo synthesis</a:t>
            </a:r>
            <a:endParaRPr lang="en-US" sz="2000" b="1" spc="-50" dirty="0">
              <a:solidFill>
                <a:srgbClr val="FFFFE7"/>
              </a:solidFill>
            </a:endParaRPr>
          </a:p>
        </p:txBody>
      </p:sp>
      <p:sp>
        <p:nvSpPr>
          <p:cNvPr id="35" name="Rectangle 34"/>
          <p:cNvSpPr/>
          <p:nvPr/>
        </p:nvSpPr>
        <p:spPr>
          <a:xfrm>
            <a:off x="0" y="5002696"/>
            <a:ext cx="2590800" cy="400110"/>
          </a:xfrm>
          <a:prstGeom prst="rect">
            <a:avLst/>
          </a:prstGeom>
        </p:spPr>
        <p:txBody>
          <a:bodyPr wrap="square">
            <a:spAutoFit/>
          </a:bodyPr>
          <a:lstStyle/>
          <a:p>
            <a:r>
              <a:rPr lang="en-US" sz="2000" b="1" i="1" dirty="0" smtClean="0">
                <a:solidFill>
                  <a:schemeClr val="bg1"/>
                </a:solidFill>
                <a:latin typeface="Arial Narrow" pitchFamily="34" charset="0"/>
              </a:rPr>
              <a:t>Rapid / Variable</a:t>
            </a:r>
            <a:endParaRPr lang="en-US" sz="2000" b="1" i="1" dirty="0">
              <a:solidFill>
                <a:srgbClr val="CCFF33"/>
              </a:solidFill>
              <a:latin typeface="Arial Narrow" pitchFamily="34" charset="0"/>
            </a:endParaRPr>
          </a:p>
        </p:txBody>
      </p:sp>
      <p:sp>
        <p:nvSpPr>
          <p:cNvPr id="36" name="Rectangle 35"/>
          <p:cNvSpPr/>
          <p:nvPr/>
        </p:nvSpPr>
        <p:spPr>
          <a:xfrm>
            <a:off x="6208644" y="5029200"/>
            <a:ext cx="2935356" cy="400110"/>
          </a:xfrm>
          <a:prstGeom prst="rect">
            <a:avLst/>
          </a:prstGeom>
        </p:spPr>
        <p:txBody>
          <a:bodyPr wrap="square">
            <a:spAutoFit/>
          </a:bodyPr>
          <a:lstStyle/>
          <a:p>
            <a:r>
              <a:rPr lang="en-US" sz="2000" b="1" i="1" dirty="0" smtClean="0">
                <a:solidFill>
                  <a:schemeClr val="bg1"/>
                </a:solidFill>
                <a:latin typeface="Arial Narrow" pitchFamily="34" charset="0"/>
              </a:rPr>
              <a:t>Slow / Latency  / Variable</a:t>
            </a:r>
            <a:endParaRPr lang="en-US" sz="2000" b="1" i="1" dirty="0">
              <a:solidFill>
                <a:srgbClr val="CCFF33"/>
              </a:solidFill>
              <a:latin typeface="Arial Narrow" pitchFamily="34" charset="0"/>
            </a:endParaRPr>
          </a:p>
        </p:txBody>
      </p:sp>
      <p:sp>
        <p:nvSpPr>
          <p:cNvPr id="43" name="TextBox 42"/>
          <p:cNvSpPr txBox="1"/>
          <p:nvPr/>
        </p:nvSpPr>
        <p:spPr>
          <a:xfrm>
            <a:off x="3450774" y="533402"/>
            <a:ext cx="2895600" cy="461665"/>
          </a:xfrm>
          <a:prstGeom prst="rect">
            <a:avLst/>
          </a:prstGeom>
          <a:noFill/>
        </p:spPr>
        <p:txBody>
          <a:bodyPr wrap="square" rtlCol="0">
            <a:spAutoFit/>
          </a:bodyPr>
          <a:lstStyle/>
          <a:p>
            <a:r>
              <a:rPr lang="en-US" sz="2400" dirty="0" smtClean="0">
                <a:solidFill>
                  <a:srgbClr val="FF0000"/>
                </a:solidFill>
                <a:latin typeface="Bernard MT Condensed" pitchFamily="18" charset="0"/>
              </a:rPr>
              <a:t>VENOUS THROMBOSIS</a:t>
            </a:r>
            <a:endParaRPr lang="en-US" sz="2400" dirty="0">
              <a:solidFill>
                <a:srgbClr val="FF0000"/>
              </a:solidFill>
              <a:latin typeface="Bernard MT Condensed" pitchFamily="18" charset="0"/>
            </a:endParaRPr>
          </a:p>
        </p:txBody>
      </p:sp>
      <p:sp>
        <p:nvSpPr>
          <p:cNvPr id="44" name="TextBox 43"/>
          <p:cNvSpPr txBox="1"/>
          <p:nvPr/>
        </p:nvSpPr>
        <p:spPr>
          <a:xfrm>
            <a:off x="6245088" y="4261342"/>
            <a:ext cx="2514600" cy="400110"/>
          </a:xfrm>
          <a:prstGeom prst="rect">
            <a:avLst/>
          </a:prstGeom>
          <a:noFill/>
        </p:spPr>
        <p:txBody>
          <a:bodyPr wrap="square" rtlCol="0">
            <a:spAutoFit/>
          </a:bodyPr>
          <a:lstStyle/>
          <a:p>
            <a:r>
              <a:rPr lang="en-US" sz="2000" b="1" dirty="0" smtClean="0">
                <a:solidFill>
                  <a:srgbClr val="FFFFE7"/>
                </a:solidFill>
              </a:rPr>
              <a:t>II, VII, IX &amp; X</a:t>
            </a:r>
            <a:endParaRPr lang="en-US" sz="2000" b="1" dirty="0">
              <a:solidFill>
                <a:srgbClr val="FFFFE7"/>
              </a:solidFill>
            </a:endParaRPr>
          </a:p>
        </p:txBody>
      </p:sp>
      <p:sp>
        <p:nvSpPr>
          <p:cNvPr id="45" name="TextBox 44"/>
          <p:cNvSpPr txBox="1"/>
          <p:nvPr/>
        </p:nvSpPr>
        <p:spPr>
          <a:xfrm>
            <a:off x="-13252" y="4267200"/>
            <a:ext cx="2743200" cy="400110"/>
          </a:xfrm>
          <a:prstGeom prst="rect">
            <a:avLst/>
          </a:prstGeom>
          <a:noFill/>
        </p:spPr>
        <p:txBody>
          <a:bodyPr wrap="square" rtlCol="0">
            <a:spAutoFit/>
          </a:bodyPr>
          <a:lstStyle/>
          <a:p>
            <a:r>
              <a:rPr lang="en-US" sz="2000" b="1" dirty="0" err="1" smtClean="0">
                <a:solidFill>
                  <a:srgbClr val="FFFFE7"/>
                </a:solidFill>
              </a:rPr>
              <a:t>XIIa</a:t>
            </a:r>
            <a:r>
              <a:rPr lang="en-US" sz="2000" b="1" dirty="0" smtClean="0">
                <a:solidFill>
                  <a:srgbClr val="FFFFE7"/>
                </a:solidFill>
              </a:rPr>
              <a:t>, </a:t>
            </a:r>
            <a:r>
              <a:rPr lang="en-US" sz="2000" b="1" dirty="0" err="1" smtClean="0">
                <a:solidFill>
                  <a:srgbClr val="FFFFE7"/>
                </a:solidFill>
              </a:rPr>
              <a:t>XIa</a:t>
            </a:r>
            <a:r>
              <a:rPr lang="en-US" sz="2000" b="1" dirty="0" smtClean="0">
                <a:solidFill>
                  <a:srgbClr val="FFFFE7"/>
                </a:solidFill>
              </a:rPr>
              <a:t>, </a:t>
            </a:r>
            <a:r>
              <a:rPr lang="en-US" sz="2000" b="1" dirty="0" err="1" smtClean="0">
                <a:solidFill>
                  <a:srgbClr val="FFFFE7"/>
                </a:solidFill>
              </a:rPr>
              <a:t>IXa</a:t>
            </a:r>
            <a:r>
              <a:rPr lang="en-US" sz="2000" b="1" dirty="0" smtClean="0">
                <a:solidFill>
                  <a:srgbClr val="FFFFE7"/>
                </a:solidFill>
              </a:rPr>
              <a:t>, </a:t>
            </a:r>
            <a:r>
              <a:rPr lang="en-US" sz="2000" b="1" dirty="0" err="1" smtClean="0">
                <a:solidFill>
                  <a:srgbClr val="FFFFE7"/>
                </a:solidFill>
              </a:rPr>
              <a:t>Xa</a:t>
            </a:r>
            <a:r>
              <a:rPr lang="en-US" sz="2000" b="1" dirty="0" smtClean="0">
                <a:solidFill>
                  <a:srgbClr val="FFFFE7"/>
                </a:solidFill>
              </a:rPr>
              <a:t>, </a:t>
            </a:r>
            <a:r>
              <a:rPr lang="en-US" sz="2000" b="1" dirty="0" err="1" smtClean="0">
                <a:solidFill>
                  <a:srgbClr val="FFFFE7"/>
                </a:solidFill>
              </a:rPr>
              <a:t>IIa</a:t>
            </a:r>
            <a:endParaRPr lang="en-US" sz="2000" b="1" dirty="0">
              <a:solidFill>
                <a:srgbClr val="FFFFE7"/>
              </a:solidFill>
            </a:endParaRPr>
          </a:p>
        </p:txBody>
      </p:sp>
      <p:sp>
        <p:nvSpPr>
          <p:cNvPr id="46" name="TextBox 45"/>
          <p:cNvSpPr txBox="1"/>
          <p:nvPr/>
        </p:nvSpPr>
        <p:spPr>
          <a:xfrm>
            <a:off x="1179444" y="2190690"/>
            <a:ext cx="831576" cy="400110"/>
          </a:xfrm>
          <a:prstGeom prst="rect">
            <a:avLst/>
          </a:prstGeom>
          <a:noFill/>
        </p:spPr>
        <p:txBody>
          <a:bodyPr wrap="square" rtlCol="0">
            <a:spAutoFit/>
          </a:bodyPr>
          <a:lstStyle/>
          <a:p>
            <a:r>
              <a:rPr lang="en-US" sz="2000" b="1" dirty="0" smtClean="0">
                <a:solidFill>
                  <a:srgbClr val="FFFFE7"/>
                </a:solidFill>
              </a:rPr>
              <a:t>&gt; </a:t>
            </a:r>
            <a:r>
              <a:rPr lang="en-US" sz="2000" b="1" dirty="0" err="1" smtClean="0">
                <a:solidFill>
                  <a:srgbClr val="FFFFE7"/>
                </a:solidFill>
              </a:rPr>
              <a:t>Xa</a:t>
            </a:r>
            <a:endParaRPr lang="en-US" sz="2000" b="1" dirty="0">
              <a:solidFill>
                <a:srgbClr val="FFFFE7"/>
              </a:solidFill>
            </a:endParaRPr>
          </a:p>
        </p:txBody>
      </p:sp>
      <p:sp>
        <p:nvSpPr>
          <p:cNvPr id="47" name="TextBox 46"/>
          <p:cNvSpPr txBox="1"/>
          <p:nvPr/>
        </p:nvSpPr>
        <p:spPr>
          <a:xfrm>
            <a:off x="2438400" y="2190690"/>
            <a:ext cx="831576" cy="400110"/>
          </a:xfrm>
          <a:prstGeom prst="rect">
            <a:avLst/>
          </a:prstGeom>
          <a:noFill/>
        </p:spPr>
        <p:txBody>
          <a:bodyPr wrap="square" rtlCol="0">
            <a:spAutoFit/>
          </a:bodyPr>
          <a:lstStyle/>
          <a:p>
            <a:r>
              <a:rPr lang="en-US" sz="2000" b="1" dirty="0" smtClean="0">
                <a:solidFill>
                  <a:srgbClr val="FFFFE7"/>
                </a:solidFill>
              </a:rPr>
              <a:t>II a</a:t>
            </a:r>
            <a:endParaRPr lang="en-US" sz="2000" b="1" dirty="0">
              <a:solidFill>
                <a:srgbClr val="FFFFE7"/>
              </a:solidFill>
            </a:endParaRPr>
          </a:p>
        </p:txBody>
      </p:sp>
      <p:sp>
        <p:nvSpPr>
          <p:cNvPr id="48" name="TextBox 47"/>
          <p:cNvSpPr txBox="1"/>
          <p:nvPr/>
        </p:nvSpPr>
        <p:spPr>
          <a:xfrm>
            <a:off x="4591876" y="2190690"/>
            <a:ext cx="831576" cy="400110"/>
          </a:xfrm>
          <a:prstGeom prst="rect">
            <a:avLst/>
          </a:prstGeom>
          <a:noFill/>
        </p:spPr>
        <p:txBody>
          <a:bodyPr wrap="square" rtlCol="0">
            <a:spAutoFit/>
          </a:bodyPr>
          <a:lstStyle/>
          <a:p>
            <a:r>
              <a:rPr lang="en-US" sz="2000" b="1" dirty="0" smtClean="0">
                <a:solidFill>
                  <a:srgbClr val="FFFFE7"/>
                </a:solidFill>
              </a:rPr>
              <a:t>X a</a:t>
            </a:r>
            <a:endParaRPr lang="en-US" sz="2000" b="1" dirty="0">
              <a:solidFill>
                <a:srgbClr val="FFFFE7"/>
              </a:solidFill>
            </a:endParaRPr>
          </a:p>
        </p:txBody>
      </p:sp>
      <p:sp>
        <p:nvSpPr>
          <p:cNvPr id="42" name="TextBox 41"/>
          <p:cNvSpPr txBox="1"/>
          <p:nvPr/>
        </p:nvSpPr>
        <p:spPr>
          <a:xfrm>
            <a:off x="3733800" y="4049486"/>
            <a:ext cx="685800" cy="400110"/>
          </a:xfrm>
          <a:prstGeom prst="rect">
            <a:avLst/>
          </a:prstGeom>
          <a:noFill/>
        </p:spPr>
        <p:txBody>
          <a:bodyPr wrap="square" rtlCol="0">
            <a:spAutoFit/>
          </a:bodyPr>
          <a:lstStyle/>
          <a:p>
            <a:r>
              <a:rPr lang="en-US" sz="2000" b="1" i="1" dirty="0" smtClean="0">
                <a:solidFill>
                  <a:srgbClr val="FFFFE7"/>
                </a:solidFill>
                <a:latin typeface="Arial Narrow" pitchFamily="34" charset="0"/>
              </a:rPr>
              <a:t>R Is</a:t>
            </a:r>
            <a:endParaRPr lang="en-US" sz="2000" b="1" i="1" dirty="0">
              <a:solidFill>
                <a:srgbClr val="FFFFE7"/>
              </a:solidFill>
              <a:latin typeface="Arial Narrow" pitchFamily="34" charset="0"/>
            </a:endParaRPr>
          </a:p>
        </p:txBody>
      </p:sp>
      <p:sp>
        <p:nvSpPr>
          <p:cNvPr id="49" name="5-Point Star 48"/>
          <p:cNvSpPr/>
          <p:nvPr/>
        </p:nvSpPr>
        <p:spPr>
          <a:xfrm>
            <a:off x="8305800" y="0"/>
            <a:ext cx="838200" cy="609600"/>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60198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2819400" y="533400"/>
            <a:ext cx="533400" cy="1524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10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10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1000"/>
                                        <p:tgtEl>
                                          <p:spTgt spid="3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up)">
                                      <p:cBhvr>
                                        <p:cTn id="42" dur="1000"/>
                                        <p:tgtEl>
                                          <p:spTgt spid="33"/>
                                        </p:tgtEl>
                                      </p:cBhvr>
                                    </p:animEffect>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000"/>
                                        <p:tgtEl>
                                          <p:spTgt spid="7"/>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1000"/>
                                        <p:tgtEl>
                                          <p:spTgt spid="14"/>
                                        </p:tgtEl>
                                      </p:cBhvr>
                                    </p:animEffect>
                                  </p:childTnLst>
                                </p:cTn>
                              </p:par>
                            </p:childTnLst>
                          </p:cTn>
                        </p:par>
                        <p:par>
                          <p:cTn id="56" fill="hold">
                            <p:stCondLst>
                              <p:cond delay="20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10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up)">
                                      <p:cBhvr>
                                        <p:cTn id="74" dur="10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left)">
                                      <p:cBhvr>
                                        <p:cTn id="79" dur="1000"/>
                                        <p:tgtEl>
                                          <p:spTgt spid="2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1000"/>
                                        <p:tgtEl>
                                          <p:spTgt spid="2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left)">
                                      <p:cBhvr>
                                        <p:cTn id="85" dur="1000"/>
                                        <p:tgtEl>
                                          <p:spTgt spid="25"/>
                                        </p:tgtEl>
                                      </p:cBhvr>
                                    </p:animEffect>
                                  </p:childTnLst>
                                </p:cTn>
                              </p:par>
                              <p:par>
                                <p:cTn id="86" presetID="22" presetClass="entr" presetSubtype="1" fill="hold" grpId="1"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1000"/>
                                        <p:tgtEl>
                                          <p:spTgt spid="24"/>
                                        </p:tgtEl>
                                      </p:cBhvr>
                                    </p:animEffect>
                                  </p:childTnLst>
                                </p:cTn>
                              </p:par>
                              <p:par>
                                <p:cTn id="89" presetID="22" presetClass="entr" presetSubtype="1" fill="hold" grpId="1"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1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childTnLst>
                          </p:cTn>
                        </p:par>
                        <p:par>
                          <p:cTn id="101" fill="hold">
                            <p:stCondLst>
                              <p:cond delay="1000"/>
                            </p:stCondLst>
                            <p:childTnLst>
                              <p:par>
                                <p:cTn id="102" presetID="22" presetClass="entr" presetSubtype="1" fill="hold" grpId="0" nodeType="after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up)">
                                      <p:cBhvr>
                                        <p:cTn id="104" dur="1000"/>
                                        <p:tgtEl>
                                          <p:spTgt spid="48"/>
                                        </p:tgtEl>
                                      </p:cBhvr>
                                    </p:animEffect>
                                  </p:childTnLst>
                                </p:cTn>
                              </p:par>
                            </p:childTnLst>
                          </p:cTn>
                        </p:par>
                        <p:par>
                          <p:cTn id="105" fill="hold">
                            <p:stCondLst>
                              <p:cond delay="2000"/>
                            </p:stCondLst>
                            <p:childTnLst>
                              <p:par>
                                <p:cTn id="106" presetID="22" presetClass="entr" presetSubtype="1"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up)">
                                      <p:cBhvr>
                                        <p:cTn id="108" dur="500"/>
                                        <p:tgtEl>
                                          <p:spTgt spid="16"/>
                                        </p:tgtEl>
                                      </p:cBhvr>
                                    </p:animEffect>
                                  </p:childTnLst>
                                </p:cTn>
                              </p:par>
                            </p:childTnLst>
                          </p:cTn>
                        </p:par>
                        <p:par>
                          <p:cTn id="109" fill="hold">
                            <p:stCondLst>
                              <p:cond delay="2500"/>
                            </p:stCondLst>
                            <p:childTnLst>
                              <p:par>
                                <p:cTn id="110" presetID="22" presetClass="entr" presetSubtype="4" fill="hold" grpId="0" nodeType="afterEffect">
                                  <p:stCondLst>
                                    <p:cond delay="0"/>
                                  </p:stCondLst>
                                  <p:childTnLst>
                                    <p:set>
                                      <p:cBhvr>
                                        <p:cTn id="111" dur="1" fill="hold">
                                          <p:stCondLst>
                                            <p:cond delay="0"/>
                                          </p:stCondLst>
                                        </p:cTn>
                                        <p:tgtEl>
                                          <p:spTgt spid="27"/>
                                        </p:tgtEl>
                                        <p:attrNameLst>
                                          <p:attrName>style.visibility</p:attrName>
                                        </p:attrNameLst>
                                      </p:cBhvr>
                                      <p:to>
                                        <p:strVal val="visible"/>
                                      </p:to>
                                    </p:set>
                                    <p:animEffect transition="in" filter="wipe(down)">
                                      <p:cBhvr>
                                        <p:cTn id="112" dur="10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wipe(up)">
                                      <p:cBhvr>
                                        <p:cTn id="117" dur="1000"/>
                                        <p:tgtEl>
                                          <p:spTgt spid="21"/>
                                        </p:tgtEl>
                                      </p:cBhvr>
                                    </p:animEffect>
                                  </p:childTnLst>
                                </p:cTn>
                              </p:par>
                            </p:childTnLst>
                          </p:cTn>
                        </p:par>
                        <p:par>
                          <p:cTn id="118" fill="hold">
                            <p:stCondLst>
                              <p:cond delay="1000"/>
                            </p:stCondLst>
                            <p:childTnLst>
                              <p:par>
                                <p:cTn id="119" presetID="22" presetClass="entr" presetSubtype="1"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up)">
                                      <p:cBhvr>
                                        <p:cTn id="121" dur="1000"/>
                                        <p:tgtEl>
                                          <p:spTgt spid="26"/>
                                        </p:tgtEl>
                                      </p:cBhvr>
                                    </p:animEffect>
                                  </p:childTnLst>
                                </p:cTn>
                              </p:par>
                            </p:childTnLst>
                          </p:cTn>
                        </p:par>
                        <p:par>
                          <p:cTn id="122" fill="hold">
                            <p:stCondLst>
                              <p:cond delay="2000"/>
                            </p:stCondLst>
                            <p:childTnLst>
                              <p:par>
                                <p:cTn id="123" presetID="0" presetClass="path" presetSubtype="0" accel="50000" decel="50000" fill="hold" grpId="1" nodeType="afterEffect">
                                  <p:stCondLst>
                                    <p:cond delay="0"/>
                                  </p:stCondLst>
                                  <p:childTnLst>
                                    <p:animMotion origin="layout" path="M -3.61111E-6 2.45143E-6 L 0.21025 -0.06221 " pathEditMode="relative" rAng="0" ptsTypes="AA">
                                      <p:cBhvr>
                                        <p:cTn id="124" dur="2000" fill="hold"/>
                                        <p:tgtEl>
                                          <p:spTgt spid="21"/>
                                        </p:tgtEl>
                                        <p:attrNameLst>
                                          <p:attrName>ppt_x</p:attrName>
                                          <p:attrName>ppt_y</p:attrName>
                                        </p:attrNameLst>
                                      </p:cBhvr>
                                      <p:rCtr x="10500" y="-3100"/>
                                    </p:animMotion>
                                  </p:childTnLst>
                                </p:cTn>
                              </p:par>
                              <p:par>
                                <p:cTn id="125" presetID="0" presetClass="path" presetSubtype="0" accel="50000" decel="50000" fill="hold" grpId="1" nodeType="withEffect">
                                  <p:stCondLst>
                                    <p:cond delay="0"/>
                                  </p:stCondLst>
                                  <p:childTnLst>
                                    <p:animMotion origin="layout" path="M 4.44444E-6 1.23959E-6 L 0.36111 -0.1117 " pathEditMode="relative" rAng="0" ptsTypes="AA">
                                      <p:cBhvr>
                                        <p:cTn id="126" dur="2000" fill="hold"/>
                                        <p:tgtEl>
                                          <p:spTgt spid="26"/>
                                        </p:tgtEl>
                                        <p:attrNameLst>
                                          <p:attrName>ppt_x</p:attrName>
                                          <p:attrName>ppt_y</p:attrName>
                                        </p:attrNameLst>
                                      </p:cBhvr>
                                      <p:rCtr x="18100" y="-5600"/>
                                    </p:animMotion>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22"/>
                                        </p:tgtEl>
                                        <p:attrNameLst>
                                          <p:attrName>style.visibility</p:attrName>
                                        </p:attrNameLst>
                                      </p:cBhvr>
                                      <p:to>
                                        <p:strVal val="visible"/>
                                      </p:to>
                                    </p:set>
                                    <p:animEffect transition="in" filter="wipe(left)">
                                      <p:cBhvr>
                                        <p:cTn id="131" dur="500"/>
                                        <p:tgtEl>
                                          <p:spTgt spid="22"/>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000"/>
                            </p:stCondLst>
                            <p:childTnLst>
                              <p:par>
                                <p:cTn id="137" presetID="0" presetClass="path" presetSubtype="0" accel="50000" decel="50000" fill="hold" grpId="1" nodeType="afterEffect">
                                  <p:stCondLst>
                                    <p:cond delay="0"/>
                                  </p:stCondLst>
                                  <p:childTnLst>
                                    <p:animMotion origin="layout" path="M -2.77778E-6 -2.6827E-6 L 0.43993 -0.05296 " pathEditMode="relative" rAng="0" ptsTypes="AA">
                                      <p:cBhvr>
                                        <p:cTn id="138" dur="2000" fill="hold"/>
                                        <p:tgtEl>
                                          <p:spTgt spid="22"/>
                                        </p:tgtEl>
                                        <p:attrNameLst>
                                          <p:attrName>ppt_x</p:attrName>
                                          <p:attrName>ppt_y</p:attrName>
                                        </p:attrNameLst>
                                      </p:cBhvr>
                                      <p:rCtr x="22000" y="-2700"/>
                                    </p:animMotion>
                                  </p:childTnLst>
                                </p:cTn>
                              </p:par>
                              <p:par>
                                <p:cTn id="139" presetID="0" presetClass="path" presetSubtype="0" accel="50000" decel="50000" fill="hold" grpId="1" nodeType="withEffect">
                                  <p:stCondLst>
                                    <p:cond delay="0"/>
                                  </p:stCondLst>
                                  <p:childTnLst>
                                    <p:animMotion origin="layout" path="M -3.33333E-6 -2.6827E-6 L 0.47917 -0.05296 " pathEditMode="relative" rAng="0" ptsTypes="AA">
                                      <p:cBhvr>
                                        <p:cTn id="140" dur="2000" fill="hold"/>
                                        <p:tgtEl>
                                          <p:spTgt spid="42"/>
                                        </p:tgtEl>
                                        <p:attrNameLst>
                                          <p:attrName>ppt_x</p:attrName>
                                          <p:attrName>ppt_y</p:attrName>
                                        </p:attrNameLst>
                                      </p:cBhvr>
                                      <p:rCtr x="24000" y="-2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5" grpId="0"/>
      <p:bldP spid="16" grpId="0"/>
      <p:bldP spid="20" grpId="0"/>
      <p:bldP spid="21" grpId="0"/>
      <p:bldP spid="21" grpId="1"/>
      <p:bldP spid="22" grpId="0"/>
      <p:bldP spid="22" grpId="1"/>
      <p:bldP spid="23" grpId="0"/>
      <p:bldP spid="24" grpId="0"/>
      <p:bldP spid="24" grpId="1"/>
      <p:bldP spid="25" grpId="0"/>
      <p:bldP spid="25" grpId="1"/>
      <p:bldP spid="26" grpId="0"/>
      <p:bldP spid="26" grpId="1"/>
      <p:bldP spid="27" grpId="0"/>
      <p:bldP spid="30" grpId="0"/>
      <p:bldP spid="31" grpId="0"/>
      <p:bldP spid="32" grpId="0"/>
      <p:bldP spid="33" grpId="0"/>
      <p:bldP spid="34" grpId="0"/>
      <p:bldP spid="35" grpId="0"/>
      <p:bldP spid="36" grpId="0"/>
      <p:bldP spid="44" grpId="0"/>
      <p:bldP spid="46" grpId="0"/>
      <p:bldP spid="47" grpId="0"/>
      <p:bldP spid="48" grpId="0"/>
      <p:bldP spid="42" grpId="0"/>
      <p:bldP spid="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p:txBody>
          <a:bodyPr/>
          <a:lstStyle/>
          <a:p>
            <a:pPr eaLnBrk="1" hangingPunct="1">
              <a:defRPr/>
            </a:pPr>
            <a:r>
              <a:rPr lang="en-US" smtClean="0"/>
              <a:t>Anti-thrombin III</a:t>
            </a:r>
            <a:endParaRPr lang="en-GB" smtClean="0"/>
          </a:p>
        </p:txBody>
      </p:sp>
      <p:sp>
        <p:nvSpPr>
          <p:cNvPr id="80899" name="Rectangle 3"/>
          <p:cNvSpPr>
            <a:spLocks noGrp="1" noChangeArrowheads="1"/>
          </p:cNvSpPr>
          <p:nvPr>
            <p:ph sz="quarter" idx="1"/>
          </p:nvPr>
        </p:nvSpPr>
        <p:spPr/>
        <p:txBody>
          <a:bodyPr/>
          <a:lstStyle/>
          <a:p>
            <a:pPr eaLnBrk="1" hangingPunct="1">
              <a:lnSpc>
                <a:spcPct val="90000"/>
              </a:lnSpc>
              <a:defRPr/>
            </a:pPr>
            <a:r>
              <a:rPr lang="en-US" dirty="0" smtClean="0">
                <a:solidFill>
                  <a:srgbClr val="7030A0"/>
                </a:solidFill>
              </a:rPr>
              <a:t>Anti-thrombin III</a:t>
            </a:r>
            <a:r>
              <a:rPr lang="en-US" dirty="0" smtClean="0"/>
              <a:t>: It inactivates thrombin and other coagulation factors (</a:t>
            </a:r>
            <a:r>
              <a:rPr lang="en-US" dirty="0" err="1" smtClean="0">
                <a:solidFill>
                  <a:srgbClr val="7030A0"/>
                </a:solidFill>
              </a:rPr>
              <a:t>IXa</a:t>
            </a:r>
            <a:r>
              <a:rPr lang="en-US" dirty="0" smtClean="0">
                <a:solidFill>
                  <a:srgbClr val="7030A0"/>
                </a:solidFill>
              </a:rPr>
              <a:t>, </a:t>
            </a:r>
            <a:r>
              <a:rPr lang="en-US" dirty="0" err="1" smtClean="0">
                <a:solidFill>
                  <a:srgbClr val="7030A0"/>
                </a:solidFill>
              </a:rPr>
              <a:t>Xa</a:t>
            </a:r>
            <a:r>
              <a:rPr lang="en-US" dirty="0" smtClean="0">
                <a:solidFill>
                  <a:srgbClr val="7030A0"/>
                </a:solidFill>
              </a:rPr>
              <a:t>, </a:t>
            </a:r>
            <a:r>
              <a:rPr lang="en-US" dirty="0" err="1" smtClean="0">
                <a:solidFill>
                  <a:srgbClr val="7030A0"/>
                </a:solidFill>
              </a:rPr>
              <a:t>XIa</a:t>
            </a:r>
            <a:r>
              <a:rPr lang="en-US" dirty="0" smtClean="0">
                <a:solidFill>
                  <a:srgbClr val="7030A0"/>
                </a:solidFill>
              </a:rPr>
              <a:t> and </a:t>
            </a:r>
            <a:r>
              <a:rPr lang="en-US" dirty="0" err="1" smtClean="0">
                <a:solidFill>
                  <a:srgbClr val="7030A0"/>
                </a:solidFill>
              </a:rPr>
              <a:t>XIIa</a:t>
            </a:r>
            <a:r>
              <a:rPr lang="en-US" dirty="0" smtClean="0"/>
              <a:t>) by forming complex with these factors. </a:t>
            </a:r>
            <a:r>
              <a:rPr lang="en-US" dirty="0" smtClean="0">
                <a:solidFill>
                  <a:srgbClr val="7030A0"/>
                </a:solidFill>
              </a:rPr>
              <a:t>Heparin </a:t>
            </a:r>
            <a:r>
              <a:rPr lang="en-US" dirty="0" smtClean="0"/>
              <a:t>like molecules enhances these interactions.</a:t>
            </a:r>
          </a:p>
          <a:p>
            <a:pPr eaLnBrk="1" hangingPunct="1">
              <a:lnSpc>
                <a:spcPct val="90000"/>
              </a:lnSpc>
              <a:defRPr/>
            </a:pPr>
            <a:r>
              <a:rPr lang="en-US" dirty="0" smtClean="0"/>
              <a:t>Protein C and S: these are vitamin K dependent proteins that slow the coagulation cascade by inactivating factor </a:t>
            </a:r>
            <a:r>
              <a:rPr lang="en-US" dirty="0" err="1" smtClean="0"/>
              <a:t>Va</a:t>
            </a:r>
            <a:r>
              <a:rPr lang="en-US" dirty="0" smtClean="0"/>
              <a:t> and </a:t>
            </a:r>
            <a:r>
              <a:rPr lang="en-US" dirty="0" err="1" smtClean="0"/>
              <a:t>VIIIa</a:t>
            </a:r>
            <a:r>
              <a:rPr lang="en-US" dirty="0" smtClean="0"/>
              <a:t>.   </a:t>
            </a:r>
            <a:endParaRPr lang="en-GB" dirty="0" smtClean="0"/>
          </a:p>
        </p:txBody>
      </p:sp>
    </p:spTree>
  </p:cSld>
  <p:clrMapOvr>
    <a:masterClrMapping/>
  </p:clrMapOvr>
  <p:transition spd="med">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8497</TotalTime>
  <Words>1498</Words>
  <Application>Microsoft Office PowerPoint</Application>
  <PresentationFormat>On-screen Show (4:3)</PresentationFormat>
  <Paragraphs>236</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PowerPoint Presentation</vt:lpstr>
      <vt:lpstr>PowerPoint Presentation</vt:lpstr>
      <vt:lpstr>Drugs and coagulation</vt:lpstr>
      <vt:lpstr>Indication of anti-coagulant</vt:lpstr>
      <vt:lpstr>PowerPoint Presentation</vt:lpstr>
      <vt:lpstr>PowerPoint Presentation</vt:lpstr>
      <vt:lpstr>PowerPoint Presentation</vt:lpstr>
      <vt:lpstr>PowerPoint Presentation</vt:lpstr>
      <vt:lpstr>Anti-thrombin III</vt:lpstr>
      <vt:lpstr>Heparin mechanism of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Action of Warfarin</vt:lpstr>
      <vt:lpstr>Heparin and warfarin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admin</cp:lastModifiedBy>
  <cp:revision>443</cp:revision>
  <dcterms:created xsi:type="dcterms:W3CDTF">2010-12-24T04:54:57Z</dcterms:created>
  <dcterms:modified xsi:type="dcterms:W3CDTF">2015-12-13T04:33:37Z</dcterms:modified>
</cp:coreProperties>
</file>