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32"/>
  </p:notesMasterIdLst>
  <p:handoutMasterIdLst>
    <p:handoutMasterId r:id="rId33"/>
  </p:handoutMasterIdLst>
  <p:sldIdLst>
    <p:sldId id="286" r:id="rId2"/>
    <p:sldId id="290" r:id="rId3"/>
    <p:sldId id="294" r:id="rId4"/>
    <p:sldId id="293" r:id="rId5"/>
    <p:sldId id="296" r:id="rId6"/>
    <p:sldId id="287" r:id="rId7"/>
    <p:sldId id="288" r:id="rId8"/>
    <p:sldId id="297" r:id="rId9"/>
    <p:sldId id="298" r:id="rId10"/>
    <p:sldId id="299" r:id="rId11"/>
    <p:sldId id="300" r:id="rId12"/>
    <p:sldId id="301" r:id="rId13"/>
    <p:sldId id="302" r:id="rId14"/>
    <p:sldId id="289" r:id="rId15"/>
    <p:sldId id="303" r:id="rId16"/>
    <p:sldId id="269" r:id="rId17"/>
    <p:sldId id="265" r:id="rId18"/>
    <p:sldId id="281" r:id="rId19"/>
    <p:sldId id="282" r:id="rId20"/>
    <p:sldId id="272" r:id="rId21"/>
    <p:sldId id="270" r:id="rId22"/>
    <p:sldId id="266" r:id="rId23"/>
    <p:sldId id="267" r:id="rId24"/>
    <p:sldId id="271" r:id="rId25"/>
    <p:sldId id="273" r:id="rId26"/>
    <p:sldId id="274" r:id="rId27"/>
    <p:sldId id="275" r:id="rId28"/>
    <p:sldId id="276" r:id="rId29"/>
    <p:sldId id="268" r:id="rId30"/>
    <p:sldId id="291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3" autoAdjust="0"/>
    <p:restoredTop sz="94607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46EDD6-531C-4ED5-B9B3-20296F1570E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82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53B4FE5-4A30-4B84-B016-75E1E9832FE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1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A52869-97E0-4224-A9B5-1C0E8A3AEE67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3201399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Secretory</a:t>
            </a:r>
            <a:r>
              <a:rPr lang="en-US" dirty="0" smtClean="0"/>
              <a:t> Functions of the</a:t>
            </a:r>
            <a:br>
              <a:rPr lang="en-US" dirty="0" smtClean="0"/>
            </a:br>
            <a:r>
              <a:rPr lang="en-US" dirty="0" smtClean="0"/>
              <a:t>Alimentary Tract</a:t>
            </a:r>
            <a:br>
              <a:rPr lang="en-US" dirty="0" smtClean="0"/>
            </a:br>
            <a:r>
              <a:rPr lang="en-US" dirty="0" smtClean="0"/>
              <a:t>(Secretion of Saliva)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Mohammed </a:t>
            </a:r>
            <a:r>
              <a:rPr lang="en-US" b="1" dirty="0" err="1" smtClean="0"/>
              <a:t>Alzoghaibi</a:t>
            </a:r>
            <a:r>
              <a:rPr lang="en-US" b="1" dirty="0" smtClean="0"/>
              <a:t>, PhD</a:t>
            </a:r>
          </a:p>
          <a:p>
            <a:pPr eaLnBrk="1" hangingPunct="1"/>
            <a:r>
              <a:rPr lang="en-US" b="1" dirty="0" smtClean="0"/>
              <a:t>Cell Phone #: 0506338400</a:t>
            </a:r>
          </a:p>
          <a:p>
            <a:pPr eaLnBrk="1" hangingPunct="1"/>
            <a:r>
              <a:rPr lang="en-US" b="1" dirty="0" smtClean="0"/>
              <a:t>zzoghaibi@gmail.com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2658626" y="685800"/>
            <a:ext cx="363355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Chapter </a:t>
            </a:r>
            <a:r>
              <a:rPr lang="en-US" b="1" dirty="0" smtClean="0"/>
              <a:t>64; </a:t>
            </a:r>
            <a:r>
              <a:rPr lang="en-US" b="1" dirty="0" smtClean="0"/>
              <a:t>page: </a:t>
            </a:r>
            <a:r>
              <a:rPr lang="en-US" b="1" dirty="0" smtClean="0"/>
              <a:t>807-809</a:t>
            </a:r>
            <a:endParaRPr lang="en-US" b="1" dirty="0" smtClean="0"/>
          </a:p>
          <a:p>
            <a:pPr algn="ctr"/>
            <a:r>
              <a:rPr lang="en-US" b="1" dirty="0" smtClean="0"/>
              <a:t>Chapter  </a:t>
            </a:r>
            <a:r>
              <a:rPr lang="en-US" b="1" dirty="0" smtClean="0"/>
              <a:t>65; </a:t>
            </a:r>
            <a:r>
              <a:rPr lang="en-US" b="1" dirty="0"/>
              <a:t>page </a:t>
            </a:r>
            <a:r>
              <a:rPr lang="en-US" b="1" dirty="0" smtClean="0"/>
              <a:t>817</a:t>
            </a:r>
            <a:r>
              <a:rPr lang="en-US" b="1" dirty="0" smtClean="0"/>
              <a:t>-821</a:t>
            </a:r>
            <a:endParaRPr lang="ar-SA" b="1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200" dirty="0"/>
              <a:t>Basic Mechanisms of </a:t>
            </a:r>
            <a:br>
              <a:rPr lang="en-US" sz="3200" dirty="0"/>
            </a:br>
            <a:r>
              <a:rPr lang="en-US" sz="3200" dirty="0"/>
              <a:t>Stimulation of the Alimentary Tract </a:t>
            </a:r>
            <a:r>
              <a:rPr lang="en-US" sz="3200" dirty="0" smtClean="0"/>
              <a:t>Glands (cont.)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2432"/>
            <a:ext cx="9144000" cy="4114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/>
              <a:t>Autonomic Stimulation of </a:t>
            </a:r>
            <a:r>
              <a:rPr lang="en-US" b="1" dirty="0" smtClean="0"/>
              <a:t>Secretion: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Parasympathetic </a:t>
            </a:r>
            <a:r>
              <a:rPr lang="en-US" sz="2800" b="1" dirty="0" smtClean="0"/>
              <a:t>Stimulation: </a:t>
            </a:r>
          </a:p>
          <a:p>
            <a:r>
              <a:rPr lang="en-US" sz="2800" b="1" dirty="0"/>
              <a:t>Stimulation of </a:t>
            </a:r>
            <a:r>
              <a:rPr lang="en-US" sz="2800" b="1" dirty="0" smtClean="0"/>
              <a:t>the parasympathetic </a:t>
            </a:r>
            <a:r>
              <a:rPr lang="en-US" sz="2800" b="1" dirty="0"/>
              <a:t>nerves to the alimentary tract </a:t>
            </a:r>
            <a:r>
              <a:rPr lang="en-US" sz="2800" b="1" dirty="0" smtClean="0"/>
              <a:t>almost </a:t>
            </a:r>
            <a:r>
              <a:rPr lang="en-US" sz="2800" b="1" u="sng" dirty="0" smtClean="0">
                <a:solidFill>
                  <a:srgbClr val="FF0000"/>
                </a:solidFill>
              </a:rPr>
              <a:t>increases</a:t>
            </a:r>
            <a:r>
              <a:rPr lang="en-US" sz="2800" b="1" dirty="0" smtClean="0"/>
              <a:t> </a:t>
            </a:r>
            <a:r>
              <a:rPr lang="en-US" sz="2800" b="1" dirty="0"/>
              <a:t>the rates of </a:t>
            </a:r>
            <a:r>
              <a:rPr lang="en-US" sz="2800" b="1" dirty="0" smtClean="0"/>
              <a:t>GI secretion, </a:t>
            </a:r>
            <a:r>
              <a:rPr lang="en-US" sz="2800" b="1" dirty="0"/>
              <a:t>especially </a:t>
            </a:r>
            <a:r>
              <a:rPr lang="en-US" sz="2800" b="1" dirty="0" smtClean="0"/>
              <a:t>in the upper </a:t>
            </a:r>
            <a:r>
              <a:rPr lang="en-US" sz="2800" b="1" dirty="0"/>
              <a:t>portion of the </a:t>
            </a:r>
            <a:r>
              <a:rPr lang="en-US" sz="2800" b="1" dirty="0" smtClean="0"/>
              <a:t>tract: </a:t>
            </a:r>
            <a:r>
              <a:rPr lang="en-US" sz="2800" b="1" dirty="0"/>
              <a:t>salivary glands, esophageal glands, </a:t>
            </a:r>
            <a:r>
              <a:rPr lang="en-US" sz="2800" b="1" dirty="0" smtClean="0"/>
              <a:t>gastric glands</a:t>
            </a:r>
            <a:r>
              <a:rPr lang="en-US" sz="2800" b="1" dirty="0"/>
              <a:t>, pancreas, </a:t>
            </a:r>
            <a:r>
              <a:rPr lang="en-US" sz="2800" b="1" dirty="0" smtClean="0"/>
              <a:t>Brunner’s </a:t>
            </a:r>
            <a:r>
              <a:rPr lang="en-US" sz="2800" b="1" dirty="0"/>
              <a:t>glands in the </a:t>
            </a:r>
            <a:r>
              <a:rPr lang="en-US" sz="2800" b="1" dirty="0" smtClean="0"/>
              <a:t>duodenum and the </a:t>
            </a:r>
            <a:r>
              <a:rPr lang="en-US" sz="2800" b="1" dirty="0"/>
              <a:t>distal </a:t>
            </a:r>
            <a:r>
              <a:rPr lang="en-US" sz="2800" b="1" dirty="0" smtClean="0"/>
              <a:t>portion of </a:t>
            </a:r>
            <a:r>
              <a:rPr lang="en-US" sz="2800" b="1" dirty="0"/>
              <a:t>the large </a:t>
            </a:r>
            <a:r>
              <a:rPr lang="en-US" sz="2800" b="1" dirty="0" smtClean="0"/>
              <a:t>intestine. </a:t>
            </a:r>
          </a:p>
          <a:p>
            <a:r>
              <a:rPr lang="en-US" sz="2800" b="1" dirty="0" smtClean="0"/>
              <a:t>Secretion </a:t>
            </a:r>
            <a:r>
              <a:rPr lang="en-US" sz="2800" b="1" dirty="0"/>
              <a:t>in the remainder of </a:t>
            </a:r>
            <a:r>
              <a:rPr lang="en-US" sz="2800" b="1" dirty="0" smtClean="0"/>
              <a:t>the small </a:t>
            </a:r>
            <a:r>
              <a:rPr lang="en-US" sz="2800" b="1" dirty="0"/>
              <a:t>intestine and in the first two thirds of the </a:t>
            </a:r>
            <a:r>
              <a:rPr lang="en-US" sz="2800" b="1" dirty="0" smtClean="0"/>
              <a:t>large intestine </a:t>
            </a:r>
            <a:r>
              <a:rPr lang="en-US" sz="2800" b="1" dirty="0"/>
              <a:t>occurs mainly in response to local neural </a:t>
            </a:r>
            <a:r>
              <a:rPr lang="en-US" sz="2800" b="1" dirty="0" smtClean="0"/>
              <a:t>and hormonal </a:t>
            </a:r>
            <a:r>
              <a:rPr lang="en-US" sz="2800" b="1" dirty="0"/>
              <a:t>stimuli in each segment of the gut.</a:t>
            </a:r>
          </a:p>
        </p:txBody>
      </p:sp>
    </p:spTree>
    <p:extLst>
      <p:ext uri="{BB962C8B-B14F-4D97-AF65-F5344CB8AC3E}">
        <p14:creationId xmlns:p14="http://schemas.microsoft.com/office/powerpoint/2010/main" val="15521061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200" dirty="0"/>
              <a:t>Basic Mechanisms of </a:t>
            </a:r>
            <a:br>
              <a:rPr lang="en-US" sz="3200" dirty="0"/>
            </a:br>
            <a:r>
              <a:rPr lang="en-US" sz="3200" dirty="0"/>
              <a:t>Stimulation of the Alimentary Tract Glands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8800"/>
            <a:ext cx="8458200" cy="4114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/>
              <a:t>Autonomic Stimulation of </a:t>
            </a:r>
            <a:r>
              <a:rPr lang="en-US" b="1" dirty="0" smtClean="0"/>
              <a:t>Secretion (cont.): </a:t>
            </a:r>
          </a:p>
          <a:p>
            <a:pPr marL="0" indent="0">
              <a:buNone/>
            </a:pPr>
            <a:r>
              <a:rPr lang="en-US" b="1" dirty="0" smtClean="0"/>
              <a:t>2. Sympathetic </a:t>
            </a:r>
            <a:r>
              <a:rPr lang="en-US" b="1" dirty="0"/>
              <a:t>stimulation </a:t>
            </a:r>
            <a:r>
              <a:rPr lang="en-US" b="1" dirty="0" smtClean="0"/>
              <a:t>can have </a:t>
            </a:r>
            <a:r>
              <a:rPr lang="en-US" b="1" dirty="0"/>
              <a:t>a dual effect: First, sympathetic stimulation </a:t>
            </a:r>
            <a:r>
              <a:rPr lang="en-US" b="1" dirty="0" smtClean="0"/>
              <a:t>alone usually </a:t>
            </a:r>
            <a:r>
              <a:rPr lang="en-US" b="1" dirty="0"/>
              <a:t>slightly increases secretion. But, second, </a:t>
            </a:r>
            <a:r>
              <a:rPr lang="en-US" b="1" dirty="0" smtClean="0"/>
              <a:t>if parasympathetic </a:t>
            </a:r>
            <a:r>
              <a:rPr lang="en-US" b="1" dirty="0"/>
              <a:t>or hormonal stimulation is </a:t>
            </a:r>
            <a:r>
              <a:rPr lang="en-US" b="1" dirty="0" smtClean="0"/>
              <a:t>already causing </a:t>
            </a:r>
            <a:r>
              <a:rPr lang="en-US" b="1" dirty="0"/>
              <a:t>copious secretion by the glands, </a:t>
            </a:r>
            <a:r>
              <a:rPr lang="en-US" b="1" dirty="0" smtClean="0"/>
              <a:t>superimposed sympathetic </a:t>
            </a:r>
            <a:r>
              <a:rPr lang="en-US" b="1" dirty="0"/>
              <a:t>stimulation usually reduces the </a:t>
            </a:r>
            <a:r>
              <a:rPr lang="en-US" b="1" dirty="0" smtClean="0"/>
              <a:t>secretion, sometimes </a:t>
            </a:r>
            <a:r>
              <a:rPr lang="en-US" b="1" dirty="0"/>
              <a:t>significantly </a:t>
            </a:r>
            <a:r>
              <a:rPr lang="en-US" b="1" dirty="0" smtClean="0"/>
              <a:t>because </a:t>
            </a:r>
            <a:r>
              <a:rPr lang="en-US" b="1" dirty="0"/>
              <a:t>of </a:t>
            </a:r>
            <a:r>
              <a:rPr lang="en-US" b="1" dirty="0" err="1" smtClean="0"/>
              <a:t>vasoconstrictive</a:t>
            </a:r>
            <a:r>
              <a:rPr lang="en-US" b="1" dirty="0"/>
              <a:t> </a:t>
            </a:r>
            <a:r>
              <a:rPr lang="en-US" b="1" dirty="0" smtClean="0"/>
              <a:t>reduction </a:t>
            </a:r>
            <a:r>
              <a:rPr lang="en-US" b="1" dirty="0"/>
              <a:t>of the blood </a:t>
            </a:r>
            <a:r>
              <a:rPr lang="en-US" b="1" dirty="0" smtClean="0"/>
              <a:t>supply. 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63997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en-US" sz="3200" dirty="0"/>
              <a:t>Basic Mechanisms of </a:t>
            </a:r>
            <a:br>
              <a:rPr lang="en-US" sz="3200" dirty="0"/>
            </a:br>
            <a:r>
              <a:rPr lang="en-US" sz="3200" dirty="0"/>
              <a:t>Stimulation of the Alimentary Tract Glands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28956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/>
              <a:t>Regulation of Glandular Secretion by </a:t>
            </a:r>
            <a:r>
              <a:rPr lang="en-US" b="1" dirty="0" smtClean="0"/>
              <a:t>Hormones:</a:t>
            </a:r>
          </a:p>
          <a:p>
            <a:r>
              <a:rPr lang="en-US" sz="2800" b="1" dirty="0" smtClean="0"/>
              <a:t>In the stomach </a:t>
            </a:r>
            <a:r>
              <a:rPr lang="en-US" sz="2800" b="1" dirty="0"/>
              <a:t>and </a:t>
            </a:r>
            <a:r>
              <a:rPr lang="en-US" sz="2800" b="1" dirty="0" smtClean="0"/>
              <a:t>intestine, several </a:t>
            </a:r>
            <a:r>
              <a:rPr lang="en-US" sz="2800" b="1" i="1" dirty="0" smtClean="0"/>
              <a:t>GI hormones </a:t>
            </a:r>
            <a:r>
              <a:rPr lang="en-US" sz="2800" b="1" dirty="0" smtClean="0"/>
              <a:t>help regulate </a:t>
            </a:r>
            <a:r>
              <a:rPr lang="en-US" sz="2800" b="1" dirty="0"/>
              <a:t>the volume and character </a:t>
            </a:r>
            <a:r>
              <a:rPr lang="en-US" sz="2800" b="1" dirty="0" smtClean="0"/>
              <a:t>of the </a:t>
            </a:r>
            <a:r>
              <a:rPr lang="en-US" sz="2800" b="1" dirty="0"/>
              <a:t>secretions</a:t>
            </a:r>
            <a:r>
              <a:rPr lang="en-US" sz="2800" b="1" dirty="0" smtClean="0"/>
              <a:t>. They are </a:t>
            </a:r>
            <a:r>
              <a:rPr lang="en-US" sz="2800" b="1" dirty="0"/>
              <a:t>liberated from </a:t>
            </a:r>
            <a:r>
              <a:rPr lang="en-US" sz="2800" b="1" dirty="0" smtClean="0"/>
              <a:t>the GI mucosa </a:t>
            </a:r>
            <a:r>
              <a:rPr lang="en-US" sz="2800" b="1" dirty="0"/>
              <a:t>in response to the presence </a:t>
            </a:r>
            <a:r>
              <a:rPr lang="en-US" sz="2800" b="1" dirty="0" smtClean="0"/>
              <a:t>of food </a:t>
            </a:r>
            <a:r>
              <a:rPr lang="en-US" sz="2800" b="1" dirty="0"/>
              <a:t>in the lumen of the gut. The hormones then </a:t>
            </a:r>
            <a:r>
              <a:rPr lang="en-US" sz="2800" b="1" dirty="0" smtClean="0"/>
              <a:t>are absorbed </a:t>
            </a:r>
            <a:r>
              <a:rPr lang="en-US" sz="2800" b="1" dirty="0"/>
              <a:t>into the blood and carried to the </a:t>
            </a:r>
            <a:r>
              <a:rPr lang="en-US" sz="2800" b="1" dirty="0" smtClean="0"/>
              <a:t>glands, where </a:t>
            </a:r>
            <a:r>
              <a:rPr lang="en-US" sz="2800" b="1" dirty="0"/>
              <a:t>they stimulate secretion. </a:t>
            </a:r>
          </a:p>
        </p:txBody>
      </p:sp>
    </p:spTree>
    <p:extLst>
      <p:ext uri="{BB962C8B-B14F-4D97-AF65-F5344CB8AC3E}">
        <p14:creationId xmlns:p14="http://schemas.microsoft.com/office/powerpoint/2010/main" val="3543208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/>
              <a:t>Basic Mechanism of Secretion</a:t>
            </a:r>
            <a:br>
              <a:rPr lang="en-US" dirty="0"/>
            </a:br>
            <a:r>
              <a:rPr lang="en-US" dirty="0"/>
              <a:t>by Glandular Cells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The nutrient material needed for formation </a:t>
            </a:r>
            <a:r>
              <a:rPr lang="en-US" sz="2400" b="1" dirty="0" smtClean="0"/>
              <a:t>of the </a:t>
            </a:r>
            <a:r>
              <a:rPr lang="en-US" sz="2400" b="1" dirty="0"/>
              <a:t>secretion must first diffuse or be </a:t>
            </a:r>
            <a:r>
              <a:rPr lang="en-US" sz="2400" b="1" dirty="0" smtClean="0"/>
              <a:t>actively transported </a:t>
            </a:r>
            <a:r>
              <a:rPr lang="en-US" sz="2400" b="1" dirty="0"/>
              <a:t>by the blood in the capillaries into </a:t>
            </a:r>
            <a:r>
              <a:rPr lang="en-US" sz="2400" b="1" dirty="0" smtClean="0"/>
              <a:t>the base </a:t>
            </a:r>
            <a:r>
              <a:rPr lang="en-US" sz="2400" b="1" dirty="0"/>
              <a:t>of the glandular cell.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Mitochondria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use </a:t>
            </a:r>
            <a:r>
              <a:rPr lang="en-US" sz="2400" b="1" dirty="0"/>
              <a:t>oxidative energy to </a:t>
            </a:r>
            <a:r>
              <a:rPr lang="en-US" sz="2400" b="1" dirty="0" smtClean="0"/>
              <a:t>form ATP.</a:t>
            </a:r>
            <a:endParaRPr lang="en-US" sz="2400" b="1" dirty="0"/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Energy </a:t>
            </a:r>
            <a:r>
              <a:rPr lang="en-US" sz="2400" b="1" dirty="0"/>
              <a:t>from the ATP, along </a:t>
            </a:r>
            <a:r>
              <a:rPr lang="en-US" sz="2400" b="1" dirty="0" smtClean="0"/>
              <a:t>with appropriate</a:t>
            </a:r>
            <a:r>
              <a:rPr lang="en-US" sz="2400" b="1" dirty="0"/>
              <a:t> </a:t>
            </a:r>
            <a:r>
              <a:rPr lang="en-US" sz="2400" b="1" dirty="0" smtClean="0"/>
              <a:t>substrates </a:t>
            </a:r>
            <a:r>
              <a:rPr lang="en-US" sz="2400" b="1" dirty="0"/>
              <a:t>provided by the nutrients, is then </a:t>
            </a:r>
            <a:r>
              <a:rPr lang="en-US" sz="2400" b="1" dirty="0" smtClean="0"/>
              <a:t>used to </a:t>
            </a:r>
            <a:r>
              <a:rPr lang="en-US" sz="2400" b="1" dirty="0"/>
              <a:t>synthesize the organic secretory </a:t>
            </a:r>
            <a:r>
              <a:rPr lang="en-US" sz="2400" b="1" dirty="0" smtClean="0"/>
              <a:t>substances in the </a:t>
            </a:r>
            <a:r>
              <a:rPr lang="en-US" sz="2400" b="1" i="1" dirty="0" smtClean="0"/>
              <a:t>endoplasmic </a:t>
            </a:r>
            <a:r>
              <a:rPr lang="en-US" sz="2400" b="1" i="1" dirty="0"/>
              <a:t>reticulum </a:t>
            </a:r>
            <a:r>
              <a:rPr lang="en-US" sz="2400" b="1" dirty="0"/>
              <a:t>and </a:t>
            </a:r>
            <a:r>
              <a:rPr lang="en-US" sz="2400" b="1" i="1" dirty="0"/>
              <a:t>Golgi </a:t>
            </a:r>
            <a:r>
              <a:rPr lang="en-US" sz="2400" b="1" i="1" dirty="0" smtClean="0"/>
              <a:t>complex</a:t>
            </a:r>
            <a:r>
              <a:rPr lang="en-US" sz="2400" b="1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In </a:t>
            </a:r>
            <a:r>
              <a:rPr lang="en-US" sz="2400" b="1" dirty="0"/>
              <a:t>the Golgi complex, the materials are </a:t>
            </a:r>
            <a:r>
              <a:rPr lang="en-US" sz="2400" b="1" dirty="0" smtClean="0"/>
              <a:t>modified, added </a:t>
            </a:r>
            <a:r>
              <a:rPr lang="en-US" sz="2400" b="1" dirty="0"/>
              <a:t>to, concentrated, and discharged into </a:t>
            </a:r>
            <a:r>
              <a:rPr lang="en-US" sz="2400" b="1" dirty="0" smtClean="0"/>
              <a:t>the cytoplasm </a:t>
            </a:r>
            <a:r>
              <a:rPr lang="en-US" sz="2400" b="1" dirty="0"/>
              <a:t>in the form of </a:t>
            </a:r>
            <a:r>
              <a:rPr lang="en-US" sz="2400" b="1" i="1" dirty="0"/>
              <a:t>secretory </a:t>
            </a:r>
            <a:r>
              <a:rPr lang="en-US" sz="2400" b="1" i="1" dirty="0" smtClean="0"/>
              <a:t>vesicles</a:t>
            </a:r>
            <a:r>
              <a:rPr lang="en-US" sz="2400" b="1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These </a:t>
            </a:r>
            <a:r>
              <a:rPr lang="en-US" sz="2400" b="1" dirty="0"/>
              <a:t>vesicles remain stored until nervous </a:t>
            </a:r>
            <a:r>
              <a:rPr lang="en-US" sz="2400" b="1" dirty="0" smtClean="0"/>
              <a:t>or hormonal </a:t>
            </a:r>
            <a:r>
              <a:rPr lang="en-US" sz="2400" b="1" dirty="0"/>
              <a:t>control signals cause the cells </a:t>
            </a:r>
            <a:r>
              <a:rPr lang="en-US" sz="2400" b="1" dirty="0" smtClean="0"/>
              <a:t>to extrude </a:t>
            </a:r>
            <a:r>
              <a:rPr lang="en-US" sz="2400" b="1" dirty="0"/>
              <a:t>the vesicular contents through the </a:t>
            </a:r>
            <a:r>
              <a:rPr lang="en-US" sz="2400" b="1" dirty="0" smtClean="0"/>
              <a:t>cell’s surface, </a:t>
            </a:r>
            <a:r>
              <a:rPr lang="en-US" sz="2400" b="1" i="1" dirty="0"/>
              <a:t>exocytosis</a:t>
            </a:r>
            <a:r>
              <a:rPr lang="en-US" sz="2400" b="1" dirty="0" smtClean="0"/>
              <a:t>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609960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marL="457200" indent="-457200">
              <a:defRPr/>
            </a:pPr>
            <a:r>
              <a:rPr lang="en-US" sz="3200" dirty="0"/>
              <a:t>Lubricating and Protective Properties of Mucus: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4114800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/>
              <a:t>Mucus is a thick secretion composed mainly of water, electrolytes, and glycoproteins</a:t>
            </a:r>
          </a:p>
          <a:p>
            <a:pPr>
              <a:defRPr/>
            </a:pPr>
            <a:r>
              <a:rPr lang="en-US" sz="2400" b="1" dirty="0" smtClean="0"/>
              <a:t>The  mucus is an excellent lubricant and a protectant for the wall of the gut because of the following: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b="1" dirty="0" smtClean="0"/>
              <a:t>It has adherent qualities that make it adhere tightly to the food. 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b="1" dirty="0" smtClean="0"/>
              <a:t>It has sufficient body that it coats the wall of the gut and prevents actual contact of most food particles with the mucosa.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b="1" dirty="0" smtClean="0"/>
              <a:t>It has a low resistance for slippage.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b="1" dirty="0" smtClean="0"/>
              <a:t>It causes fecal particles to adhere to one another.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b="1" dirty="0" smtClean="0"/>
              <a:t>It is strongly resistant to digestion by the GI enzymes.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b="1" dirty="0" smtClean="0"/>
              <a:t>The glycoproteins of mucus have amphoteric properties, (buffering small amounts of either acids or </a:t>
            </a:r>
            <a:r>
              <a:rPr lang="en-US" sz="2400" b="1" dirty="0" err="1" smtClean="0"/>
              <a:t>alkalies</a:t>
            </a:r>
            <a:r>
              <a:rPr lang="en-US" sz="2400" b="1" dirty="0" smtClean="0"/>
              <a:t>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SALIVARY GLANDS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22722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75279" y="116632"/>
            <a:ext cx="77724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SALIVARY GLANDS</a:t>
            </a:r>
            <a:endParaRPr lang="en-US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75279" y="1556792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principal glands of salivation are: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b="1" dirty="0" smtClean="0">
                <a:latin typeface="Times New Roman" pitchFamily="18" charset="0"/>
              </a:rPr>
              <a:t>Parotid glands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b="1" dirty="0" err="1" smtClean="0">
                <a:latin typeface="Times New Roman" pitchFamily="18" charset="0"/>
              </a:rPr>
              <a:t>Submandibular</a:t>
            </a:r>
            <a:r>
              <a:rPr lang="en-GB" b="1" dirty="0" smtClean="0">
                <a:latin typeface="Times New Roman" pitchFamily="18" charset="0"/>
              </a:rPr>
              <a:t> (</a:t>
            </a:r>
            <a:r>
              <a:rPr lang="en-GB" b="1" dirty="0" err="1" smtClean="0">
                <a:latin typeface="Times New Roman" pitchFamily="18" charset="0"/>
              </a:rPr>
              <a:t>Submaxillary</a:t>
            </a:r>
            <a:r>
              <a:rPr lang="en-GB" b="1" dirty="0" smtClean="0">
                <a:latin typeface="Times New Roman" pitchFamily="18" charset="0"/>
              </a:rPr>
              <a:t>) glands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b="1" dirty="0" smtClean="0">
                <a:latin typeface="Times New Roman" pitchFamily="18" charset="0"/>
              </a:rPr>
              <a:t>Sublingual glands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b="1" dirty="0" smtClean="0">
                <a:latin typeface="Times New Roman" pitchFamily="18" charset="0"/>
              </a:rPr>
              <a:t>Smaller glands in mucosa of tongue, palate, etc.</a:t>
            </a:r>
          </a:p>
          <a:p>
            <a:pPr eaLnBrk="1" hangingPunct="1">
              <a:defRPr/>
            </a:pPr>
            <a:r>
              <a:rPr lang="en-US" b="1" dirty="0" smtClean="0">
                <a:latin typeface="Times New Roman" pitchFamily="18" charset="0"/>
              </a:rPr>
              <a:t>Daily secretion of saliva = 800-1500 mL (average value of 1000 mL) with pH = 6-7</a:t>
            </a:r>
            <a:endParaRPr lang="en-US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308100"/>
            <a:ext cx="89916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GB" smtClean="0"/>
              <a:t>SALIVARY GLANDS</a:t>
            </a:r>
            <a:endParaRPr lang="ar-SA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406400"/>
            <a:ext cx="8637588" cy="1077913"/>
          </a:xfrm>
        </p:spPr>
        <p:txBody>
          <a:bodyPr/>
          <a:lstStyle/>
          <a:p>
            <a:pPr eaLnBrk="1" hangingPunct="1"/>
            <a:r>
              <a:rPr lang="en-US" sz="3600" smtClean="0"/>
              <a:t>Secretion of Saliva and its Characteristics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buClr>
                <a:schemeClr val="folHlink"/>
              </a:buClr>
              <a:buSzPct val="140000"/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Saliva contains two major types of secretion:</a:t>
            </a:r>
          </a:p>
          <a:p>
            <a:pPr marL="514350" indent="-514350" eaLnBrk="1" hangingPunct="1">
              <a:buClr>
                <a:schemeClr val="folHlink"/>
              </a:buClr>
              <a:buSzPct val="140000"/>
              <a:buFontTx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Aqueous fluids (a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serous secretion)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Water, ions and enzymes such as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ptyalin (an 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-amylase)</a:t>
            </a: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Parotid,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Submandibular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and Sublingual glands</a:t>
            </a:r>
          </a:p>
          <a:p>
            <a:pPr marL="514350" indent="-514350" eaLnBrk="1" hangingPunct="1">
              <a:buClr>
                <a:schemeClr val="folHlink"/>
              </a:buClr>
              <a:buSzPct val="140000"/>
              <a:buFontTx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Mucus secretion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mucin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eaLnBrk="1" hangingPunct="1">
              <a:buClr>
                <a:schemeClr val="tx1"/>
              </a:buClr>
              <a:buSzPct val="110000"/>
              <a:buFont typeface="Wingdings" pitchFamily="2" charset="2"/>
              <a:buChar char="Ø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Submandibular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and Sublingual glands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5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52400"/>
            <a:ext cx="8637588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Composition of Saliva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4876800"/>
          </a:xfrm>
        </p:spPr>
        <p:txBody>
          <a:bodyPr/>
          <a:lstStyle/>
          <a:p>
            <a:pPr marL="0" indent="0" eaLnBrk="1" hangingPunct="1">
              <a:buClr>
                <a:schemeClr val="folHlink"/>
              </a:buClr>
              <a:buSzPct val="140000"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</a:rPr>
              <a:t>Aqueous Fluids </a:t>
            </a:r>
          </a:p>
          <a:p>
            <a:pPr eaLnBrk="1" hangingPunct="1"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en-US" sz="2400" b="1" dirty="0" smtClean="0"/>
              <a:t>H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O, K, HCO</a:t>
            </a:r>
            <a:r>
              <a:rPr lang="en-US" sz="2400" b="1" baseline="-25000" dirty="0" smtClean="0"/>
              <a:t>3</a:t>
            </a:r>
            <a:r>
              <a:rPr lang="en-US" sz="2400" b="1" dirty="0" smtClean="0"/>
              <a:t>, Na, </a:t>
            </a:r>
            <a:r>
              <a:rPr lang="en-US" sz="2400" b="1" dirty="0" err="1" smtClean="0"/>
              <a:t>Cl</a:t>
            </a:r>
            <a:r>
              <a:rPr lang="en-US" sz="2400" b="1" dirty="0" smtClean="0"/>
              <a:t>, </a:t>
            </a:r>
            <a:r>
              <a:rPr lang="en-US" sz="2400" b="1" dirty="0" smtClean="0">
                <a:sym typeface="Symbol" pitchFamily="18" charset="2"/>
              </a:rPr>
              <a:t>-amylase, lingual lipase, IgA, </a:t>
            </a:r>
            <a:r>
              <a:rPr lang="en-US" sz="2400" b="1" dirty="0" err="1" smtClean="0">
                <a:sym typeface="Symbol" pitchFamily="18" charset="2"/>
              </a:rPr>
              <a:t>kallikrein</a:t>
            </a:r>
            <a:r>
              <a:rPr lang="en-US" sz="2400" b="1" dirty="0" smtClean="0">
                <a:sym typeface="Symbol" pitchFamily="18" charset="2"/>
              </a:rPr>
              <a:t>, </a:t>
            </a:r>
            <a:r>
              <a:rPr lang="en-US" sz="2400" b="1" dirty="0" err="1" smtClean="0">
                <a:sym typeface="Symbol" pitchFamily="18" charset="2"/>
              </a:rPr>
              <a:t>muramidase</a:t>
            </a:r>
            <a:r>
              <a:rPr lang="en-US" sz="2400" b="1" dirty="0" smtClean="0">
                <a:sym typeface="Symbol" pitchFamily="18" charset="2"/>
              </a:rPr>
              <a:t> (lyses </a:t>
            </a:r>
            <a:r>
              <a:rPr lang="en-US" sz="2400" b="1" dirty="0" err="1" smtClean="0">
                <a:sym typeface="Symbol" pitchFamily="18" charset="2"/>
              </a:rPr>
              <a:t>muramic</a:t>
            </a:r>
            <a:r>
              <a:rPr lang="en-US" sz="2400" b="1" dirty="0" smtClean="0">
                <a:sym typeface="Symbol" pitchFamily="18" charset="2"/>
              </a:rPr>
              <a:t> acid of Staphylococcus), </a:t>
            </a:r>
            <a:r>
              <a:rPr lang="en-US" sz="2400" b="1" dirty="0" err="1" smtClean="0">
                <a:sym typeface="Symbol" pitchFamily="18" charset="2"/>
              </a:rPr>
              <a:t>lactoferrin</a:t>
            </a:r>
            <a:r>
              <a:rPr lang="en-US" sz="2400" b="1" dirty="0" smtClean="0">
                <a:sym typeface="Symbol" pitchFamily="18" charset="2"/>
              </a:rPr>
              <a:t> and epithelial growth factor (EGF)</a:t>
            </a:r>
            <a:r>
              <a:rPr lang="en-US" sz="2800" b="1" dirty="0" smtClean="0">
                <a:sym typeface="Symbol" pitchFamily="18" charset="2"/>
              </a:rPr>
              <a:t> </a:t>
            </a:r>
            <a:endParaRPr lang="en-US" b="1" dirty="0">
              <a:sym typeface="Symbol" pitchFamily="18" charset="2"/>
            </a:endParaRPr>
          </a:p>
          <a:p>
            <a:pPr eaLnBrk="1" hangingPunct="1"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en-US" sz="2800" b="1" dirty="0" smtClean="0">
                <a:sym typeface="Symbol" pitchFamily="18" charset="2"/>
              </a:rPr>
              <a:t>Hypotonic Solution</a:t>
            </a:r>
            <a:endParaRPr lang="en-US" sz="2400" b="1" dirty="0" smtClean="0">
              <a:sym typeface="Symbol" pitchFamily="18" charset="2"/>
            </a:endParaRPr>
          </a:p>
          <a:p>
            <a:pPr eaLnBrk="1" hangingPunct="1">
              <a:buClr>
                <a:schemeClr val="folHlink"/>
              </a:buClr>
              <a:buFontTx/>
              <a:buNone/>
              <a:defRPr/>
            </a:pPr>
            <a:endParaRPr lang="en-GB" sz="2400" b="1" dirty="0" smtClean="0"/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en-GB" sz="2400" b="1" dirty="0" smtClean="0"/>
              <a:t>Ions Na, K, CI, HCO</a:t>
            </a:r>
            <a:r>
              <a:rPr lang="en-GB" sz="2400" b="1" baseline="-25000" dirty="0" smtClean="0"/>
              <a:t>3</a:t>
            </a:r>
            <a:r>
              <a:rPr lang="en-GB" sz="2400" b="1" dirty="0" smtClean="0"/>
              <a:t>: (the concentrations of these ions are altered with altered flow rates), e.g., at low flow rate (under resting condition), the salivary secretions have:  </a:t>
            </a:r>
          </a:p>
          <a:p>
            <a:pPr marL="514350" indent="-514350" eaLnBrk="1" hangingPunct="1">
              <a:buClr>
                <a:srgbClr val="FF0000"/>
              </a:buClr>
              <a:buFont typeface="+mj-lt"/>
              <a:buAutoNum type="romanLcPeriod"/>
              <a:defRPr/>
            </a:pPr>
            <a:r>
              <a:rPr lang="en-US" sz="2400" b="1" dirty="0" smtClean="0">
                <a:sym typeface="Symbol" pitchFamily="18" charset="2"/>
              </a:rPr>
              <a:t>High K (7 times as great as in plasma) and HCO</a:t>
            </a:r>
            <a:r>
              <a:rPr lang="en-GB" sz="2400" b="1" baseline="-25000" dirty="0" smtClean="0"/>
              <a:t>3</a:t>
            </a:r>
            <a:r>
              <a:rPr lang="en-GB" sz="2400" b="1" dirty="0" smtClean="0"/>
              <a:t> (2-3 times that of plasma).</a:t>
            </a:r>
            <a:endParaRPr lang="en-US" sz="2400" b="1" dirty="0" smtClean="0">
              <a:sym typeface="Symbol" pitchFamily="18" charset="2"/>
            </a:endParaRPr>
          </a:p>
          <a:p>
            <a:pPr marL="514350" indent="-514350" eaLnBrk="1" hangingPunct="1">
              <a:buClr>
                <a:srgbClr val="FF0000"/>
              </a:buClr>
              <a:buFont typeface="+mj-lt"/>
              <a:buAutoNum type="romanLcPeriod"/>
              <a:defRPr/>
            </a:pPr>
            <a:r>
              <a:rPr lang="en-US" sz="2400" b="1" dirty="0" smtClean="0">
                <a:sym typeface="Symbol" pitchFamily="18" charset="2"/>
              </a:rPr>
              <a:t>Low </a:t>
            </a:r>
            <a:r>
              <a:rPr lang="en-US" sz="2400" b="1" dirty="0" smtClean="0"/>
              <a:t>Na</a:t>
            </a:r>
            <a:r>
              <a:rPr lang="en-US" sz="2400" b="1" baseline="30000" dirty="0" smtClean="0"/>
              <a:t>+</a:t>
            </a:r>
            <a:r>
              <a:rPr lang="en-US" sz="2400" b="1" dirty="0"/>
              <a:t> </a:t>
            </a:r>
            <a:r>
              <a:rPr lang="en-US" sz="2400" b="1" dirty="0" smtClean="0">
                <a:sym typeface="Symbol" pitchFamily="18" charset="2"/>
              </a:rPr>
              <a:t>and </a:t>
            </a:r>
            <a:r>
              <a:rPr lang="en-US" sz="2400" b="1" dirty="0" err="1" smtClean="0"/>
              <a:t>Cl</a:t>
            </a:r>
            <a:r>
              <a:rPr lang="en-US" sz="2400" b="1" baseline="30000" dirty="0" smtClean="0"/>
              <a:t>- </a:t>
            </a:r>
            <a:r>
              <a:rPr lang="en-US" sz="2400" b="1" dirty="0" smtClean="0"/>
              <a:t> (1/7 or 1/10 their concentrations in plasma)</a:t>
            </a:r>
            <a:endParaRPr lang="en-US" sz="2400" b="1" dirty="0" smtClean="0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bldLvl="5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smtClean="0"/>
              <a:t>Learning objectives </a:t>
            </a:r>
            <a:endParaRPr lang="ar-SA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4114800"/>
          </a:xfrm>
        </p:spPr>
        <p:txBody>
          <a:bodyPr/>
          <a:lstStyle/>
          <a:p>
            <a:r>
              <a:rPr lang="en-US" sz="2400" b="1" dirty="0" smtClean="0"/>
              <a:t>Mastication and Chewing reflex </a:t>
            </a:r>
          </a:p>
          <a:p>
            <a:r>
              <a:rPr lang="en-US" sz="2400" b="1" dirty="0" smtClean="0"/>
              <a:t>The functions of </a:t>
            </a:r>
            <a:r>
              <a:rPr lang="en-US" sz="2400" b="1" dirty="0" err="1" smtClean="0"/>
              <a:t>secretory</a:t>
            </a:r>
            <a:r>
              <a:rPr lang="en-US" sz="2400" b="1" dirty="0" smtClean="0"/>
              <a:t> glands</a:t>
            </a:r>
          </a:p>
          <a:p>
            <a:r>
              <a:rPr lang="en-US" sz="2400" b="1" dirty="0" smtClean="0"/>
              <a:t>Anatomical types of glands</a:t>
            </a:r>
          </a:p>
          <a:p>
            <a:r>
              <a:rPr lang="en-US" sz="2400" b="1" dirty="0" smtClean="0"/>
              <a:t>Salivary glands </a:t>
            </a:r>
          </a:p>
          <a:p>
            <a:r>
              <a:rPr lang="en-US" sz="2400" b="1" dirty="0" smtClean="0"/>
              <a:t>Secretion of saliva and its characteristics</a:t>
            </a:r>
          </a:p>
          <a:p>
            <a:r>
              <a:rPr lang="en-US" sz="2400" b="1" dirty="0" smtClean="0"/>
              <a:t>Composition of saliva</a:t>
            </a:r>
          </a:p>
          <a:p>
            <a:r>
              <a:rPr lang="en-US" sz="2400" b="1" dirty="0" smtClean="0"/>
              <a:t>Lubricating and protective properties of mucus</a:t>
            </a:r>
          </a:p>
          <a:p>
            <a:r>
              <a:rPr lang="en-GB" sz="2400" b="1" dirty="0" err="1" smtClean="0"/>
              <a:t>Secretory</a:t>
            </a:r>
            <a:r>
              <a:rPr lang="en-GB" sz="2400" b="1" dirty="0" smtClean="0"/>
              <a:t> unit (</a:t>
            </a:r>
            <a:r>
              <a:rPr lang="en-GB" sz="2400" b="1" dirty="0" err="1" smtClean="0"/>
              <a:t>salivon</a:t>
            </a:r>
            <a:r>
              <a:rPr lang="en-GB" sz="2400" b="1" dirty="0" smtClean="0"/>
              <a:t>)</a:t>
            </a:r>
          </a:p>
          <a:p>
            <a:r>
              <a:rPr lang="en-US" sz="2400" b="1" dirty="0" smtClean="0"/>
              <a:t>Saliva and its flow rate</a:t>
            </a:r>
          </a:p>
          <a:p>
            <a:r>
              <a:rPr lang="en-GB" sz="2400" b="1" dirty="0" smtClean="0"/>
              <a:t>Functions of saliva</a:t>
            </a:r>
            <a:r>
              <a:rPr lang="en-US" sz="2400" b="1" dirty="0" smtClean="0"/>
              <a:t> </a:t>
            </a:r>
          </a:p>
          <a:p>
            <a:r>
              <a:rPr lang="en-GB" sz="2400" b="1" dirty="0" smtClean="0"/>
              <a:t>Control of secretion by sympathetic and parasympathetic nervous systems</a:t>
            </a:r>
            <a:endParaRPr lang="en-US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Composition of Saliva (cont.)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8534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folHlink"/>
              </a:buClr>
              <a:buSzPct val="100000"/>
              <a:buFont typeface="Wingdings" pitchFamily="2" charset="2"/>
              <a:buChar char="Ø"/>
              <a:defRPr/>
            </a:pPr>
            <a:r>
              <a:rPr lang="en-GB" b="1" dirty="0" smtClean="0">
                <a:solidFill>
                  <a:srgbClr val="FFFF00"/>
                </a:solidFill>
                <a:latin typeface="Times New Roman" pitchFamily="18" charset="0"/>
              </a:rPr>
              <a:t>Enzymes</a:t>
            </a:r>
          </a:p>
          <a:p>
            <a:pPr marL="571500" indent="-571500" eaLnBrk="1" hangingPunct="1">
              <a:lnSpc>
                <a:spcPct val="90000"/>
              </a:lnSpc>
              <a:buClr>
                <a:srgbClr val="FF0000"/>
              </a:buClr>
              <a:buFont typeface="+mj-lt"/>
              <a:buAutoNum type="romanLcPeriod"/>
              <a:defRPr/>
            </a:pPr>
            <a:r>
              <a:rPr lang="en-GB" sz="2400" b="1" dirty="0" smtClean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</a:t>
            </a:r>
            <a:r>
              <a:rPr lang="en-GB" sz="2400" b="1" dirty="0" smtClean="0">
                <a:solidFill>
                  <a:srgbClr val="FFFF00"/>
                </a:solidFill>
                <a:latin typeface="Times New Roman" pitchFamily="18" charset="0"/>
              </a:rPr>
              <a:t>-amylase (from parotid glands)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b="1" dirty="0" smtClean="0">
                <a:latin typeface="Times New Roman" pitchFamily="18" charset="0"/>
              </a:rPr>
              <a:t>cleaves </a:t>
            </a:r>
            <a:r>
              <a:rPr lang="en-GB" sz="2400" b="1" dirty="0" smtClean="0">
                <a:latin typeface="Times New Roman" pitchFamily="18" charset="0"/>
                <a:sym typeface="Symbol" pitchFamily="18" charset="2"/>
              </a:rPr>
              <a:t></a:t>
            </a:r>
            <a:r>
              <a:rPr lang="en-GB" sz="2400" b="1" dirty="0" smtClean="0">
                <a:latin typeface="Times New Roman" pitchFamily="18" charset="0"/>
              </a:rPr>
              <a:t> -1 ,4-glycosidic bonds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b="1" dirty="0" smtClean="0">
                <a:latin typeface="Times New Roman" pitchFamily="18" charset="0"/>
              </a:rPr>
              <a:t>The optimal pH for this enzyme to work properly is 7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b="1" dirty="0" smtClean="0">
                <a:latin typeface="Times New Roman" pitchFamily="18" charset="0"/>
              </a:rPr>
              <a:t>Inactivated at pH 4 but continues to work for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GB" sz="2400" b="1" dirty="0" smtClean="0">
                <a:latin typeface="Times New Roman" pitchFamily="18" charset="0"/>
              </a:rPr>
              <a:t>sometime in unmixed food in </a:t>
            </a:r>
            <a:r>
              <a:rPr lang="en-GB" sz="2400" b="1" dirty="0" err="1" smtClean="0">
                <a:latin typeface="Times New Roman" pitchFamily="18" charset="0"/>
              </a:rPr>
              <a:t>Orad</a:t>
            </a:r>
            <a:r>
              <a:rPr lang="en-GB" sz="2400" b="1" dirty="0" smtClean="0">
                <a:latin typeface="Times New Roman" pitchFamily="18" charset="0"/>
              </a:rPr>
              <a:t> portion of stomach </a:t>
            </a:r>
          </a:p>
          <a:p>
            <a:pPr marL="571500" indent="-571500" eaLnBrk="1" hangingPunct="1">
              <a:lnSpc>
                <a:spcPct val="90000"/>
              </a:lnSpc>
              <a:buClr>
                <a:srgbClr val="FF0000"/>
              </a:buClr>
              <a:buFont typeface="+mj-lt"/>
              <a:buAutoNum type="romanLcPeriod" startAt="2"/>
              <a:defRPr/>
            </a:pPr>
            <a:r>
              <a:rPr lang="en-GB" sz="2400" b="1" dirty="0" smtClean="0">
                <a:latin typeface="Times New Roman" pitchFamily="18" charset="0"/>
              </a:rPr>
              <a:t>Lingual lipase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b="1" dirty="0" smtClean="0">
                <a:latin typeface="Times New Roman" pitchFamily="18" charset="0"/>
              </a:rPr>
              <a:t>hydrolyzes lipids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b="1" dirty="0" smtClean="0">
                <a:latin typeface="Times New Roman" pitchFamily="18" charset="0"/>
              </a:rPr>
              <a:t>continues working in the duodenum</a:t>
            </a:r>
          </a:p>
          <a:p>
            <a:pPr marL="571500" indent="-571500" eaLnBrk="1" hangingPunct="1">
              <a:lnSpc>
                <a:spcPct val="90000"/>
              </a:lnSpc>
              <a:buClr>
                <a:srgbClr val="FF0000"/>
              </a:buClr>
              <a:buFont typeface="+mj-lt"/>
              <a:buAutoNum type="romanLcPeriod" startAt="3"/>
              <a:defRPr/>
            </a:pPr>
            <a:r>
              <a:rPr lang="en-GB" sz="2400" b="1" dirty="0" err="1" smtClean="0">
                <a:latin typeface="Times New Roman" pitchFamily="18" charset="0"/>
              </a:rPr>
              <a:t>Kallikrein</a:t>
            </a:r>
            <a:r>
              <a:rPr lang="en-GB" sz="2400" b="1" dirty="0" smtClean="0">
                <a:latin typeface="Times New Roman" pitchFamily="18" charset="0"/>
              </a:rPr>
              <a:t> (a protease from </a:t>
            </a:r>
            <a:r>
              <a:rPr lang="en-GB" sz="2400" b="1" dirty="0" err="1" smtClean="0">
                <a:latin typeface="Times New Roman" pitchFamily="18" charset="0"/>
              </a:rPr>
              <a:t>acinar</a:t>
            </a:r>
            <a:r>
              <a:rPr lang="en-GB" sz="2400" b="1" dirty="0" smtClean="0">
                <a:latin typeface="Times New Roman" pitchFamily="18" charset="0"/>
              </a:rPr>
              <a:t> cells, which is </a:t>
            </a:r>
            <a:r>
              <a:rPr lang="en-GB" sz="2400" b="1" u="sng" dirty="0" smtClean="0">
                <a:solidFill>
                  <a:srgbClr val="FF0000"/>
                </a:solidFill>
                <a:latin typeface="Times New Roman" pitchFamily="18" charset="0"/>
              </a:rPr>
              <a:t>not secreted into the salivary secretion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</a:rPr>
              <a:t>)</a:t>
            </a:r>
            <a:r>
              <a:rPr lang="en-GB" sz="2400" b="1" dirty="0" smtClean="0">
                <a:latin typeface="Times New Roman" pitchFamily="18" charset="0"/>
              </a:rPr>
              <a:t>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b="1" dirty="0" smtClean="0">
                <a:latin typeface="Times New Roman" pitchFamily="18" charset="0"/>
              </a:rPr>
              <a:t>Catalyzes production of </a:t>
            </a:r>
            <a:r>
              <a:rPr lang="en-GB" sz="2400" b="1" dirty="0" err="1" smtClean="0">
                <a:latin typeface="Times New Roman" pitchFamily="18" charset="0"/>
              </a:rPr>
              <a:t>bradykinin</a:t>
            </a:r>
            <a:r>
              <a:rPr lang="en-GB" sz="2400" b="1" dirty="0" smtClean="0">
                <a:latin typeface="Times New Roman" pitchFamily="18" charset="0"/>
              </a:rPr>
              <a:t> (good vasodilator) from </a:t>
            </a:r>
            <a:r>
              <a:rPr lang="en-GB" sz="2400" b="1" dirty="0" smtClean="0">
                <a:latin typeface="Times New Roman" pitchFamily="18" charset="0"/>
                <a:sym typeface="Symbol" pitchFamily="18" charset="2"/>
              </a:rPr>
              <a:t>2-globulin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b="1" dirty="0" err="1" smtClean="0">
                <a:latin typeface="Times New Roman" pitchFamily="18" charset="0"/>
              </a:rPr>
              <a:t>Bradykinin</a:t>
            </a:r>
            <a:r>
              <a:rPr lang="en-GB" sz="2400" b="1" dirty="0" smtClean="0">
                <a:latin typeface="Times New Roman" pitchFamily="18" charset="0"/>
              </a:rPr>
              <a:t> increases local blood flow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SzPct val="100000"/>
              <a:buFont typeface="Wingdings" pitchFamily="2" charset="2"/>
              <a:buChar char="Ø"/>
              <a:defRPr/>
            </a:pPr>
            <a:r>
              <a:rPr lang="en-GB" sz="2800" b="1" dirty="0" smtClean="0">
                <a:latin typeface="Times New Roman" pitchFamily="18" charset="0"/>
              </a:rPr>
              <a:t>Water (0.5 L saliva/day)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bldLvl="5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6413" y="549275"/>
            <a:ext cx="8637587" cy="1431925"/>
          </a:xfrm>
        </p:spPr>
        <p:txBody>
          <a:bodyPr/>
          <a:lstStyle/>
          <a:p>
            <a:pPr eaLnBrk="1" hangingPunct="1"/>
            <a:r>
              <a:rPr lang="en-GB" smtClean="0"/>
              <a:t>Secretory Unit (salivon) 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buSzPct val="120000"/>
              <a:buFont typeface="Wingdings" pitchFamily="2" charset="2"/>
              <a:buChar char="v"/>
              <a:defRPr/>
            </a:pPr>
            <a:r>
              <a:rPr lang="en-GB" b="1" dirty="0" smtClean="0">
                <a:latin typeface="Times New Roman" pitchFamily="18" charset="0"/>
              </a:rPr>
              <a:t>The basic unit “</a:t>
            </a:r>
            <a:r>
              <a:rPr lang="en-GB" b="1" dirty="0" err="1" smtClean="0">
                <a:latin typeface="Times New Roman" pitchFamily="18" charset="0"/>
              </a:rPr>
              <a:t>salivon</a:t>
            </a:r>
            <a:r>
              <a:rPr lang="en-GB" b="1" dirty="0" smtClean="0">
                <a:latin typeface="Times New Roman" pitchFamily="18" charset="0"/>
              </a:rPr>
              <a:t>” consists of:</a:t>
            </a:r>
          </a:p>
          <a:p>
            <a:pPr marL="514350" indent="-514350" eaLnBrk="1" hangingPunct="1">
              <a:lnSpc>
                <a:spcPct val="90000"/>
              </a:lnSpc>
              <a:buClr>
                <a:schemeClr val="folHlink"/>
              </a:buClr>
              <a:buSzPct val="80000"/>
              <a:buFont typeface="+mj-lt"/>
              <a:buAutoNum type="arabicPeriod"/>
              <a:defRPr/>
            </a:pPr>
            <a:r>
              <a:rPr lang="en-GB" b="1" dirty="0" err="1" smtClean="0">
                <a:latin typeface="Times New Roman" pitchFamily="18" charset="0"/>
              </a:rPr>
              <a:t>Acinus</a:t>
            </a:r>
            <a:r>
              <a:rPr lang="en-GB" b="1" dirty="0" smtClean="0">
                <a:latin typeface="Times New Roman" pitchFamily="18" charset="0"/>
              </a:rPr>
              <a:t> -initial </a:t>
            </a:r>
            <a:r>
              <a:rPr lang="en-GB" b="1" dirty="0" err="1" smtClean="0">
                <a:latin typeface="Times New Roman" pitchFamily="18" charset="0"/>
              </a:rPr>
              <a:t>secretory</a:t>
            </a:r>
            <a:r>
              <a:rPr lang="en-GB" b="1" dirty="0" smtClean="0">
                <a:latin typeface="Times New Roman" pitchFamily="18" charset="0"/>
              </a:rPr>
              <a:t> process </a:t>
            </a:r>
          </a:p>
          <a:p>
            <a:pPr marL="514350" indent="-514350" eaLnBrk="1" hangingPunct="1">
              <a:lnSpc>
                <a:spcPct val="90000"/>
              </a:lnSpc>
              <a:buClr>
                <a:schemeClr val="folHlink"/>
              </a:buClr>
              <a:buSzPct val="80000"/>
              <a:buFont typeface="+mj-lt"/>
              <a:buAutoNum type="arabicPeriod"/>
              <a:defRPr/>
            </a:pPr>
            <a:r>
              <a:rPr lang="en-GB" b="1" dirty="0" smtClean="0">
                <a:latin typeface="Times New Roman" pitchFamily="18" charset="0"/>
              </a:rPr>
              <a:t>Intercalated duct -initial portion of duct </a:t>
            </a:r>
          </a:p>
          <a:p>
            <a:pPr marL="514350" indent="-514350" eaLnBrk="1" hangingPunct="1">
              <a:lnSpc>
                <a:spcPct val="90000"/>
              </a:lnSpc>
              <a:buClr>
                <a:schemeClr val="folHlink"/>
              </a:buClr>
              <a:buSzPct val="80000"/>
              <a:buFont typeface="+mj-lt"/>
              <a:buAutoNum type="arabicPeriod"/>
              <a:defRPr/>
            </a:pPr>
            <a:r>
              <a:rPr lang="en-GB" b="1" dirty="0" smtClean="0">
                <a:latin typeface="Times New Roman" pitchFamily="18" charset="0"/>
              </a:rPr>
              <a:t>Striated duct -modification of </a:t>
            </a:r>
            <a:r>
              <a:rPr lang="en-GB" b="1" dirty="0" err="1" smtClean="0">
                <a:latin typeface="Times New Roman" pitchFamily="18" charset="0"/>
              </a:rPr>
              <a:t>secretory</a:t>
            </a:r>
            <a:r>
              <a:rPr lang="en-GB" b="1" dirty="0" smtClean="0">
                <a:latin typeface="Times New Roman" pitchFamily="18" charset="0"/>
              </a:rPr>
              <a:t> product </a:t>
            </a:r>
          </a:p>
          <a:p>
            <a:pPr marL="514350" indent="-514350" eaLnBrk="1" hangingPunct="1">
              <a:lnSpc>
                <a:spcPct val="90000"/>
              </a:lnSpc>
              <a:buClr>
                <a:schemeClr val="folHlink"/>
              </a:buClr>
              <a:buSzPct val="80000"/>
              <a:buFont typeface="+mj-lt"/>
              <a:buAutoNum type="arabicPeriod"/>
              <a:defRPr/>
            </a:pPr>
            <a:r>
              <a:rPr lang="en-GB" b="1" dirty="0" err="1" smtClean="0">
                <a:latin typeface="Times New Roman" pitchFamily="18" charset="0"/>
              </a:rPr>
              <a:t>Myoepithelial</a:t>
            </a:r>
            <a:r>
              <a:rPr lang="en-GB" b="1" dirty="0" smtClean="0">
                <a:latin typeface="Times New Roman" pitchFamily="18" charset="0"/>
              </a:rPr>
              <a:t> cells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GB" sz="2400" b="1" dirty="0" smtClean="0">
                <a:latin typeface="Times New Roman" pitchFamily="18" charset="0"/>
              </a:rPr>
              <a:t>surround </a:t>
            </a:r>
            <a:r>
              <a:rPr lang="en-GB" sz="2400" b="1" dirty="0" err="1" smtClean="0">
                <a:latin typeface="Times New Roman" pitchFamily="18" charset="0"/>
              </a:rPr>
              <a:t>acinus</a:t>
            </a:r>
            <a:r>
              <a:rPr lang="en-GB" sz="2400" b="1" dirty="0" smtClean="0">
                <a:latin typeface="Times New Roman" pitchFamily="18" charset="0"/>
              </a:rPr>
              <a:t> and intercalated duct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GB" sz="2400" b="1" dirty="0" smtClean="0">
                <a:latin typeface="Times New Roman" pitchFamily="18" charset="0"/>
              </a:rPr>
              <a:t>contraction moves saliva, prevents development of back pressure </a:t>
            </a:r>
            <a:endParaRPr lang="en-US" sz="24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bldLvl="5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ow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57200"/>
            <a:ext cx="8292469" cy="6019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Characteristics of Saliva and Flow Rate </a:t>
            </a:r>
          </a:p>
        </p:txBody>
      </p:sp>
      <p:pic>
        <p:nvPicPr>
          <p:cNvPr id="4" name="Picture 3" descr="show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34671"/>
            <a:ext cx="9144000" cy="443752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228600"/>
            <a:ext cx="8637588" cy="7620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 of Saliva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836712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Saliva helps prevent the deteriorative processes in the mouth in several ways: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It moistens food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It begins digestion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It adjusts salt appetite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flow of saliva helps wash away pathogenic bacteria.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Saliva contains several factors that destroy bacteria such as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thiocyanate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ions, antibodies, </a:t>
            </a:r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lactoferrin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which </a:t>
            </a:r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chelates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iron necessary for bacterial growth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proteolytic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enzymes such as lysozyme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which is: </a:t>
            </a:r>
          </a:p>
          <a:p>
            <a:pPr marL="571500" indent="-571500" eaLnBrk="1" hangingPunct="1">
              <a:buFont typeface="+mj-lt"/>
              <a:buAutoNum type="romanLcPeriod"/>
              <a:defRPr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active against bacterial walls</a:t>
            </a:r>
          </a:p>
          <a:p>
            <a:pPr marL="571500" indent="-571500" eaLnBrk="1" hangingPunct="1">
              <a:buFont typeface="+mj-lt"/>
              <a:buAutoNum type="romanLcPeriod"/>
              <a:defRPr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helps </a:t>
            </a:r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thiocyanate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ions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in entering bacterial wall where they become bactericidal.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bldLvl="5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533400"/>
            <a:ext cx="8637588" cy="762000"/>
          </a:xfrm>
        </p:spPr>
        <p:txBody>
          <a:bodyPr/>
          <a:lstStyle/>
          <a:p>
            <a:pPr eaLnBrk="1" hangingPunct="1"/>
            <a:r>
              <a:rPr lang="en-GB" smtClean="0"/>
              <a:t>Control of Secretion </a:t>
            </a:r>
            <a:endParaRPr lang="en-US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17500" y="1324162"/>
            <a:ext cx="80772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 smtClean="0"/>
              <a:t>Unique aspect of control of salivary secretion </a:t>
            </a:r>
          </a:p>
          <a:p>
            <a:pPr eaLnBrk="1" hangingPunct="1">
              <a:buClr>
                <a:srgbClr val="FF0000"/>
              </a:buClr>
              <a:buSzPct val="115000"/>
              <a:buFont typeface="Wingdings" pitchFamily="2" charset="2"/>
              <a:buChar char="Ø"/>
              <a:defRPr/>
            </a:pPr>
            <a:r>
              <a:rPr lang="en-GB" sz="2800" b="1" dirty="0" smtClean="0"/>
              <a:t>secretion rate depends </a:t>
            </a:r>
            <a:r>
              <a:rPr lang="en-GB" b="1" dirty="0" smtClean="0">
                <a:solidFill>
                  <a:srgbClr val="FF0000"/>
                </a:solidFill>
              </a:rPr>
              <a:t>entirely</a:t>
            </a:r>
            <a:r>
              <a:rPr lang="en-GB" b="1" dirty="0" smtClean="0"/>
              <a:t> </a:t>
            </a:r>
            <a:r>
              <a:rPr lang="en-GB" sz="2800" b="1" dirty="0" smtClean="0"/>
              <a:t>on neural control –autonomic nervous system (ANS) </a:t>
            </a:r>
          </a:p>
          <a:p>
            <a:pPr eaLnBrk="1" hangingPunct="1">
              <a:buClr>
                <a:srgbClr val="FF0000"/>
              </a:buClr>
              <a:buSzPct val="115000"/>
              <a:buFont typeface="Wingdings" pitchFamily="2" charset="2"/>
              <a:buChar char="Ø"/>
              <a:defRPr/>
            </a:pPr>
            <a:r>
              <a:rPr lang="en-GB" sz="2800" b="1" dirty="0" smtClean="0"/>
              <a:t>both Parasympathetic and Sympathetic lead to increase secretion </a:t>
            </a:r>
          </a:p>
          <a:p>
            <a:pPr eaLnBrk="1" hangingPunct="1">
              <a:buClr>
                <a:srgbClr val="FF0000"/>
              </a:buClr>
              <a:buSzPct val="115000"/>
              <a:buFont typeface="Wingdings" pitchFamily="2" charset="2"/>
              <a:buChar char="Ø"/>
              <a:defRPr/>
            </a:pPr>
            <a:r>
              <a:rPr lang="en-GB" sz="2800" b="1" dirty="0" smtClean="0"/>
              <a:t>Composition modified by </a:t>
            </a:r>
            <a:r>
              <a:rPr lang="en-GB" b="1" dirty="0" err="1" smtClean="0">
                <a:solidFill>
                  <a:srgbClr val="FF0000"/>
                </a:solidFill>
              </a:rPr>
              <a:t>Aldosterone</a:t>
            </a:r>
            <a:r>
              <a:rPr lang="en-GB" sz="2800" b="1" dirty="0" smtClean="0"/>
              <a:t>:</a:t>
            </a:r>
            <a:endParaRPr lang="en-US" sz="2800" b="1" dirty="0" smtClean="0"/>
          </a:p>
          <a:p>
            <a:pPr marL="571500" indent="-571500" eaLnBrk="1" hangingPunct="1">
              <a:buClr>
                <a:schemeClr val="tx2"/>
              </a:buClr>
              <a:buSzPct val="80000"/>
              <a:buFont typeface="+mj-lt"/>
              <a:buAutoNum type="romanLcPeriod"/>
              <a:defRPr/>
            </a:pPr>
            <a:r>
              <a:rPr lang="en-US" sz="2800" b="1" dirty="0" smtClean="0"/>
              <a:t>increases </a:t>
            </a:r>
            <a:r>
              <a:rPr lang="en-US" sz="2800" b="1" dirty="0"/>
              <a:t>Na</a:t>
            </a:r>
            <a:r>
              <a:rPr lang="en-US" sz="2800" b="1" baseline="30000" dirty="0"/>
              <a:t>+</a:t>
            </a:r>
            <a:r>
              <a:rPr lang="en-US" sz="2800" b="1" dirty="0"/>
              <a:t> </a:t>
            </a:r>
            <a:r>
              <a:rPr lang="en-US" sz="2800" b="1" dirty="0">
                <a:sym typeface="Symbol" pitchFamily="18" charset="2"/>
              </a:rPr>
              <a:t>and </a:t>
            </a:r>
            <a:r>
              <a:rPr lang="en-US" sz="2800" b="1" dirty="0" err="1"/>
              <a:t>Cl</a:t>
            </a:r>
            <a:r>
              <a:rPr lang="en-US" sz="2800" b="1" baseline="30000" dirty="0"/>
              <a:t>- </a:t>
            </a:r>
            <a:r>
              <a:rPr lang="en-US" sz="2800" b="1" dirty="0" err="1" smtClean="0"/>
              <a:t>reabsoption</a:t>
            </a:r>
            <a:endParaRPr lang="en-US" sz="2800" b="1" dirty="0" smtClean="0"/>
          </a:p>
          <a:p>
            <a:pPr marL="571500" indent="-571500" eaLnBrk="1" hangingPunct="1">
              <a:buClr>
                <a:schemeClr val="accent2"/>
              </a:buClr>
              <a:buSzPct val="80000"/>
              <a:buFont typeface="+mj-lt"/>
              <a:buAutoNum type="romanLcPeriod"/>
              <a:defRPr/>
            </a:pPr>
            <a:r>
              <a:rPr lang="en-US" sz="2800" b="1" dirty="0" smtClean="0"/>
              <a:t>increases </a:t>
            </a:r>
            <a:r>
              <a:rPr lang="en-US" sz="2800" b="1" dirty="0"/>
              <a:t>K</a:t>
            </a:r>
            <a:r>
              <a:rPr lang="en-US" sz="2800" b="1" baseline="30000" dirty="0"/>
              <a:t>+ </a:t>
            </a:r>
            <a:r>
              <a:rPr lang="en-US" sz="2800" b="1" dirty="0" smtClean="0"/>
              <a:t>secretion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bldLvl="5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8" y="381000"/>
            <a:ext cx="7751762" cy="914400"/>
          </a:xfrm>
        </p:spPr>
        <p:txBody>
          <a:bodyPr/>
          <a:lstStyle/>
          <a:p>
            <a:pPr eaLnBrk="1" hangingPunct="1"/>
            <a:r>
              <a:rPr lang="en-GB" smtClean="0"/>
              <a:t>Parasympathetic</a:t>
            </a:r>
            <a:r>
              <a:rPr lang="en-US" smtClean="0"/>
              <a:t>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295400"/>
            <a:ext cx="7620000" cy="4876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en-GB" sz="2800" b="1" dirty="0" smtClean="0"/>
              <a:t>The origins of parasympathetic neurons are: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800" b="1" dirty="0" smtClean="0"/>
              <a:t>	salivary nuclei in medulla and pons (brain stem).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en-GB" sz="2800" b="1" dirty="0" smtClean="0"/>
              <a:t>Outflow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800" b="1" dirty="0" smtClean="0"/>
              <a:t>		CN VII &amp; IX</a:t>
            </a:r>
            <a:r>
              <a:rPr lang="en-US" sz="2800" b="1" dirty="0" smtClean="0"/>
              <a:t>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en-GB" sz="2800" b="1" dirty="0" smtClean="0"/>
              <a:t>Transmitter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800" b="1" dirty="0" smtClean="0"/>
              <a:t>		Ach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25000"/>
              <a:buFont typeface="Wingdings" pitchFamily="2" charset="2"/>
              <a:buChar char="v"/>
            </a:pPr>
            <a:r>
              <a:rPr lang="en-GB" sz="2800" b="1" dirty="0" smtClean="0"/>
              <a:t>It is stimulated in response to: 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GB" sz="2800" b="1" dirty="0" smtClean="0"/>
              <a:t>conditioned reflexes (taste, smell, and tactile stimuli)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en-GB" sz="2800" b="1" dirty="0" smtClean="0"/>
              <a:t>Its stimulation is reduced due to: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GB" sz="2800" b="1" dirty="0" smtClean="0"/>
              <a:t>sleep, fear, dehydration </a:t>
            </a:r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bldLvl="5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93725"/>
            <a:ext cx="8229600" cy="1311275"/>
          </a:xfrm>
        </p:spPr>
        <p:txBody>
          <a:bodyPr/>
          <a:lstStyle/>
          <a:p>
            <a:pPr eaLnBrk="1" hangingPunct="1"/>
            <a:r>
              <a:rPr lang="en-GB" smtClean="0"/>
              <a:t>Parasympathetic</a:t>
            </a:r>
            <a:r>
              <a:rPr lang="en-US" smtClean="0"/>
              <a:t> </a:t>
            </a:r>
            <a:br>
              <a:rPr lang="en-US" smtClean="0"/>
            </a:b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en-GB" sz="2800" b="1" dirty="0" smtClean="0"/>
              <a:t>Stimulates</a:t>
            </a:r>
            <a:r>
              <a:rPr lang="en-GB" sz="2400" b="1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 dirty="0" smtClean="0"/>
              <a:t>	 - the secretion (</a:t>
            </a:r>
            <a:r>
              <a:rPr lang="en-GB" sz="2800" b="1" u="sng" dirty="0" smtClean="0"/>
              <a:t>protein poor</a:t>
            </a:r>
            <a:r>
              <a:rPr lang="en-GB" sz="2400" b="1" dirty="0" smtClean="0"/>
              <a:t>, high k and </a:t>
            </a:r>
            <a:r>
              <a:rPr lang="en-US" sz="2400" b="1" dirty="0" smtClean="0"/>
              <a:t>HCO</a:t>
            </a:r>
            <a:r>
              <a:rPr lang="en-US" sz="2400" b="1" baseline="-25000" dirty="0" smtClean="0"/>
              <a:t>3</a:t>
            </a:r>
            <a:r>
              <a:rPr lang="en-GB" sz="2400" b="1" dirty="0" smtClean="0"/>
              <a:t>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 dirty="0" smtClean="0"/>
              <a:t>	 - the contraction of </a:t>
            </a:r>
            <a:r>
              <a:rPr lang="en-GB" sz="2400" b="1" dirty="0" err="1" smtClean="0"/>
              <a:t>myoepithelial</a:t>
            </a:r>
            <a:r>
              <a:rPr lang="en-GB" sz="2400" b="1" dirty="0" smtClean="0"/>
              <a:t> cell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 dirty="0" smtClean="0"/>
              <a:t>	 - the metabolic rate </a:t>
            </a:r>
            <a:endParaRPr lang="en-GB" sz="2400" b="1" u="sng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 dirty="0" smtClean="0"/>
              <a:t>	 - the blood flow</a:t>
            </a:r>
            <a:r>
              <a:rPr lang="en-GB" sz="2400" b="1" u="sng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 dirty="0" smtClean="0"/>
              <a:t>	 - the direct innervation of blood vessels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 dirty="0" smtClean="0"/>
              <a:t>    	 - the growth and development of different cells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/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en-GB" sz="2400" b="1" dirty="0" smtClean="0"/>
              <a:t>Sectioning of parasympathetic markedly decreases flow &amp; leads to atrophy</a:t>
            </a:r>
            <a:endParaRPr lang="en-US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build="p" autoUpdateAnimBg="0" advAuto="0"/>
      <p:bldP spid="18435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13" y="182563"/>
            <a:ext cx="8158162" cy="762000"/>
          </a:xfrm>
        </p:spPr>
        <p:txBody>
          <a:bodyPr/>
          <a:lstStyle/>
          <a:p>
            <a:pPr eaLnBrk="1" hangingPunct="1"/>
            <a:r>
              <a:rPr lang="en-GB" smtClean="0"/>
              <a:t>Sympathetic</a:t>
            </a:r>
            <a:endParaRPr lang="en-U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001000" cy="42672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SzPct val="110000"/>
              <a:buFont typeface="Wingdings" pitchFamily="2" charset="2"/>
              <a:buChar char="v"/>
            </a:pPr>
            <a:r>
              <a:rPr lang="en-GB" sz="2400" b="1" dirty="0" smtClean="0"/>
              <a:t>The origin of sympathetic nerves are: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400" b="1" dirty="0" smtClean="0"/>
              <a:t>		</a:t>
            </a:r>
            <a:r>
              <a:rPr lang="en-GB" sz="2400" b="1" dirty="0" err="1" smtClean="0"/>
              <a:t>intermediolateral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gray</a:t>
            </a:r>
            <a:r>
              <a:rPr lang="en-GB" sz="2400" b="1" dirty="0" smtClean="0"/>
              <a:t> T1-T3</a:t>
            </a:r>
          </a:p>
          <a:p>
            <a:pPr eaLnBrk="1" hangingPunct="1"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en-GB" sz="2800" b="1" dirty="0" smtClean="0"/>
              <a:t>Transmitter</a:t>
            </a:r>
            <a:endParaRPr lang="en-GB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sz="2400" b="1" dirty="0" smtClean="0"/>
              <a:t>		norepinephrine </a:t>
            </a:r>
          </a:p>
          <a:p>
            <a:pPr eaLnBrk="1" hangingPunct="1"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en-GB" sz="2800" b="1" dirty="0" smtClean="0"/>
              <a:t>Stimulates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400" b="1" dirty="0" smtClean="0"/>
              <a:t> 		- secretion (mostly enzymes)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400" b="1" dirty="0" smtClean="0"/>
              <a:t>		- contraction of </a:t>
            </a:r>
            <a:r>
              <a:rPr lang="en-GB" sz="2400" b="1" dirty="0" err="1" smtClean="0"/>
              <a:t>myoepithelial</a:t>
            </a:r>
            <a:r>
              <a:rPr lang="en-GB" sz="2400" b="1" dirty="0" smtClean="0"/>
              <a:t> cell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400" b="1" dirty="0" smtClean="0"/>
              <a:t>		- metabolic rate </a:t>
            </a:r>
            <a:endParaRPr lang="en-US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sz="2400" b="1" dirty="0" smtClean="0"/>
              <a:t>		- growth and development of different cells </a:t>
            </a:r>
          </a:p>
          <a:p>
            <a:pPr eaLnBrk="1" hangingPunct="1"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en-GB" sz="2400" b="1" dirty="0" smtClean="0"/>
              <a:t>Sectioning of sympathetic nerves has minimal impact on secretion</a:t>
            </a:r>
            <a:endParaRPr lang="en-US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ow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304800"/>
            <a:ext cx="6191565" cy="629591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Mastication (Chewing)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077200" cy="4114800"/>
          </a:xfrm>
        </p:spPr>
        <p:txBody>
          <a:bodyPr/>
          <a:lstStyle/>
          <a:p>
            <a:pPr marL="609600" indent="-609600" eaLnBrk="1" hangingPunct="1"/>
            <a:r>
              <a:rPr lang="en-US" b="1" dirty="0" smtClean="0">
                <a:latin typeface="Times New Roman" pitchFamily="18" charset="0"/>
              </a:rPr>
              <a:t>Functions: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b="1" dirty="0" smtClean="0">
              <a:latin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b="1" dirty="0" smtClean="0">
                <a:latin typeface="Times New Roman" pitchFamily="18" charset="0"/>
              </a:rPr>
              <a:t>To lubricate the bolus with salivary secretion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b="1" dirty="0" smtClean="0">
                <a:latin typeface="Times New Roman" pitchFamily="18" charset="0"/>
              </a:rPr>
              <a:t>To breakdown the bolus to small particles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b="1" dirty="0" smtClean="0">
                <a:latin typeface="Times New Roman" pitchFamily="18" charset="0"/>
              </a:rPr>
              <a:t>To begin digestion of carbohydrate (</a:t>
            </a:r>
            <a:r>
              <a:rPr lang="en-US" sz="2800" b="1" dirty="0" smtClean="0"/>
              <a:t>α-</a:t>
            </a:r>
            <a:r>
              <a:rPr lang="en-US" sz="2800" b="1" dirty="0" smtClean="0">
                <a:latin typeface="Times New Roman" pitchFamily="18" charset="0"/>
              </a:rPr>
              <a:t>amylase)</a:t>
            </a:r>
            <a:r>
              <a:rPr lang="en-US" b="1" dirty="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3800" smtClean="0"/>
              <a:t>The End </a:t>
            </a:r>
            <a:endParaRPr lang="ar-SA" sz="13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Mastication (Chewing)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1066800"/>
            <a:ext cx="6400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latin typeface="Times New Roman" pitchFamily="18" charset="0"/>
              </a:rPr>
              <a:t>Teeth organization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20000"/>
              <a:buFontTx/>
              <a:buChar char="•"/>
            </a:pPr>
            <a:r>
              <a:rPr lang="en-US" sz="2400" b="1" dirty="0" smtClean="0">
                <a:latin typeface="Times New Roman" pitchFamily="18" charset="0"/>
              </a:rPr>
              <a:t>Anterior teeth (incisors) for cutting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20000"/>
              <a:buFontTx/>
              <a:buChar char="•"/>
            </a:pPr>
            <a:r>
              <a:rPr lang="en-US" sz="2400" b="1" dirty="0" smtClean="0">
                <a:latin typeface="Times New Roman" pitchFamily="18" charset="0"/>
              </a:rPr>
              <a:t>Posterior teeth (molars) for grinding 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</a:rPr>
              <a:t>Chewing muscles are innervated by CN-V (5</a:t>
            </a:r>
            <a:r>
              <a:rPr lang="en-US" sz="2400" b="1" baseline="30000" dirty="0" smtClean="0">
                <a:latin typeface="Times New Roman" pitchFamily="18" charset="0"/>
              </a:rPr>
              <a:t>th</a:t>
            </a:r>
            <a:r>
              <a:rPr lang="en-US" sz="2400" b="1" dirty="0" smtClean="0">
                <a:latin typeface="Times New Roman" pitchFamily="18" charset="0"/>
              </a:rPr>
              <a:t> cranial nerve). Chewing process is controlled by nuclei in the brain stem. 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ü"/>
            </a:pPr>
            <a:r>
              <a:rPr lang="en-US" sz="2400" b="1" dirty="0" err="1" smtClean="0">
                <a:latin typeface="Times New Roman" pitchFamily="18" charset="0"/>
              </a:rPr>
              <a:t>Masseter</a:t>
            </a:r>
            <a:endParaRPr lang="en-US" sz="24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ü"/>
            </a:pPr>
            <a:r>
              <a:rPr lang="en-US" sz="2400" b="1" dirty="0" err="1" smtClean="0">
                <a:latin typeface="Times New Roman" pitchFamily="18" charset="0"/>
              </a:rPr>
              <a:t>Temporalis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</a:rPr>
              <a:t>Lateral </a:t>
            </a:r>
            <a:r>
              <a:rPr lang="en-US" sz="2400" b="1" dirty="0" err="1" smtClean="0">
                <a:latin typeface="Times New Roman" pitchFamily="18" charset="0"/>
              </a:rPr>
              <a:t>Pterygoid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</a:rPr>
              <a:t>Medial </a:t>
            </a:r>
            <a:r>
              <a:rPr lang="en-US" sz="2400" b="1" dirty="0" err="1" smtClean="0">
                <a:latin typeface="Times New Roman" pitchFamily="18" charset="0"/>
              </a:rPr>
              <a:t>Pterygoid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</a:rPr>
              <a:t>Taste centers in the brain stem and Hypothalamus)           rhythmical chewing movements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20000"/>
              <a:buFont typeface="Courier New" pitchFamily="49" charset="0"/>
              <a:buChar char="o"/>
            </a:pPr>
            <a:r>
              <a:rPr lang="en-US" sz="2400" b="1" dirty="0"/>
              <a:t>Much of the chewing process is caused by a c</a:t>
            </a:r>
            <a:r>
              <a:rPr lang="en-US" sz="2400" b="1" dirty="0" smtClean="0"/>
              <a:t>hewing reflex &amp; stretch reflex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503714" y="5486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4" descr="imag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75" y="2514600"/>
            <a:ext cx="2638425" cy="26289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Mastication (Chewing)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latin typeface="Times New Roman" pitchFamily="18" charset="0"/>
              </a:rPr>
              <a:t>Chewing reflex &amp; stretch reflex </a:t>
            </a:r>
            <a:endParaRPr lang="en-US" sz="2800" b="1" dirty="0" smtClean="0"/>
          </a:p>
          <a:p>
            <a:r>
              <a:rPr lang="en-US" sz="2800" b="1" dirty="0" smtClean="0"/>
              <a:t>The presence of a bolus of food in the mouth at first initiates reflex inhibition of the muscles of mastication, which allows the lower jaw to drop. The drop in turn initiates a stretch reflex of the jaw muscles that leads to </a:t>
            </a:r>
            <a:r>
              <a:rPr lang="en-US" sz="2800" b="1" i="1" dirty="0" smtClean="0"/>
              <a:t>rebound contraction. This automatically raises the jaw to cause closure of the </a:t>
            </a:r>
            <a:r>
              <a:rPr lang="en-US" sz="2800" b="1" dirty="0" smtClean="0"/>
              <a:t>teeth, but it also compresses the bolus again against the linings of the mouth, which inhibits the jaw muscles once again, allowing the jaw to drop and rebound another time; this is repeated again and again.</a:t>
            </a:r>
            <a:endParaRPr lang="en-U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Secretory Functions of the</a:t>
            </a:r>
            <a:br>
              <a:rPr lang="en-US" dirty="0" smtClean="0"/>
            </a:br>
            <a:r>
              <a:rPr lang="en-US" dirty="0" smtClean="0"/>
              <a:t>Alimentary Tract</a:t>
            </a:r>
            <a:endParaRPr lang="ar-S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153400" cy="4114800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/>
              <a:t>The functions of </a:t>
            </a:r>
            <a:r>
              <a:rPr lang="en-US" sz="2800" b="1" dirty="0"/>
              <a:t>S</a:t>
            </a:r>
            <a:r>
              <a:rPr lang="en-US" sz="2800" b="1" dirty="0" smtClean="0"/>
              <a:t>ecretory </a:t>
            </a:r>
            <a:r>
              <a:rPr lang="en-US" sz="2800" b="1" dirty="0"/>
              <a:t>G</a:t>
            </a:r>
            <a:r>
              <a:rPr lang="en-US" sz="2800" b="1" dirty="0" smtClean="0"/>
              <a:t>lands: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b="1" dirty="0" smtClean="0"/>
              <a:t>Secretion of digestive enzymes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b="1" dirty="0" smtClean="0"/>
              <a:t>Provide mucus for lubrication and protection</a:t>
            </a:r>
          </a:p>
          <a:p>
            <a:r>
              <a:rPr lang="en-US" sz="2800" b="1" dirty="0"/>
              <a:t>Most digestive secretions are formed only </a:t>
            </a:r>
            <a:r>
              <a:rPr lang="en-US" sz="2800" b="1" dirty="0" smtClean="0"/>
              <a:t>in response </a:t>
            </a:r>
            <a:r>
              <a:rPr lang="en-US" sz="2800" b="1" dirty="0"/>
              <a:t>to the presence of food in </a:t>
            </a:r>
            <a:r>
              <a:rPr lang="en-US" sz="2800" b="1" dirty="0" smtClean="0"/>
              <a:t>the alimentary </a:t>
            </a:r>
            <a:r>
              <a:rPr lang="en-US" sz="2800" b="1" dirty="0"/>
              <a:t>tract, and the </a:t>
            </a:r>
            <a:r>
              <a:rPr lang="en-US" sz="2800" b="1" dirty="0" smtClean="0"/>
              <a:t>quantity secreted in each </a:t>
            </a:r>
            <a:r>
              <a:rPr lang="en-US" sz="2800" b="1" dirty="0"/>
              <a:t>segment of the tract is almost exactly </a:t>
            </a:r>
            <a:r>
              <a:rPr lang="en-US" sz="2800" b="1" dirty="0" smtClean="0"/>
              <a:t>the amount </a:t>
            </a:r>
            <a:r>
              <a:rPr lang="en-US" sz="2800" b="1" dirty="0"/>
              <a:t>needed </a:t>
            </a:r>
            <a:r>
              <a:rPr lang="en-US" sz="2800" b="1" dirty="0" smtClean="0"/>
              <a:t>for proper </a:t>
            </a:r>
            <a:r>
              <a:rPr lang="en-US" sz="2800" b="1" dirty="0"/>
              <a:t>digestion. </a:t>
            </a:r>
            <a:endParaRPr lang="ar-SA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743200" y="152400"/>
            <a:ext cx="3002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Chapter  64; page </a:t>
            </a:r>
            <a:r>
              <a:rPr lang="en-US" dirty="0" smtClean="0"/>
              <a:t>773</a:t>
            </a:r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r>
              <a:rPr lang="en-US" dirty="0" smtClean="0"/>
              <a:t>Anatomical Types of Glands</a:t>
            </a:r>
            <a:endParaRPr lang="ar-SA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2819400"/>
          </a:xfrm>
        </p:spPr>
        <p:txBody>
          <a:bodyPr/>
          <a:lstStyle/>
          <a:p>
            <a:pPr marL="514350" indent="-514350">
              <a:buFont typeface="Garamond" pitchFamily="18" charset="0"/>
              <a:buAutoNum type="arabicPeriod"/>
            </a:pPr>
            <a:r>
              <a:rPr lang="en-US" sz="2800" b="1" dirty="0" smtClean="0"/>
              <a:t>Single-cell mucous glands (goblet cells), they produce mucus. </a:t>
            </a:r>
          </a:p>
          <a:p>
            <a:pPr marL="514350" indent="-514350">
              <a:buFont typeface="Garamond" pitchFamily="18" charset="0"/>
              <a:buAutoNum type="arabicPeriod"/>
            </a:pPr>
            <a:r>
              <a:rPr lang="en-US" sz="2800" b="1" dirty="0" smtClean="0"/>
              <a:t>Crypts of </a:t>
            </a:r>
            <a:r>
              <a:rPr lang="en-US" sz="2800" b="1" dirty="0" err="1" smtClean="0"/>
              <a:t>Lieberkühn</a:t>
            </a:r>
            <a:r>
              <a:rPr lang="en-US" sz="2800" b="1" dirty="0" smtClean="0"/>
              <a:t> at the mucosal </a:t>
            </a:r>
            <a:r>
              <a:rPr lang="en-US" sz="2800" b="1" dirty="0"/>
              <a:t>pits in small intestine </a:t>
            </a:r>
            <a:r>
              <a:rPr lang="en-US" sz="2800" b="1" dirty="0" smtClean="0"/>
              <a:t>(they represent invaginations </a:t>
            </a:r>
            <a:r>
              <a:rPr lang="en-US" sz="2800" b="1" dirty="0"/>
              <a:t>of the epithelium into the </a:t>
            </a:r>
            <a:r>
              <a:rPr lang="en-US" sz="2800" b="1" dirty="0" err="1" smtClean="0"/>
              <a:t>submucosa</a:t>
            </a:r>
            <a:r>
              <a:rPr lang="en-US" sz="2800" b="1" dirty="0" smtClean="0"/>
              <a:t>). They release several digestive enzymes. </a:t>
            </a:r>
          </a:p>
          <a:p>
            <a:pPr marL="514350" indent="-514350">
              <a:buFont typeface="Garamond" pitchFamily="18" charset="0"/>
              <a:buAutoNum type="arabicPeriod"/>
            </a:pPr>
            <a:r>
              <a:rPr lang="en-US" sz="2800" b="1" dirty="0" smtClean="0"/>
              <a:t>Tubular glands that include an acid and pepsinogen-secreting gland (in the stomach).</a:t>
            </a:r>
          </a:p>
          <a:p>
            <a:pPr marL="514350" indent="-514350">
              <a:buFont typeface="Garamond" pitchFamily="18" charset="0"/>
              <a:buAutoNum type="arabicPeriod"/>
            </a:pPr>
            <a:r>
              <a:rPr lang="en-US" sz="2800" b="1" dirty="0" smtClean="0"/>
              <a:t>Salivary glands, pancreas, and liver. They are located outside the walls of GI tract. </a:t>
            </a:r>
            <a:r>
              <a:rPr lang="en-US" sz="2800" b="1" dirty="0"/>
              <a:t>They contain millions </a:t>
            </a:r>
            <a:r>
              <a:rPr lang="en-US" sz="2800" b="1" dirty="0" smtClean="0"/>
              <a:t>of </a:t>
            </a:r>
            <a:r>
              <a:rPr lang="en-US" sz="2800" b="1" i="1" dirty="0" err="1" smtClean="0"/>
              <a:t>acini</a:t>
            </a:r>
            <a:r>
              <a:rPr lang="en-US" sz="2800" b="1" i="1" dirty="0" smtClean="0"/>
              <a:t> </a:t>
            </a:r>
            <a:r>
              <a:rPr lang="en-US" sz="2800" b="1" dirty="0"/>
              <a:t>lined with secreting glandular cells; these </a:t>
            </a:r>
            <a:r>
              <a:rPr lang="en-US" sz="2800" b="1" dirty="0" err="1"/>
              <a:t>acini</a:t>
            </a:r>
            <a:r>
              <a:rPr lang="en-US" sz="2800" b="1" dirty="0"/>
              <a:t> </a:t>
            </a:r>
            <a:r>
              <a:rPr lang="en-US" sz="2800" b="1" dirty="0" smtClean="0"/>
              <a:t>feed into </a:t>
            </a:r>
            <a:r>
              <a:rPr lang="en-US" sz="2800" b="1" dirty="0"/>
              <a:t>a system of ducts </a:t>
            </a:r>
            <a:r>
              <a:rPr lang="en-US" sz="2800" b="1" dirty="0" smtClean="0"/>
              <a:t>that finally </a:t>
            </a:r>
            <a:r>
              <a:rPr lang="en-US" sz="2800" b="1" dirty="0"/>
              <a:t>empty into the alimentary tract </a:t>
            </a:r>
            <a:r>
              <a:rPr lang="en-US" sz="2800" b="1" dirty="0" smtClean="0"/>
              <a:t>itself. </a:t>
            </a:r>
            <a:endParaRPr lang="ar-SA" sz="2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/>
              <a:t>Anatomical Types of </a:t>
            </a:r>
            <a:r>
              <a:rPr lang="en-US" dirty="0" smtClean="0"/>
              <a:t>Glands (cont.)</a:t>
            </a:r>
            <a:endParaRPr lang="en-US" dirty="0"/>
          </a:p>
        </p:txBody>
      </p:sp>
      <p:pic>
        <p:nvPicPr>
          <p:cNvPr id="5" name="Picture 4" descr="Slide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752600"/>
            <a:ext cx="6858000" cy="482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789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txBody>
          <a:bodyPr/>
          <a:lstStyle/>
          <a:p>
            <a:r>
              <a:rPr lang="en-US" sz="2800" dirty="0"/>
              <a:t>Basic Mechanisms of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Stimulation </a:t>
            </a:r>
            <a:r>
              <a:rPr lang="en-US" sz="2800" dirty="0"/>
              <a:t>of the </a:t>
            </a:r>
            <a:r>
              <a:rPr lang="en-US" sz="2800" dirty="0" smtClean="0"/>
              <a:t>Alimentary Tract </a:t>
            </a:r>
            <a:r>
              <a:rPr lang="en-US" sz="2800" dirty="0"/>
              <a:t>Glands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0"/>
            <a:ext cx="8763000" cy="4114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800" b="1" dirty="0"/>
              <a:t>Effect of Contact of Food with </a:t>
            </a:r>
            <a:r>
              <a:rPr lang="en-US" sz="2800" b="1" dirty="0" smtClean="0"/>
              <a:t>the Epithelium: Function </a:t>
            </a:r>
            <a:r>
              <a:rPr lang="en-US" sz="2800" b="1" dirty="0"/>
              <a:t>of </a:t>
            </a:r>
            <a:r>
              <a:rPr lang="en-US" sz="2800" b="1" dirty="0" smtClean="0"/>
              <a:t>Enteric Nervous Stimuli: </a:t>
            </a:r>
          </a:p>
          <a:p>
            <a:r>
              <a:rPr lang="en-US" sz="2800" b="1" dirty="0" smtClean="0"/>
              <a:t>The mechanical </a:t>
            </a:r>
            <a:r>
              <a:rPr lang="en-US" sz="2800" b="1" dirty="0"/>
              <a:t>presence of food in a particular segment of the </a:t>
            </a:r>
            <a:r>
              <a:rPr lang="en-US" sz="2800" b="1" dirty="0" smtClean="0"/>
              <a:t>GI tract usually </a:t>
            </a:r>
            <a:r>
              <a:rPr lang="en-US" sz="2800" b="1" dirty="0"/>
              <a:t>causes the glands </a:t>
            </a:r>
            <a:r>
              <a:rPr lang="en-US" sz="2800" b="1" dirty="0" smtClean="0"/>
              <a:t>to secrete</a:t>
            </a:r>
            <a:r>
              <a:rPr lang="en-US" sz="2800" b="1" dirty="0"/>
              <a:t> moderate to large quantities of juices</a:t>
            </a:r>
            <a:r>
              <a:rPr lang="en-US" sz="2800" b="1" dirty="0" smtClean="0"/>
              <a:t>. The types </a:t>
            </a:r>
            <a:r>
              <a:rPr lang="en-US" sz="2800" b="1" dirty="0"/>
              <a:t>of stimuli that do this </a:t>
            </a:r>
            <a:r>
              <a:rPr lang="en-US" sz="2800" b="1" dirty="0" smtClean="0"/>
              <a:t>are:  </a:t>
            </a:r>
          </a:p>
          <a:p>
            <a:pPr marL="0" indent="0">
              <a:buNone/>
            </a:pPr>
            <a:r>
              <a:rPr lang="en-US" sz="2800" b="1" dirty="0" smtClean="0"/>
              <a:t>(</a:t>
            </a:r>
            <a:r>
              <a:rPr lang="en-US" sz="2800" b="1" dirty="0"/>
              <a:t>1) tactile </a:t>
            </a:r>
            <a:r>
              <a:rPr lang="en-US" sz="2800" b="1" dirty="0" smtClean="0"/>
              <a:t>stimulation.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(2) chemical </a:t>
            </a:r>
            <a:r>
              <a:rPr lang="en-US" sz="2800" b="1" dirty="0" smtClean="0"/>
              <a:t>irritation.</a:t>
            </a:r>
          </a:p>
          <a:p>
            <a:pPr marL="0" indent="0">
              <a:buNone/>
            </a:pPr>
            <a:r>
              <a:rPr lang="en-US" sz="2800" b="1" dirty="0" smtClean="0"/>
              <a:t>(3</a:t>
            </a:r>
            <a:r>
              <a:rPr lang="en-US" sz="2800" b="1" dirty="0"/>
              <a:t>) distention of the </a:t>
            </a:r>
            <a:r>
              <a:rPr lang="en-US" sz="2800" b="1" dirty="0" smtClean="0"/>
              <a:t>gut wall. </a:t>
            </a:r>
          </a:p>
        </p:txBody>
      </p:sp>
    </p:spTree>
    <p:extLst>
      <p:ext uri="{BB962C8B-B14F-4D97-AF65-F5344CB8AC3E}">
        <p14:creationId xmlns:p14="http://schemas.microsoft.com/office/powerpoint/2010/main" val="33910271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Introduction">
  <a:themeElements>
    <a:clrScheme name="">
      <a:dk1>
        <a:srgbClr val="919191"/>
      </a:dk1>
      <a:lt1>
        <a:srgbClr val="FFFF00"/>
      </a:lt1>
      <a:dk2>
        <a:srgbClr val="000099"/>
      </a:dk2>
      <a:lt2>
        <a:srgbClr val="FFFF00"/>
      </a:lt2>
      <a:accent1>
        <a:srgbClr val="FFFF00"/>
      </a:accent1>
      <a:accent2>
        <a:srgbClr val="FF5050"/>
      </a:accent2>
      <a:accent3>
        <a:srgbClr val="AAAACA"/>
      </a:accent3>
      <a:accent4>
        <a:srgbClr val="DADA00"/>
      </a:accent4>
      <a:accent5>
        <a:srgbClr val="FFFFAA"/>
      </a:accent5>
      <a:accent6>
        <a:srgbClr val="E74848"/>
      </a:accent6>
      <a:hlink>
        <a:srgbClr val="339933"/>
      </a:hlink>
      <a:folHlink>
        <a:srgbClr val="CECECE"/>
      </a:folHlink>
    </a:clrScheme>
    <a:fontScheme name="Introductio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Introduc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 1, GI, 2009-2010</Template>
  <TotalTime>1549</TotalTime>
  <Words>1543</Words>
  <Application>Microsoft Office PowerPoint</Application>
  <PresentationFormat>On-screen Show (4:3)</PresentationFormat>
  <Paragraphs>178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Courier New</vt:lpstr>
      <vt:lpstr>Garamond</vt:lpstr>
      <vt:lpstr>Symbol</vt:lpstr>
      <vt:lpstr>Times New Roman</vt:lpstr>
      <vt:lpstr>Verdana</vt:lpstr>
      <vt:lpstr>Wingdings</vt:lpstr>
      <vt:lpstr>Introduction</vt:lpstr>
      <vt:lpstr>Secretory Functions of the Alimentary Tract (Secretion of Saliva)</vt:lpstr>
      <vt:lpstr>Learning objectives </vt:lpstr>
      <vt:lpstr>Mastication (Chewing)</vt:lpstr>
      <vt:lpstr>Mastication (Chewing)</vt:lpstr>
      <vt:lpstr>Mastication (Chewing)</vt:lpstr>
      <vt:lpstr>Secretory Functions of the Alimentary Tract</vt:lpstr>
      <vt:lpstr>Anatomical Types of Glands</vt:lpstr>
      <vt:lpstr>Anatomical Types of Glands (cont.)</vt:lpstr>
      <vt:lpstr>Basic Mechanisms of  Stimulation of the Alimentary Tract Glands</vt:lpstr>
      <vt:lpstr>Basic Mechanisms of  Stimulation of the Alimentary Tract Glands (cont.)</vt:lpstr>
      <vt:lpstr>Basic Mechanisms of  Stimulation of the Alimentary Tract Glands (cont.)</vt:lpstr>
      <vt:lpstr>Basic Mechanisms of  Stimulation of the Alimentary Tract Glands (cont.)</vt:lpstr>
      <vt:lpstr>Basic Mechanism of Secretion by Glandular Cells</vt:lpstr>
      <vt:lpstr>Lubricating and Protective Properties of Mucus:</vt:lpstr>
      <vt:lpstr>SALIVARY GLANDS</vt:lpstr>
      <vt:lpstr>SALIVARY GLANDS</vt:lpstr>
      <vt:lpstr>SALIVARY GLANDS</vt:lpstr>
      <vt:lpstr>Secretion of Saliva and its Characteristics</vt:lpstr>
      <vt:lpstr>Composition of Saliva</vt:lpstr>
      <vt:lpstr>Composition of Saliva (cont.)</vt:lpstr>
      <vt:lpstr>Secretory Unit (salivon)  </vt:lpstr>
      <vt:lpstr>PowerPoint Presentation</vt:lpstr>
      <vt:lpstr>Characteristics of Saliva and Flow Rate </vt:lpstr>
      <vt:lpstr>Functions of Saliva </vt:lpstr>
      <vt:lpstr>Control of Secretion </vt:lpstr>
      <vt:lpstr>Parasympathetic </vt:lpstr>
      <vt:lpstr>Parasympathetic  </vt:lpstr>
      <vt:lpstr>Sympathetic</vt:lpstr>
      <vt:lpstr>PowerPoint Presentation</vt:lpstr>
      <vt:lpstr>The End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alzoghaibi</dc:creator>
  <cp:lastModifiedBy>Dr.Zugaibi</cp:lastModifiedBy>
  <cp:revision>111</cp:revision>
  <dcterms:created xsi:type="dcterms:W3CDTF">1601-01-01T00:00:00Z</dcterms:created>
  <dcterms:modified xsi:type="dcterms:W3CDTF">2015-11-03T05:00:40Z</dcterms:modified>
</cp:coreProperties>
</file>