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58" r:id="rId4"/>
    <p:sldId id="259" r:id="rId5"/>
    <p:sldId id="267" r:id="rId6"/>
    <p:sldId id="268" r:id="rId7"/>
    <p:sldId id="279" r:id="rId8"/>
    <p:sldId id="269" r:id="rId9"/>
    <p:sldId id="270" r:id="rId10"/>
    <p:sldId id="271" r:id="rId11"/>
    <p:sldId id="280" r:id="rId12"/>
    <p:sldId id="273" r:id="rId13"/>
    <p:sldId id="274" r:id="rId14"/>
    <p:sldId id="275" r:id="rId15"/>
    <p:sldId id="276" r:id="rId16"/>
    <p:sldId id="265" r:id="rId17"/>
    <p:sldId id="266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deel alsulami" initials="ha" lastIdx="1" clrIdx="0">
    <p:extLst/>
  </p:cmAuthor>
  <p:cmAuthor id="2" name="ibda" initials="i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EFBB"/>
    <a:srgbClr val="C60202"/>
    <a:srgbClr val="C2BDC3"/>
    <a:srgbClr val="FEF8E2"/>
    <a:srgbClr val="803A8E"/>
    <a:srgbClr val="FEF5D2"/>
    <a:srgbClr val="FDECAD"/>
    <a:srgbClr val="DC730A"/>
    <a:srgbClr val="9343A3"/>
    <a:srgbClr val="D1C9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06" autoAdjust="0"/>
    <p:restoredTop sz="86176" autoAdjust="0"/>
  </p:normalViewPr>
  <p:slideViewPr>
    <p:cSldViewPr snapToGrid="0">
      <p:cViewPr>
        <p:scale>
          <a:sx n="70" d="100"/>
          <a:sy n="70" d="100"/>
        </p:scale>
        <p:origin x="-756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5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59FB-F5B0-4786-B979-4610CA7485C3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8EED-5AC3-438D-B141-DAF351A40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3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شكرا</a:t>
            </a:r>
            <a:r>
              <a:rPr lang="ar-SA" baseline="0" dirty="0" smtClean="0"/>
              <a:t> لك منطوع في التيم جعله الله في ميزان حسناتك ان شاء الله </a:t>
            </a:r>
          </a:p>
          <a:p>
            <a:endParaRPr lang="ar-SA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8EED-5AC3-438D-B141-DAF351A407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43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write</a:t>
            </a:r>
            <a:r>
              <a:rPr lang="en-GB" baseline="0" dirty="0" smtClean="0"/>
              <a:t> at least 3-4 question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8EED-5AC3-438D-B141-DAF351A407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41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8EED-5AC3-438D-B141-DAF351A407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6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8EED-5AC3-438D-B141-DAF351A407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10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8EED-5AC3-438D-B141-DAF351A407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96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8EED-5AC3-438D-B141-DAF351A407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73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8EED-5AC3-438D-B141-DAF351A407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86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8EED-5AC3-438D-B141-DAF351A407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74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8EED-5AC3-438D-B141-DAF351A4076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49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8EED-5AC3-438D-B141-DAF351A4076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05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103" y="1797482"/>
            <a:ext cx="9144000" cy="1589507"/>
          </a:xfrm>
        </p:spPr>
        <p:txBody>
          <a:bodyPr anchor="b"/>
          <a:lstStyle>
            <a:lvl1pPr algn="ctr">
              <a:defRPr sz="5597" baseline="0"/>
            </a:lvl1pPr>
          </a:lstStyle>
          <a:p>
            <a:r>
              <a:rPr lang="en-GB" dirty="0" smtClean="0"/>
              <a:t>LECTURE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502" y="3468192"/>
            <a:ext cx="9144000" cy="639762"/>
          </a:xfrm>
        </p:spPr>
        <p:txBody>
          <a:bodyPr/>
          <a:lstStyle>
            <a:lvl1pPr marL="0" indent="0" algn="ctr">
              <a:buNone/>
              <a:defRPr sz="2239" baseline="0"/>
            </a:lvl1pPr>
            <a:lvl2pPr marL="426522" indent="0" algn="ctr">
              <a:buNone/>
              <a:defRPr sz="1866"/>
            </a:lvl2pPr>
            <a:lvl3pPr marL="853044" indent="0" algn="ctr">
              <a:buNone/>
              <a:defRPr sz="1679"/>
            </a:lvl3pPr>
            <a:lvl4pPr marL="1279566" indent="0" algn="ctr">
              <a:buNone/>
              <a:defRPr sz="1493"/>
            </a:lvl4pPr>
            <a:lvl5pPr marL="1706088" indent="0" algn="ctr">
              <a:buNone/>
              <a:defRPr sz="1493"/>
            </a:lvl5pPr>
            <a:lvl6pPr marL="2132609" indent="0" algn="ctr">
              <a:buNone/>
              <a:defRPr sz="1493"/>
            </a:lvl6pPr>
            <a:lvl7pPr marL="2559131" indent="0" algn="ctr">
              <a:buNone/>
              <a:defRPr sz="1493"/>
            </a:lvl7pPr>
            <a:lvl8pPr marL="2985653" indent="0" algn="ctr">
              <a:buNone/>
              <a:defRPr sz="1493"/>
            </a:lvl8pPr>
            <a:lvl9pPr marL="3412175" indent="0" algn="ctr">
              <a:buNone/>
              <a:defRPr sz="1493"/>
            </a:lvl9pPr>
          </a:lstStyle>
          <a:p>
            <a:r>
              <a:rPr lang="en-GB" dirty="0" smtClean="0"/>
              <a:t>OTHER NOTES ON SLIDE*1</a:t>
            </a: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190500" y="5182396"/>
            <a:ext cx="3479800" cy="1286394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90500" y="4600833"/>
            <a:ext cx="2120900" cy="50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2"/>
                </a:solidFill>
              </a:rPr>
              <a:t>Color coding 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4502" y="5379242"/>
            <a:ext cx="203197" cy="2413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44502" y="5704943"/>
            <a:ext cx="215899" cy="241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44502" y="6051152"/>
            <a:ext cx="215899" cy="241300"/>
          </a:xfrm>
          <a:prstGeom prst="rect">
            <a:avLst/>
          </a:prstGeom>
          <a:solidFill>
            <a:srgbClr val="803A8E"/>
          </a:solidFill>
          <a:ln>
            <a:solidFill>
              <a:srgbClr val="934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40201" y="4600833"/>
            <a:ext cx="6210302" cy="1218433"/>
          </a:xfrm>
          <a:prstGeom prst="rect">
            <a:avLst/>
          </a:prstGeom>
          <a:solidFill>
            <a:srgbClr val="FEF5D2"/>
          </a:solidFill>
          <a:ln w="28575">
            <a:solidFill>
              <a:srgbClr val="803A8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rgbClr val="7030A0"/>
                </a:solidFill>
              </a:rPr>
              <a:t>دعاء</a:t>
            </a:r>
            <a:r>
              <a:rPr lang="ar-SA" sz="2000" baseline="0" dirty="0" smtClean="0">
                <a:solidFill>
                  <a:srgbClr val="7030A0"/>
                </a:solidFill>
              </a:rPr>
              <a:t> فبل المذاكرة :</a:t>
            </a:r>
          </a:p>
          <a:p>
            <a:pPr algn="ctr"/>
            <a:r>
              <a:rPr lang="ar-SA" sz="2000" baseline="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(اللهــم أني أسالك فهــم النبين و حفظ الملرسلين و الملائكة المقربين اللهم اجعل السنتنا عامرة بذكرك و قلوبنا بخشيتك, أنك على كــل شيئا قدير و حسبنا الله نعم الوكيل ) </a:t>
            </a:r>
            <a:endParaRPr lang="en-US" sz="20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4735" y="-899708"/>
            <a:ext cx="2529434" cy="284631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7699" y="5309658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important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73103" y="6002974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Notes</a:t>
            </a:r>
            <a:r>
              <a:rPr lang="en-GB" sz="2000" b="1" baseline="0" dirty="0" smtClean="0">
                <a:solidFill>
                  <a:srgbClr val="7030A0"/>
                </a:solidFill>
              </a:rPr>
              <a:t> from lecturer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0401" y="5640927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Extra info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8716" y="225603"/>
            <a:ext cx="2511770" cy="107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18" t="12578" r="12384"/>
          <a:stretch/>
        </p:blipFill>
        <p:spPr>
          <a:xfrm>
            <a:off x="8064504" y="28695"/>
            <a:ext cx="2298701" cy="17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4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nemon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552" y="125413"/>
            <a:ext cx="9481754" cy="7889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Mnemonics slide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1794" y="1097244"/>
            <a:ext cx="5753246" cy="3714188"/>
          </a:xfrm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1795" y="4993787"/>
            <a:ext cx="5753246" cy="16324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46667" y="1096682"/>
            <a:ext cx="5753246" cy="3714750"/>
          </a:xfrm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6667" y="4951853"/>
            <a:ext cx="5753246" cy="16319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26189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52" y="223888"/>
            <a:ext cx="9481754" cy="732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141552" y="1223889"/>
            <a:ext cx="10142538" cy="5119931"/>
          </a:xfrm>
        </p:spPr>
        <p:txBody>
          <a:bodyPr/>
          <a:lstStyle/>
          <a:p>
            <a:r>
              <a:rPr lang="ar-SA" smtClean="0"/>
              <a:t>انقر فوق الأيقونة لإضافة جدول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95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Q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2713"/>
            <a:ext cx="2182548" cy="611187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GB" dirty="0" smtClean="0"/>
              <a:t>MCQS 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1552" y="812800"/>
            <a:ext cx="4557448" cy="1803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49900" y="2863850"/>
            <a:ext cx="4648200" cy="1803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49900" y="812800"/>
            <a:ext cx="4648200" cy="1803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1552" y="4876800"/>
            <a:ext cx="4557448" cy="1803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41552" y="2882900"/>
            <a:ext cx="4557448" cy="1803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49900" y="4864100"/>
            <a:ext cx="4648200" cy="1803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54600" y="1117600"/>
            <a:ext cx="0" cy="54483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150600" y="266700"/>
            <a:ext cx="889000" cy="2006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400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105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Q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9056"/>
            <a:ext cx="1814248" cy="4968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SAQs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2604" y="581421"/>
            <a:ext cx="10880196" cy="118387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1552" y="2019300"/>
            <a:ext cx="9766300" cy="15621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1552" y="3708400"/>
            <a:ext cx="9766300" cy="1320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1552" y="5283200"/>
            <a:ext cx="9766300" cy="13970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32422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82600" y="165100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Thank</a:t>
            </a:r>
            <a:r>
              <a:rPr lang="en-GB" sz="6000" b="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you for checking our work </a:t>
            </a:r>
          </a:p>
          <a:p>
            <a:pPr algn="ctr"/>
            <a:r>
              <a:rPr lang="en-GB" sz="2000" baseline="0" dirty="0" smtClean="0">
                <a:latin typeface="Bradley Hand ITC" panose="03070402050302030203" pitchFamily="66" charset="0"/>
              </a:rPr>
              <a:t>Now you can check a lecture out :D </a:t>
            </a:r>
            <a:endParaRPr lang="en-US" sz="2000" dirty="0">
              <a:latin typeface="Bradley Hand ITC" panose="03070402050302030203" pitchFamily="66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4696" y="1579957"/>
            <a:ext cx="5252719" cy="45085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smtClean="0"/>
              <a:t>Done by :</a:t>
            </a:r>
          </a:p>
          <a:p>
            <a:pPr lvl="0"/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592862" y="1786597"/>
            <a:ext cx="4784383" cy="330590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 quote pic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03544" y="5521081"/>
            <a:ext cx="6163017" cy="1134751"/>
          </a:xfrm>
          <a:prstGeom prst="rect">
            <a:avLst/>
          </a:prstGeom>
          <a:solidFill>
            <a:srgbClr val="FEF5D2"/>
          </a:solidFill>
          <a:ln w="28575">
            <a:solidFill>
              <a:srgbClr val="803A8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>
                <a:solidFill>
                  <a:srgbClr val="7030A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ar-SA" sz="2400" dirty="0" smtClean="0"/>
              <a:t>دعاء بعد المذاكرة :</a:t>
            </a:r>
          </a:p>
          <a:p>
            <a:pPr marL="0" lvl="0" algn="ctr" defTabSz="914400" rtl="0" eaLnBrk="1" latinLnBrk="0" hangingPunct="1"/>
            <a:r>
              <a:rPr lang="ar-SA" sz="2400" kern="1200" baseline="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(اللهم اني أستودعتك ما قرأت وما حفظت وما تعلمت, فرده لي عند حاجتي اليه أنك على كل شيء قدير, وحسبنا الله ونعم الوكيل)</a:t>
            </a:r>
            <a:endParaRPr lang="en-US" sz="2400" kern="1200" baseline="0" dirty="0">
              <a:solidFill>
                <a:schemeClr val="tx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28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52" y="239713"/>
            <a:ext cx="9481754" cy="712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defRPr sz="20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198798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and vide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90500" y="1181100"/>
            <a:ext cx="4965700" cy="48006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502400" y="533400"/>
            <a:ext cx="3111500" cy="1930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Video 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502400" y="2463800"/>
            <a:ext cx="3111500" cy="19304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video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502400" y="4546600"/>
            <a:ext cx="3111500" cy="19304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279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52" y="214313"/>
            <a:ext cx="9481754" cy="7508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552" y="1737520"/>
            <a:ext cx="4659048" cy="4351338"/>
          </a:xfrm>
        </p:spPr>
        <p:txBody>
          <a:bodyPr>
            <a:normAutofit/>
          </a:bodyPr>
          <a:lstStyle>
            <a:lvl1pPr marL="213261" indent="-21326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 sz="20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715295"/>
            <a:ext cx="4940300" cy="4351338"/>
          </a:xfrm>
        </p:spPr>
        <p:txBody>
          <a:bodyPr>
            <a:normAutofit/>
          </a:bodyPr>
          <a:lstStyle>
            <a:lvl1pPr marL="213261" indent="-21326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 sz="2000"/>
            </a:lvl1pPr>
            <a:lvl2pPr marL="639783" indent="-213261">
              <a:buFont typeface="Wingdings" panose="05000000000000000000" pitchFamily="2" charset="2"/>
              <a:buChar char="v"/>
              <a:defRPr/>
            </a:lvl2pPr>
            <a:lvl3pPr marL="1066305" indent="-213261">
              <a:buFont typeface="Wingdings" panose="05000000000000000000" pitchFamily="2" charset="2"/>
              <a:buChar char="v"/>
              <a:defRPr/>
            </a:lvl3pPr>
            <a:lvl4pPr marL="1492827" indent="-213261">
              <a:buFont typeface="Wingdings" panose="05000000000000000000" pitchFamily="2" charset="2"/>
              <a:buChar char="v"/>
              <a:defRPr/>
            </a:lvl4pPr>
            <a:lvl5pPr marL="1919348" indent="-213261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210629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9" y="259362"/>
            <a:ext cx="8824911" cy="72747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9" y="2208628"/>
            <a:ext cx="4811711" cy="4234374"/>
          </a:xfrm>
        </p:spPr>
        <p:txBody>
          <a:bodyPr>
            <a:normAutofit/>
          </a:bodyPr>
          <a:lstStyle>
            <a:lvl1pPr marL="213261" indent="-21326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 sz="20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7300" y="1355908"/>
            <a:ext cx="4752800" cy="735803"/>
          </a:xfrm>
        </p:spPr>
        <p:txBody>
          <a:bodyPr anchor="b"/>
          <a:lstStyle>
            <a:lvl1pPr marL="0" indent="0">
              <a:buNone/>
              <a:defRPr sz="2239" b="1">
                <a:solidFill>
                  <a:schemeClr val="accent4">
                    <a:lumMod val="75000"/>
                  </a:schemeClr>
                </a:solidFill>
              </a:defRPr>
            </a:lvl1pPr>
            <a:lvl2pPr marL="426522" indent="0">
              <a:buNone/>
              <a:defRPr sz="1866" b="1"/>
            </a:lvl2pPr>
            <a:lvl3pPr marL="853044" indent="0">
              <a:buNone/>
              <a:defRPr sz="1679" b="1"/>
            </a:lvl3pPr>
            <a:lvl4pPr marL="1279566" indent="0">
              <a:buNone/>
              <a:defRPr sz="1493" b="1"/>
            </a:lvl4pPr>
            <a:lvl5pPr marL="1706088" indent="0">
              <a:buNone/>
              <a:defRPr sz="1493" b="1"/>
            </a:lvl5pPr>
            <a:lvl6pPr marL="2132609" indent="0">
              <a:buNone/>
              <a:defRPr sz="1493" b="1"/>
            </a:lvl6pPr>
            <a:lvl7pPr marL="2559131" indent="0">
              <a:buNone/>
              <a:defRPr sz="1493" b="1"/>
            </a:lvl7pPr>
            <a:lvl8pPr marL="2985653" indent="0">
              <a:buNone/>
              <a:defRPr sz="1493" b="1"/>
            </a:lvl8pPr>
            <a:lvl9pPr marL="3412175" indent="0">
              <a:buNone/>
              <a:defRPr sz="1493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7300" y="2208627"/>
            <a:ext cx="4752800" cy="4234375"/>
          </a:xfrm>
        </p:spPr>
        <p:txBody>
          <a:bodyPr>
            <a:normAutofit/>
          </a:bodyPr>
          <a:lstStyle>
            <a:lvl1pPr marL="213261" indent="-21326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 sz="20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989" y="1355907"/>
            <a:ext cx="4752800" cy="735803"/>
          </a:xfrm>
        </p:spPr>
        <p:txBody>
          <a:bodyPr anchor="b"/>
          <a:lstStyle>
            <a:lvl1pPr marL="0" indent="0">
              <a:buNone/>
              <a:defRPr sz="2239" b="1">
                <a:solidFill>
                  <a:schemeClr val="accent4">
                    <a:lumMod val="75000"/>
                  </a:schemeClr>
                </a:solidFill>
              </a:defRPr>
            </a:lvl1pPr>
            <a:lvl2pPr marL="426522" indent="0">
              <a:buNone/>
              <a:defRPr sz="1866" b="1"/>
            </a:lvl2pPr>
            <a:lvl3pPr marL="853044" indent="0">
              <a:buNone/>
              <a:defRPr sz="1679" b="1"/>
            </a:lvl3pPr>
            <a:lvl4pPr marL="1279566" indent="0">
              <a:buNone/>
              <a:defRPr sz="1493" b="1"/>
            </a:lvl4pPr>
            <a:lvl5pPr marL="1706088" indent="0">
              <a:buNone/>
              <a:defRPr sz="1493" b="1"/>
            </a:lvl5pPr>
            <a:lvl6pPr marL="2132609" indent="0">
              <a:buNone/>
              <a:defRPr sz="1493" b="1"/>
            </a:lvl6pPr>
            <a:lvl7pPr marL="2559131" indent="0">
              <a:buNone/>
              <a:defRPr sz="1493" b="1"/>
            </a:lvl7pPr>
            <a:lvl8pPr marL="2985653" indent="0">
              <a:buNone/>
              <a:defRPr sz="1493" b="1"/>
            </a:lvl8pPr>
            <a:lvl9pPr marL="3412175" indent="0">
              <a:buNone/>
              <a:defRPr sz="1493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323381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52" y="303213"/>
            <a:ext cx="9481754" cy="7508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43152" y="1422400"/>
            <a:ext cx="5900737" cy="4940300"/>
          </a:xfrm>
        </p:spPr>
        <p:txBody>
          <a:bodyPr>
            <a:normAutofit/>
          </a:bodyPr>
          <a:lstStyle>
            <a:lvl1pPr marL="213261" indent="-21326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 sz="2000"/>
            </a:lvl1pPr>
            <a:lvl2pPr marL="639783" indent="-213261">
              <a:buFont typeface="Wingdings" panose="05000000000000000000" pitchFamily="2" charset="2"/>
              <a:buChar char="v"/>
              <a:defRPr/>
            </a:lvl2pPr>
            <a:lvl3pPr marL="1066305" indent="-213261">
              <a:buFont typeface="Wingdings" panose="05000000000000000000" pitchFamily="2" charset="2"/>
              <a:buChar char="v"/>
              <a:defRPr/>
            </a:lvl3pPr>
            <a:lvl4pPr marL="1492827" indent="-213261">
              <a:buFont typeface="Wingdings" panose="05000000000000000000" pitchFamily="2" charset="2"/>
              <a:buChar char="v"/>
              <a:defRPr/>
            </a:lvl4pPr>
            <a:lvl5pPr marL="1919348" indent="-213261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464300" y="1422400"/>
            <a:ext cx="3797300" cy="4940300"/>
          </a:xfrm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742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am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2" y="328613"/>
            <a:ext cx="9481754" cy="839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54000" y="1397000"/>
            <a:ext cx="6159500" cy="5156200"/>
          </a:xfrm>
        </p:spPr>
        <p:txBody>
          <a:bodyPr>
            <a:normAutofit/>
          </a:bodyPr>
          <a:lstStyle>
            <a:lvl1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 sz="20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29400" y="1384300"/>
            <a:ext cx="3695700" cy="2374900"/>
          </a:xfrm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6565900" y="3937000"/>
            <a:ext cx="3784600" cy="2616200"/>
          </a:xfrm>
        </p:spPr>
        <p:txBody>
          <a:bodyPr/>
          <a:lstStyle/>
          <a:p>
            <a:r>
              <a:rPr lang="ar-SA" smtClean="0"/>
              <a:t>انقر فوق الأيقونة لإضافة رسم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5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tab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330200" y="342900"/>
            <a:ext cx="11455401" cy="62611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Summary tables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0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dmap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0"/>
            <a:ext cx="11595100" cy="6426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Add a mind map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054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552" y="125413"/>
            <a:ext cx="9481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630" y="1733551"/>
            <a:ext cx="96831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31406" y="0"/>
            <a:ext cx="1260594" cy="6858000"/>
          </a:xfrm>
          <a:prstGeom prst="rect">
            <a:avLst/>
          </a:prstGeom>
          <a:solidFill>
            <a:srgbClr val="C60202"/>
          </a:solidFill>
          <a:ln>
            <a:solidFill>
              <a:srgbClr val="C6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08" tIns="42654" rIns="85308" bIns="42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79"/>
          </a:p>
        </p:txBody>
      </p:sp>
      <p:sp>
        <p:nvSpPr>
          <p:cNvPr id="8" name="Rectangle 7"/>
          <p:cNvSpPr/>
          <p:nvPr/>
        </p:nvSpPr>
        <p:spPr>
          <a:xfrm>
            <a:off x="10508353" y="0"/>
            <a:ext cx="403106" cy="6858000"/>
          </a:xfrm>
          <a:prstGeom prst="rect">
            <a:avLst/>
          </a:prstGeom>
          <a:solidFill>
            <a:srgbClr val="C2BDC3"/>
          </a:solidFill>
          <a:ln>
            <a:solidFill>
              <a:srgbClr val="C2B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08" tIns="42654" rIns="85308" bIns="42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79"/>
          </a:p>
        </p:txBody>
      </p:sp>
      <p:sp>
        <p:nvSpPr>
          <p:cNvPr id="9" name="Rectangle 8"/>
          <p:cNvSpPr/>
          <p:nvPr/>
        </p:nvSpPr>
        <p:spPr>
          <a:xfrm>
            <a:off x="10891511" y="0"/>
            <a:ext cx="136700" cy="6858000"/>
          </a:xfrm>
          <a:prstGeom prst="rect">
            <a:avLst/>
          </a:prstGeom>
          <a:solidFill>
            <a:srgbClr val="9343A3"/>
          </a:solidFill>
          <a:ln>
            <a:solidFill>
              <a:srgbClr val="934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08" tIns="42654" rIns="85308" bIns="42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79"/>
          </a:p>
        </p:txBody>
      </p:sp>
    </p:spTree>
    <p:extLst>
      <p:ext uri="{BB962C8B-B14F-4D97-AF65-F5344CB8AC3E}">
        <p14:creationId xmlns:p14="http://schemas.microsoft.com/office/powerpoint/2010/main" xmlns="" val="16272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6" r:id="rId4"/>
    <p:sldLayoutId id="2147483677" r:id="rId5"/>
    <p:sldLayoutId id="2147483680" r:id="rId6"/>
    <p:sldLayoutId id="2147483681" r:id="rId7"/>
    <p:sldLayoutId id="2147483678" r:id="rId8"/>
    <p:sldLayoutId id="2147483679" r:id="rId9"/>
    <p:sldLayoutId id="2147483683" r:id="rId10"/>
    <p:sldLayoutId id="2147483684" r:id="rId11"/>
    <p:sldLayoutId id="2147483686" r:id="rId12"/>
    <p:sldLayoutId id="2147483687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l" defTabSz="853044" rtl="0" eaLnBrk="1" latinLnBrk="0" hangingPunct="1">
        <a:lnSpc>
          <a:spcPct val="90000"/>
        </a:lnSpc>
        <a:spcBef>
          <a:spcPct val="0"/>
        </a:spcBef>
        <a:buNone/>
        <a:defRPr sz="4105" kern="1200">
          <a:solidFill>
            <a:srgbClr val="C0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514350" indent="-514350" algn="l" defTabSz="853044" rtl="0" eaLnBrk="1" latinLnBrk="0" hangingPunct="1">
        <a:lnSpc>
          <a:spcPct val="90000"/>
        </a:lnSpc>
        <a:spcBef>
          <a:spcPts val="933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v"/>
        <a:defRPr sz="2612" kern="1200">
          <a:solidFill>
            <a:schemeClr val="tx1"/>
          </a:solidFill>
          <a:latin typeface="Franklin Gothic Book" panose="020B0503020102020204" pitchFamily="34" charset="0"/>
          <a:ea typeface="Segoe UI Emoji" panose="020B0502040204020203" pitchFamily="34" charset="0"/>
          <a:cs typeface="Leelawadee UI Semilight" panose="020B0402040204020203" pitchFamily="34" charset="-34"/>
        </a:defRPr>
      </a:lvl1pPr>
      <a:lvl2pPr marL="639783" indent="-213261" algn="l" defTabSz="853044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2239" kern="1200">
          <a:solidFill>
            <a:schemeClr val="tx1"/>
          </a:solidFill>
          <a:latin typeface="Franklin Gothic Book" panose="020B0503020102020204" pitchFamily="34" charset="0"/>
          <a:ea typeface="Segoe UI Emoji" panose="020B0502040204020203" pitchFamily="34" charset="0"/>
          <a:cs typeface="Leelawadee UI Semilight" panose="020B0402040204020203" pitchFamily="34" charset="-34"/>
        </a:defRPr>
      </a:lvl2pPr>
      <a:lvl3pPr marL="1066305" indent="-213261" algn="l" defTabSz="853044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Franklin Gothic Book" panose="020B0503020102020204" pitchFamily="34" charset="0"/>
          <a:ea typeface="Segoe UI Emoji" panose="020B0502040204020203" pitchFamily="34" charset="0"/>
          <a:cs typeface="Leelawadee UI Semilight" panose="020B0402040204020203" pitchFamily="34" charset="-34"/>
        </a:defRPr>
      </a:lvl3pPr>
      <a:lvl4pPr marL="1492827" indent="-213261" algn="l" defTabSz="853044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Franklin Gothic Book" panose="020B0503020102020204" pitchFamily="34" charset="0"/>
          <a:ea typeface="Segoe UI Emoji" panose="020B0502040204020203" pitchFamily="34" charset="0"/>
          <a:cs typeface="Leelawadee UI Semilight" panose="020B0402040204020203" pitchFamily="34" charset="-34"/>
        </a:defRPr>
      </a:lvl4pPr>
      <a:lvl5pPr marL="1919348" indent="-213261" algn="l" defTabSz="853044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Franklin Gothic Book" panose="020B0503020102020204" pitchFamily="34" charset="0"/>
          <a:ea typeface="Segoe UI Emoji" panose="020B0502040204020203" pitchFamily="34" charset="0"/>
          <a:cs typeface="Leelawadee UI Semilight" panose="020B0402040204020203" pitchFamily="34" charset="-34"/>
        </a:defRPr>
      </a:lvl5pPr>
      <a:lvl6pPr marL="2345870" indent="-213261" algn="l" defTabSz="853044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6pPr>
      <a:lvl7pPr marL="2772392" indent="-213261" algn="l" defTabSz="853044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7pPr>
      <a:lvl8pPr marL="3198914" indent="-213261" algn="l" defTabSz="853044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8pPr>
      <a:lvl9pPr marL="3625436" indent="-213261" algn="l" defTabSz="853044" rtl="0" eaLnBrk="1" latinLnBrk="0" hangingPunct="1">
        <a:lnSpc>
          <a:spcPct val="90000"/>
        </a:lnSpc>
        <a:spcBef>
          <a:spcPts val="466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04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1pPr>
      <a:lvl2pPr marL="426522" algn="l" defTabSz="85304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2pPr>
      <a:lvl3pPr marL="853044" algn="l" defTabSz="85304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3pPr>
      <a:lvl4pPr marL="1279566" algn="l" defTabSz="85304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4pPr>
      <a:lvl5pPr marL="1706088" algn="l" defTabSz="85304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5pPr>
      <a:lvl6pPr marL="2132609" algn="l" defTabSz="85304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6pPr>
      <a:lvl7pPr marL="2559131" algn="l" defTabSz="85304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7pPr>
      <a:lvl8pPr marL="2985653" algn="l" defTabSz="85304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8pPr>
      <a:lvl9pPr marL="3412175" algn="l" defTabSz="85304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amatology434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document/d/1D9z0zVYyF4Nr7eZ8LgrScptLo5kmt3yN9qkuOZIV74o/ed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aE4d7JS-TT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1CvjQsE66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2" y="1751528"/>
            <a:ext cx="9144000" cy="1735137"/>
          </a:xfrm>
        </p:spPr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027" y="6392540"/>
            <a:ext cx="611173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Yu Gothic Light" panose="020B0300000000000000" pitchFamily="34" charset="-128"/>
                <a:ea typeface="Yu Gothic Light" panose="020B0300000000000000" pitchFamily="34" charset="-128"/>
                <a:cs typeface="Myanmar Text" panose="020B0502040204020203" pitchFamily="34" charset="0"/>
              </a:rPr>
              <a:t>Please don’t hesitate to </a:t>
            </a:r>
            <a:r>
              <a:rPr lang="en-GB" sz="1600" b="1" baseline="0" dirty="0" smtClean="0">
                <a:latin typeface="Yu Gothic Light" panose="020B0300000000000000" pitchFamily="34" charset="-128"/>
                <a:ea typeface="Yu Gothic Light" panose="020B0300000000000000" pitchFamily="34" charset="-128"/>
                <a:cs typeface="Myanmar Text" panose="020B0502040204020203" pitchFamily="34" charset="0"/>
              </a:rPr>
              <a:t>contact us on:</a:t>
            </a:r>
            <a:r>
              <a:rPr lang="en-GB" sz="1600" b="1" baseline="0" dirty="0" smtClean="0">
                <a:latin typeface="Yu Gothic Light" panose="020B0300000000000000" pitchFamily="34" charset="-128"/>
                <a:ea typeface="Yu Gothic Light" panose="020B0300000000000000" pitchFamily="34" charset="-128"/>
                <a:cs typeface="Myanmar Text" panose="020B0502040204020203" pitchFamily="34" charset="0"/>
                <a:hlinkClick r:id="rId3"/>
              </a:rPr>
              <a:t>Haematology434@gmail.com</a:t>
            </a:r>
            <a:r>
              <a:rPr lang="en-GB" sz="1600" b="1" baseline="0" dirty="0" smtClean="0">
                <a:latin typeface="Yu Gothic Light" panose="020B0300000000000000" pitchFamily="34" charset="-128"/>
                <a:ea typeface="Yu Gothic Light" panose="020B0300000000000000" pitchFamily="34" charset="-128"/>
                <a:cs typeface="Myanmar Text" panose="020B0502040204020203" pitchFamily="34" charset="0"/>
              </a:rPr>
              <a:t>  </a:t>
            </a:r>
            <a:endParaRPr lang="en-US" sz="1600" b="1" dirty="0">
              <a:latin typeface="Yu Gothic Light" panose="020B0300000000000000" pitchFamily="34" charset="-128"/>
              <a:ea typeface="Yu Gothic Light" panose="020B0300000000000000" pitchFamily="34" charset="-128"/>
              <a:cs typeface="Myanmar Tex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2621" y="5940528"/>
            <a:ext cx="588564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DON’T FORGET to check our editing file : </a:t>
            </a:r>
            <a:r>
              <a:rPr lang="en-GB" dirty="0" smtClean="0">
                <a:hlinkClick r:id="rId4"/>
              </a:rPr>
              <a:t>haematology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85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9"/>
          <p:cNvSpPr>
            <a:spLocks noChangeArrowheads="1"/>
          </p:cNvSpPr>
          <p:nvPr/>
        </p:nvSpPr>
        <p:spPr bwMode="auto">
          <a:xfrm rot="10800000">
            <a:off x="7758113" y="2360734"/>
            <a:ext cx="461962" cy="1752600"/>
          </a:xfrm>
          <a:prstGeom prst="downArrow">
            <a:avLst>
              <a:gd name="adj1" fmla="val 53574"/>
              <a:gd name="adj2" fmla="val 5690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160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AutoShape 39"/>
          <p:cNvSpPr>
            <a:spLocks noChangeArrowheads="1"/>
          </p:cNvSpPr>
          <p:nvPr/>
        </p:nvSpPr>
        <p:spPr bwMode="auto">
          <a:xfrm rot="9795531">
            <a:off x="8984456" y="2253777"/>
            <a:ext cx="461962" cy="1752600"/>
          </a:xfrm>
          <a:prstGeom prst="downArrow">
            <a:avLst>
              <a:gd name="adj1" fmla="val 53574"/>
              <a:gd name="adj2" fmla="val 5690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160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AutoShape 39"/>
          <p:cNvSpPr>
            <a:spLocks noChangeArrowheads="1"/>
          </p:cNvSpPr>
          <p:nvPr/>
        </p:nvSpPr>
        <p:spPr bwMode="auto">
          <a:xfrm rot="12488044">
            <a:off x="6090947" y="2229764"/>
            <a:ext cx="461962" cy="1752600"/>
          </a:xfrm>
          <a:prstGeom prst="downArrow">
            <a:avLst>
              <a:gd name="adj1" fmla="val 53574"/>
              <a:gd name="adj2" fmla="val 5690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160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810147"/>
              </p:ext>
            </p:extLst>
          </p:nvPr>
        </p:nvGraphicFramePr>
        <p:xfrm>
          <a:off x="180304" y="1931832"/>
          <a:ext cx="4803820" cy="469727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401910"/>
                <a:gridCol w="2401910"/>
              </a:tblGrid>
              <a:tr h="73325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Factor reducing absorption 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Factors favoring absorption</a:t>
                      </a:r>
                      <a:endParaRPr lang="ar-SA" sz="2000" b="1" dirty="0"/>
                    </a:p>
                  </a:txBody>
                  <a:tcPr/>
                </a:tc>
              </a:tr>
              <a:tr h="530561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Inorganic</a:t>
                      </a:r>
                      <a:r>
                        <a:rPr lang="en-US" sz="2000" baseline="0" dirty="0" smtClean="0"/>
                        <a:t> iron 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err="1" smtClean="0"/>
                        <a:t>Haem</a:t>
                      </a:r>
                      <a:r>
                        <a:rPr lang="en-US" sz="2000" dirty="0" smtClean="0"/>
                        <a:t> iron</a:t>
                      </a:r>
                      <a:endParaRPr lang="ar-SA" sz="2000" b="1" dirty="0"/>
                    </a:p>
                  </a:txBody>
                  <a:tcPr/>
                </a:tc>
              </a:tr>
              <a:tr h="530561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Ferric iron Fe+++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Ferrous Iron</a:t>
                      </a:r>
                      <a:r>
                        <a:rPr lang="en-US" sz="2000" baseline="0" dirty="0" smtClean="0"/>
                        <a:t> (Fe++)</a:t>
                      </a:r>
                      <a:endParaRPr lang="ar-SA" sz="2000" b="1" dirty="0"/>
                    </a:p>
                  </a:txBody>
                  <a:tcPr/>
                </a:tc>
              </a:tr>
              <a:tr h="530561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err="1" smtClean="0"/>
                        <a:t>Alkalines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Acid  vitamin</a:t>
                      </a:r>
                      <a:r>
                        <a:rPr lang="en-US" sz="2000" baseline="0" dirty="0" smtClean="0"/>
                        <a:t> C</a:t>
                      </a:r>
                      <a:endParaRPr lang="ar-SA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0561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Iron</a:t>
                      </a:r>
                      <a:r>
                        <a:rPr lang="en-US" sz="2000" baseline="0" dirty="0" smtClean="0"/>
                        <a:t> overload 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Iron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def</a:t>
                      </a:r>
                      <a:endParaRPr lang="ar-SA" sz="2000" b="1" dirty="0"/>
                    </a:p>
                  </a:txBody>
                  <a:tcPr/>
                </a:tc>
              </a:tr>
              <a:tr h="530561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Tea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Pregnancy</a:t>
                      </a:r>
                      <a:endParaRPr lang="ar-SA" sz="2000" b="1" dirty="0"/>
                    </a:p>
                  </a:txBody>
                  <a:tcPr/>
                </a:tc>
              </a:tr>
              <a:tr h="530561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Increased </a:t>
                      </a:r>
                      <a:r>
                        <a:rPr lang="en-US" sz="2000" dirty="0" err="1" smtClean="0"/>
                        <a:t>hepcidin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Hemochromatosis</a:t>
                      </a:r>
                      <a:endParaRPr lang="ar-SA" sz="2000" b="1" dirty="0"/>
                    </a:p>
                  </a:txBody>
                  <a:tcPr/>
                </a:tc>
              </a:tr>
              <a:tr h="780656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Precipitating</a:t>
                      </a:r>
                      <a:r>
                        <a:rPr lang="en-US" sz="2000" baseline="0" dirty="0" smtClean="0"/>
                        <a:t> agent(phenol)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Solubilizing</a:t>
                      </a:r>
                      <a:r>
                        <a:rPr lang="en-US" sz="2000" baseline="0" dirty="0" smtClean="0"/>
                        <a:t> agent (Sugar)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ستطيل مستدير الزوايا 6"/>
          <p:cNvSpPr/>
          <p:nvPr/>
        </p:nvSpPr>
        <p:spPr>
          <a:xfrm>
            <a:off x="220098" y="1306490"/>
            <a:ext cx="4675031" cy="43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Franklin Gothic Book" panose="020B0503020102020204" pitchFamily="34" charset="0"/>
              </a:rPr>
              <a:t>Iron absorption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420596" y="1775691"/>
            <a:ext cx="4675031" cy="43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Causes of IDA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343649" y="4067178"/>
            <a:ext cx="1190353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Increased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 demands</a:t>
            </a:r>
            <a:endParaRPr lang="en-US" altLang="en-US" sz="1600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686675" y="4067178"/>
            <a:ext cx="1528763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Malabsorption</a:t>
            </a:r>
            <a:endParaRPr lang="en-US" altLang="en-US" sz="1600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315451" y="3817939"/>
            <a:ext cx="1143000" cy="8207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Poor diet </a:t>
            </a:r>
            <a:endParaRPr lang="en-US" altLang="en-US" sz="1600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047979" y="3757613"/>
            <a:ext cx="1143000" cy="881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Chronic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 blood 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loss</a:t>
            </a:r>
            <a:endParaRPr lang="en-US" altLang="en-US" sz="1600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AutoShape 39"/>
          <p:cNvSpPr>
            <a:spLocks noChangeArrowheads="1"/>
          </p:cNvSpPr>
          <p:nvPr/>
        </p:nvSpPr>
        <p:spPr bwMode="auto">
          <a:xfrm rot="10800000">
            <a:off x="7059842" y="2314578"/>
            <a:ext cx="461962" cy="1752600"/>
          </a:xfrm>
          <a:prstGeom prst="downArrow">
            <a:avLst>
              <a:gd name="adj1" fmla="val 53574"/>
              <a:gd name="adj2" fmla="val 5690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160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6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2"/>
          <p:cNvSpPr/>
          <p:nvPr/>
        </p:nvSpPr>
        <p:spPr>
          <a:xfrm>
            <a:off x="2973862" y="1127127"/>
            <a:ext cx="5514975" cy="26860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Iron absorption</a:t>
            </a:r>
          </a:p>
        </p:txBody>
      </p:sp>
      <p:sp>
        <p:nvSpPr>
          <p:cNvPr id="6" name="Pentagon 119"/>
          <p:cNvSpPr>
            <a:spLocks noChangeArrowheads="1"/>
          </p:cNvSpPr>
          <p:nvPr/>
        </p:nvSpPr>
        <p:spPr bwMode="auto">
          <a:xfrm>
            <a:off x="3669247" y="1474790"/>
            <a:ext cx="1508125" cy="1038225"/>
          </a:xfrm>
          <a:prstGeom prst="homePlate">
            <a:avLst>
              <a:gd name="adj" fmla="val 49996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Increased </a:t>
            </a:r>
            <a:r>
              <a:rPr lang="en-US" sz="1600" b="1" dirty="0" smtClean="0">
                <a:solidFill>
                  <a:schemeClr val="bg1"/>
                </a:solidFill>
              </a:rPr>
              <a:t>demands</a:t>
            </a:r>
            <a:endParaRPr lang="en-US" sz="1600" noProof="1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Pentagon 119"/>
          <p:cNvSpPr>
            <a:spLocks noChangeArrowheads="1"/>
          </p:cNvSpPr>
          <p:nvPr/>
        </p:nvSpPr>
        <p:spPr bwMode="auto">
          <a:xfrm>
            <a:off x="3669247" y="2532858"/>
            <a:ext cx="1508125" cy="1053306"/>
          </a:xfrm>
          <a:prstGeom prst="homePlate">
            <a:avLst>
              <a:gd name="adj" fmla="val 49996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Iron </a:t>
            </a:r>
            <a:r>
              <a:rPr lang="en-US" sz="1600" b="1" dirty="0" smtClean="0">
                <a:solidFill>
                  <a:schemeClr val="bg1"/>
                </a:solidFill>
              </a:rPr>
              <a:t>overload</a:t>
            </a:r>
            <a:endParaRPr lang="en-US" sz="1600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Vinkel 120"/>
          <p:cNvSpPr>
            <a:spLocks noChangeArrowheads="1"/>
          </p:cNvSpPr>
          <p:nvPr/>
        </p:nvSpPr>
        <p:spPr bwMode="auto">
          <a:xfrm>
            <a:off x="4743985" y="1454946"/>
            <a:ext cx="1885950" cy="1077912"/>
          </a:xfrm>
          <a:prstGeom prst="chevron">
            <a:avLst>
              <a:gd name="adj" fmla="val 49994"/>
            </a:avLst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Low iron </a:t>
            </a:r>
            <a:r>
              <a:rPr lang="en-US" sz="1400" b="1" dirty="0" smtClean="0">
                <a:solidFill>
                  <a:schemeClr val="bg1"/>
                </a:solidFill>
              </a:rPr>
              <a:t>stores</a:t>
            </a:r>
            <a:endParaRPr lang="en-US" sz="1400" b="1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Vinkel 120"/>
          <p:cNvSpPr>
            <a:spLocks noChangeArrowheads="1"/>
          </p:cNvSpPr>
          <p:nvPr/>
        </p:nvSpPr>
        <p:spPr bwMode="auto">
          <a:xfrm>
            <a:off x="6196548" y="1430340"/>
            <a:ext cx="2106552" cy="1077912"/>
          </a:xfrm>
          <a:prstGeom prst="chevron">
            <a:avLst>
              <a:gd name="adj" fmla="val 49994"/>
            </a:avLst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high </a:t>
            </a:r>
            <a:r>
              <a:rPr lang="en-US" sz="1400" b="1" dirty="0" smtClean="0">
                <a:solidFill>
                  <a:schemeClr val="bg1"/>
                </a:solidFill>
              </a:rPr>
              <a:t>absorption</a:t>
            </a:r>
            <a:endParaRPr lang="en-US" sz="1400" b="1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Vinkel 120"/>
          <p:cNvSpPr>
            <a:spLocks noChangeArrowheads="1"/>
          </p:cNvSpPr>
          <p:nvPr/>
        </p:nvSpPr>
        <p:spPr bwMode="auto">
          <a:xfrm>
            <a:off x="6196548" y="2508252"/>
            <a:ext cx="2106552" cy="1077912"/>
          </a:xfrm>
          <a:prstGeom prst="chevron">
            <a:avLst>
              <a:gd name="adj" fmla="val 49994"/>
            </a:avLst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Low </a:t>
            </a:r>
            <a:r>
              <a:rPr lang="en-US" sz="1400" b="1" dirty="0" smtClean="0">
                <a:solidFill>
                  <a:schemeClr val="bg1"/>
                </a:solidFill>
              </a:rPr>
              <a:t>absorption</a:t>
            </a:r>
            <a:endParaRPr lang="en-US" sz="1400" b="1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Vinkel 120"/>
          <p:cNvSpPr>
            <a:spLocks noChangeArrowheads="1"/>
          </p:cNvSpPr>
          <p:nvPr/>
        </p:nvSpPr>
        <p:spPr bwMode="auto">
          <a:xfrm>
            <a:off x="4743985" y="2532858"/>
            <a:ext cx="1885950" cy="1077912"/>
          </a:xfrm>
          <a:prstGeom prst="chevron">
            <a:avLst>
              <a:gd name="adj" fmla="val 49994"/>
            </a:avLst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Full iron </a:t>
            </a:r>
            <a:r>
              <a:rPr lang="en-US" sz="1400" b="1" dirty="0" smtClean="0">
                <a:solidFill>
                  <a:schemeClr val="bg1"/>
                </a:solidFill>
              </a:rPr>
              <a:t>stores</a:t>
            </a:r>
            <a:endParaRPr lang="en-US" sz="1400" b="1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وسيلة شرح مستطيلة 18"/>
          <p:cNvSpPr/>
          <p:nvPr/>
        </p:nvSpPr>
        <p:spPr>
          <a:xfrm>
            <a:off x="8960326" y="1255714"/>
            <a:ext cx="1714500" cy="866775"/>
          </a:xfrm>
          <a:prstGeom prst="wedgeRectCallout">
            <a:avLst>
              <a:gd name="adj1" fmla="val -78166"/>
              <a:gd name="adj2" fmla="val 1013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Body status</a:t>
            </a:r>
            <a:endParaRPr lang="en-US" sz="1600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8158164" y="3687762"/>
            <a:ext cx="1714499" cy="81280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More absorption </a:t>
            </a:r>
          </a:p>
        </p:txBody>
      </p:sp>
      <p:sp>
        <p:nvSpPr>
          <p:cNvPr id="34" name="AutoShape 45"/>
          <p:cNvSpPr>
            <a:spLocks noChangeArrowheads="1"/>
          </p:cNvSpPr>
          <p:nvPr/>
        </p:nvSpPr>
        <p:spPr bwMode="auto">
          <a:xfrm>
            <a:off x="6277574" y="5342590"/>
            <a:ext cx="1223364" cy="97342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Heam</a:t>
            </a:r>
            <a:r>
              <a:rPr lang="en-US" sz="1400" b="1" dirty="0">
                <a:solidFill>
                  <a:schemeClr val="bg1"/>
                </a:solidFill>
              </a:rPr>
              <a:t> Iron </a:t>
            </a:r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auto">
          <a:xfrm>
            <a:off x="8158164" y="5542616"/>
            <a:ext cx="1243011" cy="97342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Ferrous Iron </a:t>
            </a:r>
          </a:p>
        </p:txBody>
      </p:sp>
      <p:sp>
        <p:nvSpPr>
          <p:cNvPr id="44" name="AutoShape 45"/>
          <p:cNvSpPr>
            <a:spLocks noChangeArrowheads="1"/>
          </p:cNvSpPr>
          <p:nvPr/>
        </p:nvSpPr>
        <p:spPr bwMode="auto">
          <a:xfrm>
            <a:off x="5545702" y="4094163"/>
            <a:ext cx="1240861" cy="10350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More </a:t>
            </a:r>
            <a:r>
              <a:rPr lang="en-US" sz="1400" b="1" dirty="0" smtClean="0">
                <a:solidFill>
                  <a:schemeClr val="bg1"/>
                </a:solidFill>
              </a:rPr>
              <a:t>Iron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5" name="وسيلة شرح بيضاوية 54"/>
          <p:cNvSpPr/>
          <p:nvPr/>
        </p:nvSpPr>
        <p:spPr>
          <a:xfrm>
            <a:off x="9872663" y="4504389"/>
            <a:ext cx="1371600" cy="1676401"/>
          </a:xfrm>
          <a:prstGeom prst="wedgeEllipseCallout">
            <a:avLst>
              <a:gd name="adj1" fmla="val -67345"/>
              <a:gd name="adj2" fmla="val -5715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Content and form of dietary iron</a:t>
            </a:r>
            <a:endParaRPr lang="en-US" sz="1600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57" name="رابط كسهم مستقيم 56"/>
          <p:cNvCxnSpPr>
            <a:stCxn id="44" idx="3"/>
            <a:endCxn id="22" idx="2"/>
          </p:cNvCxnSpPr>
          <p:nvPr/>
        </p:nvCxnSpPr>
        <p:spPr>
          <a:xfrm flipV="1">
            <a:off x="6786563" y="4094163"/>
            <a:ext cx="1371601" cy="517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>
            <a:endCxn id="22" idx="3"/>
          </p:cNvCxnSpPr>
          <p:nvPr/>
        </p:nvCxnSpPr>
        <p:spPr>
          <a:xfrm flipV="1">
            <a:off x="7500938" y="4381532"/>
            <a:ext cx="908309" cy="961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كسهم مستقيم 58"/>
          <p:cNvCxnSpPr>
            <a:stCxn id="41" idx="0"/>
            <a:endCxn id="22" idx="4"/>
          </p:cNvCxnSpPr>
          <p:nvPr/>
        </p:nvCxnSpPr>
        <p:spPr>
          <a:xfrm flipV="1">
            <a:off x="8779670" y="4500564"/>
            <a:ext cx="235744" cy="1042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>
            <a:off x="5288230" y="4094163"/>
            <a:ext cx="6016" cy="2421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8"/>
          <p:cNvGrpSpPr>
            <a:grpSpLocks/>
          </p:cNvGrpSpPr>
          <p:nvPr/>
        </p:nvGrpSpPr>
        <p:grpSpPr bwMode="auto">
          <a:xfrm>
            <a:off x="2396992" y="4105785"/>
            <a:ext cx="2841331" cy="2398628"/>
            <a:chOff x="1469" y="624"/>
            <a:chExt cx="1056" cy="1098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1469" y="624"/>
              <a:ext cx="1056" cy="1098"/>
            </a:xfrm>
            <a:prstGeom prst="roundRect">
              <a:avLst>
                <a:gd name="adj" fmla="val 14222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73" name="Freeform 4"/>
            <p:cNvSpPr>
              <a:spLocks/>
            </p:cNvSpPr>
            <p:nvPr/>
          </p:nvSpPr>
          <p:spPr bwMode="auto">
            <a:xfrm>
              <a:off x="1477" y="628"/>
              <a:ext cx="1040" cy="411"/>
            </a:xfrm>
            <a:custGeom>
              <a:avLst/>
              <a:gdLst/>
              <a:ahLst/>
              <a:cxnLst>
                <a:cxn ang="0">
                  <a:pos x="2" y="226"/>
                </a:cxn>
                <a:cxn ang="0">
                  <a:pos x="173" y="6"/>
                </a:cxn>
                <a:cxn ang="0">
                  <a:pos x="880" y="3"/>
                </a:cxn>
                <a:cxn ang="0">
                  <a:pos x="1039" y="162"/>
                </a:cxn>
                <a:cxn ang="0">
                  <a:pos x="1039" y="441"/>
                </a:cxn>
                <a:cxn ang="0">
                  <a:pos x="280" y="818"/>
                </a:cxn>
                <a:cxn ang="0">
                  <a:pos x="8" y="875"/>
                </a:cxn>
                <a:cxn ang="0">
                  <a:pos x="4" y="762"/>
                </a:cxn>
                <a:cxn ang="0">
                  <a:pos x="2" y="226"/>
                </a:cxn>
              </a:cxnLst>
              <a:rect l="0" t="0" r="r" b="b"/>
              <a:pathLst>
                <a:path w="1040" h="948">
                  <a:moveTo>
                    <a:pt x="2" y="226"/>
                  </a:moveTo>
                  <a:cubicBezTo>
                    <a:pt x="0" y="37"/>
                    <a:pt x="71" y="6"/>
                    <a:pt x="173" y="6"/>
                  </a:cubicBezTo>
                  <a:cubicBezTo>
                    <a:pt x="276" y="6"/>
                    <a:pt x="767" y="0"/>
                    <a:pt x="880" y="3"/>
                  </a:cubicBezTo>
                  <a:cubicBezTo>
                    <a:pt x="1002" y="6"/>
                    <a:pt x="1035" y="87"/>
                    <a:pt x="1039" y="162"/>
                  </a:cubicBezTo>
                  <a:cubicBezTo>
                    <a:pt x="1036" y="426"/>
                    <a:pt x="1040" y="271"/>
                    <a:pt x="1039" y="441"/>
                  </a:cubicBezTo>
                  <a:cubicBezTo>
                    <a:pt x="1039" y="677"/>
                    <a:pt x="382" y="818"/>
                    <a:pt x="280" y="818"/>
                  </a:cubicBezTo>
                  <a:cubicBezTo>
                    <a:pt x="177" y="818"/>
                    <a:pt x="71" y="867"/>
                    <a:pt x="8" y="875"/>
                  </a:cubicBezTo>
                  <a:cubicBezTo>
                    <a:pt x="5" y="948"/>
                    <a:pt x="5" y="870"/>
                    <a:pt x="4" y="762"/>
                  </a:cubicBezTo>
                  <a:cubicBezTo>
                    <a:pt x="3" y="654"/>
                    <a:pt x="2" y="338"/>
                    <a:pt x="2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Inhibitors: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1476" y="1027"/>
              <a:ext cx="1034" cy="63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Dairy foods                 (calcium)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 High fiber foods        (</a:t>
              </a:r>
              <a:r>
                <a:rPr lang="en-US" sz="1400" b="1" dirty="0" err="1">
                  <a:solidFill>
                    <a:schemeClr val="bg1"/>
                  </a:solidFill>
                </a:rPr>
                <a:t>phytate</a:t>
              </a:r>
              <a:r>
                <a:rPr lang="en-US" sz="1400" b="1" dirty="0">
                  <a:solidFill>
                    <a:schemeClr val="bg1"/>
                  </a:solidFill>
                </a:rPr>
                <a:t>)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 Coffee &amp;tea         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(</a:t>
              </a:r>
              <a:r>
                <a:rPr lang="en-US" sz="1400" b="1" dirty="0" err="1">
                  <a:solidFill>
                    <a:schemeClr val="bg1"/>
                  </a:solidFill>
                </a:rPr>
                <a:t>polyphenoles</a:t>
              </a:r>
              <a:r>
                <a:rPr lang="en-US" sz="1400" b="1" dirty="0">
                  <a:solidFill>
                    <a:schemeClr val="bg1"/>
                  </a:solidFill>
                </a:rPr>
                <a:t>)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Anti -Acids </a:t>
              </a:r>
            </a:p>
            <a:p>
              <a:pPr algn="ctr"/>
              <a:endParaRPr lang="en-US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8"/>
          <p:cNvGrpSpPr>
            <a:grpSpLocks/>
          </p:cNvGrpSpPr>
          <p:nvPr/>
        </p:nvGrpSpPr>
        <p:grpSpPr bwMode="auto">
          <a:xfrm>
            <a:off x="0" y="4105785"/>
            <a:ext cx="2351315" cy="2398628"/>
            <a:chOff x="1469" y="624"/>
            <a:chExt cx="1056" cy="1098"/>
          </a:xfrm>
        </p:grpSpPr>
        <p:sp>
          <p:nvSpPr>
            <p:cNvPr id="76" name="AutoShape 3"/>
            <p:cNvSpPr>
              <a:spLocks noChangeArrowheads="1"/>
            </p:cNvSpPr>
            <p:nvPr/>
          </p:nvSpPr>
          <p:spPr bwMode="auto">
            <a:xfrm>
              <a:off x="1469" y="624"/>
              <a:ext cx="1056" cy="1098"/>
            </a:xfrm>
            <a:prstGeom prst="roundRect">
              <a:avLst>
                <a:gd name="adj" fmla="val 14222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77" name="Freeform 4"/>
            <p:cNvSpPr>
              <a:spLocks/>
            </p:cNvSpPr>
            <p:nvPr/>
          </p:nvSpPr>
          <p:spPr bwMode="auto">
            <a:xfrm>
              <a:off x="1477" y="628"/>
              <a:ext cx="1040" cy="399"/>
            </a:xfrm>
            <a:custGeom>
              <a:avLst/>
              <a:gdLst/>
              <a:ahLst/>
              <a:cxnLst>
                <a:cxn ang="0">
                  <a:pos x="2" y="226"/>
                </a:cxn>
                <a:cxn ang="0">
                  <a:pos x="173" y="6"/>
                </a:cxn>
                <a:cxn ang="0">
                  <a:pos x="880" y="3"/>
                </a:cxn>
                <a:cxn ang="0">
                  <a:pos x="1039" y="162"/>
                </a:cxn>
                <a:cxn ang="0">
                  <a:pos x="1039" y="441"/>
                </a:cxn>
                <a:cxn ang="0">
                  <a:pos x="280" y="818"/>
                </a:cxn>
                <a:cxn ang="0">
                  <a:pos x="8" y="875"/>
                </a:cxn>
                <a:cxn ang="0">
                  <a:pos x="4" y="762"/>
                </a:cxn>
                <a:cxn ang="0">
                  <a:pos x="2" y="226"/>
                </a:cxn>
              </a:cxnLst>
              <a:rect l="0" t="0" r="r" b="b"/>
              <a:pathLst>
                <a:path w="1040" h="948">
                  <a:moveTo>
                    <a:pt x="2" y="226"/>
                  </a:moveTo>
                  <a:cubicBezTo>
                    <a:pt x="0" y="37"/>
                    <a:pt x="71" y="6"/>
                    <a:pt x="173" y="6"/>
                  </a:cubicBezTo>
                  <a:cubicBezTo>
                    <a:pt x="276" y="6"/>
                    <a:pt x="767" y="0"/>
                    <a:pt x="880" y="3"/>
                  </a:cubicBezTo>
                  <a:cubicBezTo>
                    <a:pt x="1002" y="6"/>
                    <a:pt x="1035" y="87"/>
                    <a:pt x="1039" y="162"/>
                  </a:cubicBezTo>
                  <a:cubicBezTo>
                    <a:pt x="1036" y="426"/>
                    <a:pt x="1040" y="271"/>
                    <a:pt x="1039" y="441"/>
                  </a:cubicBezTo>
                  <a:cubicBezTo>
                    <a:pt x="1039" y="677"/>
                    <a:pt x="382" y="818"/>
                    <a:pt x="280" y="818"/>
                  </a:cubicBezTo>
                  <a:cubicBezTo>
                    <a:pt x="177" y="818"/>
                    <a:pt x="71" y="867"/>
                    <a:pt x="8" y="875"/>
                  </a:cubicBezTo>
                  <a:cubicBezTo>
                    <a:pt x="5" y="948"/>
                    <a:pt x="5" y="870"/>
                    <a:pt x="4" y="762"/>
                  </a:cubicBezTo>
                  <a:cubicBezTo>
                    <a:pt x="3" y="654"/>
                    <a:pt x="2" y="338"/>
                    <a:pt x="2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Enhancers: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78" name="AutoShape 5"/>
            <p:cNvSpPr>
              <a:spLocks noChangeArrowheads="1"/>
            </p:cNvSpPr>
            <p:nvPr/>
          </p:nvSpPr>
          <p:spPr bwMode="auto">
            <a:xfrm>
              <a:off x="1476" y="1027"/>
              <a:ext cx="1034" cy="63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Meat                  (</a:t>
              </a:r>
              <a:r>
                <a:rPr lang="en-US" sz="1400" b="1" dirty="0" err="1">
                  <a:solidFill>
                    <a:schemeClr val="bg1"/>
                  </a:solidFill>
                </a:rPr>
                <a:t>haem</a:t>
              </a:r>
              <a:r>
                <a:rPr lang="en-US" sz="1400" b="1" dirty="0">
                  <a:solidFill>
                    <a:schemeClr val="bg1"/>
                  </a:solidFill>
                </a:rPr>
                <a:t> iron)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 Fruit                (Vitamin C)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Sugar (Solubilizing agent )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Acids</a:t>
              </a:r>
            </a:p>
            <a:p>
              <a:pPr algn="ctr"/>
              <a:endParaRPr lang="en-US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مستطيل مستدير الزوايا 78"/>
          <p:cNvSpPr/>
          <p:nvPr/>
        </p:nvSpPr>
        <p:spPr>
          <a:xfrm>
            <a:off x="449943" y="1689101"/>
            <a:ext cx="2002972" cy="13827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Balance between dietary enhancers &amp; Inhibitory factors</a:t>
            </a:r>
          </a:p>
        </p:txBody>
      </p:sp>
      <p:cxnSp>
        <p:nvCxnSpPr>
          <p:cNvPr id="81" name="رابط كسهم مستقيم 80"/>
          <p:cNvCxnSpPr>
            <a:stCxn id="79" idx="2"/>
            <a:endCxn id="76" idx="0"/>
          </p:cNvCxnSpPr>
          <p:nvPr/>
        </p:nvCxnSpPr>
        <p:spPr>
          <a:xfrm flipH="1">
            <a:off x="1175658" y="3071814"/>
            <a:ext cx="275771" cy="1033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كسهم مستقيم 81"/>
          <p:cNvCxnSpPr>
            <a:stCxn id="79" idx="2"/>
            <a:endCxn id="72" idx="0"/>
          </p:cNvCxnSpPr>
          <p:nvPr/>
        </p:nvCxnSpPr>
        <p:spPr>
          <a:xfrm>
            <a:off x="1451429" y="3071814"/>
            <a:ext cx="2366229" cy="1033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492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عنصر نائب للمحتوى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1919046224"/>
              </p:ext>
            </p:extLst>
          </p:nvPr>
        </p:nvGraphicFramePr>
        <p:xfrm>
          <a:off x="163851" y="824248"/>
          <a:ext cx="5837704" cy="194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405"/>
                <a:gridCol w="1086676"/>
                <a:gridCol w="1167541"/>
                <a:gridCol w="1167541"/>
                <a:gridCol w="1167541"/>
              </a:tblGrid>
              <a:tr h="6822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</a:p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</a:p>
                    <a:p>
                      <a:pPr algn="ctr"/>
                      <a:r>
                        <a:rPr lang="en-US" dirty="0" smtClean="0"/>
                        <a:t>pre-latent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</a:p>
                    <a:p>
                      <a:pPr algn="ctr"/>
                      <a:r>
                        <a:rPr lang="en-US" dirty="0" smtClean="0"/>
                        <a:t>Latent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IDA</a:t>
                      </a:r>
                      <a:endParaRPr lang="en-US" dirty="0"/>
                    </a:p>
                  </a:txBody>
                  <a:tcPr/>
                </a:tc>
              </a:tr>
              <a:tr h="419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419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MCV/MCH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419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Hemoglobin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عنصر نائب للصورة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عنصر نائب لـ SmartArt 4"/>
          <p:cNvSpPr>
            <a:spLocks noGrp="1"/>
          </p:cNvSpPr>
          <p:nvPr>
            <p:ph type="dgm" sz="quarter" idx="12"/>
          </p:nvPr>
        </p:nvSpPr>
        <p:spPr/>
      </p:sp>
      <p:sp>
        <p:nvSpPr>
          <p:cNvPr id="6" name="مستطيل مستدير الزوايا 5"/>
          <p:cNvSpPr/>
          <p:nvPr/>
        </p:nvSpPr>
        <p:spPr>
          <a:xfrm>
            <a:off x="270454" y="206062"/>
            <a:ext cx="4675031" cy="43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of IDA</a:t>
            </a:r>
            <a:endParaRPr lang="en-US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40920" y="3382610"/>
            <a:ext cx="4402426" cy="43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87898" y="4037405"/>
            <a:ext cx="5074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dirty="0">
                <a:solidFill>
                  <a:schemeClr val="dk1"/>
                </a:solidFill>
                <a:latin typeface="Franklin Gothic Book" panose="020B0503020102020204" pitchFamily="34" charset="0"/>
              </a:rPr>
              <a:t>Beside symptoms and signs of </a:t>
            </a:r>
            <a:r>
              <a:rPr lang="en-US" altLang="ar-SA" sz="2000" dirty="0" err="1">
                <a:solidFill>
                  <a:schemeClr val="dk1"/>
                </a:solidFill>
                <a:latin typeface="Franklin Gothic Book" panose="020B0503020102020204" pitchFamily="34" charset="0"/>
              </a:rPr>
              <a:t>anaemia</a:t>
            </a:r>
            <a:r>
              <a:rPr lang="en-US" altLang="ar-SA" sz="2000" dirty="0">
                <a:solidFill>
                  <a:schemeClr val="dk1"/>
                </a:solidFill>
                <a:latin typeface="Franklin Gothic Book" panose="020B0503020102020204" pitchFamily="34" charset="0"/>
              </a:rPr>
              <a:t> +/- bleeding patients present with:</a:t>
            </a:r>
          </a:p>
          <a:p>
            <a:pPr lv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(A): </a:t>
            </a:r>
            <a:r>
              <a:rPr lang="en-US" altLang="ar-SA" sz="2000" dirty="0" err="1">
                <a:solidFill>
                  <a:schemeClr val="dk1"/>
                </a:solidFill>
                <a:latin typeface="Franklin Gothic Book" panose="020B0503020102020204" pitchFamily="34" charset="0"/>
              </a:rPr>
              <a:t>Koilonychia</a:t>
            </a:r>
            <a:r>
              <a:rPr lang="en-US" altLang="ar-SA" sz="2000" dirty="0">
                <a:solidFill>
                  <a:schemeClr val="dk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ar-SA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(spoon-shaped nails)</a:t>
            </a:r>
          </a:p>
          <a:p>
            <a:pPr lv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dirty="0" smtClean="0">
                <a:solidFill>
                  <a:schemeClr val="dk1"/>
                </a:solidFill>
                <a:latin typeface="Franklin Gothic Book" panose="020B0503020102020204" pitchFamily="34" charset="0"/>
              </a:rPr>
              <a:t>(</a:t>
            </a:r>
            <a:r>
              <a:rPr lang="en-US" altLang="ar-SA" sz="2000" dirty="0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B</a:t>
            </a:r>
            <a:r>
              <a:rPr lang="en-US" altLang="ar-SA" sz="2000" dirty="0" smtClean="0">
                <a:solidFill>
                  <a:schemeClr val="dk1"/>
                </a:solidFill>
                <a:latin typeface="Franklin Gothic Book" panose="020B0503020102020204" pitchFamily="34" charset="0"/>
              </a:rPr>
              <a:t>): </a:t>
            </a:r>
            <a:r>
              <a:rPr lang="en-US" altLang="ar-SA" sz="2000" dirty="0">
                <a:solidFill>
                  <a:schemeClr val="dk1"/>
                </a:solidFill>
                <a:latin typeface="Franklin Gothic Book" panose="020B0503020102020204" pitchFamily="34" charset="0"/>
              </a:rPr>
              <a:t>Angular stomatitis and/or glossitis </a:t>
            </a:r>
          </a:p>
          <a:p>
            <a:pPr lv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dirty="0" smtClean="0">
                <a:solidFill>
                  <a:schemeClr val="dk1"/>
                </a:solidFill>
                <a:latin typeface="Franklin Gothic Book" panose="020B0503020102020204" pitchFamily="34" charset="0"/>
              </a:rPr>
              <a:t>(</a:t>
            </a:r>
            <a:r>
              <a:rPr lang="en-US" altLang="ar-SA" sz="2000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C</a:t>
            </a:r>
            <a:r>
              <a:rPr lang="en-US" alt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):</a:t>
            </a:r>
            <a:r>
              <a:rPr lang="en-US" altLang="ar-SA" sz="2000" dirty="0" smtClean="0">
                <a:solidFill>
                  <a:schemeClr val="dk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ar-SA" sz="2000" dirty="0">
                <a:solidFill>
                  <a:schemeClr val="dk1"/>
                </a:solidFill>
                <a:latin typeface="Franklin Gothic Book" panose="020B0503020102020204" pitchFamily="34" charset="0"/>
              </a:rPr>
              <a:t>Dysphagia due to pharyngeal web (Plummer-Vinson syndrome</a:t>
            </a:r>
            <a:r>
              <a:rPr lang="en-US" altLang="ar-SA" sz="2000" dirty="0" smtClean="0">
                <a:solidFill>
                  <a:schemeClr val="dk1"/>
                </a:solidFill>
                <a:latin typeface="Franklin Gothic Book" panose="020B0503020102020204" pitchFamily="34" charset="0"/>
              </a:rPr>
              <a:t>)</a:t>
            </a:r>
            <a:r>
              <a:rPr lang="ar-SA" altLang="ar-SA" sz="2000" dirty="0" smtClean="0">
                <a:solidFill>
                  <a:schemeClr val="dk1"/>
                </a:solidFill>
                <a:latin typeface="Franklin Gothic Book" panose="020B0503020102020204" pitchFamily="34" charset="0"/>
              </a:rPr>
              <a:t>     </a:t>
            </a:r>
            <a:r>
              <a:rPr lang="en-US" altLang="ar-SA" sz="2000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only found in very sever cases</a:t>
            </a:r>
            <a:r>
              <a:rPr lang="ar-SA" altLang="ar-SA" sz="2000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ar-SA" sz="2000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endParaRPr lang="en-US" altLang="ar-SA" sz="20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10" name="Picture 5" descr="ch03f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167" y="2975020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741" y="206062"/>
            <a:ext cx="3825026" cy="25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5943659" y="4631397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232762" y="6502929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645155" y="6498104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b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7502" y="2338467"/>
            <a:ext cx="865378" cy="290256"/>
          </a:xfrm>
          <a:prstGeom prst="rect">
            <a:avLst/>
          </a:prstGeom>
          <a:noFill/>
          <a:ln w="38100">
            <a:solidFill>
              <a:schemeClr val="accent3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968358" y="2756079"/>
            <a:ext cx="3279221" cy="409618"/>
          </a:xfrm>
          <a:prstGeom prst="wedgeRoundRectCallout">
            <a:avLst>
              <a:gd name="adj1" fmla="val 49486"/>
              <a:gd name="adj2" fmla="val -7832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not appear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07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0"/>
          </p:nvPr>
        </p:nvSpPr>
        <p:spPr>
          <a:xfrm>
            <a:off x="121604" y="3669630"/>
            <a:ext cx="5160610" cy="3071383"/>
          </a:xfrm>
        </p:spPr>
        <p:txBody>
          <a:bodyPr/>
          <a:lstStyle/>
          <a:p>
            <a:pPr marL="0" indent="0" defTabSz="914400">
              <a:buNone/>
            </a:pPr>
            <a:r>
              <a:rPr lang="en-US" sz="1800" dirty="0">
                <a:ea typeface="+mn-ea"/>
                <a:cs typeface="+mn-cs"/>
              </a:rPr>
              <a:t>Microcytic hypochromic anemia with:</a:t>
            </a:r>
          </a:p>
          <a:p>
            <a:pPr marL="0" defTabSz="914400"/>
            <a:r>
              <a:rPr lang="en-US" sz="1800" dirty="0">
                <a:ea typeface="+mn-ea"/>
                <a:cs typeface="+mn-cs"/>
              </a:rPr>
              <a:t>•</a:t>
            </a:r>
            <a:r>
              <a:rPr lang="en-US" sz="1800" b="1" dirty="0">
                <a:solidFill>
                  <a:schemeClr val="bg2"/>
                </a:solidFill>
                <a:ea typeface="+mn-ea"/>
                <a:cs typeface="+mn-cs"/>
              </a:rPr>
              <a:t>Anisocytosis</a:t>
            </a:r>
            <a:r>
              <a:rPr lang="en-US" sz="1800" dirty="0">
                <a:ea typeface="+mn-ea"/>
                <a:cs typeface="+mn-cs"/>
              </a:rPr>
              <a:t>( variation in size</a:t>
            </a:r>
            <a:r>
              <a:rPr lang="en-US" sz="1800" dirty="0" smtClean="0">
                <a:ea typeface="+mn-ea"/>
                <a:cs typeface="+mn-cs"/>
              </a:rPr>
              <a:t>) </a:t>
            </a:r>
          </a:p>
          <a:p>
            <a:pPr marL="0" indent="0" defTabSz="914400">
              <a:buNone/>
            </a:pPr>
            <a:r>
              <a:rPr lang="en-US" sz="1800" dirty="0" smtClean="0">
                <a:ea typeface="+mn-ea"/>
                <a:cs typeface="+mn-cs"/>
              </a:rPr>
              <a:t>          </a:t>
            </a:r>
            <a:r>
              <a:rPr lang="en-US" sz="1800" b="1" dirty="0" smtClean="0">
                <a:solidFill>
                  <a:srgbClr val="C00000"/>
                </a:solidFill>
                <a:ea typeface="+mn-ea"/>
                <a:cs typeface="+mn-cs"/>
              </a:rPr>
              <a:t>MCV Change in CBC</a:t>
            </a:r>
            <a:endParaRPr lang="en-US" sz="1800" b="1" dirty="0">
              <a:solidFill>
                <a:srgbClr val="C00000"/>
              </a:solidFill>
              <a:ea typeface="+mn-ea"/>
              <a:cs typeface="+mn-cs"/>
            </a:endParaRPr>
          </a:p>
          <a:p>
            <a:r>
              <a:rPr lang="en-US" sz="1800" dirty="0">
                <a:ea typeface="+mn-ea"/>
                <a:cs typeface="+mn-cs"/>
              </a:rPr>
              <a:t>•</a:t>
            </a:r>
            <a:r>
              <a:rPr lang="en-US" sz="1800" b="1" dirty="0" err="1">
                <a:solidFill>
                  <a:schemeClr val="bg2"/>
                </a:solidFill>
                <a:ea typeface="+mn-ea"/>
                <a:cs typeface="+mn-cs"/>
              </a:rPr>
              <a:t>Pokiliocytosis</a:t>
            </a:r>
            <a:r>
              <a:rPr lang="en-US" sz="1800" b="1" dirty="0">
                <a:solidFill>
                  <a:schemeClr val="bg2"/>
                </a:solidFill>
                <a:ea typeface="+mn-ea"/>
                <a:cs typeface="+mn-cs"/>
              </a:rPr>
              <a:t> </a:t>
            </a:r>
            <a:r>
              <a:rPr lang="en-US" sz="1800" dirty="0">
                <a:ea typeface="+mn-ea"/>
                <a:cs typeface="+mn-cs"/>
              </a:rPr>
              <a:t>(</a:t>
            </a:r>
            <a:r>
              <a:rPr lang="en-US" sz="1800" dirty="0" smtClean="0">
                <a:ea typeface="+mn-ea"/>
                <a:cs typeface="+mn-cs"/>
              </a:rPr>
              <a:t>variation </a:t>
            </a:r>
            <a:r>
              <a:rPr lang="en-US" sz="1800" dirty="0">
                <a:ea typeface="+mn-ea"/>
                <a:cs typeface="+mn-cs"/>
              </a:rPr>
              <a:t>in </a:t>
            </a:r>
            <a:r>
              <a:rPr lang="en-US" sz="1800">
                <a:ea typeface="+mn-ea"/>
                <a:cs typeface="+mn-cs"/>
              </a:rPr>
              <a:t>shape</a:t>
            </a:r>
            <a:r>
              <a:rPr lang="en-US" sz="1800" smtClean="0">
                <a:ea typeface="+mn-ea"/>
                <a:cs typeface="+mn-cs"/>
              </a:rPr>
              <a:t>)</a:t>
            </a:r>
          </a:p>
          <a:p>
            <a:pPr marL="0" indent="0" algn="ctr">
              <a:buNone/>
            </a:pPr>
            <a:r>
              <a:rPr lang="en-US" sz="1800">
                <a:ea typeface="+mn-ea"/>
                <a:cs typeface="+mn-cs"/>
              </a:rPr>
              <a:t> </a:t>
            </a:r>
            <a:r>
              <a:rPr lang="en-US" sz="1800" smtClean="0">
                <a:ea typeface="+mn-ea"/>
                <a:cs typeface="+mn-cs"/>
              </a:rPr>
              <a:t>    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due to the differences in age of cells sense </a:t>
            </a:r>
            <a:r>
              <a:rPr lang="en-US" sz="180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a     RBC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life </a:t>
            </a:r>
            <a:r>
              <a:rPr lang="en-US" sz="180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span is 120 days making cells before anemia different than those after anemia.</a:t>
            </a:r>
            <a:endParaRPr lang="en-US" sz="1800" dirty="0">
              <a:solidFill>
                <a:schemeClr val="accent5">
                  <a:lumMod val="7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065" name="Picture 17" descr="https://lh4.googleusercontent.com/nGfat5kf8vp7QOpYU3ZpyFvtNr1khzwLi3pC2Y5RKTl6zxKh2Cx1uBFMS0REULY6POF3FMGZHO116x2AufssDEJAAIP9L8Vw1Q9xBrDPAX5S5sfcvx9R5rfqyGJDqLC98NNxDS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30" y="1444487"/>
            <a:ext cx="2276475" cy="17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s://lh4.googleusercontent.com/K9wC_VQCQZ5OATnFxHN7NiZupr725d_QdQwy2QltyidoGMYNKCdfGJY7D8hjGCQMq_Mi9rvFOSfjoNApmhg9EWucYMzUaICYU3pQRqPiC_uVk4gYRXOi37MoEGVC98M2Pdw26P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162" y="1444487"/>
            <a:ext cx="2142021" cy="17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670851" y="3233530"/>
            <a:ext cx="874643" cy="318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IDA</a:t>
            </a:r>
            <a:endParaRPr lang="en-US" dirty="0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188863" y="3260034"/>
            <a:ext cx="1133407" cy="311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</a:t>
            </a:r>
            <a:endParaRPr lang="en-US" dirty="0"/>
          </a:p>
        </p:txBody>
      </p:sp>
      <p:cxnSp>
        <p:nvCxnSpPr>
          <p:cNvPr id="24" name="رابط مستقيم 23"/>
          <p:cNvCxnSpPr/>
          <p:nvPr/>
        </p:nvCxnSpPr>
        <p:spPr>
          <a:xfrm>
            <a:off x="5282214" y="1082841"/>
            <a:ext cx="12032" cy="517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مستدير الزوايا 9"/>
          <p:cNvSpPr/>
          <p:nvPr/>
        </p:nvSpPr>
        <p:spPr>
          <a:xfrm>
            <a:off x="6915955" y="759854"/>
            <a:ext cx="2369713" cy="489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Iron studies</a:t>
            </a:r>
            <a:endParaRPr lang="en-US" dirty="0"/>
          </a:p>
        </p:txBody>
      </p:sp>
      <p:pic>
        <p:nvPicPr>
          <p:cNvPr id="2069" name="Picture 21" descr="https://lh5.googleusercontent.com/vZ9YlmBgIfxpFNRBtUBdz9HsEUWx8BS9BNBGZrbdKKk2ZMSn49vdPPwxkpxxGHixKxJoSN20G1nhBl7pkRxD38rYkblFqfZCT1tYtxYVZJ1eJuvOTFdw_CGHrv4ty8AW0uAX7k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12805"/>
            <a:ext cx="4814686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5628068" y="2112135"/>
            <a:ext cx="46730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total iron-binding capacity (TIBC </a:t>
            </a:r>
            <a:r>
              <a:rPr lang="en-US" dirty="0" smtClean="0"/>
              <a:t>or transferrin) test </a:t>
            </a:r>
            <a:r>
              <a:rPr lang="en-US" dirty="0"/>
              <a:t>is used to measure the amount of iron in the </a:t>
            </a:r>
            <a:r>
              <a:rPr lang="en-US" dirty="0" smtClean="0"/>
              <a:t>body.</a:t>
            </a:r>
            <a:endParaRPr lang="en-US" dirty="0"/>
          </a:p>
          <a:p>
            <a:r>
              <a:rPr lang="en-US" dirty="0"/>
              <a:t>IDA=LOW IRON+HIGH </a:t>
            </a:r>
            <a:r>
              <a:rPr lang="en-US" dirty="0" smtClean="0"/>
              <a:t>TIBC</a:t>
            </a:r>
          </a:p>
        </p:txBody>
      </p:sp>
      <p:pic>
        <p:nvPicPr>
          <p:cNvPr id="2071" name="Picture 23" descr="https://lh5.googleusercontent.com/1fPIAe9ixGDhSe0vFusqEX7t7313pWwsf_zsdI1Ap04Z0dTc2ExJ7shtUIevTYr73BEo7HmG5mAd-FvEMIgA3als7PbZPuk1g8W-ZuYs0WS4WjHotdd_KVGthAgquYfdTimQ-RN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1795" y="3430768"/>
            <a:ext cx="4583895" cy="3229339"/>
          </a:xfrm>
          <a:prstGeom prst="rect">
            <a:avLst/>
          </a:prstGeom>
          <a:noFill/>
          <a:ln w="28575">
            <a:solidFill>
              <a:srgbClr val="C6020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9899350" y="2877078"/>
            <a:ext cx="2161035" cy="2004132"/>
          </a:xfrm>
          <a:prstGeom prst="wedgeRoundRectCallout">
            <a:avLst>
              <a:gd name="adj1" fmla="val -46806"/>
              <a:gd name="adj2" fmla="val 665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Very important to note the difference between thalassemia and IDA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Cause both of them are </a:t>
            </a:r>
            <a:r>
              <a:rPr lang="en-US" sz="1600" b="1" u="sng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microcytic hypochromic anemia </a:t>
            </a:r>
          </a:p>
        </p:txBody>
      </p:sp>
    </p:spTree>
    <p:extLst>
      <p:ext uri="{BB962C8B-B14F-4D97-AF65-F5344CB8AC3E}">
        <p14:creationId xmlns:p14="http://schemas.microsoft.com/office/powerpoint/2010/main" xmlns="" val="22233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</a:t>
            </a:r>
            <a:endParaRPr lang="en-US" dirty="0"/>
          </a:p>
        </p:txBody>
      </p:sp>
      <p:pic>
        <p:nvPicPr>
          <p:cNvPr id="3074" name="Picture 2" descr="https://lh6.googleusercontent.com/ozgGrHHJWYRYtSq4aGoHfv71iP2uocs7rxoSgoVip3z93_GOONSWgaTIRWFDcNKnyLxT_0kxs-bTbDTUIRABRIeYPCxNqP65Z6Vnq3gFiVZSOqbJqkZ_6dnPHLDhvNo3GHzuvil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9" y="976110"/>
            <a:ext cx="2969457" cy="24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6.googleusercontent.com/u6arNK4rokmPEVZrTwq0u_-Ofj0-cIuCEvVbZbz0dX1GssPajDq1gL1hhafxgLCfFJVTiM-UDzvehGvm-0Rd2E8YCOkOepLBqymosVNyF9vhwqBJ2fccBm_8Z8GVJi46XRAhZdV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896" y="881794"/>
            <a:ext cx="2952291" cy="27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6.googleusercontent.com/kRTgnlEfMyUjahsyDs7MokWtZlR9nApUxBT2RMsfJMF0ZjLUyl5-q4PdE3RDdPoUKB-usXyo9uNCAV_njSLeVtb0CkK4VGM8-qHHm8wSW-5RP0N1RfzELMBvHLICrWwV8NB1Ktbz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98" y="3599260"/>
            <a:ext cx="5724525" cy="3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154252" y="4452056"/>
            <a:ext cx="3284113" cy="463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02250" y="4997003"/>
            <a:ext cx="5804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</a:t>
            </a:r>
            <a:r>
              <a:rPr lang="en-US" b="1" dirty="0"/>
              <a:t>Treat the underlying </a:t>
            </a:r>
            <a:r>
              <a:rPr lang="en-US" b="1" dirty="0" smtClean="0"/>
              <a:t>cause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(don’t play with the physiology of your body)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•</a:t>
            </a:r>
            <a:r>
              <a:rPr lang="en-US" b="1" dirty="0"/>
              <a:t>Iron replacement therapy:</a:t>
            </a:r>
            <a:endParaRPr lang="en-US" dirty="0"/>
          </a:p>
          <a:p>
            <a:r>
              <a:rPr lang="en-US" b="1" dirty="0"/>
              <a:t> Oral :( Ferrous </a:t>
            </a:r>
            <a:r>
              <a:rPr lang="en-US" b="1" dirty="0" err="1"/>
              <a:t>Sulphate</a:t>
            </a:r>
            <a:r>
              <a:rPr lang="en-US" b="1" dirty="0"/>
              <a:t>  OD for 6 months)</a:t>
            </a:r>
            <a:endParaRPr lang="en-US" dirty="0"/>
          </a:p>
          <a:p>
            <a:r>
              <a:rPr lang="en-US" b="1" dirty="0"/>
              <a:t>Intravenous:( Ferric sucrose  OD for 6 months)</a:t>
            </a:r>
            <a:endParaRPr lang="en-US" dirty="0"/>
          </a:p>
          <a:p>
            <a:r>
              <a:rPr lang="en-US" b="1" dirty="0"/>
              <a:t>(</a:t>
            </a:r>
            <a:r>
              <a:rPr lang="en-US" b="1" dirty="0" err="1"/>
              <a:t>Hb</a:t>
            </a:r>
            <a:r>
              <a:rPr lang="en-US" b="1" dirty="0"/>
              <a:t> should rise 2g/</a:t>
            </a:r>
            <a:r>
              <a:rPr lang="en-US" b="1" dirty="0" err="1"/>
              <a:t>dL</a:t>
            </a:r>
            <a:r>
              <a:rPr lang="en-US" b="1" dirty="0"/>
              <a:t> every 3 weeks)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6620588" y="1207929"/>
            <a:ext cx="12032" cy="517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مستدير الزوايا 11"/>
          <p:cNvSpPr/>
          <p:nvPr/>
        </p:nvSpPr>
        <p:spPr>
          <a:xfrm>
            <a:off x="6977393" y="1207929"/>
            <a:ext cx="3284113" cy="463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977393" y="1844933"/>
            <a:ext cx="341075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Dietary modification</a:t>
            </a:r>
          </a:p>
          <a:p>
            <a:pPr marL="342900" indent="-342900"/>
            <a:r>
              <a:rPr lang="en-US" b="1" dirty="0"/>
              <a:t>           </a:t>
            </a:r>
            <a:r>
              <a:rPr lang="en-US" dirty="0"/>
              <a:t>Meat is better source than vegetables. </a:t>
            </a:r>
          </a:p>
          <a:p>
            <a:pPr marL="342900" indent="-342900"/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Food fortification (with ferrous </a:t>
            </a:r>
            <a:r>
              <a:rPr lang="en-US" b="1" u="sng" dirty="0" err="1"/>
              <a:t>sulphate</a:t>
            </a:r>
            <a:r>
              <a:rPr lang="en-US" b="1" u="sng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dirty="0"/>
              <a:t>GIT disturbances ,staining of teeth &amp; metallic taste.</a:t>
            </a:r>
          </a:p>
          <a:p>
            <a:pPr marL="342900" indent="-342900"/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Iron supplementation:</a:t>
            </a:r>
          </a:p>
          <a:p>
            <a:pPr marL="342900" indent="-342900"/>
            <a:r>
              <a:rPr lang="en-US" sz="1600" b="1" dirty="0"/>
              <a:t>              </a:t>
            </a:r>
            <a:r>
              <a:rPr lang="en-US" dirty="0"/>
              <a:t>For high risk groups.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439" y="3996803"/>
            <a:ext cx="515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BM stands for bone marrow it’s biopsy procedure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2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08054" y="356482"/>
            <a:ext cx="9481754" cy="839787"/>
          </a:xfrm>
        </p:spPr>
        <p:txBody>
          <a:bodyPr/>
          <a:lstStyle/>
          <a:p>
            <a:r>
              <a:rPr lang="en-US" dirty="0" smtClean="0"/>
              <a:t>Anemia of chronic disease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0"/>
          </p:nvPr>
        </p:nvSpPr>
        <p:spPr>
          <a:xfrm>
            <a:off x="411280" y="1196269"/>
            <a:ext cx="8525814" cy="5156200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933"/>
              </a:spcBef>
              <a:buClr>
                <a:schemeClr val="accent6">
                  <a:lumMod val="75000"/>
                </a:schemeClr>
              </a:buClr>
              <a:buSzPct val="110000"/>
              <a:buNone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Normochromic normocytic </a:t>
            </a:r>
            <a:r>
              <a:rPr lang="en-US" sz="2800" b="1" dirty="0">
                <a:latin typeface="+mn-lt"/>
                <a:ea typeface="+mn-ea"/>
                <a:cs typeface="+mn-cs"/>
              </a:rPr>
              <a:t> (usually) anemia caused by 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decreased  release of iron</a:t>
            </a:r>
            <a:r>
              <a:rPr lang="en-US" sz="2800" b="1" dirty="0">
                <a:latin typeface="+mn-lt"/>
                <a:ea typeface="+mn-ea"/>
                <a:cs typeface="+mn-cs"/>
              </a:rPr>
              <a:t> from iron stores due to 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raised serum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Hepcidin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latin typeface="+mn-lt"/>
                <a:ea typeface="+mn-ea"/>
                <a:cs typeface="+mn-cs"/>
              </a:rPr>
              <a:t>.</a:t>
            </a:r>
          </a:p>
          <a:p>
            <a:pPr marL="0" lvl="1" indent="0">
              <a:spcBef>
                <a:spcPts val="933"/>
              </a:spcBef>
              <a:buClr>
                <a:schemeClr val="accent6">
                  <a:lumMod val="75000"/>
                </a:schemeClr>
              </a:buClr>
              <a:buSzPct val="110000"/>
              <a:buNone/>
            </a:pPr>
            <a:r>
              <a:rPr lang="en-US" sz="2800" b="1" dirty="0">
                <a:latin typeface="+mn-lt"/>
                <a:ea typeface="+mn-ea"/>
                <a:cs typeface="+mn-cs"/>
              </a:rPr>
              <a:t>Associated with </a:t>
            </a:r>
          </a:p>
          <a:p>
            <a:pPr marL="514350" lvl="1" indent="-514350">
              <a:spcBef>
                <a:spcPts val="933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800" b="1" dirty="0">
                <a:latin typeface="+mn-lt"/>
                <a:ea typeface="+mn-ea"/>
                <a:cs typeface="+mn-cs"/>
              </a:rPr>
              <a:t>   - Chronic infection including HIV, malaria </a:t>
            </a:r>
          </a:p>
          <a:p>
            <a:pPr marL="514350" lvl="1" indent="-514350">
              <a:spcBef>
                <a:spcPts val="933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800" b="1" dirty="0">
                <a:latin typeface="+mn-lt"/>
                <a:ea typeface="+mn-ea"/>
                <a:cs typeface="+mn-cs"/>
              </a:rPr>
              <a:t>   - Chronic inflammations</a:t>
            </a:r>
          </a:p>
          <a:p>
            <a:pPr marL="514350" lvl="1" indent="-514350">
              <a:spcBef>
                <a:spcPts val="933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800" b="1" dirty="0">
                <a:latin typeface="+mn-lt"/>
                <a:ea typeface="+mn-ea"/>
                <a:cs typeface="+mn-cs"/>
              </a:rPr>
              <a:t>   -Tissue necrosis</a:t>
            </a:r>
          </a:p>
          <a:p>
            <a:pPr marL="514350" lvl="1" indent="-514350">
              <a:spcBef>
                <a:spcPts val="933"/>
              </a:spcBef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800" b="1" dirty="0">
                <a:latin typeface="+mn-lt"/>
                <a:ea typeface="+mn-ea"/>
                <a:cs typeface="+mn-cs"/>
              </a:rPr>
              <a:t>    -Malignancy</a:t>
            </a:r>
          </a:p>
        </p:txBody>
      </p:sp>
    </p:spTree>
    <p:extLst>
      <p:ext uri="{BB962C8B-B14F-4D97-AF65-F5344CB8AC3E}">
        <p14:creationId xmlns:p14="http://schemas.microsoft.com/office/powerpoint/2010/main" xmlns="" val="36726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1552" y="770022"/>
            <a:ext cx="4557448" cy="1997242"/>
          </a:xfrm>
        </p:spPr>
        <p:txBody>
          <a:bodyPr/>
          <a:lstStyle/>
          <a:p>
            <a:pPr fontAlgn="base"/>
            <a:r>
              <a:rPr lang="en-US" b="1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1) hemoglobin </a:t>
            </a:r>
            <a:r>
              <a:rPr lang="en-US" b="1" dirty="0" err="1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responsiple</a:t>
            </a:r>
            <a:r>
              <a:rPr lang="en-US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for: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a- carries O2 from body tissue to lung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b- carries CO2 from lung to body tissue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c- maintain the shape of RBCs 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d- all of the above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3) which one of these is the major factory of synthesizing hemoglobin: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a- basophilic </a:t>
            </a:r>
            <a:r>
              <a:rPr lang="en-US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normoblast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b- late </a:t>
            </a:r>
            <a:r>
              <a:rPr lang="en-US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normoblast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c- reticulocyte 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d- intermediate </a:t>
            </a:r>
            <a:r>
              <a:rPr lang="en-US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normoblast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561931" y="1185779"/>
            <a:ext cx="4648200" cy="266432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4) which on is true regarding anemia: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a- mild anemia asymptomatic usually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b- symptoms </a:t>
            </a:r>
            <a:r>
              <a:rPr lang="en-US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diappear</a:t>
            </a:r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even if </a:t>
            </a:r>
            <a:r>
              <a:rPr lang="en-US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Hb</a:t>
            </a:r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less than 9g/</a:t>
            </a:r>
            <a:r>
              <a:rPr lang="en-US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dL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c- slow onset causes more symptoms than rapid progression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d- young patient tolerate anemia less than </a:t>
            </a: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elderly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2)  which one of these is responsible for producing an identical cells: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a- cell differentiation 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b- self renewal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c- erythropoiesis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d- </a:t>
            </a: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IDA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98026" y="3997826"/>
            <a:ext cx="4648200" cy="1803400"/>
          </a:xfrm>
        </p:spPr>
        <p:txBody>
          <a:bodyPr>
            <a:normAutofit fontScale="92500" lnSpcReduction="20000"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5) the specific clinical feature of anemia is:</a:t>
            </a:r>
          </a:p>
          <a:p>
            <a:r>
              <a:rPr lang="en-US" sz="1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a- lethargy</a:t>
            </a:r>
          </a:p>
          <a:p>
            <a:r>
              <a:rPr lang="en-US" sz="1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b- palpitation</a:t>
            </a:r>
          </a:p>
          <a:p>
            <a:r>
              <a:rPr lang="en-US" sz="1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c- </a:t>
            </a:r>
            <a:r>
              <a:rPr lang="en-US" sz="17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spoon nail</a:t>
            </a:r>
            <a:endParaRPr lang="en-US" sz="17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d- </a:t>
            </a:r>
            <a:r>
              <a:rPr lang="en-US" sz="17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angina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1102473" y="1614236"/>
            <a:ext cx="889000" cy="2006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1- C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2- B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3- D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4- A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5- C</a:t>
            </a:r>
          </a:p>
          <a:p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6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2604" y="1085900"/>
            <a:ext cx="10880196" cy="118387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Q) what is the anemia that caused by reduction of </a:t>
            </a:r>
            <a:r>
              <a:rPr lang="en-US" b="1" dirty="0" err="1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prophyrin</a:t>
            </a:r>
            <a:r>
              <a:rPr lang="en-US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A) </a:t>
            </a:r>
            <a:r>
              <a:rPr lang="en-US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sidroblastic</a:t>
            </a:r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anemia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9521" y="2464467"/>
            <a:ext cx="9766300" cy="168252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Q) why is the iron </a:t>
            </a:r>
            <a:r>
              <a:rPr lang="en-US" b="1" dirty="0" err="1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defeciency</a:t>
            </a:r>
            <a:r>
              <a:rPr lang="en-US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most common disorder?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a-only 5-10% of taken iron will be absorbed.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b- inorganic iron can not be absorbed easily</a:t>
            </a: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could be due Excess loss due to </a:t>
            </a: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hemorrhage. 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20" y="4478421"/>
            <a:ext cx="9766300" cy="1320800"/>
          </a:xfrm>
        </p:spPr>
        <p:txBody>
          <a:bodyPr>
            <a:normAutofit/>
          </a:bodyPr>
          <a:lstStyle/>
          <a:p>
            <a:pPr fontAlgn="base"/>
            <a:r>
              <a:rPr lang="en-US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Q) what are the iron studies that we find in IDA?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1- </a:t>
            </a:r>
            <a:r>
              <a:rPr lang="en-US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haigh</a:t>
            </a:r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total iron binding </a:t>
            </a: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capacity  2- </a:t>
            </a:r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low serum iron 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3- low serum ferritin 4- low transferrin </a:t>
            </a:r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saturation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8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9597" y="1635617"/>
            <a:ext cx="4317110" cy="287444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Done by:</a:t>
            </a:r>
          </a:p>
          <a:p>
            <a:r>
              <a:rPr lang="en-US" dirty="0" smtClean="0"/>
              <a:t>Mohammed </a:t>
            </a:r>
            <a:r>
              <a:rPr lang="en-US" dirty="0" err="1" smtClean="0"/>
              <a:t>albadrani</a:t>
            </a:r>
            <a:endParaRPr lang="en-US" dirty="0" smtClean="0"/>
          </a:p>
          <a:p>
            <a:r>
              <a:rPr lang="en-US" dirty="0" smtClean="0"/>
              <a:t>Khalil </a:t>
            </a:r>
            <a:r>
              <a:rPr lang="en-US" dirty="0" err="1" smtClean="0"/>
              <a:t>alhindas</a:t>
            </a:r>
            <a:endParaRPr lang="en-US" dirty="0" smtClean="0"/>
          </a:p>
          <a:p>
            <a:r>
              <a:rPr lang="en-US" dirty="0" smtClean="0"/>
              <a:t>Saleh </a:t>
            </a:r>
            <a:r>
              <a:rPr lang="en-US" dirty="0" err="1" smtClean="0"/>
              <a:t>albnyan</a:t>
            </a:r>
            <a:endParaRPr lang="en-US" dirty="0" smtClean="0"/>
          </a:p>
          <a:p>
            <a:r>
              <a:rPr lang="en-US" dirty="0" smtClean="0"/>
              <a:t>Abdulrahman </a:t>
            </a:r>
            <a:r>
              <a:rPr lang="en-US" dirty="0" err="1" smtClean="0"/>
              <a:t>alnoeam</a:t>
            </a:r>
            <a:endParaRPr lang="en-US" dirty="0" smtClean="0"/>
          </a:p>
        </p:txBody>
      </p:sp>
      <p:pic>
        <p:nvPicPr>
          <p:cNvPr id="4" name="عنصر نائب للصورة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6" r="2386"/>
          <a:stretch>
            <a:fillRect/>
          </a:stretch>
        </p:blipFill>
        <p:spPr>
          <a:xfrm>
            <a:off x="6065949" y="1635617"/>
            <a:ext cx="5782613" cy="3456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9597" y="4437413"/>
            <a:ext cx="4766873" cy="1729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12" dirty="0">
                <a:solidFill>
                  <a:srgbClr val="FF0000"/>
                </a:solidFill>
                <a:latin typeface="Century Gothic" panose="020B0502020202020204" pitchFamily="34" charset="0"/>
                <a:ea typeface="Segoe UI Emoji" panose="020B0502040204020203" pitchFamily="34" charset="0"/>
                <a:cs typeface="Leelawadee UI Semilight" panose="020B0402040204020203" pitchFamily="34" charset="-34"/>
              </a:rPr>
              <a:t>Reviewed</a:t>
            </a:r>
            <a:r>
              <a:rPr lang="en-GB" dirty="0" smtClean="0"/>
              <a:t> </a:t>
            </a:r>
            <a:r>
              <a:rPr lang="en-GB" sz="2612" dirty="0">
                <a:solidFill>
                  <a:srgbClr val="FF0000"/>
                </a:solidFill>
                <a:latin typeface="Century Gothic" panose="020B0502020202020204" pitchFamily="34" charset="0"/>
                <a:ea typeface="Segoe UI Emoji" panose="020B0502040204020203" pitchFamily="34" charset="0"/>
                <a:cs typeface="Leelawadee UI Semilight" panose="020B0402040204020203" pitchFamily="34" charset="-34"/>
              </a:rPr>
              <a:t>by </a:t>
            </a:r>
            <a:r>
              <a:rPr lang="en-GB" sz="2612" dirty="0" smtClean="0">
                <a:solidFill>
                  <a:srgbClr val="FF0000"/>
                </a:solidFill>
                <a:latin typeface="Century Gothic" panose="020B0502020202020204" pitchFamily="34" charset="0"/>
                <a:ea typeface="Segoe UI Emoji" panose="020B0502040204020203" pitchFamily="34" charset="0"/>
                <a:cs typeface="Leelawadee UI Semilight" panose="020B0402040204020203" pitchFamily="34" charset="-34"/>
              </a:rPr>
              <a:t>:</a:t>
            </a:r>
          </a:p>
          <a:p>
            <a:r>
              <a:rPr lang="en-GB" sz="2612" dirty="0" smtClean="0">
                <a:solidFill>
                  <a:srgbClr val="FF0000"/>
                </a:solidFill>
                <a:latin typeface="Century Gothic" panose="020B0502020202020204" pitchFamily="34" charset="0"/>
                <a:ea typeface="Segoe UI Emoji" panose="020B0502040204020203" pitchFamily="34" charset="0"/>
                <a:cs typeface="Leelawadee UI Semilight" panose="020B0402040204020203" pitchFamily="34" charset="-34"/>
              </a:rPr>
              <a:t> </a:t>
            </a:r>
            <a:r>
              <a:rPr lang="en-GB" sz="2612" dirty="0" err="1">
                <a:latin typeface="Century Gothic" panose="020B0502020202020204" pitchFamily="34" charset="0"/>
                <a:ea typeface="Segoe UI Emoji" panose="020B0502040204020203" pitchFamily="34" charset="0"/>
                <a:cs typeface="Leelawadee UI Semilight" panose="020B0402040204020203" pitchFamily="34" charset="-34"/>
              </a:rPr>
              <a:t>Hadeel</a:t>
            </a:r>
            <a:r>
              <a:rPr lang="en-GB" sz="2612" dirty="0">
                <a:latin typeface="Century Gothic" panose="020B0502020202020204" pitchFamily="34" charset="0"/>
                <a:ea typeface="Segoe UI Emoji" panose="020B0502040204020203" pitchFamily="34" charset="0"/>
                <a:cs typeface="Leelawadee UI Semilight" panose="020B0402040204020203" pitchFamily="34" charset="-34"/>
              </a:rPr>
              <a:t> B. </a:t>
            </a:r>
            <a:r>
              <a:rPr lang="en-GB" sz="2612" dirty="0" err="1" smtClean="0">
                <a:latin typeface="Century Gothic" panose="020B0502020202020204" pitchFamily="34" charset="0"/>
                <a:ea typeface="Segoe UI Emoji" panose="020B0502040204020203" pitchFamily="34" charset="0"/>
                <a:cs typeface="Leelawadee UI Semilight" panose="020B0402040204020203" pitchFamily="34" charset="-34"/>
              </a:rPr>
              <a:t>Alsulami</a:t>
            </a:r>
            <a:endParaRPr lang="en-GB" sz="2612" dirty="0" smtClean="0">
              <a:latin typeface="Century Gothic" panose="020B0502020202020204" pitchFamily="34" charset="0"/>
              <a:ea typeface="Segoe UI Emoji" panose="020B0502040204020203" pitchFamily="34" charset="0"/>
              <a:cs typeface="Leelawadee UI Semilight" panose="020B0402040204020203" pitchFamily="34" charset="-34"/>
            </a:endParaRPr>
          </a:p>
          <a:p>
            <a:r>
              <a:rPr lang="en-US" sz="2800" dirty="0" smtClean="0"/>
              <a:t> </a:t>
            </a:r>
            <a:r>
              <a:rPr lang="en-US" sz="2612" dirty="0">
                <a:latin typeface="Century Gothic" panose="020B0502020202020204" pitchFamily="34" charset="0"/>
                <a:ea typeface="Segoe UI Emoji" panose="020B0502040204020203" pitchFamily="34" charset="0"/>
                <a:cs typeface="Leelawadee UI Semilight" panose="020B0402040204020203" pitchFamily="34" charset="-34"/>
              </a:rPr>
              <a:t>Abdullah M. </a:t>
            </a:r>
            <a:r>
              <a:rPr lang="en-US" sz="2612" dirty="0" err="1">
                <a:latin typeface="Century Gothic" panose="020B0502020202020204" pitchFamily="34" charset="0"/>
                <a:ea typeface="Segoe UI Emoji" panose="020B0502040204020203" pitchFamily="34" charset="0"/>
                <a:cs typeface="Leelawadee UI Semilight" panose="020B0402040204020203" pitchFamily="34" charset="-34"/>
              </a:rPr>
              <a:t>Albasha</a:t>
            </a:r>
            <a:r>
              <a:rPr lang="en-US" sz="2612" dirty="0">
                <a:latin typeface="Century Gothic" panose="020B0502020202020204" pitchFamily="34" charset="0"/>
                <a:ea typeface="Segoe UI Emoji" panose="020B0502040204020203" pitchFamily="34" charset="0"/>
                <a:cs typeface="Leelawadee UI Semilight" panose="020B0402040204020203" pitchFamily="34" charset="-34"/>
              </a:rPr>
              <a:t> </a:t>
            </a:r>
          </a:p>
          <a:p>
            <a:endParaRPr lang="en-US" sz="2612" dirty="0">
              <a:latin typeface="Century Gothic" panose="020B0502020202020204" pitchFamily="34" charset="0"/>
              <a:ea typeface="Segoe UI Emoji" panose="020B0502040204020203" pitchFamily="34" charset="0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5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5400000">
            <a:off x="7982848" y="2504775"/>
            <a:ext cx="6857998" cy="1848453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Just an extra to help you understand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0" r="9414"/>
          <a:stretch/>
        </p:blipFill>
        <p:spPr>
          <a:xfrm>
            <a:off x="136476" y="95535"/>
            <a:ext cx="10351143" cy="6666931"/>
          </a:xfrm>
        </p:spPr>
      </p:pic>
    </p:spTree>
    <p:extLst>
      <p:ext uri="{BB962C8B-B14F-4D97-AF65-F5344CB8AC3E}">
        <p14:creationId xmlns:p14="http://schemas.microsoft.com/office/powerpoint/2010/main" xmlns="" val="3429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>
            <a:spLocks/>
          </p:cNvSpPr>
          <p:nvPr/>
        </p:nvSpPr>
        <p:spPr bwMode="auto">
          <a:xfrm>
            <a:off x="210021" y="4215537"/>
            <a:ext cx="2557463" cy="1297504"/>
          </a:xfrm>
          <a:custGeom>
            <a:avLst/>
            <a:gdLst>
              <a:gd name="T0" fmla="*/ 2147483647 w 1969"/>
              <a:gd name="T1" fmla="*/ 0 h 1586"/>
              <a:gd name="T2" fmla="*/ 2147483647 w 1969"/>
              <a:gd name="T3" fmla="*/ 2147483647 h 1586"/>
              <a:gd name="T4" fmla="*/ 2147483647 w 1969"/>
              <a:gd name="T5" fmla="*/ 2147483647 h 1586"/>
              <a:gd name="T6" fmla="*/ 2147483647 w 1969"/>
              <a:gd name="T7" fmla="*/ 2147483647 h 1586"/>
              <a:gd name="T8" fmla="*/ 2147483647 w 1969"/>
              <a:gd name="T9" fmla="*/ 2147483647 h 1586"/>
              <a:gd name="T10" fmla="*/ 2147483647 w 1969"/>
              <a:gd name="T11" fmla="*/ 2147483647 h 1586"/>
              <a:gd name="T12" fmla="*/ 2147483647 w 1969"/>
              <a:gd name="T13" fmla="*/ 2147483647 h 1586"/>
              <a:gd name="T14" fmla="*/ 2147483647 w 1969"/>
              <a:gd name="T15" fmla="*/ 2147483647 h 1586"/>
              <a:gd name="T16" fmla="*/ 2147483647 w 1969"/>
              <a:gd name="T17" fmla="*/ 2147483647 h 1586"/>
              <a:gd name="T18" fmla="*/ 2147483647 w 1969"/>
              <a:gd name="T19" fmla="*/ 2147483647 h 1586"/>
              <a:gd name="T20" fmla="*/ 2147483647 w 1969"/>
              <a:gd name="T21" fmla="*/ 2147483647 h 1586"/>
              <a:gd name="T22" fmla="*/ 2147483647 w 1969"/>
              <a:gd name="T23" fmla="*/ 2147483647 h 1586"/>
              <a:gd name="T24" fmla="*/ 2147483647 w 1969"/>
              <a:gd name="T25" fmla="*/ 2147483647 h 1586"/>
              <a:gd name="T26" fmla="*/ 2147483647 w 1969"/>
              <a:gd name="T27" fmla="*/ 2147483647 h 1586"/>
              <a:gd name="T28" fmla="*/ 2147483647 w 1969"/>
              <a:gd name="T29" fmla="*/ 2147483647 h 1586"/>
              <a:gd name="T30" fmla="*/ 2147483647 w 1969"/>
              <a:gd name="T31" fmla="*/ 2147483647 h 1586"/>
              <a:gd name="T32" fmla="*/ 2147483647 w 1969"/>
              <a:gd name="T33" fmla="*/ 2147483647 h 1586"/>
              <a:gd name="T34" fmla="*/ 2147483647 w 1969"/>
              <a:gd name="T35" fmla="*/ 2147483647 h 1586"/>
              <a:gd name="T36" fmla="*/ 0 w 1969"/>
              <a:gd name="T37" fmla="*/ 2147483647 h 1586"/>
              <a:gd name="T38" fmla="*/ 2147483647 w 1969"/>
              <a:gd name="T39" fmla="*/ 0 h 158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69"/>
              <a:gd name="T61" fmla="*/ 0 h 1586"/>
              <a:gd name="T62" fmla="*/ 1969 w 1969"/>
              <a:gd name="T63" fmla="*/ 1586 h 158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69" h="1586">
                <a:moveTo>
                  <a:pt x="1568" y="0"/>
                </a:moveTo>
                <a:cubicBezTo>
                  <a:pt x="1555" y="24"/>
                  <a:pt x="1516" y="96"/>
                  <a:pt x="1492" y="144"/>
                </a:cubicBezTo>
                <a:lnTo>
                  <a:pt x="1422" y="289"/>
                </a:lnTo>
                <a:lnTo>
                  <a:pt x="1382" y="429"/>
                </a:lnTo>
                <a:lnTo>
                  <a:pt x="1337" y="625"/>
                </a:lnTo>
                <a:lnTo>
                  <a:pt x="1329" y="778"/>
                </a:lnTo>
                <a:lnTo>
                  <a:pt x="1335" y="900"/>
                </a:lnTo>
                <a:lnTo>
                  <a:pt x="1355" y="1018"/>
                </a:lnTo>
                <a:lnTo>
                  <a:pt x="1379" y="1089"/>
                </a:lnTo>
                <a:lnTo>
                  <a:pt x="1434" y="1197"/>
                </a:lnTo>
                <a:lnTo>
                  <a:pt x="1492" y="1266"/>
                </a:lnTo>
                <a:lnTo>
                  <a:pt x="1574" y="1365"/>
                </a:lnTo>
                <a:lnTo>
                  <a:pt x="1678" y="1441"/>
                </a:lnTo>
                <a:lnTo>
                  <a:pt x="1766" y="1488"/>
                </a:lnTo>
                <a:lnTo>
                  <a:pt x="1853" y="1540"/>
                </a:lnTo>
                <a:lnTo>
                  <a:pt x="1911" y="1552"/>
                </a:lnTo>
                <a:lnTo>
                  <a:pt x="1969" y="1586"/>
                </a:lnTo>
                <a:lnTo>
                  <a:pt x="3" y="1586"/>
                </a:lnTo>
                <a:lnTo>
                  <a:pt x="0" y="1"/>
                </a:lnTo>
                <a:cubicBezTo>
                  <a:pt x="0" y="1"/>
                  <a:pt x="1568" y="0"/>
                  <a:pt x="1568" y="0"/>
                </a:cubicBezTo>
                <a:close/>
              </a:path>
            </a:pathLst>
          </a:cu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52" y="303213"/>
            <a:ext cx="5964474" cy="750887"/>
          </a:xfrm>
        </p:spPr>
        <p:txBody>
          <a:bodyPr/>
          <a:lstStyle/>
          <a:p>
            <a:pPr algn="ctr"/>
            <a:r>
              <a:rPr lang="en-US" dirty="0" smtClean="0"/>
              <a:t>HEMATOPOIESIS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" t="2023" r="1163" b="40513"/>
          <a:stretch/>
        </p:blipFill>
        <p:spPr bwMode="auto">
          <a:xfrm>
            <a:off x="278984" y="1072214"/>
            <a:ext cx="5472112" cy="215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1058778" y="2225843"/>
            <a:ext cx="348916" cy="276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300789" y="2502569"/>
            <a:ext cx="18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Identical cells</a:t>
            </a:r>
            <a:endParaRPr lang="en-US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33730" y="5794756"/>
            <a:ext cx="566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Erythropoietin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: hormone secreted by kidney binds onto membrane receptors of cells </a:t>
            </a:r>
            <a:r>
              <a:rPr lang="en-US" dirty="0" smtClean="0">
                <a:latin typeface="Franklin Gothic Book" panose="020B0503020102020204" pitchFamily="34" charset="0"/>
              </a:rPr>
              <a:t>that </a:t>
            </a:r>
            <a:r>
              <a:rPr lang="en-US" dirty="0">
                <a:latin typeface="Franklin Gothic Book" panose="020B0503020102020204" pitchFamily="34" charset="0"/>
              </a:rPr>
              <a:t>will become Erythrocyte (RBCs</a:t>
            </a:r>
            <a:r>
              <a:rPr lang="en-US" dirty="0" smtClean="0">
                <a:latin typeface="Franklin Gothic Book" panose="020B0503020102020204" pitchFamily="34" charset="0"/>
              </a:rPr>
              <a:t>).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6027821" y="1082842"/>
            <a:ext cx="12032" cy="517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6749716" y="1275347"/>
            <a:ext cx="308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958" y="745959"/>
            <a:ext cx="3777915" cy="3116178"/>
          </a:xfrm>
          <a:prstGeom prst="rect">
            <a:avLst/>
          </a:prstGeom>
        </p:spPr>
      </p:pic>
      <p:sp>
        <p:nvSpPr>
          <p:cNvPr id="16" name="سحابة 15"/>
          <p:cNvSpPr/>
          <p:nvPr/>
        </p:nvSpPr>
        <p:spPr>
          <a:xfrm>
            <a:off x="6460958" y="1807986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سحابة 16"/>
          <p:cNvSpPr/>
          <p:nvPr/>
        </p:nvSpPr>
        <p:spPr>
          <a:xfrm>
            <a:off x="9262319" y="1563707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8" name="سحابة 17"/>
          <p:cNvSpPr/>
          <p:nvPr/>
        </p:nvSpPr>
        <p:spPr>
          <a:xfrm>
            <a:off x="9418242" y="2620527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سحابة 18"/>
          <p:cNvSpPr/>
          <p:nvPr/>
        </p:nvSpPr>
        <p:spPr>
          <a:xfrm>
            <a:off x="6460958" y="2794231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>
            <a:off x="9646842" y="3441680"/>
            <a:ext cx="182958" cy="227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8956269" y="3591749"/>
            <a:ext cx="156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Prophyrin</a:t>
            </a:r>
            <a:r>
              <a:rPr lang="en-US" dirty="0" smtClean="0"/>
              <a:t> ring</a:t>
            </a:r>
            <a:endParaRPr lang="en-US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6106026" y="4257804"/>
            <a:ext cx="4414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Hemoglobin: </a:t>
            </a:r>
            <a:endParaRPr lang="en-US" b="1" dirty="0" smtClean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is </a:t>
            </a:r>
            <a:r>
              <a:rPr lang="en-US" dirty="0">
                <a:latin typeface="Franklin Gothic Book" panose="020B0503020102020204" pitchFamily="34" charset="0"/>
              </a:rPr>
              <a:t>the protein molecule in RBC that </a:t>
            </a:r>
            <a:r>
              <a:rPr lang="en-US" b="1" dirty="0">
                <a:latin typeface="Franklin Gothic Book" panose="020B0503020102020204" pitchFamily="34" charset="0"/>
              </a:rPr>
              <a:t>carries O2</a:t>
            </a:r>
            <a:r>
              <a:rPr lang="en-US" dirty="0">
                <a:latin typeface="Franklin Gothic Book" panose="020B0503020102020204" pitchFamily="34" charset="0"/>
              </a:rPr>
              <a:t> from the lungs to the body's tissues and </a:t>
            </a:r>
            <a:r>
              <a:rPr lang="en-US" b="1" dirty="0">
                <a:latin typeface="Franklin Gothic Book" panose="020B0503020102020204" pitchFamily="34" charset="0"/>
              </a:rPr>
              <a:t>returns CO2</a:t>
            </a:r>
            <a:r>
              <a:rPr lang="en-US" dirty="0">
                <a:latin typeface="Franklin Gothic Book" panose="020B0503020102020204" pitchFamily="34" charset="0"/>
              </a:rPr>
              <a:t> from the tissues back to the lungs.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Hemoglobin  </a:t>
            </a:r>
            <a:r>
              <a:rPr 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maintains the shape</a:t>
            </a: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of RBC</a:t>
            </a:r>
            <a:r>
              <a:rPr lang="en-US" dirty="0"/>
              <a:t>.</a:t>
            </a:r>
          </a:p>
        </p:txBody>
      </p:sp>
      <p:cxnSp>
        <p:nvCxnSpPr>
          <p:cNvPr id="25" name="رابط كسهم مستقيم 24"/>
          <p:cNvCxnSpPr/>
          <p:nvPr/>
        </p:nvCxnSpPr>
        <p:spPr>
          <a:xfrm flipH="1">
            <a:off x="8061158" y="3296979"/>
            <a:ext cx="553453" cy="565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7928811" y="3579558"/>
            <a:ext cx="36094" cy="28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7098632" y="3862137"/>
            <a:ext cx="15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Globin chain</a:t>
            </a:r>
            <a:endParaRPr lang="en-US" dirty="0"/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2208548" y="3296980"/>
            <a:ext cx="2012763" cy="1423298"/>
            <a:chOff x="606" y="1010"/>
            <a:chExt cx="2451" cy="1570"/>
          </a:xfrm>
          <a:solidFill>
            <a:schemeClr val="accent2">
              <a:lumMod val="75000"/>
            </a:schemeClr>
          </a:solidFill>
        </p:grpSpPr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2683" y="1564"/>
              <a:ext cx="261" cy="1016"/>
            </a:xfrm>
            <a:custGeom>
              <a:avLst/>
              <a:gdLst>
                <a:gd name="T0" fmla="*/ 0 w 179"/>
                <a:gd name="T1" fmla="*/ 2147483647 h 696"/>
                <a:gd name="T2" fmla="*/ 1017188147 w 179"/>
                <a:gd name="T3" fmla="*/ 2147483647 h 696"/>
                <a:gd name="T4" fmla="*/ 2147483647 w 179"/>
                <a:gd name="T5" fmla="*/ 2147483647 h 696"/>
                <a:gd name="T6" fmla="*/ 2147483647 w 179"/>
                <a:gd name="T7" fmla="*/ 1536291239 h 696"/>
                <a:gd name="T8" fmla="*/ 1549998159 w 179"/>
                <a:gd name="T9" fmla="*/ 0 h 696"/>
                <a:gd name="T10" fmla="*/ 0 w 179"/>
                <a:gd name="T11" fmla="*/ 2147483647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696"/>
                <a:gd name="T20" fmla="*/ 179 w 179"/>
                <a:gd name="T21" fmla="*/ 696 h 6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696">
                  <a:moveTo>
                    <a:pt x="0" y="630"/>
                  </a:moveTo>
                  <a:cubicBezTo>
                    <a:pt x="19" y="659"/>
                    <a:pt x="42" y="696"/>
                    <a:pt x="42" y="696"/>
                  </a:cubicBezTo>
                  <a:cubicBezTo>
                    <a:pt x="42" y="696"/>
                    <a:pt x="134" y="518"/>
                    <a:pt x="139" y="315"/>
                  </a:cubicBezTo>
                  <a:cubicBezTo>
                    <a:pt x="146" y="172"/>
                    <a:pt x="91" y="63"/>
                    <a:pt x="91" y="6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179" y="245"/>
                    <a:pt x="0" y="6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noProof="1">
                <a:latin typeface="+mn-lt"/>
                <a:cs typeface="+mn-cs"/>
              </a:endParaRPr>
            </a:p>
          </p:txBody>
        </p: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606" y="1010"/>
              <a:ext cx="2451" cy="1570"/>
              <a:chOff x="606" y="1010"/>
              <a:chExt cx="2451" cy="1570"/>
            </a:xfrm>
            <a:grpFill/>
          </p:grpSpPr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2303" y="2376"/>
                <a:ext cx="440" cy="204"/>
              </a:xfrm>
              <a:custGeom>
                <a:avLst/>
                <a:gdLst>
                  <a:gd name="T0" fmla="*/ 0 w 469"/>
                  <a:gd name="T1" fmla="*/ 0 h 218"/>
                  <a:gd name="T2" fmla="*/ 694204943 w 469"/>
                  <a:gd name="T3" fmla="*/ 194610466 h 218"/>
                  <a:gd name="T4" fmla="*/ 805895760 w 469"/>
                  <a:gd name="T5" fmla="*/ 368914185 h 218"/>
                  <a:gd name="T6" fmla="*/ 125438207 w 469"/>
                  <a:gd name="T7" fmla="*/ 169226854 h 218"/>
                  <a:gd name="T8" fmla="*/ 0 w 469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218"/>
                  <a:gd name="T17" fmla="*/ 469 w 469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218">
                    <a:moveTo>
                      <a:pt x="0" y="0"/>
                    </a:moveTo>
                    <a:lnTo>
                      <a:pt x="404" y="115"/>
                    </a:lnTo>
                    <a:lnTo>
                      <a:pt x="469" y="218"/>
                    </a:lnTo>
                    <a:lnTo>
                      <a:pt x="73" y="1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noProof="1">
                  <a:latin typeface="+mn-lt"/>
                  <a:cs typeface="+mn-cs"/>
                </a:endParaRPr>
              </a:p>
            </p:txBody>
          </p:sp>
          <p:grpSp>
            <p:nvGrpSpPr>
              <p:cNvPr id="30" name="Group 22"/>
              <p:cNvGrpSpPr>
                <a:grpSpLocks/>
              </p:cNvGrpSpPr>
              <p:nvPr/>
            </p:nvGrpSpPr>
            <p:grpSpPr bwMode="auto">
              <a:xfrm>
                <a:off x="606" y="1010"/>
                <a:ext cx="2451" cy="1473"/>
                <a:chOff x="606" y="1010"/>
                <a:chExt cx="2451" cy="1473"/>
              </a:xfrm>
              <a:grpFill/>
            </p:grpSpPr>
            <p:sp>
              <p:nvSpPr>
                <p:cNvPr id="31" name="Freeform 45"/>
                <p:cNvSpPr>
                  <a:spLocks/>
                </p:cNvSpPr>
                <p:nvPr/>
              </p:nvSpPr>
              <p:spPr bwMode="auto">
                <a:xfrm>
                  <a:off x="606" y="1010"/>
                  <a:ext cx="2451" cy="1473"/>
                </a:xfrm>
                <a:custGeom>
                  <a:avLst/>
                  <a:gdLst>
                    <a:gd name="T0" fmla="*/ 2147483647 w 1678"/>
                    <a:gd name="T1" fmla="*/ 2147483647 h 1010"/>
                    <a:gd name="T2" fmla="*/ 2147483647 w 1678"/>
                    <a:gd name="T3" fmla="*/ 2147483647 h 1010"/>
                    <a:gd name="T4" fmla="*/ 2147483647 w 1678"/>
                    <a:gd name="T5" fmla="*/ 2147483647 h 1010"/>
                    <a:gd name="T6" fmla="*/ 0 w 1678"/>
                    <a:gd name="T7" fmla="*/ 2147483647 h 1010"/>
                    <a:gd name="T8" fmla="*/ 2147483647 w 1678"/>
                    <a:gd name="T9" fmla="*/ 1527764942 h 1010"/>
                    <a:gd name="T10" fmla="*/ 2147483647 w 1678"/>
                    <a:gd name="T11" fmla="*/ 2147483647 h 1010"/>
                    <a:gd name="T12" fmla="*/ 2147483647 w 1678"/>
                    <a:gd name="T13" fmla="*/ 2147483647 h 10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78"/>
                    <a:gd name="T22" fmla="*/ 0 h 1010"/>
                    <a:gd name="T23" fmla="*/ 1678 w 1678"/>
                    <a:gd name="T24" fmla="*/ 1010 h 10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78" h="1010">
                      <a:moveTo>
                        <a:pt x="1162" y="936"/>
                      </a:moveTo>
                      <a:cubicBezTo>
                        <a:pt x="1222" y="836"/>
                        <a:pt x="1371" y="388"/>
                        <a:pt x="985" y="252"/>
                      </a:cubicBezTo>
                      <a:cubicBezTo>
                        <a:pt x="471" y="122"/>
                        <a:pt x="116" y="637"/>
                        <a:pt x="116" y="637"/>
                      </a:cubicBezTo>
                      <a:cubicBezTo>
                        <a:pt x="116" y="637"/>
                        <a:pt x="116" y="637"/>
                        <a:pt x="0" y="603"/>
                      </a:cubicBezTo>
                      <a:cubicBezTo>
                        <a:pt x="272" y="215"/>
                        <a:pt x="727" y="0"/>
                        <a:pt x="1077" y="63"/>
                      </a:cubicBezTo>
                      <a:cubicBezTo>
                        <a:pt x="1416" y="123"/>
                        <a:pt x="1678" y="452"/>
                        <a:pt x="1422" y="1010"/>
                      </a:cubicBezTo>
                      <a:cubicBezTo>
                        <a:pt x="1357" y="994"/>
                        <a:pt x="1209" y="950"/>
                        <a:pt x="1162" y="9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 47"/>
                <p:cNvSpPr>
                  <a:spLocks/>
                </p:cNvSpPr>
                <p:nvPr/>
              </p:nvSpPr>
              <p:spPr bwMode="auto">
                <a:xfrm>
                  <a:off x="775" y="1187"/>
                  <a:ext cx="1606" cy="826"/>
                </a:xfrm>
                <a:custGeom>
                  <a:avLst/>
                  <a:gdLst>
                    <a:gd name="T0" fmla="*/ 2147483647 w 1100"/>
                    <a:gd name="T1" fmla="*/ 2147483647 h 565"/>
                    <a:gd name="T2" fmla="*/ 0 w 1100"/>
                    <a:gd name="T3" fmla="*/ 2147483647 h 565"/>
                    <a:gd name="T4" fmla="*/ 1318062186 w 1100"/>
                    <a:gd name="T5" fmla="*/ 2147483647 h 565"/>
                    <a:gd name="T6" fmla="*/ 2147483647 w 1100"/>
                    <a:gd name="T7" fmla="*/ 2147483647 h 565"/>
                    <a:gd name="T8" fmla="*/ 2147483647 w 1100"/>
                    <a:gd name="T9" fmla="*/ 2147483647 h 565"/>
                    <a:gd name="T10" fmla="*/ 2147483647 w 1100"/>
                    <a:gd name="T11" fmla="*/ 2147483647 h 5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00"/>
                    <a:gd name="T19" fmla="*/ 0 h 565"/>
                    <a:gd name="T20" fmla="*/ 1100 w 1100"/>
                    <a:gd name="T21" fmla="*/ 565 h 5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00" h="565">
                      <a:moveTo>
                        <a:pt x="869" y="130"/>
                      </a:moveTo>
                      <a:cubicBezTo>
                        <a:pt x="355" y="0"/>
                        <a:pt x="0" y="515"/>
                        <a:pt x="0" y="515"/>
                      </a:cubicBezTo>
                      <a:cubicBezTo>
                        <a:pt x="0" y="515"/>
                        <a:pt x="0" y="515"/>
                        <a:pt x="54" y="565"/>
                      </a:cubicBezTo>
                      <a:cubicBezTo>
                        <a:pt x="279" y="285"/>
                        <a:pt x="580" y="120"/>
                        <a:pt x="866" y="186"/>
                      </a:cubicBezTo>
                      <a:cubicBezTo>
                        <a:pt x="1050" y="226"/>
                        <a:pt x="1100" y="347"/>
                        <a:pt x="1100" y="347"/>
                      </a:cubicBezTo>
                      <a:cubicBezTo>
                        <a:pt x="1084" y="303"/>
                        <a:pt x="1043" y="192"/>
                        <a:pt x="869" y="13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 49"/>
                <p:cNvSpPr>
                  <a:spLocks/>
                </p:cNvSpPr>
                <p:nvPr/>
              </p:nvSpPr>
              <p:spPr bwMode="auto">
                <a:xfrm>
                  <a:off x="606" y="1890"/>
                  <a:ext cx="249" cy="123"/>
                </a:xfrm>
                <a:custGeom>
                  <a:avLst/>
                  <a:gdLst>
                    <a:gd name="T0" fmla="*/ 319354999 w 264"/>
                    <a:gd name="T1" fmla="*/ 91518778 h 131"/>
                    <a:gd name="T2" fmla="*/ 468385746 w 264"/>
                    <a:gd name="T3" fmla="*/ 226205300 h 131"/>
                    <a:gd name="T4" fmla="*/ 147257566 w 264"/>
                    <a:gd name="T5" fmla="*/ 134686672 h 131"/>
                    <a:gd name="T6" fmla="*/ 0 w 264"/>
                    <a:gd name="T7" fmla="*/ 0 h 131"/>
                    <a:gd name="T8" fmla="*/ 319354999 w 264"/>
                    <a:gd name="T9" fmla="*/ 91518778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4"/>
                    <a:gd name="T16" fmla="*/ 0 h 131"/>
                    <a:gd name="T17" fmla="*/ 264 w 264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4" h="131">
                      <a:moveTo>
                        <a:pt x="180" y="53"/>
                      </a:moveTo>
                      <a:lnTo>
                        <a:pt x="264" y="131"/>
                      </a:lnTo>
                      <a:lnTo>
                        <a:pt x="83" y="78"/>
                      </a:lnTo>
                      <a:lnTo>
                        <a:pt x="0" y="0"/>
                      </a:lnTo>
                      <a:lnTo>
                        <a:pt x="180" y="5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noProof="1">
                    <a:latin typeface="+mn-lt"/>
                    <a:cs typeface="+mn-cs"/>
                  </a:endParaRPr>
                </a:p>
              </p:txBody>
            </p:sp>
          </p:grpSp>
        </p:grp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1688913" y="4203468"/>
            <a:ext cx="2262695" cy="1462144"/>
            <a:chOff x="7" y="2013"/>
            <a:chExt cx="2663" cy="1818"/>
          </a:xfrm>
          <a:solidFill>
            <a:schemeClr val="bg2"/>
          </a:solidFill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7" y="2013"/>
              <a:ext cx="2599" cy="1803"/>
            </a:xfrm>
            <a:custGeom>
              <a:avLst/>
              <a:gdLst>
                <a:gd name="T0" fmla="*/ 2147483647 w 1781"/>
                <a:gd name="T1" fmla="*/ 193368391 h 1235"/>
                <a:gd name="T2" fmla="*/ 2147483647 w 1781"/>
                <a:gd name="T3" fmla="*/ 2147483647 h 1235"/>
                <a:gd name="T4" fmla="*/ 2147483647 w 1781"/>
                <a:gd name="T5" fmla="*/ 1949805130 h 1235"/>
                <a:gd name="T6" fmla="*/ 2147483647 w 1781"/>
                <a:gd name="T7" fmla="*/ 2147483647 h 1235"/>
                <a:gd name="T8" fmla="*/ 2147483647 w 1781"/>
                <a:gd name="T9" fmla="*/ 2147483647 h 1235"/>
                <a:gd name="T10" fmla="*/ 1996434099 w 1781"/>
                <a:gd name="T11" fmla="*/ 0 h 1235"/>
                <a:gd name="T12" fmla="*/ 2147483647 w 1781"/>
                <a:gd name="T13" fmla="*/ 193368391 h 1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1"/>
                <a:gd name="T22" fmla="*/ 0 h 1235"/>
                <a:gd name="T23" fmla="*/ 1781 w 1781"/>
                <a:gd name="T24" fmla="*/ 1235 h 1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1" h="1235">
                  <a:moveTo>
                    <a:pt x="487" y="36"/>
                  </a:moveTo>
                  <a:cubicBezTo>
                    <a:pt x="412" y="169"/>
                    <a:pt x="208" y="597"/>
                    <a:pt x="609" y="785"/>
                  </a:cubicBezTo>
                  <a:cubicBezTo>
                    <a:pt x="830" y="873"/>
                    <a:pt x="1204" y="807"/>
                    <a:pt x="1523" y="363"/>
                  </a:cubicBezTo>
                  <a:cubicBezTo>
                    <a:pt x="1586" y="379"/>
                    <a:pt x="1709" y="419"/>
                    <a:pt x="1781" y="444"/>
                  </a:cubicBezTo>
                  <a:cubicBezTo>
                    <a:pt x="1502" y="949"/>
                    <a:pt x="806" y="1235"/>
                    <a:pt x="452" y="998"/>
                  </a:cubicBezTo>
                  <a:cubicBezTo>
                    <a:pt x="0" y="701"/>
                    <a:pt x="278" y="135"/>
                    <a:pt x="372" y="0"/>
                  </a:cubicBezTo>
                  <a:cubicBezTo>
                    <a:pt x="430" y="17"/>
                    <a:pt x="411" y="11"/>
                    <a:pt x="487" y="36"/>
                  </a:cubicBezTo>
                  <a:close/>
                </a:path>
              </a:pathLst>
            </a:custGeom>
            <a:grpFill/>
            <a:ln w="9525">
              <a:solidFill>
                <a:srgbClr val="DA0000"/>
              </a:solidFill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755" y="2659"/>
              <a:ext cx="1915" cy="1172"/>
            </a:xfrm>
            <a:custGeom>
              <a:avLst/>
              <a:gdLst>
                <a:gd name="T0" fmla="*/ 0 w 1312"/>
                <a:gd name="T1" fmla="*/ 2147483647 h 803"/>
                <a:gd name="T2" fmla="*/ 2147483647 w 1312"/>
                <a:gd name="T3" fmla="*/ 2147483647 h 803"/>
                <a:gd name="T4" fmla="*/ 2147483647 w 1312"/>
                <a:gd name="T5" fmla="*/ 0 h 803"/>
                <a:gd name="T6" fmla="*/ 2147483647 w 1312"/>
                <a:gd name="T7" fmla="*/ 1534758865 h 803"/>
                <a:gd name="T8" fmla="*/ 2147483647 w 1312"/>
                <a:gd name="T9" fmla="*/ 2147483647 h 803"/>
                <a:gd name="T10" fmla="*/ 0 w 1312"/>
                <a:gd name="T11" fmla="*/ 2147483647 h 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2"/>
                <a:gd name="T19" fmla="*/ 0 h 803"/>
                <a:gd name="T20" fmla="*/ 1312 w 1312"/>
                <a:gd name="T21" fmla="*/ 803 h 8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2" h="803">
                  <a:moveTo>
                    <a:pt x="0" y="589"/>
                  </a:moveTo>
                  <a:cubicBezTo>
                    <a:pt x="0" y="589"/>
                    <a:pt x="399" y="803"/>
                    <a:pt x="989" y="335"/>
                  </a:cubicBezTo>
                  <a:cubicBezTo>
                    <a:pt x="1163" y="189"/>
                    <a:pt x="1267" y="0"/>
                    <a:pt x="1267" y="0"/>
                  </a:cubicBezTo>
                  <a:cubicBezTo>
                    <a:pt x="1312" y="63"/>
                    <a:pt x="1312" y="63"/>
                    <a:pt x="1312" y="63"/>
                  </a:cubicBezTo>
                  <a:cubicBezTo>
                    <a:pt x="1312" y="63"/>
                    <a:pt x="999" y="633"/>
                    <a:pt x="400" y="678"/>
                  </a:cubicBezTo>
                  <a:cubicBezTo>
                    <a:pt x="148" y="694"/>
                    <a:pt x="0" y="589"/>
                    <a:pt x="0" y="5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noProof="1">
                <a:latin typeface="+mn-lt"/>
                <a:cs typeface="+mn-cs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419" y="2066"/>
              <a:ext cx="389" cy="1042"/>
            </a:xfrm>
            <a:custGeom>
              <a:avLst/>
              <a:gdLst>
                <a:gd name="T0" fmla="*/ 2147483647 w 267"/>
                <a:gd name="T1" fmla="*/ 0 h 714"/>
                <a:gd name="T2" fmla="*/ 2147483647 w 267"/>
                <a:gd name="T3" fmla="*/ 1217349982 h 714"/>
                <a:gd name="T4" fmla="*/ 2147483647 w 267"/>
                <a:gd name="T5" fmla="*/ 2147483647 h 714"/>
                <a:gd name="T6" fmla="*/ 2096888232 w 267"/>
                <a:gd name="T7" fmla="*/ 2147483647 h 714"/>
                <a:gd name="T8" fmla="*/ 2147483647 w 267"/>
                <a:gd name="T9" fmla="*/ 0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714"/>
                <a:gd name="T17" fmla="*/ 267 w 267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714">
                  <a:moveTo>
                    <a:pt x="205" y="0"/>
                  </a:moveTo>
                  <a:cubicBezTo>
                    <a:pt x="205" y="0"/>
                    <a:pt x="254" y="45"/>
                    <a:pt x="261" y="50"/>
                  </a:cubicBezTo>
                  <a:cubicBezTo>
                    <a:pt x="267" y="61"/>
                    <a:pt x="0" y="424"/>
                    <a:pt x="264" y="714"/>
                  </a:cubicBezTo>
                  <a:cubicBezTo>
                    <a:pt x="69" y="593"/>
                    <a:pt x="85" y="409"/>
                    <a:pt x="87" y="363"/>
                  </a:cubicBezTo>
                  <a:cubicBezTo>
                    <a:pt x="88" y="197"/>
                    <a:pt x="205" y="0"/>
                    <a:pt x="20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noProof="1">
                <a:latin typeface="+mn-lt"/>
                <a:cs typeface="+mn-cs"/>
              </a:endParaRPr>
            </a:p>
          </p:txBody>
        </p:sp>
      </p:grpSp>
      <p:sp>
        <p:nvSpPr>
          <p:cNvPr id="38" name="Freeform 2"/>
          <p:cNvSpPr>
            <a:spLocks/>
          </p:cNvSpPr>
          <p:nvPr/>
        </p:nvSpPr>
        <p:spPr bwMode="auto">
          <a:xfrm>
            <a:off x="2900363" y="3370809"/>
            <a:ext cx="3038910" cy="1292371"/>
          </a:xfrm>
          <a:custGeom>
            <a:avLst/>
            <a:gdLst>
              <a:gd name="T0" fmla="*/ 2147483647 w 2265"/>
              <a:gd name="T1" fmla="*/ 2147483647 h 1494"/>
              <a:gd name="T2" fmla="*/ 2147483647 w 2265"/>
              <a:gd name="T3" fmla="*/ 2147483647 h 1494"/>
              <a:gd name="T4" fmla="*/ 2147483647 w 2265"/>
              <a:gd name="T5" fmla="*/ 2147483647 h 1494"/>
              <a:gd name="T6" fmla="*/ 2147483647 w 2265"/>
              <a:gd name="T7" fmla="*/ 2147483647 h 1494"/>
              <a:gd name="T8" fmla="*/ 2147483647 w 2265"/>
              <a:gd name="T9" fmla="*/ 2147483647 h 1494"/>
              <a:gd name="T10" fmla="*/ 2147483647 w 2265"/>
              <a:gd name="T11" fmla="*/ 2147483647 h 1494"/>
              <a:gd name="T12" fmla="*/ 2147483647 w 2265"/>
              <a:gd name="T13" fmla="*/ 2147483647 h 1494"/>
              <a:gd name="T14" fmla="*/ 2147483647 w 2265"/>
              <a:gd name="T15" fmla="*/ 2147483647 h 1494"/>
              <a:gd name="T16" fmla="*/ 2147483647 w 2265"/>
              <a:gd name="T17" fmla="*/ 2147483647 h 1494"/>
              <a:gd name="T18" fmla="*/ 2147483647 w 2265"/>
              <a:gd name="T19" fmla="*/ 2147483647 h 1494"/>
              <a:gd name="T20" fmla="*/ 2147483647 w 2265"/>
              <a:gd name="T21" fmla="*/ 2147483647 h 1494"/>
              <a:gd name="T22" fmla="*/ 2147483647 w 2265"/>
              <a:gd name="T23" fmla="*/ 2147483647 h 1494"/>
              <a:gd name="T24" fmla="*/ 2147483647 w 2265"/>
              <a:gd name="T25" fmla="*/ 2147483647 h 1494"/>
              <a:gd name="T26" fmla="*/ 2147483647 w 2265"/>
              <a:gd name="T27" fmla="*/ 2147483647 h 1494"/>
              <a:gd name="T28" fmla="*/ 2147483647 w 2265"/>
              <a:gd name="T29" fmla="*/ 2147483647 h 1494"/>
              <a:gd name="T30" fmla="*/ 2147483647 w 2265"/>
              <a:gd name="T31" fmla="*/ 2147483647 h 1494"/>
              <a:gd name="T32" fmla="*/ 0 w 2265"/>
              <a:gd name="T33" fmla="*/ 2147483647 h 1494"/>
              <a:gd name="T34" fmla="*/ 2147483647 w 2265"/>
              <a:gd name="T35" fmla="*/ 0 h 1494"/>
              <a:gd name="T36" fmla="*/ 2147483647 w 2265"/>
              <a:gd name="T37" fmla="*/ 2147483647 h 1494"/>
              <a:gd name="T38" fmla="*/ 2147483647 w 2265"/>
              <a:gd name="T39" fmla="*/ 2147483647 h 14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5"/>
              <a:gd name="T61" fmla="*/ 0 h 1494"/>
              <a:gd name="T62" fmla="*/ 2265 w 2265"/>
              <a:gd name="T63" fmla="*/ 1494 h 14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5" h="1494">
                <a:moveTo>
                  <a:pt x="689" y="1494"/>
                </a:moveTo>
                <a:cubicBezTo>
                  <a:pt x="704" y="1472"/>
                  <a:pt x="738" y="1399"/>
                  <a:pt x="755" y="1354"/>
                </a:cubicBezTo>
                <a:lnTo>
                  <a:pt x="789" y="1224"/>
                </a:lnTo>
                <a:lnTo>
                  <a:pt x="823" y="1080"/>
                </a:lnTo>
                <a:lnTo>
                  <a:pt x="841" y="886"/>
                </a:lnTo>
                <a:lnTo>
                  <a:pt x="825" y="750"/>
                </a:lnTo>
                <a:lnTo>
                  <a:pt x="797" y="639"/>
                </a:lnTo>
                <a:lnTo>
                  <a:pt x="745" y="528"/>
                </a:lnTo>
                <a:lnTo>
                  <a:pt x="713" y="452"/>
                </a:lnTo>
                <a:lnTo>
                  <a:pt x="667" y="366"/>
                </a:lnTo>
                <a:lnTo>
                  <a:pt x="624" y="301"/>
                </a:lnTo>
                <a:lnTo>
                  <a:pt x="529" y="198"/>
                </a:lnTo>
                <a:lnTo>
                  <a:pt x="415" y="118"/>
                </a:lnTo>
                <a:lnTo>
                  <a:pt x="323" y="74"/>
                </a:lnTo>
                <a:lnTo>
                  <a:pt x="225" y="40"/>
                </a:lnTo>
                <a:lnTo>
                  <a:pt x="165" y="26"/>
                </a:lnTo>
                <a:lnTo>
                  <a:pt x="0" y="1"/>
                </a:lnTo>
                <a:lnTo>
                  <a:pt x="2265" y="0"/>
                </a:lnTo>
                <a:lnTo>
                  <a:pt x="2265" y="1493"/>
                </a:lnTo>
                <a:cubicBezTo>
                  <a:pt x="2265" y="1493"/>
                  <a:pt x="689" y="1494"/>
                  <a:pt x="689" y="1494"/>
                </a:cubicBezTo>
                <a:close/>
              </a:path>
            </a:pathLst>
          </a:custGeom>
          <a:solidFill>
            <a:schemeClr val="accent2">
              <a:lumMod val="75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cs typeface="+mn-cs"/>
            </a:endParaRP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4049924" y="3315570"/>
            <a:ext cx="1889349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sz="1400" b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A) Hematopoiesis stem cells (HSC</a:t>
            </a:r>
            <a:r>
              <a:rPr lang="en-US" sz="1400" b="1" dirty="0">
                <a:latin typeface="+mn-lt"/>
                <a:cs typeface="+mn-cs"/>
              </a:rPr>
              <a:t>) characteristics:</a:t>
            </a:r>
          </a:p>
          <a:p>
            <a:pPr algn="ctr"/>
            <a:r>
              <a:rPr lang="en-US" sz="1400" b="1" dirty="0">
                <a:latin typeface="+mn-lt"/>
                <a:cs typeface="+mn-cs"/>
              </a:rPr>
              <a:t>1- self renewal </a:t>
            </a:r>
          </a:p>
          <a:p>
            <a:pPr algn="ctr"/>
            <a:r>
              <a:rPr lang="en-US" sz="1400" b="1" dirty="0">
                <a:latin typeface="+mn-lt"/>
                <a:cs typeface="+mn-cs"/>
              </a:rPr>
              <a:t>2- cell differentiation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1400" b="1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255539" y="4203468"/>
            <a:ext cx="1554162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B) Transcriptional factor:</a:t>
            </a:r>
          </a:p>
          <a:p>
            <a:pPr algn="ctr"/>
            <a:r>
              <a:rPr lang="en-US" sz="1400" b="1" dirty="0">
                <a:latin typeface="+mn-lt"/>
                <a:cs typeface="+mn-cs"/>
              </a:rPr>
              <a:t>It’s effects permit HSC proliferation and nuclear regulation.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1400" b="1" noProof="1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9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99068"/>
            <a:ext cx="9481754" cy="839787"/>
          </a:xfrm>
        </p:spPr>
        <p:txBody>
          <a:bodyPr/>
          <a:lstStyle/>
          <a:p>
            <a:r>
              <a:rPr lang="en-US" dirty="0" smtClean="0"/>
              <a:t>Erythropoiesis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“process of RBCs formation”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9492" y="3579722"/>
            <a:ext cx="10238335" cy="2329759"/>
          </a:xfrm>
          <a:ln w="28575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endParaRPr lang="en-US" sz="1800" dirty="0" smtClean="0">
              <a:ea typeface="+mn-ea"/>
              <a:cs typeface="+mn-cs"/>
            </a:endParaRPr>
          </a:p>
          <a:p>
            <a:r>
              <a:rPr lang="en-US" sz="1900" b="1" dirty="0">
                <a:latin typeface="+mn-lt"/>
                <a:ea typeface="+mn-ea"/>
                <a:cs typeface="+mn-cs"/>
              </a:rPr>
              <a:t>The</a:t>
            </a:r>
            <a:r>
              <a:rPr lang="en-US" sz="19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“Bone Marrow” </a:t>
            </a:r>
            <a:r>
              <a:rPr lang="en-US" sz="1900" b="1" dirty="0">
                <a:latin typeface="+mn-lt"/>
                <a:ea typeface="+mn-ea"/>
                <a:cs typeface="+mn-cs"/>
              </a:rPr>
              <a:t>is the major site  with the need of:</a:t>
            </a:r>
          </a:p>
          <a:p>
            <a:pPr marL="0" indent="0">
              <a:buNone/>
            </a:pPr>
            <a:r>
              <a:rPr lang="en-US" sz="1800" dirty="0">
                <a:ea typeface="+mn-ea"/>
                <a:cs typeface="+mn-cs"/>
              </a:rPr>
              <a:t>Folic acid – Iron “Ferrous” – </a:t>
            </a:r>
            <a:r>
              <a:rPr lang="en-US" sz="1800" dirty="0" err="1">
                <a:ea typeface="+mn-ea"/>
                <a:cs typeface="+mn-cs"/>
              </a:rPr>
              <a:t>Vit</a:t>
            </a:r>
            <a:r>
              <a:rPr lang="en-US" sz="1800" dirty="0">
                <a:ea typeface="+mn-ea"/>
                <a:cs typeface="+mn-cs"/>
              </a:rPr>
              <a:t> B12 – Erythropoietin -Amino acids</a:t>
            </a:r>
          </a:p>
          <a:p>
            <a:pPr marL="0" indent="0">
              <a:buNone/>
            </a:pPr>
            <a:r>
              <a:rPr lang="en-US" sz="1800" dirty="0">
                <a:ea typeface="+mn-ea"/>
                <a:cs typeface="+mn-cs"/>
              </a:rPr>
              <a:t>minerals - other regulatory factors </a:t>
            </a:r>
          </a:p>
          <a:p>
            <a:r>
              <a:rPr lang="en-US" sz="19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Hb</a:t>
            </a:r>
            <a:r>
              <a:rPr lang="en-US" sz="19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synthesis begin with erythroblast and stop with reticulocyte, it is highly active at </a:t>
            </a:r>
            <a:r>
              <a:rPr lang="en-US" sz="19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normoblast</a:t>
            </a:r>
            <a:r>
              <a:rPr lang="en-US" sz="19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especially intermediate </a:t>
            </a:r>
            <a:r>
              <a:rPr lang="en-US" sz="19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normoblast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Erythroblast: the immediate precursor of a normal erythrocyte, reticulocyte &amp; erythrocyte could be found in the circulation. 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ar-SA" b="1" dirty="0"/>
          </a:p>
          <a:p>
            <a:endParaRPr lang="en-US" dirty="0"/>
          </a:p>
        </p:txBody>
      </p:sp>
      <p:pic>
        <p:nvPicPr>
          <p:cNvPr id="6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92" y="1167632"/>
            <a:ext cx="9950116" cy="1825352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445971" y="2859657"/>
            <a:ext cx="1440160" cy="347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28598" y="2829532"/>
            <a:ext cx="1238105" cy="496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Basophilic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286419" y="2781629"/>
            <a:ext cx="1512168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Intermediate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100001" y="2781629"/>
            <a:ext cx="1252373" cy="463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 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580488" y="2680583"/>
            <a:ext cx="1331168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Reticulocyte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9116707" y="2714358"/>
            <a:ext cx="1261120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5" name="Picture Placeholder 6">
            <a:hlinkClick r:id="rId4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80" b="18980"/>
          <a:stretch>
            <a:fillRect/>
          </a:stretch>
        </p:blipFill>
        <p:spPr>
          <a:xfrm>
            <a:off x="5876260" y="217546"/>
            <a:ext cx="962526" cy="625642"/>
          </a:xfrm>
        </p:spPr>
      </p:pic>
    </p:spTree>
    <p:extLst>
      <p:ext uri="{BB962C8B-B14F-4D97-AF65-F5344CB8AC3E}">
        <p14:creationId xmlns:p14="http://schemas.microsoft.com/office/powerpoint/2010/main" xmlns="" val="15834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range</a:t>
            </a:r>
            <a:endParaRPr lang="en-US" dirty="0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159357374"/>
              </p:ext>
            </p:extLst>
          </p:nvPr>
        </p:nvGraphicFramePr>
        <p:xfrm>
          <a:off x="254000" y="1050881"/>
          <a:ext cx="6159501" cy="280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558"/>
                <a:gridCol w="1564105"/>
                <a:gridCol w="1588838"/>
              </a:tblGrid>
              <a:tr h="423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Indices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Female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07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Hemoglobin(g/</a:t>
                      </a:r>
                      <a:r>
                        <a:rPr lang="en-US" b="1" dirty="0" err="1" smtClean="0"/>
                        <a:t>dL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13.5-17.5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11.5-15.5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Hematocrit(PCV) 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40-52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36-48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 cell count (</a:t>
                      </a:r>
                      <a:r>
                        <a:rPr lang="en-US" sz="1600" b="1" baseline="0" dirty="0" smtClean="0"/>
                        <a:t>×10¹²)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4.5-6.5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3.9-5.6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cell volume (MCV)(</a:t>
                      </a:r>
                      <a:r>
                        <a:rPr lang="en-US" baseline="0" dirty="0" err="1" smtClean="0"/>
                        <a:t>fL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80-95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2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cell hemoglobin(MCH)(</a:t>
                      </a:r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30-35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155" y="1310003"/>
            <a:ext cx="2014036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8623922" y="929968"/>
            <a:ext cx="7497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HCT</a:t>
            </a:r>
            <a:endParaRPr lang="ar-SA" b="1" dirty="0">
              <a:solidFill>
                <a:schemeClr val="tx1"/>
              </a:solidFill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827584" y="4365104"/>
            <a:ext cx="1371600" cy="2183363"/>
            <a:chOff x="288" y="2016"/>
            <a:chExt cx="1200" cy="528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957876" y="4082684"/>
            <a:ext cx="1111016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Hb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3059832" y="5497276"/>
            <a:ext cx="864096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3974206" y="4888101"/>
            <a:ext cx="669802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4644008" y="4307015"/>
            <a:ext cx="381769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3779912" y="6165304"/>
            <a:ext cx="1368946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Macrocytic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427984" y="5506000"/>
            <a:ext cx="1323369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932040" y="4726203"/>
            <a:ext cx="1224136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Microcytic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923928" y="4030118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MCV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6674208" y="5454104"/>
            <a:ext cx="642938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6810383" y="5650016"/>
            <a:ext cx="320675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7817494" y="4241080"/>
            <a:ext cx="642938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7921475" y="4365104"/>
            <a:ext cx="434975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6732240" y="6195628"/>
            <a:ext cx="1898867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7164288" y="4983385"/>
            <a:ext cx="1512168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Hypochromic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7020272" y="3982645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MCH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203928" y="270025"/>
            <a:ext cx="2210358" cy="634335"/>
          </a:xfrm>
          <a:prstGeom prst="wedgeRoundRectCallout">
            <a:avLst>
              <a:gd name="adj1" fmla="val -38739"/>
              <a:gd name="adj2" fmla="val 8201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2BDC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This table is </a:t>
            </a:r>
            <a:r>
              <a:rPr lang="en-GB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very important</a:t>
            </a:r>
            <a:endParaRPr lang="en-US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1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5274"/>
            <a:ext cx="9481754" cy="839787"/>
          </a:xfrm>
        </p:spPr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0"/>
          </p:nvPr>
        </p:nvSpPr>
        <p:spPr>
          <a:xfrm>
            <a:off x="0" y="811728"/>
            <a:ext cx="6062579" cy="176002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0000"/>
              <a:buNone/>
            </a:pPr>
            <a:r>
              <a:rPr lang="en-US" altLang="ar-SA" sz="1800" kern="0" dirty="0">
                <a:solidFill>
                  <a:srgbClr val="FF0000"/>
                </a:solidFill>
              </a:rPr>
              <a:t>Reduction of </a:t>
            </a:r>
            <a:r>
              <a:rPr lang="en-US" altLang="ar-SA" sz="1800" kern="0" dirty="0" err="1">
                <a:solidFill>
                  <a:srgbClr val="FF0000"/>
                </a:solidFill>
              </a:rPr>
              <a:t>Hb</a:t>
            </a:r>
            <a:r>
              <a:rPr lang="en-US" altLang="ar-SA" sz="1800" kern="0" dirty="0">
                <a:solidFill>
                  <a:srgbClr val="FF0000"/>
                </a:solidFill>
              </a:rPr>
              <a:t> concentration below the normal </a:t>
            </a:r>
            <a:r>
              <a:rPr lang="en-US" altLang="ar-SA" sz="1800" kern="0" dirty="0" smtClean="0">
                <a:solidFill>
                  <a:srgbClr val="FF0000"/>
                </a:solidFill>
              </a:rPr>
              <a:t>range for </a:t>
            </a:r>
            <a:r>
              <a:rPr lang="en-US" altLang="ar-SA" sz="1800" kern="0" dirty="0">
                <a:solidFill>
                  <a:srgbClr val="FF0000"/>
                </a:solidFill>
              </a:rPr>
              <a:t>the </a:t>
            </a:r>
            <a:r>
              <a:rPr lang="en-US" altLang="ar-SA" sz="1800" u="sng" kern="0" dirty="0">
                <a:solidFill>
                  <a:srgbClr val="FF0000"/>
                </a:solidFill>
              </a:rPr>
              <a:t>age and gender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0000"/>
              <a:buNone/>
            </a:pPr>
            <a:r>
              <a:rPr lang="en-US" altLang="ar-SA" sz="1800" kern="0" dirty="0"/>
              <a:t>Leading to decreased O2 carrying capacity of blood  and thus O2 availability to tissues (hypoxia)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Clinical features: presence of absence of clinical features depends on :</a:t>
            </a:r>
          </a:p>
        </p:txBody>
      </p:sp>
      <p:cxnSp>
        <p:nvCxnSpPr>
          <p:cNvPr id="9" name="رابط مستقيم 8"/>
          <p:cNvCxnSpPr/>
          <p:nvPr/>
        </p:nvCxnSpPr>
        <p:spPr>
          <a:xfrm>
            <a:off x="6184231" y="1082842"/>
            <a:ext cx="12032" cy="517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137308" y="2752693"/>
            <a:ext cx="1905391" cy="60551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speed onset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2243138" y="2752693"/>
            <a:ext cx="1714500" cy="60551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severity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">
          <a:xfrm>
            <a:off x="4116371" y="2752693"/>
            <a:ext cx="1827229" cy="605511"/>
          </a:xfrm>
          <a:prstGeom prst="rect">
            <a:avLst/>
          </a:prstGeom>
          <a:solidFill>
            <a:schemeClr val="bg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Age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gray">
          <a:xfrm>
            <a:off x="137036" y="3358204"/>
            <a:ext cx="1916489" cy="244795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 </a:t>
            </a:r>
            <a:r>
              <a:rPr lang="en-US" sz="1600" dirty="0"/>
              <a:t>Rapidly progressive anemia causes more symptoms than slow onset anemia due to lack of compensatory mechanisms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2243138" y="3381886"/>
            <a:ext cx="1714500" cy="244795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Mild </a:t>
            </a:r>
            <a:r>
              <a:rPr lang="en-US" sz="1600" dirty="0"/>
              <a:t>anemia has no symptoms usually, symptoms appear if </a:t>
            </a:r>
            <a:r>
              <a:rPr lang="en-US" sz="1600" dirty="0" err="1">
                <a:solidFill>
                  <a:srgbClr val="FF0000"/>
                </a:solidFill>
              </a:rPr>
              <a:t>Hb</a:t>
            </a:r>
            <a:r>
              <a:rPr lang="en-US" sz="1600" dirty="0">
                <a:solidFill>
                  <a:srgbClr val="FF0000"/>
                </a:solidFill>
              </a:rPr>
              <a:t> less than 9g/</a:t>
            </a:r>
            <a:r>
              <a:rPr lang="en-US" sz="1600" dirty="0" err="1">
                <a:solidFill>
                  <a:srgbClr val="FF0000"/>
                </a:solidFill>
              </a:rPr>
              <a:t>dL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GB" sz="1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4157320" y="3358204"/>
            <a:ext cx="1827229" cy="244795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  <a:cs typeface="+mn-cs"/>
              </a:rPr>
              <a:t>Practice a convincing appearance.</a:t>
            </a:r>
          </a:p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  <a:cs typeface="+mn-cs"/>
              </a:rPr>
              <a:t>Personal speech and interaction with the audience</a:t>
            </a:r>
            <a:r>
              <a:rPr lang="en-GB" sz="1400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</a:p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GB" sz="1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6596254" y="1288980"/>
            <a:ext cx="3435350" cy="222577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Related to anemia :</a:t>
            </a:r>
          </a:p>
          <a:p>
            <a:r>
              <a:rPr lang="en-US" dirty="0"/>
              <a:t>Weakness, headache, pallor lethargy and </a:t>
            </a:r>
            <a:r>
              <a:rPr lang="en-US" dirty="0" smtClean="0"/>
              <a:t>dizziness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Related to compensatory mechanism: </a:t>
            </a:r>
            <a:r>
              <a:rPr lang="en-US" dirty="0"/>
              <a:t>palpitation(tachycardia), angina cardiac failure</a:t>
            </a:r>
          </a:p>
          <a:p>
            <a:endParaRPr lang="en-US" dirty="0"/>
          </a:p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GB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gray">
          <a:xfrm>
            <a:off x="6596254" y="1028629"/>
            <a:ext cx="3435350" cy="260350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schemeClr val="bg1"/>
                </a:solidFill>
                <a:latin typeface="+mn-lt"/>
                <a:cs typeface="+mn-cs"/>
              </a:rPr>
              <a:t>Positive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gray">
          <a:xfrm>
            <a:off x="6596254" y="1017518"/>
            <a:ext cx="3435350" cy="271461"/>
          </a:xfrm>
          <a:prstGeom prst="rect">
            <a:avLst/>
          </a:prstGeom>
          <a:solidFill>
            <a:srgbClr val="008000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/>
                </a:solidFill>
                <a:latin typeface="+mn-lt"/>
                <a:cs typeface="+mn-cs"/>
              </a:rPr>
              <a:t>general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6477468" y="4046563"/>
            <a:ext cx="3890775" cy="18250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r>
              <a:rPr lang="en-US" dirty="0">
                <a:solidFill>
                  <a:srgbClr val="FF0000"/>
                </a:solidFill>
              </a:rPr>
              <a:t>Spoon </a:t>
            </a:r>
            <a:r>
              <a:rPr lang="en-US" dirty="0" smtClean="0">
                <a:solidFill>
                  <a:srgbClr val="FF0000"/>
                </a:solidFill>
              </a:rPr>
              <a:t>nail              Iron </a:t>
            </a:r>
            <a:r>
              <a:rPr lang="en-US" dirty="0">
                <a:solidFill>
                  <a:srgbClr val="FF0000"/>
                </a:solidFill>
              </a:rPr>
              <a:t>deficiency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Leg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ulcers             Sickle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 anemia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Jaundice              Hemolytic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anemia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Bone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deformities        Thalassemia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major</a:t>
            </a:r>
          </a:p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gray">
          <a:xfrm>
            <a:off x="6575488" y="3786213"/>
            <a:ext cx="3511550" cy="260350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schemeClr val="bg1"/>
                </a:solidFill>
                <a:latin typeface="+mn-lt"/>
                <a:cs typeface="+mn-cs"/>
              </a:rPr>
              <a:t>Negative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6491319" y="3775101"/>
            <a:ext cx="3876924" cy="251710"/>
          </a:xfrm>
          <a:prstGeom prst="rect">
            <a:avLst/>
          </a:prstGeom>
          <a:solidFill>
            <a:srgbClr val="CC0000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/>
                </a:solidFill>
                <a:latin typeface="+mn-lt"/>
                <a:cs typeface="+mn-cs"/>
              </a:rPr>
              <a:t>specific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>
            <a:off x="7858125" y="4486275"/>
            <a:ext cx="473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7773956" y="4791075"/>
            <a:ext cx="473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>
            <a:off x="7689787" y="5062538"/>
            <a:ext cx="473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>
            <a:off x="8375777" y="5286375"/>
            <a:ext cx="341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6196263" y="300038"/>
            <a:ext cx="389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Clinical features </a:t>
            </a:r>
          </a:p>
        </p:txBody>
      </p:sp>
    </p:spTree>
    <p:extLst>
      <p:ext uri="{BB962C8B-B14F-4D97-AF65-F5344CB8AC3E}">
        <p14:creationId xmlns:p14="http://schemas.microsoft.com/office/powerpoint/2010/main" xmlns="" val="41271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54"/>
          <p:cNvSpPr>
            <a:spLocks noChangeArrowheads="1"/>
          </p:cNvSpPr>
          <p:nvPr/>
        </p:nvSpPr>
        <p:spPr bwMode="auto">
          <a:xfrm rot="13586047">
            <a:off x="6310372" y="3939250"/>
            <a:ext cx="1428133" cy="23640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53" y="7373"/>
                </a:moveTo>
                <a:cubicBezTo>
                  <a:pt x="16541" y="4672"/>
                  <a:pt x="13802" y="2958"/>
                  <a:pt x="10800" y="2958"/>
                </a:cubicBezTo>
                <a:cubicBezTo>
                  <a:pt x="8560" y="2957"/>
                  <a:pt x="6427" y="3915"/>
                  <a:pt x="4939" y="5589"/>
                </a:cubicBezTo>
                <a:lnTo>
                  <a:pt x="2728" y="3624"/>
                </a:lnTo>
                <a:cubicBezTo>
                  <a:pt x="4778" y="1318"/>
                  <a:pt x="7715" y="-1"/>
                  <a:pt x="10800" y="0"/>
                </a:cubicBezTo>
                <a:cubicBezTo>
                  <a:pt x="14935" y="0"/>
                  <a:pt x="18707" y="2361"/>
                  <a:pt x="20514" y="6080"/>
                </a:cubicBezTo>
                <a:lnTo>
                  <a:pt x="22942" y="4900"/>
                </a:lnTo>
                <a:lnTo>
                  <a:pt x="21010" y="10484"/>
                </a:lnTo>
                <a:lnTo>
                  <a:pt x="15425" y="8553"/>
                </a:lnTo>
                <a:lnTo>
                  <a:pt x="17853" y="73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17" name="AutoShape 54"/>
          <p:cNvSpPr>
            <a:spLocks noChangeArrowheads="1"/>
          </p:cNvSpPr>
          <p:nvPr/>
        </p:nvSpPr>
        <p:spPr bwMode="auto">
          <a:xfrm rot="18915366">
            <a:off x="998528" y="3027231"/>
            <a:ext cx="1447800" cy="152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53" y="7373"/>
                </a:moveTo>
                <a:cubicBezTo>
                  <a:pt x="16541" y="4672"/>
                  <a:pt x="13802" y="2958"/>
                  <a:pt x="10800" y="2958"/>
                </a:cubicBezTo>
                <a:cubicBezTo>
                  <a:pt x="8560" y="2957"/>
                  <a:pt x="6427" y="3915"/>
                  <a:pt x="4939" y="5589"/>
                </a:cubicBezTo>
                <a:lnTo>
                  <a:pt x="2728" y="3624"/>
                </a:lnTo>
                <a:cubicBezTo>
                  <a:pt x="4778" y="1318"/>
                  <a:pt x="7715" y="-1"/>
                  <a:pt x="10800" y="0"/>
                </a:cubicBezTo>
                <a:cubicBezTo>
                  <a:pt x="14935" y="0"/>
                  <a:pt x="18707" y="2361"/>
                  <a:pt x="20514" y="6080"/>
                </a:cubicBezTo>
                <a:lnTo>
                  <a:pt x="22942" y="4900"/>
                </a:lnTo>
                <a:lnTo>
                  <a:pt x="21010" y="10484"/>
                </a:lnTo>
                <a:lnTo>
                  <a:pt x="15425" y="8553"/>
                </a:lnTo>
                <a:lnTo>
                  <a:pt x="17853" y="73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5" name="AutoShape 53"/>
          <p:cNvSpPr>
            <a:spLocks noChangeArrowheads="1"/>
          </p:cNvSpPr>
          <p:nvPr/>
        </p:nvSpPr>
        <p:spPr bwMode="auto">
          <a:xfrm rot="7393419" flipH="1">
            <a:off x="2665359" y="4263137"/>
            <a:ext cx="1555257" cy="18584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53" y="7373"/>
                </a:moveTo>
                <a:cubicBezTo>
                  <a:pt x="16541" y="4672"/>
                  <a:pt x="13802" y="2958"/>
                  <a:pt x="10800" y="2958"/>
                </a:cubicBezTo>
                <a:cubicBezTo>
                  <a:pt x="8560" y="2957"/>
                  <a:pt x="6427" y="3915"/>
                  <a:pt x="4939" y="5589"/>
                </a:cubicBezTo>
                <a:lnTo>
                  <a:pt x="2728" y="3624"/>
                </a:lnTo>
                <a:cubicBezTo>
                  <a:pt x="4778" y="1318"/>
                  <a:pt x="7715" y="-1"/>
                  <a:pt x="10800" y="0"/>
                </a:cubicBezTo>
                <a:cubicBezTo>
                  <a:pt x="14935" y="0"/>
                  <a:pt x="18707" y="2361"/>
                  <a:pt x="20514" y="6080"/>
                </a:cubicBezTo>
                <a:lnTo>
                  <a:pt x="22942" y="4900"/>
                </a:lnTo>
                <a:lnTo>
                  <a:pt x="21010" y="10484"/>
                </a:lnTo>
                <a:lnTo>
                  <a:pt x="15425" y="8553"/>
                </a:lnTo>
                <a:lnTo>
                  <a:pt x="17853" y="737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677" y="0"/>
            <a:ext cx="10304198" cy="839787"/>
          </a:xfrm>
        </p:spPr>
        <p:txBody>
          <a:bodyPr/>
          <a:lstStyle/>
          <a:p>
            <a:pPr algn="ctr"/>
            <a:r>
              <a:rPr lang="en-US" dirty="0" smtClean="0"/>
              <a:t>Classification of anemia</a:t>
            </a:r>
            <a:endParaRPr lang="en-US" dirty="0"/>
          </a:p>
        </p:txBody>
      </p:sp>
      <p:sp>
        <p:nvSpPr>
          <p:cNvPr id="6" name="Freeform 59"/>
          <p:cNvSpPr>
            <a:spLocks/>
          </p:cNvSpPr>
          <p:nvPr/>
        </p:nvSpPr>
        <p:spPr bwMode="auto">
          <a:xfrm>
            <a:off x="2062152" y="5057792"/>
            <a:ext cx="1612004" cy="1671621"/>
          </a:xfrm>
          <a:custGeom>
            <a:avLst/>
            <a:gdLst>
              <a:gd name="T0" fmla="*/ 0 w 681"/>
              <a:gd name="T1" fmla="*/ 2147483647 h 681"/>
              <a:gd name="T2" fmla="*/ 2147483647 w 681"/>
              <a:gd name="T3" fmla="*/ 0 h 681"/>
              <a:gd name="T4" fmla="*/ 2147483647 w 681"/>
              <a:gd name="T5" fmla="*/ 0 h 681"/>
              <a:gd name="T6" fmla="*/ 2147483647 w 681"/>
              <a:gd name="T7" fmla="*/ 2147483647 h 681"/>
              <a:gd name="T8" fmla="*/ 2147483647 w 681"/>
              <a:gd name="T9" fmla="*/ 2147483647 h 681"/>
              <a:gd name="T10" fmla="*/ 0 w 681"/>
              <a:gd name="T11" fmla="*/ 2147483647 h 681"/>
              <a:gd name="T12" fmla="*/ 0 w 681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81"/>
              <a:gd name="T23" fmla="*/ 681 w 681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81">
                <a:moveTo>
                  <a:pt x="0" y="170"/>
                </a:moveTo>
                <a:cubicBezTo>
                  <a:pt x="0" y="21"/>
                  <a:pt x="21" y="0"/>
                  <a:pt x="170" y="0"/>
                </a:cubicBezTo>
                <a:cubicBezTo>
                  <a:pt x="319" y="0"/>
                  <a:pt x="681" y="0"/>
                  <a:pt x="681" y="0"/>
                </a:cubicBezTo>
                <a:cubicBezTo>
                  <a:pt x="681" y="0"/>
                  <a:pt x="681" y="362"/>
                  <a:pt x="681" y="511"/>
                </a:cubicBezTo>
                <a:cubicBezTo>
                  <a:pt x="681" y="659"/>
                  <a:pt x="659" y="681"/>
                  <a:pt x="511" y="681"/>
                </a:cubicBezTo>
                <a:cubicBezTo>
                  <a:pt x="362" y="681"/>
                  <a:pt x="0" y="681"/>
                  <a:pt x="0" y="681"/>
                </a:cubicBezTo>
                <a:cubicBezTo>
                  <a:pt x="0" y="681"/>
                  <a:pt x="0" y="319"/>
                  <a:pt x="0" y="17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Reduction of 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globin chain:</a:t>
            </a:r>
          </a:p>
          <a:p>
            <a:pPr algn="ctr"/>
            <a:r>
              <a:rPr lang="en-US" dirty="0" smtClean="0"/>
              <a:t> thalassemia</a:t>
            </a:r>
            <a:endParaRPr lang="en-US" altLang="en-US" dirty="0"/>
          </a:p>
        </p:txBody>
      </p:sp>
      <p:sp>
        <p:nvSpPr>
          <p:cNvPr id="7" name="Freeform 59"/>
          <p:cNvSpPr>
            <a:spLocks/>
          </p:cNvSpPr>
          <p:nvPr/>
        </p:nvSpPr>
        <p:spPr bwMode="auto">
          <a:xfrm>
            <a:off x="8629652" y="5132407"/>
            <a:ext cx="1600193" cy="1597006"/>
          </a:xfrm>
          <a:custGeom>
            <a:avLst/>
            <a:gdLst>
              <a:gd name="T0" fmla="*/ 0 w 681"/>
              <a:gd name="T1" fmla="*/ 2147483647 h 681"/>
              <a:gd name="T2" fmla="*/ 2147483647 w 681"/>
              <a:gd name="T3" fmla="*/ 0 h 681"/>
              <a:gd name="T4" fmla="*/ 2147483647 w 681"/>
              <a:gd name="T5" fmla="*/ 0 h 681"/>
              <a:gd name="T6" fmla="*/ 2147483647 w 681"/>
              <a:gd name="T7" fmla="*/ 2147483647 h 681"/>
              <a:gd name="T8" fmla="*/ 2147483647 w 681"/>
              <a:gd name="T9" fmla="*/ 2147483647 h 681"/>
              <a:gd name="T10" fmla="*/ 0 w 681"/>
              <a:gd name="T11" fmla="*/ 2147483647 h 681"/>
              <a:gd name="T12" fmla="*/ 0 w 681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81"/>
              <a:gd name="T23" fmla="*/ 681 w 681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81">
                <a:moveTo>
                  <a:pt x="0" y="170"/>
                </a:moveTo>
                <a:cubicBezTo>
                  <a:pt x="0" y="21"/>
                  <a:pt x="21" y="0"/>
                  <a:pt x="170" y="0"/>
                </a:cubicBezTo>
                <a:cubicBezTo>
                  <a:pt x="319" y="0"/>
                  <a:pt x="681" y="0"/>
                  <a:pt x="681" y="0"/>
                </a:cubicBezTo>
                <a:cubicBezTo>
                  <a:pt x="681" y="0"/>
                  <a:pt x="681" y="362"/>
                  <a:pt x="681" y="511"/>
                </a:cubicBezTo>
                <a:cubicBezTo>
                  <a:pt x="681" y="659"/>
                  <a:pt x="659" y="681"/>
                  <a:pt x="511" y="681"/>
                </a:cubicBezTo>
                <a:cubicBezTo>
                  <a:pt x="362" y="681"/>
                  <a:pt x="0" y="681"/>
                  <a:pt x="0" y="681"/>
                </a:cubicBezTo>
                <a:cubicBezTo>
                  <a:pt x="0" y="681"/>
                  <a:pt x="0" y="319"/>
                  <a:pt x="0" y="17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Hemolysis: 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 smtClean="0"/>
              <a:t>Autoimmune</a:t>
            </a:r>
            <a:endParaRPr lang="en-US" dirty="0"/>
          </a:p>
          <a:p>
            <a:pPr algn="ctr"/>
            <a:r>
              <a:rPr lang="en-US" dirty="0"/>
              <a:t>Enzymopathy</a:t>
            </a:r>
          </a:p>
          <a:p>
            <a:pPr algn="ctr"/>
            <a:r>
              <a:rPr lang="en-US" dirty="0" err="1" smtClean="0"/>
              <a:t>Membranopathy</a:t>
            </a:r>
            <a:endParaRPr lang="en-US" dirty="0"/>
          </a:p>
          <a:p>
            <a:pPr algn="ctr"/>
            <a:r>
              <a:rPr lang="en-US" dirty="0"/>
              <a:t>Sickle cell </a:t>
            </a:r>
            <a:r>
              <a:rPr lang="en-US" dirty="0" smtClean="0"/>
              <a:t>anemia</a:t>
            </a:r>
            <a:endParaRPr lang="en-US" altLang="en-US" dirty="0">
              <a:solidFill>
                <a:schemeClr val="dk1"/>
              </a:solidFill>
            </a:endParaRPr>
          </a:p>
        </p:txBody>
      </p:sp>
      <p:sp>
        <p:nvSpPr>
          <p:cNvPr id="8" name="Freeform 21"/>
          <p:cNvSpPr>
            <a:spLocks/>
          </p:cNvSpPr>
          <p:nvPr/>
        </p:nvSpPr>
        <p:spPr bwMode="auto">
          <a:xfrm>
            <a:off x="171451" y="5057791"/>
            <a:ext cx="1608127" cy="1671622"/>
          </a:xfrm>
          <a:custGeom>
            <a:avLst/>
            <a:gdLst>
              <a:gd name="T0" fmla="*/ 2147483647 w 681"/>
              <a:gd name="T1" fmla="*/ 2147483647 h 681"/>
              <a:gd name="T2" fmla="*/ 0 w 681"/>
              <a:gd name="T3" fmla="*/ 2147483647 h 681"/>
              <a:gd name="T4" fmla="*/ 0 w 681"/>
              <a:gd name="T5" fmla="*/ 0 h 681"/>
              <a:gd name="T6" fmla="*/ 2147483647 w 681"/>
              <a:gd name="T7" fmla="*/ 0 h 681"/>
              <a:gd name="T8" fmla="*/ 2147483647 w 681"/>
              <a:gd name="T9" fmla="*/ 2147483647 h 681"/>
              <a:gd name="T10" fmla="*/ 2147483647 w 681"/>
              <a:gd name="T11" fmla="*/ 2147483647 h 681"/>
              <a:gd name="T12" fmla="*/ 2147483647 w 681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81"/>
              <a:gd name="T23" fmla="*/ 681 w 681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81">
                <a:moveTo>
                  <a:pt x="170" y="681"/>
                </a:moveTo>
                <a:cubicBezTo>
                  <a:pt x="21" y="681"/>
                  <a:pt x="0" y="660"/>
                  <a:pt x="0" y="511"/>
                </a:cubicBezTo>
                <a:cubicBezTo>
                  <a:pt x="0" y="362"/>
                  <a:pt x="0" y="0"/>
                  <a:pt x="0" y="0"/>
                </a:cubicBezTo>
                <a:cubicBezTo>
                  <a:pt x="0" y="0"/>
                  <a:pt x="362" y="0"/>
                  <a:pt x="511" y="0"/>
                </a:cubicBezTo>
                <a:cubicBezTo>
                  <a:pt x="659" y="0"/>
                  <a:pt x="681" y="22"/>
                  <a:pt x="681" y="170"/>
                </a:cubicBezTo>
                <a:cubicBezTo>
                  <a:pt x="681" y="319"/>
                  <a:pt x="681" y="681"/>
                  <a:pt x="681" y="681"/>
                </a:cubicBezTo>
                <a:cubicBezTo>
                  <a:pt x="681" y="681"/>
                  <a:pt x="319" y="681"/>
                  <a:pt x="170" y="681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Reduction of 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iron: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/>
              <a:t>iron deficiency </a:t>
            </a:r>
            <a:endParaRPr lang="en-US" dirty="0" smtClean="0"/>
          </a:p>
          <a:p>
            <a:pPr algn="ctr"/>
            <a:r>
              <a:rPr lang="en-US" dirty="0" smtClean="0"/>
              <a:t>anemia</a:t>
            </a:r>
            <a:endParaRPr lang="en-US" altLang="en-US" dirty="0">
              <a:solidFill>
                <a:schemeClr val="dk1"/>
              </a:solidFill>
            </a:endParaRPr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6772272" y="5132407"/>
            <a:ext cx="1628782" cy="1597006"/>
          </a:xfrm>
          <a:custGeom>
            <a:avLst/>
            <a:gdLst>
              <a:gd name="T0" fmla="*/ 2147483647 w 681"/>
              <a:gd name="T1" fmla="*/ 2147483647 h 681"/>
              <a:gd name="T2" fmla="*/ 0 w 681"/>
              <a:gd name="T3" fmla="*/ 2147483647 h 681"/>
              <a:gd name="T4" fmla="*/ 0 w 681"/>
              <a:gd name="T5" fmla="*/ 0 h 681"/>
              <a:gd name="T6" fmla="*/ 2147483647 w 681"/>
              <a:gd name="T7" fmla="*/ 0 h 681"/>
              <a:gd name="T8" fmla="*/ 2147483647 w 681"/>
              <a:gd name="T9" fmla="*/ 2147483647 h 681"/>
              <a:gd name="T10" fmla="*/ 2147483647 w 681"/>
              <a:gd name="T11" fmla="*/ 2147483647 h 681"/>
              <a:gd name="T12" fmla="*/ 2147483647 w 681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81"/>
              <a:gd name="T23" fmla="*/ 681 w 681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81">
                <a:moveTo>
                  <a:pt x="170" y="681"/>
                </a:moveTo>
                <a:cubicBezTo>
                  <a:pt x="21" y="681"/>
                  <a:pt x="0" y="660"/>
                  <a:pt x="0" y="511"/>
                </a:cubicBezTo>
                <a:cubicBezTo>
                  <a:pt x="0" y="362"/>
                  <a:pt x="0" y="0"/>
                  <a:pt x="0" y="0"/>
                </a:cubicBezTo>
                <a:cubicBezTo>
                  <a:pt x="0" y="0"/>
                  <a:pt x="362" y="0"/>
                  <a:pt x="511" y="0"/>
                </a:cubicBezTo>
                <a:cubicBezTo>
                  <a:pt x="659" y="0"/>
                  <a:pt x="681" y="22"/>
                  <a:pt x="681" y="170"/>
                </a:cubicBezTo>
                <a:cubicBezTo>
                  <a:pt x="681" y="319"/>
                  <a:pt x="681" y="681"/>
                  <a:pt x="681" y="681"/>
                </a:cubicBezTo>
                <a:cubicBezTo>
                  <a:pt x="681" y="681"/>
                  <a:pt x="319" y="681"/>
                  <a:pt x="170" y="681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Reduction of 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RBCs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production:</a:t>
            </a:r>
          </a:p>
          <a:p>
            <a:pPr algn="ctr"/>
            <a:r>
              <a:rPr lang="en-US" dirty="0"/>
              <a:t>BM </a:t>
            </a:r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8629652" y="3640155"/>
            <a:ext cx="1600193" cy="1492251"/>
          </a:xfrm>
          <a:custGeom>
            <a:avLst/>
            <a:gdLst>
              <a:gd name="T0" fmla="*/ 2147483647 w 681"/>
              <a:gd name="T1" fmla="*/ 2147483647 h 681"/>
              <a:gd name="T2" fmla="*/ 0 w 681"/>
              <a:gd name="T3" fmla="*/ 2147483647 h 681"/>
              <a:gd name="T4" fmla="*/ 0 w 681"/>
              <a:gd name="T5" fmla="*/ 0 h 681"/>
              <a:gd name="T6" fmla="*/ 2147483647 w 681"/>
              <a:gd name="T7" fmla="*/ 0 h 681"/>
              <a:gd name="T8" fmla="*/ 2147483647 w 681"/>
              <a:gd name="T9" fmla="*/ 2147483647 h 681"/>
              <a:gd name="T10" fmla="*/ 2147483647 w 681"/>
              <a:gd name="T11" fmla="*/ 2147483647 h 681"/>
              <a:gd name="T12" fmla="*/ 2147483647 w 681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81"/>
              <a:gd name="T23" fmla="*/ 681 w 681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81">
                <a:moveTo>
                  <a:pt x="170" y="681"/>
                </a:moveTo>
                <a:cubicBezTo>
                  <a:pt x="22" y="681"/>
                  <a:pt x="0" y="659"/>
                  <a:pt x="0" y="511"/>
                </a:cubicBezTo>
                <a:cubicBezTo>
                  <a:pt x="0" y="362"/>
                  <a:pt x="0" y="0"/>
                  <a:pt x="0" y="0"/>
                </a:cubicBezTo>
                <a:cubicBezTo>
                  <a:pt x="0" y="0"/>
                  <a:pt x="362" y="0"/>
                  <a:pt x="511" y="0"/>
                </a:cubicBezTo>
                <a:cubicBezTo>
                  <a:pt x="660" y="0"/>
                  <a:pt x="681" y="21"/>
                  <a:pt x="681" y="170"/>
                </a:cubicBezTo>
                <a:cubicBezTo>
                  <a:pt x="681" y="319"/>
                  <a:pt x="681" y="681"/>
                  <a:pt x="681" y="681"/>
                </a:cubicBezTo>
                <a:cubicBezTo>
                  <a:pt x="681" y="681"/>
                  <a:pt x="319" y="681"/>
                  <a:pt x="170" y="681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Blood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loss: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/>
              <a:t>acute bleeding</a:t>
            </a:r>
          </a:p>
          <a:p>
            <a:pPr algn="ctr"/>
            <a:endParaRPr lang="en-US" altLang="en-US" dirty="0">
              <a:solidFill>
                <a:schemeClr val="dk1"/>
              </a:solidFill>
            </a:endParaRPr>
          </a:p>
        </p:txBody>
      </p:sp>
      <p:sp>
        <p:nvSpPr>
          <p:cNvPr id="13" name="Freeform 20"/>
          <p:cNvSpPr>
            <a:spLocks/>
          </p:cNvSpPr>
          <p:nvPr/>
        </p:nvSpPr>
        <p:spPr bwMode="auto">
          <a:xfrm>
            <a:off x="2062151" y="3568715"/>
            <a:ext cx="1612005" cy="1489075"/>
          </a:xfrm>
          <a:custGeom>
            <a:avLst/>
            <a:gdLst>
              <a:gd name="T0" fmla="*/ 2147483647 w 681"/>
              <a:gd name="T1" fmla="*/ 2147483647 h 681"/>
              <a:gd name="T2" fmla="*/ 0 w 681"/>
              <a:gd name="T3" fmla="*/ 2147483647 h 681"/>
              <a:gd name="T4" fmla="*/ 0 w 681"/>
              <a:gd name="T5" fmla="*/ 0 h 681"/>
              <a:gd name="T6" fmla="*/ 2147483647 w 681"/>
              <a:gd name="T7" fmla="*/ 0 h 681"/>
              <a:gd name="T8" fmla="*/ 2147483647 w 681"/>
              <a:gd name="T9" fmla="*/ 2147483647 h 681"/>
              <a:gd name="T10" fmla="*/ 2147483647 w 681"/>
              <a:gd name="T11" fmla="*/ 2147483647 h 681"/>
              <a:gd name="T12" fmla="*/ 2147483647 w 681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81"/>
              <a:gd name="T23" fmla="*/ 681 w 681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81">
                <a:moveTo>
                  <a:pt x="170" y="681"/>
                </a:moveTo>
                <a:cubicBezTo>
                  <a:pt x="22" y="681"/>
                  <a:pt x="0" y="659"/>
                  <a:pt x="0" y="511"/>
                </a:cubicBezTo>
                <a:cubicBezTo>
                  <a:pt x="0" y="362"/>
                  <a:pt x="0" y="0"/>
                  <a:pt x="0" y="0"/>
                </a:cubicBezTo>
                <a:cubicBezTo>
                  <a:pt x="0" y="0"/>
                  <a:pt x="362" y="0"/>
                  <a:pt x="511" y="0"/>
                </a:cubicBezTo>
                <a:cubicBezTo>
                  <a:pt x="660" y="0"/>
                  <a:pt x="681" y="21"/>
                  <a:pt x="681" y="170"/>
                </a:cubicBezTo>
                <a:cubicBezTo>
                  <a:pt x="681" y="319"/>
                  <a:pt x="681" y="681"/>
                  <a:pt x="681" y="681"/>
                </a:cubicBezTo>
                <a:cubicBezTo>
                  <a:pt x="681" y="681"/>
                  <a:pt x="319" y="681"/>
                  <a:pt x="170" y="6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Hypochromic </a:t>
            </a:r>
            <a:r>
              <a:rPr lang="en-US" dirty="0">
                <a:solidFill>
                  <a:schemeClr val="bg1"/>
                </a:solidFill>
              </a:rPr>
              <a:t>microcytic anemia</a:t>
            </a:r>
          </a:p>
          <a:p>
            <a:pPr algn="ctr" eaLnBrk="1" hangingPunct="1"/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Freeform 59"/>
          <p:cNvSpPr>
            <a:spLocks/>
          </p:cNvSpPr>
          <p:nvPr/>
        </p:nvSpPr>
        <p:spPr bwMode="auto">
          <a:xfrm>
            <a:off x="6772271" y="3640155"/>
            <a:ext cx="1642180" cy="1489075"/>
          </a:xfrm>
          <a:custGeom>
            <a:avLst/>
            <a:gdLst>
              <a:gd name="T0" fmla="*/ 0 w 681"/>
              <a:gd name="T1" fmla="*/ 2147483647 h 681"/>
              <a:gd name="T2" fmla="*/ 2147483647 w 681"/>
              <a:gd name="T3" fmla="*/ 0 h 681"/>
              <a:gd name="T4" fmla="*/ 2147483647 w 681"/>
              <a:gd name="T5" fmla="*/ 0 h 681"/>
              <a:gd name="T6" fmla="*/ 2147483647 w 681"/>
              <a:gd name="T7" fmla="*/ 2147483647 h 681"/>
              <a:gd name="T8" fmla="*/ 2147483647 w 681"/>
              <a:gd name="T9" fmla="*/ 2147483647 h 681"/>
              <a:gd name="T10" fmla="*/ 0 w 681"/>
              <a:gd name="T11" fmla="*/ 2147483647 h 681"/>
              <a:gd name="T12" fmla="*/ 0 w 681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81"/>
              <a:gd name="T23" fmla="*/ 681 w 681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81">
                <a:moveTo>
                  <a:pt x="0" y="170"/>
                </a:moveTo>
                <a:cubicBezTo>
                  <a:pt x="0" y="21"/>
                  <a:pt x="21" y="0"/>
                  <a:pt x="170" y="0"/>
                </a:cubicBezTo>
                <a:cubicBezTo>
                  <a:pt x="319" y="0"/>
                  <a:pt x="681" y="0"/>
                  <a:pt x="681" y="0"/>
                </a:cubicBezTo>
                <a:cubicBezTo>
                  <a:pt x="681" y="0"/>
                  <a:pt x="681" y="362"/>
                  <a:pt x="681" y="511"/>
                </a:cubicBezTo>
                <a:cubicBezTo>
                  <a:pt x="681" y="659"/>
                  <a:pt x="659" y="681"/>
                  <a:pt x="511" y="681"/>
                </a:cubicBezTo>
                <a:cubicBezTo>
                  <a:pt x="362" y="681"/>
                  <a:pt x="0" y="681"/>
                  <a:pt x="0" y="681"/>
                </a:cubicBezTo>
                <a:cubicBezTo>
                  <a:pt x="0" y="681"/>
                  <a:pt x="0" y="319"/>
                  <a:pt x="0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Normocytic </a:t>
            </a:r>
            <a:r>
              <a:rPr lang="en-US" dirty="0">
                <a:solidFill>
                  <a:schemeClr val="bg1"/>
                </a:solidFill>
              </a:rPr>
              <a:t>normochromic anemia</a:t>
            </a:r>
          </a:p>
          <a:p>
            <a:pPr algn="ctr"/>
            <a:endParaRPr lang="en-US" alt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AutoShape 53"/>
          <p:cNvSpPr>
            <a:spLocks noChangeArrowheads="1"/>
          </p:cNvSpPr>
          <p:nvPr/>
        </p:nvSpPr>
        <p:spPr bwMode="auto">
          <a:xfrm rot="1410417" flipH="1">
            <a:off x="8119778" y="2971482"/>
            <a:ext cx="1555257" cy="18584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53" y="7373"/>
                </a:moveTo>
                <a:cubicBezTo>
                  <a:pt x="16541" y="4672"/>
                  <a:pt x="13802" y="2958"/>
                  <a:pt x="10800" y="2958"/>
                </a:cubicBezTo>
                <a:cubicBezTo>
                  <a:pt x="8560" y="2957"/>
                  <a:pt x="6427" y="3915"/>
                  <a:pt x="4939" y="5589"/>
                </a:cubicBezTo>
                <a:lnTo>
                  <a:pt x="2728" y="3624"/>
                </a:lnTo>
                <a:cubicBezTo>
                  <a:pt x="4778" y="1318"/>
                  <a:pt x="7715" y="-1"/>
                  <a:pt x="10800" y="0"/>
                </a:cubicBezTo>
                <a:cubicBezTo>
                  <a:pt x="14935" y="0"/>
                  <a:pt x="18707" y="2361"/>
                  <a:pt x="20514" y="6080"/>
                </a:cubicBezTo>
                <a:lnTo>
                  <a:pt x="22942" y="4900"/>
                </a:lnTo>
                <a:lnTo>
                  <a:pt x="21010" y="10484"/>
                </a:lnTo>
                <a:lnTo>
                  <a:pt x="15425" y="8553"/>
                </a:lnTo>
                <a:lnTo>
                  <a:pt x="17853" y="737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9" name="Freeform 59"/>
          <p:cNvSpPr>
            <a:spLocks/>
          </p:cNvSpPr>
          <p:nvPr/>
        </p:nvSpPr>
        <p:spPr bwMode="auto">
          <a:xfrm>
            <a:off x="171451" y="3568715"/>
            <a:ext cx="1608128" cy="1489075"/>
          </a:xfrm>
          <a:custGeom>
            <a:avLst/>
            <a:gdLst>
              <a:gd name="T0" fmla="*/ 0 w 681"/>
              <a:gd name="T1" fmla="*/ 2147483647 h 681"/>
              <a:gd name="T2" fmla="*/ 2147483647 w 681"/>
              <a:gd name="T3" fmla="*/ 0 h 681"/>
              <a:gd name="T4" fmla="*/ 2147483647 w 681"/>
              <a:gd name="T5" fmla="*/ 0 h 681"/>
              <a:gd name="T6" fmla="*/ 2147483647 w 681"/>
              <a:gd name="T7" fmla="*/ 2147483647 h 681"/>
              <a:gd name="T8" fmla="*/ 2147483647 w 681"/>
              <a:gd name="T9" fmla="*/ 2147483647 h 681"/>
              <a:gd name="T10" fmla="*/ 0 w 681"/>
              <a:gd name="T11" fmla="*/ 2147483647 h 681"/>
              <a:gd name="T12" fmla="*/ 0 w 681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81"/>
              <a:gd name="T23" fmla="*/ 681 w 681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81">
                <a:moveTo>
                  <a:pt x="0" y="170"/>
                </a:moveTo>
                <a:cubicBezTo>
                  <a:pt x="0" y="21"/>
                  <a:pt x="21" y="0"/>
                  <a:pt x="170" y="0"/>
                </a:cubicBezTo>
                <a:cubicBezTo>
                  <a:pt x="319" y="0"/>
                  <a:pt x="681" y="0"/>
                  <a:pt x="681" y="0"/>
                </a:cubicBezTo>
                <a:cubicBezTo>
                  <a:pt x="681" y="0"/>
                  <a:pt x="681" y="362"/>
                  <a:pt x="681" y="511"/>
                </a:cubicBezTo>
                <a:cubicBezTo>
                  <a:pt x="681" y="659"/>
                  <a:pt x="659" y="681"/>
                  <a:pt x="511" y="681"/>
                </a:cubicBezTo>
                <a:cubicBezTo>
                  <a:pt x="362" y="681"/>
                  <a:pt x="0" y="681"/>
                  <a:pt x="0" y="681"/>
                </a:cubicBezTo>
                <a:cubicBezTo>
                  <a:pt x="0" y="681"/>
                  <a:pt x="0" y="319"/>
                  <a:pt x="0" y="17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Reduction of 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prophyrin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/>
              <a:t>sidroblastic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anemia</a:t>
            </a:r>
            <a:endParaRPr lang="en-US" altLang="en-US" dirty="0">
              <a:solidFill>
                <a:schemeClr val="dk1"/>
              </a:solidFill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287044" y="835043"/>
            <a:ext cx="1656547" cy="1793857"/>
          </a:xfrm>
          <a:custGeom>
            <a:avLst/>
            <a:gdLst>
              <a:gd name="T0" fmla="*/ 2147483647 w 681"/>
              <a:gd name="T1" fmla="*/ 2147483647 h 681"/>
              <a:gd name="T2" fmla="*/ 0 w 681"/>
              <a:gd name="T3" fmla="*/ 2147483647 h 681"/>
              <a:gd name="T4" fmla="*/ 0 w 681"/>
              <a:gd name="T5" fmla="*/ 0 h 681"/>
              <a:gd name="T6" fmla="*/ 2147483647 w 681"/>
              <a:gd name="T7" fmla="*/ 0 h 681"/>
              <a:gd name="T8" fmla="*/ 2147483647 w 681"/>
              <a:gd name="T9" fmla="*/ 2147483647 h 681"/>
              <a:gd name="T10" fmla="*/ 2147483647 w 681"/>
              <a:gd name="T11" fmla="*/ 2147483647 h 681"/>
              <a:gd name="T12" fmla="*/ 2147483647 w 681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81"/>
              <a:gd name="T23" fmla="*/ 681 w 681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81">
                <a:moveTo>
                  <a:pt x="170" y="681"/>
                </a:moveTo>
                <a:cubicBezTo>
                  <a:pt x="22" y="681"/>
                  <a:pt x="0" y="659"/>
                  <a:pt x="0" y="511"/>
                </a:cubicBezTo>
                <a:cubicBezTo>
                  <a:pt x="0" y="362"/>
                  <a:pt x="0" y="0"/>
                  <a:pt x="0" y="0"/>
                </a:cubicBezTo>
                <a:cubicBezTo>
                  <a:pt x="0" y="0"/>
                  <a:pt x="362" y="0"/>
                  <a:pt x="511" y="0"/>
                </a:cubicBezTo>
                <a:cubicBezTo>
                  <a:pt x="660" y="0"/>
                  <a:pt x="681" y="21"/>
                  <a:pt x="681" y="170"/>
                </a:cubicBezTo>
                <a:cubicBezTo>
                  <a:pt x="681" y="319"/>
                  <a:pt x="681" y="681"/>
                  <a:pt x="681" y="681"/>
                </a:cubicBezTo>
                <a:cubicBezTo>
                  <a:pt x="681" y="681"/>
                  <a:pt x="319" y="681"/>
                  <a:pt x="170" y="6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Macrocytic </a:t>
            </a:r>
            <a:r>
              <a:rPr lang="en-US" dirty="0">
                <a:solidFill>
                  <a:schemeClr val="bg1"/>
                </a:solidFill>
              </a:rPr>
              <a:t>anemia</a:t>
            </a:r>
          </a:p>
          <a:p>
            <a:pPr algn="ctr" eaLnBrk="1" hangingPunct="1"/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Freeform 59"/>
          <p:cNvSpPr>
            <a:spLocks/>
          </p:cNvSpPr>
          <p:nvPr/>
        </p:nvSpPr>
        <p:spPr bwMode="auto">
          <a:xfrm>
            <a:off x="2586060" y="835043"/>
            <a:ext cx="3433536" cy="1793857"/>
          </a:xfrm>
          <a:custGeom>
            <a:avLst/>
            <a:gdLst>
              <a:gd name="T0" fmla="*/ 0 w 681"/>
              <a:gd name="T1" fmla="*/ 2147483647 h 681"/>
              <a:gd name="T2" fmla="*/ 2147483647 w 681"/>
              <a:gd name="T3" fmla="*/ 0 h 681"/>
              <a:gd name="T4" fmla="*/ 2147483647 w 681"/>
              <a:gd name="T5" fmla="*/ 0 h 681"/>
              <a:gd name="T6" fmla="*/ 2147483647 w 681"/>
              <a:gd name="T7" fmla="*/ 2147483647 h 681"/>
              <a:gd name="T8" fmla="*/ 2147483647 w 681"/>
              <a:gd name="T9" fmla="*/ 2147483647 h 681"/>
              <a:gd name="T10" fmla="*/ 0 w 681"/>
              <a:gd name="T11" fmla="*/ 2147483647 h 681"/>
              <a:gd name="T12" fmla="*/ 0 w 681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681"/>
              <a:gd name="T23" fmla="*/ 681 w 681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681">
                <a:moveTo>
                  <a:pt x="0" y="170"/>
                </a:moveTo>
                <a:cubicBezTo>
                  <a:pt x="0" y="21"/>
                  <a:pt x="21" y="0"/>
                  <a:pt x="170" y="0"/>
                </a:cubicBezTo>
                <a:cubicBezTo>
                  <a:pt x="319" y="0"/>
                  <a:pt x="681" y="0"/>
                  <a:pt x="681" y="0"/>
                </a:cubicBezTo>
                <a:cubicBezTo>
                  <a:pt x="681" y="0"/>
                  <a:pt x="681" y="362"/>
                  <a:pt x="681" y="511"/>
                </a:cubicBezTo>
                <a:cubicBezTo>
                  <a:pt x="681" y="659"/>
                  <a:pt x="659" y="681"/>
                  <a:pt x="511" y="681"/>
                </a:cubicBezTo>
                <a:cubicBezTo>
                  <a:pt x="362" y="681"/>
                  <a:pt x="0" y="681"/>
                  <a:pt x="0" y="681"/>
                </a:cubicBezTo>
                <a:cubicBezTo>
                  <a:pt x="0" y="681"/>
                  <a:pt x="0" y="319"/>
                  <a:pt x="0" y="17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Reduction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of DNA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synthesis: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/>
              <a:t>megaloblastic anemia: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B12 deficiency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Folate deficiency</a:t>
            </a:r>
          </a:p>
          <a:p>
            <a:pPr algn="ctr"/>
            <a:r>
              <a:rPr lang="en-US" dirty="0"/>
              <a:t>Myelodysplastic </a:t>
            </a:r>
            <a:r>
              <a:rPr lang="en-US" dirty="0" smtClean="0"/>
              <a:t>syndrome(MDS</a:t>
            </a:r>
            <a:r>
              <a:rPr lang="en-US" dirty="0"/>
              <a:t>)</a:t>
            </a:r>
            <a:endParaRPr lang="en-US" altLang="en-US" dirty="0">
              <a:solidFill>
                <a:schemeClr val="dk1"/>
              </a:solidFill>
            </a:endParaRPr>
          </a:p>
        </p:txBody>
      </p:sp>
      <p:sp>
        <p:nvSpPr>
          <p:cNvPr id="22" name="AutoShape 53"/>
          <p:cNvSpPr>
            <a:spLocks noChangeArrowheads="1"/>
          </p:cNvSpPr>
          <p:nvPr/>
        </p:nvSpPr>
        <p:spPr bwMode="auto">
          <a:xfrm rot="12288294" flipH="1">
            <a:off x="5195796" y="1469763"/>
            <a:ext cx="1555257" cy="18584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53" y="7373"/>
                </a:moveTo>
                <a:cubicBezTo>
                  <a:pt x="16541" y="4672"/>
                  <a:pt x="13802" y="2958"/>
                  <a:pt x="10800" y="2958"/>
                </a:cubicBezTo>
                <a:cubicBezTo>
                  <a:pt x="8560" y="2957"/>
                  <a:pt x="6427" y="3915"/>
                  <a:pt x="4939" y="5589"/>
                </a:cubicBezTo>
                <a:lnTo>
                  <a:pt x="2728" y="3624"/>
                </a:lnTo>
                <a:cubicBezTo>
                  <a:pt x="4778" y="1318"/>
                  <a:pt x="7715" y="-1"/>
                  <a:pt x="10800" y="0"/>
                </a:cubicBezTo>
                <a:cubicBezTo>
                  <a:pt x="14935" y="0"/>
                  <a:pt x="18707" y="2361"/>
                  <a:pt x="20514" y="6080"/>
                </a:cubicBezTo>
                <a:lnTo>
                  <a:pt x="22942" y="4900"/>
                </a:lnTo>
                <a:lnTo>
                  <a:pt x="21010" y="10484"/>
                </a:lnTo>
                <a:lnTo>
                  <a:pt x="15425" y="8553"/>
                </a:lnTo>
                <a:lnTo>
                  <a:pt x="17853" y="737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" name="وسيلة شرح بيضاوية 23"/>
          <p:cNvSpPr/>
          <p:nvPr/>
        </p:nvSpPr>
        <p:spPr>
          <a:xfrm>
            <a:off x="8593165" y="197961"/>
            <a:ext cx="1608107" cy="916480"/>
          </a:xfrm>
          <a:prstGeom prst="wedgeEllipseCallout">
            <a:avLst>
              <a:gd name="adj1" fmla="val -104166"/>
              <a:gd name="adj2" fmla="val -190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Very important</a:t>
            </a:r>
          </a:p>
        </p:txBody>
      </p:sp>
    </p:spTree>
    <p:extLst>
      <p:ext uri="{BB962C8B-B14F-4D97-AF65-F5344CB8AC3E}">
        <p14:creationId xmlns:p14="http://schemas.microsoft.com/office/powerpoint/2010/main" xmlns="" val="18096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deficiency anemia </a:t>
            </a:r>
            <a:endParaRPr lang="en-US" dirty="0"/>
          </a:p>
        </p:txBody>
      </p:sp>
      <p:pic>
        <p:nvPicPr>
          <p:cNvPr id="6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9" t="10508" r="67812" b="72430"/>
          <a:stretch/>
        </p:blipFill>
        <p:spPr bwMode="auto">
          <a:xfrm>
            <a:off x="6241762" y="2724"/>
            <a:ext cx="3301589" cy="163057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/>
          <p:nvPr/>
        </p:nvSpPr>
        <p:spPr>
          <a:xfrm>
            <a:off x="5388905" y="1605929"/>
            <a:ext cx="2479603" cy="3238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Daily absorption ≈1 mg 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1533" y="1938184"/>
            <a:ext cx="1640165" cy="8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24"/>
          <p:cNvCxnSpPr>
            <a:stCxn id="30" idx="3"/>
          </p:cNvCxnSpPr>
          <p:nvPr/>
        </p:nvCxnSpPr>
        <p:spPr>
          <a:xfrm>
            <a:off x="7086493" y="2375211"/>
            <a:ext cx="1775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28"/>
          <p:cNvCxnSpPr/>
          <p:nvPr/>
        </p:nvCxnSpPr>
        <p:spPr>
          <a:xfrm>
            <a:off x="6416243" y="2555232"/>
            <a:ext cx="0" cy="11161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1"/>
          <p:cNvCxnSpPr/>
          <p:nvPr/>
        </p:nvCxnSpPr>
        <p:spPr>
          <a:xfrm flipH="1">
            <a:off x="4349032" y="2375211"/>
            <a:ext cx="153617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5"/>
          <p:cNvCxnSpPr/>
          <p:nvPr/>
        </p:nvCxnSpPr>
        <p:spPr>
          <a:xfrm flipH="1">
            <a:off x="7262271" y="2735250"/>
            <a:ext cx="1599264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4" t="28778" r="13297" b="27877"/>
          <a:stretch/>
        </p:blipFill>
        <p:spPr bwMode="auto">
          <a:xfrm rot="19840886">
            <a:off x="7761579" y="3121586"/>
            <a:ext cx="600645" cy="1800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40"/>
          <p:cNvCxnSpPr/>
          <p:nvPr/>
        </p:nvCxnSpPr>
        <p:spPr>
          <a:xfrm>
            <a:off x="4061001" y="2768834"/>
            <a:ext cx="1553929" cy="9025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/>
          <p:nvPr/>
        </p:nvSpPr>
        <p:spPr>
          <a:xfrm>
            <a:off x="4157011" y="5111514"/>
            <a:ext cx="1643988" cy="70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Circulating hemoglobin</a:t>
            </a:r>
          </a:p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(2.5g)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16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32" t="77402" r="39644" b="8915"/>
          <a:stretch/>
        </p:blipFill>
        <p:spPr bwMode="auto">
          <a:xfrm>
            <a:off x="5614930" y="5111514"/>
            <a:ext cx="1422401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6"/>
          <p:cNvCxnSpPr>
            <a:endCxn id="16" idx="0"/>
          </p:cNvCxnSpPr>
          <p:nvPr/>
        </p:nvCxnSpPr>
        <p:spPr>
          <a:xfrm>
            <a:off x="6326131" y="4823482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"/>
          <p:cNvSpPr/>
          <p:nvPr/>
        </p:nvSpPr>
        <p:spPr>
          <a:xfrm>
            <a:off x="4061001" y="3808169"/>
            <a:ext cx="162152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Bone marrow erythroblast (150mg)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19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426" r="86353" b="25155"/>
          <a:stretch/>
        </p:blipFill>
        <p:spPr bwMode="auto">
          <a:xfrm>
            <a:off x="5693181" y="3707257"/>
            <a:ext cx="1446123" cy="1116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4"/>
          <p:cNvCxnSpPr/>
          <p:nvPr/>
        </p:nvCxnSpPr>
        <p:spPr>
          <a:xfrm flipH="1">
            <a:off x="3727993" y="5903602"/>
            <a:ext cx="18869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stCxn id="16" idx="3"/>
          </p:cNvCxnSpPr>
          <p:nvPr/>
        </p:nvCxnSpPr>
        <p:spPr>
          <a:xfrm>
            <a:off x="7037331" y="5606814"/>
            <a:ext cx="48005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9"/>
          <p:cNvSpPr/>
          <p:nvPr/>
        </p:nvSpPr>
        <p:spPr>
          <a:xfrm>
            <a:off x="8769513" y="5438853"/>
            <a:ext cx="1636617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300" dirty="0">
                <a:solidFill>
                  <a:schemeClr val="tx1"/>
                </a:solidFill>
              </a:rPr>
              <a:t>Daily </a:t>
            </a:r>
            <a:r>
              <a:rPr lang="en-US" sz="1300" dirty="0" smtClean="0">
                <a:solidFill>
                  <a:schemeClr val="tx1"/>
                </a:solidFill>
              </a:rPr>
              <a:t>loss  </a:t>
            </a:r>
            <a:r>
              <a:rPr lang="en-US" sz="1300" dirty="0">
                <a:solidFill>
                  <a:schemeClr val="tx1"/>
                </a:solidFill>
              </a:rPr>
              <a:t>≈1 mg </a:t>
            </a:r>
            <a:endParaRPr lang="ar-SA" sz="13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43"/>
          <p:cNvCxnSpPr/>
          <p:nvPr/>
        </p:nvCxnSpPr>
        <p:spPr>
          <a:xfrm>
            <a:off x="8509037" y="5631129"/>
            <a:ext cx="3524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6"/>
          <p:cNvSpPr/>
          <p:nvPr/>
        </p:nvSpPr>
        <p:spPr>
          <a:xfrm>
            <a:off x="8509037" y="2987905"/>
            <a:ext cx="1992662" cy="464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Liver and muscle myoglobin (650mg)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25" name="Rectangle 49"/>
          <p:cNvSpPr/>
          <p:nvPr/>
        </p:nvSpPr>
        <p:spPr>
          <a:xfrm>
            <a:off x="7517384" y="5039506"/>
            <a:ext cx="992368" cy="1080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Urine </a:t>
            </a:r>
            <a:r>
              <a:rPr lang="en-US" sz="1400" dirty="0" err="1" smtClean="0">
                <a:solidFill>
                  <a:schemeClr val="tx1"/>
                </a:solidFill>
              </a:rPr>
              <a:t>faeces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Skin</a:t>
            </a:r>
          </a:p>
          <a:p>
            <a:pPr algn="l" rtl="0"/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en-US" sz="1400" dirty="0" smtClean="0">
                <a:solidFill>
                  <a:schemeClr val="tx1"/>
                </a:solidFill>
              </a:rPr>
              <a:t>ail</a:t>
            </a: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hair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9"/>
          <p:cNvCxnSpPr/>
          <p:nvPr/>
        </p:nvCxnSpPr>
        <p:spPr>
          <a:xfrm flipH="1">
            <a:off x="6461266" y="1929797"/>
            <a:ext cx="1" cy="2653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2"/>
          <p:cNvSpPr/>
          <p:nvPr/>
        </p:nvSpPr>
        <p:spPr>
          <a:xfrm>
            <a:off x="6461267" y="2573232"/>
            <a:ext cx="1929956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Transferrin (4mg)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8"/>
          <p:cNvCxnSpPr>
            <a:stCxn id="16" idx="2"/>
          </p:cNvCxnSpPr>
          <p:nvPr/>
        </p:nvCxnSpPr>
        <p:spPr>
          <a:xfrm flipH="1">
            <a:off x="6326130" y="6102114"/>
            <a:ext cx="1" cy="2335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/>
          <p:cNvSpPr/>
          <p:nvPr/>
        </p:nvSpPr>
        <p:spPr>
          <a:xfrm>
            <a:off x="5352003" y="6335650"/>
            <a:ext cx="2128479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enstrual loss</a:t>
            </a:r>
          </a:p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(hemorrhage)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30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4" t="28778" r="13297" b="27877"/>
          <a:stretch/>
        </p:blipFill>
        <p:spPr bwMode="auto">
          <a:xfrm>
            <a:off x="5885203" y="2195191"/>
            <a:ext cx="1201291" cy="360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11"/>
          <p:cNvSpPr/>
          <p:nvPr/>
        </p:nvSpPr>
        <p:spPr>
          <a:xfrm>
            <a:off x="4102473" y="2536274"/>
            <a:ext cx="2012704" cy="2709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Macrophage (1g)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32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4" t="28778" r="13297" b="27877"/>
          <a:stretch/>
        </p:blipFill>
        <p:spPr bwMode="auto">
          <a:xfrm rot="2515372">
            <a:off x="4541241" y="3093804"/>
            <a:ext cx="671699" cy="2013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0" t="2353" r="3100"/>
          <a:stretch/>
        </p:blipFill>
        <p:spPr bwMode="auto">
          <a:xfrm>
            <a:off x="3360613" y="2180320"/>
            <a:ext cx="965908" cy="66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789" y="2180621"/>
            <a:ext cx="251884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767" y="2287105"/>
            <a:ext cx="251884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905" y="2457970"/>
            <a:ext cx="251884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058" y="2241608"/>
            <a:ext cx="251884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2350370" y="3239214"/>
            <a:ext cx="1363553" cy="73866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/>
            <a:r>
              <a:rPr lang="en-US" altLang="ar-SA" sz="1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Storage </a:t>
            </a:r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forms:</a:t>
            </a:r>
          </a:p>
          <a:p>
            <a:pPr algn="l" rtl="0"/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Ferritin</a:t>
            </a:r>
          </a:p>
          <a:p>
            <a:pPr algn="l" rtl="0"/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Haemosiderin</a:t>
            </a:r>
          </a:p>
        </p:txBody>
      </p:sp>
      <p:cxnSp>
        <p:nvCxnSpPr>
          <p:cNvPr id="39" name="Straight Arrow Connector 51"/>
          <p:cNvCxnSpPr/>
          <p:nvPr/>
        </p:nvCxnSpPr>
        <p:spPr>
          <a:xfrm flipV="1">
            <a:off x="3739851" y="2879266"/>
            <a:ext cx="0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مستدير الزوايا 39"/>
          <p:cNvSpPr/>
          <p:nvPr/>
        </p:nvSpPr>
        <p:spPr>
          <a:xfrm>
            <a:off x="123733" y="1175852"/>
            <a:ext cx="3078966" cy="19570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Franklin Gothic Book" panose="020B0503020102020204" pitchFamily="34" charset="0"/>
              </a:rPr>
              <a:t>Iron is among the abundant minerals on earth (6%).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Franklin Gothic Book" panose="020B0503020102020204" pitchFamily="34" charset="0"/>
              </a:rPr>
              <a:t>Iron deficiency is the most common  disorder( 24%).</a:t>
            </a:r>
          </a:p>
          <a:p>
            <a:pPr algn="ctr"/>
            <a:endParaRPr lang="en-US" sz="1400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195209" y="4231035"/>
            <a:ext cx="3436670" cy="2559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Franklin Gothic Book" panose="020B0503020102020204" pitchFamily="34" charset="0"/>
              </a:rPr>
              <a:t>Limited absorption ability :</a:t>
            </a:r>
          </a:p>
          <a:p>
            <a:r>
              <a:rPr lang="en-US" sz="1600" b="1" dirty="0">
                <a:latin typeface="Franklin Gothic Book" panose="020B0503020102020204" pitchFamily="34" charset="0"/>
              </a:rPr>
              <a:t>     </a:t>
            </a:r>
            <a:r>
              <a:rPr lang="en-US" sz="1600" b="1" dirty="0" smtClean="0">
                <a:latin typeface="Franklin Gothic Book" panose="020B0503020102020204" pitchFamily="34" charset="0"/>
              </a:rPr>
              <a:t>1-Only </a:t>
            </a:r>
            <a:r>
              <a:rPr lang="en-US" sz="1600" b="1" dirty="0">
                <a:latin typeface="Franklin Gothic Book" panose="020B0503020102020204" pitchFamily="34" charset="0"/>
              </a:rPr>
              <a:t>5-10% of taken iron will be </a:t>
            </a:r>
            <a:r>
              <a:rPr lang="en-US" sz="1600" b="1" dirty="0" smtClean="0">
                <a:latin typeface="Franklin Gothic Book" panose="020B0503020102020204" pitchFamily="34" charset="0"/>
              </a:rPr>
              <a:t>absorbed.</a:t>
            </a:r>
          </a:p>
          <a:p>
            <a:endParaRPr lang="en-US" sz="1600" b="1" dirty="0">
              <a:latin typeface="Franklin Gothic Book" panose="020B0503020102020204" pitchFamily="34" charset="0"/>
            </a:endParaRPr>
          </a:p>
          <a:p>
            <a:r>
              <a:rPr lang="en-US" sz="1600" b="1" dirty="0">
                <a:latin typeface="Franklin Gothic Book" panose="020B0503020102020204" pitchFamily="34" charset="0"/>
              </a:rPr>
              <a:t>  </a:t>
            </a:r>
            <a:r>
              <a:rPr lang="en-US" sz="1600" b="1" dirty="0" smtClean="0">
                <a:latin typeface="Franklin Gothic Book" panose="020B0503020102020204" pitchFamily="34" charset="0"/>
              </a:rPr>
              <a:t>2- </a:t>
            </a:r>
            <a:r>
              <a:rPr lang="en-US" sz="1600" b="1" dirty="0">
                <a:latin typeface="Franklin Gothic Book" panose="020B0503020102020204" pitchFamily="34" charset="0"/>
              </a:rPr>
              <a:t>Inorganic iron can not be absorbed easily.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Franklin Gothic Book" panose="020B0503020102020204" pitchFamily="34" charset="0"/>
              </a:rPr>
              <a:t>It could be due Excess </a:t>
            </a:r>
            <a:r>
              <a:rPr lang="en-US" sz="1600" b="1" dirty="0">
                <a:latin typeface="Franklin Gothic Book" panose="020B0503020102020204" pitchFamily="34" charset="0"/>
              </a:rPr>
              <a:t>loss due to hemorrhage </a:t>
            </a:r>
          </a:p>
        </p:txBody>
      </p:sp>
    </p:spTree>
    <p:extLst>
      <p:ext uri="{BB962C8B-B14F-4D97-AF65-F5344CB8AC3E}">
        <p14:creationId xmlns:p14="http://schemas.microsoft.com/office/powerpoint/2010/main" xmlns="" val="38754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absorption and regulation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0"/>
          </p:nvPr>
        </p:nvSpPr>
        <p:spPr>
          <a:xfrm>
            <a:off x="254000" y="1397000"/>
            <a:ext cx="3863685" cy="5156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Explanation: </a:t>
            </a:r>
            <a:endParaRPr lang="ar-SA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the duodenum(the site of absorption)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dietry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iron(fe3+) is converted to(fe2+) before absorption, and it enter throw DMT-1.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Dietry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heam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absorption controlled by HCP-1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Hepcidin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produced in liver and it’s the major hormonal regulator of iron, it interfere 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ferroportin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either in intestine or macrophages so it inhibit iron absorption and release.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Ferroportin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is the only protein which is responsible for iron exit.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6" name="Picture 2" descr="https://lh4.googleusercontent.com/zPS7-1g-tAwyQIYzyp4knYpuojNbHxTrQ1UruoHQ-xg1-fcMfZhJeH13LjuS3Qn6P9Z4HiBd3uqgRtnwWNu2W8PQxNcwsKq_lDwR8VD3NIQFeluXp6-PA-hobmnlwXtlw2mr35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685" y="1236371"/>
            <a:ext cx="6301324" cy="53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80" b="18980"/>
          <a:stretch>
            <a:fillRect/>
          </a:stretch>
        </p:blipFill>
        <p:spPr>
          <a:xfrm>
            <a:off x="6572888" y="463640"/>
            <a:ext cx="1390918" cy="5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7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ematology tamplet (1)">
  <a:themeElements>
    <a:clrScheme name="Custom 7">
      <a:dk1>
        <a:sysClr val="windowText" lastClr="000000"/>
      </a:dk1>
      <a:lt1>
        <a:sysClr val="window" lastClr="FFFFFF"/>
      </a:lt1>
      <a:dk2>
        <a:srgbClr val="969696"/>
      </a:dk2>
      <a:lt2>
        <a:srgbClr val="C00000"/>
      </a:lt2>
      <a:accent1>
        <a:srgbClr val="C00000"/>
      </a:accent1>
      <a:accent2>
        <a:srgbClr val="C2286A"/>
      </a:accent2>
      <a:accent3>
        <a:srgbClr val="003760"/>
      </a:accent3>
      <a:accent4>
        <a:srgbClr val="0464C4"/>
      </a:accent4>
      <a:accent5>
        <a:srgbClr val="7B7B7B"/>
      </a:accent5>
      <a:accent6>
        <a:srgbClr val="C9C9C9"/>
      </a:accent6>
      <a:hlink>
        <a:srgbClr val="0070C0"/>
      </a:hlink>
      <a:folHlink>
        <a:srgbClr val="6F3B55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9109E375-5C9D-4888-9B46-AF912BCFD74C}" vid="{7DF29C80-466E-4EAF-914E-DBC466389F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haematology tamplet (1)</Template>
  <TotalTime>1773</TotalTime>
  <Words>1359</Words>
  <Application>Microsoft Office PowerPoint</Application>
  <PresentationFormat>مخصص</PresentationFormat>
  <Paragraphs>333</Paragraphs>
  <Slides>18</Slides>
  <Notes>10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haematology tamplet (1)</vt:lpstr>
      <vt:lpstr>anemia</vt:lpstr>
      <vt:lpstr>Just an extra to help you understand </vt:lpstr>
      <vt:lpstr>HEMATOPOIESIS</vt:lpstr>
      <vt:lpstr>Erythropoiesis “process of RBCs formation”</vt:lpstr>
      <vt:lpstr>Normal range</vt:lpstr>
      <vt:lpstr>anemia</vt:lpstr>
      <vt:lpstr>Classification of anemia</vt:lpstr>
      <vt:lpstr>Iron deficiency anemia </vt:lpstr>
      <vt:lpstr>Iron absorption and regulation</vt:lpstr>
      <vt:lpstr>الشريحة 10</vt:lpstr>
      <vt:lpstr>Iron absorption</vt:lpstr>
      <vt:lpstr>الشريحة 12</vt:lpstr>
      <vt:lpstr>Investigation </vt:lpstr>
      <vt:lpstr>Investigation </vt:lpstr>
      <vt:lpstr>Anemia of chronic disease 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ibda</dc:creator>
  <cp:lastModifiedBy>user  8</cp:lastModifiedBy>
  <cp:revision>54</cp:revision>
  <dcterms:created xsi:type="dcterms:W3CDTF">2015-11-12T12:01:52Z</dcterms:created>
  <dcterms:modified xsi:type="dcterms:W3CDTF">2015-11-16T15:13:29Z</dcterms:modified>
</cp:coreProperties>
</file>