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2" r:id="rId9"/>
    <p:sldId id="273" r:id="rId10"/>
    <p:sldId id="271" r:id="rId11"/>
    <p:sldId id="30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0" r:id="rId26"/>
    <p:sldId id="291" r:id="rId27"/>
    <p:sldId id="304" r:id="rId28"/>
    <p:sldId id="305" r:id="rId29"/>
    <p:sldId id="298" r:id="rId30"/>
    <p:sldId id="300" r:id="rId31"/>
    <p:sldId id="30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6DAC-5390-4842-96E1-1D3E9EA21B2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F0E0-AA37-4E49-8B4D-01F124C0E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6249635-4601-4093-BAFA-46A35E045D53}" type="slidenum">
              <a:rPr lang="en-US" altLang="en-US" smtClean="0"/>
              <a:pPr algn="l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26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8C45D-B92E-496D-A343-BC569AE0E11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8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945B3-58CF-4377-A783-84A3FE782E10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42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3FD40-5F50-4472-8EDE-8F6EB09205EE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17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C4A4D-0DDB-44BF-AA77-13319E80F60D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1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AC320-557E-43F5-9FF2-503F6AE970C5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99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4C177-C9B2-46AA-BD23-E8379D0B4820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14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D9F7E-E1D3-4651-85E3-74D49019A318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25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998851-187D-4C54-85D7-6E9F229F17C6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994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57230-E0E4-4D1C-8C5A-23C132E6800C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106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F530C3-E0C5-490F-9586-707821892604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8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163D12F-7F06-430B-8A0F-57C2CE9AAF1B}" type="slidenum">
              <a:rPr lang="en-US" altLang="en-US" smtClean="0"/>
              <a:pPr algn="l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177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067CD-D37B-4F6D-95D6-BDD98726743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368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BCDF7E-BDC9-495A-941F-F4EC4381F20A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57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F45292-A4BE-4CC7-8079-AF10E9B0A49D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29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5387E-AF60-4EDB-B10A-7152987535F3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82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4E62A4-FC26-4BCD-8561-3EFFD71DF2A3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99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1873DF-B724-4D28-8099-8043AF73540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76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278914-0FB5-4E0F-80D3-8E4A765A3BB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2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A4FB3-0880-4D9A-9B7A-970492B1C07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3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E5363-479E-4F61-9DB0-1AE5046F634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3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4A38D-3117-44C0-9B9A-8E9EBD9926A5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1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EDA563-EF3B-4BC7-94CB-C3611E76080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0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7220A-F06F-495D-92DF-0EBC298B4C42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0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8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8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7951FE-E49F-4225-AEC5-64F701AAFE4E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atin typeface="Constantia" panose="02030602050306030303" pitchFamily="18" charset="0"/>
              </a:rPr>
              <a:t>Thyroid Hormones and Thermogenesis</a:t>
            </a:r>
            <a:br>
              <a:rPr lang="en-US" altLang="en-US" sz="5400" dirty="0">
                <a:latin typeface="Constantia" panose="02030602050306030303" pitchFamily="18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Endocrine Block</a:t>
            </a:r>
          </a:p>
          <a:p>
            <a:pPr>
              <a:spcBef>
                <a:spcPts val="580"/>
              </a:spcBef>
              <a:defRPr/>
            </a:pPr>
            <a:r>
              <a:rPr lang="en-US" dirty="0" smtClean="0"/>
              <a:t>Reem </a:t>
            </a:r>
            <a:r>
              <a:rPr lang="en-US" dirty="0"/>
              <a:t>Sallam, MD, MSc, PhD</a:t>
            </a:r>
          </a:p>
        </p:txBody>
      </p:sp>
    </p:spTree>
    <p:extLst>
      <p:ext uri="{BB962C8B-B14F-4D97-AF65-F5344CB8AC3E}">
        <p14:creationId xmlns:p14="http://schemas.microsoft.com/office/powerpoint/2010/main" val="36395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Secretion, </a:t>
            </a:r>
            <a:r>
              <a:rPr lang="en-US" altLang="en-US" sz="2800" i="1" dirty="0">
                <a:latin typeface="Constantia" panose="02030602050306030303" pitchFamily="18" charset="0"/>
              </a:rPr>
              <a:t>continued..</a:t>
            </a:r>
            <a:endParaRPr lang="en-US" sz="2800" dirty="0"/>
          </a:p>
        </p:txBody>
      </p:sp>
      <p:pic>
        <p:nvPicPr>
          <p:cNvPr id="22530" name="Picture 4" descr="1121-2-iline_defaul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38" y="1737360"/>
            <a:ext cx="4155614" cy="4597701"/>
          </a:xfrm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919288" y="2276475"/>
            <a:ext cx="39925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4C4242"/>
                </a:solidFill>
                <a:latin typeface="Constantia" panose="02030602050306030303" pitchFamily="18" charset="0"/>
              </a:rPr>
              <a:t>High thyroid hormone levels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4C4242"/>
                </a:solidFill>
                <a:latin typeface="Constantia" panose="02030602050306030303" pitchFamily="18" charset="0"/>
              </a:rPr>
              <a:t> suppress TRH &amp; TSH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774826" y="4437063"/>
            <a:ext cx="4740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4C4242"/>
                </a:solidFill>
                <a:latin typeface="Constantia" panose="02030602050306030303" pitchFamily="18" charset="0"/>
              </a:rPr>
              <a:t>Low thyroid hormone levels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4C4242"/>
                </a:solidFill>
                <a:latin typeface="Constantia" panose="02030602050306030303" pitchFamily="18" charset="0"/>
              </a:rPr>
              <a:t>stimulate TRH &amp; TSH to produce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4C4242"/>
                </a:solidFill>
                <a:latin typeface="Constantia" panose="02030602050306030303" pitchFamily="18" charset="0"/>
              </a:rPr>
              <a:t>more hormone</a:t>
            </a:r>
          </a:p>
        </p:txBody>
      </p:sp>
    </p:spTree>
    <p:extLst>
      <p:ext uri="{BB962C8B-B14F-4D97-AF65-F5344CB8AC3E}">
        <p14:creationId xmlns:p14="http://schemas.microsoft.com/office/powerpoint/2010/main" val="23703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400" b="1" u="sng" dirty="0" smtClean="0"/>
              <a:t>Hypothalamus nuclei</a:t>
            </a:r>
          </a:p>
          <a:p>
            <a:pPr lvl="1"/>
            <a:r>
              <a:rPr lang="en-US" sz="2400" dirty="0" smtClean="0"/>
              <a:t>Regulation </a:t>
            </a:r>
            <a:r>
              <a:rPr lang="en-US" sz="2400" dirty="0"/>
              <a:t>of </a:t>
            </a:r>
            <a:r>
              <a:rPr lang="en-US" sz="2400" i="1" dirty="0" err="1"/>
              <a:t>Trh</a:t>
            </a:r>
            <a:r>
              <a:rPr lang="en-US" sz="2400" dirty="0"/>
              <a:t> </a:t>
            </a:r>
            <a:r>
              <a:rPr lang="en-US" sz="2400" dirty="0" smtClean="0"/>
              <a:t> gene transcription </a:t>
            </a:r>
            <a:r>
              <a:rPr lang="en-US" sz="2400" dirty="0"/>
              <a:t>and processing</a:t>
            </a:r>
          </a:p>
          <a:p>
            <a:pPr lvl="1"/>
            <a:r>
              <a:rPr lang="en-US" sz="2400" dirty="0" smtClean="0"/>
              <a:t>Regulation in  response to nutrient status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b="1" u="sng" dirty="0" smtClean="0"/>
              <a:t>Pituitary</a:t>
            </a:r>
            <a:r>
              <a:rPr lang="en-US" sz="2400" b="1" u="sng" dirty="0"/>
              <a:t>: </a:t>
            </a:r>
          </a:p>
          <a:p>
            <a:pPr lvl="1"/>
            <a:r>
              <a:rPr lang="en-US" sz="2400" dirty="0" smtClean="0"/>
              <a:t>Regulation of TRH degradation </a:t>
            </a:r>
          </a:p>
          <a:p>
            <a:pPr lvl="1"/>
            <a:r>
              <a:rPr lang="en-US" sz="2400" dirty="0" smtClean="0"/>
              <a:t>Regulation of TSH synthesis and activation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u="sng" dirty="0"/>
              <a:t>T</a:t>
            </a:r>
            <a:r>
              <a:rPr lang="en-US" sz="2400" b="1" u="sng" dirty="0" smtClean="0"/>
              <a:t>hyroid:</a:t>
            </a:r>
            <a:endParaRPr lang="en-US" sz="2400" b="1" u="sng" dirty="0"/>
          </a:p>
          <a:p>
            <a:pPr lvl="1"/>
            <a:r>
              <a:rPr lang="en-US" sz="2400" dirty="0"/>
              <a:t>Regulation</a:t>
            </a:r>
            <a:r>
              <a:rPr lang="en-US" sz="2400" dirty="0" smtClean="0"/>
              <a:t> of synthesis </a:t>
            </a:r>
            <a:r>
              <a:rPr lang="en-US" sz="2400" dirty="0"/>
              <a:t>and release of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4 </a:t>
            </a:r>
            <a:r>
              <a:rPr lang="en-US" sz="2400" dirty="0"/>
              <a:t>and its conversion to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by </a:t>
            </a:r>
            <a:r>
              <a:rPr lang="en-US" sz="2400" dirty="0" err="1"/>
              <a:t>d</a:t>
            </a:r>
            <a:r>
              <a:rPr lang="en-US" sz="2400" dirty="0" err="1" smtClean="0"/>
              <a:t>eiodinase</a:t>
            </a:r>
            <a:r>
              <a:rPr lang="en-US" sz="2400" dirty="0" smtClean="0"/>
              <a:t> 2 (D2) enzyme</a:t>
            </a:r>
            <a:endParaRPr 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373670"/>
            <a:ext cx="12192000" cy="48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1500" b="1" dirty="0">
                <a:solidFill>
                  <a:schemeClr val="bg1"/>
                </a:solidFill>
                <a:latin typeface="Arial" panose="020B0604020202020204" pitchFamily="34" charset="0"/>
              </a:rPr>
              <a:t>Patricia Joseph-Bravo et al. J </a:t>
            </a:r>
            <a:r>
              <a:rPr lang="en-GB" sz="1500" b="1" dirty="0" err="1">
                <a:solidFill>
                  <a:schemeClr val="bg1"/>
                </a:solidFill>
                <a:latin typeface="Arial" panose="020B0604020202020204" pitchFamily="34" charset="0"/>
              </a:rPr>
              <a:t>Endocrinol</a:t>
            </a:r>
            <a:r>
              <a:rPr lang="en-GB" sz="1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1500" b="1" dirty="0">
                <a:solidFill>
                  <a:schemeClr val="bg1"/>
                </a:solidFill>
                <a:latin typeface="Arial" panose="020B0604020202020204" pitchFamily="34" charset="0"/>
              </a:rPr>
              <a:t>2015;226:T85-T100 “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60 </a:t>
            </a: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Years Of Neuroendocrinology. TRH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, the first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</a:rPr>
              <a:t>hypophysiotropic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 releasing 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hormone isolated: 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control of 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the pituitary–thyroid 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axis”</a:t>
            </a:r>
            <a:endParaRPr lang="en-GB" sz="1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6" y="62751"/>
            <a:ext cx="3619328" cy="3276973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286603"/>
            <a:ext cx="719210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Arial" panose="020B0604020202020204" pitchFamily="34" charset="0"/>
              </a:rPr>
              <a:t>Elements involved in Hypothalamic-Pituitary-Thyroid regulation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11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Tests (TFT</a:t>
            </a:r>
            <a:r>
              <a:rPr lang="en-US" altLang="en-US" dirty="0" smtClean="0">
                <a:latin typeface="Constantia" panose="02030602050306030303" pitchFamily="18" charset="0"/>
              </a:rPr>
              <a:t>)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TSH measurement:</a:t>
            </a:r>
          </a:p>
          <a:p>
            <a:pPr marL="833438" lvl="1" indent="-514350"/>
            <a:r>
              <a:rPr lang="en-US" altLang="en-US" dirty="0" smtClean="0">
                <a:cs typeface="Times New Roman" panose="02020603050405020304" pitchFamily="18" charset="0"/>
              </a:rPr>
              <a:t>Indicates thyroid status</a:t>
            </a:r>
          </a:p>
          <a:p>
            <a:pPr marL="833438" lvl="1" indent="-514350"/>
            <a:r>
              <a:rPr lang="en-US" altLang="en-US" dirty="0" smtClean="0">
                <a:cs typeface="Times New Roman" panose="02020603050405020304" pitchFamily="18" charset="0"/>
              </a:rPr>
              <a:t>Sensitive, first-line test</a:t>
            </a:r>
          </a:p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32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or free T</a:t>
            </a:r>
            <a:r>
              <a:rPr lang="en-US" altLang="en-US" sz="32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marL="833438" lvl="1" indent="-514350"/>
            <a:r>
              <a:rPr lang="en-US" altLang="en-US" dirty="0" smtClean="0">
                <a:cs typeface="Times New Roman" panose="02020603050405020304" pitchFamily="18" charset="0"/>
              </a:rPr>
              <a:t>Indicates thyroid status</a:t>
            </a:r>
          </a:p>
          <a:p>
            <a:pPr marL="833438" lvl="1" indent="-514350"/>
            <a:r>
              <a:rPr lang="en-US" altLang="en-US" dirty="0" smtClean="0">
                <a:cs typeface="Times New Roman" panose="02020603050405020304" pitchFamily="18" charset="0"/>
              </a:rPr>
              <a:t>Monitors thyroid treatment (both anti-thyroid and thyroid supplement treatment)</a:t>
            </a:r>
          </a:p>
          <a:p>
            <a:pPr marL="833438" lvl="1" indent="-514350"/>
            <a:r>
              <a:rPr lang="en-US" altLang="en-US" dirty="0" smtClean="0">
                <a:cs typeface="Times New Roman" panose="02020603050405020304" pitchFamily="18" charset="0"/>
              </a:rPr>
              <a:t>During the early treatment of hyperthyroidism, TSH may take up to 8 weeks to adjust to new level during treatment.</a:t>
            </a:r>
          </a:p>
        </p:txBody>
      </p:sp>
    </p:spTree>
    <p:extLst>
      <p:ext uri="{BB962C8B-B14F-4D97-AF65-F5344CB8AC3E}">
        <p14:creationId xmlns:p14="http://schemas.microsoft.com/office/powerpoint/2010/main" val="1933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Tests (TFT), </a:t>
            </a:r>
            <a:r>
              <a:rPr lang="en-US" altLang="en-US" sz="2800" i="1" dirty="0">
                <a:latin typeface="Constantia" panose="02030602050306030303" pitchFamily="18" charset="0"/>
              </a:rPr>
              <a:t>continued</a:t>
            </a:r>
            <a:r>
              <a:rPr lang="en-US" altLang="en-US" dirty="0" smtClean="0">
                <a:latin typeface="Constantia" panose="02030602050306030303" pitchFamily="18" charset="0"/>
              </a:rPr>
              <a:t>..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22634" cy="402336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spcBef>
                <a:spcPts val="580"/>
              </a:spcBef>
              <a:buFont typeface="+mj-lt"/>
              <a:buAutoNum type="romanUcPeriod" startAt="3"/>
              <a:defRPr/>
            </a:pPr>
            <a:r>
              <a:rPr lang="en-US" sz="3200" b="1" dirty="0">
                <a:solidFill>
                  <a:srgbClr val="FF0000"/>
                </a:solidFill>
              </a:rPr>
              <a:t>Total T</a:t>
            </a:r>
            <a:r>
              <a:rPr lang="en-US" sz="3200" b="1" baseline="-25000" dirty="0">
                <a:solidFill>
                  <a:srgbClr val="FF0000"/>
                </a:solidFill>
              </a:rPr>
              <a:t>3</a:t>
            </a:r>
            <a:r>
              <a:rPr lang="en-US" sz="3200" b="1" dirty="0">
                <a:solidFill>
                  <a:srgbClr val="FF0000"/>
                </a:solidFill>
              </a:rPr>
              <a:t> or free T</a:t>
            </a:r>
            <a:r>
              <a:rPr lang="en-US" sz="3200" b="1" baseline="-25000" dirty="0">
                <a:solidFill>
                  <a:srgbClr val="FF0000"/>
                </a:solidFill>
              </a:rPr>
              <a:t>3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/>
              <a:t>Rise in T</a:t>
            </a:r>
            <a:r>
              <a:rPr lang="en-US" sz="3200" baseline="-25000" dirty="0"/>
              <a:t>3</a:t>
            </a:r>
            <a:r>
              <a:rPr lang="en-US" sz="3200" dirty="0"/>
              <a:t> is independent of T</a:t>
            </a:r>
            <a:r>
              <a:rPr lang="en-US" sz="3200" baseline="-25000" dirty="0"/>
              <a:t>4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/>
              <a:t>In some patients only T</a:t>
            </a:r>
            <a:r>
              <a:rPr lang="en-US" sz="3200" baseline="-25000" dirty="0"/>
              <a:t>3</a:t>
            </a:r>
            <a:r>
              <a:rPr lang="en-US" sz="3200" dirty="0"/>
              <a:t> rises (T</a:t>
            </a:r>
            <a:r>
              <a:rPr lang="en-US" sz="3200" baseline="-25000" dirty="0"/>
              <a:t>4</a:t>
            </a:r>
            <a:r>
              <a:rPr lang="en-US" sz="3200" dirty="0"/>
              <a:t> is normal): T</a:t>
            </a:r>
            <a:r>
              <a:rPr lang="en-US" sz="3200" baseline="-25000" dirty="0"/>
              <a:t>3</a:t>
            </a:r>
            <a:r>
              <a:rPr lang="en-US" sz="3200" dirty="0"/>
              <a:t> </a:t>
            </a:r>
            <a:r>
              <a:rPr lang="en-US" sz="3200" dirty="0" err="1"/>
              <a:t>toxicosis</a:t>
            </a:r>
            <a:endParaRPr lang="en-US" sz="3200" dirty="0"/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/>
              <a:t>For earlier identification of thyrotoxicosis</a:t>
            </a:r>
          </a:p>
          <a:p>
            <a:pPr marL="571500" indent="-571500">
              <a:spcBef>
                <a:spcPts val="580"/>
              </a:spcBef>
              <a:buFont typeface="+mj-lt"/>
              <a:buAutoNum type="romanUcPeriod" startAt="4"/>
              <a:defRPr/>
            </a:pPr>
            <a:r>
              <a:rPr lang="en-US" sz="3200" b="1" dirty="0">
                <a:solidFill>
                  <a:srgbClr val="FF0000"/>
                </a:solidFill>
              </a:rPr>
              <a:t>Antibodies: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/>
              <a:t>Diagnosis and monitoring of autoimmune thyroid disease (</a:t>
            </a:r>
            <a:r>
              <a:rPr lang="en-US" sz="3200" dirty="0">
                <a:solidFill>
                  <a:srgbClr val="FF0000"/>
                </a:solidFill>
              </a:rPr>
              <a:t>Hashimoto’s </a:t>
            </a:r>
            <a:r>
              <a:rPr lang="en-US" sz="3200" dirty="0" err="1">
                <a:solidFill>
                  <a:srgbClr val="FF0000"/>
                </a:solidFill>
              </a:rPr>
              <a:t>thyroiditis</a:t>
            </a:r>
            <a:r>
              <a:rPr lang="en-US" sz="3200" dirty="0"/>
              <a:t>); anti-thyroid </a:t>
            </a:r>
            <a:r>
              <a:rPr lang="en-US" sz="3200" dirty="0" err="1"/>
              <a:t>peroxidase</a:t>
            </a:r>
            <a:r>
              <a:rPr lang="en-US" sz="3200" dirty="0"/>
              <a:t> in hypothyroidism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/>
              <a:t>Diagnosis of </a:t>
            </a:r>
            <a:r>
              <a:rPr lang="en-US" sz="3200" dirty="0">
                <a:solidFill>
                  <a:srgbClr val="FF0000"/>
                </a:solidFill>
              </a:rPr>
              <a:t>Grave’s disease</a:t>
            </a:r>
            <a:r>
              <a:rPr lang="en-US" sz="3200" dirty="0"/>
              <a:t>: Antibodies against TSH receptors on thyroid cells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3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Constantia" panose="02030602050306030303" pitchFamily="18" charset="0"/>
              </a:rPr>
              <a:t>Goitre</a:t>
            </a:r>
            <a:r>
              <a:rPr lang="en-US" altLang="en-US" dirty="0" smtClean="0">
                <a:latin typeface="Constantia" panose="02030602050306030303" pitchFamily="18" charset="0"/>
              </a:rPr>
              <a:t>, Hypo and Hyperthyroidism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/>
            <a:r>
              <a:rPr lang="en-US" altLang="en-US" dirty="0">
                <a:cs typeface="Times New Roman" panose="02020603050405020304" pitchFamily="18" charset="0"/>
              </a:rPr>
              <a:t>Enlarged thyroid gland</a:t>
            </a:r>
          </a:p>
          <a:p>
            <a:pPr algn="l" rtl="0" eaLnBrk="1" hangingPunct="1"/>
            <a:r>
              <a:rPr lang="en-US" altLang="en-US" dirty="0">
                <a:cs typeface="Times New Roman" panose="02020603050405020304" pitchFamily="18" charset="0"/>
              </a:rPr>
              <a:t>Functionally; </a:t>
            </a:r>
            <a:r>
              <a:rPr lang="en-US" altLang="en-US" dirty="0" err="1">
                <a:cs typeface="Times New Roman" panose="02020603050405020304" pitchFamily="18" charset="0"/>
              </a:rPr>
              <a:t>Goitre</a:t>
            </a:r>
            <a:r>
              <a:rPr lang="en-US" altLang="en-US" dirty="0">
                <a:cs typeface="Times New Roman" panose="02020603050405020304" pitchFamily="18" charset="0"/>
              </a:rPr>
              <a:t> may be associated with:</a:t>
            </a:r>
          </a:p>
          <a:p>
            <a:pPr marL="742950" lvl="1" indent="-285750"/>
            <a:r>
              <a:rPr lang="en-US" altLang="en-US" dirty="0" err="1" smtClean="0">
                <a:cs typeface="Times New Roman" panose="02020603050405020304" pitchFamily="18" charset="0"/>
              </a:rPr>
              <a:t>Hypofunction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altLang="en-US" dirty="0" err="1" smtClean="0">
                <a:cs typeface="Times New Roman" panose="02020603050405020304" pitchFamily="18" charset="0"/>
              </a:rPr>
              <a:t>Hyperfunction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Normal concentration of thyroid hormones (</a:t>
            </a:r>
            <a:r>
              <a:rPr lang="en-US" altLang="en-US" dirty="0" err="1" smtClean="0">
                <a:cs typeface="Times New Roman" panose="02020603050405020304" pitchFamily="18" charset="0"/>
              </a:rPr>
              <a:t>euthyroid</a:t>
            </a:r>
            <a:r>
              <a:rPr lang="en-US" altLang="en-US" dirty="0" smtClean="0">
                <a:cs typeface="Times New Roman" panose="02020603050405020304" pitchFamily="18" charset="0"/>
              </a:rPr>
              <a:t>)</a:t>
            </a:r>
          </a:p>
          <a:p>
            <a:pPr algn="l" rtl="0"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Iodine deficiency</a:t>
            </a: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Selenium deficiency</a:t>
            </a: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Hashimoto’s thyroiditis</a:t>
            </a: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Graves’ disease (hyperthyroidism)</a:t>
            </a: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Congenital hypothyroidism</a:t>
            </a: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Thyroid cancer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009" y="1920704"/>
            <a:ext cx="1993900" cy="19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altLang="en-US" sz="3200">
                <a:cs typeface="Times New Roman" panose="02020603050405020304" pitchFamily="18" charset="0"/>
              </a:rPr>
              <a:t>Deficiency of thyroid hormones</a:t>
            </a:r>
          </a:p>
          <a:p>
            <a:pPr algn="l" rtl="0" eaLnBrk="1" hangingPunct="1"/>
            <a:endParaRPr lang="en-US" altLang="en-US" sz="3200"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>
                <a:solidFill>
                  <a:srgbClr val="FF0000"/>
                </a:solidFill>
                <a:cs typeface="Times New Roman" panose="02020603050405020304" pitchFamily="18" charset="0"/>
              </a:rPr>
              <a:t>Primary hypothyroidism:</a:t>
            </a:r>
          </a:p>
          <a:p>
            <a:pPr marL="742950" lvl="1" indent="-285750"/>
            <a:r>
              <a:rPr lang="en-US" altLang="en-US" sz="3200">
                <a:cs typeface="Times New Roman" panose="02020603050405020304" pitchFamily="18" charset="0"/>
              </a:rPr>
              <a:t>Failure of thyroid gland</a:t>
            </a:r>
          </a:p>
          <a:p>
            <a:pPr marL="742950" lvl="1" indent="-285750"/>
            <a:endParaRPr lang="en-US" altLang="en-US" sz="3200"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>
                <a:solidFill>
                  <a:srgbClr val="FF0000"/>
                </a:solidFill>
                <a:cs typeface="Times New Roman" panose="02020603050405020304" pitchFamily="18" charset="0"/>
              </a:rPr>
              <a:t>Secondary hypothyroidism:</a:t>
            </a:r>
          </a:p>
          <a:p>
            <a:pPr marL="742950" lvl="1" indent="-285750"/>
            <a:r>
              <a:rPr lang="en-US" altLang="en-US" sz="3200">
                <a:cs typeface="Times New Roman" panose="02020603050405020304" pitchFamily="18" charset="0"/>
              </a:rPr>
              <a:t>Failure of the pituitary to secrete TSH (rare)</a:t>
            </a:r>
          </a:p>
          <a:p>
            <a:pPr marL="742950" lvl="1" indent="-285750"/>
            <a:r>
              <a:rPr lang="en-US" altLang="en-US" sz="3200">
                <a:cs typeface="Times New Roman" panose="02020603050405020304" pitchFamily="18" charset="0"/>
              </a:rPr>
              <a:t>Failure of the hypothalamic-pituitary-thyroid axis</a:t>
            </a:r>
          </a:p>
        </p:txBody>
      </p:sp>
    </p:spTree>
    <p:extLst>
      <p:ext uri="{BB962C8B-B14F-4D97-AF65-F5344CB8AC3E}">
        <p14:creationId xmlns:p14="http://schemas.microsoft.com/office/powerpoint/2010/main" val="5725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Hypothyroidism, </a:t>
            </a:r>
            <a:r>
              <a:rPr lang="en-US" altLang="en-US" sz="2400" i="1" dirty="0">
                <a:latin typeface="Constantia" panose="02030602050306030303" pitchFamily="18" charset="0"/>
              </a:rPr>
              <a:t>continued</a:t>
            </a:r>
            <a:r>
              <a:rPr lang="en-US" altLang="en-US" dirty="0" smtClean="0">
                <a:latin typeface="Constantia" panose="02030602050306030303" pitchFamily="18" charset="0"/>
              </a:rPr>
              <a:t>..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500" b="1" dirty="0">
                <a:solidFill>
                  <a:srgbClr val="FF0000"/>
                </a:solidFill>
              </a:rPr>
              <a:t>Causes: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600" dirty="0"/>
              <a:t>Hashimoto’s disease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600" dirty="0"/>
              <a:t>Radioiodine or surgical treatment of hyperthyroidism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600" dirty="0"/>
              <a:t>Drug effects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600" dirty="0"/>
              <a:t>TSH deficiency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600" dirty="0"/>
              <a:t>Congenital defects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600" dirty="0"/>
              <a:t>Severe iodine deficiency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500" b="1" dirty="0">
                <a:solidFill>
                  <a:srgbClr val="FF0000"/>
                </a:solidFill>
              </a:rPr>
              <a:t>Clinical features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600" dirty="0"/>
              <a:t>Tiredness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600" dirty="0"/>
              <a:t>Cold intolerance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600" dirty="0"/>
              <a:t>Weight gain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600" dirty="0"/>
              <a:t>Dry skin</a:t>
            </a:r>
          </a:p>
        </p:txBody>
      </p:sp>
    </p:spTree>
    <p:extLst>
      <p:ext uri="{BB962C8B-B14F-4D97-AF65-F5344CB8AC3E}">
        <p14:creationId xmlns:p14="http://schemas.microsoft.com/office/powerpoint/2010/main" val="7082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6088" r="17358" b="36995"/>
          <a:stretch>
            <a:fillRect/>
          </a:stretch>
        </p:blipFill>
        <p:spPr bwMode="auto">
          <a:xfrm>
            <a:off x="1883907" y="489404"/>
            <a:ext cx="8066087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9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Hypothyroidism, </a:t>
            </a:r>
            <a:r>
              <a:rPr lang="en-US" altLang="en-US" sz="2400" i="1" dirty="0">
                <a:latin typeface="Constantia" panose="02030602050306030303" pitchFamily="18" charset="0"/>
              </a:rPr>
              <a:t>continued</a:t>
            </a:r>
            <a:r>
              <a:rPr lang="en-US" altLang="en-US" dirty="0" smtClean="0">
                <a:latin typeface="Constantia" panose="02030602050306030303" pitchFamily="18" charset="0"/>
              </a:rPr>
              <a:t>..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Non-thyroidal illness</a:t>
            </a:r>
          </a:p>
          <a:p>
            <a:pPr marL="742950" lvl="1" indent="-285750"/>
            <a:r>
              <a:rPr lang="en-US" altLang="en-US" sz="3200" dirty="0">
                <a:cs typeface="Times New Roman" panose="02020603050405020304" pitchFamily="18" charset="0"/>
              </a:rPr>
              <a:t>In some diseases, the normal regulation of TSH,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secretion and metabolism is disturbed</a:t>
            </a:r>
          </a:p>
          <a:p>
            <a:pPr marL="742950" lvl="1" indent="-285750"/>
            <a:r>
              <a:rPr lang="en-US" altLang="en-US" sz="3200" dirty="0"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is converted to rT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(inactive)</a:t>
            </a:r>
          </a:p>
          <a:p>
            <a:pPr marL="742950" lvl="1" indent="-285750"/>
            <a:r>
              <a:rPr lang="en-US" altLang="en-US" sz="3200" dirty="0">
                <a:cs typeface="Times New Roman" panose="02020603050405020304" pitchFamily="18" charset="0"/>
              </a:rPr>
              <a:t>Causing thyroid hormone deficiency</a:t>
            </a:r>
          </a:p>
          <a:p>
            <a:pPr marL="742950" lvl="1" indent="-285750"/>
            <a:r>
              <a:rPr lang="en-US" altLang="en-US" sz="3200" dirty="0">
                <a:cs typeface="Times New Roman" panose="02020603050405020304" pitchFamily="18" charset="0"/>
              </a:rPr>
              <a:t>Secretion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is decreased</a:t>
            </a:r>
          </a:p>
        </p:txBody>
      </p:sp>
    </p:spTree>
    <p:extLst>
      <p:ext uri="{BB962C8B-B14F-4D97-AF65-F5344CB8AC3E}">
        <p14:creationId xmlns:p14="http://schemas.microsoft.com/office/powerpoint/2010/main" val="14687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dirty="0">
                <a:cs typeface="Times New Roman" panose="02020603050405020304" pitchFamily="18" charset="0"/>
              </a:rPr>
              <a:t>Over-activity of the thyroid gland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en-US" dirty="0">
                <a:cs typeface="Times New Roman" panose="02020603050405020304" pitchFamily="18" charset="0"/>
              </a:rPr>
              <a:t>secretion of thyroid hormones</a:t>
            </a:r>
          </a:p>
          <a:p>
            <a:pPr algn="l" rtl="0" eaLnBrk="1" hangingPunct="1"/>
            <a:r>
              <a:rPr lang="en-US" altLang="en-US" dirty="0">
                <a:cs typeface="Times New Roman" panose="02020603050405020304" pitchFamily="18" charset="0"/>
              </a:rPr>
              <a:t>Tissues are exposed to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 </a:t>
            </a:r>
            <a:r>
              <a:rPr lang="en-US" altLang="en-US" dirty="0">
                <a:cs typeface="Times New Roman" panose="02020603050405020304" pitchFamily="18" charset="0"/>
              </a:rPr>
              <a:t>levels of thyroid hormones (thyrotoxicosis)</a:t>
            </a:r>
          </a:p>
          <a:p>
            <a:pPr algn="l" rtl="0" eaLnBrk="1" hangingPunct="1"/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 </a:t>
            </a:r>
            <a:r>
              <a:rPr lang="en-US" altLang="en-US" dirty="0">
                <a:cs typeface="Times New Roman" panose="02020603050405020304" pitchFamily="18" charset="0"/>
              </a:rPr>
              <a:t>pituitary stimulation of the thyroid gland</a:t>
            </a:r>
          </a:p>
          <a:p>
            <a:pPr algn="l" rtl="0"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Grave’s disease</a:t>
            </a: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Toxic </a:t>
            </a:r>
            <a:r>
              <a:rPr lang="en-US" altLang="en-US" dirty="0" err="1" smtClean="0">
                <a:cs typeface="Times New Roman" panose="02020603050405020304" pitchFamily="18" charset="0"/>
              </a:rPr>
              <a:t>multinodular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goitre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Thyroid adenoma</a:t>
            </a: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Thyroiditis</a:t>
            </a: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Intake of iodine / iodine drugs</a:t>
            </a:r>
          </a:p>
          <a:p>
            <a:pPr marL="742950" lvl="1" indent="-285750"/>
            <a:r>
              <a:rPr lang="en-US" altLang="en-US" dirty="0" smtClean="0">
                <a:cs typeface="Times New Roman" panose="02020603050405020304" pitchFamily="18" charset="0"/>
              </a:rPr>
              <a:t>Excessive intake of T</a:t>
            </a:r>
            <a:r>
              <a:rPr lang="en-US" altLang="en-US" baseline="-25000" dirty="0" smtClean="0">
                <a:cs typeface="Times New Roman" panose="02020603050405020304" pitchFamily="18" charset="0"/>
              </a:rPr>
              <a:t>4</a:t>
            </a:r>
            <a:r>
              <a:rPr lang="en-US" altLang="en-US" dirty="0" smtClean="0">
                <a:cs typeface="Times New Roman" panose="02020603050405020304" pitchFamily="18" charset="0"/>
              </a:rPr>
              <a:t> and T</a:t>
            </a:r>
            <a:r>
              <a:rPr lang="en-US" altLang="en-US" baseline="-25000" dirty="0" smtClean="0"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67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63" y="107576"/>
            <a:ext cx="10058400" cy="823758"/>
          </a:xfrm>
        </p:spPr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Objectives: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124174" y="1294404"/>
            <a:ext cx="10058400" cy="502571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b="1" dirty="0" smtClean="0">
                <a:cs typeface="Times New Roman" panose="02020603050405020304" pitchFamily="18" charset="0"/>
              </a:rPr>
              <a:t>By the end of this lecture, the students are expected to: 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Describe types and steps of biosynthesis of thyroid hormones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Discuss the thyroid hormone actions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Determine different levels for the regulation of thyroid hormones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List the thyroid function tests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Define goiter</a:t>
            </a:r>
          </a:p>
          <a:p>
            <a:pPr marL="457200" indent="-457200" algn="l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Differentiate between hypo and hyperthyroidism based on: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000" dirty="0" smtClean="0">
                <a:cs typeface="Times New Roman" panose="02020603050405020304" pitchFamily="18" charset="0"/>
              </a:rPr>
              <a:t>Causes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000" dirty="0" smtClean="0">
                <a:cs typeface="Times New Roman" panose="02020603050405020304" pitchFamily="18" charset="0"/>
              </a:rPr>
              <a:t>Diagnosis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000" dirty="0" smtClean="0">
                <a:cs typeface="Times New Roman" panose="02020603050405020304" pitchFamily="18" charset="0"/>
              </a:rPr>
              <a:t>Treatment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Discuss the concept of thermogenesis as it is linked to the thyroid hormone</a:t>
            </a:r>
          </a:p>
        </p:txBody>
      </p:sp>
    </p:spTree>
    <p:extLst>
      <p:ext uri="{BB962C8B-B14F-4D97-AF65-F5344CB8AC3E}">
        <p14:creationId xmlns:p14="http://schemas.microsoft.com/office/powerpoint/2010/main" val="29764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Hyperthyroidism, </a:t>
            </a:r>
            <a:r>
              <a:rPr lang="en-US" altLang="en-US" sz="2400" i="1" dirty="0">
                <a:latin typeface="Constantia" panose="02030602050306030303" pitchFamily="18" charset="0"/>
              </a:rPr>
              <a:t>continued</a:t>
            </a:r>
            <a:r>
              <a:rPr lang="en-US" altLang="en-US" dirty="0" smtClean="0">
                <a:latin typeface="Constantia" panose="02030602050306030303" pitchFamily="18" charset="0"/>
              </a:rPr>
              <a:t>..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Clinical features:</a:t>
            </a:r>
          </a:p>
          <a:p>
            <a:pPr algn="l" rtl="0" eaLnBrk="1" hangingPunct="1"/>
            <a:r>
              <a:rPr lang="en-US" altLang="en-US">
                <a:cs typeface="Times New Roman" panose="02020603050405020304" pitchFamily="18" charset="0"/>
              </a:rPr>
              <a:t>Weight loss with normal appetite</a:t>
            </a:r>
          </a:p>
          <a:p>
            <a:pPr algn="l" rtl="0" eaLnBrk="1" hangingPunct="1"/>
            <a:r>
              <a:rPr lang="en-US" altLang="en-US">
                <a:cs typeface="Times New Roman" panose="02020603050405020304" pitchFamily="18" charset="0"/>
              </a:rPr>
              <a:t>Sweating / heat intolerance</a:t>
            </a:r>
          </a:p>
          <a:p>
            <a:pPr algn="l" rtl="0" eaLnBrk="1" hangingPunct="1"/>
            <a:r>
              <a:rPr lang="en-US" altLang="en-US">
                <a:cs typeface="Times New Roman" panose="02020603050405020304" pitchFamily="18" charset="0"/>
              </a:rPr>
              <a:t>Fatigue</a:t>
            </a:r>
          </a:p>
          <a:p>
            <a:pPr algn="l" rtl="0" eaLnBrk="1" hangingPunct="1"/>
            <a:r>
              <a:rPr lang="en-US" altLang="en-US">
                <a:cs typeface="Times New Roman" panose="02020603050405020304" pitchFamily="18" charset="0"/>
              </a:rPr>
              <a:t>Palpitation / agitation, tremor</a:t>
            </a:r>
          </a:p>
          <a:p>
            <a:pPr algn="l" rtl="0" eaLnBrk="1" hangingPunct="1"/>
            <a:r>
              <a:rPr lang="en-US" altLang="en-US">
                <a:cs typeface="Times New Roman" panose="02020603050405020304" pitchFamily="18" charset="0"/>
              </a:rPr>
              <a:t>Angina, heart failure</a:t>
            </a:r>
          </a:p>
          <a:p>
            <a:pPr algn="l" rtl="0" eaLnBrk="1" hangingPunct="1"/>
            <a:r>
              <a:rPr lang="en-US" altLang="en-US">
                <a:cs typeface="Times New Roman" panose="02020603050405020304" pitchFamily="18" charset="0"/>
              </a:rPr>
              <a:t>Diarrhea</a:t>
            </a:r>
          </a:p>
          <a:p>
            <a:pPr algn="l" rtl="0" eaLnBrk="1" hangingPunct="1"/>
            <a:r>
              <a:rPr lang="en-US" altLang="en-US">
                <a:cs typeface="Times New Roman" panose="02020603050405020304" pitchFamily="18" charset="0"/>
              </a:rPr>
              <a:t>Eyelid retraction and lid lag</a:t>
            </a:r>
          </a:p>
        </p:txBody>
      </p:sp>
    </p:spTree>
    <p:extLst>
      <p:ext uri="{BB962C8B-B14F-4D97-AF65-F5344CB8AC3E}">
        <p14:creationId xmlns:p14="http://schemas.microsoft.com/office/powerpoint/2010/main" val="11697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Graves’ Disease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600">
                <a:cs typeface="Times New Roman" panose="02020603050405020304" pitchFamily="18" charset="0"/>
              </a:rPr>
              <a:t>Most common cause of hyperthyroidism</a:t>
            </a:r>
          </a:p>
          <a:p>
            <a:pPr algn="l" rtl="0" eaLnBrk="1" hangingPunct="1"/>
            <a:endParaRPr lang="en-US" altLang="en-US" sz="900"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>
                <a:cs typeface="Times New Roman" panose="02020603050405020304" pitchFamily="18" charset="0"/>
              </a:rPr>
              <a:t>An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autoimmune</a:t>
            </a:r>
            <a:r>
              <a:rPr lang="en-US" altLang="en-US" sz="3600">
                <a:cs typeface="Times New Roman" panose="02020603050405020304" pitchFamily="18" charset="0"/>
              </a:rPr>
              <a:t> disease</a:t>
            </a:r>
          </a:p>
          <a:p>
            <a:pPr algn="l" rtl="0" eaLnBrk="1" hangingPunct="1"/>
            <a:endParaRPr lang="en-US" altLang="en-US" sz="900"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Antibodies</a:t>
            </a:r>
            <a:r>
              <a:rPr lang="en-US" altLang="en-US" sz="3600">
                <a:cs typeface="Times New Roman" panose="02020603050405020304" pitchFamily="18" charset="0"/>
              </a:rPr>
              <a:t> against TSH receptors on thyroid cells mimic the action of pituitary hormone</a:t>
            </a:r>
          </a:p>
        </p:txBody>
      </p:sp>
    </p:spTree>
    <p:extLst>
      <p:ext uri="{BB962C8B-B14F-4D97-AF65-F5344CB8AC3E}">
        <p14:creationId xmlns:p14="http://schemas.microsoft.com/office/powerpoint/2010/main" val="16735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Hyperthyroidism, </a:t>
            </a:r>
            <a:r>
              <a:rPr lang="en-US" altLang="en-US" sz="2400" i="1" dirty="0">
                <a:latin typeface="Constantia" panose="02030602050306030303" pitchFamily="18" charset="0"/>
              </a:rPr>
              <a:t>continued</a:t>
            </a:r>
            <a:r>
              <a:rPr lang="en-US" altLang="en-US" dirty="0" smtClean="0">
                <a:latin typeface="Constantia" panose="02030602050306030303" pitchFamily="18" charset="0"/>
              </a:rPr>
              <a:t>..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Diagnosis</a:t>
            </a:r>
            <a:endParaRPr lang="en-US" altLang="en-US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mtClean="0">
                <a:cs typeface="Times New Roman" panose="02020603050405020304" pitchFamily="18" charset="0"/>
              </a:rPr>
              <a:t>Suppressed TSH level</a:t>
            </a:r>
          </a:p>
          <a:p>
            <a:pPr algn="l" rtl="0" eaLnBrk="1" hangingPunct="1"/>
            <a:r>
              <a:rPr lang="en-US" altLang="en-US" smtClean="0">
                <a:cs typeface="Times New Roman" panose="02020603050405020304" pitchFamily="18" charset="0"/>
              </a:rPr>
              <a:t>Raised thyroid hormones level</a:t>
            </a:r>
          </a:p>
          <a:p>
            <a:pPr algn="l" rtl="0" eaLnBrk="1" hangingPunct="1"/>
            <a:r>
              <a:rPr lang="en-US" altLang="en-US" smtClean="0">
                <a:cs typeface="Times New Roman" panose="02020603050405020304" pitchFamily="18" charset="0"/>
              </a:rPr>
              <a:t>Confirms primary hyperthyroidism</a:t>
            </a:r>
          </a:p>
          <a:p>
            <a:pPr algn="l" rtl="0" eaLnBrk="1" hangingPunct="1">
              <a:buFont typeface="Wingdings 2" panose="05020102010507070707" pitchFamily="18" charset="2"/>
              <a:buNone/>
            </a:pPr>
            <a:endParaRPr lang="en-US" altLang="en-US" smtClean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b="1" smtClean="0">
                <a:solidFill>
                  <a:srgbClr val="FF0000"/>
                </a:solidFill>
                <a:cs typeface="Times New Roman" panose="02020603050405020304" pitchFamily="18" charset="0"/>
              </a:rPr>
              <a:t>Problems in diagnosis</a:t>
            </a:r>
          </a:p>
          <a:p>
            <a:pPr algn="l" rtl="0" eaLnBrk="1" hangingPunct="1"/>
            <a:r>
              <a:rPr lang="en-US" altLang="en-US" smtClean="0">
                <a:cs typeface="Times New Roman" panose="02020603050405020304" pitchFamily="18" charset="0"/>
              </a:rPr>
              <a:t>Total serum[T</a:t>
            </a:r>
            <a:r>
              <a:rPr lang="en-US" altLang="en-US" baseline="-25000" smtClean="0"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cs typeface="Times New Roman" panose="02020603050405020304" pitchFamily="18" charset="0"/>
              </a:rPr>
              <a:t>] changes due to changes in binding protein levels</a:t>
            </a:r>
          </a:p>
          <a:p>
            <a:pPr algn="l" rtl="0" eaLnBrk="1" hangingPunct="1"/>
            <a:r>
              <a:rPr lang="en-US" altLang="en-US" smtClean="0">
                <a:cs typeface="Times New Roman" panose="02020603050405020304" pitchFamily="18" charset="0"/>
              </a:rPr>
              <a:t>In pregnancy, high estrogens </a:t>
            </a:r>
            <a:r>
              <a:rPr lang="en-US" altLang="en-US" smtClean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mtClean="0">
                <a:cs typeface="Times New Roman" panose="02020603050405020304" pitchFamily="18" charset="0"/>
              </a:rPr>
              <a:t> increase TBG synthesis</a:t>
            </a:r>
          </a:p>
          <a:p>
            <a:pPr marL="742950" lvl="1" indent="-285750"/>
            <a:r>
              <a:rPr lang="en-US" altLang="en-US" smtClean="0">
                <a:cs typeface="Times New Roman" panose="02020603050405020304" pitchFamily="18" charset="0"/>
              </a:rPr>
              <a:t>Total [T</a:t>
            </a:r>
            <a:r>
              <a:rPr lang="en-US" altLang="en-US" sz="2600" baseline="-25000"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cs typeface="Times New Roman" panose="02020603050405020304" pitchFamily="18" charset="0"/>
              </a:rPr>
              <a:t>] will be high, free [T</a:t>
            </a:r>
            <a:r>
              <a:rPr lang="en-US" altLang="en-US" baseline="-25000" smtClean="0"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cs typeface="Times New Roman" panose="02020603050405020304" pitchFamily="18" charset="0"/>
              </a:rPr>
              <a:t>] will be normal</a:t>
            </a:r>
          </a:p>
        </p:txBody>
      </p:sp>
    </p:spTree>
    <p:extLst>
      <p:ext uri="{BB962C8B-B14F-4D97-AF65-F5344CB8AC3E}">
        <p14:creationId xmlns:p14="http://schemas.microsoft.com/office/powerpoint/2010/main" val="20069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Hyperthyroidism, </a:t>
            </a:r>
            <a:r>
              <a:rPr lang="en-US" altLang="en-US" sz="2400" i="1" dirty="0">
                <a:latin typeface="Constantia" panose="02030602050306030303" pitchFamily="18" charset="0"/>
              </a:rPr>
              <a:t>continued</a:t>
            </a:r>
            <a:r>
              <a:rPr lang="en-US" altLang="en-US" dirty="0" smtClean="0">
                <a:latin typeface="Constantia" panose="02030602050306030303" pitchFamily="18" charset="0"/>
              </a:rPr>
              <a:t>..</a:t>
            </a:r>
            <a:endParaRPr lang="en-US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mtClean="0">
                <a:cs typeface="Times New Roman" panose="02020603050405020304" pitchFamily="18" charset="0"/>
              </a:rPr>
              <a:t>Congenital TBG deficiency can also influence results</a:t>
            </a:r>
          </a:p>
          <a:p>
            <a:pPr algn="l" rtl="0" eaLnBrk="1" hangingPunct="1"/>
            <a:r>
              <a:rPr lang="en-US" altLang="en-US" smtClean="0">
                <a:cs typeface="Times New Roman" panose="02020603050405020304" pitchFamily="18" charset="0"/>
              </a:rPr>
              <a:t>Free T</a:t>
            </a:r>
            <a:r>
              <a:rPr lang="en-US" altLang="en-US" baseline="-25000" smtClean="0"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cs typeface="Times New Roman" panose="02020603050405020304" pitchFamily="18" charset="0"/>
              </a:rPr>
              <a:t> and TSH are first-line tests for thyroid dysfunction</a:t>
            </a:r>
          </a:p>
          <a:p>
            <a:pPr algn="l" rtl="0" eaLnBrk="1" hangingPunct="1"/>
            <a:endParaRPr lang="en-US" altLang="en-US" smtClean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Treatment</a:t>
            </a:r>
            <a:endParaRPr lang="en-US" altLang="en-US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mtClean="0">
                <a:cs typeface="Times New Roman" panose="02020603050405020304" pitchFamily="18" charset="0"/>
              </a:rPr>
              <a:t>Antithyroid drugs: carbimazole, propylthiouracil</a:t>
            </a:r>
          </a:p>
          <a:p>
            <a:pPr algn="l" rtl="0" eaLnBrk="1" hangingPunct="1"/>
            <a:r>
              <a:rPr lang="en-US" altLang="en-US" smtClean="0">
                <a:cs typeface="Times New Roman" panose="02020603050405020304" pitchFamily="18" charset="0"/>
              </a:rPr>
              <a:t>Radioiodine: sodium </a:t>
            </a:r>
            <a:r>
              <a:rPr lang="en-US" altLang="en-US" baseline="30000" smtClean="0">
                <a:cs typeface="Times New Roman" panose="02020603050405020304" pitchFamily="18" charset="0"/>
              </a:rPr>
              <a:t>131</a:t>
            </a:r>
            <a:r>
              <a:rPr lang="en-US" altLang="en-US" smtClean="0">
                <a:cs typeface="Times New Roman" panose="02020603050405020304" pitchFamily="18" charset="0"/>
              </a:rPr>
              <a:t>I inhibits T</a:t>
            </a:r>
            <a:r>
              <a:rPr lang="en-US" altLang="en-US" baseline="-25000" smtClean="0">
                <a:cs typeface="Times New Roman" panose="02020603050405020304" pitchFamily="18" charset="0"/>
              </a:rPr>
              <a:t>4</a:t>
            </a:r>
            <a:r>
              <a:rPr lang="en-US" altLang="en-US" smtClean="0">
                <a:cs typeface="Times New Roman" panose="02020603050405020304" pitchFamily="18" charset="0"/>
              </a:rPr>
              <a:t>/T</a:t>
            </a:r>
            <a:r>
              <a:rPr lang="en-US" altLang="en-US" baseline="-25000" smtClean="0"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cs typeface="Times New Roman" panose="02020603050405020304" pitchFamily="18" charset="0"/>
              </a:rPr>
              <a:t> synthesis</a:t>
            </a:r>
          </a:p>
          <a:p>
            <a:pPr algn="l" rtl="0" eaLnBrk="1" hangingPunct="1"/>
            <a:r>
              <a:rPr lang="en-US" altLang="en-US" smtClean="0">
                <a:cs typeface="Times New Roman" panose="02020603050405020304" pitchFamily="18" charset="0"/>
              </a:rPr>
              <a:t>Surgery: thyroidectomy</a:t>
            </a:r>
          </a:p>
        </p:txBody>
      </p:sp>
    </p:spTree>
    <p:extLst>
      <p:ext uri="{BB962C8B-B14F-4D97-AF65-F5344CB8AC3E}">
        <p14:creationId xmlns:p14="http://schemas.microsoft.com/office/powerpoint/2010/main" val="40740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25772" r="15742" b="37173"/>
          <a:stretch>
            <a:fillRect/>
          </a:stretch>
        </p:blipFill>
        <p:spPr bwMode="auto">
          <a:xfrm>
            <a:off x="2443399" y="391841"/>
            <a:ext cx="7289839" cy="601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135" y="286603"/>
            <a:ext cx="11571315" cy="145075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Thermogenesis (Heat production)</a:t>
            </a:r>
            <a:endParaRPr 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9135" y="1845734"/>
            <a:ext cx="11571316" cy="43721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Humans are </a:t>
            </a:r>
            <a:r>
              <a:rPr lang="en-US" sz="2800" b="1" dirty="0" err="1" smtClean="0"/>
              <a:t>homeothermic</a:t>
            </a:r>
            <a:r>
              <a:rPr lang="en-US" sz="2800" dirty="0" smtClean="0"/>
              <a:t> (keeping a constant body temperature, independent of the environment)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This is achieved by a tight control of our bodies’ </a:t>
            </a:r>
            <a:r>
              <a:rPr lang="en-US" sz="2800" b="1" dirty="0" smtClean="0"/>
              <a:t>temperature homeostasis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Heat production (Thermogenesis) is of 2 types: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Obligatory</a:t>
            </a:r>
            <a:r>
              <a:rPr lang="en-US" sz="2400" dirty="0" smtClean="0"/>
              <a:t>: Basic heat production due to basal metabolic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Facultative</a:t>
            </a:r>
            <a:r>
              <a:rPr lang="en-US" sz="2400" dirty="0" smtClean="0"/>
              <a:t>: On-demand extra heat</a:t>
            </a:r>
            <a:r>
              <a:rPr lang="en-US" sz="2400" dirty="0"/>
              <a:t> </a:t>
            </a:r>
            <a:r>
              <a:rPr lang="en-US" sz="2400" dirty="0" smtClean="0"/>
              <a:t>production from metabolic activity in brown adipose tissue (BAT</a:t>
            </a:r>
            <a:r>
              <a:rPr lang="en-US" sz="2400" dirty="0" smtClean="0"/>
              <a:t>) and </a:t>
            </a:r>
            <a:r>
              <a:rPr lang="en-US" sz="2400" dirty="0" smtClean="0"/>
              <a:t>skeletal </a:t>
            </a:r>
            <a:r>
              <a:rPr lang="en-US" sz="2400" dirty="0" smtClean="0"/>
              <a:t>muscle. 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 BAT, facultative thermogenesis is stimulated by sympathetic nervous system in response to cold temperature</a:t>
            </a:r>
          </a:p>
        </p:txBody>
      </p:sp>
    </p:spTree>
    <p:extLst>
      <p:ext uri="{BB962C8B-B14F-4D97-AF65-F5344CB8AC3E}">
        <p14:creationId xmlns:p14="http://schemas.microsoft.com/office/powerpoint/2010/main" val="1850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3827093" cy="326406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365127" y="2440560"/>
            <a:ext cx="3557847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Hypothalamus-Pituitary-Thyroid Axis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feedback regulation, nutrition status and stress level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regulation of TRH, TSH, and T4 release and central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conversion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T4 toT3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8460" y="4865058"/>
            <a:ext cx="3923818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lipolysis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WAT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cholesterol and lipid metabolism and synthesis and release of Bile acid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9518" y="5119888"/>
            <a:ext cx="3503196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sympathetic nervous system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local T3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lipolysis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↓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2481" y="2822298"/>
            <a:ext cx="3540233" cy="19389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sympathetic nervous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D2 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↑local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T3 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UCP1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 thermogenesis and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body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weight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359" y="5103405"/>
            <a:ext cx="3432816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</a:p>
          <a:p>
            <a:pPr marL="214313" indent="-214313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T4 and to bile acid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↑ D2 &amp; ↑ local T3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↑ energy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expenditure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886" y="3532771"/>
            <a:ext cx="3563807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</a:p>
          <a:p>
            <a:pPr marL="214313" indent="-214313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T4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↑ local T3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effect on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β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 function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 proliferation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313" y="216971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3722" y="252884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38126" y="483701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8775" y="4576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0939" y="481904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0926" y="3245244"/>
            <a:ext cx="29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0603" y="6509187"/>
            <a:ext cx="946071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ts val="1965"/>
              </a:lnSpc>
            </a:pP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Mullur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al,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Physiol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Rev. 2014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b="1" kern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Thyroid </a:t>
            </a:r>
            <a:r>
              <a:rPr lang="en-US" b="1" kern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Hormone Regulation of </a:t>
            </a:r>
            <a:r>
              <a:rPr lang="en-US" b="1" kern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Metabolism”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94613" y="695275"/>
            <a:ext cx="7396223" cy="9946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Sites of thyroid hormone regulation of metabolism</a:t>
            </a:r>
            <a:endParaRPr kumimoji="0" lang="en-US" sz="36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Thyroid Hormone and Thermogenesis in </a:t>
            </a:r>
            <a:r>
              <a:rPr lang="en-US" sz="40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homeothermic</a:t>
            </a:r>
            <a:r>
              <a:rPr lang="en-US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 species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hyroid hormone has an essential role in thermogenesis: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bligatory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thermogenesis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~ 30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obligatory thermogenesis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depends on thyroid hormone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essential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homeostasis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acultative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thermogenesis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absence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hormone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thermogenic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response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BAT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substantially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Mechanisms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which Thyroid Hormone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Regulates Thermogenesis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2487" y="1736741"/>
            <a:ext cx="4638378" cy="2735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" y="6495725"/>
            <a:ext cx="1238491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Silva, Ann </a:t>
            </a: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 Med. </a:t>
            </a:r>
            <a:r>
              <a:rPr lang="en-U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2003;139:205-213</a:t>
            </a:r>
            <a:r>
              <a:rPr lang="en-U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“The </a:t>
            </a:r>
            <a:r>
              <a:rPr lang="en-US" sz="1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Thermogenic</a:t>
            </a:r>
            <a:r>
              <a:rPr lang="en-U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Thyroid Hormone and </a:t>
            </a:r>
            <a:r>
              <a:rPr lang="en-U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Clinical </a:t>
            </a:r>
            <a:r>
              <a:rPr lang="en-U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Implications”</a:t>
            </a: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71103"/>
            <a:ext cx="3048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 energy released from substrate oxidation is captured in ATP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8090704" y="2076850"/>
            <a:ext cx="3565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 energy is then transferred from ATP to provide energy for biological processes</a:t>
            </a:r>
            <a:endParaRPr lang="en-US" sz="1400" dirty="0"/>
          </a:p>
        </p:txBody>
      </p:sp>
      <p:sp>
        <p:nvSpPr>
          <p:cNvPr id="11" name="Left Brace 10"/>
          <p:cNvSpPr/>
          <p:nvPr/>
        </p:nvSpPr>
        <p:spPr>
          <a:xfrm>
            <a:off x="3067292" y="3264061"/>
            <a:ext cx="266217" cy="108802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0800000">
            <a:off x="7743463" y="1805650"/>
            <a:ext cx="266218" cy="1342662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08344" y="4797279"/>
            <a:ext cx="11983656" cy="15224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fraction of the energy involved both in the synthesis of ATP and in its consumption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lost as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Thyroid hormone increases heat production by: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ATP utilization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Calibri" pitchFamily="34" charset="0"/>
              <a:buChar char="◦"/>
              <a:tabLst/>
              <a:defRPr/>
            </a:pPr>
            <a:r>
              <a:rPr lang="en-US" sz="2000" b="1" dirty="0">
                <a:solidFill>
                  <a:srgbClr val="C00000"/>
                </a:solidFill>
              </a:rPr>
              <a:t>reducing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thermodynamic efficiency of ATP synthesis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8020" y="2916820"/>
            <a:ext cx="3241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7979" y="1773092"/>
            <a:ext cx="31058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901701"/>
            <a:ext cx="4194175" cy="2455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31787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547688" indent="-22860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lvl="1" algn="ctr" rtl="0" eaLnBrk="1" hangingPunct="1">
              <a:buClr>
                <a:srgbClr val="9B2D1F"/>
              </a:buClr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The energy released in the oxidation of substrates in the mitochondria </a:t>
            </a:r>
            <a:r>
              <a:rPr lang="en-US" altLang="en-US" b="1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proton gradient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4150" y="43989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547688" indent="-22860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lvl="1" algn="ctr" rtl="0" eaLnBrk="1" hangingPunct="1">
              <a:buClr>
                <a:srgbClr val="9B2D1F"/>
              </a:buClr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The energy accumulated in this gradient is used the ATP Synthase to produce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ATP i.e. oxidation is coupled to phosphorylation</a:t>
            </a:r>
            <a:endParaRPr lang="en-US" altLang="en-US" b="1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549900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547688" indent="-22860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lvl="1" algn="ctr" rtl="0">
              <a:buClr>
                <a:srgbClr val="9B2D1F"/>
              </a:buClr>
              <a:buNone/>
            </a:pP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UCPs reduce the proton gradient, bypassing the ATP synthase  </a:t>
            </a:r>
            <a:r>
              <a:rPr lang="en-US" altLang="en-US" b="1" u="sng" dirty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exothermic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movement of protons down the gradient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heat (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because oxidation is </a:t>
            </a:r>
            <a:r>
              <a:rPr lang="en-US" altLang="en-US" b="1" u="sng" dirty="0" smtClean="0">
                <a:solidFill>
                  <a:srgbClr val="C00000"/>
                </a:solidFill>
                <a:latin typeface="Calibri" pitchFamily="34" charset="0"/>
                <a:sym typeface="Wingdings" panose="05000000000000000000" pitchFamily="2" charset="2"/>
              </a:rPr>
              <a:t>uncoupled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to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phosphorylation)</a:t>
            </a:r>
            <a:endParaRPr lang="en-US" altLang="en-US" b="1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880100" y="4076700"/>
            <a:ext cx="2873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880100" y="5157788"/>
            <a:ext cx="2873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495725"/>
            <a:ext cx="12192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Silva, Ann 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 Med. 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2003;139:205-213: 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“The </a:t>
            </a:r>
            <a:r>
              <a:rPr lang="en-US" sz="1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Thermogenic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Effect of Thyroid Hormone and 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Its Clinical 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Implications”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7" y="-97990"/>
            <a:ext cx="11052969" cy="885716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Calibri" pitchFamily="34" charset="0"/>
              </a:rPr>
              <a:t>Mechanism of action of uncoupling proteins (</a:t>
            </a:r>
            <a:r>
              <a:rPr lang="en-US" altLang="en-US" sz="3600" b="1" dirty="0" smtClean="0">
                <a:solidFill>
                  <a:srgbClr val="FF0000"/>
                </a:solidFill>
                <a:latin typeface="Calibri" pitchFamily="34" charset="0"/>
              </a:rPr>
              <a:t>UCPs):</a:t>
            </a:r>
            <a:endParaRPr lang="en-US" sz="3600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4643" y="1423686"/>
            <a:ext cx="5486400" cy="1921398"/>
            <a:chOff x="254643" y="1423686"/>
            <a:chExt cx="5486400" cy="1921398"/>
          </a:xfrm>
        </p:grpSpPr>
        <p:sp>
          <p:nvSpPr>
            <p:cNvPr id="12" name="Rectangle 11"/>
            <p:cNvSpPr/>
            <p:nvPr/>
          </p:nvSpPr>
          <p:spPr>
            <a:xfrm>
              <a:off x="474563" y="1759353"/>
              <a:ext cx="307886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63" lvl="1">
                <a:buClr>
                  <a:srgbClr val="9B2D1F"/>
                </a:buClr>
              </a:pPr>
              <a:r>
                <a:rPr lang="en-US" altLang="en-US" sz="2000" b="1" dirty="0" smtClean="0">
                  <a:solidFill>
                    <a:srgbClr val="FF0000"/>
                  </a:solidFill>
                  <a:latin typeface="Calibri" pitchFamily="34" charset="0"/>
                  <a:sym typeface="Wingdings" panose="05000000000000000000" pitchFamily="2" charset="2"/>
                </a:rPr>
                <a:t>Example: UCP1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Calibri" pitchFamily="34" charset="0"/>
                  <a:sym typeface="Wingdings" panose="05000000000000000000" pitchFamily="2" charset="2"/>
                </a:rPr>
                <a:t> is present in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Calibri" pitchFamily="34" charset="0"/>
                  <a:sym typeface="Wingdings" panose="05000000000000000000" pitchFamily="2" charset="2"/>
                </a:rPr>
                <a:t>the inner mitochondrial membrane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Calibri" pitchFamily="34" charset="0"/>
                  <a:sym typeface="Wingdings" panose="05000000000000000000" pitchFamily="2" charset="2"/>
                </a:rPr>
                <a:t>of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Calibri" pitchFamily="34" charset="0"/>
                  <a:sym typeface="Wingdings" panose="05000000000000000000" pitchFamily="2" charset="2"/>
                </a:rPr>
                <a:t>BAT. Other UCPs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Calibri" pitchFamily="34" charset="0"/>
                  <a:sym typeface="Wingdings" panose="05000000000000000000" pitchFamily="2" charset="2"/>
                </a:rPr>
                <a:t>are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Calibri" pitchFamily="34" charset="0"/>
                  <a:sym typeface="Wingdings" panose="05000000000000000000" pitchFamily="2" charset="2"/>
                </a:rPr>
                <a:t> ubiquitous</a:t>
              </a:r>
              <a:endParaRPr lang="en-US" altLang="en-US" sz="2000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243332" y="1770927"/>
              <a:ext cx="497711" cy="63660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4643" y="1423686"/>
              <a:ext cx="3333509" cy="19213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00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Types &amp; Biosynthesis 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</a:t>
            </a:r>
            <a:r>
              <a:rPr lang="en-US" altLang="en-US" dirty="0" smtClean="0">
                <a:latin typeface="Constantia" panose="02030602050306030303" pitchFamily="18" charset="0"/>
              </a:rPr>
              <a:t>Hormones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4725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err="1">
                <a:cs typeface="Times New Roman" panose="02020603050405020304" pitchFamily="18" charset="0"/>
              </a:rPr>
              <a:t>Thyroxine</a:t>
            </a:r>
            <a:r>
              <a:rPr lang="en-US" altLang="en-US" sz="3200" dirty="0">
                <a:cs typeface="Times New Roman" panose="02020603050405020304" pitchFamily="18" charset="0"/>
              </a:rPr>
              <a:t>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) and tri-</a:t>
            </a:r>
            <a:r>
              <a:rPr lang="en-US" altLang="en-US" sz="3200" dirty="0" err="1">
                <a:cs typeface="Times New Roman" panose="02020603050405020304" pitchFamily="18" charset="0"/>
              </a:rPr>
              <a:t>iodothyronine</a:t>
            </a:r>
            <a:r>
              <a:rPr lang="en-US" altLang="en-US" sz="3200" dirty="0">
                <a:cs typeface="Times New Roman" panose="02020603050405020304" pitchFamily="18" charset="0"/>
              </a:rPr>
              <a:t>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Synthesized in the thyroid gland by: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Iodination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Coupling of two tyrosine molecules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Attaching to thyroglobulin protein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Thyroid gland mostly secretes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Peripheral tissues (liver, kidney, etc.) de-iodinate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to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err="1">
                <a:cs typeface="Times New Roman" panose="02020603050405020304" pitchFamily="18" charset="0"/>
              </a:rPr>
              <a:t>Deiodination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is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catalyzed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by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deiodinase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enzymes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dirty="0" smtClean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845733"/>
            <a:ext cx="11676185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Thyroid hormones include T4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T3, and rT3 (which is inactive),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synthesized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by iodination, coupling and attaching to thyroglobulin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T3 is the active form of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thyroid hormone and is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synthesized by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deiodinase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peripheral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central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tissues.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hormone has wide spectrum of actions, for instance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maturation of all body tissues,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coordinating development and specific cell functions, metabolic regulation, and 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hermogenesis.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Thyroid hormone is regulated by feed back mechanism. Several elements are involved in the regulation at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level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hypothalamic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nuclei, pituitary gland, thyroid, and peripheral tissues.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TFT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 measurement of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TSH,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T4,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free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T3, and  thyroid antibodies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1845734"/>
            <a:ext cx="10818055" cy="45691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Goiter is and enlarged thyroid gland, that can be associated with: Hypo-, Hyper, or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(normal)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thyroid function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ypo and hyperthyroidism are differentiated based on their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picture, causes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diagnostic criteria, and treatment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hormone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regulates both obligatory and facultative thermogenesis.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increases obligatory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thermogenesis,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accelerating ATP turnover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reducing the efficiency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ATP synthesis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increases facultative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thermogenesis as it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an efficient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of BAT to cold</a:t>
            </a:r>
          </a:p>
        </p:txBody>
      </p:sp>
    </p:spTree>
    <p:extLst>
      <p:ext uri="{BB962C8B-B14F-4D97-AF65-F5344CB8AC3E}">
        <p14:creationId xmlns:p14="http://schemas.microsoft.com/office/powerpoint/2010/main" val="12938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26480" r="19769" b="35757"/>
          <a:stretch>
            <a:fillRect/>
          </a:stretch>
        </p:blipFill>
        <p:spPr bwMode="auto">
          <a:xfrm>
            <a:off x="2941955" y="1786674"/>
            <a:ext cx="5607685" cy="450363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524000" y="3789364"/>
            <a:ext cx="1295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Plasma [T</a:t>
            </a:r>
            <a:r>
              <a:rPr lang="en-US" altLang="en-US" sz="1800" b="1" baseline="-25000">
                <a:solidFill>
                  <a:srgbClr val="FF0000"/>
                </a:solidFill>
              </a:rPr>
              <a:t>3</a:t>
            </a:r>
            <a:r>
              <a:rPr lang="en-US" altLang="en-US" sz="1800" b="1">
                <a:solidFill>
                  <a:srgbClr val="FF0000"/>
                </a:solidFill>
              </a:rPr>
              <a:t>]:</a:t>
            </a: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 nmol/L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b="1" dirty="0" err="1" smtClean="0"/>
              <a:t>Thyroxine</a:t>
            </a:r>
            <a:r>
              <a:rPr lang="en-US" sz="4400" b="1" dirty="0" smtClean="0"/>
              <a:t> (T</a:t>
            </a:r>
            <a:r>
              <a:rPr lang="en-US" sz="4400" b="1" baseline="-25000" dirty="0" smtClean="0"/>
              <a:t>4</a:t>
            </a:r>
            <a:r>
              <a:rPr lang="en-US" sz="4400" b="1" dirty="0" smtClean="0"/>
              <a:t>), Tri-</a:t>
            </a:r>
            <a:r>
              <a:rPr lang="en-US" sz="4400" b="1" dirty="0" err="1" smtClean="0"/>
              <a:t>iodothyronine</a:t>
            </a:r>
            <a:r>
              <a:rPr lang="en-US" sz="4400" b="1" dirty="0" smtClean="0"/>
              <a:t> (T</a:t>
            </a:r>
            <a:r>
              <a:rPr lang="en-US" sz="4400" b="1" baseline="-25000" dirty="0" smtClean="0"/>
              <a:t>3</a:t>
            </a:r>
            <a:r>
              <a:rPr lang="en-US" sz="4400" b="1" dirty="0" smtClean="0"/>
              <a:t>) &amp; Reverse T</a:t>
            </a:r>
            <a:r>
              <a:rPr lang="en-US" sz="4400" b="1" baseline="-25000" dirty="0" smtClean="0"/>
              <a:t>3</a:t>
            </a:r>
            <a:r>
              <a:rPr lang="en-US" sz="4400" b="1" dirty="0" smtClean="0"/>
              <a:t> (rR</a:t>
            </a:r>
            <a:r>
              <a:rPr lang="en-US" sz="4400" b="1" baseline="-25000" dirty="0" smtClean="0"/>
              <a:t>3</a:t>
            </a:r>
            <a:r>
              <a:rPr lang="en-US" sz="4400" b="1" dirty="0" smtClean="0"/>
              <a:t>)</a:t>
            </a:r>
            <a:endParaRPr lang="x-none" sz="4400" b="1" dirty="0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524000" y="1916114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Plasma [T</a:t>
            </a:r>
            <a:r>
              <a:rPr lang="en-US" altLang="en-US" sz="1800" b="1" baseline="-25000">
                <a:solidFill>
                  <a:srgbClr val="FF0000"/>
                </a:solidFill>
              </a:rPr>
              <a:t>4</a:t>
            </a:r>
            <a:r>
              <a:rPr lang="en-US" altLang="en-US" sz="1800" b="1">
                <a:solidFill>
                  <a:srgbClr val="FF0000"/>
                </a:solidFill>
              </a:rPr>
              <a:t>]:</a:t>
            </a: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100 nmol/L</a:t>
            </a:r>
          </a:p>
        </p:txBody>
      </p:sp>
    </p:spTree>
    <p:extLst>
      <p:ext uri="{BB962C8B-B14F-4D97-AF65-F5344CB8AC3E}">
        <p14:creationId xmlns:p14="http://schemas.microsoft.com/office/powerpoint/2010/main" val="30588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Types &amp; Biosynthesis 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Hormones, </a:t>
            </a:r>
            <a:r>
              <a:rPr lang="en-US" altLang="en-US" sz="2800" i="1" dirty="0">
                <a:latin typeface="Constantia" panose="02030602050306030303" pitchFamily="18" charset="0"/>
              </a:rPr>
              <a:t>continued</a:t>
            </a:r>
            <a:r>
              <a:rPr lang="en-US" altLang="en-US" dirty="0" smtClean="0">
                <a:latin typeface="Constantia" panose="02030602050306030303" pitchFamily="18" charset="0"/>
              </a:rPr>
              <a:t>..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is the more biologically active form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can be converted to rT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(reverse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) – inactive form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is transported in plasma as protein-bound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Thyroxin Binding globulin (TBG)-bound (70%)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Albumin-bound (25%)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err="1">
                <a:cs typeface="Times New Roman" panose="02020603050405020304" pitchFamily="18" charset="0"/>
              </a:rPr>
              <a:t>Transthyretin</a:t>
            </a:r>
            <a:r>
              <a:rPr lang="en-US" altLang="en-US" sz="3200" dirty="0"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cs typeface="Times New Roman" panose="02020603050405020304" pitchFamily="18" charset="0"/>
              </a:rPr>
              <a:t>prealbumin</a:t>
            </a:r>
            <a:r>
              <a:rPr lang="en-US" altLang="en-US" sz="3200" dirty="0">
                <a:cs typeface="Times New Roman" panose="02020603050405020304" pitchFamily="18" charset="0"/>
              </a:rPr>
              <a:t>)-bound (5%)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unbound (free) form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are biologically active</a:t>
            </a:r>
          </a:p>
        </p:txBody>
      </p:sp>
    </p:spTree>
    <p:extLst>
      <p:ext uri="{BB962C8B-B14F-4D97-AF65-F5344CB8AC3E}">
        <p14:creationId xmlns:p14="http://schemas.microsoft.com/office/powerpoint/2010/main" val="20624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</a:t>
            </a:r>
            <a:r>
              <a:rPr lang="en-US" altLang="en-US" dirty="0" smtClean="0">
                <a:latin typeface="Constantia" panose="02030602050306030303" pitchFamily="18" charset="0"/>
              </a:rPr>
              <a:t>action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44061" y="1737360"/>
            <a:ext cx="11155680" cy="30798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lays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essential role in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maturation of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body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tissues,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and specific cell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Involved in thermogenesis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metabolic regulation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cellular oxygen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consumption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stimulates the metabolic rate.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ffects the rate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protein, carbohydrate and lipid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Action</a:t>
            </a:r>
            <a:r>
              <a:rPr lang="en-US" altLang="en-US" sz="8000" dirty="0">
                <a:latin typeface="Constantia" panose="02030602050306030303" pitchFamily="18" charset="0"/>
              </a:rPr>
              <a:t>, </a:t>
            </a:r>
            <a:r>
              <a:rPr lang="en-US" altLang="en-US" sz="2400" i="1" dirty="0">
                <a:latin typeface="Constantia" panose="02030602050306030303" pitchFamily="18" charset="0"/>
              </a:rPr>
              <a:t>continued</a:t>
            </a:r>
            <a:r>
              <a:rPr lang="en-US" altLang="en-US" sz="4400" i="1" dirty="0" smtClean="0">
                <a:latin typeface="Constantia" panose="02030602050306030303" pitchFamily="18" charset="0"/>
              </a:rPr>
              <a:t>..</a:t>
            </a: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404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3200" b="1" dirty="0" smtClean="0"/>
              <a:t>Clinical evidence of the wide spectrum of thyroid hormone action: 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3200" b="1" dirty="0" smtClean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 smtClean="0"/>
              <a:t>Untreated </a:t>
            </a:r>
            <a:r>
              <a:rPr lang="en-US" sz="3800" dirty="0"/>
              <a:t>congenital hypothyroidism </a:t>
            </a:r>
            <a:r>
              <a:rPr lang="en-US" sz="3800" dirty="0">
                <a:sym typeface="Wingdings" pitchFamily="2" charset="2"/>
              </a:rPr>
              <a:t></a:t>
            </a:r>
            <a:r>
              <a:rPr lang="en-US" sz="3800" dirty="0"/>
              <a:t>permanent brain damage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11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children have: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delayed skeletal maturation </a:t>
            </a:r>
            <a:r>
              <a:rPr lang="en-US" sz="3300" dirty="0">
                <a:sym typeface="Wingdings" pitchFamily="2" charset="2"/>
              </a:rPr>
              <a:t></a:t>
            </a:r>
            <a:r>
              <a:rPr lang="en-US" sz="3300" dirty="0"/>
              <a:t>short stature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delayed puberty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0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patients have high serum cholesterol due to: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Down regulation of LDL receptors on liver cells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Failure of sterol excretion via the gut</a:t>
            </a:r>
          </a:p>
        </p:txBody>
      </p:sp>
    </p:spTree>
    <p:extLst>
      <p:ext uri="{BB962C8B-B14F-4D97-AF65-F5344CB8AC3E}">
        <p14:creationId xmlns:p14="http://schemas.microsoft.com/office/powerpoint/2010/main" val="10284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/>
            <a:r>
              <a:rPr lang="en-US" altLang="en-US" sz="3200">
                <a:cs typeface="Times New Roman" panose="02020603050405020304" pitchFamily="18" charset="0"/>
              </a:rPr>
              <a:t>The hypothalamic-pituitary-thyroid axis regulates thyroid secretion</a:t>
            </a:r>
          </a:p>
          <a:p>
            <a:pPr algn="l" rtl="0" eaLnBrk="1" hangingPunct="1"/>
            <a:endParaRPr lang="en-US" altLang="en-US" sz="3200"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200">
                <a:cs typeface="Times New Roman" panose="02020603050405020304" pitchFamily="18" charset="0"/>
              </a:rPr>
              <a:t>The hypothalamus senses low levels of  T</a:t>
            </a:r>
            <a:r>
              <a:rPr lang="en-US" altLang="en-US" sz="3200" baseline="-25000">
                <a:cs typeface="Times New Roman" panose="02020603050405020304" pitchFamily="18" charset="0"/>
              </a:rPr>
              <a:t>3</a:t>
            </a:r>
            <a:r>
              <a:rPr lang="en-US" altLang="en-US" sz="3200">
                <a:cs typeface="Times New Roman" panose="02020603050405020304" pitchFamily="18" charset="0"/>
              </a:rPr>
              <a:t>/T</a:t>
            </a:r>
            <a:r>
              <a:rPr lang="en-US" altLang="en-US" sz="3200" baseline="-25000">
                <a:cs typeface="Times New Roman" panose="02020603050405020304" pitchFamily="18" charset="0"/>
              </a:rPr>
              <a:t>4</a:t>
            </a:r>
            <a:r>
              <a:rPr lang="en-US" altLang="en-US" sz="3200">
                <a:cs typeface="Times New Roman" panose="02020603050405020304" pitchFamily="18" charset="0"/>
              </a:rPr>
              <a:t> and releases thyrotropin releasing hormone (TRH)</a:t>
            </a:r>
          </a:p>
          <a:p>
            <a:pPr algn="l" rtl="0" eaLnBrk="1" hangingPunct="1"/>
            <a:endParaRPr lang="en-US" altLang="en-US" sz="3200"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200">
                <a:cs typeface="Times New Roman" panose="02020603050405020304" pitchFamily="18" charset="0"/>
              </a:rPr>
              <a:t>TRH stimulates the pituitary to produce thyroid stimulating hormone (TSH)</a:t>
            </a:r>
          </a:p>
        </p:txBody>
      </p:sp>
    </p:spTree>
    <p:extLst>
      <p:ext uri="{BB962C8B-B14F-4D97-AF65-F5344CB8AC3E}">
        <p14:creationId xmlns:p14="http://schemas.microsoft.com/office/powerpoint/2010/main" val="13996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Secretion, </a:t>
            </a:r>
            <a:r>
              <a:rPr lang="en-US" altLang="en-US" sz="2800" i="1" dirty="0">
                <a:latin typeface="Constantia" panose="02030602050306030303" pitchFamily="18" charset="0"/>
              </a:rPr>
              <a:t>continued</a:t>
            </a:r>
            <a:r>
              <a:rPr lang="en-US" altLang="en-US" sz="2800" i="1" dirty="0" smtClean="0">
                <a:latin typeface="Constantia" panose="02030602050306030303" pitchFamily="18" charset="0"/>
              </a:rPr>
              <a:t>..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200">
                <a:cs typeface="Times New Roman" panose="02020603050405020304" pitchFamily="18" charset="0"/>
              </a:rPr>
              <a:t>TSH stimulates the thyroid to produce T</a:t>
            </a:r>
            <a:r>
              <a:rPr lang="en-US" altLang="en-US" sz="3200" baseline="-25000">
                <a:cs typeface="Times New Roman" panose="02020603050405020304" pitchFamily="18" charset="0"/>
              </a:rPr>
              <a:t>3</a:t>
            </a:r>
            <a:r>
              <a:rPr lang="en-US" altLang="en-US" sz="3200">
                <a:cs typeface="Times New Roman" panose="02020603050405020304" pitchFamily="18" charset="0"/>
              </a:rPr>
              <a:t>/T</a:t>
            </a:r>
            <a:r>
              <a:rPr lang="en-US" altLang="en-US" sz="3200" baseline="-25000">
                <a:cs typeface="Times New Roman" panose="02020603050405020304" pitchFamily="18" charset="0"/>
              </a:rPr>
              <a:t>4</a:t>
            </a:r>
            <a:r>
              <a:rPr lang="en-US" altLang="en-US" sz="3200">
                <a:cs typeface="Times New Roman" panose="02020603050405020304" pitchFamily="18" charset="0"/>
              </a:rPr>
              <a:t> until levels return to normal</a:t>
            </a:r>
          </a:p>
          <a:p>
            <a:pPr algn="l" rtl="0" eaLnBrk="1" hangingPunct="1"/>
            <a:endParaRPr lang="en-US" altLang="en-US" sz="3200"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200">
                <a:cs typeface="Times New Roman" panose="02020603050405020304" pitchFamily="18" charset="0"/>
              </a:rPr>
              <a:t>T</a:t>
            </a:r>
            <a:r>
              <a:rPr lang="en-US" altLang="en-US" sz="3200" baseline="-25000">
                <a:cs typeface="Times New Roman" panose="02020603050405020304" pitchFamily="18" charset="0"/>
              </a:rPr>
              <a:t>3</a:t>
            </a:r>
            <a:r>
              <a:rPr lang="en-US" altLang="en-US" sz="3200">
                <a:cs typeface="Times New Roman" panose="02020603050405020304" pitchFamily="18" charset="0"/>
              </a:rPr>
              <a:t>/T</a:t>
            </a:r>
            <a:r>
              <a:rPr lang="en-US" altLang="en-US" sz="3200" baseline="-25000">
                <a:cs typeface="Times New Roman" panose="02020603050405020304" pitchFamily="18" charset="0"/>
              </a:rPr>
              <a:t>4</a:t>
            </a:r>
            <a:r>
              <a:rPr lang="en-US" altLang="en-US" sz="3200">
                <a:cs typeface="Times New Roman" panose="02020603050405020304" pitchFamily="18" charset="0"/>
              </a:rPr>
              <a:t> exert negative feed back control on the hypothalamus and pituitary</a:t>
            </a:r>
          </a:p>
          <a:p>
            <a:pPr algn="l" rtl="0" eaLnBrk="1" hangingPunct="1"/>
            <a:endParaRPr lang="en-US" altLang="en-US" sz="3200"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200">
                <a:cs typeface="Times New Roman" panose="02020603050405020304" pitchFamily="18" charset="0"/>
              </a:rPr>
              <a:t>Controlling the release of both TRH and TSH</a:t>
            </a:r>
          </a:p>
        </p:txBody>
      </p:sp>
    </p:spTree>
    <p:extLst>
      <p:ext uri="{BB962C8B-B14F-4D97-AF65-F5344CB8AC3E}">
        <p14:creationId xmlns:p14="http://schemas.microsoft.com/office/powerpoint/2010/main" val="40645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947</TotalTime>
  <Words>1691</Words>
  <Application>Microsoft Office PowerPoint</Application>
  <PresentationFormat>Widescreen</PresentationFormat>
  <Paragraphs>267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Constantia</vt:lpstr>
      <vt:lpstr>Franklin Gothic Book</vt:lpstr>
      <vt:lpstr>msgothic</vt:lpstr>
      <vt:lpstr>Perpetua</vt:lpstr>
      <vt:lpstr>Symbol</vt:lpstr>
      <vt:lpstr>Times New Roman</vt:lpstr>
      <vt:lpstr>Wingdings</vt:lpstr>
      <vt:lpstr>Wingdings 2</vt:lpstr>
      <vt:lpstr>Retrospect</vt:lpstr>
      <vt:lpstr>Thyroid Hormones and Thermogenesis </vt:lpstr>
      <vt:lpstr>Objectives:</vt:lpstr>
      <vt:lpstr>Types &amp; Biosynthesis of Thyroid Hormones</vt:lpstr>
      <vt:lpstr>Thyroxine (T4), Tri-iodothyronine (T3) &amp; Reverse T3 (rR3)</vt:lpstr>
      <vt:lpstr>Types &amp; Biosynthesis of Thyroid Hormones, continued..</vt:lpstr>
      <vt:lpstr>Thyroid hormone action</vt:lpstr>
      <vt:lpstr>Thyroid Hormone Action, continued..</vt:lpstr>
      <vt:lpstr>Regulation of Thyroid Hormone Secretion</vt:lpstr>
      <vt:lpstr>Regulation of Thyroid Hormone Secretion, continued..</vt:lpstr>
      <vt:lpstr>Regulation of Thyroid Hormone Secretion, continued..</vt:lpstr>
      <vt:lpstr>PowerPoint Presentation</vt:lpstr>
      <vt:lpstr>Thyroid Function Tests (TFT)</vt:lpstr>
      <vt:lpstr>Thyroid Function Tests (TFT), continued..</vt:lpstr>
      <vt:lpstr>Goitre, Hypo and Hyperthyroidism</vt:lpstr>
      <vt:lpstr>Hypothyroidism</vt:lpstr>
      <vt:lpstr>Hypothyroidism, continued..</vt:lpstr>
      <vt:lpstr>PowerPoint Presentation</vt:lpstr>
      <vt:lpstr>Hypothyroidism, continued..</vt:lpstr>
      <vt:lpstr>Hyperthyroidism</vt:lpstr>
      <vt:lpstr>Hyperthyroidism, continued..</vt:lpstr>
      <vt:lpstr>Graves’ Disease</vt:lpstr>
      <vt:lpstr>Hyperthyroidism, continued..</vt:lpstr>
      <vt:lpstr>Hyperthyroidism, continued..</vt:lpstr>
      <vt:lpstr>PowerPoint Presentation</vt:lpstr>
      <vt:lpstr>Thermogenesis (Heat production)</vt:lpstr>
      <vt:lpstr>PowerPoint Presentation</vt:lpstr>
      <vt:lpstr>Thyroid Hormone and Thermogenesis in homeothermic species </vt:lpstr>
      <vt:lpstr>The Mechanisms by which Thyroid Hormone Regulates Thermogenesis</vt:lpstr>
      <vt:lpstr>Mechanism of action of uncoupling proteins (UCPs):</vt:lpstr>
      <vt:lpstr>Take home message</vt:lpstr>
      <vt:lpstr>Take home message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Sallam</dc:creator>
  <cp:lastModifiedBy>Reem Sallam</cp:lastModifiedBy>
  <cp:revision>58</cp:revision>
  <dcterms:created xsi:type="dcterms:W3CDTF">2016-01-22T23:01:25Z</dcterms:created>
  <dcterms:modified xsi:type="dcterms:W3CDTF">2016-01-24T14:45:47Z</dcterms:modified>
</cp:coreProperties>
</file>