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56" r:id="rId2"/>
    <p:sldId id="286" r:id="rId3"/>
    <p:sldId id="258" r:id="rId4"/>
    <p:sldId id="316" r:id="rId5"/>
    <p:sldId id="290" r:id="rId6"/>
    <p:sldId id="317" r:id="rId7"/>
    <p:sldId id="268" r:id="rId8"/>
    <p:sldId id="285" r:id="rId9"/>
    <p:sldId id="291" r:id="rId10"/>
    <p:sldId id="308" r:id="rId11"/>
    <p:sldId id="306" r:id="rId12"/>
    <p:sldId id="312" r:id="rId13"/>
    <p:sldId id="305" r:id="rId14"/>
    <p:sldId id="309" r:id="rId15"/>
    <p:sldId id="303" r:id="rId16"/>
    <p:sldId id="310" r:id="rId17"/>
    <p:sldId id="311" r:id="rId18"/>
    <p:sldId id="307" r:id="rId19"/>
    <p:sldId id="313" r:id="rId20"/>
    <p:sldId id="314" r:id="rId21"/>
    <p:sldId id="31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CC"/>
    <a:srgbClr val="0066CC"/>
    <a:srgbClr val="C75102"/>
    <a:srgbClr val="FF00FF"/>
    <a:srgbClr val="66CCFF"/>
    <a:srgbClr val="00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4" autoAdjust="0"/>
    <p:restoredTop sz="94709" autoAdjust="0"/>
  </p:normalViewPr>
  <p:slideViewPr>
    <p:cSldViewPr>
      <p:cViewPr varScale="1">
        <p:scale>
          <a:sx n="74" d="100"/>
          <a:sy n="74" d="100"/>
        </p:scale>
        <p:origin x="138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300" b="1" dirty="0" smtClean="0">
              <a:solidFill>
                <a:srgbClr val="C00000"/>
              </a:solidFill>
            </a:rPr>
            <a:t>Screening </a:t>
          </a:r>
          <a:endParaRPr lang="en-US" sz="13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/>
            <a:t>Basal plasma ACTH and basal serum </a:t>
          </a:r>
          <a:r>
            <a:rPr lang="en-US" b="1" dirty="0" err="1" smtClean="0"/>
            <a:t>cortisol</a:t>
          </a:r>
          <a:r>
            <a:rPr lang="en-US" b="1" dirty="0" smtClean="0"/>
            <a:t>, glucose, urea and electrolytes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Short ACTH stimulation test: </a:t>
          </a:r>
          <a:r>
            <a:rPr lang="en-US" b="1" dirty="0" smtClean="0">
              <a:solidFill>
                <a:srgbClr val="0000CC"/>
              </a:solidFill>
            </a:rPr>
            <a:t>No response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Adrenal </a:t>
          </a:r>
          <a:r>
            <a:rPr lang="en-US" b="1" dirty="0" err="1" smtClean="0"/>
            <a:t>autoantibodies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Ultrasound/CT adrenal glands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DD1B37A0-7F7F-432C-90DA-DE1A65528C3D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High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A33F09B0-8D72-4390-9829-7E688E8AFEEA}" type="parTrans" cxnId="{22951EED-8A8E-411C-8442-6622AF39F78C}">
      <dgm:prSet/>
      <dgm:spPr/>
      <dgm:t>
        <a:bodyPr/>
        <a:lstStyle/>
        <a:p>
          <a:endParaRPr lang="en-US"/>
        </a:p>
      </dgm:t>
    </dgm:pt>
    <dgm:pt modelId="{1FA41193-534B-4959-B513-A1FE0C802656}" type="sibTrans" cxnId="{22951EED-8A8E-411C-8442-6622AF39F78C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66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320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3230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EE7039C7-E541-42FD-A2BC-410CBD2F2058}" type="presOf" srcId="{8F1425E0-6C71-4D3A-8786-5287C5F278CA}" destId="{BB9B3803-CF3B-4933-BA91-361D11124587}" srcOrd="0" destOrd="0" presId="urn:microsoft.com/office/officeart/2005/8/layout/chevron2"/>
    <dgm:cxn modelId="{353F7396-EA33-4BBF-9789-18B3A9F8F7CF}" type="presOf" srcId="{97E5EA8B-9D7A-4D43-B48E-33FB78B942B6}" destId="{E99D23D6-D74A-45D4-B3A8-75575F236E4D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88449C9A-A2FF-443E-B418-60671F4C2678}" type="presOf" srcId="{C71D2EB3-2269-4253-A5FF-E47BD193D2EB}" destId="{D18105EC-3F81-4A22-A871-ED1FF6D0E3C9}" srcOrd="0" destOrd="1" presId="urn:microsoft.com/office/officeart/2005/8/layout/chevron2"/>
    <dgm:cxn modelId="{9092DF29-6DF2-460A-AFCE-078E7B753F2F}" type="presOf" srcId="{19E9909B-DAA7-4D6D-AFB0-7D74368B95F5}" destId="{9E607324-54CE-4B41-A18F-717F9A0FAC39}" srcOrd="0" destOrd="0" presId="urn:microsoft.com/office/officeart/2005/8/layout/chevron2"/>
    <dgm:cxn modelId="{B37A8976-5EA8-45DA-86B2-CC03F98E437F}" type="presOf" srcId="{DD1B37A0-7F7F-432C-90DA-DE1A65528C3D}" destId="{9E607324-54CE-4B41-A18F-717F9A0FAC39}" srcOrd="0" destOrd="1" presId="urn:microsoft.com/office/officeart/2005/8/layout/chevron2"/>
    <dgm:cxn modelId="{F54242D5-C16B-4369-AD35-2BF93AC886BF}" type="presOf" srcId="{0D4D44EB-55D5-4D59-9207-8595418856A0}" destId="{D18105EC-3F81-4A22-A871-ED1FF6D0E3C9}" srcOrd="0" destOrd="0" presId="urn:microsoft.com/office/officeart/2005/8/layout/chevron2"/>
    <dgm:cxn modelId="{C658C162-63CC-4F48-A883-BDCFEE4939C1}" type="presOf" srcId="{8E4D5AC5-1FDA-43AC-9742-A3235B5235CF}" destId="{E1F634AB-E819-47D3-B3F6-15000BD1D9D3}" srcOrd="0" destOrd="0" presId="urn:microsoft.com/office/officeart/2005/8/layout/chevron2"/>
    <dgm:cxn modelId="{22951EED-8A8E-411C-8442-6622AF39F78C}" srcId="{F2784601-BA85-4AA3-960C-ADE27E4150A0}" destId="{DD1B37A0-7F7F-432C-90DA-DE1A65528C3D}" srcOrd="1" destOrd="0" parTransId="{A33F09B0-8D72-4390-9829-7E688E8AFEEA}" sibTransId="{1FA41193-534B-4959-B513-A1FE0C802656}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60B301D8-C2F2-41E9-A64C-39BEA7D83DC2}" type="presOf" srcId="{B54EFF97-724B-45E6-94F8-77D4FECA28B6}" destId="{7CB2879B-8B77-4EA5-8C35-2D63A2E7C00A}" srcOrd="0" destOrd="0" presId="urn:microsoft.com/office/officeart/2005/8/layout/chevron2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E506728C-A185-4C66-A45A-B72FBA270A6C}" type="presOf" srcId="{F2784601-BA85-4AA3-960C-ADE27E4150A0}" destId="{190DE5E5-B72B-4814-9C9A-8862F73D6305}" srcOrd="0" destOrd="0" presId="urn:microsoft.com/office/officeart/2005/8/layout/chevron2"/>
    <dgm:cxn modelId="{DF9742B8-C61A-4305-B983-9B688F94B0AC}" type="presParOf" srcId="{E1F634AB-E819-47D3-B3F6-15000BD1D9D3}" destId="{AC8B0293-7D8B-4780-93A0-1B04F54985D4}" srcOrd="0" destOrd="0" presId="urn:microsoft.com/office/officeart/2005/8/layout/chevron2"/>
    <dgm:cxn modelId="{4262D603-8A01-44CC-97BE-0DD56DF0127E}" type="presParOf" srcId="{AC8B0293-7D8B-4780-93A0-1B04F54985D4}" destId="{190DE5E5-B72B-4814-9C9A-8862F73D6305}" srcOrd="0" destOrd="0" presId="urn:microsoft.com/office/officeart/2005/8/layout/chevron2"/>
    <dgm:cxn modelId="{56C5E6CC-0857-491C-8692-17349E251BAC}" type="presParOf" srcId="{AC8B0293-7D8B-4780-93A0-1B04F54985D4}" destId="{9E607324-54CE-4B41-A18F-717F9A0FAC39}" srcOrd="1" destOrd="0" presId="urn:microsoft.com/office/officeart/2005/8/layout/chevron2"/>
    <dgm:cxn modelId="{1BA3FDBD-A5D5-449F-95A8-EAE0E066B598}" type="presParOf" srcId="{E1F634AB-E819-47D3-B3F6-15000BD1D9D3}" destId="{658E4E51-07D8-40E1-A115-690449B19281}" srcOrd="1" destOrd="0" presId="urn:microsoft.com/office/officeart/2005/8/layout/chevron2"/>
    <dgm:cxn modelId="{A84239EB-B329-4AC2-83D0-3B5E418C28AA}" type="presParOf" srcId="{E1F634AB-E819-47D3-B3F6-15000BD1D9D3}" destId="{6DDDCE46-8818-44FD-8CC8-610F77A86CB6}" srcOrd="2" destOrd="0" presId="urn:microsoft.com/office/officeart/2005/8/layout/chevron2"/>
    <dgm:cxn modelId="{323DDF9C-00CD-4405-B637-568705936FB4}" type="presParOf" srcId="{6DDDCE46-8818-44FD-8CC8-610F77A86CB6}" destId="{E99D23D6-D74A-45D4-B3A8-75575F236E4D}" srcOrd="0" destOrd="0" presId="urn:microsoft.com/office/officeart/2005/8/layout/chevron2"/>
    <dgm:cxn modelId="{72CCB69E-D41E-4FA2-A6BF-5F12382422BA}" type="presParOf" srcId="{6DDDCE46-8818-44FD-8CC8-610F77A86CB6}" destId="{7CB2879B-8B77-4EA5-8C35-2D63A2E7C00A}" srcOrd="1" destOrd="0" presId="urn:microsoft.com/office/officeart/2005/8/layout/chevron2"/>
    <dgm:cxn modelId="{D5BAD20C-ADB5-4876-84D0-F789334CF2FD}" type="presParOf" srcId="{E1F634AB-E819-47D3-B3F6-15000BD1D9D3}" destId="{5122AE2E-EC71-436A-B9E8-A4B1FD7E8CAD}" srcOrd="3" destOrd="0" presId="urn:microsoft.com/office/officeart/2005/8/layout/chevron2"/>
    <dgm:cxn modelId="{886EF067-C2FE-4806-AF02-2C2A8269D46D}" type="presParOf" srcId="{E1F634AB-E819-47D3-B3F6-15000BD1D9D3}" destId="{8F4BFEA1-8CE3-4C49-8D41-CD487AC19CB8}" srcOrd="4" destOrd="0" presId="urn:microsoft.com/office/officeart/2005/8/layout/chevron2"/>
    <dgm:cxn modelId="{6178482A-A0DA-470D-BF36-5391E412FEC1}" type="presParOf" srcId="{8F4BFEA1-8CE3-4C49-8D41-CD487AC19CB8}" destId="{BB9B3803-CF3B-4933-BA91-361D11124587}" srcOrd="0" destOrd="0" presId="urn:microsoft.com/office/officeart/2005/8/layout/chevron2"/>
    <dgm:cxn modelId="{786A52EA-1F9E-475A-BDE7-BF306C9E2084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4D5AC5-1FDA-43AC-9742-A3235B5235C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784601-BA85-4AA3-960C-ADE27E4150A0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C00000"/>
              </a:solidFill>
            </a:rPr>
            <a:t>Screening </a:t>
          </a:r>
          <a:endParaRPr lang="en-US" sz="1400" b="1" dirty="0">
            <a:solidFill>
              <a:srgbClr val="C00000"/>
            </a:solidFill>
          </a:endParaRPr>
        </a:p>
      </dgm:t>
    </dgm:pt>
    <dgm:pt modelId="{C3B620E1-BCE5-44DB-8A16-61AE942A41FE}" type="parTrans" cxnId="{58370C19-BDAE-4C07-A90C-36403A1270F5}">
      <dgm:prSet/>
      <dgm:spPr/>
      <dgm:t>
        <a:bodyPr/>
        <a:lstStyle/>
        <a:p>
          <a:endParaRPr lang="en-US"/>
        </a:p>
      </dgm:t>
    </dgm:pt>
    <dgm:pt modelId="{10C1CF37-8702-4FDE-8BCB-2FA792093F73}" type="sibTrans" cxnId="{58370C19-BDAE-4C07-A90C-36403A1270F5}">
      <dgm:prSet/>
      <dgm:spPr/>
      <dgm:t>
        <a:bodyPr/>
        <a:lstStyle/>
        <a:p>
          <a:endParaRPr lang="en-US"/>
        </a:p>
      </dgm:t>
    </dgm:pt>
    <dgm:pt modelId="{19E9909B-DAA7-4D6D-AFB0-7D74368B95F5}">
      <dgm:prSet phldrT="[Text]"/>
      <dgm:spPr/>
      <dgm:t>
        <a:bodyPr/>
        <a:lstStyle/>
        <a:p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ACTH and </a:t>
          </a:r>
          <a:r>
            <a:rPr lang="en-US" b="1" dirty="0" smtClean="0">
              <a:solidFill>
                <a:srgbClr val="C00000"/>
              </a:solidFill>
            </a:rPr>
            <a:t>Low</a:t>
          </a:r>
          <a:r>
            <a:rPr lang="en-US" b="1" dirty="0" smtClean="0"/>
            <a:t> </a:t>
          </a:r>
          <a:r>
            <a:rPr lang="en-US" b="1" dirty="0" err="1" smtClean="0"/>
            <a:t>cortisol</a:t>
          </a:r>
          <a:endParaRPr lang="en-US" b="1" dirty="0"/>
        </a:p>
      </dgm:t>
    </dgm:pt>
    <dgm:pt modelId="{0261E796-67C5-4DE2-A860-E51A449D1292}" type="parTrans" cxnId="{6C60261D-AC4F-4DDF-9668-8A86ED1A695C}">
      <dgm:prSet/>
      <dgm:spPr/>
      <dgm:t>
        <a:bodyPr/>
        <a:lstStyle/>
        <a:p>
          <a:endParaRPr lang="en-US"/>
        </a:p>
      </dgm:t>
    </dgm:pt>
    <dgm:pt modelId="{65576D97-8281-4E7A-889D-8E266709783E}" type="sibTrans" cxnId="{6C60261D-AC4F-4DDF-9668-8A86ED1A695C}">
      <dgm:prSet/>
      <dgm:spPr/>
      <dgm:t>
        <a:bodyPr/>
        <a:lstStyle/>
        <a:p>
          <a:endParaRPr lang="en-US"/>
        </a:p>
      </dgm:t>
    </dgm:pt>
    <dgm:pt modelId="{97E5EA8B-9D7A-4D43-B48E-33FB78B942B6}">
      <dgm:prSet phldrT="[Text]"/>
      <dgm:spPr/>
      <dgm:t>
        <a:bodyPr/>
        <a:lstStyle/>
        <a:p>
          <a:r>
            <a:rPr lang="en-US" b="1" dirty="0" smtClean="0">
              <a:solidFill>
                <a:srgbClr val="0000CC"/>
              </a:solidFill>
            </a:rPr>
            <a:t>Confirmation</a:t>
          </a:r>
          <a:endParaRPr lang="en-US" b="1" dirty="0">
            <a:solidFill>
              <a:srgbClr val="0000CC"/>
            </a:solidFill>
          </a:endParaRPr>
        </a:p>
      </dgm:t>
    </dgm:pt>
    <dgm:pt modelId="{2D508050-6696-4488-8F63-B8A7180746F4}" type="parTrans" cxnId="{B6DAF327-97EA-4F7F-95E8-BC5184A065B5}">
      <dgm:prSet/>
      <dgm:spPr/>
      <dgm:t>
        <a:bodyPr/>
        <a:lstStyle/>
        <a:p>
          <a:endParaRPr lang="en-US"/>
        </a:p>
      </dgm:t>
    </dgm:pt>
    <dgm:pt modelId="{6C221687-78A2-48F8-A871-56D657E4F36C}" type="sibTrans" cxnId="{B6DAF327-97EA-4F7F-95E8-BC5184A065B5}">
      <dgm:prSet/>
      <dgm:spPr/>
      <dgm:t>
        <a:bodyPr/>
        <a:lstStyle/>
        <a:p>
          <a:endParaRPr lang="en-US"/>
        </a:p>
      </dgm:t>
    </dgm:pt>
    <dgm:pt modelId="{B54EFF97-724B-45E6-94F8-77D4FECA28B6}">
      <dgm:prSet phldrT="[Text]"/>
      <dgm:spPr/>
      <dgm:t>
        <a:bodyPr/>
        <a:lstStyle/>
        <a:p>
          <a:r>
            <a:rPr lang="en-US" b="1" dirty="0" smtClean="0"/>
            <a:t>Long ACTH stimulation test: </a:t>
          </a:r>
          <a:r>
            <a:rPr lang="en-US" b="1" dirty="0" smtClean="0">
              <a:solidFill>
                <a:srgbClr val="0000CC"/>
              </a:solidFill>
            </a:rPr>
            <a:t>Stepwise</a:t>
          </a:r>
          <a:br>
            <a:rPr lang="en-US" b="1" dirty="0" smtClean="0">
              <a:solidFill>
                <a:srgbClr val="0000CC"/>
              </a:solidFill>
            </a:rPr>
          </a:br>
          <a:r>
            <a:rPr lang="en-US" b="1" dirty="0" smtClean="0">
              <a:solidFill>
                <a:srgbClr val="0000CC"/>
              </a:solidFill>
            </a:rPr>
            <a:t>increase in S. </a:t>
          </a:r>
          <a:r>
            <a:rPr lang="en-US" b="1" dirty="0" err="1" smtClean="0">
              <a:solidFill>
                <a:srgbClr val="0000CC"/>
              </a:solidFill>
            </a:rPr>
            <a:t>cortisol</a:t>
          </a:r>
          <a:endParaRPr lang="en-US" b="1" dirty="0">
            <a:solidFill>
              <a:srgbClr val="0000CC"/>
            </a:solidFill>
          </a:endParaRPr>
        </a:p>
      </dgm:t>
    </dgm:pt>
    <dgm:pt modelId="{CE6C3EBC-2BAA-4777-BC46-EB0228939C86}" type="parTrans" cxnId="{F8D20519-C721-47BF-895B-0BF27831B4C7}">
      <dgm:prSet/>
      <dgm:spPr/>
      <dgm:t>
        <a:bodyPr/>
        <a:lstStyle/>
        <a:p>
          <a:endParaRPr lang="en-US"/>
        </a:p>
      </dgm:t>
    </dgm:pt>
    <dgm:pt modelId="{70E2316A-F53A-4B2C-812E-CFE77A2CFA83}" type="sibTrans" cxnId="{F8D20519-C721-47BF-895B-0BF27831B4C7}">
      <dgm:prSet/>
      <dgm:spPr/>
      <dgm:t>
        <a:bodyPr/>
        <a:lstStyle/>
        <a:p>
          <a:endParaRPr lang="en-US"/>
        </a:p>
      </dgm:t>
    </dgm:pt>
    <dgm:pt modelId="{8F1425E0-6C71-4D3A-8786-5287C5F278CA}">
      <dgm:prSet phldrT="[Text]" custT="1"/>
      <dgm:spPr/>
      <dgm:t>
        <a:bodyPr/>
        <a:lstStyle/>
        <a:p>
          <a:r>
            <a:rPr lang="en-US" sz="1400" b="1" dirty="0" smtClean="0">
              <a:solidFill>
                <a:srgbClr val="FF0000"/>
              </a:solidFill>
            </a:rPr>
            <a:t>Others</a:t>
          </a:r>
          <a:endParaRPr lang="en-US" sz="1400" b="1" dirty="0">
            <a:solidFill>
              <a:srgbClr val="FF0000"/>
            </a:solidFill>
          </a:endParaRPr>
        </a:p>
      </dgm:t>
    </dgm:pt>
    <dgm:pt modelId="{5E373944-FC07-4104-B44D-970F73A8E472}" type="parTrans" cxnId="{928281E6-F262-4899-B388-80D657A3AE16}">
      <dgm:prSet/>
      <dgm:spPr/>
      <dgm:t>
        <a:bodyPr/>
        <a:lstStyle/>
        <a:p>
          <a:endParaRPr lang="en-US"/>
        </a:p>
      </dgm:t>
    </dgm:pt>
    <dgm:pt modelId="{6A1E1159-F1D5-47D7-B4EB-0DDEE4F0BB9C}" type="sibTrans" cxnId="{928281E6-F262-4899-B388-80D657A3AE16}">
      <dgm:prSet/>
      <dgm:spPr/>
      <dgm:t>
        <a:bodyPr/>
        <a:lstStyle/>
        <a:p>
          <a:endParaRPr lang="en-US"/>
        </a:p>
      </dgm:t>
    </dgm:pt>
    <dgm:pt modelId="{0D4D44EB-55D5-4D59-9207-8595418856A0}">
      <dgm:prSet phldrT="[Text]"/>
      <dgm:spPr/>
      <dgm:t>
        <a:bodyPr/>
        <a:lstStyle/>
        <a:p>
          <a:r>
            <a:rPr lang="en-US" b="1" dirty="0" smtClean="0"/>
            <a:t>Insulin-induced hypoglycemia</a:t>
          </a:r>
          <a:endParaRPr lang="en-US" b="1" dirty="0"/>
        </a:p>
      </dgm:t>
    </dgm:pt>
    <dgm:pt modelId="{0E96764D-8CBD-4717-8D12-FE7CFDA3BDDF}" type="parTrans" cxnId="{F4B17AD0-C361-440A-B2F1-18BE1C74D778}">
      <dgm:prSet/>
      <dgm:spPr/>
      <dgm:t>
        <a:bodyPr/>
        <a:lstStyle/>
        <a:p>
          <a:endParaRPr lang="en-US"/>
        </a:p>
      </dgm:t>
    </dgm:pt>
    <dgm:pt modelId="{8A4B2D4E-5249-455E-BB6D-18FB044D6F1A}" type="sibTrans" cxnId="{F4B17AD0-C361-440A-B2F1-18BE1C74D778}">
      <dgm:prSet/>
      <dgm:spPr/>
      <dgm:t>
        <a:bodyPr/>
        <a:lstStyle/>
        <a:p>
          <a:endParaRPr lang="en-US"/>
        </a:p>
      </dgm:t>
    </dgm:pt>
    <dgm:pt modelId="{C71D2EB3-2269-4253-A5FF-E47BD193D2EB}">
      <dgm:prSet phldrT="[Text]"/>
      <dgm:spPr/>
      <dgm:t>
        <a:bodyPr/>
        <a:lstStyle/>
        <a:p>
          <a:r>
            <a:rPr lang="en-US" b="1" dirty="0" smtClean="0"/>
            <a:t>MRI pituitary gland</a:t>
          </a:r>
          <a:endParaRPr lang="en-US" b="1" dirty="0"/>
        </a:p>
      </dgm:t>
    </dgm:pt>
    <dgm:pt modelId="{B83AE041-9EEB-417B-8271-4BE26EFEEB6D}" type="parTrans" cxnId="{348F9C28-471F-4B65-A580-5250A502C355}">
      <dgm:prSet/>
      <dgm:spPr/>
      <dgm:t>
        <a:bodyPr/>
        <a:lstStyle/>
        <a:p>
          <a:endParaRPr lang="en-US"/>
        </a:p>
      </dgm:t>
    </dgm:pt>
    <dgm:pt modelId="{0A971B33-16DC-47C3-B2C5-08213AAD7653}" type="sibTrans" cxnId="{348F9C28-471F-4B65-A580-5250A502C355}">
      <dgm:prSet/>
      <dgm:spPr/>
      <dgm:t>
        <a:bodyPr/>
        <a:lstStyle/>
        <a:p>
          <a:endParaRPr lang="en-US"/>
        </a:p>
      </dgm:t>
    </dgm:pt>
    <dgm:pt modelId="{E1F634AB-E819-47D3-B3F6-15000BD1D9D3}" type="pres">
      <dgm:prSet presAssocID="{8E4D5AC5-1FDA-43AC-9742-A3235B5235C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C8B0293-7D8B-4780-93A0-1B04F54985D4}" type="pres">
      <dgm:prSet presAssocID="{F2784601-BA85-4AA3-960C-ADE27E4150A0}" presName="composite" presStyleCnt="0"/>
      <dgm:spPr/>
    </dgm:pt>
    <dgm:pt modelId="{190DE5E5-B72B-4814-9C9A-8862F73D6305}" type="pres">
      <dgm:prSet presAssocID="{F2784601-BA85-4AA3-960C-ADE27E4150A0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607324-54CE-4B41-A18F-717F9A0FAC39}" type="pres">
      <dgm:prSet presAssocID="{F2784601-BA85-4AA3-960C-ADE27E4150A0}" presName="descendantText" presStyleLbl="alignAcc1" presStyleIdx="0" presStyleCnt="3" custScaleY="1110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8E4E51-07D8-40E1-A115-690449B19281}" type="pres">
      <dgm:prSet presAssocID="{10C1CF37-8702-4FDE-8BCB-2FA792093F73}" presName="sp" presStyleCnt="0"/>
      <dgm:spPr/>
    </dgm:pt>
    <dgm:pt modelId="{6DDDCE46-8818-44FD-8CC8-610F77A86CB6}" type="pres">
      <dgm:prSet presAssocID="{97E5EA8B-9D7A-4D43-B48E-33FB78B942B6}" presName="composite" presStyleCnt="0"/>
      <dgm:spPr/>
    </dgm:pt>
    <dgm:pt modelId="{E99D23D6-D74A-45D4-B3A8-75575F236E4D}" type="pres">
      <dgm:prSet presAssocID="{97E5EA8B-9D7A-4D43-B48E-33FB78B942B6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B2879B-8B77-4EA5-8C35-2D63A2E7C00A}" type="pres">
      <dgm:prSet presAssocID="{97E5EA8B-9D7A-4D43-B48E-33FB78B942B6}" presName="descendantText" presStyleLbl="alignAcc1" presStyleIdx="1" presStyleCnt="3" custScaleY="118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2AE2E-EC71-436A-B9E8-A4B1FD7E8CAD}" type="pres">
      <dgm:prSet presAssocID="{6C221687-78A2-48F8-A871-56D657E4F36C}" presName="sp" presStyleCnt="0"/>
      <dgm:spPr/>
    </dgm:pt>
    <dgm:pt modelId="{8F4BFEA1-8CE3-4C49-8D41-CD487AC19CB8}" type="pres">
      <dgm:prSet presAssocID="{8F1425E0-6C71-4D3A-8786-5287C5F278CA}" presName="composite" presStyleCnt="0"/>
      <dgm:spPr/>
    </dgm:pt>
    <dgm:pt modelId="{BB9B3803-CF3B-4933-BA91-361D11124587}" type="pres">
      <dgm:prSet presAssocID="{8F1425E0-6C71-4D3A-8786-5287C5F278CA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8105EC-3F81-4A22-A871-ED1FF6D0E3C9}" type="pres">
      <dgm:prSet presAssocID="{8F1425E0-6C71-4D3A-8786-5287C5F278CA}" presName="descendantText" presStyleLbl="alignAcc1" presStyleIdx="2" presStyleCnt="3" custScaleY="120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6DAF327-97EA-4F7F-95E8-BC5184A065B5}" srcId="{8E4D5AC5-1FDA-43AC-9742-A3235B5235CF}" destId="{97E5EA8B-9D7A-4D43-B48E-33FB78B942B6}" srcOrd="1" destOrd="0" parTransId="{2D508050-6696-4488-8F63-B8A7180746F4}" sibTransId="{6C221687-78A2-48F8-A871-56D657E4F36C}"/>
    <dgm:cxn modelId="{0552FD5E-96D7-4243-849D-164E6C7DA490}" type="presOf" srcId="{8E4D5AC5-1FDA-43AC-9742-A3235B5235CF}" destId="{E1F634AB-E819-47D3-B3F6-15000BD1D9D3}" srcOrd="0" destOrd="0" presId="urn:microsoft.com/office/officeart/2005/8/layout/chevron2"/>
    <dgm:cxn modelId="{42685B80-D1A2-41CC-BF7D-2AD1E4827A51}" type="presOf" srcId="{8F1425E0-6C71-4D3A-8786-5287C5F278CA}" destId="{BB9B3803-CF3B-4933-BA91-361D11124587}" srcOrd="0" destOrd="0" presId="urn:microsoft.com/office/officeart/2005/8/layout/chevron2"/>
    <dgm:cxn modelId="{F4B17AD0-C361-440A-B2F1-18BE1C74D778}" srcId="{8F1425E0-6C71-4D3A-8786-5287C5F278CA}" destId="{0D4D44EB-55D5-4D59-9207-8595418856A0}" srcOrd="0" destOrd="0" parTransId="{0E96764D-8CBD-4717-8D12-FE7CFDA3BDDF}" sibTransId="{8A4B2D4E-5249-455E-BB6D-18FB044D6F1A}"/>
    <dgm:cxn modelId="{FAFB86C7-1EBF-4889-8288-4F7479480FEE}" type="presOf" srcId="{0D4D44EB-55D5-4D59-9207-8595418856A0}" destId="{D18105EC-3F81-4A22-A871-ED1FF6D0E3C9}" srcOrd="0" destOrd="0" presId="urn:microsoft.com/office/officeart/2005/8/layout/chevron2"/>
    <dgm:cxn modelId="{928281E6-F262-4899-B388-80D657A3AE16}" srcId="{8E4D5AC5-1FDA-43AC-9742-A3235B5235CF}" destId="{8F1425E0-6C71-4D3A-8786-5287C5F278CA}" srcOrd="2" destOrd="0" parTransId="{5E373944-FC07-4104-B44D-970F73A8E472}" sibTransId="{6A1E1159-F1D5-47D7-B4EB-0DDEE4F0BB9C}"/>
    <dgm:cxn modelId="{348F9C28-471F-4B65-A580-5250A502C355}" srcId="{8F1425E0-6C71-4D3A-8786-5287C5F278CA}" destId="{C71D2EB3-2269-4253-A5FF-E47BD193D2EB}" srcOrd="1" destOrd="0" parTransId="{B83AE041-9EEB-417B-8271-4BE26EFEEB6D}" sibTransId="{0A971B33-16DC-47C3-B2C5-08213AAD7653}"/>
    <dgm:cxn modelId="{650EFCF1-B21A-4B73-8F3F-A041001F7DE5}" type="presOf" srcId="{F2784601-BA85-4AA3-960C-ADE27E4150A0}" destId="{190DE5E5-B72B-4814-9C9A-8862F73D6305}" srcOrd="0" destOrd="0" presId="urn:microsoft.com/office/officeart/2005/8/layout/chevron2"/>
    <dgm:cxn modelId="{9B844DCF-0644-4530-96A6-F51FD01E976A}" type="presOf" srcId="{B54EFF97-724B-45E6-94F8-77D4FECA28B6}" destId="{7CB2879B-8B77-4EA5-8C35-2D63A2E7C00A}" srcOrd="0" destOrd="0" presId="urn:microsoft.com/office/officeart/2005/8/layout/chevron2"/>
    <dgm:cxn modelId="{F8D20519-C721-47BF-895B-0BF27831B4C7}" srcId="{97E5EA8B-9D7A-4D43-B48E-33FB78B942B6}" destId="{B54EFF97-724B-45E6-94F8-77D4FECA28B6}" srcOrd="0" destOrd="0" parTransId="{CE6C3EBC-2BAA-4777-BC46-EB0228939C86}" sibTransId="{70E2316A-F53A-4B2C-812E-CFE77A2CFA83}"/>
    <dgm:cxn modelId="{6C60261D-AC4F-4DDF-9668-8A86ED1A695C}" srcId="{F2784601-BA85-4AA3-960C-ADE27E4150A0}" destId="{19E9909B-DAA7-4D6D-AFB0-7D74368B95F5}" srcOrd="0" destOrd="0" parTransId="{0261E796-67C5-4DE2-A860-E51A449D1292}" sibTransId="{65576D97-8281-4E7A-889D-8E266709783E}"/>
    <dgm:cxn modelId="{58370C19-BDAE-4C07-A90C-36403A1270F5}" srcId="{8E4D5AC5-1FDA-43AC-9742-A3235B5235CF}" destId="{F2784601-BA85-4AA3-960C-ADE27E4150A0}" srcOrd="0" destOrd="0" parTransId="{C3B620E1-BCE5-44DB-8A16-61AE942A41FE}" sibTransId="{10C1CF37-8702-4FDE-8BCB-2FA792093F73}"/>
    <dgm:cxn modelId="{CEC6959C-35D4-4683-8A75-E7A1CE3E345B}" type="presOf" srcId="{19E9909B-DAA7-4D6D-AFB0-7D74368B95F5}" destId="{9E607324-54CE-4B41-A18F-717F9A0FAC39}" srcOrd="0" destOrd="0" presId="urn:microsoft.com/office/officeart/2005/8/layout/chevron2"/>
    <dgm:cxn modelId="{A947B02A-1119-42C0-8390-9818E915AA36}" type="presOf" srcId="{97E5EA8B-9D7A-4D43-B48E-33FB78B942B6}" destId="{E99D23D6-D74A-45D4-B3A8-75575F236E4D}" srcOrd="0" destOrd="0" presId="urn:microsoft.com/office/officeart/2005/8/layout/chevron2"/>
    <dgm:cxn modelId="{1CF4DBC9-9502-4A8C-BD8D-00717A27642B}" type="presOf" srcId="{C71D2EB3-2269-4253-A5FF-E47BD193D2EB}" destId="{D18105EC-3F81-4A22-A871-ED1FF6D0E3C9}" srcOrd="0" destOrd="1" presId="urn:microsoft.com/office/officeart/2005/8/layout/chevron2"/>
    <dgm:cxn modelId="{09D56FF0-C19C-4BBA-BCA9-CA53C009C323}" type="presParOf" srcId="{E1F634AB-E819-47D3-B3F6-15000BD1D9D3}" destId="{AC8B0293-7D8B-4780-93A0-1B04F54985D4}" srcOrd="0" destOrd="0" presId="urn:microsoft.com/office/officeart/2005/8/layout/chevron2"/>
    <dgm:cxn modelId="{120FF802-6D80-45DD-900E-F1B6205E2048}" type="presParOf" srcId="{AC8B0293-7D8B-4780-93A0-1B04F54985D4}" destId="{190DE5E5-B72B-4814-9C9A-8862F73D6305}" srcOrd="0" destOrd="0" presId="urn:microsoft.com/office/officeart/2005/8/layout/chevron2"/>
    <dgm:cxn modelId="{8DF59B3C-D7AC-4642-B8A4-0207581B7ACA}" type="presParOf" srcId="{AC8B0293-7D8B-4780-93A0-1B04F54985D4}" destId="{9E607324-54CE-4B41-A18F-717F9A0FAC39}" srcOrd="1" destOrd="0" presId="urn:microsoft.com/office/officeart/2005/8/layout/chevron2"/>
    <dgm:cxn modelId="{D82AFDA5-EFDD-41F9-9D28-7CAFD4292F58}" type="presParOf" srcId="{E1F634AB-E819-47D3-B3F6-15000BD1D9D3}" destId="{658E4E51-07D8-40E1-A115-690449B19281}" srcOrd="1" destOrd="0" presId="urn:microsoft.com/office/officeart/2005/8/layout/chevron2"/>
    <dgm:cxn modelId="{CEFDD0A7-E48E-48E6-9385-B058B4075975}" type="presParOf" srcId="{E1F634AB-E819-47D3-B3F6-15000BD1D9D3}" destId="{6DDDCE46-8818-44FD-8CC8-610F77A86CB6}" srcOrd="2" destOrd="0" presId="urn:microsoft.com/office/officeart/2005/8/layout/chevron2"/>
    <dgm:cxn modelId="{05AA128A-8A0E-4BBA-BB57-274CA7574FA5}" type="presParOf" srcId="{6DDDCE46-8818-44FD-8CC8-610F77A86CB6}" destId="{E99D23D6-D74A-45D4-B3A8-75575F236E4D}" srcOrd="0" destOrd="0" presId="urn:microsoft.com/office/officeart/2005/8/layout/chevron2"/>
    <dgm:cxn modelId="{D38D40A5-9FCD-406E-9792-515594C25F6D}" type="presParOf" srcId="{6DDDCE46-8818-44FD-8CC8-610F77A86CB6}" destId="{7CB2879B-8B77-4EA5-8C35-2D63A2E7C00A}" srcOrd="1" destOrd="0" presId="urn:microsoft.com/office/officeart/2005/8/layout/chevron2"/>
    <dgm:cxn modelId="{2DD1313F-8AAE-4CDA-8BF9-515E32C5D26D}" type="presParOf" srcId="{E1F634AB-E819-47D3-B3F6-15000BD1D9D3}" destId="{5122AE2E-EC71-436A-B9E8-A4B1FD7E8CAD}" srcOrd="3" destOrd="0" presId="urn:microsoft.com/office/officeart/2005/8/layout/chevron2"/>
    <dgm:cxn modelId="{B7E15D3B-9107-49E6-8F15-A43DF3701A7C}" type="presParOf" srcId="{E1F634AB-E819-47D3-B3F6-15000BD1D9D3}" destId="{8F4BFEA1-8CE3-4C49-8D41-CD487AC19CB8}" srcOrd="4" destOrd="0" presId="urn:microsoft.com/office/officeart/2005/8/layout/chevron2"/>
    <dgm:cxn modelId="{1DB8500F-8F4C-4AF6-B484-B48A4B039CF2}" type="presParOf" srcId="{8F4BFEA1-8CE3-4C49-8D41-CD487AC19CB8}" destId="{BB9B3803-CF3B-4933-BA91-361D11124587}" srcOrd="0" destOrd="0" presId="urn:microsoft.com/office/officeart/2005/8/layout/chevron2"/>
    <dgm:cxn modelId="{56E37B0C-1C79-4B3B-9089-31091394012B}" type="presParOf" srcId="{8F4BFEA1-8CE3-4C49-8D41-CD487AC19CB8}" destId="{D18105EC-3F81-4A22-A871-ED1FF6D0E3C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05539" y="279683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>
              <a:solidFill>
                <a:srgbClr val="C00000"/>
              </a:solidFill>
            </a:rPr>
            <a:t>Screening </a:t>
          </a:r>
          <a:endParaRPr lang="en-US" sz="1300" b="1" kern="1200" dirty="0">
            <a:solidFill>
              <a:srgbClr val="C00000"/>
            </a:solidFill>
          </a:endParaRPr>
        </a:p>
      </dsp:txBody>
      <dsp:txXfrm rot="-5400000">
        <a:off x="0" y="553735"/>
        <a:ext cx="959182" cy="411078"/>
      </dsp:txXfrm>
    </dsp:sp>
    <dsp:sp modelId="{9E607324-54CE-4B41-A18F-717F9A0FAC39}">
      <dsp:nvSpPr>
        <dsp:cNvPr id="0" name=""/>
        <dsp:cNvSpPr/>
      </dsp:nvSpPr>
      <dsp:spPr>
        <a:xfrm rot="5400000">
          <a:off x="3846352" y="-2887129"/>
          <a:ext cx="1038876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Basal plasma ACTH and basal serum </a:t>
          </a:r>
          <a:r>
            <a:rPr lang="en-US" sz="1900" b="1" kern="1200" dirty="0" err="1" smtClean="0"/>
            <a:t>cortisol</a:t>
          </a:r>
          <a:r>
            <a:rPr lang="en-US" sz="1900" b="1" kern="1200" dirty="0" smtClean="0"/>
            <a:t>, glucose, urea and electrolytes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>
              <a:solidFill>
                <a:srgbClr val="C00000"/>
              </a:solidFill>
            </a:rPr>
            <a:t>High</a:t>
          </a:r>
          <a:r>
            <a:rPr lang="en-US" sz="1900" b="1" kern="1200" dirty="0" smtClean="0"/>
            <a:t> ACTH and </a:t>
          </a:r>
          <a:r>
            <a:rPr lang="en-US" sz="1900" b="1" kern="1200" dirty="0" smtClean="0">
              <a:solidFill>
                <a:srgbClr val="C00000"/>
              </a:solidFill>
            </a:rPr>
            <a:t>Low</a:t>
          </a:r>
          <a:r>
            <a:rPr lang="en-US" sz="1900" b="1" kern="1200" dirty="0" smtClean="0"/>
            <a:t> </a:t>
          </a:r>
          <a:r>
            <a:rPr lang="en-US" sz="1900" b="1" kern="1200" dirty="0" err="1" smtClean="0"/>
            <a:t>cortisol</a:t>
          </a:r>
          <a:endParaRPr lang="en-US" sz="1900" b="1" kern="1200" dirty="0"/>
        </a:p>
      </dsp:txBody>
      <dsp:txXfrm rot="-5400000">
        <a:off x="959182" y="50755"/>
        <a:ext cx="6762503" cy="937448"/>
      </dsp:txXfrm>
    </dsp:sp>
    <dsp:sp modelId="{E99D23D6-D74A-45D4-B3A8-75575F236E4D}">
      <dsp:nvSpPr>
        <dsp:cNvPr id="0" name=""/>
        <dsp:cNvSpPr/>
      </dsp:nvSpPr>
      <dsp:spPr>
        <a:xfrm rot="5400000">
          <a:off x="-205539" y="1614306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b="1" kern="1200" dirty="0" smtClean="0">
              <a:solidFill>
                <a:srgbClr val="0000CC"/>
              </a:solidFill>
            </a:rPr>
            <a:t>Confirmation</a:t>
          </a:r>
          <a:endParaRPr lang="en-US" sz="1100" b="1" kern="1200" dirty="0">
            <a:solidFill>
              <a:srgbClr val="0000CC"/>
            </a:solidFill>
          </a:endParaRPr>
        </a:p>
      </dsp:txBody>
      <dsp:txXfrm rot="-5400000">
        <a:off x="0" y="1888358"/>
        <a:ext cx="959182" cy="411078"/>
      </dsp:txXfrm>
    </dsp:sp>
    <dsp:sp modelId="{7CB2879B-8B77-4EA5-8C35-2D63A2E7C00A}">
      <dsp:nvSpPr>
        <dsp:cNvPr id="0" name=""/>
        <dsp:cNvSpPr/>
      </dsp:nvSpPr>
      <dsp:spPr>
        <a:xfrm rot="5400000">
          <a:off x="3777708" y="-1552507"/>
          <a:ext cx="1176164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Short ACTH stimulation test: </a:t>
          </a:r>
          <a:r>
            <a:rPr lang="en-US" sz="1900" b="1" kern="1200" dirty="0" smtClean="0">
              <a:solidFill>
                <a:srgbClr val="0000CC"/>
              </a:solidFill>
            </a:rPr>
            <a:t>No response</a:t>
          </a:r>
          <a:endParaRPr lang="en-US" sz="1900" b="1" kern="1200" dirty="0">
            <a:solidFill>
              <a:srgbClr val="0000CC"/>
            </a:solidFill>
          </a:endParaRPr>
        </a:p>
      </dsp:txBody>
      <dsp:txXfrm rot="-5400000">
        <a:off x="959182" y="1323435"/>
        <a:ext cx="6755801" cy="1061332"/>
      </dsp:txXfrm>
    </dsp:sp>
    <dsp:sp modelId="{BB9B3803-CF3B-4933-BA91-361D11124587}">
      <dsp:nvSpPr>
        <dsp:cNvPr id="0" name=""/>
        <dsp:cNvSpPr/>
      </dsp:nvSpPr>
      <dsp:spPr>
        <a:xfrm rot="5400000">
          <a:off x="-205539" y="2950037"/>
          <a:ext cx="1370260" cy="959182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Others</a:t>
          </a:r>
          <a:endParaRPr lang="en-US" sz="1400" b="1" kern="1200" dirty="0">
            <a:solidFill>
              <a:srgbClr val="FF0000"/>
            </a:solidFill>
          </a:endParaRPr>
        </a:p>
      </dsp:txBody>
      <dsp:txXfrm rot="-5400000">
        <a:off x="0" y="3224089"/>
        <a:ext cx="959182" cy="411078"/>
      </dsp:txXfrm>
    </dsp:sp>
    <dsp:sp modelId="{D18105EC-3F81-4A22-A871-ED1FF6D0E3C9}">
      <dsp:nvSpPr>
        <dsp:cNvPr id="0" name=""/>
        <dsp:cNvSpPr/>
      </dsp:nvSpPr>
      <dsp:spPr>
        <a:xfrm rot="5400000">
          <a:off x="3776600" y="-216775"/>
          <a:ext cx="1178382" cy="68132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Adrenal </a:t>
          </a:r>
          <a:r>
            <a:rPr lang="en-US" sz="1900" b="1" kern="1200" dirty="0" err="1" smtClean="0"/>
            <a:t>autoantibodies</a:t>
          </a:r>
          <a:endParaRPr lang="en-US" sz="1900" b="1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b="1" kern="1200" dirty="0" smtClean="0"/>
            <a:t>Ultrasound/CT adrenal glands</a:t>
          </a:r>
          <a:endParaRPr lang="en-US" sz="1900" b="1" kern="1200" dirty="0"/>
        </a:p>
      </dsp:txBody>
      <dsp:txXfrm rot="-5400000">
        <a:off x="959183" y="2658166"/>
        <a:ext cx="6755693" cy="10633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0DE5E5-B72B-4814-9C9A-8862F73D6305}">
      <dsp:nvSpPr>
        <dsp:cNvPr id="0" name=""/>
        <dsp:cNvSpPr/>
      </dsp:nvSpPr>
      <dsp:spPr>
        <a:xfrm rot="5400000">
          <a:off x="-212772" y="264693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C00000"/>
              </a:solidFill>
            </a:rPr>
            <a:t>Screening </a:t>
          </a:r>
          <a:endParaRPr lang="en-US" sz="1400" b="1" kern="1200" dirty="0">
            <a:solidFill>
              <a:srgbClr val="C00000"/>
            </a:solidFill>
          </a:endParaRPr>
        </a:p>
      </dsp:txBody>
      <dsp:txXfrm rot="-5400000">
        <a:off x="0" y="548389"/>
        <a:ext cx="992936" cy="425544"/>
      </dsp:txXfrm>
    </dsp:sp>
    <dsp:sp modelId="{9E607324-54CE-4B41-A18F-717F9A0FAC39}">
      <dsp:nvSpPr>
        <dsp:cNvPr id="0" name=""/>
        <dsp:cNvSpPr/>
      </dsp:nvSpPr>
      <dsp:spPr>
        <a:xfrm rot="5400000">
          <a:off x="3870789" y="-2876803"/>
          <a:ext cx="1023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>
              <a:solidFill>
                <a:srgbClr val="C00000"/>
              </a:solidFill>
            </a:rPr>
            <a:t>Low</a:t>
          </a:r>
          <a:r>
            <a:rPr lang="en-US" sz="2700" b="1" kern="1200" dirty="0" smtClean="0"/>
            <a:t> ACTH and </a:t>
          </a:r>
          <a:r>
            <a:rPr lang="en-US" sz="2700" b="1" kern="1200" dirty="0" smtClean="0">
              <a:solidFill>
                <a:srgbClr val="C00000"/>
              </a:solidFill>
            </a:rPr>
            <a:t>Low</a:t>
          </a:r>
          <a:r>
            <a:rPr lang="en-US" sz="2700" b="1" kern="1200" dirty="0" smtClean="0"/>
            <a:t> </a:t>
          </a:r>
          <a:r>
            <a:rPr lang="en-US" sz="2700" b="1" kern="1200" dirty="0" err="1" smtClean="0"/>
            <a:t>cortisol</a:t>
          </a:r>
          <a:endParaRPr lang="en-US" sz="2700" b="1" kern="1200" dirty="0"/>
        </a:p>
      </dsp:txBody>
      <dsp:txXfrm rot="-5400000">
        <a:off x="992936" y="51026"/>
        <a:ext cx="6729487" cy="923804"/>
      </dsp:txXfrm>
    </dsp:sp>
    <dsp:sp modelId="{E99D23D6-D74A-45D4-B3A8-75575F236E4D}">
      <dsp:nvSpPr>
        <dsp:cNvPr id="0" name=""/>
        <dsp:cNvSpPr/>
      </dsp:nvSpPr>
      <dsp:spPr>
        <a:xfrm rot="5400000">
          <a:off x="-212772" y="1581852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CC"/>
              </a:solidFill>
            </a:rPr>
            <a:t>Confirmation</a:t>
          </a:r>
          <a:endParaRPr lang="en-US" sz="1200" b="1" kern="1200" dirty="0">
            <a:solidFill>
              <a:srgbClr val="0000CC"/>
            </a:solidFill>
          </a:endParaRPr>
        </a:p>
      </dsp:txBody>
      <dsp:txXfrm rot="-5400000">
        <a:off x="0" y="1865548"/>
        <a:ext cx="992936" cy="425544"/>
      </dsp:txXfrm>
    </dsp:sp>
    <dsp:sp modelId="{7CB2879B-8B77-4EA5-8C35-2D63A2E7C00A}">
      <dsp:nvSpPr>
        <dsp:cNvPr id="0" name=""/>
        <dsp:cNvSpPr/>
      </dsp:nvSpPr>
      <dsp:spPr>
        <a:xfrm rot="5400000">
          <a:off x="3838321" y="-1559645"/>
          <a:ext cx="1088693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Long ACTH stimulation test: </a:t>
          </a:r>
          <a:r>
            <a:rPr lang="en-US" sz="2700" b="1" kern="1200" dirty="0" smtClean="0">
              <a:solidFill>
                <a:srgbClr val="0000CC"/>
              </a:solidFill>
            </a:rPr>
            <a:t>Stepwise</a:t>
          </a:r>
          <a:br>
            <a:rPr lang="en-US" sz="2700" b="1" kern="1200" dirty="0" smtClean="0">
              <a:solidFill>
                <a:srgbClr val="0000CC"/>
              </a:solidFill>
            </a:rPr>
          </a:br>
          <a:r>
            <a:rPr lang="en-US" sz="2700" b="1" kern="1200" dirty="0" smtClean="0">
              <a:solidFill>
                <a:srgbClr val="0000CC"/>
              </a:solidFill>
            </a:rPr>
            <a:t>increase in S. </a:t>
          </a:r>
          <a:r>
            <a:rPr lang="en-US" sz="2700" b="1" kern="1200" dirty="0" err="1" smtClean="0">
              <a:solidFill>
                <a:srgbClr val="0000CC"/>
              </a:solidFill>
            </a:rPr>
            <a:t>cortisol</a:t>
          </a:r>
          <a:endParaRPr lang="en-US" sz="2700" b="1" kern="1200" dirty="0">
            <a:solidFill>
              <a:srgbClr val="0000CC"/>
            </a:solidFill>
          </a:endParaRPr>
        </a:p>
      </dsp:txBody>
      <dsp:txXfrm rot="-5400000">
        <a:off x="992936" y="1338886"/>
        <a:ext cx="6726317" cy="982401"/>
      </dsp:txXfrm>
    </dsp:sp>
    <dsp:sp modelId="{BB9B3803-CF3B-4933-BA91-361D11124587}">
      <dsp:nvSpPr>
        <dsp:cNvPr id="0" name=""/>
        <dsp:cNvSpPr/>
      </dsp:nvSpPr>
      <dsp:spPr>
        <a:xfrm rot="5400000">
          <a:off x="-212772" y="2908041"/>
          <a:ext cx="1418480" cy="9929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FF0000"/>
              </a:solidFill>
            </a:rPr>
            <a:t>Others</a:t>
          </a:r>
          <a:endParaRPr lang="en-US" sz="1400" b="1" kern="1200" dirty="0">
            <a:solidFill>
              <a:srgbClr val="FF0000"/>
            </a:solidFill>
          </a:endParaRPr>
        </a:p>
      </dsp:txBody>
      <dsp:txXfrm rot="-5400000">
        <a:off x="0" y="3191737"/>
        <a:ext cx="992936" cy="425544"/>
      </dsp:txXfrm>
    </dsp:sp>
    <dsp:sp modelId="{D18105EC-3F81-4A22-A871-ED1FF6D0E3C9}">
      <dsp:nvSpPr>
        <dsp:cNvPr id="0" name=""/>
        <dsp:cNvSpPr/>
      </dsp:nvSpPr>
      <dsp:spPr>
        <a:xfrm rot="5400000">
          <a:off x="3829290" y="-233455"/>
          <a:ext cx="1106756" cy="6779463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17145" rIns="17145" bIns="17145" numCol="1" spcCol="1270" anchor="ctr" anchorCtr="0">
          <a:noAutofit/>
        </a:bodyPr>
        <a:lstStyle/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Insulin-induced hypoglycemia</a:t>
          </a:r>
          <a:endParaRPr lang="en-US" sz="2700" b="1" kern="1200" dirty="0"/>
        </a:p>
        <a:p>
          <a:pPr marL="228600" lvl="1" indent="-228600" algn="l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700" b="1" kern="1200" dirty="0" smtClean="0"/>
            <a:t>MRI pituitary gland</a:t>
          </a:r>
          <a:endParaRPr lang="en-US" sz="2700" b="1" kern="1200" dirty="0"/>
        </a:p>
      </dsp:txBody>
      <dsp:txXfrm rot="-5400000">
        <a:off x="992937" y="2656925"/>
        <a:ext cx="6725436" cy="998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EFC5C504-36EA-4FB4-A668-61B1A2BACF9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127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3200400"/>
            <a:ext cx="7086600" cy="1371600"/>
          </a:xfrm>
        </p:spPr>
        <p:txBody>
          <a:bodyPr/>
          <a:lstStyle>
            <a:lvl1pPr>
              <a:lnSpc>
                <a:spcPct val="80000"/>
              </a:lnSpc>
              <a:defRPr sz="5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90800" y="48768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22B7A-3CA0-472D-8A6C-3273FDFB15A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F69FE-4259-425B-A7C5-38F5F5499FF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3CC1A-C5FA-4517-A19F-288E4E00335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764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10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DB566-DCAE-4B86-A3CD-8937A44896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B1A97-B8DF-47F0-8F8C-82EAA423485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0D51E-D86B-4ED5-A53B-67C18BD8C60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B52E9-3738-4203-923F-3AC06DC2518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0753-9F76-4F1A-B084-0534A893E26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689EA-D5AB-4DF6-8ACC-BE4F2DD1EC8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9FFAB-70A7-4D26-A30D-42E0BB14832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08A87-6361-4D95-A315-B1A644F590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8651B-164D-4CEB-89FF-E6B77A11D71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3C61B-D687-456D-BD5B-F9B2EA94D68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972F8-076B-4884-A88D-24FAAAA4378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FCF0FC-C8E2-4A28-998B-5B699EC6B3EA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14800" y="5943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59436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FDD28B-54E2-406A-814A-590B38537B10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692150"/>
            <a:ext cx="8424862" cy="2665413"/>
          </a:xfrm>
        </p:spPr>
        <p:txBody>
          <a:bodyPr/>
          <a:lstStyle/>
          <a:p>
            <a:pPr algn="ctr" eaLnBrk="1" hangingPunct="1"/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Biochemistry of </a:t>
            </a:r>
            <a:br>
              <a:rPr lang="en-US" sz="4400" smtClean="0"/>
            </a:br>
            <a:r>
              <a:rPr lang="en-US" sz="4400" smtClean="0"/>
              <a:t/>
            </a:r>
            <a:br>
              <a:rPr lang="en-US" sz="4400" smtClean="0"/>
            </a:br>
            <a:r>
              <a:rPr lang="en-US" sz="4400" smtClean="0"/>
              <a:t>Addison’s Disease</a:t>
            </a:r>
          </a:p>
        </p:txBody>
      </p:sp>
      <p:sp>
        <p:nvSpPr>
          <p:cNvPr id="3075" name="Subtitle 3"/>
          <p:cNvSpPr>
            <a:spLocks noGrp="1"/>
          </p:cNvSpPr>
          <p:nvPr>
            <p:ph type="subTitle" idx="1"/>
          </p:nvPr>
        </p:nvSpPr>
        <p:spPr>
          <a:xfrm>
            <a:off x="1691680" y="3789040"/>
            <a:ext cx="6048672" cy="2016224"/>
          </a:xfrm>
        </p:spPr>
        <p:txBody>
          <a:bodyPr/>
          <a:lstStyle/>
          <a:p>
            <a:pPr algn="ctr"/>
            <a:r>
              <a:rPr lang="en-US" b="1" dirty="0" smtClean="0"/>
              <a:t>By</a:t>
            </a:r>
          </a:p>
          <a:p>
            <a:pPr algn="ctr">
              <a:defRPr/>
            </a:pPr>
            <a:r>
              <a:rPr lang="en-US" b="1" dirty="0" err="1" smtClean="0"/>
              <a:t>Rana</a:t>
            </a:r>
            <a:r>
              <a:rPr lang="en-US" b="1" dirty="0" smtClean="0"/>
              <a:t> </a:t>
            </a:r>
            <a:r>
              <a:rPr lang="en-US" b="1" dirty="0" err="1" smtClean="0"/>
              <a:t>Hasanato</a:t>
            </a:r>
            <a:r>
              <a:rPr lang="en-US" b="1" dirty="0" smtClean="0"/>
              <a:t>, </a:t>
            </a:r>
            <a:r>
              <a:rPr lang="en-US" sz="2400" b="1" i="1" dirty="0" smtClean="0"/>
              <a:t>MD</a:t>
            </a:r>
            <a:r>
              <a:rPr lang="en-US" sz="2400" b="1" i="1" smtClean="0"/>
              <a:t>, KSFCC</a:t>
            </a:r>
            <a:endParaRPr lang="en-US" sz="2400" b="1" i="1" dirty="0" smtClean="0"/>
          </a:p>
          <a:p>
            <a:pPr algn="ctr">
              <a:defRPr/>
            </a:pPr>
            <a:r>
              <a:rPr lang="en-US" sz="2400" b="1" i="1" dirty="0" smtClean="0">
                <a:solidFill>
                  <a:schemeClr val="accent1">
                    <a:lumMod val="25000"/>
                  </a:schemeClr>
                </a:solidFill>
              </a:rPr>
              <a:t>Clinical </a:t>
            </a: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Chemistry Unit, Pathology Dept.</a:t>
            </a:r>
          </a:p>
          <a:p>
            <a:pPr algn="ctr">
              <a:defRPr/>
            </a:pPr>
            <a:r>
              <a:rPr lang="en-US" sz="2000" b="1" i="1" dirty="0" smtClean="0">
                <a:solidFill>
                  <a:schemeClr val="accent1">
                    <a:lumMod val="25000"/>
                  </a:schemeClr>
                </a:solidFill>
              </a:rPr>
              <a:t>College of Medicine, King Saud University</a:t>
            </a:r>
          </a:p>
          <a:p>
            <a:pPr algn="ctr"/>
            <a:endParaRPr lang="en-US" sz="2400" b="1" i="1" dirty="0" smtClean="0"/>
          </a:p>
          <a:p>
            <a:pPr algn="ctr"/>
            <a:endParaRPr lang="en-US" sz="2400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16346" y="260648"/>
            <a:ext cx="8820150" cy="914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Causes of </a:t>
            </a:r>
            <a:r>
              <a:rPr lang="en-US" sz="2800" b="1" dirty="0" err="1" smtClean="0"/>
              <a:t>adrenocortical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hypofunction</a:t>
            </a:r>
            <a:r>
              <a:rPr lang="en-US" sz="2800" b="1" dirty="0" smtClean="0"/>
              <a:t> (AC)</a:t>
            </a:r>
            <a:endParaRPr lang="en-US" sz="28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4744"/>
            <a:ext cx="8353425" cy="5040313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A.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Primary AC </a:t>
            </a:r>
            <a:r>
              <a:rPr lang="en-US" sz="2800" b="1" dirty="0" err="1" smtClean="0">
                <a:solidFill>
                  <a:srgbClr val="0000CC"/>
                </a:solidFill>
              </a:rPr>
              <a:t>hypofunction</a:t>
            </a:r>
            <a:r>
              <a:rPr lang="en-US" sz="2800" b="1" dirty="0" smtClean="0">
                <a:solidFill>
                  <a:srgbClr val="0000CC"/>
                </a:solidFill>
              </a:rPr>
              <a:t> (destruction of adrenal gland, Addison’s disease):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Autoimmune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Infection, e.g., tuberculosis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Infiltrative lesions, e.g., </a:t>
            </a:r>
            <a:r>
              <a:rPr lang="en-US" sz="2800" b="1" dirty="0" err="1" smtClean="0"/>
              <a:t>amylodosis</a:t>
            </a:r>
            <a:r>
              <a:rPr lang="en-US" sz="2800" b="1" dirty="0" smtClean="0"/>
              <a:t>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endParaRPr lang="en-US" sz="2800" b="1" dirty="0" smtClean="0"/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 B.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00CC"/>
                </a:solidFill>
              </a:rPr>
              <a:t>Secondary AC </a:t>
            </a:r>
            <a:r>
              <a:rPr lang="en-US" sz="2800" b="1" dirty="0" err="1" smtClean="0">
                <a:solidFill>
                  <a:srgbClr val="0000CC"/>
                </a:solidFill>
              </a:rPr>
              <a:t>hypofunction</a:t>
            </a:r>
            <a:r>
              <a:rPr lang="en-US" sz="2800" b="1" dirty="0" smtClean="0">
                <a:solidFill>
                  <a:srgbClr val="0000CC"/>
                </a:solidFill>
              </a:rPr>
              <a:t>: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Pituitary tumors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Vascular lesions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Head trauma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Hypothalmic</a:t>
            </a:r>
            <a:r>
              <a:rPr lang="en-US" sz="2800" b="1" dirty="0" smtClean="0"/>
              <a:t> diseases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Iatrogenic </a:t>
            </a:r>
            <a:r>
              <a:rPr lang="en-US" sz="2800" b="1" dirty="0" smtClean="0">
                <a:solidFill>
                  <a:srgbClr val="FF0000"/>
                </a:solidFill>
              </a:rPr>
              <a:t>(steroid therapy, surgery or radiotherapy)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6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6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6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smtClean="0"/>
              <a:t>Signs and symptoms of primary adrenal failure (Addison’s disease)</a:t>
            </a:r>
            <a:endParaRPr lang="en-US" sz="320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>
                <a:solidFill>
                  <a:srgbClr val="0000CC"/>
                </a:solidFill>
              </a:rPr>
              <a:t>The symptoms are precipitated by trauma, infection or surgery: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Lethargy, weakness, nausea &amp; weight loss.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Hypotension especially on standing (postural)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Hyperpigmentation (buccal mucosa, skin creases, scars)      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Deficiency of both glucocorticoids and   		mineralocorticoids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Hypoglycemia, 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 Na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, </a:t>
            </a:r>
            <a:r>
              <a:rPr lang="en-US" sz="2800" b="1" smtClean="0">
                <a:solidFill>
                  <a:srgbClr val="FF3300"/>
                </a:solidFill>
                <a:sym typeface="Symbol" pitchFamily="18" charset="2"/>
              </a:rPr>
              <a:t>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K</a:t>
            </a:r>
            <a:r>
              <a:rPr lang="en-US" b="1" baseline="30000" smtClean="0">
                <a:solidFill>
                  <a:srgbClr val="FF0000"/>
                </a:solidFill>
                <a:sym typeface="Symbol" pitchFamily="18" charset="2"/>
              </a:rPr>
              <a:t>+</a:t>
            </a: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b="1" smtClean="0">
                <a:sym typeface="Symbol" pitchFamily="18" charset="2"/>
              </a:rPr>
              <a:t>and raised urea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</a:pPr>
            <a:r>
              <a:rPr lang="en-US" sz="2800" b="1" smtClean="0"/>
              <a:t>Life threatening and need urgent care. </a:t>
            </a:r>
          </a:p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en-US" sz="2800" b="1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6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6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6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6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27038"/>
            <a:ext cx="7989888" cy="914400"/>
          </a:xfrm>
        </p:spPr>
        <p:txBody>
          <a:bodyPr/>
          <a:lstStyle/>
          <a:p>
            <a:pPr algn="ctr" eaLnBrk="1" hangingPunct="1"/>
            <a:r>
              <a:rPr lang="en-US" sz="3200" b="1" dirty="0" err="1" smtClean="0"/>
              <a:t>Hyperpigmentation</a:t>
            </a:r>
            <a:r>
              <a:rPr lang="en-US" sz="3200" b="1" dirty="0" smtClean="0"/>
              <a:t> in </a:t>
            </a:r>
            <a:br>
              <a:rPr lang="en-US" sz="3200" b="1" dirty="0" smtClean="0"/>
            </a:br>
            <a:r>
              <a:rPr lang="en-US" sz="3200" b="1" dirty="0" smtClean="0"/>
              <a:t>Addison’s disease</a:t>
            </a:r>
            <a:endParaRPr lang="en-US" sz="3200" dirty="0" smtClean="0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353425" cy="5040312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err="1" smtClean="0"/>
              <a:t>Hyperpigmentation</a:t>
            </a:r>
            <a:r>
              <a:rPr lang="en-US" sz="2800" dirty="0" smtClean="0"/>
              <a:t> occurs because </a:t>
            </a:r>
            <a:r>
              <a:rPr lang="en-US" sz="2800" b="1" dirty="0" err="1" smtClean="0">
                <a:solidFill>
                  <a:srgbClr val="FF0000"/>
                </a:solidFill>
              </a:rPr>
              <a:t>melanocyte</a:t>
            </a:r>
            <a:r>
              <a:rPr lang="en-US" sz="2800" b="1" dirty="0" smtClean="0">
                <a:solidFill>
                  <a:srgbClr val="FF0000"/>
                </a:solidFill>
              </a:rPr>
              <a:t>-stimulating hormone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>
                <a:solidFill>
                  <a:srgbClr val="0000CC"/>
                </a:solidFill>
              </a:rPr>
              <a:t>(MSH) </a:t>
            </a:r>
            <a:r>
              <a:rPr lang="en-US" sz="2800" dirty="0" smtClean="0"/>
              <a:t>and </a:t>
            </a:r>
            <a:r>
              <a:rPr lang="en-US" sz="2800" dirty="0" smtClean="0">
                <a:solidFill>
                  <a:srgbClr val="0000CC"/>
                </a:solidFill>
              </a:rPr>
              <a:t>(ACTH) </a:t>
            </a:r>
            <a:r>
              <a:rPr lang="en-US" sz="2800" dirty="0" smtClean="0"/>
              <a:t>share the same precursor molecule,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Pro-</a:t>
            </a:r>
            <a:r>
              <a:rPr lang="en-US" sz="2800" b="1" dirty="0" err="1" smtClean="0">
                <a:solidFill>
                  <a:srgbClr val="FF0000"/>
                </a:solidFill>
              </a:rPr>
              <a:t>opiomelanocorti</a:t>
            </a:r>
            <a:r>
              <a:rPr lang="en-US" sz="2800" dirty="0" err="1" smtClean="0">
                <a:solidFill>
                  <a:srgbClr val="FF0000"/>
                </a:solidFill>
              </a:rPr>
              <a:t>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(POMC).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anterior pituitary POMC is cleaved into </a:t>
            </a:r>
            <a:r>
              <a:rPr lang="en-US" sz="2800" dirty="0" smtClean="0">
                <a:solidFill>
                  <a:srgbClr val="0000CC"/>
                </a:solidFill>
              </a:rPr>
              <a:t>ACTH, </a:t>
            </a:r>
            <a:r>
              <a:rPr lang="el-GR" sz="2800" dirty="0" smtClean="0">
                <a:solidFill>
                  <a:srgbClr val="0000CC"/>
                </a:solidFill>
              </a:rPr>
              <a:t>γ</a:t>
            </a:r>
            <a:r>
              <a:rPr lang="en-US" sz="2800" dirty="0" smtClean="0">
                <a:solidFill>
                  <a:srgbClr val="0000CC"/>
                </a:solidFill>
              </a:rPr>
              <a:t>-MSH, and </a:t>
            </a:r>
            <a:r>
              <a:rPr lang="el-GR" sz="2800" dirty="0" smtClean="0">
                <a:solidFill>
                  <a:srgbClr val="0000CC"/>
                </a:solidFill>
                <a:latin typeface="Verdana"/>
              </a:rPr>
              <a:t>β</a:t>
            </a:r>
            <a:r>
              <a:rPr lang="en-US" sz="2800" dirty="0" smtClean="0">
                <a:solidFill>
                  <a:srgbClr val="0000CC"/>
                </a:solidFill>
              </a:rPr>
              <a:t>-</a:t>
            </a:r>
            <a:r>
              <a:rPr lang="en-US" sz="2800" dirty="0" err="1" smtClean="0">
                <a:solidFill>
                  <a:srgbClr val="0000CC"/>
                </a:solidFill>
              </a:rPr>
              <a:t>lipotropin</a:t>
            </a:r>
            <a:r>
              <a:rPr lang="en-US" sz="2800" dirty="0" smtClean="0">
                <a:solidFill>
                  <a:srgbClr val="0000CC"/>
                </a:solidFill>
              </a:rPr>
              <a:t>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The subunit ACTH undergoes further cleavage to produce </a:t>
            </a:r>
            <a:r>
              <a:rPr lang="el-GR" sz="2800" dirty="0" smtClean="0">
                <a:solidFill>
                  <a:srgbClr val="0000CC"/>
                </a:solidFill>
                <a:latin typeface="Times New Roman"/>
                <a:cs typeface="Times New Roman"/>
              </a:rPr>
              <a:t>α</a:t>
            </a:r>
            <a:r>
              <a:rPr lang="en-US" sz="2800" dirty="0" smtClean="0">
                <a:solidFill>
                  <a:srgbClr val="0000CC"/>
                </a:solidFill>
              </a:rPr>
              <a:t>-MSH</a:t>
            </a:r>
            <a:r>
              <a:rPr lang="en-US" sz="2800" dirty="0" smtClean="0"/>
              <a:t>, the most important MSH for skin pigmentation. 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Tx/>
              <a:buNone/>
              <a:defRPr/>
            </a:pPr>
            <a:r>
              <a:rPr lang="en-US" sz="2800" dirty="0" smtClean="0"/>
              <a:t>In secondary </a:t>
            </a:r>
            <a:r>
              <a:rPr lang="en-US" sz="2800" dirty="0" err="1" smtClean="0"/>
              <a:t>adrenocortical</a:t>
            </a:r>
            <a:r>
              <a:rPr lang="en-US" sz="2800" dirty="0" smtClean="0"/>
              <a:t> insufficiency, skin darkening does not occur. </a:t>
            </a:r>
            <a:r>
              <a:rPr lang="en-US" sz="2800" b="1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6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6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6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6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637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096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dirty="0" smtClean="0"/>
              <a:t>Investigation of Addison’s disease (AD)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The patient should be hospitalized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>
                <a:solidFill>
                  <a:srgbClr val="FF0000"/>
                </a:solidFill>
              </a:rPr>
              <a:t>Basal measurement of: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Serum urea, Na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, K</a:t>
            </a:r>
            <a:r>
              <a:rPr lang="en-US" baseline="30000" smtClean="0">
                <a:sym typeface="Symbol" pitchFamily="18" charset="2"/>
              </a:rPr>
              <a:t>+</a:t>
            </a:r>
            <a:r>
              <a:rPr lang="en-US" smtClean="0"/>
              <a:t> &amp; glucose</a:t>
            </a:r>
            <a:br>
              <a:rPr lang="en-US" smtClean="0"/>
            </a:br>
            <a:r>
              <a:rPr lang="en-US" smtClean="0"/>
              <a:t>Serum cortisol and plasma ACTH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Definitive diagnosis and confirmatory tests should be done later after crisis.</a:t>
            </a:r>
            <a:br>
              <a:rPr lang="en-US" smtClean="0"/>
            </a:br>
            <a:endParaRPr lang="en-US" smtClean="0"/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353425" cy="1119187"/>
          </a:xfrm>
        </p:spPr>
        <p:txBody>
          <a:bodyPr/>
          <a:lstStyle/>
          <a:p>
            <a:pPr eaLnBrk="1" hangingPunct="1"/>
            <a:r>
              <a:rPr lang="en-US" sz="3000" smtClean="0"/>
              <a:t>Investigation of Addison’s disease (AD)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22488"/>
            <a:ext cx="7989888" cy="4114800"/>
          </a:xfrm>
        </p:spPr>
        <p:txBody>
          <a:bodyPr/>
          <a:lstStyle/>
          <a:p>
            <a:pPr eaLnBrk="1" hangingPunct="1">
              <a:spcAft>
                <a:spcPts val="1200"/>
              </a:spcAft>
            </a:pPr>
            <a:r>
              <a:rPr lang="en-US" smtClean="0"/>
              <a:t> Normal serum cortisol and UFC does not exclude AD.</a:t>
            </a:r>
          </a:p>
          <a:p>
            <a:pPr eaLnBrk="1" hangingPunct="1">
              <a:spcAft>
                <a:spcPts val="1200"/>
              </a:spcAft>
            </a:pPr>
            <a:r>
              <a:rPr lang="en-US" smtClean="0"/>
              <a:t>Simultaneous measurement of cortisol  and ACTH improves the accuracy of diagnosis of primary adrenal failure:</a:t>
            </a:r>
            <a:br>
              <a:rPr lang="en-US" smtClean="0"/>
            </a:br>
            <a:r>
              <a:rPr lang="en-US" smtClean="0"/>
              <a:t>	</a:t>
            </a:r>
            <a:r>
              <a:rPr lang="en-US" smtClean="0">
                <a:solidFill>
                  <a:srgbClr val="FF0000"/>
                </a:solidFill>
              </a:rPr>
              <a:t>Low</a:t>
            </a:r>
            <a:r>
              <a:rPr lang="en-US" smtClean="0"/>
              <a:t> serum cortisol ( &lt;200nmol/L) and 	</a:t>
            </a:r>
            <a:r>
              <a:rPr lang="en-US" smtClean="0">
                <a:solidFill>
                  <a:srgbClr val="FF0000"/>
                </a:solidFill>
              </a:rPr>
              <a:t>High </a:t>
            </a:r>
            <a:r>
              <a:rPr lang="en-US" smtClean="0"/>
              <a:t>plasma ACTH (&gt;200 ng/L)</a:t>
            </a:r>
          </a:p>
          <a:p>
            <a:pPr eaLnBrk="1" hangingPunct="1">
              <a:spcAft>
                <a:spcPts val="1200"/>
              </a:spcAft>
            </a:pPr>
            <a:endParaRPr lang="en-US" smtClean="0"/>
          </a:p>
        </p:txBody>
      </p:sp>
      <p:sp>
        <p:nvSpPr>
          <p:cNvPr id="15364" name="TextBox 3"/>
          <p:cNvSpPr txBox="1">
            <a:spLocks noChangeArrowheads="1"/>
          </p:cNvSpPr>
          <p:nvPr/>
        </p:nvSpPr>
        <p:spPr bwMode="auto">
          <a:xfrm>
            <a:off x="7885113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476672"/>
            <a:ext cx="8062912" cy="803175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Confirmatory Tests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38536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Measure basal S. </a:t>
            </a:r>
            <a:r>
              <a:rPr lang="en-US" sz="2800" dirty="0" err="1" smtClean="0"/>
              <a:t>cortisol</a:t>
            </a: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Stimulate with I.M. synthetic ACTH (0.25 mg)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Measure S. </a:t>
            </a:r>
            <a:r>
              <a:rPr lang="en-US" sz="2800" dirty="0" err="1" smtClean="0"/>
              <a:t>cortisol</a:t>
            </a:r>
            <a:r>
              <a:rPr lang="en-US" sz="2800" dirty="0" smtClean="0"/>
              <a:t> 30 min after I/M injection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Normal: </a:t>
            </a: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 of S. </a:t>
            </a:r>
            <a:r>
              <a:rPr lang="en-US" sz="2800" b="1" dirty="0" err="1" smtClean="0">
                <a:solidFill>
                  <a:srgbClr val="FF3300"/>
                </a:solidFill>
                <a:sym typeface="Symbol" pitchFamily="18" charset="2"/>
              </a:rPr>
              <a:t>cortisol</a:t>
            </a:r>
            <a:r>
              <a:rPr lang="en-US" sz="2800" b="1" dirty="0" smtClean="0">
                <a:solidFill>
                  <a:srgbClr val="FF3300"/>
                </a:solidFill>
                <a:sym typeface="Symbol" pitchFamily="18" charset="2"/>
              </a:rPr>
              <a:t> </a:t>
            </a:r>
            <a:r>
              <a:rPr lang="en-US" sz="2800" dirty="0" smtClean="0">
                <a:sym typeface="Symbol" pitchFamily="18" charset="2"/>
              </a:rPr>
              <a:t>to</a:t>
            </a:r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 &gt;</a:t>
            </a:r>
            <a:r>
              <a:rPr lang="en-US" sz="2800" dirty="0" smtClean="0">
                <a:sym typeface="Symbol" pitchFamily="18" charset="2"/>
              </a:rPr>
              <a:t>500 </a:t>
            </a:r>
            <a:r>
              <a:rPr lang="en-US" sz="2800" dirty="0" err="1" smtClean="0">
                <a:sym typeface="Symbol" pitchFamily="18" charset="2"/>
              </a:rPr>
              <a:t>nmol</a:t>
            </a:r>
            <a:r>
              <a:rPr lang="en-US" sz="2800" dirty="0" smtClean="0">
                <a:sym typeface="Symbol" pitchFamily="18" charset="2"/>
              </a:rPr>
              <a:t>/L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ym typeface="Symbol" pitchFamily="18" charset="2"/>
              </a:rPr>
              <a:t>Failure of S. </a:t>
            </a:r>
            <a:r>
              <a:rPr lang="en-US" sz="2800" dirty="0" err="1" smtClean="0">
                <a:sym typeface="Symbol" pitchFamily="18" charset="2"/>
              </a:rPr>
              <a:t>cortisol</a:t>
            </a:r>
            <a:r>
              <a:rPr lang="en-US" sz="2800" dirty="0" smtClean="0">
                <a:sym typeface="Symbol" pitchFamily="18" charset="2"/>
              </a:rPr>
              <a:t> to respond to stimulation, </a:t>
            </a:r>
            <a:r>
              <a:rPr lang="en-US" sz="2800" dirty="0" smtClean="0">
                <a:solidFill>
                  <a:srgbClr val="0000CC"/>
                </a:solidFill>
                <a:sym typeface="Symbol" pitchFamily="18" charset="2"/>
              </a:rPr>
              <a:t>confirm AD</a:t>
            </a:r>
            <a:r>
              <a:rPr lang="en-US" sz="2800" dirty="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dirty="0" smtClean="0">
                <a:solidFill>
                  <a:srgbClr val="FF0000"/>
                </a:solidFill>
              </a:rPr>
              <a:t>Abnormal results:</a:t>
            </a:r>
            <a:r>
              <a:rPr lang="en-US" sz="2800" b="1" dirty="0" smtClean="0"/>
              <a:t> 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emotional stress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err="1" smtClean="0"/>
              <a:t>glucocorticoid</a:t>
            </a:r>
            <a:r>
              <a:rPr lang="en-US" sz="2400" b="1" dirty="0" smtClean="0"/>
              <a:t> therapy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b="1" dirty="0" smtClean="0"/>
              <a:t>estrogen contraceptives.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683568" y="1207863"/>
            <a:ext cx="80648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1. Short </a:t>
            </a:r>
            <a:r>
              <a:rPr lang="en-US" sz="3200" b="1" dirty="0" err="1" smtClean="0">
                <a:solidFill>
                  <a:srgbClr val="FF0000"/>
                </a:solidFill>
              </a:rPr>
              <a:t>tetracosactrin</a:t>
            </a:r>
            <a:r>
              <a:rPr lang="en-US" sz="3200" b="1" dirty="0" smtClean="0">
                <a:solidFill>
                  <a:srgbClr val="FF0000"/>
                </a:solidFill>
              </a:rPr>
              <a:t> (</a:t>
            </a:r>
            <a:r>
              <a:rPr lang="en-US" sz="32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3200" b="1" dirty="0" smtClean="0">
                <a:solidFill>
                  <a:srgbClr val="FF0000"/>
                </a:solidFill>
              </a:rPr>
              <a:t>) test</a:t>
            </a:r>
            <a:br>
              <a:rPr lang="en-US" sz="3200" b="1" dirty="0" smtClean="0">
                <a:solidFill>
                  <a:srgbClr val="FF0000"/>
                </a:solidFill>
              </a:rPr>
            </a:br>
            <a:r>
              <a:rPr lang="en-US" sz="3200" b="1" dirty="0" smtClean="0">
                <a:solidFill>
                  <a:srgbClr val="FF0000"/>
                </a:solidFill>
              </a:rPr>
              <a:t>    (Short ACTH stimulation test)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41338" y="609601"/>
            <a:ext cx="8062912" cy="947192"/>
          </a:xfrm>
        </p:spPr>
        <p:txBody>
          <a:bodyPr/>
          <a:lstStyle/>
          <a:p>
            <a:pPr algn="ctr" eaLnBrk="1" hangingPunct="1"/>
            <a:r>
              <a:rPr lang="en-US" sz="3600" dirty="0" smtClean="0"/>
              <a:t>Confirmatory Tests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553841"/>
            <a:ext cx="7772400" cy="101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Detection of adrenal antibodies in serum of patients with autoimmune Addison’s disease</a:t>
            </a:r>
            <a:endParaRPr lang="en-US" sz="2400" b="1" dirty="0" smtClean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323528" y="3429000"/>
            <a:ext cx="6192688" cy="123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3. 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Imaging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 (</a:t>
            </a:r>
            <a:r>
              <a:rPr lang="en-US" sz="3200" b="1" dirty="0">
                <a:solidFill>
                  <a:srgbClr val="FF0000"/>
                </a:solidFill>
                <a:latin typeface="+mn-lt"/>
              </a:rPr>
              <a:t>Ultrasound/CT</a:t>
            </a:r>
            <a:r>
              <a:rPr lang="en-US" sz="3200" b="1" kern="0" dirty="0">
                <a:solidFill>
                  <a:srgbClr val="FF0000"/>
                </a:solidFill>
                <a:latin typeface="+mn-lt"/>
                <a:ea typeface="+mj-ea"/>
                <a:cs typeface="+mj-cs"/>
              </a:rPr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650" y="4609927"/>
            <a:ext cx="7843814" cy="95410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sz="2800" dirty="0" smtClean="0">
                <a:latin typeface="+mn-lt"/>
                <a:cs typeface="+mn-cs"/>
              </a:rPr>
              <a:t>  Ultrasound </a:t>
            </a:r>
            <a:r>
              <a:rPr lang="en-US" sz="2800" dirty="0">
                <a:latin typeface="+mn-lt"/>
                <a:cs typeface="+mn-cs"/>
              </a:rPr>
              <a:t>or CT for adrenal glands for </a:t>
            </a:r>
            <a:endParaRPr lang="en-US" sz="2800" dirty="0" smtClean="0">
              <a:latin typeface="+mn-lt"/>
              <a:cs typeface="+mn-cs"/>
            </a:endParaRPr>
          </a:p>
          <a:p>
            <a:pPr>
              <a:defRPr/>
            </a:pPr>
            <a:r>
              <a:rPr lang="en-US" sz="2800" dirty="0">
                <a:latin typeface="+mn-lt"/>
                <a:cs typeface="+mn-cs"/>
              </a:rPr>
              <a:t> </a:t>
            </a:r>
            <a:r>
              <a:rPr lang="en-US" sz="2800" dirty="0" smtClean="0">
                <a:latin typeface="+mn-lt"/>
                <a:cs typeface="+mn-cs"/>
              </a:rPr>
              <a:t>  identifying the </a:t>
            </a:r>
            <a:r>
              <a:rPr lang="en-US" sz="2800" dirty="0">
                <a:latin typeface="+mn-lt"/>
                <a:cs typeface="+mn-cs"/>
              </a:rPr>
              <a:t>cause of primary adrenal failure</a:t>
            </a:r>
          </a:p>
        </p:txBody>
      </p:sp>
      <p:sp>
        <p:nvSpPr>
          <p:cNvPr id="7" name="Rectangle 6"/>
          <p:cNvSpPr/>
          <p:nvPr/>
        </p:nvSpPr>
        <p:spPr>
          <a:xfrm>
            <a:off x="683568" y="1761753"/>
            <a:ext cx="43115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2. Adrenal antibodies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7596336" y="1268413"/>
            <a:ext cx="914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Cont’d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38063"/>
            <a:ext cx="8353425" cy="1018729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Investigation of Secondary AC Insufficiency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772493"/>
            <a:ext cx="8280400" cy="4608835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serum </a:t>
            </a:r>
            <a:r>
              <a:rPr lang="en-US" sz="2800" b="1" dirty="0" err="1" smtClean="0"/>
              <a:t>cortisol</a:t>
            </a:r>
            <a:r>
              <a:rPr lang="en-US" sz="2800" b="1" dirty="0" smtClean="0"/>
              <a:t> with </a:t>
            </a:r>
            <a:r>
              <a:rPr lang="en-US" sz="2800" b="1" dirty="0" smtClean="0">
                <a:solidFill>
                  <a:srgbClr val="FF0000"/>
                </a:solidFill>
              </a:rPr>
              <a:t>low</a:t>
            </a:r>
            <a:r>
              <a:rPr lang="en-US" sz="2800" b="1" dirty="0" smtClean="0"/>
              <a:t> plasma ACTH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b="1" dirty="0" smtClean="0"/>
              <a:t>No response to short </a:t>
            </a:r>
            <a:r>
              <a:rPr lang="en-US" sz="2400" b="1" dirty="0" err="1" smtClean="0"/>
              <a:t>synacthen</a:t>
            </a:r>
            <a:r>
              <a:rPr lang="en-US" sz="2400" b="1" dirty="0" smtClean="0"/>
              <a:t> test: </a:t>
            </a:r>
            <a:r>
              <a:rPr lang="en-US" sz="2400" b="1" dirty="0" err="1" smtClean="0"/>
              <a:t>Adrenocortical</a:t>
            </a:r>
            <a:r>
              <a:rPr lang="en-US" sz="2400" b="1" dirty="0" smtClean="0"/>
              <a:t> cells fail to respond to short ACTH stimulation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b="1" dirty="0" smtClean="0">
                <a:solidFill>
                  <a:srgbClr val="FF0000"/>
                </a:solidFill>
              </a:rPr>
              <a:t>Depot </a:t>
            </a:r>
            <a:r>
              <a:rPr lang="en-US" sz="28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2800" b="1" dirty="0" smtClean="0">
                <a:solidFill>
                  <a:srgbClr val="FF0000"/>
                </a:solidFill>
              </a:rPr>
              <a:t> test (confirmatory test)</a:t>
            </a:r>
            <a:r>
              <a:rPr lang="en-US" sz="2800" b="1" dirty="0" smtClean="0"/>
              <a:t> 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800" dirty="0" smtClean="0"/>
              <a:t> </a:t>
            </a:r>
            <a:r>
              <a:rPr lang="en-US" sz="2400" b="1" dirty="0" smtClean="0"/>
              <a:t>Measure basal S. </a:t>
            </a:r>
            <a:r>
              <a:rPr lang="en-US" sz="2400" b="1" dirty="0" err="1" smtClean="0"/>
              <a:t>cortisol</a:t>
            </a:r>
            <a:endParaRPr lang="en-US" sz="2400" b="1" dirty="0" smtClean="0"/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Stimulate with I.M. synthetic ACTH (1.0 mg) on each of three consecutive days</a:t>
            </a:r>
          </a:p>
          <a:p>
            <a:pPr marL="514350" indent="-173038" eaLnBrk="1" hangingPunct="1">
              <a:lnSpc>
                <a:spcPct val="80000"/>
              </a:lnSpc>
              <a:spcAft>
                <a:spcPts val="1200"/>
              </a:spcAft>
              <a:buFont typeface="+mj-lt"/>
              <a:buAutoNum type="arabicPeriod"/>
              <a:defRPr/>
            </a:pPr>
            <a:r>
              <a:rPr lang="en-US" sz="2400" b="1" dirty="0" smtClean="0"/>
              <a:t> Measure S. </a:t>
            </a:r>
            <a:r>
              <a:rPr lang="en-US" sz="2400" b="1" dirty="0" err="1" smtClean="0"/>
              <a:t>cortisol</a:t>
            </a:r>
            <a:r>
              <a:rPr lang="en-US" sz="2400" b="1" dirty="0" smtClean="0"/>
              <a:t> at 5 hours after I.M. injection on </a:t>
            </a:r>
            <a:r>
              <a:rPr lang="en-US" sz="2400" b="1" dirty="0" smtClean="0">
                <a:solidFill>
                  <a:srgbClr val="FF0000"/>
                </a:solidFill>
              </a:rPr>
              <a:t>each</a:t>
            </a:r>
            <a:r>
              <a:rPr lang="en-US" sz="2400" b="1" dirty="0" smtClean="0"/>
              <a:t> of the three days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98" decel="100000" fill="hold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8407"/>
            <a:ext cx="8424863" cy="1368425"/>
          </a:xfrm>
        </p:spPr>
        <p:txBody>
          <a:bodyPr/>
          <a:lstStyle/>
          <a:p>
            <a:pPr algn="ctr" eaLnBrk="1" hangingPunct="1"/>
            <a:r>
              <a:rPr lang="en-US" sz="3200" dirty="0" smtClean="0"/>
              <a:t>Investigation of Secondary AC Insufficiency</a:t>
            </a:r>
            <a:br>
              <a:rPr lang="en-US" sz="3200" dirty="0" smtClean="0"/>
            </a:br>
            <a:r>
              <a:rPr lang="en-US" sz="3200" b="1" dirty="0" smtClean="0">
                <a:solidFill>
                  <a:srgbClr val="FF0000"/>
                </a:solidFill>
              </a:rPr>
              <a:t>Depot </a:t>
            </a:r>
            <a:r>
              <a:rPr lang="en-US" sz="3200" b="1" dirty="0" err="1" smtClean="0">
                <a:solidFill>
                  <a:srgbClr val="FF0000"/>
                </a:solidFill>
              </a:rPr>
              <a:t>Synacthen</a:t>
            </a:r>
            <a:r>
              <a:rPr lang="en-US" sz="3200" b="1" dirty="0" smtClean="0">
                <a:solidFill>
                  <a:srgbClr val="FF0000"/>
                </a:solidFill>
              </a:rPr>
              <a:t> test …. Cont’d</a:t>
            </a:r>
            <a:endParaRPr lang="en-US" sz="3200" dirty="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06203"/>
            <a:ext cx="8353425" cy="41751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Interpretation of results: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Addison’s disease: </a:t>
            </a:r>
            <a:r>
              <a:rPr lang="en-US" sz="2400" b="1" dirty="0" smtClean="0">
                <a:solidFill>
                  <a:srgbClr val="0000CC"/>
                </a:solidFill>
              </a:rPr>
              <a:t>No rise of S. </a:t>
            </a:r>
            <a:r>
              <a:rPr lang="en-US" sz="2400" b="1" dirty="0" err="1" smtClean="0">
                <a:solidFill>
                  <a:srgbClr val="0000CC"/>
                </a:solidFill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</a:rPr>
              <a:t> &gt;600 </a:t>
            </a:r>
            <a:r>
              <a:rPr lang="en-US" sz="2400" b="1" dirty="0" err="1" smtClean="0">
                <a:solidFill>
                  <a:srgbClr val="0000CC"/>
                </a:solidFill>
              </a:rPr>
              <a:t>nmol</a:t>
            </a:r>
            <a:r>
              <a:rPr lang="en-US" sz="2400" b="1" dirty="0" smtClean="0">
                <a:solidFill>
                  <a:srgbClr val="0000CC"/>
                </a:solidFill>
              </a:rPr>
              <a:t>/L at 5 h after 3</a:t>
            </a:r>
            <a:r>
              <a:rPr lang="en-US" sz="2400" b="1" baseline="30000" dirty="0" smtClean="0">
                <a:solidFill>
                  <a:srgbClr val="0000CC"/>
                </a:solidFill>
              </a:rPr>
              <a:t>rd</a:t>
            </a:r>
            <a:r>
              <a:rPr lang="en-US" sz="2400" b="1" dirty="0" smtClean="0">
                <a:solidFill>
                  <a:srgbClr val="0000CC"/>
                </a:solidFill>
              </a:rPr>
              <a:t> injection.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Secondary AC: </a:t>
            </a:r>
            <a:r>
              <a:rPr lang="en-US" sz="2400" b="1" dirty="0" smtClean="0">
                <a:solidFill>
                  <a:srgbClr val="0000CC"/>
                </a:solidFill>
              </a:rPr>
              <a:t>Stepwise increase in the S. </a:t>
            </a:r>
            <a:r>
              <a:rPr lang="en-US" sz="2400" b="1" dirty="0" err="1" smtClean="0">
                <a:solidFill>
                  <a:srgbClr val="0000CC"/>
                </a:solidFill>
              </a:rPr>
              <a:t>cortisol</a:t>
            </a:r>
            <a:r>
              <a:rPr lang="en-US" sz="2400" b="1" dirty="0" smtClean="0">
                <a:solidFill>
                  <a:srgbClr val="0000CC"/>
                </a:solidFill>
              </a:rPr>
              <a:t> after successive injections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400" b="1" dirty="0" smtClean="0">
              <a:solidFill>
                <a:srgbClr val="0000CC"/>
              </a:solidFill>
            </a:endParaRP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400" b="1" dirty="0" smtClean="0"/>
              <a:t>Limitations: </a:t>
            </a:r>
            <a:br>
              <a:rPr lang="en-US" sz="2400" b="1" dirty="0" smtClean="0"/>
            </a:b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Hypothyroidism: </a:t>
            </a:r>
            <a:r>
              <a:rPr lang="en-US" sz="2000" b="1" dirty="0" smtClean="0">
                <a:solidFill>
                  <a:srgbClr val="0000CC"/>
                </a:solidFill>
              </a:rPr>
              <a:t>Thyroid deficiency must be corrected 	before testing of </a:t>
            </a:r>
            <a:r>
              <a:rPr lang="en-US" sz="2000" b="1" dirty="0" err="1" smtClean="0">
                <a:solidFill>
                  <a:srgbClr val="0000CC"/>
                </a:solidFill>
              </a:rPr>
              <a:t>adrenocortical</a:t>
            </a:r>
            <a:r>
              <a:rPr lang="en-US" sz="2000" b="1" dirty="0" smtClean="0">
                <a:solidFill>
                  <a:srgbClr val="0000CC"/>
                </a:solidFill>
              </a:rPr>
              <a:t> functions</a:t>
            </a:r>
            <a:br>
              <a:rPr lang="en-US" sz="2000" b="1" dirty="0" smtClean="0">
                <a:solidFill>
                  <a:srgbClr val="0000CC"/>
                </a:solidFill>
              </a:rPr>
            </a:br>
            <a:r>
              <a:rPr lang="en-US" sz="2000" b="1" dirty="0" smtClean="0">
                <a:solidFill>
                  <a:srgbClr val="0000CC"/>
                </a:solidFill>
              </a:rPr>
              <a:t> </a:t>
            </a:r>
            <a:r>
              <a:rPr lang="en-US" sz="2400" b="1" dirty="0" smtClean="0">
                <a:solidFill>
                  <a:srgbClr val="0000CC"/>
                </a:solidFill>
              </a:rPr>
              <a:t/>
            </a:r>
            <a:br>
              <a:rPr lang="en-US" sz="2400" b="1" dirty="0" smtClean="0">
                <a:solidFill>
                  <a:srgbClr val="0000CC"/>
                </a:solidFill>
              </a:rPr>
            </a:br>
            <a:r>
              <a:rPr lang="en-US" sz="2400" b="1" dirty="0" smtClean="0">
                <a:solidFill>
                  <a:srgbClr val="0000CC"/>
                </a:solidFill>
              </a:rPr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Prolonged steroid therapy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549275"/>
            <a:ext cx="8424863" cy="1366838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of Secondary AC Insufficiency …. Cont’d</a:t>
            </a:r>
            <a:br>
              <a:rPr lang="en-US" sz="3200" smtClean="0"/>
            </a:br>
            <a:r>
              <a:rPr lang="en-US" sz="3200" b="1" smtClean="0">
                <a:solidFill>
                  <a:srgbClr val="FF0000"/>
                </a:solidFill>
              </a:rPr>
              <a:t>Other Investigations</a:t>
            </a:r>
            <a:endParaRPr lang="en-US" sz="3200" smtClean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565400"/>
            <a:ext cx="8353425" cy="2808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b="1" smtClean="0">
                <a:solidFill>
                  <a:srgbClr val="0000CC"/>
                </a:solidFill>
              </a:rPr>
              <a:t>Insulin-induced hypoglycemia: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r>
              <a:rPr lang="en-US" sz="2400" b="1" smtClean="0"/>
              <a:t>		Adrenal failure secondary to pituitary causes</a:t>
            </a:r>
          </a:p>
          <a:p>
            <a:pPr eaLnBrk="1" hangingPunct="1">
              <a:lnSpc>
                <a:spcPct val="80000"/>
              </a:lnSpc>
              <a:spcAft>
                <a:spcPts val="1800"/>
              </a:spcAft>
              <a:buFontTx/>
              <a:buNone/>
            </a:pPr>
            <a:endParaRPr lang="en-US" sz="2400" b="1" smtClean="0"/>
          </a:p>
          <a:p>
            <a:pPr eaLnBrk="1" hangingPunct="1">
              <a:lnSpc>
                <a:spcPct val="80000"/>
              </a:lnSpc>
              <a:spcAft>
                <a:spcPts val="1800"/>
              </a:spcAft>
            </a:pPr>
            <a:r>
              <a:rPr lang="en-US" sz="2400" b="1" smtClean="0">
                <a:solidFill>
                  <a:srgbClr val="0000CC"/>
                </a:solidFill>
              </a:rPr>
              <a:t>MRI for pituitary gland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73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4" grpId="0"/>
      <p:bldP spid="1873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20688"/>
            <a:ext cx="6550025" cy="914400"/>
          </a:xfrm>
        </p:spPr>
        <p:txBody>
          <a:bodyPr/>
          <a:lstStyle/>
          <a:p>
            <a:r>
              <a:rPr lang="en-US" dirty="0" smtClean="0"/>
              <a:t>Objectives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714649"/>
            <a:ext cx="8062913" cy="4738687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800" dirty="0" smtClean="0"/>
              <a:t>To identify different causes of primary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r>
              <a:rPr lang="en-US" sz="2800" dirty="0" smtClean="0"/>
              <a:t> (Addison’s disease)</a:t>
            </a:r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To identify secondary causes of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pPr lvl="0">
              <a:spcAft>
                <a:spcPts val="1200"/>
              </a:spcAft>
            </a:pPr>
            <a:r>
              <a:rPr lang="en-US" sz="2800" dirty="0" smtClean="0"/>
              <a:t>To understand the diagnostic algorithm for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 smtClean="0"/>
          </a:p>
          <a:p>
            <a:pPr lvl="0"/>
            <a:r>
              <a:rPr lang="en-US" sz="2800" dirty="0" smtClean="0"/>
              <a:t>To understand the interpretation of laboratory tests of </a:t>
            </a:r>
            <a:r>
              <a:rPr lang="en-US" sz="2800" dirty="0" err="1" smtClean="0"/>
              <a:t>adreno</a:t>
            </a:r>
            <a:r>
              <a:rPr lang="en-US" sz="2800" dirty="0" smtClean="0"/>
              <a:t>-cortical </a:t>
            </a:r>
            <a:r>
              <a:rPr lang="en-US" sz="2800" dirty="0" err="1" smtClean="0"/>
              <a:t>hypofunction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Addison’s disease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844824"/>
          <a:ext cx="7772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404813"/>
            <a:ext cx="8424863" cy="1079500"/>
          </a:xfrm>
        </p:spPr>
        <p:txBody>
          <a:bodyPr/>
          <a:lstStyle/>
          <a:p>
            <a:pPr algn="ctr" eaLnBrk="1" hangingPunct="1"/>
            <a:r>
              <a:rPr lang="en-US" sz="3200" smtClean="0"/>
              <a:t>Investigation for </a:t>
            </a:r>
            <a:br>
              <a:rPr lang="en-US" sz="3200" smtClean="0"/>
            </a:br>
            <a:r>
              <a:rPr lang="en-US" sz="3200" smtClean="0"/>
              <a:t>Secondary AC Insufficiency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211138"/>
            <a:ext cx="3960813" cy="769937"/>
          </a:xfrm>
        </p:spPr>
        <p:txBody>
          <a:bodyPr/>
          <a:lstStyle/>
          <a:p>
            <a:pPr eaLnBrk="1" hangingPunct="1"/>
            <a:r>
              <a:rPr lang="en-US" sz="2800" b="1" u="sng" smtClean="0"/>
              <a:t>ANATOMICALLY: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981075"/>
            <a:ext cx="4608513" cy="2663825"/>
          </a:xfrm>
        </p:spPr>
        <p:txBody>
          <a:bodyPr/>
          <a:lstStyle/>
          <a:p>
            <a:pPr eaLnBrk="1" hangingPunct="1"/>
            <a:r>
              <a:rPr lang="en-US" sz="2400" b="1" smtClean="0"/>
              <a:t>The adrenal gland is situated on the anteriosuperior aspect of the kidney and receives its blood supply from the adrenal arteries.</a:t>
            </a:r>
          </a:p>
        </p:txBody>
      </p:sp>
      <p:sp>
        <p:nvSpPr>
          <p:cNvPr id="4100" name="Rectangle 9"/>
          <p:cNvSpPr>
            <a:spLocks noChangeArrowheads="1"/>
          </p:cNvSpPr>
          <p:nvPr/>
        </p:nvSpPr>
        <p:spPr bwMode="auto">
          <a:xfrm>
            <a:off x="323850" y="3860800"/>
            <a:ext cx="4608513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 b="1" u="sng">
                <a:solidFill>
                  <a:schemeClr val="tx2"/>
                </a:solidFill>
                <a:latin typeface="Arial Black" pitchFamily="34" charset="0"/>
              </a:rPr>
              <a:t>﻿HISTOLOGICALLY: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rgbClr val="0000CC"/>
                </a:solidFill>
              </a:rPr>
              <a:t>The adrenal gland consists of two distinct tissues of different embryological origin, the outer cortex and inner medulla.</a:t>
            </a:r>
            <a:r>
              <a:rPr lang="en-US" sz="2400"/>
              <a:t> </a:t>
            </a:r>
          </a:p>
        </p:txBody>
      </p:sp>
      <p:pic>
        <p:nvPicPr>
          <p:cNvPr id="4101" name="Picture 10" descr="kidney_adrena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92725" y="692150"/>
            <a:ext cx="3600450" cy="2952750"/>
          </a:xfrm>
          <a:noFill/>
          <a:ln>
            <a:solidFill>
              <a:srgbClr val="000000"/>
            </a:solidFill>
          </a:ln>
        </p:spPr>
      </p:pic>
      <p:pic>
        <p:nvPicPr>
          <p:cNvPr id="4102" name="Picture 11" descr="adrena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64163" y="4248150"/>
            <a:ext cx="3529012" cy="1989138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914400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US" sz="2800" b="1" smtClean="0"/>
              <a:t>The adrenal cortex comprises three zones based on cell type and function:</a:t>
            </a:r>
            <a:r>
              <a:rPr lang="en-US" sz="2800" smtClean="0"/>
              <a:t> </a:t>
            </a:r>
          </a:p>
        </p:txBody>
      </p:sp>
      <p:sp>
        <p:nvSpPr>
          <p:cNvPr id="5123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341438"/>
            <a:ext cx="4749800" cy="5181600"/>
          </a:xfrm>
        </p:spPr>
        <p:txBody>
          <a:bodyPr/>
          <a:lstStyle/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FF0000"/>
                </a:solidFill>
              </a:rPr>
              <a:t>Zona glomerulosa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   The outermost zone </a:t>
            </a:r>
            <a:r>
              <a:rPr lang="en-US" sz="2600" b="1" dirty="0" smtClean="0">
                <a:sym typeface="Symbol" pitchFamily="18" charset="2"/>
              </a:rPr>
              <a:t></a:t>
            </a:r>
            <a:r>
              <a:rPr lang="en-US" sz="2600" b="1" dirty="0" smtClean="0"/>
              <a:t> </a:t>
            </a:r>
            <a:r>
              <a:rPr lang="en-US" sz="2600" b="1" dirty="0" smtClean="0">
                <a:solidFill>
                  <a:srgbClr val="0066CC"/>
                </a:solidFill>
              </a:rPr>
              <a:t>aldosterone</a:t>
            </a:r>
            <a:r>
              <a:rPr lang="en-US" sz="2600" b="1" dirty="0" smtClean="0"/>
              <a:t> (the principal mineralocorticoid).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dirty="0" smtClean="0"/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/>
              <a:t>The deeper layers of the cortex: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FF0000"/>
                </a:solidFill>
              </a:rPr>
              <a:t>Zona </a:t>
            </a:r>
            <a:r>
              <a:rPr lang="en-US" sz="2600" b="1" dirty="0" err="1" smtClean="0">
                <a:solidFill>
                  <a:srgbClr val="FF0000"/>
                </a:solidFill>
              </a:rPr>
              <a:t>fasciculata</a:t>
            </a:r>
            <a:r>
              <a:rPr lang="en-US" sz="2600" b="1" dirty="0" smtClean="0">
                <a:solidFill>
                  <a:srgbClr val="FF0000"/>
                </a:solidFill>
              </a:rPr>
              <a:t> 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dirty="0" smtClean="0">
                <a:sym typeface="Symbol" pitchFamily="18" charset="2"/>
              </a:rPr>
              <a:t></a:t>
            </a:r>
            <a:r>
              <a:rPr lang="en-US" sz="2600" b="1" dirty="0" smtClean="0"/>
              <a:t> glucocorticoids – mainly </a:t>
            </a:r>
            <a:r>
              <a:rPr lang="en-US" sz="2600" b="1" dirty="0" smtClean="0">
                <a:solidFill>
                  <a:srgbClr val="0066CC"/>
                </a:solidFill>
              </a:rPr>
              <a:t>cortisol</a:t>
            </a:r>
            <a:r>
              <a:rPr lang="en-US" sz="2600" b="1" dirty="0" smtClean="0"/>
              <a:t> (95%)</a:t>
            </a:r>
          </a:p>
          <a:p>
            <a:pPr marL="457200" lvl="1" indent="-277813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600" b="1" dirty="0" smtClean="0">
                <a:solidFill>
                  <a:srgbClr val="FF0000"/>
                </a:solidFill>
              </a:rPr>
              <a:t>Zona reticularis </a:t>
            </a:r>
            <a:r>
              <a:rPr lang="en-US" sz="2600" b="1" dirty="0" smtClean="0"/>
              <a:t/>
            </a:r>
            <a:br>
              <a:rPr lang="en-US" sz="2600" b="1" dirty="0" smtClean="0"/>
            </a:br>
            <a:r>
              <a:rPr lang="en-US" sz="2600" b="1" dirty="0" smtClean="0">
                <a:sym typeface="Symbol" pitchFamily="18" charset="2"/>
              </a:rPr>
              <a:t></a:t>
            </a:r>
            <a:r>
              <a:rPr lang="en-US" sz="2600" b="1" dirty="0" smtClean="0"/>
              <a:t> Sex hormones</a:t>
            </a:r>
            <a:endParaRPr lang="en-US" sz="2600" dirty="0" smtClean="0"/>
          </a:p>
        </p:txBody>
      </p:sp>
      <p:pic>
        <p:nvPicPr>
          <p:cNvPr id="5124" name="Picture 8" descr="miniadrenalAnat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629275" y="1341438"/>
            <a:ext cx="3263900" cy="2087562"/>
          </a:xfrm>
          <a:noFill/>
          <a:ln>
            <a:solidFill>
              <a:srgbClr val="000000"/>
            </a:solidFill>
          </a:ln>
        </p:spPr>
      </p:pic>
      <p:pic>
        <p:nvPicPr>
          <p:cNvPr id="5125" name="Picture 12" descr="Adrenal_cortex_layers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651500" y="3573463"/>
            <a:ext cx="3241675" cy="3024187"/>
          </a:xfrm>
          <a:noFill/>
          <a:ln>
            <a:solidFill>
              <a:srgbClr val="000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Text Box 4"/>
          <p:cNvSpPr txBox="1">
            <a:spLocks noChangeArrowheads="1"/>
          </p:cNvSpPr>
          <p:nvPr/>
        </p:nvSpPr>
        <p:spPr bwMode="auto">
          <a:xfrm>
            <a:off x="1979613" y="0"/>
            <a:ext cx="5400675" cy="528638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800" b="1">
                <a:solidFill>
                  <a:srgbClr val="3333FF"/>
                </a:solidFill>
              </a:rPr>
              <a:t>Steroid Hormone Synthesis</a:t>
            </a:r>
            <a:r>
              <a:rPr lang="en-US" sz="2800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3563938" y="549275"/>
            <a:ext cx="2232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FF0000"/>
                </a:solidFill>
              </a:rPr>
              <a:t>Cholesterol</a:t>
            </a:r>
          </a:p>
        </p:txBody>
      </p:sp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4716463" y="14128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9"/>
          <p:cNvSpPr txBox="1">
            <a:spLocks noChangeArrowheads="1"/>
          </p:cNvSpPr>
          <p:nvPr/>
        </p:nvSpPr>
        <p:spPr bwMode="auto">
          <a:xfrm>
            <a:off x="3132138" y="1700213"/>
            <a:ext cx="360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3300"/>
                </a:solidFill>
              </a:rPr>
              <a:t>Pregnenolone (C21)</a:t>
            </a:r>
          </a:p>
        </p:txBody>
      </p:sp>
      <p:sp>
        <p:nvSpPr>
          <p:cNvPr id="6150" name="Line 10"/>
          <p:cNvSpPr>
            <a:spLocks noChangeShapeType="1"/>
          </p:cNvSpPr>
          <p:nvPr/>
        </p:nvSpPr>
        <p:spPr bwMode="auto">
          <a:xfrm>
            <a:off x="4716463" y="2133600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4932363" y="2133600"/>
            <a:ext cx="33115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3-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n-US" sz="1400" b="1">
                <a:solidFill>
                  <a:srgbClr val="0000CC"/>
                </a:solidFill>
              </a:rPr>
              <a:t>-Hydroxysteroid dehydrogenase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3708400" y="2565400"/>
            <a:ext cx="25923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Progesterone (C21)</a:t>
            </a:r>
          </a:p>
        </p:txBody>
      </p:sp>
      <p:sp>
        <p:nvSpPr>
          <p:cNvPr id="6153" name="Line 13"/>
          <p:cNvSpPr>
            <a:spLocks noChangeShapeType="1"/>
          </p:cNvSpPr>
          <p:nvPr/>
        </p:nvSpPr>
        <p:spPr bwMode="auto">
          <a:xfrm>
            <a:off x="4716463" y="2997200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Text Box 14"/>
          <p:cNvSpPr txBox="1">
            <a:spLocks noChangeArrowheads="1"/>
          </p:cNvSpPr>
          <p:nvPr/>
        </p:nvSpPr>
        <p:spPr bwMode="auto">
          <a:xfrm>
            <a:off x="4859338" y="2997200"/>
            <a:ext cx="17287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17-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55" name="Text Box 16"/>
          <p:cNvSpPr txBox="1">
            <a:spLocks noChangeArrowheads="1"/>
          </p:cNvSpPr>
          <p:nvPr/>
        </p:nvSpPr>
        <p:spPr bwMode="auto">
          <a:xfrm>
            <a:off x="2627313" y="3422650"/>
            <a:ext cx="4751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>
                <a:solidFill>
                  <a:srgbClr val="000000"/>
                </a:solidFill>
              </a:rPr>
              <a:t>17-</a:t>
            </a:r>
            <a:r>
              <a:rPr lang="el-GR" sz="2000" b="1">
                <a:solidFill>
                  <a:srgbClr val="000000"/>
                </a:solidFill>
              </a:rPr>
              <a:t>α</a:t>
            </a:r>
            <a:r>
              <a:rPr lang="en-US" sz="2000" b="1">
                <a:solidFill>
                  <a:srgbClr val="000000"/>
                </a:solidFill>
              </a:rPr>
              <a:t>-Hydroxyprogesterone (C21)</a:t>
            </a:r>
            <a:endParaRPr lang="el-GR" sz="2000" b="1">
              <a:solidFill>
                <a:srgbClr val="000000"/>
              </a:solidFill>
            </a:endParaRPr>
          </a:p>
        </p:txBody>
      </p:sp>
      <p:sp>
        <p:nvSpPr>
          <p:cNvPr id="6156" name="Text Box 17"/>
          <p:cNvSpPr txBox="1">
            <a:spLocks noChangeArrowheads="1"/>
          </p:cNvSpPr>
          <p:nvPr/>
        </p:nvSpPr>
        <p:spPr bwMode="auto">
          <a:xfrm>
            <a:off x="5795963" y="4430713"/>
            <a:ext cx="2808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Androstenedione (C19)</a:t>
            </a:r>
          </a:p>
        </p:txBody>
      </p:sp>
      <p:sp>
        <p:nvSpPr>
          <p:cNvPr id="6157" name="Text Box 18"/>
          <p:cNvSpPr txBox="1">
            <a:spLocks noChangeArrowheads="1"/>
          </p:cNvSpPr>
          <p:nvPr/>
        </p:nvSpPr>
        <p:spPr bwMode="auto">
          <a:xfrm>
            <a:off x="5867400" y="5013325"/>
            <a:ext cx="2952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Testosterone (C19)</a:t>
            </a:r>
            <a:r>
              <a:rPr lang="en-US" b="1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6158" name="Text Box 19"/>
          <p:cNvSpPr txBox="1">
            <a:spLocks noChangeArrowheads="1"/>
          </p:cNvSpPr>
          <p:nvPr/>
        </p:nvSpPr>
        <p:spPr bwMode="auto">
          <a:xfrm>
            <a:off x="6156325" y="6165850"/>
            <a:ext cx="2447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Estradiol (C18) </a:t>
            </a:r>
          </a:p>
        </p:txBody>
      </p:sp>
      <p:sp>
        <p:nvSpPr>
          <p:cNvPr id="6159" name="Line 20"/>
          <p:cNvSpPr>
            <a:spLocks noChangeShapeType="1"/>
          </p:cNvSpPr>
          <p:nvPr/>
        </p:nvSpPr>
        <p:spPr bwMode="auto">
          <a:xfrm>
            <a:off x="7235825" y="4797425"/>
            <a:ext cx="0" cy="2873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21"/>
          <p:cNvSpPr>
            <a:spLocks noChangeShapeType="1"/>
          </p:cNvSpPr>
          <p:nvPr/>
        </p:nvSpPr>
        <p:spPr bwMode="auto">
          <a:xfrm>
            <a:off x="7235825" y="587692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Line 22"/>
          <p:cNvSpPr>
            <a:spLocks noChangeShapeType="1"/>
          </p:cNvSpPr>
          <p:nvPr/>
        </p:nvSpPr>
        <p:spPr bwMode="auto">
          <a:xfrm>
            <a:off x="4859338" y="3860800"/>
            <a:ext cx="1584325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2" name="Text Box 23"/>
          <p:cNvSpPr txBox="1">
            <a:spLocks noChangeArrowheads="1"/>
          </p:cNvSpPr>
          <p:nvPr/>
        </p:nvSpPr>
        <p:spPr bwMode="auto">
          <a:xfrm>
            <a:off x="3348038" y="4718050"/>
            <a:ext cx="28082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11-Deoxycortisol (C21)</a:t>
            </a:r>
          </a:p>
        </p:txBody>
      </p:sp>
      <p:sp>
        <p:nvSpPr>
          <p:cNvPr id="6163" name="Text Box 24"/>
          <p:cNvSpPr txBox="1">
            <a:spLocks noChangeArrowheads="1"/>
          </p:cNvSpPr>
          <p:nvPr/>
        </p:nvSpPr>
        <p:spPr bwMode="auto">
          <a:xfrm>
            <a:off x="250825" y="4430713"/>
            <a:ext cx="3492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11-Deoxycorticosterone (C21)</a:t>
            </a:r>
          </a:p>
        </p:txBody>
      </p:sp>
      <p:sp>
        <p:nvSpPr>
          <p:cNvPr id="6164" name="Line 25"/>
          <p:cNvSpPr>
            <a:spLocks noChangeShapeType="1"/>
          </p:cNvSpPr>
          <p:nvPr/>
        </p:nvSpPr>
        <p:spPr bwMode="auto">
          <a:xfrm>
            <a:off x="4716463" y="3860800"/>
            <a:ext cx="0" cy="9366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5" name="Line 26"/>
          <p:cNvSpPr>
            <a:spLocks noChangeShapeType="1"/>
          </p:cNvSpPr>
          <p:nvPr/>
        </p:nvSpPr>
        <p:spPr bwMode="auto">
          <a:xfrm>
            <a:off x="4716463" y="5084763"/>
            <a:ext cx="0" cy="115252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6" name="Text Box 27"/>
          <p:cNvSpPr txBox="1">
            <a:spLocks noChangeArrowheads="1"/>
          </p:cNvSpPr>
          <p:nvPr/>
        </p:nvSpPr>
        <p:spPr bwMode="auto">
          <a:xfrm>
            <a:off x="3635375" y="6165850"/>
            <a:ext cx="24479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Cortisol (C21) </a:t>
            </a:r>
          </a:p>
        </p:txBody>
      </p:sp>
      <p:sp>
        <p:nvSpPr>
          <p:cNvPr id="6167" name="Line 28"/>
          <p:cNvSpPr>
            <a:spLocks noChangeShapeType="1"/>
          </p:cNvSpPr>
          <p:nvPr/>
        </p:nvSpPr>
        <p:spPr bwMode="auto">
          <a:xfrm flipH="1">
            <a:off x="2843213" y="3860800"/>
            <a:ext cx="165735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8" name="Text Box 29"/>
          <p:cNvSpPr txBox="1">
            <a:spLocks noChangeArrowheads="1"/>
          </p:cNvSpPr>
          <p:nvPr/>
        </p:nvSpPr>
        <p:spPr bwMode="auto">
          <a:xfrm>
            <a:off x="2051050" y="3860800"/>
            <a:ext cx="17287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21-</a:t>
            </a:r>
            <a:r>
              <a:rPr lang="el-GR" sz="1400" b="1">
                <a:solidFill>
                  <a:srgbClr val="0000CC"/>
                </a:solidFill>
              </a:rPr>
              <a:t>α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69" name="Text Box 30"/>
          <p:cNvSpPr txBox="1">
            <a:spLocks noChangeArrowheads="1"/>
          </p:cNvSpPr>
          <p:nvPr/>
        </p:nvSpPr>
        <p:spPr bwMode="auto">
          <a:xfrm>
            <a:off x="2411413" y="5013325"/>
            <a:ext cx="19446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solidFill>
                  <a:srgbClr val="0000CC"/>
                </a:solidFill>
              </a:rPr>
              <a:t>11- </a:t>
            </a:r>
            <a:r>
              <a:rPr lang="el-GR" sz="1400" b="1">
                <a:solidFill>
                  <a:srgbClr val="0000CC"/>
                </a:solidFill>
              </a:rPr>
              <a:t>β</a:t>
            </a:r>
            <a:r>
              <a:rPr lang="el-GR"/>
              <a:t> </a:t>
            </a:r>
            <a:r>
              <a:rPr lang="en-US" sz="1400" b="1">
                <a:solidFill>
                  <a:srgbClr val="0000CC"/>
                </a:solidFill>
              </a:rPr>
              <a:t>-Hydroxylase</a:t>
            </a:r>
            <a:endParaRPr lang="el-GR" sz="1400" b="1">
              <a:solidFill>
                <a:srgbClr val="0000CC"/>
              </a:solidFill>
            </a:endParaRPr>
          </a:p>
        </p:txBody>
      </p:sp>
      <p:sp>
        <p:nvSpPr>
          <p:cNvPr id="6170" name="Text Box 31"/>
          <p:cNvSpPr txBox="1">
            <a:spLocks noChangeArrowheads="1"/>
          </p:cNvSpPr>
          <p:nvPr/>
        </p:nvSpPr>
        <p:spPr bwMode="auto">
          <a:xfrm>
            <a:off x="611188" y="5294313"/>
            <a:ext cx="244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tx2"/>
                </a:solidFill>
              </a:rPr>
              <a:t>Corticosterone </a:t>
            </a:r>
          </a:p>
        </p:txBody>
      </p:sp>
      <p:sp>
        <p:nvSpPr>
          <p:cNvPr id="6171" name="Line 32"/>
          <p:cNvSpPr>
            <a:spLocks noChangeShapeType="1"/>
          </p:cNvSpPr>
          <p:nvPr/>
        </p:nvSpPr>
        <p:spPr bwMode="auto">
          <a:xfrm>
            <a:off x="1835150" y="4797425"/>
            <a:ext cx="0" cy="5762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2" name="Text Box 33"/>
          <p:cNvSpPr txBox="1">
            <a:spLocks noChangeArrowheads="1"/>
          </p:cNvSpPr>
          <p:nvPr/>
        </p:nvSpPr>
        <p:spPr bwMode="auto">
          <a:xfrm>
            <a:off x="368300" y="6165850"/>
            <a:ext cx="29527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Aldosterone (C21) </a:t>
            </a:r>
          </a:p>
        </p:txBody>
      </p:sp>
      <p:sp>
        <p:nvSpPr>
          <p:cNvPr id="6173" name="Line 34"/>
          <p:cNvSpPr>
            <a:spLocks noChangeShapeType="1"/>
          </p:cNvSpPr>
          <p:nvPr/>
        </p:nvSpPr>
        <p:spPr bwMode="auto">
          <a:xfrm>
            <a:off x="1835150" y="5661025"/>
            <a:ext cx="0" cy="5032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4" name="Line 35"/>
          <p:cNvSpPr>
            <a:spLocks noChangeShapeType="1"/>
          </p:cNvSpPr>
          <p:nvPr/>
        </p:nvSpPr>
        <p:spPr bwMode="auto">
          <a:xfrm>
            <a:off x="4716463" y="981075"/>
            <a:ext cx="0" cy="36036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75" name="Line 36"/>
          <p:cNvSpPr>
            <a:spLocks noChangeShapeType="1"/>
          </p:cNvSpPr>
          <p:nvPr/>
        </p:nvSpPr>
        <p:spPr bwMode="auto">
          <a:xfrm>
            <a:off x="7235825" y="5373688"/>
            <a:ext cx="0" cy="431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5913438" y="4765675"/>
            <a:ext cx="2808287" cy="1985963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600" dirty="0"/>
          </a:p>
        </p:txBody>
      </p:sp>
      <p:sp>
        <p:nvSpPr>
          <p:cNvPr id="38" name="TextBox 37"/>
          <p:cNvSpPr txBox="1"/>
          <p:nvPr/>
        </p:nvSpPr>
        <p:spPr>
          <a:xfrm rot="16200000">
            <a:off x="7837488" y="5475288"/>
            <a:ext cx="2173287" cy="369887"/>
          </a:xfrm>
          <a:prstGeom prst="rect">
            <a:avLst/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accent6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/>
              <a:t>Peripheral tissues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title"/>
          </p:nvPr>
        </p:nvSpPr>
        <p:spPr>
          <a:xfrm>
            <a:off x="1622375" y="426368"/>
            <a:ext cx="6550025" cy="914400"/>
          </a:xfrm>
        </p:spPr>
        <p:txBody>
          <a:bodyPr/>
          <a:lstStyle/>
          <a:p>
            <a:pPr eaLnBrk="1" hangingPunct="1"/>
            <a:r>
              <a:rPr lang="en-US" b="1" dirty="0" err="1" smtClean="0"/>
              <a:t>Aldosterone</a:t>
            </a:r>
            <a:r>
              <a:rPr lang="en-US" b="1" dirty="0" smtClean="0"/>
              <a:t> Hormone</a:t>
            </a:r>
          </a:p>
        </p:txBody>
      </p:sp>
      <p:sp>
        <p:nvSpPr>
          <p:cNvPr id="1331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426617"/>
            <a:ext cx="8062913" cy="4738687"/>
          </a:xfrm>
        </p:spPr>
        <p:txBody>
          <a:bodyPr/>
          <a:lstStyle/>
          <a:p>
            <a:pPr eaLnBrk="1" hangingPunct="1"/>
            <a:r>
              <a:rPr lang="en-US" b="1" dirty="0" smtClean="0"/>
              <a:t>The principal physiological function of </a:t>
            </a:r>
            <a:r>
              <a:rPr lang="en-US" b="1" dirty="0" err="1" smtClean="0"/>
              <a:t>aldosterone</a:t>
            </a:r>
            <a:r>
              <a:rPr lang="en-US" b="1" dirty="0" smtClean="0"/>
              <a:t> is to </a:t>
            </a:r>
            <a:r>
              <a:rPr lang="en-US" b="1" dirty="0" smtClean="0">
                <a:solidFill>
                  <a:srgbClr val="3333FF"/>
                </a:solidFill>
              </a:rPr>
              <a:t>conserve Na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,</a:t>
            </a:r>
            <a:r>
              <a:rPr lang="en-US" b="1" dirty="0" smtClean="0"/>
              <a:t> mainly by facilitating Na</a:t>
            </a:r>
            <a:r>
              <a:rPr lang="en-US" b="1" baseline="30000" dirty="0" smtClean="0"/>
              <a:t>+</a:t>
            </a:r>
            <a:r>
              <a:rPr lang="en-US" b="1" dirty="0" smtClean="0"/>
              <a:t> </a:t>
            </a:r>
            <a:r>
              <a:rPr lang="en-US" b="1" dirty="0" err="1" smtClean="0"/>
              <a:t>reabsorption</a:t>
            </a:r>
            <a:r>
              <a:rPr lang="en-US" b="1" dirty="0" smtClean="0"/>
              <a:t> and reciprocal </a:t>
            </a:r>
            <a:r>
              <a:rPr lang="en-US" b="1" dirty="0" smtClean="0">
                <a:solidFill>
                  <a:srgbClr val="3333FF"/>
                </a:solidFill>
              </a:rPr>
              <a:t>K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 or H</a:t>
            </a:r>
            <a:r>
              <a:rPr lang="en-US" b="1" baseline="30000" dirty="0" smtClean="0">
                <a:solidFill>
                  <a:srgbClr val="3333FF"/>
                </a:solidFill>
              </a:rPr>
              <a:t>+</a:t>
            </a:r>
            <a:r>
              <a:rPr lang="en-US" b="1" dirty="0" smtClean="0">
                <a:solidFill>
                  <a:srgbClr val="3333FF"/>
                </a:solidFill>
              </a:rPr>
              <a:t> secretion</a:t>
            </a:r>
            <a:r>
              <a:rPr lang="en-US" b="1" dirty="0" smtClean="0"/>
              <a:t> in the distal renal tubule.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err="1" smtClean="0"/>
              <a:t>aldosterone</a:t>
            </a:r>
            <a:r>
              <a:rPr lang="en-US" b="1" dirty="0" smtClean="0"/>
              <a:t> is a </a:t>
            </a:r>
            <a:r>
              <a:rPr lang="en-US" b="1" dirty="0" smtClean="0">
                <a:solidFill>
                  <a:srgbClr val="FF3300"/>
                </a:solidFill>
              </a:rPr>
              <a:t>major regulator of water and electrolyte balance</a:t>
            </a:r>
            <a:r>
              <a:rPr lang="en-US" b="1" dirty="0" smtClean="0"/>
              <a:t>, as well as </a:t>
            </a:r>
            <a:r>
              <a:rPr lang="en-US" b="1" dirty="0" smtClean="0">
                <a:solidFill>
                  <a:srgbClr val="3333FF"/>
                </a:solidFill>
              </a:rPr>
              <a:t>blood pressure</a:t>
            </a:r>
            <a:r>
              <a:rPr lang="en-US" b="1" dirty="0" smtClean="0"/>
              <a:t>.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3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80400" cy="5113337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FF3300"/>
                </a:solidFill>
              </a:rPr>
              <a:t>Aldosterone</a:t>
            </a:r>
            <a:r>
              <a:rPr lang="en-US" b="1" smtClean="0"/>
              <a:t>, by acting on the </a:t>
            </a:r>
            <a:r>
              <a:rPr lang="en-US" b="1" u="sng" smtClean="0">
                <a:solidFill>
                  <a:srgbClr val="0000CC"/>
                </a:solidFill>
              </a:rPr>
              <a:t>distal convoluted tubule</a:t>
            </a:r>
            <a:r>
              <a:rPr lang="en-US" b="1" smtClean="0"/>
              <a:t> of kidney, leads to: </a:t>
            </a:r>
          </a:p>
          <a:p>
            <a:pPr eaLnBrk="1" hangingPunct="1"/>
            <a:endParaRPr lang="en-US" sz="1600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potassium </a:t>
            </a:r>
            <a:r>
              <a:rPr lang="en-US" b="1" smtClean="0">
                <a:solidFill>
                  <a:srgbClr val="FF3300"/>
                </a:solidFill>
              </a:rPr>
              <a:t>excretion</a:t>
            </a:r>
            <a:r>
              <a:rPr lang="en-US" b="1" smtClean="0"/>
              <a:t> </a:t>
            </a:r>
            <a:endParaRPr lang="en-US" b="1" smtClean="0">
              <a:sym typeface="Symbol" pitchFamily="18" charset="2"/>
            </a:endParaRPr>
          </a:p>
          <a:p>
            <a:pPr eaLnBrk="1" hangingPunct="1"/>
            <a:r>
              <a:rPr lang="en-US" b="1" smtClean="0">
                <a:sym typeface="Symbol" pitchFamily="18" charset="2"/>
              </a:rPr>
              <a:t></a:t>
            </a:r>
            <a:r>
              <a:rPr lang="en-US" b="1" smtClean="0"/>
              <a:t> sodium and water </a:t>
            </a:r>
            <a:r>
              <a:rPr lang="en-US" b="1" smtClean="0">
                <a:solidFill>
                  <a:srgbClr val="FF3300"/>
                </a:solidFill>
              </a:rPr>
              <a:t>reabsorption</a:t>
            </a:r>
            <a:r>
              <a:rPr lang="en-US" b="1" smtClean="0"/>
              <a:t> </a:t>
            </a:r>
          </a:p>
          <a:p>
            <a:pPr eaLnBrk="1" hangingPunct="1"/>
            <a:endParaRPr lang="en-US" b="1" smtClean="0">
              <a:sym typeface="Symbol" pitchFamily="18" charset="2"/>
            </a:endParaRPr>
          </a:p>
          <a:p>
            <a:pPr eaLnBrk="1" hangingPunct="1">
              <a:buClr>
                <a:srgbClr val="FF0000"/>
              </a:buClr>
            </a:pPr>
            <a:r>
              <a:rPr lang="en-US" b="1" smtClean="0">
                <a:solidFill>
                  <a:srgbClr val="FF0000"/>
                </a:solidFill>
                <a:sym typeface="Symbol" pitchFamily="18" charset="2"/>
              </a:rPr>
              <a:t>Renin-Angiotensin system </a:t>
            </a:r>
            <a:r>
              <a:rPr lang="en-US" b="1" smtClean="0">
                <a:sym typeface="Symbol" pitchFamily="18" charset="2"/>
              </a:rPr>
              <a:t>is the most important regulatory mechanism for aldosterone secretion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The </a:t>
            </a:r>
            <a:r>
              <a:rPr lang="en-US" sz="3200" b="1" dirty="0" err="1" smtClean="0"/>
              <a:t>renin</a:t>
            </a:r>
            <a:r>
              <a:rPr lang="en-US" sz="3200" b="1" dirty="0" smtClean="0"/>
              <a:t> - </a:t>
            </a:r>
            <a:r>
              <a:rPr lang="en-US" sz="3200" b="1" dirty="0" err="1" smtClean="0"/>
              <a:t>angiotensin</a:t>
            </a:r>
            <a:r>
              <a:rPr lang="en-US" sz="3200" b="1" dirty="0" smtClean="0"/>
              <a:t> system</a:t>
            </a:r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424862" cy="53292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the </a:t>
            </a:r>
            <a:r>
              <a:rPr lang="en-US" sz="2400" b="1" u="sng" smtClean="0">
                <a:solidFill>
                  <a:srgbClr val="000000"/>
                </a:solidFill>
              </a:rPr>
              <a:t>most important system</a:t>
            </a:r>
            <a:r>
              <a:rPr lang="en-US" sz="2400" b="1" smtClean="0">
                <a:solidFill>
                  <a:srgbClr val="000000"/>
                </a:solidFill>
              </a:rPr>
              <a:t> controlling </a:t>
            </a:r>
            <a:r>
              <a:rPr lang="en-US" sz="2400" b="1" smtClean="0">
                <a:solidFill>
                  <a:srgbClr val="FF3300"/>
                </a:solidFill>
              </a:rPr>
              <a:t>aldosterone secretion</a:t>
            </a:r>
            <a:r>
              <a:rPr lang="en-US" sz="2400" b="1" smtClean="0">
                <a:solidFill>
                  <a:srgbClr val="0000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It is involved in </a:t>
            </a:r>
            <a:r>
              <a:rPr lang="en-US" sz="2400" b="1" smtClean="0">
                <a:solidFill>
                  <a:srgbClr val="FF3300"/>
                </a:solidFill>
              </a:rPr>
              <a:t>B.P. regulation</a:t>
            </a:r>
            <a:r>
              <a:rPr lang="en-US" sz="2400" b="1" smtClean="0">
                <a:solidFill>
                  <a:srgbClr val="000000"/>
                </a:solidFill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sz="500" b="1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600" b="1" smtClean="0">
                <a:solidFill>
                  <a:srgbClr val="FF3300"/>
                </a:solidFill>
                <a:latin typeface="Bodoni MT Black" pitchFamily="18" charset="0"/>
              </a:rPr>
              <a:t>Renin: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a proteolytic enzyme</a:t>
            </a:r>
            <a:r>
              <a:rPr lang="en-US" sz="2400" b="1" smtClean="0"/>
              <a:t> </a:t>
            </a:r>
            <a:r>
              <a:rPr lang="en-US" sz="2400" b="1" smtClean="0">
                <a:solidFill>
                  <a:srgbClr val="000000"/>
                </a:solidFill>
              </a:rPr>
              <a:t>produced by the </a:t>
            </a:r>
            <a:r>
              <a:rPr lang="en-US" sz="2400" b="1" smtClean="0">
                <a:solidFill>
                  <a:srgbClr val="3333FF"/>
                </a:solidFill>
              </a:rPr>
              <a:t>juxtaglomerular cells</a:t>
            </a:r>
            <a:r>
              <a:rPr lang="en-US" sz="2400" b="1" smtClean="0">
                <a:solidFill>
                  <a:srgbClr val="000000"/>
                </a:solidFill>
              </a:rPr>
              <a:t> of the afferent renal arteriole</a:t>
            </a:r>
            <a:r>
              <a:rPr lang="en-US" sz="2400" b="1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/>
              <a:t>Sensitive to B.P. changes through baroreceptors</a:t>
            </a:r>
          </a:p>
          <a:p>
            <a:pPr eaLnBrk="1" hangingPunct="1">
              <a:lnSpc>
                <a:spcPct val="90000"/>
              </a:lnSpc>
            </a:pPr>
            <a:endParaRPr lang="en-US" sz="2400" b="1" smtClean="0"/>
          </a:p>
          <a:p>
            <a:pPr eaLnBrk="1" hangingPunct="1">
              <a:lnSpc>
                <a:spcPct val="90000"/>
              </a:lnSpc>
            </a:pPr>
            <a:r>
              <a:rPr lang="en-US" sz="2400" b="1" smtClean="0">
                <a:solidFill>
                  <a:srgbClr val="000000"/>
                </a:solidFill>
              </a:rPr>
              <a:t>released into the circulation in response to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circulating blood volume.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a fall in renal perfusion pressure.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b="1" smtClean="0">
                <a:solidFill>
                  <a:srgbClr val="3333FF"/>
                </a:solidFill>
              </a:rPr>
              <a:t> loss of Na</a:t>
            </a:r>
            <a:r>
              <a:rPr lang="en-US" sz="2000" b="1" baseline="30000" smtClean="0">
                <a:solidFill>
                  <a:srgbClr val="3333FF"/>
                </a:solidFill>
              </a:rPr>
              <a:t>+</a:t>
            </a:r>
            <a:r>
              <a:rPr lang="en-US" sz="2000" b="1" smtClean="0">
                <a:solidFill>
                  <a:srgbClr val="3333FF"/>
                </a:solidFill>
              </a:rPr>
              <a:t>.</a:t>
            </a:r>
            <a:r>
              <a:rPr lang="en-US" sz="20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2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2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2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2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2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2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2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210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210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0363" y="476250"/>
            <a:ext cx="8675687" cy="61214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smtClean="0">
                <a:solidFill>
                  <a:srgbClr val="FF3300"/>
                </a:solidFill>
                <a:latin typeface="Bodoni MT Black" pitchFamily="18" charset="0"/>
              </a:rPr>
              <a:t> </a:t>
            </a:r>
            <a:endParaRPr lang="el-GR" sz="2400" b="1" smtClean="0"/>
          </a:p>
        </p:txBody>
      </p:sp>
      <p:sp>
        <p:nvSpPr>
          <p:cNvPr id="10243" name="Line 4"/>
          <p:cNvSpPr>
            <a:spLocks noChangeShapeType="1"/>
          </p:cNvSpPr>
          <p:nvPr/>
        </p:nvSpPr>
        <p:spPr bwMode="auto">
          <a:xfrm>
            <a:off x="4500563" y="17732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4572000" y="1700213"/>
            <a:ext cx="1655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Renin</a:t>
            </a:r>
          </a:p>
        </p:txBody>
      </p:sp>
      <p:sp>
        <p:nvSpPr>
          <p:cNvPr id="10245" name="Text Box 6"/>
          <p:cNvSpPr txBox="1">
            <a:spLocks noChangeArrowheads="1"/>
          </p:cNvSpPr>
          <p:nvPr/>
        </p:nvSpPr>
        <p:spPr bwMode="auto">
          <a:xfrm>
            <a:off x="3060700" y="234473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</a:t>
            </a:r>
          </a:p>
        </p:txBody>
      </p:sp>
      <p:sp>
        <p:nvSpPr>
          <p:cNvPr id="10246" name="Line 7"/>
          <p:cNvSpPr>
            <a:spLocks noChangeShapeType="1"/>
          </p:cNvSpPr>
          <p:nvPr/>
        </p:nvSpPr>
        <p:spPr bwMode="auto">
          <a:xfrm>
            <a:off x="4500563" y="285273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47" name="Text Box 8"/>
          <p:cNvSpPr txBox="1">
            <a:spLocks noChangeArrowheads="1"/>
          </p:cNvSpPr>
          <p:nvPr/>
        </p:nvSpPr>
        <p:spPr bwMode="auto">
          <a:xfrm>
            <a:off x="3060700" y="34258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</a:rPr>
              <a:t>Angiotensin II</a:t>
            </a:r>
          </a:p>
        </p:txBody>
      </p:sp>
      <p:sp>
        <p:nvSpPr>
          <p:cNvPr id="10248" name="Text Box 9"/>
          <p:cNvSpPr txBox="1">
            <a:spLocks noChangeArrowheads="1"/>
          </p:cNvSpPr>
          <p:nvPr/>
        </p:nvSpPr>
        <p:spPr bwMode="auto">
          <a:xfrm>
            <a:off x="4572000" y="2778125"/>
            <a:ext cx="1295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ACE</a:t>
            </a:r>
          </a:p>
        </p:txBody>
      </p:sp>
      <p:sp>
        <p:nvSpPr>
          <p:cNvPr id="10249" name="Line 10"/>
          <p:cNvSpPr>
            <a:spLocks noChangeShapeType="1"/>
          </p:cNvSpPr>
          <p:nvPr/>
        </p:nvSpPr>
        <p:spPr bwMode="auto">
          <a:xfrm>
            <a:off x="4500563" y="3933825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11"/>
          <p:cNvSpPr txBox="1">
            <a:spLocks noChangeArrowheads="1"/>
          </p:cNvSpPr>
          <p:nvPr/>
        </p:nvSpPr>
        <p:spPr bwMode="auto">
          <a:xfrm>
            <a:off x="2844800" y="4578350"/>
            <a:ext cx="35988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>
                <a:solidFill>
                  <a:srgbClr val="000000"/>
                </a:solidFill>
              </a:rPr>
              <a:t>Vasoconstriction</a:t>
            </a:r>
          </a:p>
        </p:txBody>
      </p:sp>
      <p:sp>
        <p:nvSpPr>
          <p:cNvPr id="10251" name="Line 12"/>
          <p:cNvSpPr>
            <a:spLocks noChangeShapeType="1"/>
          </p:cNvSpPr>
          <p:nvPr/>
        </p:nvSpPr>
        <p:spPr bwMode="auto">
          <a:xfrm>
            <a:off x="4500563" y="5157788"/>
            <a:ext cx="0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2" name="Text Box 13"/>
          <p:cNvSpPr txBox="1">
            <a:spLocks noChangeArrowheads="1"/>
          </p:cNvSpPr>
          <p:nvPr/>
        </p:nvSpPr>
        <p:spPr bwMode="auto">
          <a:xfrm>
            <a:off x="3779838" y="5802313"/>
            <a:ext cx="17287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3300"/>
                </a:solidFill>
                <a:latin typeface="Bodoni MT Black" pitchFamily="18" charset="0"/>
                <a:sym typeface="Symbol" pitchFamily="18" charset="2"/>
              </a:rPr>
              <a:t></a:t>
            </a:r>
            <a:r>
              <a:rPr lang="en-US" sz="3200" b="1">
                <a:solidFill>
                  <a:srgbClr val="3333FF"/>
                </a:solidFill>
                <a:latin typeface="Bodoni MT Black" pitchFamily="18" charset="0"/>
              </a:rPr>
              <a:t> B.P</a:t>
            </a:r>
          </a:p>
        </p:txBody>
      </p:sp>
      <p:sp>
        <p:nvSpPr>
          <p:cNvPr id="10253" name="Text Box 15"/>
          <p:cNvSpPr txBox="1">
            <a:spLocks noChangeArrowheads="1"/>
          </p:cNvSpPr>
          <p:nvPr/>
        </p:nvSpPr>
        <p:spPr bwMode="auto">
          <a:xfrm>
            <a:off x="6516688" y="3370263"/>
            <a:ext cx="2555875" cy="78898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 Aldosterone sec.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b="1">
                <a:solidFill>
                  <a:srgbClr val="3333FF"/>
                </a:solidFill>
                <a:sym typeface="Symbol" pitchFamily="18" charset="2"/>
              </a:rPr>
              <a:t>  Renin release</a:t>
            </a:r>
          </a:p>
        </p:txBody>
      </p:sp>
      <p:sp>
        <p:nvSpPr>
          <p:cNvPr id="10254" name="Line 16"/>
          <p:cNvSpPr>
            <a:spLocks noChangeShapeType="1"/>
          </p:cNvSpPr>
          <p:nvPr/>
        </p:nvSpPr>
        <p:spPr bwMode="auto">
          <a:xfrm>
            <a:off x="6084888" y="3789363"/>
            <a:ext cx="431800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5" name="Text Box 17"/>
          <p:cNvSpPr txBox="1">
            <a:spLocks noChangeArrowheads="1"/>
          </p:cNvSpPr>
          <p:nvPr/>
        </p:nvSpPr>
        <p:spPr bwMode="auto">
          <a:xfrm>
            <a:off x="1042988" y="3573463"/>
            <a:ext cx="12477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Degraded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787400" y="4484688"/>
            <a:ext cx="1768475" cy="376237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3333FF"/>
                </a:solidFill>
              </a:rPr>
              <a:t>Angiotensin III</a:t>
            </a:r>
          </a:p>
        </p:txBody>
      </p:sp>
      <p:sp>
        <p:nvSpPr>
          <p:cNvPr id="10257" name="Line 20"/>
          <p:cNvSpPr>
            <a:spLocks noChangeShapeType="1"/>
          </p:cNvSpPr>
          <p:nvPr/>
        </p:nvSpPr>
        <p:spPr bwMode="auto">
          <a:xfrm flipH="1">
            <a:off x="2339975" y="3789363"/>
            <a:ext cx="792163" cy="0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8" name="Line 21"/>
          <p:cNvSpPr>
            <a:spLocks noChangeShapeType="1"/>
          </p:cNvSpPr>
          <p:nvPr/>
        </p:nvSpPr>
        <p:spPr bwMode="auto">
          <a:xfrm>
            <a:off x="1619250" y="3933825"/>
            <a:ext cx="0" cy="574675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59" name="Text Box 23"/>
          <p:cNvSpPr txBox="1">
            <a:spLocks noChangeArrowheads="1"/>
          </p:cNvSpPr>
          <p:nvPr/>
        </p:nvSpPr>
        <p:spPr bwMode="auto">
          <a:xfrm>
            <a:off x="1979613" y="476250"/>
            <a:ext cx="5113337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>
                <a:solidFill>
                  <a:srgbClr val="FF3300"/>
                </a:solidFill>
                <a:latin typeface="Bodoni MT Black" pitchFamily="18" charset="0"/>
              </a:rPr>
              <a:t>Angiotensinogen</a:t>
            </a:r>
            <a:r>
              <a:rPr lang="en-US" sz="3600">
                <a:latin typeface="Bodoni MT Black" pitchFamily="18" charset="0"/>
              </a:rPr>
              <a:t> </a:t>
            </a:r>
          </a:p>
          <a:p>
            <a:pPr algn="ctr"/>
            <a:r>
              <a:rPr lang="en-US" sz="2400" b="1"/>
              <a:t>  (</a:t>
            </a:r>
            <a:r>
              <a:rPr lang="el-GR" sz="2400" b="1"/>
              <a:t>α</a:t>
            </a:r>
            <a:r>
              <a:rPr lang="en-US" sz="2400" b="1"/>
              <a:t>2-Globulin made in the liver)</a:t>
            </a:r>
            <a:endParaRPr lang="en-US" sz="240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1" grpId="0" build="p"/>
    </p:bldLst>
  </p:timing>
</p:sld>
</file>

<file path=ppt/theme/theme1.xml><?xml version="1.0" encoding="utf-8"?>
<a:theme xmlns:a="http://schemas.openxmlformats.org/drawingml/2006/main" name="Plaid design template">
  <a:themeElements>
    <a:clrScheme name="Plaid design template 13">
      <a:dk1>
        <a:srgbClr val="336600"/>
      </a:dk1>
      <a:lt1>
        <a:srgbClr val="FFFFFF"/>
      </a:lt1>
      <a:dk2>
        <a:srgbClr val="800080"/>
      </a:dk2>
      <a:lt2>
        <a:srgbClr val="969696"/>
      </a:lt2>
      <a:accent1>
        <a:srgbClr val="FDFBBB"/>
      </a:accent1>
      <a:accent2>
        <a:srgbClr val="FF9966"/>
      </a:accent2>
      <a:accent3>
        <a:srgbClr val="FFFFFF"/>
      </a:accent3>
      <a:accent4>
        <a:srgbClr val="2A5600"/>
      </a:accent4>
      <a:accent5>
        <a:srgbClr val="FEFDDA"/>
      </a:accent5>
      <a:accent6>
        <a:srgbClr val="E78A5C"/>
      </a:accent6>
      <a:hlink>
        <a:srgbClr val="FF7C80"/>
      </a:hlink>
      <a:folHlink>
        <a:srgbClr val="996600"/>
      </a:folHlink>
    </a:clrScheme>
    <a:fontScheme name="Plaid design templat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laid design template 1">
        <a:dk1>
          <a:srgbClr val="8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EF6D6"/>
        </a:accent1>
        <a:accent2>
          <a:srgbClr val="FF9999"/>
        </a:accent2>
        <a:accent3>
          <a:srgbClr val="FFFFFF"/>
        </a:accent3>
        <a:accent4>
          <a:srgbClr val="6C0000"/>
        </a:accent4>
        <a:accent5>
          <a:srgbClr val="F5FAE8"/>
        </a:accent5>
        <a:accent6>
          <a:srgbClr val="E78A8A"/>
        </a:accent6>
        <a:hlink>
          <a:srgbClr val="3333CC"/>
        </a:hlink>
        <a:folHlink>
          <a:srgbClr val="5479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2">
        <a:dk1>
          <a:srgbClr val="666699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D6EEAA"/>
        </a:accent2>
        <a:accent3>
          <a:srgbClr val="ECFAF7"/>
        </a:accent3>
        <a:accent4>
          <a:srgbClr val="565682"/>
        </a:accent4>
        <a:accent5>
          <a:srgbClr val="FFFFFF"/>
        </a:accent5>
        <a:accent6>
          <a:srgbClr val="C2D89A"/>
        </a:accent6>
        <a:hlink>
          <a:srgbClr val="D07A91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3">
        <a:dk1>
          <a:srgbClr val="336600"/>
        </a:dk1>
        <a:lt1>
          <a:srgbClr val="FFFFFF"/>
        </a:lt1>
        <a:dk2>
          <a:srgbClr val="000000"/>
        </a:dk2>
        <a:lt2>
          <a:srgbClr val="808080"/>
        </a:lt2>
        <a:accent1>
          <a:srgbClr val="E3CFCD"/>
        </a:accent1>
        <a:accent2>
          <a:srgbClr val="333399"/>
        </a:accent2>
        <a:accent3>
          <a:srgbClr val="FFFFFF"/>
        </a:accent3>
        <a:accent4>
          <a:srgbClr val="2A5600"/>
        </a:accent4>
        <a:accent5>
          <a:srgbClr val="EFE4E3"/>
        </a:accent5>
        <a:accent6>
          <a:srgbClr val="2D2D8A"/>
        </a:accent6>
        <a:hlink>
          <a:srgbClr val="8F8F5D"/>
        </a:hlink>
        <a:folHlink>
          <a:srgbClr val="71735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4">
        <a:dk1>
          <a:srgbClr val="5C1F00"/>
        </a:dk1>
        <a:lt1>
          <a:srgbClr val="CC3300"/>
        </a:lt1>
        <a:dk2>
          <a:srgbClr val="800000"/>
        </a:dk2>
        <a:lt2>
          <a:srgbClr val="DFD293"/>
        </a:lt2>
        <a:accent1>
          <a:srgbClr val="FFD0C1"/>
        </a:accent1>
        <a:accent2>
          <a:srgbClr val="BE7960"/>
        </a:accent2>
        <a:accent3>
          <a:srgbClr val="C0AAAA"/>
        </a:accent3>
        <a:accent4>
          <a:srgbClr val="AE2A00"/>
        </a:accent4>
        <a:accent5>
          <a:srgbClr val="FFE4DD"/>
        </a:accent5>
        <a:accent6>
          <a:srgbClr val="AC6D56"/>
        </a:accent6>
        <a:hlink>
          <a:srgbClr val="FFFFFF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5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6">
        <a:dk1>
          <a:srgbClr val="2D2015"/>
        </a:dk1>
        <a:lt1>
          <a:srgbClr val="808000"/>
        </a:lt1>
        <a:dk2>
          <a:srgbClr val="523E26"/>
        </a:dk2>
        <a:lt2>
          <a:srgbClr val="DFC08D"/>
        </a:lt2>
        <a:accent1>
          <a:srgbClr val="BEA99C"/>
        </a:accent1>
        <a:accent2>
          <a:srgbClr val="8F5F2F"/>
        </a:accent2>
        <a:accent3>
          <a:srgbClr val="B3AFAC"/>
        </a:accent3>
        <a:accent4>
          <a:srgbClr val="6C6C00"/>
        </a:accent4>
        <a:accent5>
          <a:srgbClr val="DBD1CB"/>
        </a:accent5>
        <a:accent6>
          <a:srgbClr val="81552A"/>
        </a:accent6>
        <a:hlink>
          <a:srgbClr val="CDDEAE"/>
        </a:hlink>
        <a:folHlink>
          <a:srgbClr val="4C5A5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7">
        <a:dk1>
          <a:srgbClr val="800000"/>
        </a:dk1>
        <a:lt1>
          <a:srgbClr val="A3A46A"/>
        </a:lt1>
        <a:dk2>
          <a:srgbClr val="FFFFFF"/>
        </a:dk2>
        <a:lt2>
          <a:srgbClr val="3E3E5C"/>
        </a:lt2>
        <a:accent1>
          <a:srgbClr val="D3CAA5"/>
        </a:accent1>
        <a:accent2>
          <a:srgbClr val="93AB73"/>
        </a:accent2>
        <a:accent3>
          <a:srgbClr val="CECFB9"/>
        </a:accent3>
        <a:accent4>
          <a:srgbClr val="6C0000"/>
        </a:accent4>
        <a:accent5>
          <a:srgbClr val="E6E1CF"/>
        </a:accent5>
        <a:accent6>
          <a:srgbClr val="859B68"/>
        </a:accent6>
        <a:hlink>
          <a:srgbClr val="A7777C"/>
        </a:hlink>
        <a:folHlink>
          <a:srgbClr val="EEFF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8">
        <a:dk1>
          <a:srgbClr val="336699"/>
        </a:dk1>
        <a:lt1>
          <a:srgbClr val="777777"/>
        </a:lt1>
        <a:dk2>
          <a:srgbClr val="5F5F5F"/>
        </a:dk2>
        <a:lt2>
          <a:srgbClr val="E3EBF1"/>
        </a:lt2>
        <a:accent1>
          <a:srgbClr val="A1BD79"/>
        </a:accent1>
        <a:accent2>
          <a:srgbClr val="468A4B"/>
        </a:accent2>
        <a:accent3>
          <a:srgbClr val="B6B6B6"/>
        </a:accent3>
        <a:accent4>
          <a:srgbClr val="656565"/>
        </a:accent4>
        <a:accent5>
          <a:srgbClr val="CDDBBE"/>
        </a:accent5>
        <a:accent6>
          <a:srgbClr val="3F7D43"/>
        </a:accent6>
        <a:hlink>
          <a:srgbClr val="F2D1CA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id design template 9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0B000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09F00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0">
        <a:dk1>
          <a:srgbClr val="993300"/>
        </a:dk1>
        <a:lt1>
          <a:srgbClr val="E8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8EAC7E"/>
        </a:accent2>
        <a:accent3>
          <a:srgbClr val="F2FFE9"/>
        </a:accent3>
        <a:accent4>
          <a:srgbClr val="822A00"/>
        </a:accent4>
        <a:accent5>
          <a:srgbClr val="FFFFFA"/>
        </a:accent5>
        <a:accent6>
          <a:srgbClr val="809B72"/>
        </a:accent6>
        <a:hlink>
          <a:srgbClr val="FF7C8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1">
        <a:dk1>
          <a:srgbClr val="800000"/>
        </a:dk1>
        <a:lt1>
          <a:srgbClr val="666633"/>
        </a:lt1>
        <a:dk2>
          <a:srgbClr val="FFFFFF"/>
        </a:dk2>
        <a:lt2>
          <a:srgbClr val="3E3E5C"/>
        </a:lt2>
        <a:accent1>
          <a:srgbClr val="D8C0B8"/>
        </a:accent1>
        <a:accent2>
          <a:srgbClr val="C2BF3A"/>
        </a:accent2>
        <a:accent3>
          <a:srgbClr val="B8B8AD"/>
        </a:accent3>
        <a:accent4>
          <a:srgbClr val="6C0000"/>
        </a:accent4>
        <a:accent5>
          <a:srgbClr val="E9DCD8"/>
        </a:accent5>
        <a:accent6>
          <a:srgbClr val="B0AD34"/>
        </a:accent6>
        <a:hlink>
          <a:srgbClr val="E9F2DC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2">
        <a:dk1>
          <a:srgbClr val="993300"/>
        </a:dk1>
        <a:lt1>
          <a:srgbClr val="336600"/>
        </a:lt1>
        <a:dk2>
          <a:srgbClr val="CCFFFF"/>
        </a:dk2>
        <a:lt2>
          <a:srgbClr val="003366"/>
        </a:lt2>
        <a:accent1>
          <a:srgbClr val="94AB73"/>
        </a:accent1>
        <a:accent2>
          <a:srgbClr val="01793D"/>
        </a:accent2>
        <a:accent3>
          <a:srgbClr val="ADB8AA"/>
        </a:accent3>
        <a:accent4>
          <a:srgbClr val="822A00"/>
        </a:accent4>
        <a:accent5>
          <a:srgbClr val="C8D2BC"/>
        </a:accent5>
        <a:accent6>
          <a:srgbClr val="016D36"/>
        </a:accent6>
        <a:hlink>
          <a:srgbClr val="FFCCCC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id design template 13">
        <a:dk1>
          <a:srgbClr val="336600"/>
        </a:dk1>
        <a:lt1>
          <a:srgbClr val="FFFFFF"/>
        </a:lt1>
        <a:dk2>
          <a:srgbClr val="800080"/>
        </a:dk2>
        <a:lt2>
          <a:srgbClr val="969696"/>
        </a:lt2>
        <a:accent1>
          <a:srgbClr val="FDFBBB"/>
        </a:accent1>
        <a:accent2>
          <a:srgbClr val="FF9966"/>
        </a:accent2>
        <a:accent3>
          <a:srgbClr val="FFFFFF"/>
        </a:accent3>
        <a:accent4>
          <a:srgbClr val="2A5600"/>
        </a:accent4>
        <a:accent5>
          <a:srgbClr val="FEFDDA"/>
        </a:accent5>
        <a:accent6>
          <a:srgbClr val="E78A5C"/>
        </a:accent6>
        <a:hlink>
          <a:srgbClr val="FF7C8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Plaid design template</Template>
  <TotalTime>2661</TotalTime>
  <Words>873</Words>
  <Application>Microsoft Office PowerPoint</Application>
  <PresentationFormat>On-screen Show (4:3)</PresentationFormat>
  <Paragraphs>168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Bodoni MT Black</vt:lpstr>
      <vt:lpstr>Symbol</vt:lpstr>
      <vt:lpstr>Times New Roman</vt:lpstr>
      <vt:lpstr>Verdana</vt:lpstr>
      <vt:lpstr>Wingdings</vt:lpstr>
      <vt:lpstr>Plaid design template</vt:lpstr>
      <vt:lpstr> Biochemistry of   Addison’s Disease</vt:lpstr>
      <vt:lpstr>Objectives</vt:lpstr>
      <vt:lpstr>ANATOMICALLY:</vt:lpstr>
      <vt:lpstr>The adrenal cortex comprises three zones based on cell type and function: </vt:lpstr>
      <vt:lpstr>PowerPoint Presentation</vt:lpstr>
      <vt:lpstr>Aldosterone Hormone</vt:lpstr>
      <vt:lpstr>PowerPoint Presentation</vt:lpstr>
      <vt:lpstr>The renin - angiotensin system</vt:lpstr>
      <vt:lpstr>PowerPoint Presentation</vt:lpstr>
      <vt:lpstr>Causes of adrenocortical hypofunction (AC)</vt:lpstr>
      <vt:lpstr>Signs and symptoms of primary adrenal failure (Addison’s disease)</vt:lpstr>
      <vt:lpstr>Hyperpigmentation in  Addison’s disease</vt:lpstr>
      <vt:lpstr>Investigation of Addison’s disease (AD)</vt:lpstr>
      <vt:lpstr>Investigation of Addison’s disease (AD)</vt:lpstr>
      <vt:lpstr>Confirmatory Tests</vt:lpstr>
      <vt:lpstr>Confirmatory Tests</vt:lpstr>
      <vt:lpstr>Investigation of Secondary AC Insufficiency</vt:lpstr>
      <vt:lpstr>Investigation of Secondary AC Insufficiency Depot Synacthen test …. Cont’d</vt:lpstr>
      <vt:lpstr>Investigation of Secondary AC Insufficiency …. Cont’d Other Investigations</vt:lpstr>
      <vt:lpstr>Investigation for Addison’s disease</vt:lpstr>
      <vt:lpstr>Investigation for  Secondary AC Insufficiency</vt:lpstr>
    </vt:vector>
  </TitlesOfParts>
  <Manager/>
  <Company>kkuh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sayed</dc:creator>
  <cp:keywords/>
  <dc:description/>
  <cp:lastModifiedBy>Rana Hasanato</cp:lastModifiedBy>
  <cp:revision>122</cp:revision>
  <cp:lastPrinted>1601-01-01T00:00:00Z</cp:lastPrinted>
  <dcterms:created xsi:type="dcterms:W3CDTF">2006-12-18T22:02:11Z</dcterms:created>
  <dcterms:modified xsi:type="dcterms:W3CDTF">2016-02-08T11:56:14Z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TC010721501033</vt:lpwstr>
  </property>
</Properties>
</file>