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94" r:id="rId12"/>
    <p:sldId id="300" r:id="rId13"/>
    <p:sldId id="301" r:id="rId14"/>
    <p:sldId id="267" r:id="rId15"/>
    <p:sldId id="268" r:id="rId16"/>
    <p:sldId id="319" r:id="rId17"/>
    <p:sldId id="266" r:id="rId18"/>
    <p:sldId id="270" r:id="rId19"/>
    <p:sldId id="271" r:id="rId20"/>
    <p:sldId id="274" r:id="rId21"/>
    <p:sldId id="275" r:id="rId22"/>
    <p:sldId id="276" r:id="rId23"/>
    <p:sldId id="305" r:id="rId24"/>
    <p:sldId id="279" r:id="rId25"/>
    <p:sldId id="320" r:id="rId26"/>
    <p:sldId id="323" r:id="rId27"/>
    <p:sldId id="324" r:id="rId28"/>
    <p:sldId id="321" r:id="rId29"/>
    <p:sldId id="325" r:id="rId30"/>
    <p:sldId id="326" r:id="rId31"/>
    <p:sldId id="328" r:id="rId32"/>
    <p:sldId id="327" r:id="rId33"/>
    <p:sldId id="329" r:id="rId34"/>
    <p:sldId id="318" r:id="rId35"/>
    <p:sldId id="280" r:id="rId36"/>
    <p:sldId id="296" r:id="rId37"/>
    <p:sldId id="303" r:id="rId38"/>
    <p:sldId id="297" r:id="rId39"/>
    <p:sldId id="282" r:id="rId40"/>
    <p:sldId id="273" r:id="rId41"/>
    <p:sldId id="257" r:id="rId42"/>
    <p:sldId id="284" r:id="rId43"/>
    <p:sldId id="283" r:id="rId44"/>
    <p:sldId id="287" r:id="rId45"/>
    <p:sldId id="286" r:id="rId46"/>
    <p:sldId id="285" r:id="rId47"/>
    <p:sldId id="306" r:id="rId48"/>
    <p:sldId id="330" r:id="rId49"/>
    <p:sldId id="288" r:id="rId50"/>
    <p:sldId id="310" r:id="rId51"/>
    <p:sldId id="311" r:id="rId52"/>
    <p:sldId id="312" r:id="rId53"/>
    <p:sldId id="313" r:id="rId54"/>
    <p:sldId id="289" r:id="rId55"/>
    <p:sldId id="290" r:id="rId56"/>
    <p:sldId id="307" r:id="rId57"/>
    <p:sldId id="314" r:id="rId58"/>
    <p:sldId id="308" r:id="rId59"/>
    <p:sldId id="309" r:id="rId60"/>
    <p:sldId id="315" r:id="rId61"/>
    <p:sldId id="317" r:id="rId62"/>
    <p:sldId id="291" r:id="rId63"/>
    <p:sldId id="298" r:id="rId64"/>
    <p:sldId id="331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>
        <p:scale>
          <a:sx n="70" d="100"/>
          <a:sy n="70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E53479-369D-4750-BDBD-E44C99C57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Anterior Pituitary Disorders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</a:t>
            </a:r>
            <a:r>
              <a:rPr lang="en-CA" smtClean="0"/>
              <a:t>block </a:t>
            </a:r>
            <a:r>
              <a:rPr lang="en-CA" smtClean="0"/>
              <a:t>2016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b="1" dirty="0" smtClean="0"/>
              <a:t>Anterior pituitary disorders:</a:t>
            </a:r>
          </a:p>
          <a:p>
            <a:pPr lvl="1"/>
            <a:r>
              <a:rPr lang="en-CA" sz="2400" dirty="0" smtClean="0"/>
              <a:t>Non-functional pituitary tumor  and mass-effect: </a:t>
            </a:r>
            <a:r>
              <a:rPr lang="en-CA" sz="2400" b="1" dirty="0" err="1" smtClean="0"/>
              <a:t>hypopituitrism</a:t>
            </a:r>
            <a:endParaRPr lang="en-CA" sz="2400" b="1" dirty="0" smtClean="0"/>
          </a:p>
          <a:p>
            <a:pPr lvl="1"/>
            <a:r>
              <a:rPr lang="en-CA" sz="2400" dirty="0" err="1" smtClean="0"/>
              <a:t>Prolactin</a:t>
            </a:r>
            <a:r>
              <a:rPr lang="en-CA" sz="2400" dirty="0" smtClean="0"/>
              <a:t> secreting cell disorder: </a:t>
            </a:r>
            <a:r>
              <a:rPr lang="en-CA" sz="2400" dirty="0" err="1" smtClean="0"/>
              <a:t>prolactinoma</a:t>
            </a:r>
            <a:endParaRPr lang="en-CA" sz="2400" dirty="0" smtClean="0"/>
          </a:p>
          <a:p>
            <a:pPr lvl="1"/>
            <a:r>
              <a:rPr lang="en-CA" sz="2400" dirty="0" smtClean="0"/>
              <a:t>Growth hormone secreting cell disorder: </a:t>
            </a:r>
            <a:r>
              <a:rPr lang="en-CA" sz="2400" dirty="0" err="1" smtClean="0"/>
              <a:t>acromegaly</a:t>
            </a:r>
            <a:endParaRPr lang="en-CA" sz="2400" dirty="0" smtClean="0"/>
          </a:p>
          <a:p>
            <a:pPr lvl="1"/>
            <a:r>
              <a:rPr lang="en-CA" sz="2400" dirty="0" smtClean="0"/>
              <a:t>ACTH secreting cell disorders: </a:t>
            </a:r>
            <a:r>
              <a:rPr lang="en-CA" sz="2400" dirty="0" err="1" smtClean="0"/>
              <a:t>cushing’s</a:t>
            </a:r>
            <a:endParaRPr lang="en-CA" sz="2400" dirty="0" smtClean="0"/>
          </a:p>
          <a:p>
            <a:pPr lvl="1"/>
            <a:r>
              <a:rPr lang="en-CA" sz="2400" dirty="0" smtClean="0"/>
              <a:t>TSH secreting cell tumor: TSH-secreting adenoma</a:t>
            </a:r>
          </a:p>
          <a:p>
            <a:pPr lvl="1"/>
            <a:r>
              <a:rPr lang="en-CA" sz="2400" dirty="0" smtClean="0"/>
              <a:t>Gonadotropin secreting adenoma</a:t>
            </a:r>
          </a:p>
          <a:p>
            <a:pPr marL="621792" indent="-457200"/>
            <a:r>
              <a:rPr lang="en-CA" sz="2800" b="1" dirty="0" smtClean="0"/>
              <a:t>Posterior Pituitary disorders:</a:t>
            </a:r>
          </a:p>
          <a:p>
            <a:pPr lvl="1"/>
            <a:r>
              <a:rPr lang="en-CA" sz="2400" dirty="0" smtClean="0"/>
              <a:t>Diabetes insipidus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Human prolactin is a 198 amino acid polypeptide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Primary function is to enhance breast development during pregnancy and to induce lactation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Prolactin also binds to specific receptors in the gonads, lymphoid cells, and liver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Secretion is pulsatile; it increases with sleep, stress, pregnancy, and chest wall stimulation or trauma</a:t>
            </a:r>
          </a:p>
        </p:txBody>
      </p:sp>
    </p:spTree>
    <p:extLst>
      <p:ext uri="{BB962C8B-B14F-4D97-AF65-F5344CB8AC3E}">
        <p14:creationId xmlns:p14="http://schemas.microsoft.com/office/powerpoint/2010/main" val="940308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Features of Hyperprolactinemia/Prolactinoma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altLang="en-US" sz="2800"/>
              <a:t>Women may present with oligomenorrhea, amenorrhea, galactorrhea or infertility</a:t>
            </a:r>
          </a:p>
          <a:p>
            <a:r>
              <a:rPr lang="en-US" altLang="en-US" sz="2800"/>
              <a:t>Men often have less symptoms than women (sexual dysfunction, visual problems, or headache) and are diagnosed later</a:t>
            </a:r>
          </a:p>
          <a:p>
            <a:r>
              <a:rPr lang="en-US" altLang="en-US" sz="2800"/>
              <a:t>In both sexes, tumor mass effects may cause visual-field defects or headache</a:t>
            </a:r>
          </a:p>
        </p:txBody>
      </p:sp>
    </p:spTree>
    <p:extLst>
      <p:ext uri="{BB962C8B-B14F-4D97-AF65-F5344CB8AC3E}">
        <p14:creationId xmlns:p14="http://schemas.microsoft.com/office/powerpoint/2010/main" val="421692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648200"/>
          </a:xfrm>
        </p:spPr>
        <p:txBody>
          <a:bodyPr/>
          <a:lstStyle/>
          <a:p>
            <a:r>
              <a:rPr lang="en-US" altLang="en-US" sz="2800" b="1" dirty="0"/>
              <a:t>Hypothalamic Dopamine Deficiency</a:t>
            </a:r>
          </a:p>
          <a:p>
            <a:pPr lvl="1"/>
            <a:r>
              <a:rPr lang="en-US" altLang="en-US" sz="2400" dirty="0"/>
              <a:t>Diseases of the hypothalamus( including tumors, </a:t>
            </a:r>
            <a:r>
              <a:rPr lang="en-US" altLang="en-US" sz="2400" dirty="0" err="1"/>
              <a:t>arterio</a:t>
            </a:r>
            <a:r>
              <a:rPr lang="en-US" altLang="en-US" sz="2400" dirty="0"/>
              <a:t>-venous malformations, and inflammatory processes </a:t>
            </a:r>
          </a:p>
          <a:p>
            <a:pPr lvl="1"/>
            <a:r>
              <a:rPr lang="en-US" altLang="en-US" sz="2400" dirty="0"/>
              <a:t>Drugs (e.g. alpha-methyldopa and reserpine)</a:t>
            </a:r>
          </a:p>
          <a:p>
            <a:pPr lvl="1"/>
            <a:endParaRPr lang="en-US" altLang="en-US" sz="2000" dirty="0"/>
          </a:p>
          <a:p>
            <a:r>
              <a:rPr lang="en-US" altLang="en-US" sz="2800" b="1" dirty="0"/>
              <a:t>Defective Transport Mechanisms</a:t>
            </a:r>
          </a:p>
          <a:p>
            <a:pPr lvl="1"/>
            <a:r>
              <a:rPr lang="en-US" altLang="en-US" sz="2400" dirty="0"/>
              <a:t>Section of the pituitary stalk </a:t>
            </a:r>
          </a:p>
          <a:p>
            <a:pPr lvl="1"/>
            <a:r>
              <a:rPr lang="en-US" altLang="en-US" sz="2400" dirty="0"/>
              <a:t>Pituitary or stalk tumors </a:t>
            </a:r>
          </a:p>
        </p:txBody>
      </p:sp>
    </p:spTree>
    <p:extLst>
      <p:ext uri="{BB962C8B-B14F-4D97-AF65-F5344CB8AC3E}">
        <p14:creationId xmlns:p14="http://schemas.microsoft.com/office/powerpoint/2010/main" val="76494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(continued)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/>
              <a:t>Lactotroph</a:t>
            </a:r>
            <a:r>
              <a:rPr lang="en-US" altLang="en-US" sz="2800" b="1" dirty="0"/>
              <a:t> Insensitivity to Dopamine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Dopamine-receptor-blocking agents:  </a:t>
            </a:r>
            <a:r>
              <a:rPr lang="en-US" altLang="en-US" sz="2400" dirty="0" err="1"/>
              <a:t>phenothiazines</a:t>
            </a:r>
            <a:r>
              <a:rPr lang="en-US" altLang="en-US" sz="2400" dirty="0"/>
              <a:t> (e.g. chlorpromazine), </a:t>
            </a:r>
            <a:r>
              <a:rPr lang="en-US" altLang="en-US" sz="2400" dirty="0" err="1"/>
              <a:t>butyrophenones</a:t>
            </a:r>
            <a:r>
              <a:rPr lang="en-US" altLang="en-US" sz="2400" dirty="0"/>
              <a:t> (haloperidol), and </a:t>
            </a:r>
            <a:r>
              <a:rPr lang="en-US" altLang="en-US" sz="2400" dirty="0" err="1"/>
              <a:t>benzamides</a:t>
            </a:r>
            <a:r>
              <a:rPr lang="en-US" altLang="en-US" sz="2400" dirty="0"/>
              <a:t> (metoclopramide, </a:t>
            </a:r>
            <a:r>
              <a:rPr lang="en-US" altLang="en-US" sz="2400" dirty="0" err="1"/>
              <a:t>sulpiride</a:t>
            </a:r>
            <a:r>
              <a:rPr lang="en-US" altLang="en-US" sz="2400" dirty="0"/>
              <a:t>, and </a:t>
            </a:r>
            <a:r>
              <a:rPr lang="en-US" altLang="en-US" sz="2400" dirty="0" err="1"/>
              <a:t>domperidone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Stimulation of </a:t>
            </a:r>
            <a:r>
              <a:rPr lang="en-US" altLang="en-US" sz="2800" b="1" dirty="0" err="1"/>
              <a:t>Lactotrophs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Hypothyroidism- increased TRH production (acts as a PRF)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Estrogens: stimulate </a:t>
            </a:r>
            <a:r>
              <a:rPr lang="en-US" altLang="en-US" sz="2400" dirty="0" err="1"/>
              <a:t>lactotrophs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Injury to the chest wall: abnormal stimulation of the reflex associated with the rise in prolactin that is seen normally in lactating women during suckling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63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848600" cy="42275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REMEMBER:</a:t>
            </a:r>
            <a:r>
              <a:rPr lang="en-US" altLang="en-US" sz="4400" dirty="0"/>
              <a:t> Not all </a:t>
            </a:r>
            <a:r>
              <a:rPr lang="en-US" altLang="en-US" sz="4400" dirty="0" err="1"/>
              <a:t>hyperprolactinemia</a:t>
            </a:r>
            <a:r>
              <a:rPr lang="en-US" altLang="en-US" sz="4400" dirty="0"/>
              <a:t> is due to a </a:t>
            </a:r>
            <a:r>
              <a:rPr lang="en-US" altLang="en-US" sz="4400" dirty="0" err="1"/>
              <a:t>prolactinoma</a:t>
            </a:r>
            <a:endParaRPr lang="en-US" altLang="en-US" sz="44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Work up of Patient with Hyperprolactinemia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In females, pregnancy must always be ruled out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Get a TSH- hypothyroidism is another common cause of elevated prolactin: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Obtain detailed drug history- rule out medication effects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Rule out other common causes including: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err="1"/>
              <a:t>Nonfasting</a:t>
            </a:r>
            <a:r>
              <a:rPr lang="en-US" altLang="en-US" sz="2000" dirty="0"/>
              <a:t> sample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Nipple stimulation or sex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Excessive exercise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History of chest wall surgery or trauma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Renal failure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Cirrhosis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If no cause determined or tumor suspected, consider MRI, especially if high prolactin levels (&gt; 100 ng/mL)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17119157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/>
              <a:t>Most common of functional pituitary adenomas</a:t>
            </a:r>
          </a:p>
          <a:p>
            <a:r>
              <a:rPr lang="en-US" altLang="en-US" sz="2800"/>
              <a:t>25-30% of all pituitary adenomas</a:t>
            </a:r>
          </a:p>
          <a:p>
            <a:r>
              <a:rPr lang="en-US" altLang="en-US" sz="2800"/>
              <a:t>Some growth hormone (GH)–producing tumors also co-secrete PRL </a:t>
            </a:r>
          </a:p>
          <a:p>
            <a:r>
              <a:rPr lang="en-US" altLang="en-US" sz="2800"/>
              <a:t>Of women with prolactinomas- 90% present with microprolactinomas</a:t>
            </a:r>
          </a:p>
          <a:p>
            <a:r>
              <a:rPr lang="en-US" altLang="en-US" sz="2800"/>
              <a:t>Of men with prolactinomas- up to 60% present with macroprolactinomas </a:t>
            </a:r>
          </a:p>
          <a:p>
            <a:endParaRPr lang="en-US" altLang="en-US" sz="2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 marL="118872" indent="0">
              <a:buNone/>
            </a:pPr>
            <a:endParaRPr lang="en-CA" sz="2400" b="1" dirty="0" smtClean="0"/>
          </a:p>
          <a:p>
            <a:pPr marL="914400" lvl="1" indent="-457200"/>
            <a:r>
              <a:rPr lang="en-CA" dirty="0" smtClean="0"/>
              <a:t>Medical therapy: Dopamine agonist</a:t>
            </a:r>
          </a:p>
          <a:p>
            <a:pPr marL="914400" lvl="1" indent="-457200"/>
            <a:r>
              <a:rPr lang="en-CA" dirty="0" smtClean="0"/>
              <a:t>Surgical resection</a:t>
            </a:r>
          </a:p>
          <a:p>
            <a:pPr marL="914400" lvl="1" indent="-457200"/>
            <a:r>
              <a:rPr lang="en-CA" dirty="0" smtClean="0"/>
              <a:t>Radiation therapy</a:t>
            </a:r>
          </a:p>
          <a:p>
            <a:pPr marL="914400" lvl="1" indent="-457200"/>
            <a:endParaRPr lang="en-CA" sz="2400" dirty="0" smtClean="0"/>
          </a:p>
          <a:p>
            <a:pPr marL="621792" indent="-457200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7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Thyroxine replacement</a:t>
            </a:r>
          </a:p>
          <a:p>
            <a:r>
              <a:rPr lang="en-US" sz="2800" dirty="0" smtClean="0"/>
              <a:t>Surgical removal of pituitary adenoma if large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3915</TotalTime>
  <Words>1722</Words>
  <Application>Microsoft Office PowerPoint</Application>
  <PresentationFormat>On-screen Show (4:3)</PresentationFormat>
  <Paragraphs>377</Paragraphs>
  <Slides>65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Anterior Pituitary Disorders Dr.Aishah AlEkhzaimy, MBBS,FRCPC,FACE </vt:lpstr>
      <vt:lpstr>Pituitary Disorders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Etiology of Pituitary Masses</vt:lpstr>
      <vt:lpstr>Etiology of Pituitary-Hypothalamic Lesions</vt:lpstr>
      <vt:lpstr>PowerPoint Presentation</vt:lpstr>
      <vt:lpstr>PowerPoint Presentation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Prolactin</vt:lpstr>
      <vt:lpstr>Prolactin</vt:lpstr>
      <vt:lpstr>Clinical Features of Hyperprolactinemia/Prolactinoma</vt:lpstr>
      <vt:lpstr>Prolactin</vt:lpstr>
      <vt:lpstr>Causes of Hyperprolactinemia</vt:lpstr>
      <vt:lpstr>Causes of Hyperprolactinemia (continued)</vt:lpstr>
      <vt:lpstr>PowerPoint Presentation</vt:lpstr>
      <vt:lpstr>Work up of Patient with Hyperprolactinemia</vt:lpstr>
      <vt:lpstr>Prolactinomas</vt:lpstr>
      <vt:lpstr>Management</vt:lpstr>
      <vt:lpstr>Growth hormone </vt:lpstr>
      <vt:lpstr>Growth hormone deficiency</vt:lpstr>
      <vt:lpstr>Diagnosis of GH-deficiency and management</vt:lpstr>
      <vt:lpstr>Acromegaly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Management of hypoadrenalism</vt:lpstr>
      <vt:lpstr>ACTH-Adenoma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Cushing’s-Management</vt:lpstr>
      <vt:lpstr>TSH-Hypothyroid</vt:lpstr>
      <vt:lpstr>Central Hypothyroidism</vt:lpstr>
      <vt:lpstr>Central Hypothyroidism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GCUSER</cp:lastModifiedBy>
  <cp:revision>120</cp:revision>
  <dcterms:created xsi:type="dcterms:W3CDTF">2011-04-22T06:05:51Z</dcterms:created>
  <dcterms:modified xsi:type="dcterms:W3CDTF">2016-01-21T08:04:17Z</dcterms:modified>
</cp:coreProperties>
</file>