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132B62C-9C24-4706-8275-B5C60830457D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4A86A77-35F2-4F28-AF69-A4ADACBC5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09800"/>
            <a:ext cx="5638800" cy="1752600"/>
          </a:xfrm>
        </p:spPr>
        <p:txBody>
          <a:bodyPr/>
          <a:lstStyle/>
          <a:p>
            <a:pPr algn="ctr"/>
            <a:r>
              <a:rPr lang="en-US" sz="4800" dirty="0" smtClean="0"/>
              <a:t>Revision for endocrine block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267200" y="4343400"/>
            <a:ext cx="2737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Prof. </a:t>
            </a:r>
            <a:r>
              <a:rPr lang="en-US" dirty="0" err="1" smtClean="0"/>
              <a:t>Ammar</a:t>
            </a:r>
            <a:r>
              <a:rPr lang="en-US" dirty="0" smtClean="0"/>
              <a:t> C. ALRIKABI</a:t>
            </a:r>
          </a:p>
          <a:p>
            <a:pPr algn="ctr"/>
            <a:r>
              <a:rPr lang="en-US" dirty="0" smtClean="0"/>
              <a:t>Dr. </a:t>
            </a:r>
            <a:r>
              <a:rPr lang="en-US" dirty="0" err="1" smtClean="0"/>
              <a:t>Hala</a:t>
            </a:r>
            <a:r>
              <a:rPr lang="en-US" dirty="0" smtClean="0"/>
              <a:t> </a:t>
            </a:r>
            <a:r>
              <a:rPr lang="en-US" dirty="0" err="1" smtClean="0"/>
              <a:t>Kfoury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ankyou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917535" y="1524000"/>
            <a:ext cx="10100749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33400"/>
            <a:ext cx="7471917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Thyroid</a:t>
            </a:r>
          </a:p>
          <a:p>
            <a:r>
              <a:rPr lang="en-US" sz="2400" dirty="0" smtClean="0"/>
              <a:t>Q1. An 86-year-old woman was admitted to hospital </a:t>
            </a:r>
          </a:p>
          <a:p>
            <a:r>
              <a:rPr lang="en-US" sz="2400" dirty="0" smtClean="0"/>
              <a:t>because of severe </a:t>
            </a:r>
            <a:r>
              <a:rPr lang="en-US" sz="2400" dirty="0" err="1" smtClean="0"/>
              <a:t>cellulitis</a:t>
            </a:r>
            <a:r>
              <a:rPr lang="en-US" sz="2400" dirty="0" smtClean="0"/>
              <a:t> secondary to an infected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ingrowing</a:t>
            </a:r>
            <a:r>
              <a:rPr lang="en-US" sz="2400" dirty="0" smtClean="0"/>
              <a:t> </a:t>
            </a:r>
            <a:r>
              <a:rPr lang="en-US" sz="2400" dirty="0" smtClean="0"/>
              <a:t>toenail. Knowing that thyroid disease is</a:t>
            </a:r>
          </a:p>
          <a:p>
            <a:r>
              <a:rPr lang="en-US" sz="2400" dirty="0" smtClean="0"/>
              <a:t> common in the elderly, a junior doctor requested</a:t>
            </a:r>
          </a:p>
          <a:p>
            <a:r>
              <a:rPr lang="en-US" sz="2400" dirty="0" smtClean="0"/>
              <a:t> thyroid function tests which came back as follows:</a:t>
            </a:r>
          </a:p>
          <a:p>
            <a:endParaRPr lang="en-US" sz="2400" dirty="0"/>
          </a:p>
          <a:p>
            <a:r>
              <a:rPr lang="en-US" sz="2400" dirty="0" smtClean="0"/>
              <a:t>	TSH 	0.1 </a:t>
            </a:r>
            <a:r>
              <a:rPr lang="en-US" sz="2400" dirty="0" err="1" smtClean="0"/>
              <a:t>mU</a:t>
            </a:r>
            <a:r>
              <a:rPr lang="en-US" sz="2400" dirty="0" smtClean="0"/>
              <a:t>/l	(0.3 – 4)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fT4 </a:t>
            </a:r>
            <a:r>
              <a:rPr lang="en-US" sz="2400" dirty="0" smtClean="0"/>
              <a:t>	8.0 </a:t>
            </a:r>
            <a:r>
              <a:rPr lang="en-US" sz="2400" dirty="0" err="1" smtClean="0"/>
              <a:t>pmol</a:t>
            </a:r>
            <a:r>
              <a:rPr lang="en-US" sz="2400" dirty="0" smtClean="0"/>
              <a:t>/l	(9 – 26)	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fT3</a:t>
            </a:r>
            <a:r>
              <a:rPr lang="en-US" sz="2400" dirty="0" smtClean="0"/>
              <a:t>	2.0 </a:t>
            </a:r>
            <a:r>
              <a:rPr lang="en-US" sz="2400" dirty="0" err="1" smtClean="0"/>
              <a:t>pmol</a:t>
            </a:r>
            <a:r>
              <a:rPr lang="en-US" sz="2400" dirty="0" smtClean="0"/>
              <a:t>/l	(3 - 8.8) </a:t>
            </a:r>
          </a:p>
          <a:p>
            <a:endParaRPr lang="en-US" sz="2400" dirty="0"/>
          </a:p>
          <a:p>
            <a:r>
              <a:rPr lang="en-US" sz="2400" dirty="0" smtClean="0"/>
              <a:t>Which of the following is the correct diagnosis </a:t>
            </a:r>
          </a:p>
          <a:p>
            <a:r>
              <a:rPr lang="en-US" sz="2400" dirty="0" smtClean="0"/>
              <a:t>in this case?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1295400"/>
            <a:ext cx="5410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US" sz="2800" b="1" dirty="0" smtClean="0"/>
              <a:t>    Severe </a:t>
            </a:r>
            <a:r>
              <a:rPr lang="en-US" sz="2800" b="1" dirty="0" err="1" smtClean="0"/>
              <a:t>hypopituitarism</a:t>
            </a:r>
            <a:r>
              <a:rPr lang="en-US" sz="2800" b="1" dirty="0" smtClean="0"/>
              <a:t>.</a:t>
            </a:r>
          </a:p>
          <a:p>
            <a:pPr marL="342900" indent="-342900">
              <a:buAutoNum type="alphaUcParenR"/>
            </a:pPr>
            <a:endParaRPr lang="en-US" sz="2800" b="1" dirty="0" smtClean="0"/>
          </a:p>
          <a:p>
            <a:pPr marL="342900" indent="-342900">
              <a:buAutoNum type="alphaUcParenR"/>
            </a:pPr>
            <a:r>
              <a:rPr lang="en-US" sz="2800" b="1" dirty="0" smtClean="0"/>
              <a:t>    Sick </a:t>
            </a:r>
            <a:r>
              <a:rPr lang="en-US" sz="2800" b="1" dirty="0" err="1" smtClean="0"/>
              <a:t>euthyroid</a:t>
            </a:r>
            <a:r>
              <a:rPr lang="en-US" sz="2800" b="1" dirty="0" smtClean="0"/>
              <a:t> syndrome.</a:t>
            </a:r>
          </a:p>
          <a:p>
            <a:pPr marL="342900" indent="-342900">
              <a:buAutoNum type="alphaUcParenR"/>
            </a:pPr>
            <a:endParaRPr lang="en-US" sz="2800" b="1" dirty="0" smtClean="0"/>
          </a:p>
          <a:p>
            <a:pPr marL="342900" indent="-342900">
              <a:buAutoNum type="alphaUcParenR"/>
            </a:pPr>
            <a:r>
              <a:rPr lang="en-US" sz="2800" b="1" dirty="0" smtClean="0"/>
              <a:t>    </a:t>
            </a:r>
            <a:r>
              <a:rPr lang="en-US" sz="2800" b="1" dirty="0" err="1" smtClean="0"/>
              <a:t>Thyrotoxicosis</a:t>
            </a:r>
            <a:r>
              <a:rPr lang="en-US" sz="2800" b="1" dirty="0" smtClean="0"/>
              <a:t>.</a:t>
            </a:r>
          </a:p>
          <a:p>
            <a:pPr marL="342900" indent="-342900">
              <a:buAutoNum type="alphaUcParenR"/>
            </a:pPr>
            <a:endParaRPr lang="en-US" sz="2800" b="1" dirty="0" smtClean="0"/>
          </a:p>
          <a:p>
            <a:pPr marL="342900" indent="-342900">
              <a:buAutoNum type="alphaUcParenR"/>
            </a:pPr>
            <a:r>
              <a:rPr lang="en-US" sz="2800" b="1" dirty="0" smtClean="0"/>
              <a:t>    Hashimoto’s </a:t>
            </a:r>
            <a:r>
              <a:rPr lang="en-US" sz="2800" b="1" dirty="0" err="1" smtClean="0"/>
              <a:t>thyroiditis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EE2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2225"/>
            <a:ext cx="8478603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Q2. A 26-year-old medical secretary consulted her</a:t>
            </a:r>
          </a:p>
          <a:p>
            <a:r>
              <a:rPr lang="en-US" sz="2400" dirty="0" smtClean="0"/>
              <a:t>GP because of excessive moisture in her skin which</a:t>
            </a:r>
          </a:p>
          <a:p>
            <a:r>
              <a:rPr lang="en-US" sz="2400" dirty="0" smtClean="0"/>
              <a:t>w</a:t>
            </a:r>
            <a:r>
              <a:rPr lang="en-US" sz="2400" dirty="0" smtClean="0"/>
              <a:t>as </a:t>
            </a:r>
            <a:r>
              <a:rPr lang="en-US" sz="2400" dirty="0" smtClean="0"/>
              <a:t>causing </a:t>
            </a:r>
            <a:r>
              <a:rPr lang="en-US" sz="2400" dirty="0" smtClean="0"/>
              <a:t>her embarrassment </a:t>
            </a:r>
            <a:r>
              <a:rPr lang="en-US" sz="2400" dirty="0" smtClean="0"/>
              <a:t>at work.</a:t>
            </a:r>
          </a:p>
          <a:p>
            <a:r>
              <a:rPr lang="en-US" sz="2400" dirty="0" smtClean="0"/>
              <a:t>She was also concerned that her eyes seemed to </a:t>
            </a:r>
          </a:p>
          <a:p>
            <a:r>
              <a:rPr lang="en-US" sz="2400" dirty="0" smtClean="0"/>
              <a:t>have become more prominent and that she had </a:t>
            </a:r>
          </a:p>
          <a:p>
            <a:r>
              <a:rPr lang="en-US" sz="2400" dirty="0" smtClean="0"/>
              <a:t>lost weight, although her appetite was unchanged.</a:t>
            </a:r>
          </a:p>
          <a:p>
            <a:r>
              <a:rPr lang="en-US" sz="2400" dirty="0" smtClean="0"/>
              <a:t>On Examination, her doctor observed that her pulse </a:t>
            </a:r>
          </a:p>
          <a:p>
            <a:r>
              <a:rPr lang="en-US" sz="2400" dirty="0" smtClean="0"/>
              <a:t>was 92/min at rest and that she had a slightly enlarged </a:t>
            </a:r>
          </a:p>
          <a:p>
            <a:r>
              <a:rPr lang="en-US" sz="2400" dirty="0" smtClean="0"/>
              <a:t>thyroid gland. Investigations showed:</a:t>
            </a:r>
          </a:p>
          <a:p>
            <a:endParaRPr lang="en-US" sz="2400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TSH	</a:t>
            </a:r>
            <a:r>
              <a:rPr lang="en-US" sz="2400" dirty="0" smtClean="0">
                <a:sym typeface="Symbol"/>
              </a:rPr>
              <a:t>0.01 </a:t>
            </a:r>
            <a:r>
              <a:rPr lang="en-US" sz="2400" dirty="0" err="1" smtClean="0">
                <a:sym typeface="Symbol"/>
              </a:rPr>
              <a:t>mU</a:t>
            </a:r>
            <a:r>
              <a:rPr lang="en-US" sz="2400" dirty="0" smtClean="0">
                <a:sym typeface="Symbol"/>
              </a:rPr>
              <a:t>/l	(0.3 – 4)</a:t>
            </a:r>
          </a:p>
          <a:p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fT4	34 </a:t>
            </a:r>
            <a:r>
              <a:rPr lang="en-US" sz="2400" dirty="0" err="1" smtClean="0">
                <a:sym typeface="Symbol"/>
              </a:rPr>
              <a:t>pmol</a:t>
            </a:r>
            <a:r>
              <a:rPr lang="en-US" sz="2400" dirty="0" smtClean="0">
                <a:sym typeface="Symbol"/>
              </a:rPr>
              <a:t>/l	(9 – 26)</a:t>
            </a:r>
          </a:p>
          <a:p>
            <a:r>
              <a:rPr lang="en-US" sz="2400" dirty="0">
                <a:sym typeface="Symbol"/>
              </a:rPr>
              <a:t>	</a:t>
            </a:r>
            <a:r>
              <a:rPr lang="en-US" sz="2400" dirty="0" smtClean="0">
                <a:sym typeface="Symbol"/>
              </a:rPr>
              <a:t>fT3	13 </a:t>
            </a:r>
            <a:r>
              <a:rPr lang="en-US" sz="2400" dirty="0" err="1" smtClean="0">
                <a:sym typeface="Symbol"/>
              </a:rPr>
              <a:t>pmol</a:t>
            </a:r>
            <a:r>
              <a:rPr lang="en-US" sz="2400" dirty="0" smtClean="0">
                <a:sym typeface="Symbol"/>
              </a:rPr>
              <a:t>/l	(3 – 8.8)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An isotope scan of the thyroid showed an enlarged gland </a:t>
            </a:r>
          </a:p>
          <a:p>
            <a:r>
              <a:rPr lang="en-US" sz="2400" dirty="0" smtClean="0">
                <a:sym typeface="Symbol"/>
              </a:rPr>
              <a:t>with uniformly increased uptake. </a:t>
            </a:r>
            <a:r>
              <a:rPr lang="en-US" sz="2400" dirty="0" err="1" smtClean="0">
                <a:sym typeface="Symbol"/>
              </a:rPr>
              <a:t>Autoantibodies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to </a:t>
            </a:r>
          </a:p>
          <a:p>
            <a:r>
              <a:rPr lang="en-US" sz="2400" dirty="0">
                <a:sym typeface="Symbol"/>
              </a:rPr>
              <a:t>t</a:t>
            </a:r>
            <a:r>
              <a:rPr lang="en-US" sz="2400" dirty="0" smtClean="0">
                <a:sym typeface="Symbol"/>
              </a:rPr>
              <a:t>hyroid </a:t>
            </a:r>
            <a:r>
              <a:rPr lang="en-US" sz="2400" dirty="0" err="1">
                <a:sym typeface="Symbol"/>
              </a:rPr>
              <a:t>p</a:t>
            </a:r>
            <a:r>
              <a:rPr lang="en-US" sz="2400" dirty="0" err="1" smtClean="0">
                <a:sym typeface="Symbol"/>
              </a:rPr>
              <a:t>eroxidase</a:t>
            </a:r>
            <a:r>
              <a:rPr lang="en-US" sz="2400" dirty="0" smtClean="0">
                <a:sym typeface="Symbol"/>
              </a:rPr>
              <a:t> were present in the serum in high </a:t>
            </a:r>
            <a:r>
              <a:rPr lang="en-US" sz="2400" dirty="0" err="1" smtClean="0">
                <a:sym typeface="Symbol"/>
              </a:rPr>
              <a:t>t</a:t>
            </a:r>
            <a:r>
              <a:rPr lang="en-US" sz="2400" dirty="0" err="1" smtClean="0">
                <a:sym typeface="Symbol"/>
              </a:rPr>
              <a:t>itres</a:t>
            </a:r>
            <a:r>
              <a:rPr lang="en-US" sz="2400" dirty="0" smtClean="0">
                <a:sym typeface="Symbol"/>
              </a:rPr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751359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Which of the following is the most likely diagnosis?</a:t>
            </a:r>
          </a:p>
          <a:p>
            <a:endParaRPr lang="en-US" sz="2400" b="1" dirty="0"/>
          </a:p>
          <a:p>
            <a:pPr marL="342900" indent="-342900">
              <a:buAutoNum type="alphaUcParenR"/>
            </a:pPr>
            <a:r>
              <a:rPr lang="en-US" sz="2400" b="1" dirty="0" smtClean="0"/>
              <a:t>    Severe anxiety.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Hypothyroidism.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Phaeochromocytoma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Ophthalmic Grave’s disease.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EE2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765177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Adrenal</a:t>
            </a:r>
          </a:p>
          <a:p>
            <a:r>
              <a:rPr lang="en-US" sz="2400" dirty="0" smtClean="0"/>
              <a:t>Q3. A 36-year-old woman was found to have a </a:t>
            </a:r>
          </a:p>
          <a:p>
            <a:r>
              <a:rPr lang="en-US" sz="2400" dirty="0"/>
              <a:t>b</a:t>
            </a:r>
            <a:r>
              <a:rPr lang="en-US" sz="2400" dirty="0" smtClean="0"/>
              <a:t>lood pressure of 190/110 mg/Hg by her GP at a </a:t>
            </a:r>
          </a:p>
          <a:p>
            <a:r>
              <a:rPr lang="en-US" sz="2400" dirty="0"/>
              <a:t>r</a:t>
            </a:r>
            <a:r>
              <a:rPr lang="en-US" sz="2400" dirty="0" smtClean="0"/>
              <a:t>outine health check. Laboratory tests showed </a:t>
            </a:r>
          </a:p>
          <a:p>
            <a:r>
              <a:rPr lang="en-US" sz="2400" dirty="0" smtClean="0"/>
              <a:t>that her serum potassium is 2.6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(Ref: 3.6 – 5).</a:t>
            </a:r>
          </a:p>
          <a:p>
            <a:r>
              <a:rPr lang="en-US" sz="2400" dirty="0" smtClean="0"/>
              <a:t>She was given oral potassium supplement as well as </a:t>
            </a:r>
          </a:p>
          <a:p>
            <a:r>
              <a:rPr lang="en-US" sz="2400" dirty="0" err="1" smtClean="0"/>
              <a:t>thiazide</a:t>
            </a:r>
            <a:r>
              <a:rPr lang="en-US" sz="2400" dirty="0" smtClean="0"/>
              <a:t> diuretic for her hypertension. After three </a:t>
            </a:r>
          </a:p>
          <a:p>
            <a:r>
              <a:rPr lang="en-US" sz="2400" dirty="0" smtClean="0"/>
              <a:t>weeks, repeated serum potassium concentration </a:t>
            </a:r>
          </a:p>
          <a:p>
            <a:r>
              <a:rPr lang="en-US" sz="2400" dirty="0" smtClean="0"/>
              <a:t>was only 3.0 </a:t>
            </a:r>
            <a:r>
              <a:rPr lang="en-US" sz="2400" dirty="0" err="1" smtClean="0"/>
              <a:t>mmol</a:t>
            </a:r>
            <a:r>
              <a:rPr lang="en-US" sz="2400" dirty="0" smtClean="0"/>
              <a:t>/l.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aldosterone</a:t>
            </a:r>
            <a:r>
              <a:rPr lang="en-US" sz="2400" dirty="0" smtClean="0"/>
              <a:t>: </a:t>
            </a:r>
            <a:r>
              <a:rPr lang="en-US" sz="2400" dirty="0" err="1" smtClean="0"/>
              <a:t>renin</a:t>
            </a:r>
            <a:r>
              <a:rPr lang="en-US" sz="2400" dirty="0" smtClean="0"/>
              <a:t> ratio was </a:t>
            </a:r>
            <a:r>
              <a:rPr lang="en-US" sz="2400" dirty="0" smtClean="0">
                <a:sym typeface="Symbol"/>
              </a:rPr>
              <a:t>2600 and plasma </a:t>
            </a:r>
          </a:p>
          <a:p>
            <a:r>
              <a:rPr lang="en-US" sz="2400" dirty="0" err="1" smtClean="0">
                <a:sym typeface="Symbol"/>
              </a:rPr>
              <a:t>aldosterone</a:t>
            </a:r>
            <a:r>
              <a:rPr lang="en-US" sz="2400" dirty="0" smtClean="0">
                <a:sym typeface="Symbol"/>
              </a:rPr>
              <a:t> : 1320 </a:t>
            </a:r>
            <a:r>
              <a:rPr lang="en-US" sz="2400" dirty="0" err="1" smtClean="0">
                <a:sym typeface="Symbol"/>
              </a:rPr>
              <a:t>pmol</a:t>
            </a:r>
            <a:r>
              <a:rPr lang="en-US" sz="2400" dirty="0" smtClean="0">
                <a:sym typeface="Symbol"/>
              </a:rPr>
              <a:t>/l (Ref: 100 - 450 </a:t>
            </a:r>
            <a:r>
              <a:rPr lang="en-US" sz="2400" dirty="0" err="1" smtClean="0">
                <a:sym typeface="Symbol"/>
              </a:rPr>
              <a:t>pmol</a:t>
            </a:r>
            <a:r>
              <a:rPr lang="en-US" sz="2400" dirty="0" smtClean="0">
                <a:sym typeface="Symbol"/>
              </a:rPr>
              <a:t>/l).</a:t>
            </a:r>
          </a:p>
          <a:p>
            <a:endParaRPr lang="en-US" sz="2400" dirty="0" smtClean="0">
              <a:sym typeface="Symbol"/>
            </a:endParaRPr>
          </a:p>
          <a:p>
            <a:r>
              <a:rPr lang="en-US" sz="2400" dirty="0" smtClean="0">
                <a:sym typeface="Symbol"/>
              </a:rPr>
              <a:t>ACT scan of the abdomen showed a small mass </a:t>
            </a:r>
          </a:p>
          <a:p>
            <a:r>
              <a:rPr lang="en-US" sz="2400" dirty="0" smtClean="0">
                <a:sym typeface="Symbol"/>
              </a:rPr>
              <a:t>arising from the left adrenal gland.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295400"/>
            <a:ext cx="751359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Which of the following is the most likely diagnosis?</a:t>
            </a:r>
          </a:p>
          <a:p>
            <a:endParaRPr lang="en-US" sz="2400" b="1" dirty="0"/>
          </a:p>
          <a:p>
            <a:pPr marL="342900" indent="-342900">
              <a:buAutoNum type="alphaUcParenR"/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Phaeochromocytoma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Addison’s disease.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Excess </a:t>
            </a:r>
            <a:r>
              <a:rPr lang="en-US" sz="2400" b="1" dirty="0" err="1" smtClean="0"/>
              <a:t>cortisol</a:t>
            </a:r>
            <a:r>
              <a:rPr lang="en-US" sz="2400" b="1" dirty="0" smtClean="0"/>
              <a:t> secondary to adrenal </a:t>
            </a:r>
            <a:r>
              <a:rPr lang="en-US" sz="2400" b="1" dirty="0" err="1" smtClean="0"/>
              <a:t>tumour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Conn’s syndrome.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EE2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732444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Diabetes mellitus</a:t>
            </a:r>
          </a:p>
          <a:p>
            <a:r>
              <a:rPr lang="en-US" sz="2400" dirty="0" smtClean="0"/>
              <a:t>Q4. A young man with type 1 diabetes mellitus </a:t>
            </a:r>
          </a:p>
          <a:p>
            <a:r>
              <a:rPr lang="en-US" sz="2400" dirty="0" smtClean="0"/>
              <a:t>a</a:t>
            </a:r>
            <a:r>
              <a:rPr lang="en-US" sz="2400" dirty="0" smtClean="0"/>
              <a:t>ttended </a:t>
            </a:r>
            <a:r>
              <a:rPr lang="en-US" sz="2400" dirty="0" smtClean="0"/>
              <a:t>the outpatient department for his regular</a:t>
            </a:r>
          </a:p>
          <a:p>
            <a:r>
              <a:rPr lang="en-US" sz="2400" dirty="0" smtClean="0"/>
              <a:t>follow-up and reported that he had been </a:t>
            </a:r>
            <a:r>
              <a:rPr lang="en-US" sz="2400" dirty="0" smtClean="0"/>
              <a:t>symptoms</a:t>
            </a:r>
            <a:endParaRPr lang="en-US" sz="2400" dirty="0" smtClean="0"/>
          </a:p>
          <a:p>
            <a:r>
              <a:rPr lang="en-US" sz="2400" dirty="0" smtClean="0"/>
              <a:t>free since his last clinic attendance. He had been</a:t>
            </a:r>
          </a:p>
          <a:p>
            <a:r>
              <a:rPr lang="en-US" sz="2400" dirty="0" smtClean="0"/>
              <a:t>taught how to measure his own blood glucose</a:t>
            </a:r>
          </a:p>
          <a:p>
            <a:r>
              <a:rPr lang="en-US" sz="2400" dirty="0" smtClean="0"/>
              <a:t>concentration but did not do this, because he</a:t>
            </a:r>
          </a:p>
          <a:p>
            <a:r>
              <a:rPr lang="en-US" sz="2400" dirty="0" smtClean="0"/>
              <a:t>did not like pricking his finger to obtain capillary</a:t>
            </a:r>
          </a:p>
          <a:p>
            <a:r>
              <a:rPr lang="en-US" sz="2400" dirty="0" smtClean="0"/>
              <a:t>blood for testing.</a:t>
            </a:r>
          </a:p>
          <a:p>
            <a:endParaRPr lang="en-US" sz="2400" dirty="0"/>
          </a:p>
          <a:p>
            <a:r>
              <a:rPr lang="en-US" sz="2400" dirty="0" smtClean="0"/>
              <a:t>Investigations showed the following:</a:t>
            </a:r>
          </a:p>
          <a:p>
            <a:pPr>
              <a:buFontTx/>
              <a:buChar char="-"/>
            </a:pPr>
            <a:r>
              <a:rPr lang="en-US" sz="2400" dirty="0" smtClean="0"/>
              <a:t>Blood glucose (2h after breakfast) was 18 </a:t>
            </a:r>
            <a:r>
              <a:rPr lang="en-US" sz="2400" dirty="0" err="1" smtClean="0"/>
              <a:t>mmol</a:t>
            </a:r>
            <a:r>
              <a:rPr lang="en-US" sz="2400" dirty="0" smtClean="0"/>
              <a:t>/l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(Ref: 2.8 – 6)</a:t>
            </a:r>
          </a:p>
          <a:p>
            <a:r>
              <a:rPr lang="en-US" sz="2400" dirty="0" smtClean="0"/>
              <a:t>- HBA1C: 6.5% (6.5 – 7).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143000"/>
            <a:ext cx="800955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 is the explanation of the laboratory findings</a:t>
            </a:r>
          </a:p>
          <a:p>
            <a:r>
              <a:rPr lang="en-US" sz="2400" b="1" dirty="0" smtClean="0"/>
              <a:t>in this patient?</a:t>
            </a:r>
          </a:p>
          <a:p>
            <a:endParaRPr lang="en-US" sz="2400" b="1" dirty="0"/>
          </a:p>
          <a:p>
            <a:pPr marL="342900" indent="-342900">
              <a:buAutoNum type="alphaUcParenR"/>
            </a:pPr>
            <a:r>
              <a:rPr lang="en-US" sz="2400" b="1" dirty="0" smtClean="0"/>
              <a:t>    Diabetic </a:t>
            </a:r>
            <a:r>
              <a:rPr lang="en-US" sz="2400" b="1" dirty="0" err="1" smtClean="0"/>
              <a:t>ketoacidosis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Poor diabetic control.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BMI should be measured to exclude morbid    	obesity.</a:t>
            </a:r>
          </a:p>
          <a:p>
            <a:pPr marL="342900" indent="-342900">
              <a:buAutoNum type="alphaUcParenR"/>
            </a:pPr>
            <a:endParaRPr lang="en-US" sz="2400" b="1" dirty="0" smtClean="0"/>
          </a:p>
          <a:p>
            <a:pPr marL="342900" indent="-342900">
              <a:buAutoNum type="alphaUcParenR"/>
            </a:pPr>
            <a:r>
              <a:rPr lang="en-US" sz="2400" b="1" dirty="0" smtClean="0"/>
              <a:t>    Non-adherence to diet.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EE2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112</TotalTime>
  <Words>444</Words>
  <Application>Microsoft Office PowerPoint</Application>
  <PresentationFormat>On-screen Show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Revision for endocrine block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for endocrine block</dc:title>
  <dc:creator>HONAINAH</dc:creator>
  <cp:lastModifiedBy>HONAINAH</cp:lastModifiedBy>
  <cp:revision>22</cp:revision>
  <dcterms:created xsi:type="dcterms:W3CDTF">2016-01-19T07:08:14Z</dcterms:created>
  <dcterms:modified xsi:type="dcterms:W3CDTF">2016-01-20T06:32:19Z</dcterms:modified>
</cp:coreProperties>
</file>