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4" r:id="rId2"/>
    <p:sldId id="263" r:id="rId3"/>
    <p:sldId id="354" r:id="rId4"/>
    <p:sldId id="343" r:id="rId5"/>
    <p:sldId id="344" r:id="rId6"/>
    <p:sldId id="345" r:id="rId7"/>
    <p:sldId id="346" r:id="rId8"/>
    <p:sldId id="349" r:id="rId9"/>
    <p:sldId id="350" r:id="rId10"/>
    <p:sldId id="347" r:id="rId11"/>
    <p:sldId id="316" r:id="rId12"/>
    <p:sldId id="270" r:id="rId13"/>
    <p:sldId id="320" r:id="rId14"/>
    <p:sldId id="319" r:id="rId15"/>
    <p:sldId id="348" r:id="rId16"/>
    <p:sldId id="278" r:id="rId17"/>
    <p:sldId id="279" r:id="rId18"/>
    <p:sldId id="351" r:id="rId19"/>
    <p:sldId id="337" r:id="rId20"/>
    <p:sldId id="271" r:id="rId21"/>
    <p:sldId id="284" r:id="rId22"/>
    <p:sldId id="325" r:id="rId23"/>
    <p:sldId id="285" r:id="rId24"/>
    <p:sldId id="336" r:id="rId25"/>
    <p:sldId id="332" r:id="rId26"/>
    <p:sldId id="331" r:id="rId27"/>
    <p:sldId id="297" r:id="rId28"/>
    <p:sldId id="338" r:id="rId29"/>
    <p:sldId id="339" r:id="rId30"/>
    <p:sldId id="292" r:id="rId31"/>
    <p:sldId id="341" r:id="rId32"/>
    <p:sldId id="340" r:id="rId33"/>
    <p:sldId id="353" r:id="rId34"/>
    <p:sldId id="34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AB50C8"/>
    <a:srgbClr val="44018D"/>
    <a:srgbClr val="5300CC"/>
    <a:srgbClr val="A2965C"/>
    <a:srgbClr val="FDCD03"/>
    <a:srgbClr val="EDDAC5"/>
    <a:srgbClr val="FFED0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457200" y="3810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66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and drugs used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6576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Dr. </a:t>
            </a:r>
            <a:r>
              <a:rPr lang="en-US" sz="3200" dirty="0" err="1" smtClean="0">
                <a:solidFill>
                  <a:schemeClr val="bg1"/>
                </a:solidFill>
              </a:rPr>
              <a:t>Ishfaq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Bukhari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Associate Professor of Pharmacology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Dept of Medical </a:t>
            </a:r>
            <a:r>
              <a:rPr lang="en-US" sz="3200" dirty="0" err="1" smtClean="0">
                <a:solidFill>
                  <a:schemeClr val="bg1"/>
                </a:solidFill>
              </a:rPr>
              <a:t>Pharmacolgy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King Saud </a:t>
            </a:r>
            <a:r>
              <a:rPr lang="en-US" sz="3200" dirty="0" err="1" smtClean="0">
                <a:solidFill>
                  <a:schemeClr val="bg1"/>
                </a:solidFill>
              </a:rPr>
              <a:t>Univerity</a:t>
            </a:r>
            <a:r>
              <a:rPr lang="en-US" sz="3200" dirty="0" smtClean="0">
                <a:solidFill>
                  <a:schemeClr val="bg1"/>
                </a:solidFill>
              </a:rPr>
              <a:t> Riyadh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Calcium &amp; vitamin D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Exercise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Don’t Smoke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crystaline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calcium phosphate salts(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).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Osteoblasts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osteoid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4272900" cy="21593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1580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mineralization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osteoblasts &amp; osteocytes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rate of bone loss by 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24104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BANK DEPOSITS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From birth through adolescence, new bone is built faster than old bone is removed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In mid-life, depending on lifestyle and other factors, bone removal can achieve     a balance with bone formation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After menopause, bone removal may accelerate due to a decrease in estrogen</a:t>
            </a:r>
            <a:r>
              <a:rPr lang="en-US" sz="3600" b="1" dirty="0">
                <a:solidFill>
                  <a:srgbClr val="FFFFFF"/>
                </a:solidFill>
                <a:latin typeface="Arial Unicode MS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96537"/>
              </p:ext>
            </p:extLst>
          </p:nvPr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u="heavy" baseline="0" dirty="0">
                        <a:solidFill>
                          <a:schemeClr val="bg1"/>
                        </a:solidFill>
                        <a:uFill>
                          <a:solidFill>
                            <a:srgbClr val="00CCFF"/>
                          </a:solidFill>
                        </a:u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3778" name="Picture 2" descr="Older couple walking on 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3276600"/>
            <a:ext cx="22050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LOSS &amp; AGING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000" b="1">
              <a:latin typeface="Arial Unicode MS" pitchFamily="50" charset="-128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7772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The first 5-15 years after menopause a woman can lose approximately    25 - 30 % of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bone &amp; approximately 10 – 15 % of cortical bone</a:t>
            </a: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Bone loss often occurs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without symptoms or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warning signs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562600" y="4114800"/>
          <a:ext cx="327660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0" name="Clip" r:id="rId3" imgW="1829520" imgH="968040" progId="">
                  <p:embed/>
                </p:oleObj>
              </mc:Choice>
              <mc:Fallback>
                <p:oleObj name="Clip" r:id="rId3" imgW="1829520" imgH="96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14800"/>
                        <a:ext cx="3276600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1"/>
            <a:ext cx="2730236" cy="769441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(building)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495800"/>
            <a:ext cx="213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(Parathyroid hormone;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5814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decreasing its solubility and making it more resistant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          </a:t>
            </a:r>
            <a:r>
              <a:rPr lang="en-US" dirty="0" err="1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p.o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           </a:t>
            </a:r>
            <a:r>
              <a:rPr lang="en-US" dirty="0" err="1" smtClean="0">
                <a:solidFill>
                  <a:srgbClr val="FFFF00"/>
                </a:solidFill>
                <a:latin typeface="Bernard MT Condensed" pitchFamily="18" charset="0"/>
              </a:rPr>
              <a:t>i.v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p.o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          </a:t>
            </a:r>
            <a:r>
              <a:rPr lang="en-US" dirty="0" err="1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i.v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2667000" y="28956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38400" y="0"/>
            <a:ext cx="3886200" cy="2785378"/>
            <a:chOff x="2438400" y="0"/>
            <a:chExt cx="3886200" cy="2785378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0"/>
              <a:ext cx="38862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 (increased death of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osteoclast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733800" y="16764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also taken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2396936"/>
            <a:chOff x="228600" y="4038600"/>
            <a:chExt cx="8839200" cy="2396936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 (to avoid esophagitis).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latin typeface="Arial Narrow" pitchFamily="34" charset="0"/>
                </a:rPr>
                <a:t>Note : calcium and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 Narrow" pitchFamily="34" charset="0"/>
                </a:rPr>
                <a:t>vit</a:t>
              </a:r>
              <a:r>
                <a:rPr lang="en-US" sz="2400" b="1" dirty="0" smtClean="0">
                  <a:solidFill>
                    <a:srgbClr val="FF0000"/>
                  </a:solidFill>
                  <a:latin typeface="Arial Narrow" pitchFamily="34" charset="0"/>
                </a:rPr>
                <a:t> D supplementation given during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 Narrow" pitchFamily="34" charset="0"/>
                </a:rPr>
                <a:t>bisphosphante</a:t>
              </a:r>
              <a:r>
                <a:rPr lang="en-US" sz="24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 Narrow" pitchFamily="34" charset="0"/>
                </a:rPr>
                <a:t>theray</a:t>
              </a:r>
              <a:r>
                <a:rPr lang="en-US" sz="2400" b="1" dirty="0" smtClean="0">
                  <a:solidFill>
                    <a:srgbClr val="FF0000"/>
                  </a:solidFill>
                  <a:latin typeface="Arial Narrow" pitchFamily="34" charset="0"/>
                </a:rPr>
                <a:t> don’t ingest it along with bisphosphonate…?  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943600"/>
            <a:ext cx="9144000" cy="9144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dirty="0" smtClean="0">
                <a:solidFill>
                  <a:srgbClr val="FF0000"/>
                </a:solidFill>
              </a:rPr>
              <a:t>risk </a:t>
            </a:r>
            <a:r>
              <a:rPr lang="en-US" sz="2400" dirty="0">
                <a:solidFill>
                  <a:srgbClr val="FF0000"/>
                </a:solidFill>
              </a:rPr>
              <a:t>of the tablet getting stuck in the esophagus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 for 30 min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FF0000"/>
                </a:solidFill>
              </a:rPr>
              <a:t>If a dental implant or extraction is already planned, </a:t>
            </a:r>
            <a:r>
              <a:rPr lang="en-US" sz="2400" dirty="0" smtClean="0">
                <a:solidFill>
                  <a:srgbClr val="FF0000"/>
                </a:solidFill>
              </a:rPr>
              <a:t>delay </a:t>
            </a:r>
            <a:r>
              <a:rPr lang="en-US" sz="2400" dirty="0">
                <a:solidFill>
                  <a:srgbClr val="FF0000"/>
                </a:solidFill>
              </a:rPr>
              <a:t>bisphosphonate therapy for a few months until healing of the jaw is complete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Atrial fibrillation &gt; women with alendronate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9926" y="5185479"/>
            <a:ext cx="8764074" cy="804288"/>
            <a:chOff x="228600" y="6426374"/>
            <a:chExt cx="8764074" cy="804288"/>
          </a:xfrm>
        </p:grpSpPr>
        <p:sp>
          <p:nvSpPr>
            <p:cNvPr id="8" name="Rectangle 7"/>
            <p:cNvSpPr/>
            <p:nvPr/>
          </p:nvSpPr>
          <p:spPr>
            <a:xfrm>
              <a:off x="228600" y="6426374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817728"/>
              <a:ext cx="8764074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 Narrow" pitchFamily="34" charset="0"/>
                </a:rPr>
                <a:t>Decreased renal function and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4445913"/>
            <a:ext cx="1524000" cy="1726286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blocks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152400"/>
            <a:ext cx="3124200" cy="83099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 (</a:t>
            </a:r>
            <a:r>
              <a:rPr lang="en-US" sz="2000" dirty="0" smtClean="0">
                <a:solidFill>
                  <a:srgbClr val="FF0000"/>
                </a:solidFill>
                <a:latin typeface="Bernard MT Condensed" pitchFamily="18" charset="0"/>
              </a:rPr>
              <a:t>still under investigation</a:t>
            </a:r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osteoprotegerin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419600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36795" cy="6858000"/>
            <a:chOff x="0" y="1"/>
            <a:chExt cx="7836795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152400"/>
              <a:ext cx="2835501" cy="614757"/>
              <a:chOff x="5001294" y="152400"/>
              <a:chExt cx="2835501" cy="61475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72200" y="152400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842064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5334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RANKL binds to its receptor RANK on the surface of precursor and mature </a:t>
            </a:r>
            <a:r>
              <a:rPr lang="en-US" dirty="0" err="1" smtClean="0">
                <a:solidFill>
                  <a:schemeClr val="bg1"/>
                </a:solidFill>
              </a:rPr>
              <a:t>osteoclasts</a:t>
            </a:r>
            <a:r>
              <a:rPr lang="en-US" dirty="0" smtClean="0">
                <a:solidFill>
                  <a:schemeClr val="bg1"/>
                </a:solidFill>
              </a:rPr>
              <a:t>, and stimulates these cells to mature and </a:t>
            </a:r>
            <a:r>
              <a:rPr lang="en-US" dirty="0" err="1" smtClean="0">
                <a:solidFill>
                  <a:schemeClr val="bg1"/>
                </a:solidFill>
              </a:rPr>
              <a:t>resorb</a:t>
            </a:r>
            <a:r>
              <a:rPr lang="en-US" dirty="0" smtClean="0">
                <a:solidFill>
                  <a:schemeClr val="bg1"/>
                </a:solidFill>
              </a:rPr>
              <a:t> bone. OPG, which competes with RANK for binding to RANKL, is the physiological inhibitor of RANKL. </a:t>
            </a:r>
            <a:r>
              <a:rPr lang="en-US" dirty="0" err="1" smtClean="0">
                <a:solidFill>
                  <a:srgbClr val="FF0000"/>
                </a:solidFill>
              </a:rPr>
              <a:t>Denosumab</a:t>
            </a:r>
            <a:r>
              <a:rPr lang="en-US" dirty="0" smtClean="0">
                <a:solidFill>
                  <a:schemeClr val="bg1"/>
                </a:solidFill>
              </a:rPr>
              <a:t> binds with high affinity to RANKL, mimicking the effect of OPG.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3129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Since it is like Ca, it 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which is a GP coupled receptor 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enhances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formation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the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of bone turnover in 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suppress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;</a:t>
            </a:r>
            <a:r>
              <a:rPr lang="en-US" sz="4800" dirty="0" smtClean="0">
                <a:solidFill>
                  <a:schemeClr val="bg1"/>
                </a:solidFill>
              </a:rPr>
              <a:t>Key points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1" y="2362200"/>
            <a:ext cx="67055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inhbit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osteobalst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</a:t>
            </a: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295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20574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75" y="46482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8" cstate="print"/>
          <a:srcRect l="3556" t="3113" r="27111" b="12840"/>
          <a:stretch>
            <a:fillRect/>
          </a:stretch>
        </p:blipFill>
        <p:spPr bwMode="auto">
          <a:xfrm>
            <a:off x="2667000" y="3733800"/>
            <a:ext cx="4191000" cy="2133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5000" y="594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Adverse effects: HRT (estrogen): vaginal bleeding, risk of breast cancer, and venous thromboembolism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52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810" name="Image" r:id="rId7" imgW="3809524" imgH="1866667" progId="">
                      <p:embed/>
                    </p:oleObj>
                  </mc:Choice>
                  <mc:Fallback>
                    <p:oleObj name="Image" r:id="rId7" imgW="3809524" imgH="1866667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6" y="2450"/>
                            <a:ext cx="1392" cy="6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  <p:pic>
        <p:nvPicPr>
          <p:cNvPr id="83" name="Picture 2" descr="http://img.medscape.com/fullsize/migrated/408/928/wh7272.whit.fig2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13091" t="9169" r="4000" b="6017"/>
          <a:stretch>
            <a:fillRect/>
          </a:stretch>
        </p:blipFill>
        <p:spPr bwMode="auto">
          <a:xfrm>
            <a:off x="221073" y="2200870"/>
            <a:ext cx="3588927" cy="2819400"/>
          </a:xfrm>
          <a:prstGeom prst="rect">
            <a:avLst/>
          </a:prstGeom>
          <a:solidFill>
            <a:srgbClr val="EDDAC5"/>
          </a:solidFill>
          <a:effectLst>
            <a:outerShdw blurRad="25400" dist="38100" dir="4800000" sx="101000" sy="101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4" name="Down Arrow 83"/>
          <p:cNvSpPr/>
          <p:nvPr/>
        </p:nvSpPr>
        <p:spPr>
          <a:xfrm>
            <a:off x="0" y="34200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600200" y="2962870"/>
            <a:ext cx="165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300CC"/>
                </a:solidFill>
                <a:latin typeface="Bernard MT Condensed" pitchFamily="18" charset="0"/>
              </a:rPr>
              <a:t>Osteoporosis</a:t>
            </a:r>
            <a:endParaRPr lang="en-US" sz="2400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000" y="5379184"/>
            <a:ext cx="3044423" cy="707886"/>
          </a:xfrm>
          <a:prstGeom prst="rect">
            <a:avLst/>
          </a:prstGeom>
          <a:gradFill flip="none" rotWithShape="1">
            <a:gsLst>
              <a:gs pos="0">
                <a:srgbClr val="5300CC">
                  <a:tint val="66000"/>
                  <a:satMod val="160000"/>
                </a:srgbClr>
              </a:gs>
              <a:gs pos="50000">
                <a:srgbClr val="5300CC"/>
              </a:gs>
              <a:gs pos="100000">
                <a:srgbClr val="44018D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REPLACEMENT  THERAPY  OR </a:t>
            </a:r>
          </a:p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OTHER THERAPY MODALITIES </a:t>
            </a:r>
            <a:endParaRPr lang="en-US" sz="20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8600" y="1066800"/>
            <a:ext cx="16002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8600" y="1600200"/>
            <a:ext cx="1752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1676400" y="50202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29000" y="52488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Receptor modulator  (SERM) for prevention  and treatment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52594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90369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Good for women with risk of  uterine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nd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breast cancer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300" b="1" baseline="0" dirty="0" smtClean="0">
                <a:solidFill>
                  <a:schemeClr val="bg1"/>
                </a:solidFill>
                <a:latin typeface="Arial Narrow" pitchFamily="34" charset="0"/>
              </a:rPr>
              <a:t>Lower risk of </a:t>
            </a:r>
            <a:r>
              <a:rPr lang="en-US" sz="3300" b="1" baseline="0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 Narrow" pitchFamily="34" charset="0"/>
              </a:rPr>
              <a:t>comopared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to estrogen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Relative efficacy of different therapeutic interventions on bone mineral density of the lumbar spine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OSTEOPOROSIS: “The Silent Disease”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14600" y="1295400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Osteo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is Latin for “bone”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Porosis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means “porous or full of holes” 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“Osteoporosis” means “bones that are full of holes”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4800" y="41910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Osteoporosis can develop without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symptoms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457200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TYPES OF BONE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(1) Cortical – is hard, compact, dense bone (example: mid-section of larger, long-bones of arms and legs)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(2) </a:t>
            </a:r>
            <a:r>
              <a:rPr lang="en-US" sz="39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 – is spongy, porous and flexible bone (example: end of the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wrist, hip and the spine)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Activity - Understanding Our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081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HEALTHY BONE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1524000"/>
            <a:ext cx="4114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living tissue, which is constantly being broken down and rebuilt, a process called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remodeling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renewed like skin, hair and nails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1271" name="Picture 7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4176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-removes old bone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102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37" name="Picture 5" descr="bo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2514600" cy="17526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Formation-replaces old bone with new bone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40" name="Picture 8" descr="bo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2362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OSTEOCLASTS-PHASE 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10075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4" descr="dal_yb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1828800" cy="1560513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43400" y="3276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19200" y="3657600"/>
            <a:ext cx="6934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osteoclasts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(think “C” for 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cutting of bone)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seek out old bone or damaged bone tissue and destroy it, leaving small spaces (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34000" y="160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9" name="Picture 13" descr="PE0174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71600"/>
            <a:ext cx="2362200" cy="1474788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3886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2400" y="91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OSTEOBLASTS – PHASE 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295400" y="3581400"/>
            <a:ext cx="7010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500" b="1" dirty="0" err="1">
                <a:solidFill>
                  <a:srgbClr val="FFFFFF"/>
                </a:solidFill>
                <a:latin typeface="Arial" charset="0"/>
              </a:rPr>
              <a:t>osteoblasts</a:t>
            </a: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 (think “B” for builder) use minerals like calcium, phosphorus, and vitamin D to fill in the spaces with new bone (formation)</a:t>
            </a:r>
          </a:p>
        </p:txBody>
      </p:sp>
      <p:pic>
        <p:nvPicPr>
          <p:cNvPr id="20494" name="Picture 14" descr="HM003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2286000" cy="1887538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1771</Words>
  <Application>Microsoft Office PowerPoint</Application>
  <PresentationFormat>On-screen Show (4:3)</PresentationFormat>
  <Paragraphs>348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Clip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216</cp:revision>
  <dcterms:created xsi:type="dcterms:W3CDTF">2011-03-27T13:20:26Z</dcterms:created>
  <dcterms:modified xsi:type="dcterms:W3CDTF">2016-02-01T06:04:56Z</dcterms:modified>
</cp:coreProperties>
</file>